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handoutMasterIdLst>
    <p:handoutMasterId r:id="rId103"/>
  </p:handoutMasterIdLst>
  <p:sldIdLst>
    <p:sldId id="340" r:id="rId2"/>
    <p:sldId id="341" r:id="rId3"/>
    <p:sldId id="342" r:id="rId4"/>
    <p:sldId id="343" r:id="rId5"/>
    <p:sldId id="344" r:id="rId6"/>
    <p:sldId id="345" r:id="rId7"/>
    <p:sldId id="362" r:id="rId8"/>
    <p:sldId id="363" r:id="rId9"/>
    <p:sldId id="364" r:id="rId10"/>
    <p:sldId id="353" r:id="rId11"/>
    <p:sldId id="346" r:id="rId12"/>
    <p:sldId id="347" r:id="rId13"/>
    <p:sldId id="315" r:id="rId14"/>
    <p:sldId id="262" r:id="rId15"/>
    <p:sldId id="271" r:id="rId16"/>
    <p:sldId id="272" r:id="rId17"/>
    <p:sldId id="273" r:id="rId18"/>
    <p:sldId id="350" r:id="rId19"/>
    <p:sldId id="274" r:id="rId20"/>
    <p:sldId id="275" r:id="rId21"/>
    <p:sldId id="276" r:id="rId22"/>
    <p:sldId id="277" r:id="rId23"/>
    <p:sldId id="278" r:id="rId24"/>
    <p:sldId id="314" r:id="rId25"/>
    <p:sldId id="355" r:id="rId26"/>
    <p:sldId id="280" r:id="rId27"/>
    <p:sldId id="281" r:id="rId28"/>
    <p:sldId id="313" r:id="rId29"/>
    <p:sldId id="307" r:id="rId30"/>
    <p:sldId id="308" r:id="rId31"/>
    <p:sldId id="282" r:id="rId32"/>
    <p:sldId id="375" r:id="rId33"/>
    <p:sldId id="376" r:id="rId34"/>
    <p:sldId id="377" r:id="rId35"/>
    <p:sldId id="379" r:id="rId36"/>
    <p:sldId id="378" r:id="rId37"/>
    <p:sldId id="349" r:id="rId38"/>
    <p:sldId id="283" r:id="rId39"/>
    <p:sldId id="284" r:id="rId40"/>
    <p:sldId id="285" r:id="rId41"/>
    <p:sldId id="286" r:id="rId42"/>
    <p:sldId id="316" r:id="rId43"/>
    <p:sldId id="287" r:id="rId44"/>
    <p:sldId id="317" r:id="rId45"/>
    <p:sldId id="288" r:id="rId46"/>
    <p:sldId id="289" r:id="rId47"/>
    <p:sldId id="318" r:id="rId48"/>
    <p:sldId id="348" r:id="rId49"/>
    <p:sldId id="356" r:id="rId50"/>
    <p:sldId id="319" r:id="rId51"/>
    <p:sldId id="279" r:id="rId52"/>
    <p:sldId id="290" r:id="rId53"/>
    <p:sldId id="291" r:id="rId54"/>
    <p:sldId id="292" r:id="rId55"/>
    <p:sldId id="293" r:id="rId56"/>
    <p:sldId id="309" r:id="rId57"/>
    <p:sldId id="310" r:id="rId58"/>
    <p:sldId id="294" r:id="rId59"/>
    <p:sldId id="372" r:id="rId60"/>
    <p:sldId id="373" r:id="rId61"/>
    <p:sldId id="298" r:id="rId62"/>
    <p:sldId id="299" r:id="rId63"/>
    <p:sldId id="321" r:id="rId64"/>
    <p:sldId id="322" r:id="rId65"/>
    <p:sldId id="323" r:id="rId66"/>
    <p:sldId id="324" r:id="rId67"/>
    <p:sldId id="326" r:id="rId68"/>
    <p:sldId id="327" r:id="rId69"/>
    <p:sldId id="328" r:id="rId70"/>
    <p:sldId id="301" r:id="rId71"/>
    <p:sldId id="304" r:id="rId72"/>
    <p:sldId id="305" r:id="rId73"/>
    <p:sldId id="359" r:id="rId74"/>
    <p:sldId id="306" r:id="rId75"/>
    <p:sldId id="357" r:id="rId76"/>
    <p:sldId id="361" r:id="rId77"/>
    <p:sldId id="351" r:id="rId78"/>
    <p:sldId id="360" r:id="rId79"/>
    <p:sldId id="302" r:id="rId80"/>
    <p:sldId id="358" r:id="rId81"/>
    <p:sldId id="303" r:id="rId82"/>
    <p:sldId id="367" r:id="rId83"/>
    <p:sldId id="352" r:id="rId84"/>
    <p:sldId id="329" r:id="rId85"/>
    <p:sldId id="380" r:id="rId86"/>
    <p:sldId id="331" r:id="rId87"/>
    <p:sldId id="354" r:id="rId88"/>
    <p:sldId id="333" r:id="rId89"/>
    <p:sldId id="334" r:id="rId90"/>
    <p:sldId id="335" r:id="rId91"/>
    <p:sldId id="369" r:id="rId92"/>
    <p:sldId id="336" r:id="rId93"/>
    <p:sldId id="337" r:id="rId94"/>
    <p:sldId id="374" r:id="rId95"/>
    <p:sldId id="338" r:id="rId96"/>
    <p:sldId id="339" r:id="rId97"/>
    <p:sldId id="368" r:id="rId98"/>
    <p:sldId id="371" r:id="rId99"/>
    <p:sldId id="366" r:id="rId100"/>
    <p:sldId id="258" r:id="rId10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94643"/>
  </p:normalViewPr>
  <p:slideViewPr>
    <p:cSldViewPr>
      <p:cViewPr>
        <p:scale>
          <a:sx n="76" d="100"/>
          <a:sy n="76" d="100"/>
        </p:scale>
        <p:origin x="-2610" y="-82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2153" tIns="46077" rIns="92153" bIns="46077"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411"/>
          </a:xfrm>
          <a:prstGeom prst="rect">
            <a:avLst/>
          </a:prstGeom>
        </p:spPr>
        <p:txBody>
          <a:bodyPr vert="horz" lIns="92153" tIns="46077" rIns="92153" bIns="46077" rtlCol="0"/>
          <a:lstStyle>
            <a:lvl1pPr algn="r">
              <a:defRPr sz="1200"/>
            </a:lvl1pPr>
          </a:lstStyle>
          <a:p>
            <a:fld id="{24A5E08B-A48D-409A-A4EB-413B461BD77F}" type="datetimeFigureOut">
              <a:rPr lang="en-ZA" smtClean="0"/>
              <a:pPr/>
              <a:t>2016/10/13</a:t>
            </a:fld>
            <a:endParaRPr lang="en-ZA"/>
          </a:p>
        </p:txBody>
      </p:sp>
      <p:sp>
        <p:nvSpPr>
          <p:cNvPr id="4" name="Footer Placeholder 3"/>
          <p:cNvSpPr>
            <a:spLocks noGrp="1"/>
          </p:cNvSpPr>
          <p:nvPr>
            <p:ph type="ftr" sz="quarter" idx="2"/>
          </p:nvPr>
        </p:nvSpPr>
        <p:spPr>
          <a:xfrm>
            <a:off x="0" y="9430091"/>
            <a:ext cx="2945659" cy="496411"/>
          </a:xfrm>
          <a:prstGeom prst="rect">
            <a:avLst/>
          </a:prstGeom>
        </p:spPr>
        <p:txBody>
          <a:bodyPr vert="horz" lIns="92153" tIns="46077" rIns="92153" bIns="46077"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2153" tIns="46077" rIns="92153" bIns="46077" rtlCol="0" anchor="b"/>
          <a:lstStyle>
            <a:lvl1pPr algn="r">
              <a:defRPr sz="1200"/>
            </a:lvl1pPr>
          </a:lstStyle>
          <a:p>
            <a:fld id="{7FD76A78-E371-4C69-83EF-7AF078D2300A}" type="slidenum">
              <a:rPr lang="en-ZA" smtClean="0"/>
              <a:pPr/>
              <a:t>‹#›</a:t>
            </a:fld>
            <a:endParaRPr lang="en-ZA"/>
          </a:p>
        </p:txBody>
      </p:sp>
    </p:spTree>
    <p:extLst>
      <p:ext uri="{BB962C8B-B14F-4D97-AF65-F5344CB8AC3E}">
        <p14:creationId xmlns:p14="http://schemas.microsoft.com/office/powerpoint/2010/main" xmlns="" val="2871511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967"/>
          </a:xfrm>
          <a:prstGeom prst="rect">
            <a:avLst/>
          </a:prstGeom>
        </p:spPr>
        <p:txBody>
          <a:bodyPr vert="horz" lIns="92153" tIns="46077" rIns="92153" bIns="46077" rtlCol="0"/>
          <a:lstStyle>
            <a:lvl1pPr algn="l">
              <a:defRPr sz="1200"/>
            </a:lvl1pPr>
          </a:lstStyle>
          <a:p>
            <a:endParaRPr lang="en-ZA"/>
          </a:p>
        </p:txBody>
      </p:sp>
      <p:sp>
        <p:nvSpPr>
          <p:cNvPr id="3" name="Date Placeholder 2"/>
          <p:cNvSpPr>
            <a:spLocks noGrp="1"/>
          </p:cNvSpPr>
          <p:nvPr>
            <p:ph type="dt" idx="1"/>
          </p:nvPr>
        </p:nvSpPr>
        <p:spPr>
          <a:xfrm>
            <a:off x="3851098" y="0"/>
            <a:ext cx="2944958" cy="496967"/>
          </a:xfrm>
          <a:prstGeom prst="rect">
            <a:avLst/>
          </a:prstGeom>
        </p:spPr>
        <p:txBody>
          <a:bodyPr vert="horz" lIns="92153" tIns="46077" rIns="92153" bIns="46077" rtlCol="0"/>
          <a:lstStyle>
            <a:lvl1pPr algn="r">
              <a:defRPr sz="1200"/>
            </a:lvl1pPr>
          </a:lstStyle>
          <a:p>
            <a:fld id="{FD50FAC8-7D78-46C6-9B3A-45B190293AE8}" type="datetimeFigureOut">
              <a:rPr lang="en-ZA" smtClean="0"/>
              <a:pPr/>
              <a:t>2016/10/13</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53" tIns="46077" rIns="92153" bIns="46077" rtlCol="0" anchor="ctr"/>
          <a:lstStyle/>
          <a:p>
            <a:endParaRPr lang="en-ZA"/>
          </a:p>
        </p:txBody>
      </p:sp>
      <p:sp>
        <p:nvSpPr>
          <p:cNvPr id="5" name="Notes Placeholder 4"/>
          <p:cNvSpPr>
            <a:spLocks noGrp="1"/>
          </p:cNvSpPr>
          <p:nvPr>
            <p:ph type="body" sz="quarter" idx="3"/>
          </p:nvPr>
        </p:nvSpPr>
        <p:spPr>
          <a:xfrm>
            <a:off x="679606" y="4715629"/>
            <a:ext cx="5438464" cy="4467939"/>
          </a:xfrm>
          <a:prstGeom prst="rect">
            <a:avLst/>
          </a:prstGeom>
        </p:spPr>
        <p:txBody>
          <a:bodyPr vert="horz" lIns="92153" tIns="46077" rIns="92153" bIns="460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9671"/>
            <a:ext cx="2944958" cy="496966"/>
          </a:xfrm>
          <a:prstGeom prst="rect">
            <a:avLst/>
          </a:prstGeom>
        </p:spPr>
        <p:txBody>
          <a:bodyPr vert="horz" lIns="92153" tIns="46077" rIns="92153" bIns="46077" rtlCol="0" anchor="b"/>
          <a:lstStyle>
            <a:lvl1pPr algn="l">
              <a:defRPr sz="1200"/>
            </a:lvl1pPr>
          </a:lstStyle>
          <a:p>
            <a:endParaRPr lang="en-ZA"/>
          </a:p>
        </p:txBody>
      </p:sp>
      <p:sp>
        <p:nvSpPr>
          <p:cNvPr id="7" name="Slide Number Placeholder 6"/>
          <p:cNvSpPr>
            <a:spLocks noGrp="1"/>
          </p:cNvSpPr>
          <p:nvPr>
            <p:ph type="sldNum" sz="quarter" idx="5"/>
          </p:nvPr>
        </p:nvSpPr>
        <p:spPr>
          <a:xfrm>
            <a:off x="3851098" y="9429671"/>
            <a:ext cx="2944958" cy="496966"/>
          </a:xfrm>
          <a:prstGeom prst="rect">
            <a:avLst/>
          </a:prstGeom>
        </p:spPr>
        <p:txBody>
          <a:bodyPr vert="horz" lIns="92153" tIns="46077" rIns="92153" bIns="46077" rtlCol="0" anchor="b"/>
          <a:lstStyle>
            <a:lvl1pPr algn="r">
              <a:defRPr sz="1200"/>
            </a:lvl1pPr>
          </a:lstStyle>
          <a:p>
            <a:fld id="{C2407880-9A4C-4506-98B2-9246C353257A}" type="slidenum">
              <a:rPr lang="en-ZA" smtClean="0"/>
              <a:pPr/>
              <a:t>‹#›</a:t>
            </a:fld>
            <a:endParaRPr lang="en-ZA"/>
          </a:p>
        </p:txBody>
      </p:sp>
    </p:spTree>
    <p:extLst>
      <p:ext uri="{BB962C8B-B14F-4D97-AF65-F5344CB8AC3E}">
        <p14:creationId xmlns:p14="http://schemas.microsoft.com/office/powerpoint/2010/main" xmlns="" val="269571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CDA47C4-FA4C-48D9-97A1-7BCF549EBA2D}" type="slidenum">
              <a:rPr lang="en-ZA" smtClean="0"/>
              <a:pPr/>
              <a:t>1</a:t>
            </a:fld>
            <a:endParaRPr lang="en-ZA" dirty="0"/>
          </a:p>
        </p:txBody>
      </p:sp>
    </p:spTree>
    <p:extLst>
      <p:ext uri="{BB962C8B-B14F-4D97-AF65-F5344CB8AC3E}">
        <p14:creationId xmlns:p14="http://schemas.microsoft.com/office/powerpoint/2010/main" xmlns="" val="165999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2407880-9A4C-4506-98B2-9246C353257A}" type="slidenum">
              <a:rPr lang="en-ZA" smtClean="0"/>
              <a:pPr/>
              <a:t>98</a:t>
            </a:fld>
            <a:endParaRPr lang="en-ZA"/>
          </a:p>
        </p:txBody>
      </p:sp>
    </p:spTree>
    <p:extLst>
      <p:ext uri="{BB962C8B-B14F-4D97-AF65-F5344CB8AC3E}">
        <p14:creationId xmlns:p14="http://schemas.microsoft.com/office/powerpoint/2010/main" xmlns="" val="97037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18C651-7EEA-4486-A202-E014A404C241}" type="slidenum">
              <a:rPr lang="en-ZA" smtClean="0"/>
              <a:pPr fontAlgn="base">
                <a:spcBef>
                  <a:spcPct val="0"/>
                </a:spcBef>
                <a:spcAft>
                  <a:spcPct val="0"/>
                </a:spcAft>
                <a:defRPr/>
              </a:pPr>
              <a:t>11</a:t>
            </a:fld>
            <a:endParaRPr lang="en-ZA" dirty="0" smtClean="0"/>
          </a:p>
        </p:txBody>
      </p:sp>
    </p:spTree>
    <p:extLst>
      <p:ext uri="{BB962C8B-B14F-4D97-AF65-F5344CB8AC3E}">
        <p14:creationId xmlns:p14="http://schemas.microsoft.com/office/powerpoint/2010/main" xmlns="" val="173302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2407880-9A4C-4506-98B2-9246C353257A}" type="slidenum">
              <a:rPr lang="en-ZA" smtClean="0"/>
              <a:pPr/>
              <a:t>47</a:t>
            </a:fld>
            <a:endParaRPr lang="en-ZA"/>
          </a:p>
        </p:txBody>
      </p:sp>
    </p:spTree>
    <p:extLst>
      <p:ext uri="{BB962C8B-B14F-4D97-AF65-F5344CB8AC3E}">
        <p14:creationId xmlns:p14="http://schemas.microsoft.com/office/powerpoint/2010/main" xmlns="" val="383275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CDA47C4-FA4C-48D9-97A1-7BCF549EBA2D}" type="slidenum">
              <a:rPr lang="en-ZA" smtClean="0"/>
              <a:pPr/>
              <a:t>67</a:t>
            </a:fld>
            <a:endParaRPr lang="en-ZA" dirty="0"/>
          </a:p>
        </p:txBody>
      </p:sp>
    </p:spTree>
    <p:extLst>
      <p:ext uri="{BB962C8B-B14F-4D97-AF65-F5344CB8AC3E}">
        <p14:creationId xmlns:p14="http://schemas.microsoft.com/office/powerpoint/2010/main" xmlns="" val="359277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CDA47C4-FA4C-48D9-97A1-7BCF549EBA2D}" type="slidenum">
              <a:rPr lang="en-ZA" smtClean="0"/>
              <a:pPr/>
              <a:t>68</a:t>
            </a:fld>
            <a:endParaRPr lang="en-ZA" dirty="0"/>
          </a:p>
        </p:txBody>
      </p:sp>
    </p:spTree>
    <p:extLst>
      <p:ext uri="{BB962C8B-B14F-4D97-AF65-F5344CB8AC3E}">
        <p14:creationId xmlns:p14="http://schemas.microsoft.com/office/powerpoint/2010/main" xmlns="" val="3428422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CDA47C4-FA4C-48D9-97A1-7BCF549EBA2D}" type="slidenum">
              <a:rPr lang="en-ZA" smtClean="0"/>
              <a:pPr/>
              <a:t>69</a:t>
            </a:fld>
            <a:endParaRPr lang="en-ZA" dirty="0"/>
          </a:p>
        </p:txBody>
      </p:sp>
    </p:spTree>
    <p:extLst>
      <p:ext uri="{BB962C8B-B14F-4D97-AF65-F5344CB8AC3E}">
        <p14:creationId xmlns:p14="http://schemas.microsoft.com/office/powerpoint/2010/main" xmlns="" val="342842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601D90C-0FCC-49EF-BD70-21AFE968F916}" type="slidenum">
              <a:rPr lang="en-US" smtClean="0"/>
              <a:pPr/>
              <a:t>88</a:t>
            </a:fld>
            <a:endParaRPr lang="en-US"/>
          </a:p>
        </p:txBody>
      </p:sp>
    </p:spTree>
    <p:extLst>
      <p:ext uri="{BB962C8B-B14F-4D97-AF65-F5344CB8AC3E}">
        <p14:creationId xmlns:p14="http://schemas.microsoft.com/office/powerpoint/2010/main" xmlns="" val="1972637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90</a:t>
            </a:fld>
            <a:endParaRPr lang="en-ZA"/>
          </a:p>
        </p:txBody>
      </p:sp>
    </p:spTree>
    <p:extLst>
      <p:ext uri="{BB962C8B-B14F-4D97-AF65-F5344CB8AC3E}">
        <p14:creationId xmlns:p14="http://schemas.microsoft.com/office/powerpoint/2010/main" xmlns="" val="151636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44103C9-CDA9-41FF-8781-941E57C35F18}" type="slidenum">
              <a:rPr lang="en-ZA" smtClean="0"/>
              <a:pPr/>
              <a:t>94</a:t>
            </a:fld>
            <a:endParaRPr lang="en-ZA"/>
          </a:p>
        </p:txBody>
      </p:sp>
    </p:spTree>
    <p:extLst>
      <p:ext uri="{BB962C8B-B14F-4D97-AF65-F5344CB8AC3E}">
        <p14:creationId xmlns:p14="http://schemas.microsoft.com/office/powerpoint/2010/main" xmlns="" val="1210876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Tree>
    <p:extLst>
      <p:ext uri="{BB962C8B-B14F-4D97-AF65-F5344CB8AC3E}">
        <p14:creationId xmlns:p14="http://schemas.microsoft.com/office/powerpoint/2010/main" xmlns="" val="145442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CABABF4-5689-4B13-A93A-85842AE748D1}" type="datetime1">
              <a:rPr lang="en-ZA" smtClean="0"/>
              <a:pPr/>
              <a:t>2016/10/13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xmlns="" val="345924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E09B19B-51FC-47A2-9281-987D0FFDAB1A}" type="datetime1">
              <a:rPr lang="en-ZA" smtClean="0"/>
              <a:pPr/>
              <a:t>2016/10/13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xmlns="" val="101036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2A86F08-780D-4D58-9C15-9F79B225EE6F}" type="datetime1">
              <a:rPr lang="en-ZA" smtClean="0"/>
              <a:pPr/>
              <a:t>2016/10/13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5580112" y="6381328"/>
            <a:ext cx="2133600" cy="365125"/>
          </a:xfrm>
        </p:spPr>
        <p:txBody>
          <a:bodyPr/>
          <a:lstStyle>
            <a:lvl1pPr>
              <a:defRPr sz="1600" b="1"/>
            </a:lvl1p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402144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707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113514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364637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D93E69B-5100-42D6-8760-223DAAC43991}" type="datetime1">
              <a:rPr lang="en-ZA" smtClean="0"/>
              <a:pPr/>
              <a:t>2016/10/13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xmlns="" val="10174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BF46E-0154-43C9-A6CA-51A9996FE3AB}" type="datetime1">
              <a:rPr lang="en-ZA" smtClean="0"/>
              <a:pPr/>
              <a:t>2016/10/13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xmlns="" val="102492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B21D3-F5B1-4823-927E-B7593E08B56E}" type="datetime1">
              <a:rPr lang="en-ZA" smtClean="0"/>
              <a:pPr/>
              <a:t>2016/10/13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xmlns="" val="40250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ZA"/>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ED3F2-EB26-4E5C-A6A4-DF7D28A7D9AD}" type="datetime1">
              <a:rPr lang="en-ZA" smtClean="0"/>
              <a:pPr/>
              <a:t>2016/10/13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xmlns="" val="291527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A7E5A-360E-4B8B-858B-242967F02B7B}" type="datetime1">
              <a:rPr lang="en-ZA" smtClean="0"/>
              <a:pPr/>
              <a:t>2016/10/13</a:t>
            </a:fld>
            <a:endParaRPr lang="en-ZA"/>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pPr/>
              <a:t>‹#›</a:t>
            </a:fld>
            <a:endParaRPr lang="en-ZA"/>
          </a:p>
        </p:txBody>
      </p:sp>
    </p:spTree>
    <p:extLst>
      <p:ext uri="{BB962C8B-B14F-4D97-AF65-F5344CB8AC3E}">
        <p14:creationId xmlns:p14="http://schemas.microsoft.com/office/powerpoint/2010/main" xmlns="" val="48102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11560" y="1556792"/>
            <a:ext cx="7772400" cy="1614041"/>
          </a:xfrm>
        </p:spPr>
        <p:txBody>
          <a:bodyPr>
            <a:normAutofit/>
          </a:bodyPr>
          <a:lstStyle/>
          <a:p>
            <a:r>
              <a:rPr lang="en-GB" sz="3200" b="1" dirty="0" smtClean="0"/>
              <a:t>ANNUAL REPORT OF THE DEPARTMENT OF BASIC EDUCATION 2015/16 FINANCIAL YEAR</a:t>
            </a:r>
            <a:endParaRPr lang="en-ZA" sz="3200" b="1" dirty="0"/>
          </a:p>
        </p:txBody>
      </p:sp>
      <p:sp>
        <p:nvSpPr>
          <p:cNvPr id="6" name="Subtitle 2"/>
          <p:cNvSpPr>
            <a:spLocks noGrp="1"/>
          </p:cNvSpPr>
          <p:nvPr>
            <p:ph type="subTitle" idx="1"/>
          </p:nvPr>
        </p:nvSpPr>
        <p:spPr>
          <a:xfrm>
            <a:off x="899592" y="3443288"/>
            <a:ext cx="7560840" cy="1752600"/>
          </a:xfrm>
        </p:spPr>
        <p:txBody>
          <a:bodyPr>
            <a:normAutofit/>
          </a:bodyPr>
          <a:lstStyle/>
          <a:p>
            <a:pPr marL="342900" indent="-342900" eaLnBrk="0" hangingPunct="0">
              <a:defRPr/>
            </a:pPr>
            <a:r>
              <a:rPr lang="en-ZA" b="1" dirty="0" smtClean="0"/>
              <a:t>Portfolio Committee on Basic Education</a:t>
            </a:r>
          </a:p>
          <a:p>
            <a:pPr marL="342900" indent="-342900" eaLnBrk="0" hangingPunct="0">
              <a:defRPr/>
            </a:pPr>
            <a:r>
              <a:rPr lang="en-ZA" b="1" dirty="0" smtClean="0"/>
              <a:t>11 October 2016 </a:t>
            </a:r>
            <a:endParaRPr lang="en-GB" b="1" dirty="0" smtClean="0"/>
          </a:p>
          <a:p>
            <a:endParaRPr lang="en-ZA" b="1" dirty="0"/>
          </a:p>
        </p:txBody>
      </p:sp>
    </p:spTree>
    <p:extLst>
      <p:ext uri="{BB962C8B-B14F-4D97-AF65-F5344CB8AC3E}">
        <p14:creationId xmlns:p14="http://schemas.microsoft.com/office/powerpoint/2010/main" xmlns="" val="1860230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631825" indent="-631825">
              <a:spcBef>
                <a:spcPct val="20000"/>
              </a:spcBef>
              <a:defRPr/>
            </a:pPr>
            <a:r>
              <a:rPr lang="en-US" b="1" dirty="0" smtClean="0">
                <a:solidFill>
                  <a:srgbClr val="800000"/>
                </a:solidFill>
                <a:ea typeface="+mn-ea"/>
                <a:cs typeface="Calibri" pitchFamily="34" charset="0"/>
              </a:rPr>
              <a:t>PART B</a:t>
            </a:r>
            <a:endParaRPr lang="en-ZA" b="1" dirty="0">
              <a:solidFill>
                <a:srgbClr val="800000"/>
              </a:solidFill>
              <a:ea typeface="+mn-ea"/>
              <a:cs typeface="Calibri" pitchFamily="34" charset="0"/>
            </a:endParaRPr>
          </a:p>
        </p:txBody>
      </p:sp>
      <p:sp>
        <p:nvSpPr>
          <p:cNvPr id="3" name="Content Placeholder 2"/>
          <p:cNvSpPr>
            <a:spLocks noGrp="1"/>
          </p:cNvSpPr>
          <p:nvPr>
            <p:ph idx="1"/>
          </p:nvPr>
        </p:nvSpPr>
        <p:spPr>
          <a:xfrm>
            <a:off x="467544" y="1844824"/>
            <a:ext cx="8229600" cy="2448272"/>
          </a:xfrm>
        </p:spPr>
        <p:txBody>
          <a:bodyPr/>
          <a:lstStyle/>
          <a:p>
            <a:pPr marL="631825" indent="-631825" algn="ctr">
              <a:buNone/>
              <a:defRPr/>
            </a:pPr>
            <a:endParaRPr lang="en-US" b="1" dirty="0" smtClean="0">
              <a:solidFill>
                <a:srgbClr val="0070C0"/>
              </a:solidFill>
              <a:cs typeface="Calibri" pitchFamily="34" charset="0"/>
            </a:endParaRPr>
          </a:p>
          <a:p>
            <a:pPr marL="631825" indent="-631825" algn="ctr">
              <a:buNone/>
              <a:defRPr/>
            </a:pPr>
            <a:r>
              <a:rPr lang="en-US" b="1" dirty="0" smtClean="0">
                <a:solidFill>
                  <a:srgbClr val="0070C0"/>
                </a:solidFill>
                <a:cs typeface="Calibri" pitchFamily="34" charset="0"/>
              </a:rPr>
              <a:t> </a:t>
            </a:r>
            <a:endParaRPr lang="en-US" b="1" dirty="0">
              <a:solidFill>
                <a:srgbClr val="0070C0"/>
              </a:solidFill>
              <a:cs typeface="Calibri" pitchFamily="34" charset="0"/>
            </a:endParaRPr>
          </a:p>
          <a:p>
            <a:pPr marL="631825" indent="-631825" algn="ctr">
              <a:buNone/>
              <a:defRPr/>
            </a:pPr>
            <a:r>
              <a:rPr lang="en-US" b="1" dirty="0" smtClean="0">
                <a:solidFill>
                  <a:srgbClr val="800000"/>
                </a:solidFill>
                <a:cs typeface="Calibri" pitchFamily="34" charset="0"/>
              </a:rPr>
              <a:t>PROGRAMME PERFOMANCE</a:t>
            </a:r>
            <a:endParaRPr lang="en-US" b="1" dirty="0">
              <a:solidFill>
                <a:srgbClr val="800000"/>
              </a:solidFill>
              <a:cs typeface="Calibri" pitchFamily="34" charset="0"/>
            </a:endParaRPr>
          </a:p>
          <a:p>
            <a:pPr algn="ctr">
              <a:buNone/>
            </a:pPr>
            <a:endParaRPr lang="en-ZA" dirty="0"/>
          </a:p>
        </p:txBody>
      </p:sp>
      <p:sp>
        <p:nvSpPr>
          <p:cNvPr id="4" name="Slide Number Placeholder 3"/>
          <p:cNvSpPr>
            <a:spLocks noGrp="1"/>
          </p:cNvSpPr>
          <p:nvPr>
            <p:ph type="sldNum" sz="quarter" idx="12"/>
          </p:nvPr>
        </p:nvSpPr>
        <p:spPr>
          <a:xfrm>
            <a:off x="5724128" y="6309320"/>
            <a:ext cx="2133600" cy="365125"/>
          </a:xfrm>
          <a:prstGeom prst="rect">
            <a:avLst/>
          </a:prstGeom>
        </p:spPr>
        <p:txBody>
          <a:bodyPr/>
          <a:lstStyle/>
          <a:p>
            <a:fld id="{3DB53F8B-4788-43D9-B19C-7CDD71F53993}" type="slidenum">
              <a:rPr lang="en-ZA" b="1" smtClean="0"/>
              <a:pPr/>
              <a:t>10</a:t>
            </a:fld>
            <a:endParaRPr lang="en-ZA" b="1" dirty="0"/>
          </a:p>
        </p:txBody>
      </p:sp>
    </p:spTree>
    <p:extLst>
      <p:ext uri="{BB962C8B-B14F-4D97-AF65-F5344CB8AC3E}">
        <p14:creationId xmlns:p14="http://schemas.microsoft.com/office/powerpoint/2010/main" xmlns="" val="14507683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C0AE55-7E06-4976-960B-3D98813CB3CF}" type="slidenum">
              <a:rPr lang="en-ZA" smtClean="0"/>
              <a:pPr/>
              <a:t>100</a:t>
            </a:fld>
            <a:endParaRPr lang="en-ZA"/>
          </a:p>
        </p:txBody>
      </p:sp>
    </p:spTree>
    <p:extLst>
      <p:ext uri="{BB962C8B-B14F-4D97-AF65-F5344CB8AC3E}">
        <p14:creationId xmlns:p14="http://schemas.microsoft.com/office/powerpoint/2010/main" xmlns="" val="965737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714375" y="142875"/>
            <a:ext cx="7972425" cy="582613"/>
          </a:xfrm>
        </p:spPr>
        <p:txBody>
          <a:bodyPr vert="horz" lIns="91440" tIns="45720" rIns="91440" bIns="45720" rtlCol="0" anchor="ctr">
            <a:noAutofit/>
          </a:bodyPr>
          <a:lstStyle/>
          <a:p>
            <a:r>
              <a:rPr lang="en-US" sz="3600" b="1" dirty="0" smtClean="0">
                <a:latin typeface="+mn-lt"/>
                <a:cs typeface="Calibri" pitchFamily="34" charset="0"/>
              </a:rPr>
              <a:t>PROGRAMMES OF THE DBE</a:t>
            </a:r>
          </a:p>
        </p:txBody>
      </p:sp>
      <p:sp>
        <p:nvSpPr>
          <p:cNvPr id="16387" name="Content Placeholder 6"/>
          <p:cNvSpPr>
            <a:spLocks noGrp="1"/>
          </p:cNvSpPr>
          <p:nvPr>
            <p:ph idx="1"/>
          </p:nvPr>
        </p:nvSpPr>
        <p:spPr>
          <a:xfrm>
            <a:off x="214313" y="1071562"/>
            <a:ext cx="8586787" cy="4877717"/>
          </a:xfrm>
        </p:spPr>
        <p:txBody>
          <a:bodyPr rtlCol="0">
            <a:normAutofit/>
          </a:bodyPr>
          <a:lstStyle/>
          <a:p>
            <a:pPr algn="just" eaLnBrk="1" fontAlgn="auto" hangingPunct="1">
              <a:spcAft>
                <a:spcPts val="0"/>
              </a:spcAft>
              <a:buFont typeface="Arial" charset="0"/>
              <a:buNone/>
              <a:defRPr/>
            </a:pPr>
            <a:r>
              <a:rPr lang="en-GB" sz="2000" dirty="0" smtClean="0">
                <a:latin typeface="+mn-lt"/>
              </a:rPr>
              <a:t>	The </a:t>
            </a:r>
            <a:r>
              <a:rPr lang="en-GB" sz="2000" b="1" dirty="0" smtClean="0">
                <a:latin typeface="+mn-lt"/>
              </a:rPr>
              <a:t>ANNUAL PERFORMANCE PLAN </a:t>
            </a:r>
            <a:r>
              <a:rPr lang="en-GB" sz="2000" dirty="0" smtClean="0">
                <a:latin typeface="+mn-lt"/>
              </a:rPr>
              <a:t>summarises the priorities of the DBE as aligned to the</a:t>
            </a:r>
            <a:r>
              <a:rPr lang="en-GB" sz="2000" b="1" dirty="0" smtClean="0">
                <a:latin typeface="+mn-lt"/>
              </a:rPr>
              <a:t> </a:t>
            </a:r>
            <a:r>
              <a:rPr lang="en-GB" sz="2000" b="1" i="1" dirty="0" smtClean="0">
                <a:latin typeface="+mn-lt"/>
              </a:rPr>
              <a:t>Delivery Agreement</a:t>
            </a:r>
            <a:r>
              <a:rPr lang="en-GB" sz="2000" b="1" dirty="0" smtClean="0">
                <a:latin typeface="+mn-lt"/>
              </a:rPr>
              <a:t> of </a:t>
            </a:r>
            <a:r>
              <a:rPr lang="en-US" sz="2000" b="1" dirty="0" smtClean="0">
                <a:latin typeface="+mn-lt"/>
              </a:rPr>
              <a:t>OUTCOME 1</a:t>
            </a:r>
            <a:r>
              <a:rPr lang="en-US" sz="2000" b="1" i="1" dirty="0" smtClean="0">
                <a:latin typeface="+mn-lt"/>
              </a:rPr>
              <a:t>: Improving the quality of Basic Education</a:t>
            </a:r>
            <a:r>
              <a:rPr lang="en-US" sz="2000" b="1" dirty="0" smtClean="0">
                <a:latin typeface="+mn-lt"/>
              </a:rPr>
              <a:t> </a:t>
            </a:r>
            <a:r>
              <a:rPr lang="en-GB" sz="2000" dirty="0" smtClean="0">
                <a:latin typeface="+mn-lt"/>
              </a:rPr>
              <a:t>and the </a:t>
            </a:r>
            <a:r>
              <a:rPr lang="en-GB" sz="2000" b="1" i="1" dirty="0" smtClean="0">
                <a:latin typeface="+mn-lt"/>
              </a:rPr>
              <a:t>Action Plan to 2019: Towards the Realisation of Schooling 2030</a:t>
            </a:r>
            <a:r>
              <a:rPr lang="en-GB" sz="2000" b="1" dirty="0" smtClean="0">
                <a:latin typeface="+mn-lt"/>
              </a:rPr>
              <a:t>.</a:t>
            </a:r>
          </a:p>
          <a:p>
            <a:pPr algn="just" eaLnBrk="1" fontAlgn="auto" hangingPunct="1">
              <a:spcAft>
                <a:spcPts val="0"/>
              </a:spcAft>
              <a:buFont typeface="Arial" charset="0"/>
              <a:buNone/>
              <a:defRPr/>
            </a:pPr>
            <a:r>
              <a:rPr lang="en-US" sz="2000" dirty="0" smtClean="0">
                <a:latin typeface="+mn-lt"/>
              </a:rPr>
              <a:t>	The activities of the DBE have been structured into five </a:t>
            </a:r>
            <a:r>
              <a:rPr lang="en-GB" sz="2000" dirty="0" smtClean="0">
                <a:latin typeface="+mn-lt"/>
              </a:rPr>
              <a:t>programmes</a:t>
            </a:r>
            <a:r>
              <a:rPr lang="en-US" sz="2000" dirty="0" smtClean="0">
                <a:latin typeface="+mn-lt"/>
              </a:rPr>
              <a:t> as elaborated in the Annual Performance Plan:</a:t>
            </a:r>
          </a:p>
          <a:p>
            <a:pPr lvl="1" algn="just" eaLnBrk="1" fontAlgn="auto" hangingPunct="1">
              <a:lnSpc>
                <a:spcPct val="150000"/>
              </a:lnSpc>
              <a:spcAft>
                <a:spcPts val="0"/>
              </a:spcAft>
              <a:buFont typeface="Courier New" pitchFamily="49" charset="0"/>
              <a:buChar char="o"/>
              <a:defRPr/>
            </a:pPr>
            <a:r>
              <a:rPr lang="en-US" sz="1800" b="1" u="sng" dirty="0" smtClean="0">
                <a:latin typeface="+mn-lt"/>
              </a:rPr>
              <a:t>PROGRAMME 1</a:t>
            </a:r>
            <a:r>
              <a:rPr lang="en-US" sz="1800" b="1" dirty="0" smtClean="0">
                <a:latin typeface="+mn-lt"/>
              </a:rPr>
              <a:t>: ADMINISTRATION</a:t>
            </a:r>
          </a:p>
          <a:p>
            <a:pPr lvl="1" algn="just" eaLnBrk="1" fontAlgn="auto" hangingPunct="1">
              <a:lnSpc>
                <a:spcPct val="150000"/>
              </a:lnSpc>
              <a:spcAft>
                <a:spcPts val="0"/>
              </a:spcAft>
              <a:buFont typeface="Courier New" pitchFamily="49" charset="0"/>
              <a:buChar char="o"/>
              <a:defRPr/>
            </a:pPr>
            <a:r>
              <a:rPr lang="en-US" sz="1800" b="1" u="sng" dirty="0" smtClean="0">
                <a:latin typeface="+mn-lt"/>
              </a:rPr>
              <a:t>PROGRAMME 2</a:t>
            </a:r>
            <a:r>
              <a:rPr lang="en-US" sz="1800" b="1" dirty="0" smtClean="0">
                <a:latin typeface="+mn-lt"/>
              </a:rPr>
              <a:t>: CURRICULUM POLICY, SUPPORT AND MONITORING</a:t>
            </a:r>
          </a:p>
          <a:p>
            <a:pPr lvl="1" algn="just" eaLnBrk="1" fontAlgn="auto" hangingPunct="1">
              <a:lnSpc>
                <a:spcPct val="150000"/>
              </a:lnSpc>
              <a:spcAft>
                <a:spcPts val="0"/>
              </a:spcAft>
              <a:buFont typeface="Courier New" pitchFamily="49" charset="0"/>
              <a:buChar char="o"/>
              <a:defRPr/>
            </a:pPr>
            <a:r>
              <a:rPr lang="en-US" sz="1800" b="1" u="sng" dirty="0" smtClean="0">
                <a:latin typeface="+mn-lt"/>
              </a:rPr>
              <a:t>PROGRAMME 3</a:t>
            </a:r>
            <a:r>
              <a:rPr lang="en-US" sz="1800" b="1" dirty="0" smtClean="0">
                <a:latin typeface="+mn-lt"/>
              </a:rPr>
              <a:t>: TEACHERS, EDUCATION HUMAN RESOURCES AND 		   		          INSTITUTIONAL DEVELOPMENT</a:t>
            </a:r>
          </a:p>
          <a:p>
            <a:pPr lvl="1" algn="just" eaLnBrk="1" fontAlgn="auto" hangingPunct="1">
              <a:lnSpc>
                <a:spcPct val="150000"/>
              </a:lnSpc>
              <a:spcAft>
                <a:spcPts val="0"/>
              </a:spcAft>
              <a:buFont typeface="Courier New" pitchFamily="49" charset="0"/>
              <a:buChar char="o"/>
              <a:defRPr/>
            </a:pPr>
            <a:r>
              <a:rPr lang="en-US" sz="1800" b="1" u="sng" dirty="0" smtClean="0">
                <a:latin typeface="+mn-lt"/>
              </a:rPr>
              <a:t>PROGRAMME 4</a:t>
            </a:r>
            <a:r>
              <a:rPr lang="en-US" sz="1800" b="1" dirty="0" smtClean="0">
                <a:latin typeface="+mn-lt"/>
              </a:rPr>
              <a:t>: PLANNING, INFORMATION AND ASSESSMENT</a:t>
            </a:r>
          </a:p>
          <a:p>
            <a:pPr lvl="1" algn="just" eaLnBrk="1" fontAlgn="auto" hangingPunct="1">
              <a:lnSpc>
                <a:spcPct val="150000"/>
              </a:lnSpc>
              <a:spcAft>
                <a:spcPts val="0"/>
              </a:spcAft>
              <a:buFont typeface="Courier New" pitchFamily="49" charset="0"/>
              <a:buChar char="o"/>
              <a:defRPr/>
            </a:pPr>
            <a:r>
              <a:rPr lang="en-US" sz="1800" b="1" u="sng" dirty="0" smtClean="0">
                <a:latin typeface="+mn-lt"/>
              </a:rPr>
              <a:t>PROGRAMME 5</a:t>
            </a:r>
            <a:r>
              <a:rPr lang="en-US" sz="1800" b="1" dirty="0" smtClean="0">
                <a:latin typeface="+mn-lt"/>
              </a:rPr>
              <a:t>: EDUCATIONAL ENRICHMENT SERVICES</a:t>
            </a:r>
          </a:p>
          <a:p>
            <a:pPr eaLnBrk="1" fontAlgn="auto" hangingPunct="1">
              <a:spcAft>
                <a:spcPts val="0"/>
              </a:spcAft>
              <a:buFont typeface="Arial" charset="0"/>
              <a:buNone/>
              <a:defRPr/>
            </a:pPr>
            <a:endParaRPr lang="en-US" sz="2100" dirty="0">
              <a:latin typeface="+mn-lt"/>
            </a:endParaRPr>
          </a:p>
          <a:p>
            <a:pPr eaLnBrk="1" fontAlgn="auto" hangingPunct="1">
              <a:spcAft>
                <a:spcPts val="0"/>
              </a:spcAft>
              <a:buFont typeface="Arial" charset="0"/>
              <a:buNone/>
              <a:defRPr/>
            </a:pPr>
            <a:endParaRPr lang="en-US" sz="2000" dirty="0" smtClean="0">
              <a:latin typeface="+mn-lt"/>
            </a:endParaRPr>
          </a:p>
          <a:p>
            <a:pPr eaLnBrk="1" fontAlgn="auto" hangingPunct="1">
              <a:spcAft>
                <a:spcPts val="0"/>
              </a:spcAft>
              <a:buFont typeface="Arial" charset="0"/>
              <a:buNone/>
              <a:defRPr/>
            </a:pPr>
            <a:endParaRPr lang="en-US" sz="2000" dirty="0" smtClean="0">
              <a:latin typeface="+mn-lt"/>
            </a:endParaRPr>
          </a:p>
          <a:p>
            <a:pPr eaLnBrk="1" fontAlgn="auto" hangingPunct="1">
              <a:spcAft>
                <a:spcPts val="0"/>
              </a:spcAft>
              <a:buFont typeface="Arial" charset="0"/>
              <a:buNone/>
              <a:defRPr/>
            </a:pPr>
            <a:endParaRPr lang="en-US" sz="2000" dirty="0" smtClean="0">
              <a:latin typeface="+mn-lt"/>
            </a:endParaRPr>
          </a:p>
          <a:p>
            <a:pPr eaLnBrk="1" fontAlgn="auto" hangingPunct="1">
              <a:spcAft>
                <a:spcPts val="0"/>
              </a:spcAft>
              <a:buFont typeface="Arial" charset="0"/>
              <a:buNone/>
              <a:defRPr/>
            </a:pPr>
            <a:endParaRPr lang="en-US" sz="2000" dirty="0" smtClean="0">
              <a:latin typeface="+mn-lt"/>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B53F8B-4788-43D9-B19C-7CDD71F53993}" type="slidenum">
              <a:rPr lang="en-ZA" smtClean="0"/>
              <a:pPr/>
              <a:t>11</a:t>
            </a:fld>
            <a:endParaRPr lang="en-ZA" dirty="0"/>
          </a:p>
        </p:txBody>
      </p:sp>
    </p:spTree>
    <p:extLst>
      <p:ext uri="{BB962C8B-B14F-4D97-AF65-F5344CB8AC3E}">
        <p14:creationId xmlns:p14="http://schemas.microsoft.com/office/powerpoint/2010/main" xmlns="" val="2937324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vert="horz" lIns="91440" tIns="45720" rIns="91440" bIns="45720" rtlCol="0" anchor="ctr">
            <a:noAutofit/>
          </a:bodyPr>
          <a:lstStyle/>
          <a:p>
            <a:r>
              <a:rPr lang="en-US" sz="4000" b="1" dirty="0" smtClean="0">
                <a:latin typeface="+mn-lt"/>
                <a:cs typeface="Calibri" pitchFamily="34" charset="0"/>
              </a:rPr>
              <a:t>STATUS BAR FOR INDICATORS</a:t>
            </a:r>
          </a:p>
        </p:txBody>
      </p:sp>
      <p:sp>
        <p:nvSpPr>
          <p:cNvPr id="4" name="Slide Number Placeholder 3"/>
          <p:cNvSpPr>
            <a:spLocks noGrp="1"/>
          </p:cNvSpPr>
          <p:nvPr>
            <p:ph type="sldNum" sz="quarter" idx="12"/>
          </p:nvPr>
        </p:nvSpPr>
        <p:spPr>
          <a:xfrm>
            <a:off x="5796136" y="6309320"/>
            <a:ext cx="2133600" cy="365125"/>
          </a:xfrm>
          <a:prstGeom prst="rect">
            <a:avLst/>
          </a:prstGeom>
        </p:spPr>
        <p:txBody>
          <a:bodyPr/>
          <a:lstStyle/>
          <a:p>
            <a:fld id="{3DB53F8B-4788-43D9-B19C-7CDD71F53993}" type="slidenum">
              <a:rPr lang="en-ZA" smtClean="0"/>
              <a:pPr/>
              <a:t>12</a:t>
            </a:fld>
            <a:endParaRPr lang="en-ZA" dirty="0"/>
          </a:p>
        </p:txBody>
      </p:sp>
      <p:sp>
        <p:nvSpPr>
          <p:cNvPr id="5" name="Rectangle 20"/>
          <p:cNvSpPr>
            <a:spLocks noGrp="1" noChangeArrowheads="1"/>
          </p:cNvSpPr>
          <p:nvPr>
            <p:ph idx="1"/>
          </p:nvPr>
        </p:nvSpPr>
        <p:spPr bwMode="auto">
          <a:xfrm>
            <a:off x="467544" y="4776246"/>
            <a:ext cx="8147248" cy="1323439"/>
          </a:xfrm>
          <a:prstGeom prst="rect">
            <a:avLst/>
          </a:prstGeom>
          <a:solidFill>
            <a:schemeClr val="tx1">
              <a:lumMod val="75000"/>
              <a:lumOff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lang="en-ZA" sz="1600" b="1" dirty="0" smtClean="0">
                <a:solidFill>
                  <a:schemeClr val="bg1"/>
                </a:solidFill>
                <a:ea typeface="Times New Roman" pitchFamily="18" charset="0"/>
                <a:cs typeface="Times New Roman" pitchFamily="18" charset="0"/>
              </a:rPr>
              <a:t>* The ANA Indicator was not measured</a:t>
            </a:r>
            <a:endParaRPr kumimoji="0" lang="en-ZA" sz="1600" b="1" i="0" u="none" strike="noStrike" cap="none" normalizeH="0" baseline="0" dirty="0" smtClean="0">
              <a:ln>
                <a:noFill/>
              </a:ln>
              <a:solidFill>
                <a:schemeClr val="bg1"/>
              </a:solidFill>
              <a:effectLs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ZA" sz="1600" b="1" i="0" u="none" strike="noStrike" cap="none" normalizeH="0" baseline="0" dirty="0" smtClean="0">
                <a:ln>
                  <a:noFill/>
                </a:ln>
                <a:solidFill>
                  <a:srgbClr val="FF0000"/>
                </a:solidFill>
                <a:effectLst/>
                <a:ea typeface="Times New Roman" pitchFamily="18" charset="0"/>
                <a:cs typeface="Times New Roman" pitchFamily="18" charset="0"/>
              </a:rPr>
              <a:t>Where</a:t>
            </a:r>
            <a:r>
              <a:rPr kumimoji="0" lang="en-ZA" sz="1600" b="1" i="0" u="none" strike="noStrike" cap="none" normalizeH="0" dirty="0" smtClean="0">
                <a:ln>
                  <a:noFill/>
                </a:ln>
                <a:solidFill>
                  <a:srgbClr val="FF0000"/>
                </a:solidFill>
                <a:effectLst/>
                <a:ea typeface="Times New Roman" pitchFamily="18" charset="0"/>
                <a:cs typeface="Times New Roman" pitchFamily="18" charset="0"/>
              </a:rPr>
              <a:t>  50% of the </a:t>
            </a:r>
            <a:r>
              <a:rPr lang="en-ZA" sz="1600" b="1" dirty="0" smtClean="0">
                <a:solidFill>
                  <a:srgbClr val="FF0000"/>
                </a:solidFill>
                <a:ea typeface="Times New Roman" pitchFamily="18" charset="0"/>
                <a:cs typeface="Times New Roman" pitchFamily="18" charset="0"/>
              </a:rPr>
              <a:t>target has not been achieved</a:t>
            </a:r>
            <a:r>
              <a:rPr kumimoji="0" lang="en-ZA" sz="1600" b="1" i="0" u="none" strike="noStrike" cap="none" normalizeH="0" dirty="0" smtClean="0">
                <a:ln>
                  <a:noFill/>
                </a:ln>
                <a:solidFill>
                  <a:srgbClr val="FF0000"/>
                </a:solidFill>
                <a:effectLst/>
                <a:ea typeface="Times New Roman" pitchFamily="18" charset="0"/>
                <a:cs typeface="Times New Roman" pitchFamily="18" charset="0"/>
              </a:rPr>
              <a:t>, the status will be reflected a</a:t>
            </a:r>
            <a:r>
              <a:rPr kumimoji="0" lang="en-ZA" sz="1600" b="1" i="0" u="none" strike="noStrike" cap="none" normalizeH="0" baseline="0" dirty="0" smtClean="0">
                <a:ln>
                  <a:noFill/>
                </a:ln>
                <a:solidFill>
                  <a:srgbClr val="FF0000"/>
                </a:solidFill>
                <a:effectLst/>
                <a:ea typeface="Times New Roman" pitchFamily="18" charset="0"/>
                <a:cs typeface="Times New Roman" pitchFamily="18" charset="0"/>
              </a:rPr>
              <a:t>s red. </a:t>
            </a:r>
            <a:endParaRPr kumimoji="0" lang="en-ZA" sz="1600" b="0"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sz="1600" b="1" i="0" u="none" strike="noStrike" cap="none" normalizeH="0" baseline="0" dirty="0" smtClean="0">
                <a:ln>
                  <a:noFill/>
                </a:ln>
                <a:solidFill>
                  <a:srgbClr val="FFC000"/>
                </a:solidFill>
                <a:effectLst/>
                <a:ea typeface="Times New Roman" pitchFamily="18" charset="0"/>
                <a:cs typeface="Times New Roman" pitchFamily="18" charset="0"/>
              </a:rPr>
              <a:t>Where 50% or more of the target has been realised, supported by credible evidence, the status will be reflected as amber.</a:t>
            </a:r>
            <a:endParaRPr kumimoji="0" lang="en-ZA" sz="1600" b="0" i="0" u="none" strike="noStrike" cap="none" normalizeH="0" baseline="0" dirty="0" smtClean="0">
              <a:ln>
                <a:noFill/>
              </a:ln>
              <a:solidFill>
                <a:srgbClr val="FFC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sz="1600" b="1" i="0" u="none" strike="noStrike" cap="none" normalizeH="0" baseline="0" dirty="0" smtClean="0">
                <a:ln>
                  <a:noFill/>
                </a:ln>
                <a:solidFill>
                  <a:srgbClr val="00B050"/>
                </a:solidFill>
                <a:effectLst/>
                <a:ea typeface="Times New Roman" pitchFamily="18" charset="0"/>
                <a:cs typeface="Times New Roman" pitchFamily="18" charset="0"/>
              </a:rPr>
              <a:t>Green will be reflected when the target has been fully achieved.</a:t>
            </a:r>
            <a:endParaRPr kumimoji="0" lang="en-ZA" sz="1600" b="0" i="0" u="none" strike="noStrike" cap="none" normalizeH="0" baseline="0" dirty="0" smtClean="0">
              <a:ln>
                <a:noFill/>
              </a:ln>
              <a:solidFill>
                <a:srgbClr val="00B050"/>
              </a:solidFill>
              <a:effectLst/>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653278224"/>
              </p:ext>
            </p:extLst>
          </p:nvPr>
        </p:nvGraphicFramePr>
        <p:xfrm>
          <a:off x="467544" y="908719"/>
          <a:ext cx="7920881" cy="3880416"/>
        </p:xfrm>
        <a:graphic>
          <a:graphicData uri="http://schemas.openxmlformats.org/drawingml/2006/table">
            <a:tbl>
              <a:tblPr/>
              <a:tblGrid>
                <a:gridCol w="2507774"/>
                <a:gridCol w="2095396"/>
                <a:gridCol w="1135007"/>
                <a:gridCol w="1047697"/>
                <a:gridCol w="1135007"/>
              </a:tblGrid>
              <a:tr h="1038944">
                <a:tc>
                  <a:txBody>
                    <a:bodyPr/>
                    <a:lstStyle/>
                    <a:p>
                      <a:pPr marL="0" marR="0">
                        <a:lnSpc>
                          <a:spcPct val="115000"/>
                        </a:lnSpc>
                        <a:spcBef>
                          <a:spcPts val="0"/>
                        </a:spcBef>
                        <a:spcAft>
                          <a:spcPts val="1000"/>
                        </a:spcAft>
                      </a:pPr>
                      <a:r>
                        <a:rPr lang="en-US" sz="1800" b="1" dirty="0">
                          <a:latin typeface="Calibri"/>
                          <a:ea typeface="Calibri"/>
                          <a:cs typeface="Times New Roman"/>
                        </a:rPr>
                        <a:t>Programme</a:t>
                      </a:r>
                      <a:r>
                        <a:rPr lang="en-US" sz="1800" dirty="0">
                          <a:latin typeface="Calibri"/>
                          <a:ea typeface="Calibri"/>
                          <a:cs typeface="Times New Roman"/>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dirty="0">
                          <a:latin typeface="Calibri"/>
                          <a:ea typeface="Calibri"/>
                          <a:cs typeface="Times New Roman"/>
                        </a:rPr>
                        <a:t>No. of indicators per programme</a:t>
                      </a:r>
                      <a:r>
                        <a:rPr lang="en-US" sz="1800" dirty="0">
                          <a:latin typeface="Calibri"/>
                          <a:ea typeface="Calibri"/>
                          <a:cs typeface="Times New Roman"/>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ZA" sz="1800" b="1" dirty="0" smtClean="0">
                          <a:latin typeface="Calibri"/>
                          <a:ea typeface="Calibri"/>
                          <a:cs typeface="Times New Roman"/>
                        </a:rPr>
                        <a:t>Q4 </a:t>
                      </a:r>
                    </a:p>
                    <a:p>
                      <a:pPr marL="0" marR="0" algn="ctr">
                        <a:lnSpc>
                          <a:spcPct val="115000"/>
                        </a:lnSpc>
                        <a:spcBef>
                          <a:spcPts val="0"/>
                        </a:spcBef>
                        <a:spcAft>
                          <a:spcPts val="1000"/>
                        </a:spcAft>
                      </a:pPr>
                      <a:r>
                        <a:rPr lang="en-ZA" sz="1800" b="1" dirty="0" smtClean="0">
                          <a:latin typeface="Calibri"/>
                          <a:ea typeface="Calibri"/>
                          <a:cs typeface="Times New Roman"/>
                        </a:rPr>
                        <a:t>Not achieved</a:t>
                      </a:r>
                      <a:endParaRPr lang="en-US" sz="1800" b="1"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ZA" sz="1800" b="1" dirty="0" smtClean="0">
                          <a:latin typeface="Calibri"/>
                          <a:ea typeface="Calibri"/>
                          <a:cs typeface="Times New Roman"/>
                        </a:rPr>
                        <a:t>Q4 </a:t>
                      </a:r>
                    </a:p>
                    <a:p>
                      <a:pPr marL="0" marR="0" algn="ctr">
                        <a:lnSpc>
                          <a:spcPct val="115000"/>
                        </a:lnSpc>
                        <a:spcBef>
                          <a:spcPts val="0"/>
                        </a:spcBef>
                        <a:spcAft>
                          <a:spcPts val="1000"/>
                        </a:spcAft>
                      </a:pPr>
                      <a:r>
                        <a:rPr lang="en-ZA" sz="1800" b="1" dirty="0" smtClean="0">
                          <a:latin typeface="Calibri"/>
                          <a:ea typeface="Calibri"/>
                          <a:cs typeface="Times New Roman"/>
                        </a:rPr>
                        <a:t>Partially</a:t>
                      </a:r>
                      <a:r>
                        <a:rPr lang="en-ZA" sz="1800" b="1" baseline="0" dirty="0" smtClean="0">
                          <a:latin typeface="Calibri"/>
                          <a:ea typeface="Calibri"/>
                          <a:cs typeface="Times New Roman"/>
                        </a:rPr>
                        <a:t> achieved</a:t>
                      </a:r>
                      <a:endParaRPr lang="en-US" sz="1800" b="1"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ZA" sz="1800" b="1" dirty="0" smtClean="0">
                          <a:latin typeface="Calibri"/>
                          <a:ea typeface="Calibri"/>
                          <a:cs typeface="Times New Roman"/>
                        </a:rPr>
                        <a:t>Q4</a:t>
                      </a:r>
                    </a:p>
                    <a:p>
                      <a:pPr marL="0" marR="0" algn="ctr">
                        <a:lnSpc>
                          <a:spcPct val="115000"/>
                        </a:lnSpc>
                        <a:spcBef>
                          <a:spcPts val="0"/>
                        </a:spcBef>
                        <a:spcAft>
                          <a:spcPts val="1000"/>
                        </a:spcAft>
                      </a:pPr>
                      <a:r>
                        <a:rPr lang="en-ZA" sz="1800" b="1" dirty="0" smtClean="0">
                          <a:latin typeface="Calibri"/>
                          <a:ea typeface="Calibri"/>
                          <a:cs typeface="Times New Roman"/>
                        </a:rPr>
                        <a:t>Fully</a:t>
                      </a:r>
                      <a:r>
                        <a:rPr lang="en-ZA" sz="1800" b="1" baseline="0" dirty="0" smtClean="0">
                          <a:latin typeface="Calibri"/>
                          <a:ea typeface="Calibri"/>
                          <a:cs typeface="Times New Roman"/>
                        </a:rPr>
                        <a:t> achieved</a:t>
                      </a:r>
                      <a:endParaRPr lang="en-US" sz="1800" b="1"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11793">
                <a:tc>
                  <a:txBody>
                    <a:bodyPr/>
                    <a:lstStyle/>
                    <a:p>
                      <a:pPr marL="0" marR="0">
                        <a:lnSpc>
                          <a:spcPct val="115000"/>
                        </a:lnSpc>
                        <a:spcBef>
                          <a:spcPts val="0"/>
                        </a:spcBef>
                        <a:spcAft>
                          <a:spcPts val="1000"/>
                        </a:spcAft>
                      </a:pPr>
                      <a:r>
                        <a:rPr lang="en-US" sz="1800" b="1" dirty="0">
                          <a:latin typeface="Calibri"/>
                          <a:ea typeface="Calibri"/>
                          <a:cs typeface="Times New Roman"/>
                        </a:rPr>
                        <a:t>One </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4</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ZA" sz="1800" dirty="0">
                          <a:latin typeface="Calibri"/>
                          <a:ea typeface="Calibri"/>
                          <a:cs typeface="Times New Roman"/>
                        </a:rPr>
                        <a:t>0 </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smtClean="0">
                          <a:latin typeface="Calibri"/>
                          <a:ea typeface="Calibri"/>
                          <a:cs typeface="Times New Roman"/>
                        </a:rPr>
                        <a:t>0</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4</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93">
                <a:tc>
                  <a:txBody>
                    <a:bodyPr/>
                    <a:lstStyle/>
                    <a:p>
                      <a:pPr marL="0" marR="0">
                        <a:lnSpc>
                          <a:spcPct val="115000"/>
                        </a:lnSpc>
                        <a:spcBef>
                          <a:spcPts val="0"/>
                        </a:spcBef>
                        <a:spcAft>
                          <a:spcPts val="1000"/>
                        </a:spcAft>
                      </a:pPr>
                      <a:r>
                        <a:rPr lang="en-US" sz="1800" b="1" dirty="0">
                          <a:latin typeface="Calibri"/>
                          <a:ea typeface="Calibri"/>
                          <a:cs typeface="Times New Roman"/>
                        </a:rPr>
                        <a:t>Two </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smtClean="0">
                          <a:latin typeface="Calibri"/>
                          <a:ea typeface="Calibri"/>
                          <a:cs typeface="Times New Roman"/>
                        </a:rPr>
                        <a:t>9</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smtClean="0">
                          <a:latin typeface="Calibri"/>
                          <a:ea typeface="Calibri"/>
                          <a:cs typeface="Times New Roman"/>
                        </a:rPr>
                        <a:t>1</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smtClean="0">
                          <a:latin typeface="Calibri"/>
                          <a:ea typeface="Calibri"/>
                          <a:cs typeface="Times New Roman"/>
                        </a:rPr>
                        <a:t>0</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smtClean="0">
                          <a:latin typeface="Calibri"/>
                          <a:ea typeface="Calibri"/>
                          <a:cs typeface="Times New Roman"/>
                        </a:rPr>
                        <a:t>8</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93">
                <a:tc>
                  <a:txBody>
                    <a:bodyPr/>
                    <a:lstStyle/>
                    <a:p>
                      <a:pPr marL="0" marR="0">
                        <a:lnSpc>
                          <a:spcPct val="115000"/>
                        </a:lnSpc>
                        <a:spcBef>
                          <a:spcPts val="0"/>
                        </a:spcBef>
                        <a:spcAft>
                          <a:spcPts val="1000"/>
                        </a:spcAft>
                      </a:pPr>
                      <a:r>
                        <a:rPr lang="en-US" sz="1800" b="1" dirty="0">
                          <a:latin typeface="Calibri"/>
                          <a:ea typeface="Calibri"/>
                          <a:cs typeface="Times New Roman"/>
                        </a:rPr>
                        <a:t>Three </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smtClean="0">
                          <a:latin typeface="Calibri"/>
                          <a:ea typeface="Calibri"/>
                          <a:cs typeface="Times New Roman"/>
                        </a:rPr>
                        <a:t>7</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smtClean="0">
                          <a:latin typeface="Calibri"/>
                          <a:ea typeface="Calibri"/>
                          <a:cs typeface="Times New Roman"/>
                        </a:rPr>
                        <a:t>2</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smtClean="0">
                          <a:latin typeface="Calibri"/>
                          <a:ea typeface="Calibri"/>
                          <a:cs typeface="Times New Roman"/>
                        </a:rPr>
                        <a:t>1</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4</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93">
                <a:tc>
                  <a:txBody>
                    <a:bodyPr/>
                    <a:lstStyle/>
                    <a:p>
                      <a:pPr marL="0" marR="0">
                        <a:lnSpc>
                          <a:spcPct val="115000"/>
                        </a:lnSpc>
                        <a:spcBef>
                          <a:spcPts val="0"/>
                        </a:spcBef>
                        <a:spcAft>
                          <a:spcPts val="1000"/>
                        </a:spcAft>
                      </a:pPr>
                      <a:r>
                        <a:rPr lang="en-US" sz="1800" b="1" dirty="0">
                          <a:latin typeface="Calibri"/>
                          <a:ea typeface="Calibri"/>
                          <a:cs typeface="Times New Roman"/>
                        </a:rPr>
                        <a:t>Four </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9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smtClean="0">
                          <a:latin typeface="Calibri"/>
                          <a:ea typeface="Calibri"/>
                          <a:cs typeface="Times New Roman"/>
                        </a:rPr>
                        <a:t>0</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0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smtClean="0">
                          <a:latin typeface="Calibri"/>
                          <a:ea typeface="Calibri"/>
                          <a:cs typeface="Times New Roman"/>
                        </a:rPr>
                        <a:t>8 (1)*</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93">
                <a:tc>
                  <a:txBody>
                    <a:bodyPr/>
                    <a:lstStyle/>
                    <a:p>
                      <a:pPr marL="0" marR="0">
                        <a:lnSpc>
                          <a:spcPct val="115000"/>
                        </a:lnSpc>
                        <a:spcBef>
                          <a:spcPts val="0"/>
                        </a:spcBef>
                        <a:spcAft>
                          <a:spcPts val="1000"/>
                        </a:spcAft>
                      </a:pPr>
                      <a:r>
                        <a:rPr lang="en-US" sz="1800" b="1" dirty="0">
                          <a:latin typeface="Calibri"/>
                          <a:ea typeface="Calibri"/>
                          <a:cs typeface="Times New Roman"/>
                        </a:rPr>
                        <a:t>Five </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2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0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0</a:t>
                      </a:r>
                      <a:r>
                        <a:rPr lang="en-US" sz="1800" dirty="0" smtClean="0">
                          <a:latin typeface="Calibri"/>
                          <a:ea typeface="Calibri"/>
                          <a:cs typeface="Times New Roman"/>
                        </a:rPr>
                        <a:t> </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448">
                <a:tc>
                  <a:txBody>
                    <a:bodyPr/>
                    <a:lstStyle/>
                    <a:p>
                      <a:pPr marL="0" marR="0">
                        <a:lnSpc>
                          <a:spcPct val="115000"/>
                        </a:lnSpc>
                        <a:spcBef>
                          <a:spcPts val="0"/>
                        </a:spcBef>
                        <a:spcAft>
                          <a:spcPts val="1000"/>
                        </a:spcAft>
                      </a:pPr>
                      <a:r>
                        <a:rPr lang="en-US" sz="1800" b="1" dirty="0">
                          <a:latin typeface="Calibri"/>
                          <a:ea typeface="Calibri"/>
                          <a:cs typeface="Times New Roman"/>
                        </a:rPr>
                        <a:t>Total distribution according to status </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smtClean="0">
                          <a:latin typeface="Calibri"/>
                          <a:ea typeface="Calibri"/>
                          <a:cs typeface="Times New Roman"/>
                        </a:rPr>
                        <a:t>31</a:t>
                      </a:r>
                      <a:endParaRPr lang="en-US" sz="18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smtClean="0">
                          <a:latin typeface="Calibri"/>
                          <a:ea typeface="Calibri"/>
                          <a:cs typeface="Times New Roman"/>
                        </a:rPr>
                        <a:t>3</a:t>
                      </a:r>
                      <a:endParaRPr lang="en-US" sz="1800" b="1"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smtClean="0">
                          <a:latin typeface="Calibri"/>
                          <a:ea typeface="Calibri"/>
                          <a:cs typeface="Times New Roman"/>
                        </a:rPr>
                        <a:t>1</a:t>
                      </a:r>
                      <a:endParaRPr lang="en-US" sz="1800" b="1"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smtClean="0">
                          <a:latin typeface="Calibri"/>
                          <a:ea typeface="Calibri"/>
                          <a:cs typeface="Times New Roman"/>
                        </a:rPr>
                        <a:t>27</a:t>
                      </a:r>
                      <a:endParaRPr lang="en-US" sz="1800" b="1"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061">
                <a:tc>
                  <a:txBody>
                    <a:bodyPr/>
                    <a:lstStyle/>
                    <a:p>
                      <a:pPr marL="0" marR="0">
                        <a:lnSpc>
                          <a:spcPct val="115000"/>
                        </a:lnSpc>
                        <a:spcBef>
                          <a:spcPts val="0"/>
                        </a:spcBef>
                        <a:spcAft>
                          <a:spcPts val="1000"/>
                        </a:spcAft>
                      </a:pPr>
                      <a:r>
                        <a:rPr lang="en-US" sz="1800" b="1" dirty="0" smtClean="0">
                          <a:latin typeface="Calibri"/>
                          <a:ea typeface="Calibri"/>
                          <a:cs typeface="Times New Roman"/>
                        </a:rPr>
                        <a:t>Percentage distribution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smtClean="0">
                          <a:latin typeface="Calibri"/>
                          <a:ea typeface="Calibri"/>
                          <a:cs typeface="Times New Roman"/>
                        </a:rPr>
                        <a:t>100%</a:t>
                      </a:r>
                      <a:endParaRPr lang="en-US" sz="1800" b="1"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smtClean="0">
                          <a:latin typeface="Calibri"/>
                          <a:ea typeface="Calibri"/>
                          <a:cs typeface="Times New Roman"/>
                        </a:rPr>
                        <a:t>10.3%</a:t>
                      </a:r>
                      <a:endParaRPr lang="en-US" sz="1800" b="1"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smtClean="0">
                          <a:latin typeface="Calibri"/>
                          <a:ea typeface="Calibri"/>
                          <a:cs typeface="Times New Roman"/>
                        </a:rPr>
                        <a:t>3.1%</a:t>
                      </a:r>
                      <a:endParaRPr lang="en-US" sz="1800" b="1"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smtClean="0">
                          <a:latin typeface="Calibri"/>
                          <a:ea typeface="Calibri"/>
                          <a:cs typeface="Times New Roman"/>
                        </a:rPr>
                        <a:t>87.1%</a:t>
                      </a:r>
                      <a:endParaRPr lang="en-US" sz="1800" b="1"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444396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normAutofit fontScale="90000"/>
          </a:bodyPr>
          <a:lstStyle/>
          <a:p>
            <a:r>
              <a:rPr lang="en-US" sz="2400" b="1" u="sng" dirty="0" smtClean="0"/>
              <a:t/>
            </a:r>
            <a:br>
              <a:rPr lang="en-US" sz="2400" b="1" u="sng" dirty="0" smtClean="0"/>
            </a:br>
            <a:r>
              <a:rPr lang="en-US" sz="2400" b="1" u="sng" dirty="0"/>
              <a:t/>
            </a:r>
            <a:br>
              <a:rPr lang="en-US" sz="2400" b="1" u="sng" dirty="0"/>
            </a:br>
            <a:r>
              <a:rPr lang="en-US" sz="2400" b="1" u="sng" dirty="0" smtClean="0"/>
              <a:t/>
            </a:r>
            <a:br>
              <a:rPr lang="en-US" sz="2400" b="1" u="sng" dirty="0" smtClean="0"/>
            </a:br>
            <a:endParaRPr lang="en-ZA" dirty="0"/>
          </a:p>
        </p:txBody>
      </p:sp>
      <p:sp>
        <p:nvSpPr>
          <p:cNvPr id="3" name="Content Placeholder 2"/>
          <p:cNvSpPr>
            <a:spLocks noGrp="1"/>
          </p:cNvSpPr>
          <p:nvPr>
            <p:ph idx="1"/>
          </p:nvPr>
        </p:nvSpPr>
        <p:spPr>
          <a:xfrm>
            <a:off x="467544" y="692696"/>
            <a:ext cx="8229600" cy="4525963"/>
          </a:xfrm>
        </p:spPr>
        <p:txBody>
          <a:bodyPr>
            <a:normAutofit/>
          </a:bodyPr>
          <a:lstStyle/>
          <a:p>
            <a:pPr marL="0" indent="0" algn="ctr">
              <a:buNone/>
            </a:pPr>
            <a:r>
              <a:rPr lang="en-US" b="1" dirty="0">
                <a:solidFill>
                  <a:srgbClr val="741202"/>
                </a:solidFill>
                <a:latin typeface="Arial" panose="020B0604020202020204" pitchFamily="34" charset="0"/>
                <a:ea typeface="+mj-ea"/>
                <a:cs typeface="Arial" panose="020B0604020202020204" pitchFamily="34" charset="0"/>
              </a:rPr>
              <a:t>PROGRAMME </a:t>
            </a:r>
            <a:r>
              <a:rPr lang="en-US" b="1" dirty="0" smtClean="0">
                <a:solidFill>
                  <a:srgbClr val="741202"/>
                </a:solidFill>
                <a:latin typeface="Arial" panose="020B0604020202020204" pitchFamily="34" charset="0"/>
                <a:ea typeface="+mj-ea"/>
                <a:cs typeface="Arial" panose="020B0604020202020204" pitchFamily="34" charset="0"/>
              </a:rPr>
              <a:t>1: ADMINISTRATION</a:t>
            </a:r>
            <a:r>
              <a:rPr lang="en-US" sz="2400" b="1" dirty="0">
                <a:solidFill>
                  <a:srgbClr val="741202"/>
                </a:solidFill>
                <a:latin typeface="Arial" panose="020B0604020202020204" pitchFamily="34" charset="0"/>
                <a:ea typeface="+mj-ea"/>
                <a:cs typeface="Arial" panose="020B0604020202020204" pitchFamily="34" charset="0"/>
              </a:rPr>
              <a:t/>
            </a:r>
            <a:br>
              <a:rPr lang="en-US" sz="2400" b="1" dirty="0">
                <a:solidFill>
                  <a:srgbClr val="741202"/>
                </a:solidFill>
                <a:latin typeface="Arial" panose="020B0604020202020204" pitchFamily="34" charset="0"/>
                <a:ea typeface="+mj-ea"/>
                <a:cs typeface="Arial" panose="020B0604020202020204" pitchFamily="34" charset="0"/>
              </a:rPr>
            </a:br>
            <a:r>
              <a:rPr lang="en-ZA" dirty="0">
                <a:solidFill>
                  <a:schemeClr val="bg1">
                    <a:lumMod val="50000"/>
                  </a:schemeClr>
                </a:solidFill>
                <a:latin typeface="Century Gothic" panose="020B0502020202020204" pitchFamily="34" charset="0"/>
              </a:rPr>
              <a:t> </a:t>
            </a:r>
            <a:r>
              <a:rPr lang="en-ZA" dirty="0">
                <a:latin typeface="Century Gothic" panose="020B0502020202020204" pitchFamily="34" charset="0"/>
              </a:rPr>
              <a:t/>
            </a:r>
            <a:br>
              <a:rPr lang="en-ZA" dirty="0">
                <a:latin typeface="Century Gothic" panose="020B0502020202020204" pitchFamily="34" charset="0"/>
              </a:rPr>
            </a:br>
            <a:endParaRPr lang="en-ZA" dirty="0" smtClean="0">
              <a:latin typeface="Century Gothic" panose="020B0502020202020204" pitchFamily="34" charset="0"/>
            </a:endParaRPr>
          </a:p>
          <a:p>
            <a:pPr marL="0" indent="0" algn="ctr">
              <a:buNone/>
            </a:pPr>
            <a:endParaRPr lang="en-ZA" b="1" dirty="0" smtClean="0"/>
          </a:p>
          <a:p>
            <a:pPr marL="0" indent="0" algn="just">
              <a:buNone/>
            </a:pPr>
            <a:r>
              <a:rPr lang="en-ZA" b="1" dirty="0" smtClean="0">
                <a:solidFill>
                  <a:schemeClr val="accent2">
                    <a:lumMod val="75000"/>
                  </a:schemeClr>
                </a:solidFill>
              </a:rPr>
              <a:t>The </a:t>
            </a:r>
            <a:r>
              <a:rPr lang="en-ZA" b="1" dirty="0">
                <a:solidFill>
                  <a:schemeClr val="accent2">
                    <a:lumMod val="75000"/>
                  </a:schemeClr>
                </a:solidFill>
              </a:rPr>
              <a:t>purpose of Programme </a:t>
            </a:r>
            <a:r>
              <a:rPr lang="en-ZA" b="1" dirty="0" smtClean="0">
                <a:solidFill>
                  <a:schemeClr val="accent2">
                    <a:lumMod val="75000"/>
                  </a:schemeClr>
                </a:solidFill>
              </a:rPr>
              <a:t>1 </a:t>
            </a:r>
            <a:r>
              <a:rPr lang="en-ZA" b="1" dirty="0">
                <a:solidFill>
                  <a:schemeClr val="accent2">
                    <a:lumMod val="75000"/>
                  </a:schemeClr>
                </a:solidFill>
              </a:rPr>
              <a:t>is to </a:t>
            </a:r>
            <a:r>
              <a:rPr lang="en-ZA" b="1" dirty="0" smtClean="0">
                <a:solidFill>
                  <a:schemeClr val="accent2">
                    <a:lumMod val="75000"/>
                  </a:schemeClr>
                </a:solidFill>
              </a:rPr>
              <a:t>provide strategic and administrative support services</a:t>
            </a:r>
            <a:endParaRPr lang="en-ZA" b="1" dirty="0"/>
          </a:p>
          <a:p>
            <a:endParaRPr lang="en-US"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13</a:t>
            </a:fld>
            <a:endParaRPr lang="en-ZA"/>
          </a:p>
        </p:txBody>
      </p:sp>
    </p:spTree>
    <p:extLst>
      <p:ext uri="{BB962C8B-B14F-4D97-AF65-F5344CB8AC3E}">
        <p14:creationId xmlns:p14="http://schemas.microsoft.com/office/powerpoint/2010/main" xmlns="" val="2092526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941111130"/>
              </p:ext>
            </p:extLst>
          </p:nvPr>
        </p:nvGraphicFramePr>
        <p:xfrm>
          <a:off x="467544" y="1052736"/>
          <a:ext cx="8229600" cy="4224528"/>
        </p:xfrm>
        <a:graphic>
          <a:graphicData uri="http://schemas.openxmlformats.org/drawingml/2006/table">
            <a:tbl>
              <a:tblPr firstRow="1" bandRow="1">
                <a:tableStyleId>{21E4AEA4-8DFA-4A89-87EB-49C32662AFE0}</a:tableStyleId>
              </a:tblPr>
              <a:tblGrid>
                <a:gridCol w="2057400"/>
                <a:gridCol w="2057400"/>
                <a:gridCol w="2057400"/>
                <a:gridCol w="2057400"/>
              </a:tblGrid>
              <a:tr h="370840">
                <a:tc>
                  <a:txBody>
                    <a:bodyPr/>
                    <a:lstStyle/>
                    <a:p>
                      <a:pPr algn="l">
                        <a:lnSpc>
                          <a:spcPct val="100000"/>
                        </a:lnSpc>
                        <a:spcAft>
                          <a:spcPts val="0"/>
                        </a:spcAft>
                      </a:pPr>
                      <a:r>
                        <a:rPr lang="en-US" sz="1400" dirty="0" smtClean="0"/>
                        <a:t>PERFORMANCE INDICATORS</a:t>
                      </a:r>
                      <a:endParaRPr lang="en-ZA" sz="1400" dirty="0">
                        <a:solidFill>
                          <a:schemeClr val="bg1"/>
                        </a:solidFill>
                        <a:latin typeface="+mn-lt"/>
                        <a:ea typeface="Calibri"/>
                        <a:cs typeface="Arial" panose="020B0604020202020204" pitchFamily="34" charset="0"/>
                      </a:endParaRPr>
                    </a:p>
                  </a:txBody>
                  <a:tcPr marL="68580" marR="68580" marT="0" marB="0"/>
                </a:tc>
                <a:tc>
                  <a:txBody>
                    <a:bodyPr/>
                    <a:lstStyle/>
                    <a:p>
                      <a:pPr algn="l">
                        <a:lnSpc>
                          <a:spcPct val="100000"/>
                        </a:lnSpc>
                        <a:spcAft>
                          <a:spcPts val="0"/>
                        </a:spcAft>
                      </a:pPr>
                      <a:r>
                        <a:rPr lang="en-US" sz="1400" dirty="0" smtClean="0"/>
                        <a:t>TARGET FOR 20115/16 AS PER APP</a:t>
                      </a:r>
                      <a:endParaRPr lang="en-ZA" sz="1400" dirty="0">
                        <a:solidFill>
                          <a:schemeClr val="bg1"/>
                        </a:solidFill>
                        <a:latin typeface="+mn-lt"/>
                        <a:ea typeface="Calibri"/>
                        <a:cs typeface="Arial" panose="020B0604020202020204" pitchFamily="34" charset="0"/>
                      </a:endParaRPr>
                    </a:p>
                  </a:txBody>
                  <a:tcPr marL="68580" marR="68580" marT="0" marB="0"/>
                </a:tc>
                <a:tc>
                  <a:txBody>
                    <a:bodyPr/>
                    <a:lstStyle/>
                    <a:p>
                      <a:pPr algn="l">
                        <a:lnSpc>
                          <a:spcPct val="100000"/>
                        </a:lnSpc>
                        <a:spcAft>
                          <a:spcPts val="0"/>
                        </a:spcAft>
                      </a:pPr>
                      <a:r>
                        <a:rPr lang="en-US" sz="1400" baseline="0" dirty="0" smtClean="0"/>
                        <a:t>ACTUAL OUTPUT FOR 2015/16</a:t>
                      </a:r>
                      <a:endParaRPr lang="en-ZA" sz="1400" dirty="0">
                        <a:solidFill>
                          <a:schemeClr val="bg1"/>
                        </a:solidFill>
                        <a:latin typeface="+mn-lt"/>
                        <a:ea typeface="Calibri"/>
                        <a:cs typeface="Arial" panose="020B0604020202020204" pitchFamily="34" charset="0"/>
                      </a:endParaRPr>
                    </a:p>
                  </a:txBody>
                  <a:tcPr marL="68580" marR="68580" marT="0" marB="0"/>
                </a:tc>
                <a:tc>
                  <a:txBody>
                    <a:bodyPr/>
                    <a:lstStyle/>
                    <a:p>
                      <a:pPr algn="l">
                        <a:lnSpc>
                          <a:spcPct val="100000"/>
                        </a:lnSpc>
                        <a:spcAft>
                          <a:spcPts val="0"/>
                        </a:spcAft>
                      </a:pPr>
                      <a:r>
                        <a:rPr lang="en-ZA" sz="1400" dirty="0" smtClean="0"/>
                        <a:t>STATUS</a:t>
                      </a:r>
                      <a:endParaRPr lang="en-ZA" sz="1400" dirty="0">
                        <a:solidFill>
                          <a:schemeClr val="bg1"/>
                        </a:solidFill>
                        <a:latin typeface="+mn-lt"/>
                        <a:ea typeface="Calibri"/>
                        <a:cs typeface="Arial" panose="020B0604020202020204" pitchFamily="34" charset="0"/>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effectLst/>
                        </a:rPr>
                        <a:t> </a:t>
                      </a:r>
                      <a:r>
                        <a:rPr lang="en-ZA" sz="1400" dirty="0" smtClean="0">
                          <a:effectLst/>
                        </a:rPr>
                        <a:t>Number</a:t>
                      </a:r>
                      <a:r>
                        <a:rPr lang="en-ZA" sz="1400" baseline="0" dirty="0" smtClean="0">
                          <a:effectLst/>
                        </a:rPr>
                        <a:t> of staff development opportunities offered to officials in the DBE </a:t>
                      </a:r>
                      <a:endParaRPr lang="en-ZA" sz="1400" dirty="0" smtClean="0">
                        <a:effectLst/>
                        <a:latin typeface="+mn-lt"/>
                        <a:ea typeface="Times New Roman"/>
                        <a:cs typeface="Times New Roman"/>
                      </a:endParaRPr>
                    </a:p>
                  </a:txBody>
                  <a:tcPr marL="68580" marR="68580" marT="0" marB="0"/>
                </a:tc>
                <a:tc>
                  <a:txBody>
                    <a:bodyPr/>
                    <a:lstStyle/>
                    <a:p>
                      <a:pPr>
                        <a:lnSpc>
                          <a:spcPct val="115000"/>
                        </a:lnSpc>
                        <a:spcAft>
                          <a:spcPts val="0"/>
                        </a:spcAft>
                      </a:pPr>
                      <a:r>
                        <a:rPr lang="en-ZA" sz="1400" dirty="0" smtClean="0">
                          <a:effectLst/>
                        </a:rPr>
                        <a:t>15</a:t>
                      </a:r>
                      <a:endParaRPr lang="en-ZA" sz="1400" dirty="0" smtClean="0">
                        <a:effectLst/>
                        <a:latin typeface="+mn-lt"/>
                        <a:ea typeface="Times New Roman"/>
                        <a:cs typeface="Times New Roman"/>
                      </a:endParaRPr>
                    </a:p>
                  </a:txBody>
                  <a:tcPr marL="68580" marR="68580" marT="0" marB="0"/>
                </a:tc>
                <a:tc>
                  <a:txBody>
                    <a:bodyPr/>
                    <a:lstStyle/>
                    <a:p>
                      <a:r>
                        <a:rPr lang="en-ZA" sz="1400" dirty="0" smtClean="0"/>
                        <a:t>24</a:t>
                      </a:r>
                      <a:endParaRPr lang="en-ZA" sz="1400" dirty="0"/>
                    </a:p>
                  </a:txBody>
                  <a:tcPr marL="114300" marR="114300" marT="0" marB="0"/>
                </a:tc>
                <a:tc>
                  <a:txBody>
                    <a:bodyPr/>
                    <a:lstStyle/>
                    <a:p>
                      <a:endParaRPr lang="en-ZA" sz="1400" dirty="0"/>
                    </a:p>
                  </a:txBody>
                  <a:tcPr marL="114300" marR="114300" marT="0" marB="0">
                    <a:solidFill>
                      <a:srgbClr val="00B050"/>
                    </a:solidFill>
                  </a:tcPr>
                </a:tc>
              </a:tr>
              <a:tr h="370840">
                <a:tc>
                  <a:txBody>
                    <a:bodyPr/>
                    <a:lstStyle/>
                    <a:p>
                      <a:pPr>
                        <a:lnSpc>
                          <a:spcPct val="115000"/>
                        </a:lnSpc>
                        <a:spcAft>
                          <a:spcPts val="0"/>
                        </a:spcAft>
                      </a:pPr>
                      <a:r>
                        <a:rPr lang="en-US" sz="1400" kern="1200" dirty="0" smtClean="0">
                          <a:effectLst/>
                        </a:rPr>
                        <a:t> </a:t>
                      </a:r>
                      <a:r>
                        <a:rPr lang="en-ZA" sz="1400" dirty="0" smtClean="0">
                          <a:effectLst/>
                        </a:rPr>
                        <a:t>Number of internships implemented in the Department </a:t>
                      </a:r>
                      <a:endParaRPr lang="en-ZA" sz="1400" b="1" dirty="0">
                        <a:effectLst/>
                        <a:latin typeface="+mn-lt"/>
                        <a:ea typeface="Times New Roman"/>
                        <a:cs typeface="Times New Roman"/>
                      </a:endParaRPr>
                    </a:p>
                  </a:txBody>
                  <a:tcPr marL="68580" marR="68580" marT="0" marB="0"/>
                </a:tc>
                <a:tc>
                  <a:txBody>
                    <a:bodyPr/>
                    <a:lstStyle/>
                    <a:p>
                      <a:pPr algn="l">
                        <a:lnSpc>
                          <a:spcPct val="100000"/>
                        </a:lnSpc>
                        <a:spcAft>
                          <a:spcPts val="0"/>
                        </a:spcAft>
                      </a:pPr>
                      <a:r>
                        <a:rPr lang="en-ZA" sz="1400" dirty="0" smtClean="0"/>
                        <a:t>65</a:t>
                      </a:r>
                      <a:endParaRPr lang="en-ZA" sz="1400" dirty="0">
                        <a:solidFill>
                          <a:schemeClr val="tx1"/>
                        </a:solidFill>
                        <a:latin typeface="+mn-lt"/>
                        <a:ea typeface="Calibri"/>
                        <a:cs typeface="Arial" panose="020B0604020202020204" pitchFamily="34" charset="0"/>
                      </a:endParaRPr>
                    </a:p>
                  </a:txBody>
                  <a:tcPr marL="68580" marR="68580" marT="0" marB="0"/>
                </a:tc>
                <a:tc>
                  <a:txBody>
                    <a:bodyPr/>
                    <a:lstStyle/>
                    <a:p>
                      <a:pPr algn="l">
                        <a:lnSpc>
                          <a:spcPct val="100000"/>
                        </a:lnSpc>
                      </a:pPr>
                      <a:r>
                        <a:rPr lang="en-ZA" sz="1400" kern="1200" dirty="0" smtClean="0">
                          <a:effectLst/>
                        </a:rPr>
                        <a:t> 66</a:t>
                      </a:r>
                      <a:endParaRPr lang="en-ZA" sz="1400" dirty="0">
                        <a:solidFill>
                          <a:schemeClr val="bg1"/>
                        </a:solidFill>
                        <a:latin typeface="+mn-lt"/>
                        <a:ea typeface="Calibri"/>
                        <a:cs typeface="Arial" panose="020B0604020202020204" pitchFamily="34" charset="0"/>
                      </a:endParaRPr>
                    </a:p>
                  </a:txBody>
                  <a:tcPr marL="68580" marR="68580" marT="0" marB="0"/>
                </a:tc>
                <a:tc>
                  <a:txBody>
                    <a:bodyPr/>
                    <a:lstStyle/>
                    <a:p>
                      <a:pPr algn="l">
                        <a:lnSpc>
                          <a:spcPct val="100000"/>
                        </a:lnSpc>
                      </a:pPr>
                      <a:endParaRPr lang="en-ZA" sz="1400" dirty="0">
                        <a:solidFill>
                          <a:schemeClr val="bg1"/>
                        </a:solidFill>
                        <a:latin typeface="+mn-lt"/>
                        <a:ea typeface="Calibri"/>
                        <a:cs typeface="Arial" panose="020B0604020202020204" pitchFamily="34" charset="0"/>
                      </a:endParaRPr>
                    </a:p>
                  </a:txBody>
                  <a:tcPr marL="68580" marR="68580" marT="0" marB="0">
                    <a:solidFill>
                      <a:srgbClr val="00B050"/>
                    </a:solidFill>
                  </a:tcPr>
                </a:tc>
              </a:tr>
              <a:tr h="370840">
                <a:tc>
                  <a:txBody>
                    <a:bodyPr/>
                    <a:lstStyle/>
                    <a:p>
                      <a:pPr>
                        <a:lnSpc>
                          <a:spcPct val="115000"/>
                        </a:lnSpc>
                        <a:spcAft>
                          <a:spcPts val="1000"/>
                        </a:spcAft>
                      </a:pPr>
                      <a:r>
                        <a:rPr lang="en-US" sz="1400" kern="1200" dirty="0" smtClean="0">
                          <a:effectLst/>
                        </a:rPr>
                        <a:t> </a:t>
                      </a:r>
                      <a:r>
                        <a:rPr lang="en-ZA" sz="1400" dirty="0" smtClean="0">
                          <a:effectLst/>
                        </a:rPr>
                        <a:t>Signed Financial</a:t>
                      </a:r>
                      <a:r>
                        <a:rPr lang="en-ZA" sz="1400" baseline="0" dirty="0" smtClean="0">
                          <a:effectLst/>
                        </a:rPr>
                        <a:t> </a:t>
                      </a:r>
                      <a:r>
                        <a:rPr lang="en-ZA" sz="1400" dirty="0" smtClean="0">
                          <a:effectLst/>
                        </a:rPr>
                        <a:t>Disclosure</a:t>
                      </a:r>
                      <a:r>
                        <a:rPr lang="en-ZA" sz="1400" baseline="0" dirty="0" smtClean="0">
                          <a:effectLst/>
                        </a:rPr>
                        <a:t> forms for all DBE SMS members submitted by due date every year. </a:t>
                      </a:r>
                      <a:endParaRPr lang="en-ZA" sz="1400" b="1" dirty="0">
                        <a:effectLst/>
                        <a:latin typeface="+mn-lt"/>
                        <a:ea typeface="Times New Roman"/>
                        <a:cs typeface="Helvetica"/>
                      </a:endParaRPr>
                    </a:p>
                  </a:txBody>
                  <a:tcPr marL="68580" marR="68580" marT="0" marB="0"/>
                </a:tc>
                <a:tc>
                  <a:txBody>
                    <a:bodyPr/>
                    <a:lstStyle/>
                    <a:p>
                      <a:pPr>
                        <a:lnSpc>
                          <a:spcPct val="115000"/>
                        </a:lnSpc>
                        <a:spcAft>
                          <a:spcPts val="0"/>
                        </a:spcAft>
                      </a:pPr>
                      <a:r>
                        <a:rPr lang="en-ZA" sz="1400" u="none" dirty="0" smtClean="0">
                          <a:effectLst/>
                        </a:rPr>
                        <a:t>All SMS members</a:t>
                      </a:r>
                      <a:endParaRPr lang="en-ZA" sz="1400" u="none" dirty="0" smtClean="0">
                        <a:effectLst/>
                        <a:latin typeface="+mn-lt"/>
                        <a:ea typeface="Times New Roman"/>
                        <a:cs typeface="Helvetica"/>
                      </a:endParaRPr>
                    </a:p>
                  </a:txBody>
                  <a:tcPr marL="0" marR="0" marT="0" marB="0"/>
                </a:tc>
                <a:tc>
                  <a:txBody>
                    <a:bodyPr/>
                    <a:lstStyle/>
                    <a:p>
                      <a:pPr marL="69215" marR="126365" indent="0" algn="l" defTabSz="914400" rtl="0" eaLnBrk="1" fontAlgn="auto" latinLnBrk="0" hangingPunct="1">
                        <a:lnSpc>
                          <a:spcPct val="100000"/>
                        </a:lnSpc>
                        <a:spcBef>
                          <a:spcPts val="330"/>
                        </a:spcBef>
                        <a:spcAft>
                          <a:spcPts val="0"/>
                        </a:spcAft>
                        <a:buClrTx/>
                        <a:buSzTx/>
                        <a:buFontTx/>
                        <a:buNone/>
                        <a:tabLst/>
                        <a:defRPr/>
                      </a:pPr>
                      <a:r>
                        <a:rPr lang="en-ZA" sz="1400" dirty="0" smtClean="0">
                          <a:effectLst/>
                        </a:rPr>
                        <a:t> All</a:t>
                      </a:r>
                      <a:r>
                        <a:rPr lang="en-ZA" sz="1400" baseline="0" dirty="0" smtClean="0">
                          <a:effectLst/>
                        </a:rPr>
                        <a:t> SMS members submitted by due date. </a:t>
                      </a:r>
                      <a:endParaRPr lang="en-US" sz="1400" dirty="0" smtClean="0">
                        <a:effectLst/>
                        <a:latin typeface="+mn-lt"/>
                        <a:cs typeface="Arial" panose="020B0604020202020204" pitchFamily="34" charset="0"/>
                      </a:endParaRPr>
                    </a:p>
                  </a:txBody>
                  <a:tcPr marL="0" marR="0" marT="0" marB="0"/>
                </a:tc>
                <a:tc>
                  <a:txBody>
                    <a:bodyPr/>
                    <a:lstStyle/>
                    <a:p>
                      <a:pPr marL="69215" marR="126365" algn="l">
                        <a:lnSpc>
                          <a:spcPct val="100000"/>
                        </a:lnSpc>
                        <a:spcBef>
                          <a:spcPts val="330"/>
                        </a:spcBef>
                        <a:spcAft>
                          <a:spcPts val="0"/>
                        </a:spcAft>
                      </a:pPr>
                      <a:endParaRPr lang="en-US" sz="1400" dirty="0" smtClean="0">
                        <a:effectLst/>
                        <a:latin typeface="+mn-lt"/>
                        <a:cs typeface="Arial" panose="020B0604020202020204" pitchFamily="34" charset="0"/>
                      </a:endParaRPr>
                    </a:p>
                  </a:txBody>
                  <a:tcPr marL="0" marR="0" marT="0" marB="0">
                    <a:solidFill>
                      <a:srgbClr val="00B050"/>
                    </a:solidFill>
                  </a:tcPr>
                </a:tc>
              </a:tr>
              <a:tr h="370840">
                <a:tc>
                  <a:txBody>
                    <a:bodyPr/>
                    <a:lstStyle/>
                    <a:p>
                      <a:pPr>
                        <a:lnSpc>
                          <a:spcPct val="115000"/>
                        </a:lnSpc>
                        <a:spcAft>
                          <a:spcPts val="1000"/>
                        </a:spcAft>
                      </a:pPr>
                      <a:r>
                        <a:rPr lang="en-US" sz="1400" kern="1200" dirty="0" smtClean="0">
                          <a:effectLst/>
                        </a:rPr>
                        <a:t> </a:t>
                      </a:r>
                      <a:r>
                        <a:rPr lang="en-ZA" sz="1400" dirty="0" smtClean="0">
                          <a:effectLst/>
                        </a:rPr>
                        <a:t>Signed Performance Agreements by all DBE SMS members submitted by due date every year.</a:t>
                      </a:r>
                      <a:r>
                        <a:rPr lang="en-ZA" sz="1400" baseline="0" dirty="0" smtClean="0">
                          <a:effectLst/>
                        </a:rPr>
                        <a:t> </a:t>
                      </a:r>
                      <a:endParaRPr lang="en-ZA" sz="1400" b="1" dirty="0">
                        <a:effectLst/>
                        <a:latin typeface="+mn-lt"/>
                        <a:ea typeface="Times New Roman"/>
                        <a:cs typeface="Helvetica"/>
                      </a:endParaRPr>
                    </a:p>
                  </a:txBody>
                  <a:tcPr marL="68580" marR="68580" marT="0" marB="0"/>
                </a:tc>
                <a:tc>
                  <a:txBody>
                    <a:bodyPr/>
                    <a:lstStyle/>
                    <a:p>
                      <a:pPr marL="69215" marR="86995" algn="l">
                        <a:lnSpc>
                          <a:spcPct val="100000"/>
                        </a:lnSpc>
                        <a:spcBef>
                          <a:spcPts val="330"/>
                        </a:spcBef>
                        <a:spcAft>
                          <a:spcPts val="0"/>
                        </a:spcAft>
                      </a:pPr>
                      <a:r>
                        <a:rPr lang="en-US" sz="1400" dirty="0" smtClean="0">
                          <a:effectLst/>
                        </a:rPr>
                        <a:t> All SMS submitted by</a:t>
                      </a:r>
                      <a:r>
                        <a:rPr lang="en-US" sz="1400" baseline="0" dirty="0" smtClean="0">
                          <a:effectLst/>
                        </a:rPr>
                        <a:t> due date </a:t>
                      </a:r>
                      <a:endParaRPr lang="en-ZA" sz="1400" dirty="0">
                        <a:effectLst/>
                        <a:latin typeface="+mn-lt"/>
                        <a:ea typeface="Calibri"/>
                        <a:cs typeface="Arial" panose="020B0604020202020204" pitchFamily="34" charset="0"/>
                      </a:endParaRPr>
                    </a:p>
                  </a:txBody>
                  <a:tcPr marL="0" marR="0" marT="0" marB="0"/>
                </a:tc>
                <a:tc>
                  <a:txBody>
                    <a:bodyPr/>
                    <a:lstStyle/>
                    <a:p>
                      <a:pPr marL="69215" marR="126365" indent="0" algn="l" defTabSz="914400" rtl="0" eaLnBrk="1" fontAlgn="auto" latinLnBrk="0" hangingPunct="1">
                        <a:lnSpc>
                          <a:spcPct val="100000"/>
                        </a:lnSpc>
                        <a:spcBef>
                          <a:spcPts val="330"/>
                        </a:spcBef>
                        <a:spcAft>
                          <a:spcPts val="0"/>
                        </a:spcAft>
                        <a:buClrTx/>
                        <a:buSzTx/>
                        <a:buFontTx/>
                        <a:buNone/>
                        <a:tabLst/>
                        <a:defRPr/>
                      </a:pPr>
                      <a:r>
                        <a:rPr lang="en-ZA" sz="1400" dirty="0" smtClean="0">
                          <a:effectLst/>
                        </a:rPr>
                        <a:t> All</a:t>
                      </a:r>
                      <a:r>
                        <a:rPr lang="en-ZA" sz="1400" baseline="0" dirty="0" smtClean="0">
                          <a:effectLst/>
                        </a:rPr>
                        <a:t> SMS members submitted by due date. </a:t>
                      </a:r>
                      <a:endParaRPr lang="en-US" sz="1400" dirty="0" smtClean="0">
                        <a:effectLst/>
                        <a:latin typeface="+mn-lt"/>
                        <a:cs typeface="Arial" panose="020B0604020202020204" pitchFamily="34" charset="0"/>
                      </a:endParaRPr>
                    </a:p>
                  </a:txBody>
                  <a:tcPr marL="0" marR="0" marT="0" marB="0"/>
                </a:tc>
                <a:tc>
                  <a:txBody>
                    <a:bodyPr/>
                    <a:lstStyle/>
                    <a:p>
                      <a:pPr marL="69215" marR="131445" algn="l">
                        <a:lnSpc>
                          <a:spcPct val="100000"/>
                        </a:lnSpc>
                        <a:spcBef>
                          <a:spcPts val="330"/>
                        </a:spcBef>
                        <a:spcAft>
                          <a:spcPts val="0"/>
                        </a:spcAft>
                      </a:pPr>
                      <a:endParaRPr lang="en-ZA" sz="1400" dirty="0">
                        <a:effectLst/>
                        <a:latin typeface="+mn-lt"/>
                        <a:ea typeface="Calibri"/>
                        <a:cs typeface="Arial" panose="020B0604020202020204" pitchFamily="34" charset="0"/>
                      </a:endParaRPr>
                    </a:p>
                  </a:txBody>
                  <a:tcPr marL="0" marR="0" marT="0" marB="0">
                    <a:solidFill>
                      <a:srgbClr val="00B050"/>
                    </a:solidFill>
                  </a:tcPr>
                </a:tc>
              </a:tr>
            </a:tbl>
          </a:graphicData>
        </a:graphic>
      </p:graphicFrame>
      <p:sp>
        <p:nvSpPr>
          <p:cNvPr id="5" name="Title 1"/>
          <p:cNvSpPr txBox="1">
            <a:spLocks/>
          </p:cNvSpPr>
          <p:nvPr/>
        </p:nvSpPr>
        <p:spPr>
          <a:xfrm>
            <a:off x="251520"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1- OUTPUTS</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14</a:t>
            </a:fld>
            <a:endParaRPr lang="en-ZA"/>
          </a:p>
        </p:txBody>
      </p:sp>
    </p:spTree>
    <p:extLst>
      <p:ext uri="{BB962C8B-B14F-4D97-AF65-F5344CB8AC3E}">
        <p14:creationId xmlns:p14="http://schemas.microsoft.com/office/powerpoint/2010/main" xmlns="" val="4188689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648072"/>
          </a:xfrm>
        </p:spPr>
        <p:txBody>
          <a:bodyPr>
            <a:normAutofit/>
          </a:body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1</a:t>
            </a:r>
            <a:endParaRPr lang="en-ZA" dirty="0"/>
          </a:p>
        </p:txBody>
      </p:sp>
      <p:sp>
        <p:nvSpPr>
          <p:cNvPr id="3" name="Content Placeholder 2"/>
          <p:cNvSpPr>
            <a:spLocks noGrp="1"/>
          </p:cNvSpPr>
          <p:nvPr>
            <p:ph idx="1"/>
          </p:nvPr>
        </p:nvSpPr>
        <p:spPr>
          <a:xfrm>
            <a:off x="457200" y="836712"/>
            <a:ext cx="8363272" cy="5289453"/>
          </a:xfrm>
        </p:spPr>
        <p:txBody>
          <a:bodyPr>
            <a:normAutofit lnSpcReduction="10000"/>
          </a:bodyPr>
          <a:lstStyle/>
          <a:p>
            <a:pPr marL="0" indent="0" algn="just">
              <a:buNone/>
            </a:pPr>
            <a:r>
              <a:rPr lang="en-ZA" sz="1800" b="1" dirty="0" smtClean="0">
                <a:cs typeface="Arial" pitchFamily="34" charset="0"/>
              </a:rPr>
              <a:t>Human Resource Management and Development </a:t>
            </a:r>
          </a:p>
          <a:p>
            <a:pPr algn="just"/>
            <a:r>
              <a:rPr lang="en-ZA" sz="1800" dirty="0" smtClean="0">
                <a:cs typeface="Arial" pitchFamily="34" charset="0"/>
              </a:rPr>
              <a:t>A total number of </a:t>
            </a:r>
            <a:r>
              <a:rPr lang="en-ZA" sz="1800" b="1" dirty="0" smtClean="0">
                <a:cs typeface="Arial" pitchFamily="34" charset="0"/>
              </a:rPr>
              <a:t>22 </a:t>
            </a:r>
            <a:r>
              <a:rPr lang="en-ZA" sz="1800" b="1" dirty="0">
                <a:cs typeface="Arial" pitchFamily="34" charset="0"/>
              </a:rPr>
              <a:t>training programmes </a:t>
            </a:r>
            <a:r>
              <a:rPr lang="en-ZA" sz="1800" b="1" dirty="0" smtClean="0">
                <a:cs typeface="Arial" pitchFamily="34" charset="0"/>
              </a:rPr>
              <a:t> </a:t>
            </a:r>
            <a:r>
              <a:rPr lang="en-ZA" sz="1800" dirty="0" smtClean="0">
                <a:cs typeface="Arial" pitchFamily="34" charset="0"/>
              </a:rPr>
              <a:t>training  214  officials were arranged by the Department in 2015/16 financial year.</a:t>
            </a:r>
          </a:p>
          <a:p>
            <a:pPr algn="just"/>
            <a:r>
              <a:rPr lang="en-ZA" sz="1800" dirty="0" smtClean="0">
                <a:cs typeface="Arial" pitchFamily="34" charset="0"/>
              </a:rPr>
              <a:t>The Department </a:t>
            </a:r>
            <a:r>
              <a:rPr lang="en-ZA" sz="1800" b="1" dirty="0" smtClean="0">
                <a:cs typeface="Arial" pitchFamily="34" charset="0"/>
              </a:rPr>
              <a:t>recruited 66 interns </a:t>
            </a:r>
            <a:r>
              <a:rPr lang="en-ZA" sz="1800" dirty="0" smtClean="0">
                <a:cs typeface="Arial" pitchFamily="34" charset="0"/>
              </a:rPr>
              <a:t>of whom 43 were funded from the Department’s vote, while the other 23 were funded through ETDP SETA.</a:t>
            </a:r>
          </a:p>
          <a:p>
            <a:pPr algn="just"/>
            <a:r>
              <a:rPr lang="en-ZA" sz="1800" dirty="0" smtClean="0">
                <a:cs typeface="Arial" pitchFamily="34" charset="0"/>
              </a:rPr>
              <a:t>The </a:t>
            </a:r>
            <a:r>
              <a:rPr lang="en-ZA" sz="1800" dirty="0">
                <a:cs typeface="Arial" pitchFamily="34" charset="0"/>
              </a:rPr>
              <a:t>Department had </a:t>
            </a:r>
            <a:r>
              <a:rPr lang="en-ZA" sz="1800" b="1" dirty="0">
                <a:cs typeface="Arial" pitchFamily="34" charset="0"/>
              </a:rPr>
              <a:t>49 bursary </a:t>
            </a:r>
            <a:r>
              <a:rPr lang="en-ZA" sz="1800" dirty="0">
                <a:cs typeface="Arial" pitchFamily="34" charset="0"/>
              </a:rPr>
              <a:t>holders of whom 18 were registered </a:t>
            </a:r>
            <a:r>
              <a:rPr lang="en-ZA" sz="1800" dirty="0" smtClean="0">
                <a:cs typeface="Arial" pitchFamily="34" charset="0"/>
              </a:rPr>
              <a:t>in the </a:t>
            </a:r>
            <a:r>
              <a:rPr lang="en-ZA" sz="1800" dirty="0">
                <a:cs typeface="Arial" pitchFamily="34" charset="0"/>
              </a:rPr>
              <a:t>2015/16 financial year and 31 were existing bursary holders</a:t>
            </a:r>
            <a:r>
              <a:rPr lang="en-ZA" sz="1800" dirty="0" smtClean="0">
                <a:cs typeface="Arial" pitchFamily="34" charset="0"/>
              </a:rPr>
              <a:t>.</a:t>
            </a:r>
          </a:p>
          <a:p>
            <a:pPr marL="0" indent="0" algn="just">
              <a:buNone/>
            </a:pPr>
            <a:r>
              <a:rPr lang="en-ZA" sz="1800" b="1" dirty="0" smtClean="0">
                <a:cs typeface="Arial" pitchFamily="34" charset="0"/>
              </a:rPr>
              <a:t>Labour Relations </a:t>
            </a:r>
          </a:p>
          <a:p>
            <a:pPr algn="just"/>
            <a:r>
              <a:rPr lang="en-ZA" sz="1800" dirty="0">
                <a:cs typeface="Arial" pitchFamily="34" charset="0"/>
              </a:rPr>
              <a:t>The Department reports to the Department of Public Service and Administration (DPSA) on the </a:t>
            </a:r>
            <a:r>
              <a:rPr lang="en-ZA" sz="1800" b="1" dirty="0">
                <a:cs typeface="Arial" pitchFamily="34" charset="0"/>
              </a:rPr>
              <a:t>management of grievances </a:t>
            </a:r>
            <a:r>
              <a:rPr lang="en-ZA" sz="1800" b="1" dirty="0" smtClean="0">
                <a:cs typeface="Arial" pitchFamily="34" charset="0"/>
              </a:rPr>
              <a:t>and disputes</a:t>
            </a:r>
            <a:r>
              <a:rPr lang="en-ZA" sz="1800" dirty="0" smtClean="0">
                <a:cs typeface="Arial" pitchFamily="34" charset="0"/>
              </a:rPr>
              <a:t> </a:t>
            </a:r>
            <a:r>
              <a:rPr lang="en-ZA" sz="1800" dirty="0">
                <a:cs typeface="Arial" pitchFamily="34" charset="0"/>
              </a:rPr>
              <a:t>as well as on issues regarding the bargaining council</a:t>
            </a:r>
            <a:r>
              <a:rPr lang="en-ZA" sz="1800" dirty="0" smtClean="0">
                <a:cs typeface="Arial" pitchFamily="34" charset="0"/>
              </a:rPr>
              <a:t>.</a:t>
            </a:r>
          </a:p>
          <a:p>
            <a:pPr algn="just"/>
            <a:r>
              <a:rPr lang="en-ZA" sz="1800" b="1" dirty="0">
                <a:cs typeface="Arial" pitchFamily="34" charset="0"/>
              </a:rPr>
              <a:t>Grievances </a:t>
            </a:r>
            <a:r>
              <a:rPr lang="en-ZA" sz="1800" b="1" dirty="0" smtClean="0">
                <a:cs typeface="Arial" pitchFamily="34" charset="0"/>
              </a:rPr>
              <a:t>meetings </a:t>
            </a:r>
            <a:r>
              <a:rPr lang="en-ZA" sz="1800" dirty="0" smtClean="0">
                <a:cs typeface="Arial" pitchFamily="34" charset="0"/>
              </a:rPr>
              <a:t>In 2015/16, </a:t>
            </a:r>
            <a:r>
              <a:rPr lang="en-ZA" sz="1800" b="1" dirty="0">
                <a:cs typeface="Arial" pitchFamily="34" charset="0"/>
              </a:rPr>
              <a:t>164 grievance meetings </a:t>
            </a:r>
            <a:r>
              <a:rPr lang="en-ZA" sz="1800" dirty="0">
                <a:cs typeface="Arial" pitchFamily="34" charset="0"/>
              </a:rPr>
              <a:t>(consultations) were held during the reporting period</a:t>
            </a:r>
            <a:r>
              <a:rPr lang="en-ZA" sz="1800" dirty="0" smtClean="0">
                <a:cs typeface="Arial" pitchFamily="34" charset="0"/>
              </a:rPr>
              <a:t>.</a:t>
            </a:r>
          </a:p>
          <a:p>
            <a:pPr algn="just"/>
            <a:r>
              <a:rPr lang="en-ZA" sz="1800" b="1" dirty="0">
                <a:cs typeface="Arial" pitchFamily="34" charset="0"/>
              </a:rPr>
              <a:t>Disciplinary </a:t>
            </a:r>
            <a:r>
              <a:rPr lang="en-ZA" sz="1800" b="1" dirty="0" smtClean="0">
                <a:cs typeface="Arial" pitchFamily="34" charset="0"/>
              </a:rPr>
              <a:t>Hearings: </a:t>
            </a:r>
            <a:r>
              <a:rPr lang="en-ZA" sz="1600" b="1" dirty="0" smtClean="0">
                <a:cs typeface="Arial" pitchFamily="34" charset="0"/>
              </a:rPr>
              <a:t>2</a:t>
            </a:r>
            <a:r>
              <a:rPr lang="en-ZA" sz="1800" b="1" dirty="0" smtClean="0">
                <a:cs typeface="Arial" pitchFamily="34" charset="0"/>
              </a:rPr>
              <a:t> </a:t>
            </a:r>
            <a:r>
              <a:rPr lang="en-ZA" sz="1800" b="1" dirty="0">
                <a:cs typeface="Arial" pitchFamily="34" charset="0"/>
              </a:rPr>
              <a:t>disciplinary</a:t>
            </a:r>
            <a:r>
              <a:rPr lang="en-ZA" sz="1800" b="1" dirty="0" smtClean="0">
                <a:cs typeface="Arial" pitchFamily="34" charset="0"/>
              </a:rPr>
              <a:t> </a:t>
            </a:r>
            <a:r>
              <a:rPr lang="en-ZA" sz="1800" b="1" dirty="0">
                <a:cs typeface="Arial" pitchFamily="34" charset="0"/>
              </a:rPr>
              <a:t>hearings </a:t>
            </a:r>
            <a:r>
              <a:rPr lang="en-ZA" sz="1800" dirty="0">
                <a:cs typeface="Arial" pitchFamily="34" charset="0"/>
              </a:rPr>
              <a:t>were held during the 2015/16 financial year. These hearings involved an SMS member as well as </a:t>
            </a:r>
            <a:r>
              <a:rPr lang="en-ZA" sz="1800" dirty="0" smtClean="0">
                <a:cs typeface="Arial" pitchFamily="34" charset="0"/>
              </a:rPr>
              <a:t>a Chief </a:t>
            </a:r>
            <a:r>
              <a:rPr lang="en-ZA" sz="1800" dirty="0">
                <a:cs typeface="Arial" pitchFamily="34" charset="0"/>
              </a:rPr>
              <a:t>Education Specialist (CES). </a:t>
            </a:r>
            <a:endParaRPr lang="en-ZA" sz="1800" dirty="0" smtClean="0">
              <a:cs typeface="Arial" pitchFamily="34" charset="0"/>
            </a:endParaRPr>
          </a:p>
          <a:p>
            <a:pPr algn="just"/>
            <a:r>
              <a:rPr lang="en-ZA" sz="1800" dirty="0" smtClean="0">
                <a:cs typeface="Arial" pitchFamily="34" charset="0"/>
              </a:rPr>
              <a:t>Both </a:t>
            </a:r>
            <a:r>
              <a:rPr lang="en-ZA" sz="1800" dirty="0">
                <a:cs typeface="Arial" pitchFamily="34" charset="0"/>
              </a:rPr>
              <a:t>cases were finalised within the 60-day prescribed period. A final written warning </a:t>
            </a:r>
            <a:r>
              <a:rPr lang="en-ZA" sz="1800" dirty="0" smtClean="0">
                <a:cs typeface="Arial" pitchFamily="34" charset="0"/>
              </a:rPr>
              <a:t>was imposed </a:t>
            </a:r>
            <a:r>
              <a:rPr lang="en-ZA" sz="1800" dirty="0">
                <a:cs typeface="Arial" pitchFamily="34" charset="0"/>
              </a:rPr>
              <a:t>as a sanction in each case.</a:t>
            </a:r>
            <a:endParaRPr lang="en-ZA" sz="1800" b="1" dirty="0">
              <a:cs typeface="Arial"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pPr/>
              <a:t>15</a:t>
            </a:fld>
            <a:endParaRPr lang="en-ZA"/>
          </a:p>
        </p:txBody>
      </p:sp>
    </p:spTree>
    <p:extLst>
      <p:ext uri="{BB962C8B-B14F-4D97-AF65-F5344CB8AC3E}">
        <p14:creationId xmlns:p14="http://schemas.microsoft.com/office/powerpoint/2010/main" xmlns="" val="3057594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64704"/>
            <a:ext cx="8640960" cy="5544616"/>
          </a:xfrm>
        </p:spPr>
        <p:txBody>
          <a:bodyPr>
            <a:noAutofit/>
          </a:bodyPr>
          <a:lstStyle/>
          <a:p>
            <a:pPr marL="0" indent="0" algn="just">
              <a:buNone/>
            </a:pPr>
            <a:r>
              <a:rPr lang="en-ZA" sz="1800" b="1" dirty="0">
                <a:cs typeface="Arial" pitchFamily="34" charset="0"/>
              </a:rPr>
              <a:t>Legal Services : </a:t>
            </a:r>
          </a:p>
          <a:p>
            <a:pPr algn="just"/>
            <a:r>
              <a:rPr lang="en-US" sz="1800" dirty="0">
                <a:cs typeface="Arial" pitchFamily="34" charset="0"/>
              </a:rPr>
              <a:t>As at the end of </a:t>
            </a:r>
            <a:r>
              <a:rPr lang="en-US" sz="1800" dirty="0" smtClean="0">
                <a:cs typeface="Arial" pitchFamily="34" charset="0"/>
              </a:rPr>
              <a:t>the financial year, </a:t>
            </a:r>
            <a:r>
              <a:rPr lang="en-US" sz="1800" dirty="0">
                <a:cs typeface="Arial" pitchFamily="34" charset="0"/>
              </a:rPr>
              <a:t>the </a:t>
            </a:r>
            <a:r>
              <a:rPr lang="en-US" sz="1800" b="1" dirty="0">
                <a:cs typeface="Arial" pitchFamily="34" charset="0"/>
              </a:rPr>
              <a:t>Minister received forty four (44) correspondences</a:t>
            </a:r>
            <a:r>
              <a:rPr lang="en-US" sz="1800" dirty="0">
                <a:cs typeface="Arial" pitchFamily="34" charset="0"/>
              </a:rPr>
              <a:t>. </a:t>
            </a:r>
            <a:r>
              <a:rPr lang="en-ZA" sz="1800" dirty="0">
                <a:cs typeface="Arial" pitchFamily="34" charset="0"/>
              </a:rPr>
              <a:t>Matters raised range from concerns, to queries, dissatisfaction, and unfair treatment to enquiries.</a:t>
            </a:r>
          </a:p>
          <a:p>
            <a:pPr algn="just"/>
            <a:r>
              <a:rPr lang="en-US" sz="1800" dirty="0">
                <a:cs typeface="Arial" pitchFamily="34" charset="0"/>
              </a:rPr>
              <a:t>The department processed the following:</a:t>
            </a:r>
          </a:p>
          <a:p>
            <a:pPr lvl="1" algn="just"/>
            <a:r>
              <a:rPr lang="en-US" sz="1800" dirty="0">
                <a:cs typeface="Arial" pitchFamily="34" charset="0"/>
              </a:rPr>
              <a:t>twenty (20) litigations against the Department were handled, </a:t>
            </a:r>
          </a:p>
          <a:p>
            <a:pPr lvl="1" algn="just"/>
            <a:r>
              <a:rPr lang="en-US" sz="1800" dirty="0">
                <a:cs typeface="Arial" pitchFamily="34" charset="0"/>
              </a:rPr>
              <a:t>two (2) of which have been finalized and eighteen (18) of these cases are still ongoing.</a:t>
            </a:r>
            <a:endParaRPr lang="en-ZA" sz="1800" dirty="0">
              <a:cs typeface="Arial" pitchFamily="34" charset="0"/>
            </a:endParaRPr>
          </a:p>
          <a:p>
            <a:pPr lvl="1" algn="just"/>
            <a:r>
              <a:rPr lang="en-US" sz="1800" dirty="0">
                <a:cs typeface="Arial" pitchFamily="34" charset="0"/>
              </a:rPr>
              <a:t>Legal opinions on three (3) matters were provided. </a:t>
            </a:r>
            <a:endParaRPr lang="en-ZA" sz="1800" dirty="0">
              <a:cs typeface="Arial" pitchFamily="34" charset="0"/>
            </a:endParaRPr>
          </a:p>
          <a:p>
            <a:pPr marL="0" indent="0" algn="just">
              <a:buNone/>
            </a:pPr>
            <a:r>
              <a:rPr lang="en-ZA" sz="1800" b="1" dirty="0">
                <a:cs typeface="Arial" pitchFamily="34" charset="0"/>
              </a:rPr>
              <a:t>Legislative Services :</a:t>
            </a:r>
          </a:p>
          <a:p>
            <a:pPr algn="just"/>
            <a:r>
              <a:rPr lang="en-ZA" sz="1800" b="1" dirty="0">
                <a:cs typeface="Arial" pitchFamily="34" charset="0"/>
              </a:rPr>
              <a:t> </a:t>
            </a:r>
            <a:r>
              <a:rPr lang="en-US" sz="1800" dirty="0">
                <a:cs typeface="Arial" pitchFamily="34" charset="0"/>
              </a:rPr>
              <a:t>For the period under review, the </a:t>
            </a:r>
            <a:r>
              <a:rPr lang="en-US" sz="1800" b="1" dirty="0">
                <a:cs typeface="Arial" pitchFamily="34" charset="0"/>
              </a:rPr>
              <a:t>Legislative Services has processed ten (10) pieces of legislation.</a:t>
            </a:r>
            <a:endParaRPr lang="en-ZA" sz="1800" b="1" dirty="0">
              <a:cs typeface="Arial" pitchFamily="34" charset="0"/>
            </a:endParaRPr>
          </a:p>
          <a:p>
            <a:pPr marL="0" indent="0" algn="just">
              <a:buNone/>
            </a:pPr>
            <a:r>
              <a:rPr lang="en-ZA" sz="1800" b="1" dirty="0">
                <a:cs typeface="Arial" pitchFamily="34" charset="0"/>
              </a:rPr>
              <a:t>Media Liaison: </a:t>
            </a:r>
          </a:p>
          <a:p>
            <a:pPr algn="just"/>
            <a:r>
              <a:rPr lang="en-ZA" sz="1800" b="1" dirty="0">
                <a:cs typeface="Arial" pitchFamily="34" charset="0"/>
              </a:rPr>
              <a:t> </a:t>
            </a:r>
            <a:r>
              <a:rPr lang="en-ZA" sz="1800" dirty="0">
                <a:cs typeface="Arial" pitchFamily="34" charset="0"/>
              </a:rPr>
              <a:t>A total of </a:t>
            </a:r>
            <a:r>
              <a:rPr lang="en-ZA" sz="1800" b="1" dirty="0">
                <a:cs typeface="Arial" pitchFamily="34" charset="0"/>
              </a:rPr>
              <a:t>seventy two (72) interviews </a:t>
            </a:r>
            <a:r>
              <a:rPr lang="en-ZA" sz="1800" dirty="0">
                <a:cs typeface="Arial" pitchFamily="34" charset="0"/>
              </a:rPr>
              <a:t>were conducted during the year under review.</a:t>
            </a:r>
          </a:p>
          <a:p>
            <a:pPr algn="just"/>
            <a:r>
              <a:rPr lang="en-ZA" sz="1800" dirty="0">
                <a:cs typeface="Arial" pitchFamily="34" charset="0"/>
              </a:rPr>
              <a:t>Publications: </a:t>
            </a:r>
            <a:r>
              <a:rPr lang="en-US" sz="1800" dirty="0">
                <a:cs typeface="Arial" pitchFamily="34" charset="0"/>
              </a:rPr>
              <a:t>There are currently </a:t>
            </a:r>
            <a:r>
              <a:rPr lang="en-ZA" sz="1800" b="1" dirty="0">
                <a:cs typeface="Arial" pitchFamily="34" charset="0"/>
              </a:rPr>
              <a:t>18,024</a:t>
            </a:r>
            <a:r>
              <a:rPr lang="en-US" sz="1800" b="1" dirty="0">
                <a:cs typeface="Arial" pitchFamily="34" charset="0"/>
              </a:rPr>
              <a:t> followers on Facebook</a:t>
            </a:r>
            <a:r>
              <a:rPr lang="en-US" sz="1800" dirty="0">
                <a:cs typeface="Arial" pitchFamily="34" charset="0"/>
              </a:rPr>
              <a:t>; </a:t>
            </a:r>
            <a:r>
              <a:rPr lang="en-ZA" sz="1800" b="1" dirty="0">
                <a:cs typeface="Arial" pitchFamily="34" charset="0"/>
              </a:rPr>
              <a:t>37,000 </a:t>
            </a:r>
            <a:r>
              <a:rPr lang="en-US" sz="1800" b="1" dirty="0">
                <a:cs typeface="Arial" pitchFamily="34" charset="0"/>
              </a:rPr>
              <a:t>followers on Twitter</a:t>
            </a:r>
            <a:r>
              <a:rPr lang="en-US" sz="1800" dirty="0">
                <a:cs typeface="Arial" pitchFamily="34" charset="0"/>
              </a:rPr>
              <a:t> and approximately </a:t>
            </a:r>
            <a:r>
              <a:rPr lang="en-ZA" sz="1800" b="1" dirty="0">
                <a:cs typeface="Arial" pitchFamily="34" charset="0"/>
              </a:rPr>
              <a:t>3,000</a:t>
            </a:r>
            <a:r>
              <a:rPr lang="en-US" sz="1800" b="1" dirty="0">
                <a:cs typeface="Arial" pitchFamily="34" charset="0"/>
              </a:rPr>
              <a:t> messages </a:t>
            </a:r>
            <a:r>
              <a:rPr lang="en-US" sz="1800" dirty="0">
                <a:cs typeface="Arial" pitchFamily="34" charset="0"/>
              </a:rPr>
              <a:t>were received through the information e-mail system.</a:t>
            </a:r>
            <a:r>
              <a:rPr lang="en-ZA" sz="1800" dirty="0">
                <a:cs typeface="Arial" pitchFamily="34" charset="0"/>
              </a:rPr>
              <a:t> </a:t>
            </a:r>
          </a:p>
        </p:txBody>
      </p:sp>
      <p:sp>
        <p:nvSpPr>
          <p:cNvPr id="4" name="Title 1"/>
          <p:cNvSpPr txBox="1">
            <a:spLocks/>
          </p:cNvSpPr>
          <p:nvPr/>
        </p:nvSpPr>
        <p:spPr>
          <a:xfrm>
            <a:off x="251520"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1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16</a:t>
            </a:fld>
            <a:endParaRPr lang="en-ZA"/>
          </a:p>
        </p:txBody>
      </p:sp>
    </p:spTree>
    <p:extLst>
      <p:ext uri="{BB962C8B-B14F-4D97-AF65-F5344CB8AC3E}">
        <p14:creationId xmlns:p14="http://schemas.microsoft.com/office/powerpoint/2010/main" xmlns="" val="3377544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8352928" cy="5328592"/>
          </a:xfrm>
        </p:spPr>
        <p:txBody>
          <a:bodyPr>
            <a:noAutofit/>
          </a:bodyPr>
          <a:lstStyle/>
          <a:p>
            <a:pPr marL="0" indent="0" algn="just">
              <a:buNone/>
            </a:pPr>
            <a:r>
              <a:rPr lang="en-ZA" sz="1800" b="1" dirty="0" smtClean="0">
                <a:cs typeface="Arial" pitchFamily="34" charset="0"/>
              </a:rPr>
              <a:t> </a:t>
            </a:r>
            <a:r>
              <a:rPr lang="en-ZA" sz="1800" b="1" dirty="0">
                <a:cs typeface="Arial" pitchFamily="34" charset="0"/>
              </a:rPr>
              <a:t>Internal Audit: </a:t>
            </a:r>
          </a:p>
          <a:p>
            <a:pPr algn="just"/>
            <a:r>
              <a:rPr lang="en-US" sz="1800" dirty="0">
                <a:cs typeface="Arial" pitchFamily="34" charset="0"/>
              </a:rPr>
              <a:t>The Internal Audit, Risk Management and Forensics Investigations </a:t>
            </a:r>
            <a:r>
              <a:rPr lang="en-US" sz="1800" b="1" dirty="0">
                <a:cs typeface="Arial" pitchFamily="34" charset="0"/>
              </a:rPr>
              <a:t>Directorate completed two (2) approved audit reports</a:t>
            </a:r>
            <a:r>
              <a:rPr lang="en-US" sz="1800" dirty="0">
                <a:cs typeface="Arial" pitchFamily="34" charset="0"/>
              </a:rPr>
              <a:t> and </a:t>
            </a:r>
            <a:r>
              <a:rPr lang="en-US" sz="1800" b="1" dirty="0">
                <a:cs typeface="Arial" pitchFamily="34" charset="0"/>
              </a:rPr>
              <a:t>one (1) audit verification report </a:t>
            </a:r>
            <a:r>
              <a:rPr lang="en-US" sz="1800" dirty="0">
                <a:cs typeface="Arial" pitchFamily="34" charset="0"/>
              </a:rPr>
              <a:t>as per DPME requirement</a:t>
            </a:r>
            <a:r>
              <a:rPr lang="en-US" sz="1800" dirty="0" smtClean="0">
                <a:cs typeface="Arial" pitchFamily="34" charset="0"/>
              </a:rPr>
              <a:t>.</a:t>
            </a:r>
          </a:p>
          <a:p>
            <a:pPr marL="0" indent="0" algn="just">
              <a:buNone/>
            </a:pPr>
            <a:r>
              <a:rPr lang="en-ZA" sz="1800" b="1" dirty="0">
                <a:cs typeface="Arial" pitchFamily="34" charset="0"/>
              </a:rPr>
              <a:t>International Relations: </a:t>
            </a:r>
          </a:p>
          <a:p>
            <a:pPr marL="0" indent="0" algn="just">
              <a:buNone/>
            </a:pPr>
            <a:r>
              <a:rPr lang="en-ZA" sz="1800" dirty="0">
                <a:cs typeface="Arial" pitchFamily="34" charset="0"/>
              </a:rPr>
              <a:t>The Department continues to have relations with other countries through Co-operation Agreements and Memoranda of Agreements.</a:t>
            </a:r>
          </a:p>
          <a:p>
            <a:pPr algn="just"/>
            <a:r>
              <a:rPr lang="en-ZA" sz="1800" b="1" dirty="0">
                <a:cs typeface="Arial" pitchFamily="34" charset="0"/>
              </a:rPr>
              <a:t>Co-operation Agreement are with  </a:t>
            </a:r>
            <a:r>
              <a:rPr lang="en-US" sz="1800" b="1" dirty="0">
                <a:cs typeface="Arial" pitchFamily="34" charset="0"/>
              </a:rPr>
              <a:t>China: </a:t>
            </a:r>
            <a:r>
              <a:rPr lang="en-ZA" sz="1800" dirty="0">
                <a:cs typeface="Arial" pitchFamily="34" charset="0"/>
              </a:rPr>
              <a:t>The Chinese Embassy and the Chinese Culture and International Education Exchange Centre (CCIEEC) </a:t>
            </a:r>
            <a:r>
              <a:rPr lang="en-ZA" sz="1800" b="1" dirty="0">
                <a:cs typeface="Arial" pitchFamily="34" charset="0"/>
              </a:rPr>
              <a:t>donated a Planetarium </a:t>
            </a:r>
            <a:r>
              <a:rPr lang="en-ZA" sz="1800" dirty="0">
                <a:cs typeface="Arial" pitchFamily="34" charset="0"/>
              </a:rPr>
              <a:t>which was launched by the Minister of Basic Education, Minister Angie </a:t>
            </a:r>
            <a:r>
              <a:rPr lang="en-ZA" sz="1800" dirty="0" err="1">
                <a:cs typeface="Arial" pitchFamily="34" charset="0"/>
              </a:rPr>
              <a:t>Motshekga</a:t>
            </a:r>
            <a:r>
              <a:rPr lang="en-ZA" sz="1800" dirty="0">
                <a:cs typeface="Arial" pitchFamily="34" charset="0"/>
              </a:rPr>
              <a:t> on 7 March 2016 at the </a:t>
            </a:r>
            <a:r>
              <a:rPr lang="en-ZA" sz="1800" dirty="0" err="1">
                <a:cs typeface="Arial" pitchFamily="34" charset="0"/>
              </a:rPr>
              <a:t>Sci</a:t>
            </a:r>
            <a:r>
              <a:rPr lang="en-ZA" sz="1800" dirty="0">
                <a:cs typeface="Arial" pitchFamily="34" charset="0"/>
              </a:rPr>
              <a:t>-Bono Discovery Centre.</a:t>
            </a:r>
          </a:p>
          <a:p>
            <a:pPr algn="just"/>
            <a:r>
              <a:rPr lang="en-ZA" sz="1800" b="1" dirty="0">
                <a:cs typeface="Arial" pitchFamily="34" charset="0"/>
              </a:rPr>
              <a:t>Co-operation Agreement with Cuba</a:t>
            </a:r>
            <a:r>
              <a:rPr lang="en-ZA" sz="1800" dirty="0">
                <a:cs typeface="Arial" pitchFamily="34" charset="0"/>
              </a:rPr>
              <a:t>: The Deputy Minister of Basic Education, Mr </a:t>
            </a:r>
            <a:r>
              <a:rPr lang="en-ZA" sz="1800" dirty="0" smtClean="0">
                <a:cs typeface="Arial" pitchFamily="34" charset="0"/>
              </a:rPr>
              <a:t>EM </a:t>
            </a:r>
            <a:r>
              <a:rPr lang="en-ZA" sz="1800" dirty="0" err="1">
                <a:cs typeface="Arial" pitchFamily="34" charset="0"/>
              </a:rPr>
              <a:t>Surty</a:t>
            </a:r>
            <a:r>
              <a:rPr lang="en-ZA" sz="1800" dirty="0">
                <a:cs typeface="Arial" pitchFamily="34" charset="0"/>
              </a:rPr>
              <a:t>, MP, accompanied the Deputy President Mr C </a:t>
            </a:r>
            <a:r>
              <a:rPr lang="en-ZA" sz="1800" dirty="0" err="1">
                <a:cs typeface="Arial" pitchFamily="34" charset="0"/>
              </a:rPr>
              <a:t>Ramaphosa</a:t>
            </a:r>
            <a:r>
              <a:rPr lang="en-ZA" sz="1800" dirty="0">
                <a:cs typeface="Arial" pitchFamily="34" charset="0"/>
              </a:rPr>
              <a:t>, on an official visit to Cuba on 21 to 26 October 2015.</a:t>
            </a:r>
          </a:p>
          <a:p>
            <a:pPr algn="just"/>
            <a:r>
              <a:rPr lang="en-ZA" sz="1800" b="1" dirty="0">
                <a:cs typeface="Arial" pitchFamily="34" charset="0"/>
              </a:rPr>
              <a:t>Memorandum of Understanding with the French Embassy</a:t>
            </a:r>
            <a:r>
              <a:rPr lang="en-ZA" sz="1800" dirty="0">
                <a:cs typeface="Arial" pitchFamily="34" charset="0"/>
              </a:rPr>
              <a:t>: The Department, together with the French Institute is co-ordinating the National Nutrition Week/So Chef as well as French language co-operation.</a:t>
            </a:r>
          </a:p>
          <a:p>
            <a:pPr algn="just"/>
            <a:endParaRPr lang="en-ZA" sz="1800" dirty="0" smtClean="0">
              <a:cs typeface="Arial" pitchFamily="34" charset="0"/>
            </a:endParaRPr>
          </a:p>
          <a:p>
            <a:pPr algn="just"/>
            <a:endParaRPr lang="en-ZA" sz="1800" dirty="0">
              <a:cs typeface="Arial" pitchFamily="34" charset="0"/>
            </a:endParaRPr>
          </a:p>
        </p:txBody>
      </p:sp>
      <p:sp>
        <p:nvSpPr>
          <p:cNvPr id="5" name="Title 1"/>
          <p:cNvSpPr>
            <a:spLocks noGrp="1"/>
          </p:cNvSpPr>
          <p:nvPr>
            <p:ph type="title"/>
          </p:nvPr>
        </p:nvSpPr>
        <p:spPr>
          <a:xfrm>
            <a:off x="251520" y="0"/>
            <a:ext cx="8229600" cy="648072"/>
          </a:xfrm>
        </p:spPr>
        <p:txBody>
          <a:bodyPr>
            <a:normAutofit/>
          </a:body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1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17</a:t>
            </a:fld>
            <a:endParaRPr lang="en-ZA"/>
          </a:p>
        </p:txBody>
      </p:sp>
    </p:spTree>
    <p:extLst>
      <p:ext uri="{BB962C8B-B14F-4D97-AF65-F5344CB8AC3E}">
        <p14:creationId xmlns:p14="http://schemas.microsoft.com/office/powerpoint/2010/main" xmlns="" val="4143505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00600"/>
          </a:xfrm>
        </p:spPr>
        <p:txBody>
          <a:bodyPr>
            <a:noAutofit/>
          </a:bodyPr>
          <a:lstStyle/>
          <a:p>
            <a:pPr algn="just"/>
            <a:r>
              <a:rPr lang="en-ZA" sz="1800" b="1" dirty="0">
                <a:cs typeface="Arial" pitchFamily="34" charset="0"/>
              </a:rPr>
              <a:t>Japan International Cooperation Agency Engagements (JICA): </a:t>
            </a:r>
            <a:r>
              <a:rPr lang="en-ZA" sz="1800" dirty="0">
                <a:cs typeface="Arial" pitchFamily="34" charset="0"/>
              </a:rPr>
              <a:t>The Department welcomed a new volunteer from the Japan International Cooperation Agency (JICA) on 9 July 2015.</a:t>
            </a:r>
          </a:p>
          <a:p>
            <a:pPr algn="just">
              <a:lnSpc>
                <a:spcPct val="120000"/>
              </a:lnSpc>
            </a:pPr>
            <a:r>
              <a:rPr lang="en-ZA" sz="1800" dirty="0">
                <a:cs typeface="Arial" pitchFamily="34" charset="0"/>
              </a:rPr>
              <a:t>The Department hosted three (3) international delegations for the year under review, being Nigerian Delegation Study Tour, Norwegian and Swaziland Delegations</a:t>
            </a:r>
            <a:r>
              <a:rPr lang="en-ZA" sz="1800" dirty="0" smtClean="0">
                <a:cs typeface="Arial" pitchFamily="34" charset="0"/>
              </a:rPr>
              <a:t>.</a:t>
            </a:r>
          </a:p>
          <a:p>
            <a:pPr marL="0" indent="0" algn="just">
              <a:buNone/>
            </a:pPr>
            <a:r>
              <a:rPr lang="en-ZA" sz="1800" b="1" dirty="0">
                <a:cs typeface="Arial" pitchFamily="34" charset="0"/>
              </a:rPr>
              <a:t>Strategic Planning, Coordination and Research</a:t>
            </a:r>
          </a:p>
          <a:p>
            <a:pPr marL="0" indent="0" algn="just">
              <a:buNone/>
            </a:pPr>
            <a:r>
              <a:rPr lang="en-ZA" sz="1800" u="sng" dirty="0">
                <a:cs typeface="Arial" pitchFamily="34" charset="0"/>
              </a:rPr>
              <a:t>Planning and Reporting </a:t>
            </a:r>
            <a:r>
              <a:rPr lang="en-ZA" sz="1800" b="1" dirty="0">
                <a:cs typeface="Arial" pitchFamily="34" charset="0"/>
              </a:rPr>
              <a:t>:</a:t>
            </a:r>
          </a:p>
          <a:p>
            <a:pPr algn="just"/>
            <a:r>
              <a:rPr lang="en-US" sz="1800" dirty="0">
                <a:cs typeface="Arial" pitchFamily="34" charset="0"/>
              </a:rPr>
              <a:t>The </a:t>
            </a:r>
            <a:r>
              <a:rPr lang="en-US" sz="1800" b="1" dirty="0">
                <a:cs typeface="Arial" pitchFamily="34" charset="0"/>
              </a:rPr>
              <a:t>revised Strategic Plan and the Annual Performance Plan were tabled in Parliament </a:t>
            </a:r>
            <a:r>
              <a:rPr lang="en-US" sz="1800" dirty="0">
                <a:cs typeface="Arial" pitchFamily="34" charset="0"/>
              </a:rPr>
              <a:t>on 11 March 2016. </a:t>
            </a:r>
          </a:p>
          <a:p>
            <a:pPr algn="just"/>
            <a:r>
              <a:rPr lang="en-US" sz="1800" dirty="0">
                <a:cs typeface="Arial" pitchFamily="34" charset="0"/>
              </a:rPr>
              <a:t>The Department </a:t>
            </a:r>
            <a:r>
              <a:rPr lang="en-US" sz="1800" b="1" dirty="0" err="1">
                <a:cs typeface="Arial" pitchFamily="34" charset="0"/>
              </a:rPr>
              <a:t>analysed</a:t>
            </a:r>
            <a:r>
              <a:rPr lang="en-US" sz="1800" b="1" dirty="0">
                <a:cs typeface="Arial" pitchFamily="34" charset="0"/>
              </a:rPr>
              <a:t> </a:t>
            </a:r>
            <a:r>
              <a:rPr lang="en-US" sz="1800" dirty="0">
                <a:cs typeface="Arial" pitchFamily="34" charset="0"/>
              </a:rPr>
              <a:t>and</a:t>
            </a:r>
            <a:r>
              <a:rPr lang="en-US" sz="1800" b="1" dirty="0">
                <a:cs typeface="Arial" pitchFamily="34" charset="0"/>
              </a:rPr>
              <a:t> provided feedback on the draft Annual Performance Plans of all Provincial Education Departments and Public Entities (</a:t>
            </a:r>
            <a:r>
              <a:rPr lang="en-US" sz="1800" b="1" dirty="0" err="1">
                <a:cs typeface="Arial" pitchFamily="34" charset="0"/>
              </a:rPr>
              <a:t>Umalusi</a:t>
            </a:r>
            <a:r>
              <a:rPr lang="en-US" sz="1800" b="1" dirty="0">
                <a:cs typeface="Arial" pitchFamily="34" charset="0"/>
              </a:rPr>
              <a:t> and SACE)</a:t>
            </a:r>
            <a:r>
              <a:rPr lang="en-US" sz="1800" dirty="0">
                <a:cs typeface="Arial" pitchFamily="34" charset="0"/>
              </a:rPr>
              <a:t> to ensure compliance with the planning frameworks and alignment to the sector plan in their </a:t>
            </a:r>
            <a:r>
              <a:rPr lang="en-US" sz="1800" dirty="0" smtClean="0">
                <a:cs typeface="Arial" pitchFamily="34" charset="0"/>
              </a:rPr>
              <a:t>quarterly </a:t>
            </a:r>
            <a:r>
              <a:rPr lang="en-US" sz="1800" dirty="0">
                <a:cs typeface="Arial" pitchFamily="34" charset="0"/>
              </a:rPr>
              <a:t>reports. </a:t>
            </a:r>
          </a:p>
          <a:p>
            <a:pPr algn="just"/>
            <a:r>
              <a:rPr lang="en-US" sz="1800" dirty="0">
                <a:cs typeface="Arial" pitchFamily="34" charset="0"/>
              </a:rPr>
              <a:t>The </a:t>
            </a:r>
            <a:r>
              <a:rPr lang="en-US" sz="1800" b="1" dirty="0">
                <a:cs typeface="Arial" pitchFamily="34" charset="0"/>
              </a:rPr>
              <a:t>reports </a:t>
            </a:r>
            <a:r>
              <a:rPr lang="en-US" sz="1800" dirty="0">
                <a:cs typeface="Arial" pitchFamily="34" charset="0"/>
              </a:rPr>
              <a:t>were compiled, consolidated, edited and </a:t>
            </a:r>
            <a:r>
              <a:rPr lang="en-US" sz="1800" b="1" dirty="0">
                <a:cs typeface="Arial" pitchFamily="34" charset="0"/>
              </a:rPr>
              <a:t>submitted to </a:t>
            </a:r>
            <a:r>
              <a:rPr lang="en-US" sz="1800" dirty="0">
                <a:cs typeface="Arial" pitchFamily="34" charset="0"/>
              </a:rPr>
              <a:t>the Department of Planning, Monitoring and Evaluation </a:t>
            </a:r>
            <a:r>
              <a:rPr lang="en-US" sz="1800" b="1" dirty="0">
                <a:cs typeface="Arial" pitchFamily="34" charset="0"/>
              </a:rPr>
              <a:t>(DPME</a:t>
            </a:r>
            <a:r>
              <a:rPr lang="en-US" sz="1800" dirty="0">
                <a:cs typeface="Arial" pitchFamily="34" charset="0"/>
              </a:rPr>
              <a:t>) and </a:t>
            </a:r>
            <a:r>
              <a:rPr lang="en-US" sz="1800" b="1" dirty="0">
                <a:cs typeface="Arial" pitchFamily="34" charset="0"/>
              </a:rPr>
              <a:t>National Treasury, Parliament. </a:t>
            </a:r>
            <a:r>
              <a:rPr lang="en-US" sz="1800" b="1" dirty="0" smtClean="0">
                <a:cs typeface="Arial" pitchFamily="34" charset="0"/>
              </a:rPr>
              <a:t>Cabinet and other </a:t>
            </a:r>
            <a:r>
              <a:rPr lang="en-US" sz="1800" b="1" dirty="0">
                <a:cs typeface="Arial" pitchFamily="34" charset="0"/>
              </a:rPr>
              <a:t>Government Departments </a:t>
            </a:r>
            <a:r>
              <a:rPr lang="en-US" sz="1800" dirty="0">
                <a:cs typeface="Arial" pitchFamily="34" charset="0"/>
              </a:rPr>
              <a:t>on their outcomes.</a:t>
            </a:r>
          </a:p>
          <a:p>
            <a:pPr>
              <a:lnSpc>
                <a:spcPct val="120000"/>
              </a:lnSpc>
            </a:pPr>
            <a:endParaRPr lang="en-ZA" sz="1800" dirty="0">
              <a:cs typeface="Arial" pitchFamily="34" charset="0"/>
            </a:endParaRPr>
          </a:p>
          <a:p>
            <a:endParaRPr lang="en-ZA" sz="1800" dirty="0">
              <a:cs typeface="Arial" pitchFamily="34" charset="0"/>
            </a:endParaRPr>
          </a:p>
        </p:txBody>
      </p:sp>
      <p:sp>
        <p:nvSpPr>
          <p:cNvPr id="4" name="Title 1"/>
          <p:cNvSpPr>
            <a:spLocks noGrp="1"/>
          </p:cNvSpPr>
          <p:nvPr>
            <p:ph type="title"/>
          </p:nvPr>
        </p:nvSpPr>
        <p:spPr>
          <a:xfrm>
            <a:off x="251520" y="116632"/>
            <a:ext cx="8229600" cy="504056"/>
          </a:xfrm>
        </p:spPr>
        <p:txBody>
          <a:bodyPr>
            <a:normAutofit fontScale="90000"/>
          </a:bodyPr>
          <a:lstStyle/>
          <a:p>
            <a:r>
              <a:rPr lang="en-ZA" sz="2700" dirty="0" smtClean="0">
                <a:solidFill>
                  <a:schemeClr val="bg1">
                    <a:lumMod val="50000"/>
                  </a:schemeClr>
                </a:solidFill>
                <a:latin typeface="Century Gothic" panose="020B0502020202020204" pitchFamily="34" charset="0"/>
              </a:rPr>
              <a:t> </a:t>
            </a:r>
            <a:r>
              <a:rPr lang="en-ZA" sz="4000" b="1" dirty="0" smtClean="0">
                <a:latin typeface="Century Gothic" panose="020B0502020202020204" pitchFamily="34" charset="0"/>
              </a:rPr>
              <a:t>PROGRAMME 1      </a:t>
            </a:r>
            <a:r>
              <a:rPr lang="en-ZA" b="1" dirty="0">
                <a:latin typeface="Century Gothic" panose="020B0502020202020204" pitchFamily="34" charset="0"/>
              </a:rPr>
              <a:t>…cont.</a:t>
            </a:r>
            <a:endParaRPr lang="en-ZA" dirty="0"/>
          </a:p>
        </p:txBody>
      </p:sp>
      <p:sp>
        <p:nvSpPr>
          <p:cNvPr id="5" name="Slide Number Placeholder 4"/>
          <p:cNvSpPr>
            <a:spLocks noGrp="1"/>
          </p:cNvSpPr>
          <p:nvPr>
            <p:ph type="sldNum" sz="quarter" idx="12"/>
          </p:nvPr>
        </p:nvSpPr>
        <p:spPr/>
        <p:txBody>
          <a:bodyPr/>
          <a:lstStyle/>
          <a:p>
            <a:fld id="{E2C0AE55-7E06-4976-960B-3D98813CB3CF}" type="slidenum">
              <a:rPr lang="en-ZA" smtClean="0"/>
              <a:pPr/>
              <a:t>18</a:t>
            </a:fld>
            <a:endParaRPr lang="en-ZA"/>
          </a:p>
        </p:txBody>
      </p:sp>
    </p:spTree>
    <p:extLst>
      <p:ext uri="{BB962C8B-B14F-4D97-AF65-F5344CB8AC3E}">
        <p14:creationId xmlns:p14="http://schemas.microsoft.com/office/powerpoint/2010/main" xmlns="" val="2111217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8208912" cy="5328592"/>
          </a:xfrm>
        </p:spPr>
        <p:txBody>
          <a:bodyPr>
            <a:noAutofit/>
          </a:bodyPr>
          <a:lstStyle/>
          <a:p>
            <a:pPr algn="just"/>
            <a:r>
              <a:rPr lang="en-US" sz="1800" dirty="0">
                <a:cs typeface="Arial" pitchFamily="34" charset="0"/>
              </a:rPr>
              <a:t>DBE MPAT scores were received after end of financial year according to its cycle. The MPAT scoring above level two has improved from 54%  in 2014/15  to 66 % in 2015/16.</a:t>
            </a:r>
          </a:p>
          <a:p>
            <a:pPr algn="just"/>
            <a:r>
              <a:rPr lang="en-US" sz="1800" dirty="0">
                <a:cs typeface="Arial" pitchFamily="34" charset="0"/>
              </a:rPr>
              <a:t>This means that the Department is compliant with the basic legal/regulatory requirements from level 2 upwards.</a:t>
            </a:r>
          </a:p>
          <a:p>
            <a:pPr marL="0" indent="0" algn="just">
              <a:buNone/>
            </a:pPr>
            <a:r>
              <a:rPr lang="en-US" sz="1800" u="sng" dirty="0" smtClean="0">
                <a:cs typeface="Arial" pitchFamily="34" charset="0"/>
              </a:rPr>
              <a:t>Co-ordination </a:t>
            </a:r>
            <a:r>
              <a:rPr lang="en-US" sz="1800" u="sng" dirty="0">
                <a:cs typeface="Arial" pitchFamily="34" charset="0"/>
              </a:rPr>
              <a:t>and Secretarial Support </a:t>
            </a:r>
            <a:endParaRPr lang="en-US" sz="1800" dirty="0">
              <a:cs typeface="Arial" pitchFamily="34" charset="0"/>
            </a:endParaRPr>
          </a:p>
          <a:p>
            <a:pPr algn="just"/>
            <a:r>
              <a:rPr lang="en-GB" sz="1800" dirty="0">
                <a:cs typeface="Arial" pitchFamily="34" charset="0"/>
              </a:rPr>
              <a:t>During the 2015/16 financial year, a </a:t>
            </a:r>
            <a:r>
              <a:rPr lang="en-GB" sz="1800" b="1" dirty="0">
                <a:cs typeface="Arial" pitchFamily="34" charset="0"/>
              </a:rPr>
              <a:t>total number of sixty-two (62) meetings </a:t>
            </a:r>
            <a:r>
              <a:rPr lang="en-GB" sz="1800" dirty="0">
                <a:cs typeface="Arial" pitchFamily="34" charset="0"/>
              </a:rPr>
              <a:t>were held. </a:t>
            </a:r>
          </a:p>
          <a:p>
            <a:pPr marL="0" indent="0" algn="just">
              <a:buNone/>
            </a:pPr>
            <a:r>
              <a:rPr lang="en-ZA" sz="1800" u="sng" dirty="0">
                <a:cs typeface="Arial" pitchFamily="34" charset="0"/>
              </a:rPr>
              <a:t>Research Monitoring and Evaluation: </a:t>
            </a:r>
          </a:p>
          <a:p>
            <a:pPr algn="just"/>
            <a:r>
              <a:rPr lang="en-US" sz="1800" b="1" dirty="0">
                <a:cs typeface="Arial" pitchFamily="34" charset="0"/>
              </a:rPr>
              <a:t>Three evaluations were conducted </a:t>
            </a:r>
            <a:r>
              <a:rPr lang="en-US" sz="1800" dirty="0">
                <a:cs typeface="Arial" pitchFamily="34" charset="0"/>
              </a:rPr>
              <a:t>namely;</a:t>
            </a:r>
            <a:r>
              <a:rPr lang="en-US" sz="1800" dirty="0">
                <a:solidFill>
                  <a:srgbClr val="FF0000"/>
                </a:solidFill>
                <a:cs typeface="Arial" pitchFamily="34" charset="0"/>
              </a:rPr>
              <a:t> </a:t>
            </a:r>
            <a:r>
              <a:rPr lang="en-US" sz="1800" dirty="0">
                <a:cs typeface="Arial" pitchFamily="34" charset="0"/>
              </a:rPr>
              <a:t>Curriculum and Assessments Statements (CAPS) implementation evaluation, </a:t>
            </a:r>
            <a:r>
              <a:rPr lang="en-US" sz="1800" dirty="0" err="1">
                <a:cs typeface="Arial" pitchFamily="34" charset="0"/>
              </a:rPr>
              <a:t>Funza</a:t>
            </a:r>
            <a:r>
              <a:rPr lang="en-US" sz="1800" dirty="0">
                <a:cs typeface="Arial" pitchFamily="34" charset="0"/>
              </a:rPr>
              <a:t> </a:t>
            </a:r>
            <a:r>
              <a:rPr lang="en-US" sz="1800" dirty="0" err="1">
                <a:cs typeface="Arial" pitchFamily="34" charset="0"/>
              </a:rPr>
              <a:t>Lushaka</a:t>
            </a:r>
            <a:r>
              <a:rPr lang="en-US" sz="1800" dirty="0">
                <a:cs typeface="Arial" pitchFamily="34" charset="0"/>
              </a:rPr>
              <a:t> Implementation Evaluation and National School Nutrition </a:t>
            </a:r>
            <a:r>
              <a:rPr lang="en-US" sz="1800" dirty="0" err="1">
                <a:cs typeface="Arial" pitchFamily="34" charset="0"/>
              </a:rPr>
              <a:t>Programme</a:t>
            </a:r>
            <a:r>
              <a:rPr lang="en-US" sz="1800" dirty="0">
                <a:cs typeface="Arial" pitchFamily="34" charset="0"/>
              </a:rPr>
              <a:t> (NSNP) implementation evaluation. </a:t>
            </a:r>
          </a:p>
          <a:p>
            <a:pPr algn="just"/>
            <a:r>
              <a:rPr lang="en-US" sz="1800" dirty="0">
                <a:cs typeface="Arial" pitchFamily="34" charset="0"/>
              </a:rPr>
              <a:t>The </a:t>
            </a:r>
            <a:r>
              <a:rPr lang="en-US" sz="1800" b="1" dirty="0">
                <a:cs typeface="Arial" pitchFamily="34" charset="0"/>
              </a:rPr>
              <a:t>monitoring of the sector was done </a:t>
            </a:r>
            <a:r>
              <a:rPr lang="en-US" sz="1800" dirty="0">
                <a:cs typeface="Arial" pitchFamily="34" charset="0"/>
              </a:rPr>
              <a:t>through the </a:t>
            </a:r>
            <a:r>
              <a:rPr lang="en-US" sz="1800" dirty="0" err="1">
                <a:cs typeface="Arial" pitchFamily="34" charset="0"/>
              </a:rPr>
              <a:t>finalisation</a:t>
            </a:r>
            <a:r>
              <a:rPr lang="en-US" sz="1800" dirty="0">
                <a:cs typeface="Arial" pitchFamily="34" charset="0"/>
              </a:rPr>
              <a:t> of a report on General Household Survey (GHS) focusing on schooling. </a:t>
            </a:r>
          </a:p>
          <a:p>
            <a:pPr algn="just"/>
            <a:r>
              <a:rPr lang="en-US" sz="1800" dirty="0">
                <a:cs typeface="Arial" pitchFamily="34" charset="0"/>
              </a:rPr>
              <a:t>The Department has </a:t>
            </a:r>
            <a:r>
              <a:rPr lang="en-US" sz="1800" b="1" dirty="0" err="1">
                <a:cs typeface="Arial" pitchFamily="34" charset="0"/>
              </a:rPr>
              <a:t>co-ordinated</a:t>
            </a:r>
            <a:r>
              <a:rPr lang="en-US" sz="1800" b="1" dirty="0">
                <a:cs typeface="Arial" pitchFamily="34" charset="0"/>
              </a:rPr>
              <a:t> the District Managers Capacity Building Workshops</a:t>
            </a:r>
            <a:r>
              <a:rPr lang="en-US" sz="1800" dirty="0">
                <a:cs typeface="Arial" pitchFamily="34" charset="0"/>
              </a:rPr>
              <a:t> that were facilitated by the University of Stellenbosch, with financial support from UNICEF in February and March 2016.</a:t>
            </a:r>
            <a:endParaRPr lang="en-ZA" sz="1800" dirty="0">
              <a:cs typeface="Arial" pitchFamily="34" charset="0"/>
            </a:endParaRPr>
          </a:p>
          <a:p>
            <a:endParaRPr lang="en-ZA" sz="1800" dirty="0">
              <a:cs typeface="Arial" pitchFamily="34" charset="0"/>
            </a:endParaRPr>
          </a:p>
        </p:txBody>
      </p:sp>
      <p:sp>
        <p:nvSpPr>
          <p:cNvPr id="5" name="Title 1"/>
          <p:cNvSpPr>
            <a:spLocks noGrp="1"/>
          </p:cNvSpPr>
          <p:nvPr>
            <p:ph type="title"/>
          </p:nvPr>
        </p:nvSpPr>
        <p:spPr>
          <a:xfrm>
            <a:off x="251520" y="44624"/>
            <a:ext cx="8229600" cy="648072"/>
          </a:xfrm>
        </p:spPr>
        <p:txBody>
          <a:bodyPr>
            <a:normAutofit fontScale="90000"/>
          </a:bodyPr>
          <a:lstStyle/>
          <a:p>
            <a:r>
              <a:rPr lang="en-ZA" sz="2200" dirty="0" smtClean="0">
                <a:solidFill>
                  <a:schemeClr val="bg1">
                    <a:lumMod val="50000"/>
                  </a:schemeClr>
                </a:solidFill>
                <a:latin typeface="Century Gothic" panose="020B0502020202020204" pitchFamily="34" charset="0"/>
              </a:rPr>
              <a:t> </a:t>
            </a:r>
            <a:r>
              <a:rPr lang="en-ZA" sz="4000" b="1" dirty="0" smtClean="0">
                <a:latin typeface="Century Gothic" panose="020B0502020202020204" pitchFamily="34" charset="0"/>
              </a:rPr>
              <a:t>PROGRAMME 1     </a:t>
            </a:r>
            <a:r>
              <a:rPr lang="en-ZA" b="1" dirty="0" smtClean="0">
                <a:latin typeface="Century Gothic" panose="020B0502020202020204" pitchFamily="34" charset="0"/>
              </a:rPr>
              <a:t>…</a:t>
            </a:r>
            <a:r>
              <a:rPr lang="en-ZA" b="1" dirty="0">
                <a:latin typeface="Century Gothic" panose="020B0502020202020204" pitchFamily="34" charset="0"/>
              </a:rPr>
              <a:t>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19</a:t>
            </a:fld>
            <a:endParaRPr lang="en-ZA"/>
          </a:p>
        </p:txBody>
      </p:sp>
    </p:spTree>
    <p:extLst>
      <p:ext uri="{BB962C8B-B14F-4D97-AF65-F5344CB8AC3E}">
        <p14:creationId xmlns:p14="http://schemas.microsoft.com/office/powerpoint/2010/main" xmlns="" val="2583184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t>PRESENTATION OUTLINE </a:t>
            </a:r>
            <a:endParaRPr lang="en-ZA" sz="4000" b="1" dirty="0"/>
          </a:p>
        </p:txBody>
      </p:sp>
      <p:sp>
        <p:nvSpPr>
          <p:cNvPr id="3" name="Content Placeholder 2"/>
          <p:cNvSpPr>
            <a:spLocks noGrp="1"/>
          </p:cNvSpPr>
          <p:nvPr>
            <p:ph idx="1"/>
          </p:nvPr>
        </p:nvSpPr>
        <p:spPr>
          <a:xfrm>
            <a:off x="539552" y="1484784"/>
            <a:ext cx="8229600" cy="4525963"/>
          </a:xfrm>
        </p:spPr>
        <p:txBody>
          <a:bodyPr>
            <a:normAutofit/>
          </a:bodyPr>
          <a:lstStyle/>
          <a:p>
            <a:pPr marL="631825" indent="-631825">
              <a:buNone/>
              <a:defRPr/>
            </a:pPr>
            <a:r>
              <a:rPr lang="en-US" sz="2000" b="1" dirty="0" smtClean="0"/>
              <a:t>	</a:t>
            </a:r>
          </a:p>
          <a:p>
            <a:pPr marL="631825" indent="-631825">
              <a:buNone/>
              <a:defRPr/>
            </a:pPr>
            <a:r>
              <a:rPr lang="en-US" sz="2000" b="1" dirty="0" smtClean="0"/>
              <a:t>	</a:t>
            </a:r>
            <a:r>
              <a:rPr lang="en-US" sz="2400" b="1" dirty="0" smtClean="0"/>
              <a:t>PART </a:t>
            </a:r>
            <a:r>
              <a:rPr lang="en-US" sz="2400" b="1" dirty="0"/>
              <a:t>A</a:t>
            </a:r>
            <a:r>
              <a:rPr lang="en-US" sz="2400" dirty="0"/>
              <a:t> </a:t>
            </a:r>
            <a:r>
              <a:rPr lang="en-US" sz="2400" dirty="0" smtClean="0"/>
              <a:t>								</a:t>
            </a:r>
            <a:r>
              <a:rPr lang="en-US" sz="2000" dirty="0" smtClean="0"/>
              <a:t>Overview </a:t>
            </a:r>
            <a:r>
              <a:rPr lang="en-US" sz="2000" dirty="0"/>
              <a:t>of the </a:t>
            </a:r>
            <a:r>
              <a:rPr lang="en-US" sz="2000" dirty="0" smtClean="0"/>
              <a:t>Service Delivery Environment </a:t>
            </a:r>
            <a:r>
              <a:rPr lang="en-US" sz="2000" dirty="0"/>
              <a:t>and </a:t>
            </a:r>
            <a:r>
              <a:rPr lang="en-US" sz="2000" dirty="0" smtClean="0"/>
              <a:t>Context</a:t>
            </a:r>
            <a:endParaRPr lang="en-US" sz="2400" dirty="0"/>
          </a:p>
          <a:p>
            <a:pPr marL="0" indent="0">
              <a:buNone/>
              <a:defRPr/>
            </a:pPr>
            <a:endParaRPr lang="en-US" sz="2400" b="1" dirty="0"/>
          </a:p>
          <a:p>
            <a:pPr marL="631825" indent="-631825">
              <a:buNone/>
              <a:defRPr/>
            </a:pPr>
            <a:r>
              <a:rPr lang="en-US" sz="2400" b="1" dirty="0" smtClean="0"/>
              <a:t>	PART B							</a:t>
            </a:r>
            <a:r>
              <a:rPr lang="en-US" sz="2400" dirty="0" smtClean="0"/>
              <a:t>	</a:t>
            </a:r>
            <a:r>
              <a:rPr lang="en-US" sz="2000" dirty="0" err="1" smtClean="0"/>
              <a:t>Programme</a:t>
            </a:r>
            <a:r>
              <a:rPr lang="en-US" sz="2000" dirty="0" smtClean="0"/>
              <a:t> Performance</a:t>
            </a:r>
            <a:r>
              <a:rPr lang="en-US" sz="2400" dirty="0" smtClean="0"/>
              <a:t>					</a:t>
            </a:r>
            <a:endParaRPr lang="en-US" sz="2400" dirty="0"/>
          </a:p>
          <a:p>
            <a:pPr marL="631825" indent="-631825">
              <a:defRPr/>
            </a:pPr>
            <a:endParaRPr lang="en-US" sz="2400" dirty="0"/>
          </a:p>
          <a:p>
            <a:pPr marL="631825" indent="-631825">
              <a:buNone/>
              <a:defRPr/>
            </a:pPr>
            <a:r>
              <a:rPr lang="en-US" sz="2400" b="1" dirty="0" smtClean="0"/>
              <a:t>	PART C							</a:t>
            </a:r>
            <a:r>
              <a:rPr lang="en-US" sz="2400" dirty="0" smtClean="0"/>
              <a:t>	</a:t>
            </a:r>
            <a:r>
              <a:rPr lang="en-US" sz="2000" dirty="0" smtClean="0"/>
              <a:t>Annual </a:t>
            </a:r>
            <a:r>
              <a:rPr lang="en-US" sz="2000" dirty="0"/>
              <a:t>Financial Statements</a:t>
            </a:r>
            <a:endParaRPr lang="en-US" sz="2400" dirty="0"/>
          </a:p>
        </p:txBody>
      </p:sp>
      <p:sp>
        <p:nvSpPr>
          <p:cNvPr id="4" name="Slide Number Placeholder 3"/>
          <p:cNvSpPr>
            <a:spLocks noGrp="1"/>
          </p:cNvSpPr>
          <p:nvPr>
            <p:ph type="sldNum" sz="quarter" idx="12"/>
          </p:nvPr>
        </p:nvSpPr>
        <p:spPr>
          <a:xfrm>
            <a:off x="6444208" y="6356350"/>
            <a:ext cx="2133600" cy="365125"/>
          </a:xfrm>
          <a:prstGeom prst="rect">
            <a:avLst/>
          </a:prstGeom>
        </p:spPr>
        <p:txBody>
          <a:bodyPr/>
          <a:lstStyle/>
          <a:p>
            <a:fld id="{3DB53F8B-4788-43D9-B19C-7CDD71F53993}" type="slidenum">
              <a:rPr lang="en-ZA" b="1" smtClean="0"/>
              <a:pPr/>
              <a:t>2</a:t>
            </a:fld>
            <a:endParaRPr lang="en-ZA" b="1" dirty="0"/>
          </a:p>
        </p:txBody>
      </p:sp>
    </p:spTree>
    <p:extLst>
      <p:ext uri="{BB962C8B-B14F-4D97-AF65-F5344CB8AC3E}">
        <p14:creationId xmlns:p14="http://schemas.microsoft.com/office/powerpoint/2010/main" xmlns="" val="181466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normAutofit fontScale="90000"/>
          </a:bodyPr>
          <a:lstStyle/>
          <a:p>
            <a:r>
              <a:rPr lang="en-US" sz="2400" b="1" u="sng" dirty="0" smtClean="0"/>
              <a:t/>
            </a:r>
            <a:br>
              <a:rPr lang="en-US" sz="2400" b="1" u="sng" dirty="0" smtClean="0"/>
            </a:br>
            <a:r>
              <a:rPr lang="en-US" sz="2400" b="1" u="sng" dirty="0"/>
              <a:t/>
            </a:r>
            <a:br>
              <a:rPr lang="en-US" sz="2400" b="1" u="sng" dirty="0"/>
            </a:br>
            <a:r>
              <a:rPr lang="en-US" sz="2400" b="1" u="sng" dirty="0" smtClean="0"/>
              <a:t/>
            </a:r>
            <a:br>
              <a:rPr lang="en-US" sz="2400" b="1" u="sng" dirty="0" smtClean="0"/>
            </a:br>
            <a:endParaRPr lang="en-ZA" dirty="0"/>
          </a:p>
        </p:txBody>
      </p:sp>
      <p:sp>
        <p:nvSpPr>
          <p:cNvPr id="3" name="Content Placeholder 2"/>
          <p:cNvSpPr>
            <a:spLocks noGrp="1"/>
          </p:cNvSpPr>
          <p:nvPr>
            <p:ph idx="1"/>
          </p:nvPr>
        </p:nvSpPr>
        <p:spPr>
          <a:xfrm>
            <a:off x="467544" y="692696"/>
            <a:ext cx="8229600" cy="4525963"/>
          </a:xfrm>
        </p:spPr>
        <p:txBody>
          <a:bodyPr>
            <a:normAutofit/>
          </a:bodyPr>
          <a:lstStyle/>
          <a:p>
            <a:pPr marL="0" indent="0" algn="ctr">
              <a:buNone/>
            </a:pPr>
            <a:r>
              <a:rPr lang="en-US" b="1" dirty="0">
                <a:solidFill>
                  <a:srgbClr val="741202"/>
                </a:solidFill>
                <a:latin typeface="Arial" panose="020B0604020202020204" pitchFamily="34" charset="0"/>
                <a:ea typeface="+mj-ea"/>
                <a:cs typeface="Arial" panose="020B0604020202020204" pitchFamily="34" charset="0"/>
              </a:rPr>
              <a:t>PROGRAMME </a:t>
            </a:r>
            <a:r>
              <a:rPr lang="en-US" b="1" dirty="0" smtClean="0">
                <a:solidFill>
                  <a:srgbClr val="741202"/>
                </a:solidFill>
                <a:latin typeface="Arial" panose="020B0604020202020204" pitchFamily="34" charset="0"/>
                <a:ea typeface="+mj-ea"/>
                <a:cs typeface="Arial" panose="020B0604020202020204" pitchFamily="34" charset="0"/>
              </a:rPr>
              <a:t>2: </a:t>
            </a:r>
            <a:r>
              <a:rPr lang="en-US" b="1" dirty="0">
                <a:solidFill>
                  <a:srgbClr val="741202"/>
                </a:solidFill>
                <a:latin typeface="Arial" panose="020B0604020202020204" pitchFamily="34" charset="0"/>
                <a:ea typeface="+mj-ea"/>
                <a:cs typeface="Arial" panose="020B0604020202020204" pitchFamily="34" charset="0"/>
              </a:rPr>
              <a:t>CURRICULUM POLICY, SUPPORT AND MONITORING</a:t>
            </a:r>
            <a:r>
              <a:rPr lang="en-US" sz="2400" b="1" dirty="0">
                <a:solidFill>
                  <a:srgbClr val="741202"/>
                </a:solidFill>
                <a:latin typeface="Arial" panose="020B0604020202020204" pitchFamily="34" charset="0"/>
                <a:ea typeface="+mj-ea"/>
                <a:cs typeface="Arial" panose="020B0604020202020204" pitchFamily="34" charset="0"/>
              </a:rPr>
              <a:t/>
            </a:r>
            <a:br>
              <a:rPr lang="en-US" sz="2400" b="1" dirty="0">
                <a:solidFill>
                  <a:srgbClr val="741202"/>
                </a:solidFill>
                <a:latin typeface="Arial" panose="020B0604020202020204" pitchFamily="34" charset="0"/>
                <a:ea typeface="+mj-ea"/>
                <a:cs typeface="Arial" panose="020B0604020202020204" pitchFamily="34" charset="0"/>
              </a:rPr>
            </a:br>
            <a:r>
              <a:rPr lang="en-ZA" dirty="0">
                <a:solidFill>
                  <a:schemeClr val="bg1">
                    <a:lumMod val="50000"/>
                  </a:schemeClr>
                </a:solidFill>
                <a:latin typeface="Century Gothic" panose="020B0502020202020204" pitchFamily="34" charset="0"/>
              </a:rPr>
              <a:t> </a:t>
            </a:r>
            <a:r>
              <a:rPr lang="en-ZA" dirty="0">
                <a:latin typeface="Century Gothic" panose="020B0502020202020204" pitchFamily="34" charset="0"/>
              </a:rPr>
              <a:t/>
            </a:r>
            <a:br>
              <a:rPr lang="en-ZA" dirty="0">
                <a:latin typeface="Century Gothic" panose="020B0502020202020204" pitchFamily="34" charset="0"/>
              </a:rPr>
            </a:br>
            <a:endParaRPr lang="en-ZA" b="1" dirty="0" smtClean="0"/>
          </a:p>
          <a:p>
            <a:pPr marL="0" indent="0" algn="just">
              <a:buNone/>
            </a:pPr>
            <a:r>
              <a:rPr lang="en-ZA" b="1" dirty="0" smtClean="0"/>
              <a:t>The </a:t>
            </a:r>
            <a:r>
              <a:rPr lang="en-ZA" b="1" dirty="0"/>
              <a:t>purpose of Programme 2 is to develop curriculum and assessment policy and support, monitor and evaluate curriculum </a:t>
            </a:r>
            <a:r>
              <a:rPr lang="en-ZA" b="1" dirty="0" smtClean="0"/>
              <a:t>implementation</a:t>
            </a:r>
            <a:endParaRPr lang="en-ZA" b="1" dirty="0"/>
          </a:p>
          <a:p>
            <a:endParaRPr lang="en-US"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20</a:t>
            </a:fld>
            <a:endParaRPr lang="en-ZA"/>
          </a:p>
        </p:txBody>
      </p:sp>
    </p:spTree>
    <p:extLst>
      <p:ext uri="{BB962C8B-B14F-4D97-AF65-F5344CB8AC3E}">
        <p14:creationId xmlns:p14="http://schemas.microsoft.com/office/powerpoint/2010/main" xmlns="" val="3055970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698458367"/>
              </p:ext>
            </p:extLst>
          </p:nvPr>
        </p:nvGraphicFramePr>
        <p:xfrm>
          <a:off x="251520" y="692696"/>
          <a:ext cx="8640960" cy="6160192"/>
        </p:xfrm>
        <a:graphic>
          <a:graphicData uri="http://schemas.openxmlformats.org/drawingml/2006/table">
            <a:tbl>
              <a:tblPr firstRow="1" bandRow="1">
                <a:tableStyleId>{21E4AEA4-8DFA-4A89-87EB-49C32662AFE0}</a:tableStyleId>
              </a:tblPr>
              <a:tblGrid>
                <a:gridCol w="1944216"/>
                <a:gridCol w="1368152"/>
                <a:gridCol w="2808312"/>
                <a:gridCol w="1386154"/>
                <a:gridCol w="1134126"/>
              </a:tblGrid>
              <a:tr h="590041">
                <a:tc>
                  <a:txBody>
                    <a:bodyPr/>
                    <a:lstStyle/>
                    <a:p>
                      <a:pPr algn="l">
                        <a:lnSpc>
                          <a:spcPct val="115000"/>
                        </a:lnSpc>
                        <a:spcAft>
                          <a:spcPts val="0"/>
                        </a:spcAft>
                      </a:pPr>
                      <a:r>
                        <a:rPr lang="en-US" sz="1600" dirty="0"/>
                        <a:t>PERFORMANCE INDICATORS</a:t>
                      </a:r>
                      <a:endParaRPr lang="en-ZA" sz="1600" dirty="0">
                        <a:latin typeface="+mn-lt"/>
                        <a:ea typeface="Calibri"/>
                        <a:cs typeface="Times New Roman"/>
                      </a:endParaRPr>
                    </a:p>
                  </a:txBody>
                  <a:tcPr marL="68580" marR="68580" marT="0" marB="0"/>
                </a:tc>
                <a:tc>
                  <a:txBody>
                    <a:bodyPr/>
                    <a:lstStyle/>
                    <a:p>
                      <a:pPr algn="ctr">
                        <a:lnSpc>
                          <a:spcPct val="115000"/>
                        </a:lnSpc>
                        <a:spcAft>
                          <a:spcPts val="0"/>
                        </a:spcAft>
                      </a:pPr>
                      <a:r>
                        <a:rPr lang="en-US" sz="1600" dirty="0" smtClean="0"/>
                        <a:t>TARGET FOR 2015/16 AS PER APP</a:t>
                      </a:r>
                      <a:endParaRPr lang="en-ZA" sz="1600" dirty="0">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aseline="0" dirty="0" smtClean="0"/>
                        <a:t>ACTUAL OUTPUT FOR 2015/16</a:t>
                      </a:r>
                      <a:endParaRPr lang="en-ZA" sz="1600" dirty="0" smtClean="0"/>
                    </a:p>
                    <a:p>
                      <a:pPr algn="ctr">
                        <a:lnSpc>
                          <a:spcPct val="115000"/>
                        </a:lnSpc>
                        <a:spcAft>
                          <a:spcPts val="0"/>
                        </a:spcAft>
                      </a:pPr>
                      <a:r>
                        <a:rPr lang="en-US" sz="1600" baseline="0" dirty="0" smtClean="0"/>
                        <a:t> </a:t>
                      </a:r>
                      <a:endParaRPr lang="en-ZA" sz="1600" dirty="0">
                        <a:latin typeface="+mn-lt"/>
                        <a:ea typeface="Calibri"/>
                        <a:cs typeface="Times New Roman"/>
                      </a:endParaRPr>
                    </a:p>
                  </a:txBody>
                  <a:tcPr marL="68580" marR="68580" marT="0" marB="0"/>
                </a:tc>
                <a:tc>
                  <a:txBody>
                    <a:bodyPr/>
                    <a:lstStyle/>
                    <a:p>
                      <a:pPr algn="ctr">
                        <a:lnSpc>
                          <a:spcPct val="115000"/>
                        </a:lnSpc>
                        <a:spcAft>
                          <a:spcPts val="1000"/>
                        </a:spcAft>
                      </a:pPr>
                      <a:r>
                        <a:rPr lang="en-ZA" sz="1600" b="1" kern="1200" baseline="0" dirty="0" smtClean="0">
                          <a:solidFill>
                            <a:schemeClr val="lt1"/>
                          </a:solidFill>
                          <a:latin typeface="+mn-lt"/>
                          <a:ea typeface="+mn-ea"/>
                          <a:cs typeface="+mn-cs"/>
                        </a:rPr>
                        <a:t>DEVIATION FROM PLANNED TARGET</a:t>
                      </a:r>
                      <a:endParaRPr lang="en-ZA" sz="1600" b="1" kern="1200" baseline="0" dirty="0">
                        <a:solidFill>
                          <a:schemeClr val="lt1"/>
                        </a:solidFill>
                        <a:latin typeface="+mn-lt"/>
                        <a:ea typeface="+mn-ea"/>
                        <a:cs typeface="+mn-cs"/>
                      </a:endParaRPr>
                    </a:p>
                  </a:txBody>
                  <a:tcPr marL="26874" marR="26874" marT="0" marB="0"/>
                </a:tc>
                <a:tc>
                  <a:txBody>
                    <a:bodyPr/>
                    <a:lstStyle/>
                    <a:p>
                      <a:r>
                        <a:rPr lang="en-ZA" sz="2400" dirty="0" smtClean="0"/>
                        <a:t>Status </a:t>
                      </a:r>
                      <a:endParaRPr lang="en-ZA" sz="2400" dirty="0"/>
                    </a:p>
                  </a:txBody>
                  <a:tcPr/>
                </a:tc>
              </a:tr>
              <a:tr h="1180083">
                <a:tc>
                  <a:txBody>
                    <a:bodyPr/>
                    <a:lstStyle/>
                    <a:p>
                      <a:pPr>
                        <a:lnSpc>
                          <a:spcPct val="115000"/>
                        </a:lnSpc>
                        <a:spcAft>
                          <a:spcPts val="0"/>
                        </a:spcAft>
                      </a:pPr>
                      <a:r>
                        <a:rPr lang="en-ZA" sz="1600" dirty="0" smtClean="0">
                          <a:effectLst/>
                        </a:rPr>
                        <a:t>Percentage</a:t>
                      </a:r>
                      <a:r>
                        <a:rPr lang="en-ZA" sz="1600" baseline="0" dirty="0" smtClean="0">
                          <a:effectLst/>
                        </a:rPr>
                        <a:t> of qualifying public schools with workbooks for Grade R learners. </a:t>
                      </a:r>
                      <a:endParaRPr lang="en-ZA" sz="1600" b="1" dirty="0">
                        <a:effectLst/>
                        <a:latin typeface="+mn-lt"/>
                        <a:ea typeface="Times New Roman"/>
                        <a:cs typeface="Times New Roman"/>
                      </a:endParaRPr>
                    </a:p>
                  </a:txBody>
                  <a:tcPr marL="68580" marR="68580" marT="0" marB="0"/>
                </a:tc>
                <a:tc>
                  <a:txBody>
                    <a:bodyPr/>
                    <a:lstStyle/>
                    <a:p>
                      <a:pPr>
                        <a:lnSpc>
                          <a:spcPct val="115000"/>
                        </a:lnSpc>
                        <a:spcAft>
                          <a:spcPts val="0"/>
                        </a:spcAft>
                      </a:pPr>
                      <a:endParaRPr lang="en-ZA" sz="1600" baseline="0" dirty="0" smtClean="0">
                        <a:effectLst/>
                      </a:endParaRPr>
                    </a:p>
                    <a:p>
                      <a:pPr>
                        <a:lnSpc>
                          <a:spcPct val="115000"/>
                        </a:lnSpc>
                        <a:spcAft>
                          <a:spcPts val="0"/>
                        </a:spcAft>
                      </a:pPr>
                      <a:r>
                        <a:rPr lang="en-ZA" sz="1600" baseline="0" dirty="0" smtClean="0">
                          <a:effectLst/>
                        </a:rPr>
                        <a:t>97-100%</a:t>
                      </a:r>
                      <a:endParaRPr lang="en-ZA" sz="1600" dirty="0">
                        <a:effectLst/>
                        <a:latin typeface="Calibri"/>
                        <a:ea typeface="Times New Roman"/>
                        <a:cs typeface="Times New Roman"/>
                      </a:endParaRPr>
                    </a:p>
                  </a:txBody>
                  <a:tcPr marL="68580" marR="68580" marT="0" marB="0"/>
                </a:tc>
                <a:tc>
                  <a:txBody>
                    <a:bodyPr/>
                    <a:lstStyle/>
                    <a:p>
                      <a:pPr marL="118745" algn="l">
                        <a:lnSpc>
                          <a:spcPct val="115000"/>
                        </a:lnSpc>
                        <a:spcAft>
                          <a:spcPts val="0"/>
                        </a:spcAft>
                      </a:pPr>
                      <a:r>
                        <a:rPr lang="en-ZA" sz="1800" dirty="0">
                          <a:effectLst/>
                        </a:rPr>
                        <a:t>100%</a:t>
                      </a:r>
                      <a:endParaRPr lang="en-ZA" sz="2400" dirty="0">
                        <a:effectLst/>
                      </a:endParaRPr>
                    </a:p>
                    <a:p>
                      <a:pPr marL="118745" algn="l">
                        <a:lnSpc>
                          <a:spcPct val="115000"/>
                        </a:lnSpc>
                        <a:spcAft>
                          <a:spcPts val="0"/>
                        </a:spcAft>
                      </a:pPr>
                      <a:r>
                        <a:rPr lang="en-ZA" sz="1400" u="none" dirty="0" smtClean="0">
                          <a:effectLst/>
                        </a:rPr>
                        <a:t>16 291 schools received/</a:t>
                      </a:r>
                    </a:p>
                    <a:p>
                      <a:pPr marL="118745" algn="l">
                        <a:lnSpc>
                          <a:spcPct val="115000"/>
                        </a:lnSpc>
                        <a:spcAft>
                          <a:spcPts val="0"/>
                        </a:spcAft>
                      </a:pPr>
                      <a:r>
                        <a:rPr lang="en-ZA" sz="1400" dirty="0" smtClean="0">
                          <a:effectLst/>
                        </a:rPr>
                        <a:t>16291 schools  </a:t>
                      </a:r>
                      <a:r>
                        <a:rPr lang="en-ZA" sz="1400" dirty="0">
                          <a:effectLst/>
                        </a:rPr>
                        <a:t>ordered</a:t>
                      </a:r>
                      <a:endParaRPr lang="en-ZA" sz="1400" dirty="0">
                        <a:effectLst/>
                        <a:latin typeface="Calibri"/>
                        <a:ea typeface="Times New Roman"/>
                        <a:cs typeface="Times New Roman"/>
                      </a:endParaRPr>
                    </a:p>
                  </a:txBody>
                  <a:tcPr marL="68580" marR="68580" marT="0" marB="0" anchor="ctr"/>
                </a:tc>
                <a:tc>
                  <a:txBody>
                    <a:bodyPr/>
                    <a:lstStyle/>
                    <a:p>
                      <a:pPr>
                        <a:lnSpc>
                          <a:spcPct val="115000"/>
                        </a:lnSpc>
                        <a:spcAft>
                          <a:spcPts val="1000"/>
                        </a:spcAft>
                      </a:pPr>
                      <a:endParaRPr lang="en-ZA" sz="1600" dirty="0">
                        <a:effectLst/>
                        <a:latin typeface="+mn-lt"/>
                        <a:ea typeface="+mn-ea"/>
                        <a:cs typeface="+mn-cs"/>
                      </a:endParaRPr>
                    </a:p>
                    <a:p>
                      <a:pPr>
                        <a:lnSpc>
                          <a:spcPct val="115000"/>
                        </a:lnSpc>
                        <a:spcAft>
                          <a:spcPts val="1000"/>
                        </a:spcAft>
                      </a:pPr>
                      <a:r>
                        <a:rPr lang="en-ZA" sz="1600" dirty="0" smtClean="0">
                          <a:effectLst/>
                          <a:latin typeface="+mn-lt"/>
                          <a:ea typeface="+mn-ea"/>
                          <a:cs typeface="+mn-cs"/>
                        </a:rPr>
                        <a:t>_</a:t>
                      </a:r>
                      <a:endParaRPr lang="en-ZA" sz="1600" dirty="0">
                        <a:effectLst/>
                        <a:latin typeface="Calibri"/>
                        <a:ea typeface="Times New Roman"/>
                        <a:cs typeface="Times New Roman"/>
                      </a:endParaRPr>
                    </a:p>
                  </a:txBody>
                  <a:tcPr marL="26874" marR="26874" marT="0" marB="0"/>
                </a:tc>
                <a:tc>
                  <a:txBody>
                    <a:bodyPr/>
                    <a:lstStyle/>
                    <a:p>
                      <a:endParaRPr lang="en-ZA" sz="2400" dirty="0"/>
                    </a:p>
                  </a:txBody>
                  <a:tcPr>
                    <a:solidFill>
                      <a:srgbClr val="00B050"/>
                    </a:solidFill>
                  </a:tcPr>
                </a:tc>
              </a:tr>
              <a:tr h="885062">
                <a:tc>
                  <a:txBody>
                    <a:bodyPr/>
                    <a:lstStyle/>
                    <a:p>
                      <a:pPr>
                        <a:lnSpc>
                          <a:spcPct val="115000"/>
                        </a:lnSpc>
                        <a:spcAft>
                          <a:spcPts val="1000"/>
                        </a:spcAft>
                      </a:pPr>
                      <a:r>
                        <a:rPr lang="en-ZA" sz="1600" dirty="0" smtClean="0">
                          <a:effectLst/>
                        </a:rPr>
                        <a:t>Percentage</a:t>
                      </a:r>
                      <a:r>
                        <a:rPr lang="en-ZA" sz="1600" baseline="0" dirty="0" smtClean="0">
                          <a:effectLst/>
                        </a:rPr>
                        <a:t> of Grade R practitioners with NQF level 6. </a:t>
                      </a:r>
                      <a:endParaRPr lang="en-ZA" sz="1600" b="1" dirty="0">
                        <a:effectLst/>
                        <a:latin typeface="+mn-lt"/>
                        <a:ea typeface="Times New Roman"/>
                        <a:cs typeface="Helvetica"/>
                      </a:endParaRPr>
                    </a:p>
                  </a:txBody>
                  <a:tcPr marL="68580" marR="68580" marT="0" marB="0"/>
                </a:tc>
                <a:tc>
                  <a:txBody>
                    <a:bodyPr/>
                    <a:lstStyle/>
                    <a:p>
                      <a:pPr>
                        <a:lnSpc>
                          <a:spcPct val="115000"/>
                        </a:lnSpc>
                        <a:spcAft>
                          <a:spcPts val="0"/>
                        </a:spcAft>
                      </a:pPr>
                      <a:endParaRPr lang="en-ZA" sz="1600" dirty="0" smtClean="0">
                        <a:effectLst/>
                      </a:endParaRPr>
                    </a:p>
                    <a:p>
                      <a:pPr>
                        <a:lnSpc>
                          <a:spcPct val="115000"/>
                        </a:lnSpc>
                        <a:spcAft>
                          <a:spcPts val="0"/>
                        </a:spcAft>
                      </a:pPr>
                      <a:r>
                        <a:rPr lang="en-ZA" sz="1600" dirty="0" smtClean="0">
                          <a:effectLst/>
                        </a:rPr>
                        <a:t>20%</a:t>
                      </a:r>
                      <a:endParaRPr lang="en-ZA" sz="1600" dirty="0">
                        <a:effectLst/>
                        <a:latin typeface="Helvetica"/>
                        <a:ea typeface="Times New Roman"/>
                        <a:cs typeface="Helvetica"/>
                      </a:endParaRPr>
                    </a:p>
                  </a:txBody>
                  <a:tcPr marL="68580" marR="68580" marT="0" marB="0"/>
                </a:tc>
                <a:tc>
                  <a:txBody>
                    <a:bodyPr/>
                    <a:lstStyle/>
                    <a:p>
                      <a:pPr marL="212090" marR="212725" algn="l">
                        <a:lnSpc>
                          <a:spcPct val="115000"/>
                        </a:lnSpc>
                        <a:spcAft>
                          <a:spcPts val="0"/>
                        </a:spcAft>
                      </a:pPr>
                      <a:r>
                        <a:rPr lang="en-ZA" sz="1800" dirty="0">
                          <a:effectLst/>
                        </a:rPr>
                        <a:t>1</a:t>
                      </a:r>
                      <a:r>
                        <a:rPr lang="en-ZA" sz="1800" dirty="0" smtClean="0">
                          <a:effectLst/>
                        </a:rPr>
                        <a:t>9</a:t>
                      </a:r>
                      <a:r>
                        <a:rPr lang="en-ZA" sz="1800" dirty="0">
                          <a:effectLst/>
                        </a:rPr>
                        <a:t>%</a:t>
                      </a:r>
                      <a:endParaRPr lang="en-ZA" sz="2400" dirty="0">
                        <a:effectLst/>
                      </a:endParaRPr>
                    </a:p>
                    <a:p>
                      <a:pPr marR="212725">
                        <a:lnSpc>
                          <a:spcPct val="115000"/>
                        </a:lnSpc>
                        <a:spcAft>
                          <a:spcPts val="0"/>
                        </a:spcAft>
                      </a:pPr>
                      <a:r>
                        <a:rPr lang="en-ZA" sz="1400" u="none" dirty="0" smtClean="0">
                          <a:effectLst/>
                        </a:rPr>
                        <a:t> 2 576 NQF L6 Practitioners /</a:t>
                      </a:r>
                      <a:r>
                        <a:rPr lang="en-ZA" sz="1400" u="none" baseline="0" dirty="0" smtClean="0">
                          <a:effectLst/>
                        </a:rPr>
                        <a:t> </a:t>
                      </a:r>
                    </a:p>
                    <a:p>
                      <a:pPr marR="212725">
                        <a:lnSpc>
                          <a:spcPct val="115000"/>
                        </a:lnSpc>
                        <a:spcAft>
                          <a:spcPts val="0"/>
                        </a:spcAft>
                      </a:pPr>
                      <a:r>
                        <a:rPr lang="en-ZA" sz="1400" u="none" baseline="0" dirty="0" smtClean="0">
                          <a:effectLst/>
                        </a:rPr>
                        <a:t>13 664 Gr R Practitioner </a:t>
                      </a:r>
                      <a:endParaRPr lang="en-ZA" sz="2400" u="none" dirty="0">
                        <a:effectLst/>
                        <a:latin typeface="Calibri"/>
                        <a:ea typeface="Times New Roman"/>
                        <a:cs typeface="Times New Roman"/>
                      </a:endParaRPr>
                    </a:p>
                  </a:txBody>
                  <a:tcPr marL="68580" marR="68580" marT="0" marB="0" anchor="ctr"/>
                </a:tc>
                <a:tc>
                  <a:txBody>
                    <a:bodyPr/>
                    <a:lstStyle/>
                    <a:p>
                      <a:pPr>
                        <a:lnSpc>
                          <a:spcPct val="115000"/>
                        </a:lnSpc>
                        <a:spcAft>
                          <a:spcPts val="1000"/>
                        </a:spcAft>
                      </a:pPr>
                      <a:r>
                        <a:rPr lang="en-ZA" sz="1800" u="none" kern="1200" dirty="0">
                          <a:solidFill>
                            <a:schemeClr val="dk1"/>
                          </a:solidFill>
                          <a:effectLst/>
                          <a:latin typeface="+mn-lt"/>
                          <a:ea typeface="+mn-ea"/>
                          <a:cs typeface="+mn-cs"/>
                        </a:rPr>
                        <a:t>-1%</a:t>
                      </a:r>
                    </a:p>
                  </a:txBody>
                  <a:tcPr marL="26874" marR="26874" marT="0" marB="0"/>
                </a:tc>
                <a:tc>
                  <a:txBody>
                    <a:bodyPr/>
                    <a:lstStyle/>
                    <a:p>
                      <a:endParaRPr lang="en-ZA" sz="2400" dirty="0"/>
                    </a:p>
                  </a:txBody>
                  <a:tcPr>
                    <a:solidFill>
                      <a:srgbClr val="00B050"/>
                    </a:solidFill>
                  </a:tcPr>
                </a:tc>
              </a:tr>
              <a:tr h="1349306">
                <a:tc>
                  <a:txBody>
                    <a:bodyPr/>
                    <a:lstStyle/>
                    <a:p>
                      <a:pPr>
                        <a:lnSpc>
                          <a:spcPct val="115000"/>
                        </a:lnSpc>
                        <a:spcAft>
                          <a:spcPts val="0"/>
                        </a:spcAft>
                      </a:pPr>
                      <a:r>
                        <a:rPr lang="en-ZA" sz="1600" dirty="0" smtClean="0">
                          <a:effectLst/>
                        </a:rPr>
                        <a:t>Percentage of Grade R practitioners with NQF level 4</a:t>
                      </a:r>
                      <a:r>
                        <a:rPr lang="en-ZA" sz="1600" baseline="0" dirty="0" smtClean="0">
                          <a:effectLst/>
                        </a:rPr>
                        <a:t> and 5.</a:t>
                      </a:r>
                      <a:endParaRPr lang="en-ZA" sz="1600" b="1" dirty="0">
                        <a:effectLst/>
                        <a:latin typeface="+mn-lt"/>
                        <a:ea typeface="Calibri"/>
                        <a:cs typeface="Times New Roman"/>
                      </a:endParaRPr>
                    </a:p>
                  </a:txBody>
                  <a:tcPr marL="68580" marR="68580" marT="0" marB="0"/>
                </a:tc>
                <a:tc>
                  <a:txBody>
                    <a:bodyPr/>
                    <a:lstStyle/>
                    <a:p>
                      <a:pPr>
                        <a:lnSpc>
                          <a:spcPct val="115000"/>
                        </a:lnSpc>
                        <a:spcAft>
                          <a:spcPts val="0"/>
                        </a:spcAft>
                      </a:pPr>
                      <a:endParaRPr lang="en-ZA" sz="1600" dirty="0" smtClean="0">
                        <a:effectLst/>
                      </a:endParaRPr>
                    </a:p>
                    <a:p>
                      <a:pPr>
                        <a:lnSpc>
                          <a:spcPct val="115000"/>
                        </a:lnSpc>
                        <a:spcAft>
                          <a:spcPts val="0"/>
                        </a:spcAft>
                      </a:pPr>
                      <a:r>
                        <a:rPr lang="en-ZA" sz="1600" dirty="0" smtClean="0">
                          <a:effectLst/>
                        </a:rPr>
                        <a:t>50%</a:t>
                      </a:r>
                      <a:endParaRPr lang="en-ZA" sz="1600" dirty="0">
                        <a:effectLst/>
                        <a:latin typeface="Calibri"/>
                        <a:ea typeface="Calibri"/>
                        <a:cs typeface="Times New Roman"/>
                      </a:endParaRPr>
                    </a:p>
                  </a:txBody>
                  <a:tcPr marL="68580" marR="68580" marT="0" marB="0"/>
                </a:tc>
                <a:tc>
                  <a:txBody>
                    <a:bodyPr/>
                    <a:lstStyle/>
                    <a:p>
                      <a:pPr marL="212090" marR="212725" algn="l">
                        <a:lnSpc>
                          <a:spcPct val="115000"/>
                        </a:lnSpc>
                        <a:spcAft>
                          <a:spcPts val="0"/>
                        </a:spcAft>
                      </a:pPr>
                      <a:r>
                        <a:rPr lang="en-ZA" sz="1800" dirty="0" smtClean="0">
                          <a:effectLst/>
                        </a:rPr>
                        <a:t>79%</a:t>
                      </a:r>
                      <a:endParaRPr lang="en-ZA" sz="2400" dirty="0">
                        <a:effectLst/>
                      </a:endParaRPr>
                    </a:p>
                    <a:p>
                      <a:pPr marL="0" marR="212725" algn="l" defTabSz="914400" rtl="0" eaLnBrk="1" latinLnBrk="0" hangingPunct="1">
                        <a:lnSpc>
                          <a:spcPct val="115000"/>
                        </a:lnSpc>
                        <a:spcAft>
                          <a:spcPts val="0"/>
                        </a:spcAft>
                      </a:pPr>
                      <a:r>
                        <a:rPr lang="en-ZA" sz="1400" u="none" kern="1200" dirty="0" smtClean="0">
                          <a:solidFill>
                            <a:schemeClr val="dk1"/>
                          </a:solidFill>
                          <a:effectLst/>
                          <a:latin typeface="+mn-lt"/>
                          <a:ea typeface="+mn-ea"/>
                          <a:cs typeface="+mn-cs"/>
                        </a:rPr>
                        <a:t>10 739 NQF L4&amp;5 practitioners/</a:t>
                      </a:r>
                    </a:p>
                    <a:p>
                      <a:pPr marL="0" marR="212725" algn="l" defTabSz="914400" rtl="0" eaLnBrk="1" latinLnBrk="0" hangingPunct="1">
                        <a:lnSpc>
                          <a:spcPct val="115000"/>
                        </a:lnSpc>
                        <a:spcAft>
                          <a:spcPts val="0"/>
                        </a:spcAft>
                      </a:pPr>
                      <a:r>
                        <a:rPr lang="en-ZA" sz="1400" u="none" kern="1200" dirty="0" smtClean="0">
                          <a:solidFill>
                            <a:schemeClr val="dk1"/>
                          </a:solidFill>
                          <a:effectLst/>
                          <a:latin typeface="+mn-lt"/>
                          <a:ea typeface="+mn-ea"/>
                          <a:cs typeface="+mn-cs"/>
                        </a:rPr>
                        <a:t>13 664 total Grade R practitioners </a:t>
                      </a:r>
                      <a:endParaRPr lang="en-ZA" sz="1400" u="none" kern="1200" dirty="0">
                        <a:solidFill>
                          <a:schemeClr val="dk1"/>
                        </a:solidFill>
                        <a:effectLst/>
                        <a:latin typeface="+mn-lt"/>
                        <a:ea typeface="+mn-ea"/>
                        <a:cs typeface="+mn-cs"/>
                      </a:endParaRPr>
                    </a:p>
                  </a:txBody>
                  <a:tcPr marL="68580" marR="68580" marT="0" marB="0" anchor="ctr"/>
                </a:tc>
                <a:tc>
                  <a:txBody>
                    <a:bodyPr/>
                    <a:lstStyle/>
                    <a:p>
                      <a:pPr>
                        <a:lnSpc>
                          <a:spcPct val="115000"/>
                        </a:lnSpc>
                        <a:spcAft>
                          <a:spcPts val="1000"/>
                        </a:spcAft>
                      </a:pPr>
                      <a:r>
                        <a:rPr lang="en-ZA" sz="1800" u="none" kern="1200" baseline="0" dirty="0">
                          <a:solidFill>
                            <a:schemeClr val="dk1"/>
                          </a:solidFill>
                          <a:effectLst/>
                          <a:latin typeface="+mn-lt"/>
                          <a:ea typeface="+mn-ea"/>
                          <a:cs typeface="+mn-cs"/>
                        </a:rPr>
                        <a:t>+29%</a:t>
                      </a:r>
                    </a:p>
                  </a:txBody>
                  <a:tcPr marL="26874" marR="26874" marT="0" marB="0"/>
                </a:tc>
                <a:tc>
                  <a:txBody>
                    <a:bodyPr/>
                    <a:lstStyle/>
                    <a:p>
                      <a:endParaRPr lang="en-ZA" sz="2400" dirty="0"/>
                    </a:p>
                  </a:txBody>
                  <a:tcPr>
                    <a:solidFill>
                      <a:srgbClr val="00B050"/>
                    </a:solidFill>
                  </a:tcPr>
                </a:tc>
              </a:tr>
              <a:tr h="1180083">
                <a:tc>
                  <a:txBody>
                    <a:bodyPr/>
                    <a:lstStyle/>
                    <a:p>
                      <a:pPr>
                        <a:lnSpc>
                          <a:spcPct val="115000"/>
                        </a:lnSpc>
                        <a:spcAft>
                          <a:spcPts val="0"/>
                        </a:spcAft>
                      </a:pPr>
                      <a:r>
                        <a:rPr lang="en-ZA" sz="1600" dirty="0" smtClean="0">
                          <a:effectLst/>
                        </a:rPr>
                        <a:t>Percentage of public schools with Home language workbooks</a:t>
                      </a:r>
                      <a:r>
                        <a:rPr lang="en-ZA" sz="1600" baseline="0" dirty="0" smtClean="0">
                          <a:effectLst/>
                        </a:rPr>
                        <a:t> for learners in Grade 1-6. </a:t>
                      </a:r>
                      <a:endParaRPr lang="en-ZA" sz="1600" b="1" dirty="0">
                        <a:effectLst/>
                        <a:latin typeface="+mn-lt"/>
                        <a:ea typeface="Calibri"/>
                        <a:cs typeface="Times New Roman"/>
                      </a:endParaRPr>
                    </a:p>
                  </a:txBody>
                  <a:tcPr marL="68580" marR="68580" marT="0" marB="0"/>
                </a:tc>
                <a:tc>
                  <a:txBody>
                    <a:bodyPr/>
                    <a:lstStyle/>
                    <a:p>
                      <a:pPr>
                        <a:lnSpc>
                          <a:spcPct val="115000"/>
                        </a:lnSpc>
                        <a:spcAft>
                          <a:spcPts val="0"/>
                        </a:spcAft>
                      </a:pPr>
                      <a:endParaRPr lang="en-ZA" sz="1600" dirty="0" smtClean="0">
                        <a:effectLst/>
                      </a:endParaRPr>
                    </a:p>
                    <a:p>
                      <a:pPr>
                        <a:lnSpc>
                          <a:spcPct val="115000"/>
                        </a:lnSpc>
                        <a:spcAft>
                          <a:spcPts val="0"/>
                        </a:spcAft>
                      </a:pPr>
                      <a:r>
                        <a:rPr lang="en-ZA" sz="1600" dirty="0" smtClean="0">
                          <a:effectLst/>
                        </a:rPr>
                        <a:t>97-100%</a:t>
                      </a:r>
                      <a:endParaRPr lang="en-ZA" sz="1600" dirty="0">
                        <a:effectLst/>
                        <a:latin typeface="Calibri"/>
                        <a:ea typeface="Calibri"/>
                        <a:cs typeface="Times New Roman"/>
                      </a:endParaRPr>
                    </a:p>
                  </a:txBody>
                  <a:tcPr marL="68580" marR="68580" marT="0" marB="0"/>
                </a:tc>
                <a:tc>
                  <a:txBody>
                    <a:bodyPr/>
                    <a:lstStyle/>
                    <a:p>
                      <a:pPr marL="118745" algn="l">
                        <a:lnSpc>
                          <a:spcPct val="115000"/>
                        </a:lnSpc>
                        <a:spcAft>
                          <a:spcPts val="0"/>
                        </a:spcAft>
                      </a:pPr>
                      <a:r>
                        <a:rPr lang="en-ZA" sz="1800" dirty="0">
                          <a:effectLst/>
                        </a:rPr>
                        <a:t>100%:</a:t>
                      </a:r>
                    </a:p>
                    <a:p>
                      <a:pPr marL="0" marR="212725" algn="l" defTabSz="914400" rtl="0" eaLnBrk="1" latinLnBrk="0" hangingPunct="1">
                        <a:lnSpc>
                          <a:spcPct val="115000"/>
                        </a:lnSpc>
                        <a:spcAft>
                          <a:spcPts val="0"/>
                        </a:spcAft>
                      </a:pPr>
                      <a:r>
                        <a:rPr lang="en-ZA" sz="1400" u="none" kern="1200" dirty="0">
                          <a:solidFill>
                            <a:schemeClr val="dk1"/>
                          </a:solidFill>
                          <a:effectLst/>
                          <a:latin typeface="+mn-lt"/>
                          <a:ea typeface="+mn-ea"/>
                          <a:cs typeface="+mn-cs"/>
                        </a:rPr>
                        <a:t> </a:t>
                      </a:r>
                      <a:r>
                        <a:rPr lang="en-ZA" sz="1400" u="none" kern="1200" dirty="0" smtClean="0">
                          <a:solidFill>
                            <a:schemeClr val="dk1"/>
                          </a:solidFill>
                          <a:effectLst/>
                          <a:latin typeface="+mn-lt"/>
                          <a:ea typeface="+mn-ea"/>
                          <a:cs typeface="+mn-cs"/>
                        </a:rPr>
                        <a:t>17930 schools  </a:t>
                      </a:r>
                      <a:r>
                        <a:rPr lang="en-ZA" sz="1400" u="none" kern="1200" dirty="0">
                          <a:solidFill>
                            <a:schemeClr val="dk1"/>
                          </a:solidFill>
                          <a:effectLst/>
                          <a:latin typeface="+mn-lt"/>
                          <a:ea typeface="+mn-ea"/>
                          <a:cs typeface="+mn-cs"/>
                        </a:rPr>
                        <a:t>received </a:t>
                      </a:r>
                      <a:r>
                        <a:rPr lang="en-ZA" sz="1400" u="none" kern="1200" dirty="0" smtClean="0">
                          <a:solidFill>
                            <a:schemeClr val="dk1"/>
                          </a:solidFill>
                          <a:effectLst/>
                          <a:latin typeface="+mn-lt"/>
                          <a:ea typeface="+mn-ea"/>
                          <a:cs typeface="+mn-cs"/>
                        </a:rPr>
                        <a:t>/</a:t>
                      </a:r>
                    </a:p>
                    <a:p>
                      <a:pPr marL="0" marR="212725" algn="l" defTabSz="914400" rtl="0" eaLnBrk="1" latinLnBrk="0" hangingPunct="1">
                        <a:lnSpc>
                          <a:spcPct val="115000"/>
                        </a:lnSpc>
                        <a:spcAft>
                          <a:spcPts val="0"/>
                        </a:spcAft>
                      </a:pPr>
                      <a:r>
                        <a:rPr lang="en-ZA" sz="1400" u="none" kern="1200" dirty="0" smtClean="0">
                          <a:solidFill>
                            <a:schemeClr val="dk1"/>
                          </a:solidFill>
                          <a:effectLst/>
                          <a:latin typeface="+mn-lt"/>
                          <a:ea typeface="+mn-ea"/>
                          <a:cs typeface="+mn-cs"/>
                        </a:rPr>
                        <a:t>17930 schools </a:t>
                      </a:r>
                      <a:r>
                        <a:rPr lang="en-ZA" sz="1400" u="none" kern="1200" dirty="0">
                          <a:solidFill>
                            <a:schemeClr val="dk1"/>
                          </a:solidFill>
                          <a:effectLst/>
                          <a:latin typeface="+mn-lt"/>
                          <a:ea typeface="+mn-ea"/>
                          <a:cs typeface="+mn-cs"/>
                        </a:rPr>
                        <a:t>ordered</a:t>
                      </a:r>
                    </a:p>
                  </a:txBody>
                  <a:tcPr marL="68580" marR="68580" marT="0" marB="0" anchor="ctr"/>
                </a:tc>
                <a:tc>
                  <a:txBody>
                    <a:bodyPr/>
                    <a:lstStyle/>
                    <a:p>
                      <a:pPr marL="118745" algn="l">
                        <a:lnSpc>
                          <a:spcPct val="115000"/>
                        </a:lnSpc>
                        <a:spcAft>
                          <a:spcPts val="0"/>
                        </a:spcAft>
                      </a:pPr>
                      <a:r>
                        <a:rPr lang="en-ZA" sz="1800" dirty="0" smtClean="0">
                          <a:effectLst/>
                          <a:latin typeface="Calibri"/>
                          <a:ea typeface="Times New Roman"/>
                          <a:cs typeface="Times New Roman"/>
                        </a:rPr>
                        <a:t>_</a:t>
                      </a:r>
                      <a:endParaRPr lang="en-ZA" sz="1800" dirty="0">
                        <a:effectLst/>
                        <a:latin typeface="Calibri"/>
                        <a:ea typeface="Times New Roman"/>
                        <a:cs typeface="Times New Roman"/>
                      </a:endParaRPr>
                    </a:p>
                  </a:txBody>
                  <a:tcPr marL="68580" marR="68580" marT="0" marB="0"/>
                </a:tc>
                <a:tc>
                  <a:txBody>
                    <a:bodyPr/>
                    <a:lstStyle/>
                    <a:p>
                      <a:endParaRPr lang="en-ZA" sz="2400" dirty="0"/>
                    </a:p>
                  </a:txBody>
                  <a:tcPr>
                    <a:solidFill>
                      <a:srgbClr val="00B050"/>
                    </a:solidFill>
                  </a:tcPr>
                </a:tc>
              </a:tr>
            </a:tbl>
          </a:graphicData>
        </a:graphic>
      </p:graphicFrame>
      <p:sp>
        <p:nvSpPr>
          <p:cNvPr id="5" name="Title 1"/>
          <p:cNvSpPr txBox="1">
            <a:spLocks/>
          </p:cNvSpPr>
          <p:nvPr/>
        </p:nvSpPr>
        <p:spPr>
          <a:xfrm>
            <a:off x="251520" y="44624"/>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2- OUTPUTS</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21</a:t>
            </a:fld>
            <a:endParaRPr lang="en-ZA"/>
          </a:p>
        </p:txBody>
      </p:sp>
    </p:spTree>
    <p:extLst>
      <p:ext uri="{BB962C8B-B14F-4D97-AF65-F5344CB8AC3E}">
        <p14:creationId xmlns:p14="http://schemas.microsoft.com/office/powerpoint/2010/main" xmlns="" val="4145870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632925775"/>
              </p:ext>
            </p:extLst>
          </p:nvPr>
        </p:nvGraphicFramePr>
        <p:xfrm>
          <a:off x="395537" y="692696"/>
          <a:ext cx="8424934" cy="6069115"/>
        </p:xfrm>
        <a:graphic>
          <a:graphicData uri="http://schemas.openxmlformats.org/drawingml/2006/table">
            <a:tbl>
              <a:tblPr firstRow="1" bandRow="1">
                <a:tableStyleId>{21E4AEA4-8DFA-4A89-87EB-49C32662AFE0}</a:tableStyleId>
              </a:tblPr>
              <a:tblGrid>
                <a:gridCol w="2064081"/>
                <a:gridCol w="1621777"/>
                <a:gridCol w="2137798"/>
                <a:gridCol w="1470438"/>
                <a:gridCol w="1130840"/>
              </a:tblGrid>
              <a:tr h="720080">
                <a:tc>
                  <a:txBody>
                    <a:bodyPr/>
                    <a:lstStyle/>
                    <a:p>
                      <a:pPr algn="l">
                        <a:lnSpc>
                          <a:spcPct val="115000"/>
                        </a:lnSpc>
                        <a:spcAft>
                          <a:spcPts val="0"/>
                        </a:spcAft>
                      </a:pPr>
                      <a:r>
                        <a:rPr lang="en-US" sz="1300" dirty="0"/>
                        <a:t>PERFORMANCE INDICATORS</a:t>
                      </a:r>
                      <a:endParaRPr lang="en-ZA" sz="1300" dirty="0">
                        <a:latin typeface="+mn-lt"/>
                        <a:ea typeface="Calibri"/>
                        <a:cs typeface="Times New Roman"/>
                      </a:endParaRPr>
                    </a:p>
                  </a:txBody>
                  <a:tcPr marL="68580" marR="68580" marT="0" marB="0"/>
                </a:tc>
                <a:tc>
                  <a:txBody>
                    <a:bodyPr/>
                    <a:lstStyle/>
                    <a:p>
                      <a:pPr algn="ctr">
                        <a:lnSpc>
                          <a:spcPct val="115000"/>
                        </a:lnSpc>
                        <a:spcAft>
                          <a:spcPts val="0"/>
                        </a:spcAft>
                      </a:pPr>
                      <a:r>
                        <a:rPr lang="en-US" sz="1300" dirty="0" smtClean="0"/>
                        <a:t>TARGET FOR 2015/16 AS PER APP</a:t>
                      </a:r>
                      <a:endParaRPr lang="en-ZA" sz="1300" dirty="0">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aseline="0" dirty="0" smtClean="0"/>
                        <a:t>ACTUAL OUTPUT FOR 2015/16</a:t>
                      </a:r>
                      <a:endParaRPr lang="en-ZA" sz="1200" dirty="0" smtClean="0"/>
                    </a:p>
                    <a:p>
                      <a:pPr algn="ctr">
                        <a:lnSpc>
                          <a:spcPct val="115000"/>
                        </a:lnSpc>
                        <a:spcAft>
                          <a:spcPts val="0"/>
                        </a:spcAft>
                      </a:pPr>
                      <a:r>
                        <a:rPr lang="en-US" sz="1300" baseline="0" dirty="0" smtClean="0"/>
                        <a:t> </a:t>
                      </a:r>
                      <a:endParaRPr lang="en-ZA" sz="1300" dirty="0">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400" b="1" kern="1200" baseline="0" dirty="0" smtClean="0">
                          <a:solidFill>
                            <a:schemeClr val="lt1"/>
                          </a:solidFill>
                          <a:latin typeface="+mn-lt"/>
                          <a:ea typeface="+mn-ea"/>
                          <a:cs typeface="+mn-cs"/>
                        </a:rPr>
                        <a:t>DEVIATION FROM PLANNED TARGET</a:t>
                      </a:r>
                    </a:p>
                    <a:p>
                      <a:pPr algn="ctr">
                        <a:lnSpc>
                          <a:spcPct val="115000"/>
                        </a:lnSpc>
                        <a:spcAft>
                          <a:spcPts val="0"/>
                        </a:spcAft>
                      </a:pPr>
                      <a:endParaRPr lang="en-ZA" sz="1300" dirty="0">
                        <a:latin typeface="+mn-lt"/>
                        <a:ea typeface="Calibri"/>
                        <a:cs typeface="Times New Roman"/>
                      </a:endParaRPr>
                    </a:p>
                  </a:txBody>
                  <a:tcPr marL="68580" marR="68580" marT="0" marB="0"/>
                </a:tc>
                <a:tc>
                  <a:txBody>
                    <a:bodyPr/>
                    <a:lstStyle/>
                    <a:p>
                      <a:r>
                        <a:rPr lang="en-ZA" dirty="0" smtClean="0"/>
                        <a:t>Status </a:t>
                      </a:r>
                      <a:endParaRPr lang="en-ZA" dirty="0"/>
                    </a:p>
                  </a:txBody>
                  <a:tcPr/>
                </a:tc>
              </a:tr>
              <a:tr h="1224136">
                <a:tc>
                  <a:txBody>
                    <a:bodyPr/>
                    <a:lstStyle/>
                    <a:p>
                      <a:pPr>
                        <a:lnSpc>
                          <a:spcPct val="115000"/>
                        </a:lnSpc>
                        <a:spcAft>
                          <a:spcPts val="1000"/>
                        </a:spcAft>
                      </a:pPr>
                      <a:r>
                        <a:rPr lang="en-ZA" sz="1400" dirty="0" smtClean="0">
                          <a:effectLst/>
                        </a:rPr>
                        <a:t>Percentage of public schools with Mathematics workbooks from learners in Grade</a:t>
                      </a:r>
                      <a:r>
                        <a:rPr lang="en-ZA" sz="1400" baseline="0" dirty="0" smtClean="0">
                          <a:effectLst/>
                        </a:rPr>
                        <a:t>  1-9</a:t>
                      </a:r>
                      <a:endParaRPr lang="en-ZA" sz="1400" dirty="0">
                        <a:effectLst/>
                        <a:latin typeface="+mn-lt"/>
                        <a:ea typeface="Times New Roman"/>
                        <a:cs typeface="Helvetica"/>
                      </a:endParaRPr>
                    </a:p>
                  </a:txBody>
                  <a:tcPr marL="68580" marR="68580" marT="0" marB="0"/>
                </a:tc>
                <a:tc>
                  <a:txBody>
                    <a:bodyPr/>
                    <a:lstStyle/>
                    <a:p>
                      <a:pPr>
                        <a:lnSpc>
                          <a:spcPct val="115000"/>
                        </a:lnSpc>
                        <a:spcAft>
                          <a:spcPts val="1000"/>
                        </a:spcAft>
                      </a:pPr>
                      <a:r>
                        <a:rPr lang="en-ZA" sz="1400" dirty="0" smtClean="0">
                          <a:effectLst/>
                        </a:rPr>
                        <a:t> </a:t>
                      </a:r>
                    </a:p>
                    <a:p>
                      <a:pPr>
                        <a:lnSpc>
                          <a:spcPct val="115000"/>
                        </a:lnSpc>
                        <a:spcAft>
                          <a:spcPts val="1000"/>
                        </a:spcAft>
                      </a:pPr>
                      <a:r>
                        <a:rPr lang="en-ZA" sz="1400" dirty="0" smtClean="0">
                          <a:effectLst/>
                        </a:rPr>
                        <a:t>97-100%</a:t>
                      </a:r>
                      <a:endParaRPr lang="en-ZA" sz="1400" dirty="0">
                        <a:effectLst/>
                        <a:latin typeface="+mn-lt"/>
                        <a:ea typeface="Times New Roman"/>
                        <a:cs typeface="Helvetica"/>
                      </a:endParaRPr>
                    </a:p>
                  </a:txBody>
                  <a:tcPr marL="68580" marR="68580" marT="0" marB="0"/>
                </a:tc>
                <a:tc>
                  <a:txBody>
                    <a:bodyPr/>
                    <a:lstStyle/>
                    <a:p>
                      <a:pPr marL="118745" algn="l" defTabSz="914400" rtl="0" eaLnBrk="1" latinLnBrk="0" hangingPunct="1">
                        <a:lnSpc>
                          <a:spcPct val="115000"/>
                        </a:lnSpc>
                        <a:spcBef>
                          <a:spcPts val="300"/>
                        </a:spcBef>
                        <a:spcAft>
                          <a:spcPts val="0"/>
                        </a:spcAft>
                      </a:pPr>
                      <a:r>
                        <a:rPr lang="en-ZA" sz="1600" u="none" kern="1200" dirty="0" smtClean="0">
                          <a:solidFill>
                            <a:schemeClr val="dk1"/>
                          </a:solidFill>
                          <a:effectLst/>
                          <a:latin typeface="+mn-lt"/>
                          <a:ea typeface="+mn-ea"/>
                          <a:cs typeface="+mn-cs"/>
                        </a:rPr>
                        <a:t>100</a:t>
                      </a:r>
                      <a:r>
                        <a:rPr lang="en-ZA" sz="1400" u="none" kern="1200" dirty="0" smtClean="0">
                          <a:solidFill>
                            <a:schemeClr val="dk1"/>
                          </a:solidFill>
                          <a:effectLst/>
                          <a:latin typeface="+mn-lt"/>
                          <a:ea typeface="+mn-ea"/>
                          <a:cs typeface="+mn-cs"/>
                        </a:rPr>
                        <a:t>%</a:t>
                      </a:r>
                    </a:p>
                    <a:p>
                      <a:pPr marL="118745" algn="l" defTabSz="914400" rtl="0" eaLnBrk="1" latinLnBrk="0" hangingPunct="1">
                        <a:lnSpc>
                          <a:spcPct val="115000"/>
                        </a:lnSpc>
                        <a:spcBef>
                          <a:spcPts val="300"/>
                        </a:spcBef>
                        <a:spcAft>
                          <a:spcPts val="0"/>
                        </a:spcAft>
                      </a:pPr>
                      <a:endParaRPr lang="en-ZA" sz="1400" u="none" kern="1200" dirty="0" smtClean="0">
                        <a:solidFill>
                          <a:schemeClr val="dk1"/>
                        </a:solidFill>
                        <a:effectLst/>
                        <a:latin typeface="+mn-lt"/>
                        <a:ea typeface="+mn-ea"/>
                        <a:cs typeface="+mn-cs"/>
                      </a:endParaRPr>
                    </a:p>
                    <a:p>
                      <a:pPr marL="118745" algn="l" defTabSz="914400" rtl="0" eaLnBrk="1" latinLnBrk="0" hangingPunct="1">
                        <a:lnSpc>
                          <a:spcPct val="115000"/>
                        </a:lnSpc>
                        <a:spcBef>
                          <a:spcPts val="300"/>
                        </a:spcBef>
                        <a:spcAft>
                          <a:spcPts val="0"/>
                        </a:spcAft>
                      </a:pPr>
                      <a:r>
                        <a:rPr lang="en-ZA" sz="1400" u="none" kern="1200" dirty="0" smtClean="0">
                          <a:solidFill>
                            <a:schemeClr val="dk1"/>
                          </a:solidFill>
                          <a:effectLst/>
                          <a:latin typeface="+mn-lt"/>
                          <a:ea typeface="+mn-ea"/>
                          <a:cs typeface="+mn-cs"/>
                        </a:rPr>
                        <a:t>23 680 books received /</a:t>
                      </a:r>
                    </a:p>
                    <a:p>
                      <a:pPr marL="118745" algn="l" defTabSz="914400" rtl="0" eaLnBrk="1" latinLnBrk="0" hangingPunct="1">
                        <a:lnSpc>
                          <a:spcPct val="115000"/>
                        </a:lnSpc>
                        <a:spcBef>
                          <a:spcPts val="300"/>
                        </a:spcBef>
                        <a:spcAft>
                          <a:spcPts val="0"/>
                        </a:spcAft>
                      </a:pPr>
                      <a:r>
                        <a:rPr lang="en-ZA" sz="1400" u="none" kern="1200" dirty="0" smtClean="0">
                          <a:solidFill>
                            <a:schemeClr val="dk1"/>
                          </a:solidFill>
                          <a:effectLst/>
                          <a:latin typeface="+mn-lt"/>
                          <a:ea typeface="+mn-ea"/>
                          <a:cs typeface="+mn-cs"/>
                        </a:rPr>
                        <a:t>23 680 books ordered </a:t>
                      </a:r>
                      <a:endParaRPr lang="en-ZA" sz="1400" u="none" kern="1200" dirty="0">
                        <a:solidFill>
                          <a:schemeClr val="dk1"/>
                        </a:solidFill>
                        <a:effectLst/>
                        <a:latin typeface="+mn-lt"/>
                        <a:ea typeface="+mn-ea"/>
                        <a:cs typeface="+mn-cs"/>
                      </a:endParaRPr>
                    </a:p>
                  </a:txBody>
                  <a:tcPr marL="68580" marR="68580" marT="0" marB="0"/>
                </a:tc>
                <a:tc>
                  <a:txBody>
                    <a:bodyPr/>
                    <a:lstStyle/>
                    <a:p>
                      <a:pPr>
                        <a:lnSpc>
                          <a:spcPct val="115000"/>
                        </a:lnSpc>
                        <a:spcBef>
                          <a:spcPts val="300"/>
                        </a:spcBef>
                        <a:spcAft>
                          <a:spcPts val="300"/>
                        </a:spcAft>
                      </a:pPr>
                      <a:endParaRPr lang="en-ZA" sz="1800" dirty="0" smtClean="0">
                        <a:effectLst/>
                        <a:latin typeface="+mn-lt"/>
                        <a:ea typeface="Times New Roman"/>
                        <a:cs typeface="Times New Roman"/>
                      </a:endParaRPr>
                    </a:p>
                    <a:p>
                      <a:pPr>
                        <a:lnSpc>
                          <a:spcPct val="115000"/>
                        </a:lnSpc>
                        <a:spcBef>
                          <a:spcPts val="300"/>
                        </a:spcBef>
                        <a:spcAft>
                          <a:spcPts val="300"/>
                        </a:spcAft>
                      </a:pPr>
                      <a:r>
                        <a:rPr lang="en-ZA" sz="1800" dirty="0" smtClean="0">
                          <a:effectLst/>
                          <a:latin typeface="+mn-lt"/>
                          <a:ea typeface="Times New Roman"/>
                          <a:cs typeface="Times New Roman"/>
                        </a:rPr>
                        <a:t>_</a:t>
                      </a:r>
                      <a:endParaRPr lang="en-ZA" sz="1800" dirty="0">
                        <a:effectLst/>
                        <a:latin typeface="+mn-lt"/>
                        <a:ea typeface="Times New Roman"/>
                        <a:cs typeface="Times New Roman"/>
                      </a:endParaRPr>
                    </a:p>
                  </a:txBody>
                  <a:tcPr marL="68580" marR="68580" marT="0" marB="0"/>
                </a:tc>
                <a:tc>
                  <a:txBody>
                    <a:bodyPr/>
                    <a:lstStyle/>
                    <a:p>
                      <a:endParaRPr lang="en-ZA" dirty="0"/>
                    </a:p>
                  </a:txBody>
                  <a:tcPr>
                    <a:solidFill>
                      <a:srgbClr val="00B050"/>
                    </a:solidFill>
                  </a:tcPr>
                </a:tc>
              </a:tr>
              <a:tr h="814584">
                <a:tc>
                  <a:txBody>
                    <a:bodyPr/>
                    <a:lstStyle/>
                    <a:p>
                      <a:pPr>
                        <a:lnSpc>
                          <a:spcPct val="115000"/>
                        </a:lnSpc>
                        <a:spcAft>
                          <a:spcPts val="1000"/>
                        </a:spcAft>
                      </a:pPr>
                      <a:r>
                        <a:rPr lang="en-ZA" sz="1400" dirty="0" smtClean="0">
                          <a:effectLst/>
                        </a:rPr>
                        <a:t>Number of learners completing the </a:t>
                      </a:r>
                      <a:r>
                        <a:rPr lang="en-ZA" sz="1400" dirty="0" err="1" smtClean="0">
                          <a:effectLst/>
                        </a:rPr>
                        <a:t>Kha</a:t>
                      </a:r>
                      <a:r>
                        <a:rPr lang="en-ZA" sz="1400" dirty="0" smtClean="0">
                          <a:effectLst/>
                        </a:rPr>
                        <a:t> </a:t>
                      </a:r>
                      <a:r>
                        <a:rPr lang="en-ZA" sz="1400" dirty="0" err="1" smtClean="0">
                          <a:effectLst/>
                        </a:rPr>
                        <a:t>Ri</a:t>
                      </a:r>
                      <a:r>
                        <a:rPr lang="en-ZA" sz="1400" dirty="0" smtClean="0">
                          <a:effectLst/>
                        </a:rPr>
                        <a:t> </a:t>
                      </a:r>
                      <a:r>
                        <a:rPr lang="en-ZA" sz="1400" dirty="0" err="1" smtClean="0">
                          <a:effectLst/>
                        </a:rPr>
                        <a:t>Gude</a:t>
                      </a:r>
                      <a:r>
                        <a:rPr lang="en-ZA" sz="1400" dirty="0" smtClean="0">
                          <a:effectLst/>
                        </a:rPr>
                        <a:t> programme.  </a:t>
                      </a:r>
                      <a:endParaRPr lang="en-ZA" sz="1400" dirty="0">
                        <a:effectLst/>
                        <a:latin typeface="+mn-lt"/>
                        <a:ea typeface="Times New Roman"/>
                        <a:cs typeface="Helvetica"/>
                      </a:endParaRPr>
                    </a:p>
                  </a:txBody>
                  <a:tcPr marL="68580" marR="68580" marT="0" marB="0"/>
                </a:tc>
                <a:tc>
                  <a:txBody>
                    <a:bodyPr/>
                    <a:lstStyle/>
                    <a:p>
                      <a:pPr>
                        <a:lnSpc>
                          <a:spcPct val="115000"/>
                        </a:lnSpc>
                        <a:spcAft>
                          <a:spcPts val="1000"/>
                        </a:spcAft>
                      </a:pPr>
                      <a:r>
                        <a:rPr lang="en-ZA" sz="1400" dirty="0" smtClean="0">
                          <a:effectLst/>
                        </a:rPr>
                        <a:t> 430 441</a:t>
                      </a:r>
                      <a:endParaRPr lang="en-ZA" sz="1400" dirty="0">
                        <a:effectLst/>
                        <a:latin typeface="+mn-lt"/>
                        <a:ea typeface="Times New Roman"/>
                        <a:cs typeface="Helvetica"/>
                      </a:endParaRPr>
                    </a:p>
                  </a:txBody>
                  <a:tcPr marL="68580" marR="68580" marT="0" marB="0"/>
                </a:tc>
                <a:tc>
                  <a:txBody>
                    <a:bodyPr/>
                    <a:lstStyle/>
                    <a:p>
                      <a:pPr>
                        <a:lnSpc>
                          <a:spcPct val="115000"/>
                        </a:lnSpc>
                        <a:spcBef>
                          <a:spcPts val="300"/>
                        </a:spcBef>
                        <a:spcAft>
                          <a:spcPts val="300"/>
                        </a:spcAft>
                      </a:pPr>
                      <a:r>
                        <a:rPr lang="en-ZA" sz="1400" dirty="0" smtClean="0">
                          <a:effectLst/>
                        </a:rPr>
                        <a:t>  </a:t>
                      </a:r>
                      <a:r>
                        <a:rPr lang="en-ZA" sz="1800" dirty="0" smtClean="0">
                          <a:effectLst/>
                        </a:rPr>
                        <a:t>298 317</a:t>
                      </a:r>
                      <a:endParaRPr lang="en-ZA" sz="1800" dirty="0">
                        <a:effectLst/>
                        <a:latin typeface="+mn-lt"/>
                        <a:ea typeface="Times New Roman"/>
                        <a:cs typeface="Times New Roman"/>
                      </a:endParaRPr>
                    </a:p>
                  </a:txBody>
                  <a:tcPr marL="68580" marR="68580" marT="0" marB="0"/>
                </a:tc>
                <a:tc>
                  <a:txBody>
                    <a:bodyPr/>
                    <a:lstStyle/>
                    <a:p>
                      <a:pPr>
                        <a:lnSpc>
                          <a:spcPct val="115000"/>
                        </a:lnSpc>
                        <a:spcAft>
                          <a:spcPts val="1000"/>
                        </a:spcAft>
                      </a:pPr>
                      <a:r>
                        <a:rPr lang="en-ZA" sz="1600" dirty="0">
                          <a:effectLst/>
                        </a:rPr>
                        <a:t>-132 124</a:t>
                      </a:r>
                      <a:endParaRPr lang="en-ZA" sz="1600" dirty="0">
                        <a:effectLst/>
                        <a:latin typeface="Calibri"/>
                        <a:ea typeface="Times New Roman"/>
                        <a:cs typeface="Times New Roman"/>
                      </a:endParaRPr>
                    </a:p>
                  </a:txBody>
                  <a:tcPr marL="26874" marR="26874" marT="0" marB="0"/>
                </a:tc>
                <a:tc>
                  <a:txBody>
                    <a:bodyPr/>
                    <a:lstStyle/>
                    <a:p>
                      <a:endParaRPr lang="en-ZA" dirty="0">
                        <a:solidFill>
                          <a:srgbClr val="FF0000"/>
                        </a:solidFill>
                      </a:endParaRPr>
                    </a:p>
                  </a:txBody>
                  <a:tcPr>
                    <a:solidFill>
                      <a:srgbClr val="FF0000"/>
                    </a:solidFill>
                  </a:tcPr>
                </a:tc>
              </a:tr>
              <a:tr h="985616">
                <a:tc>
                  <a:txBody>
                    <a:bodyPr/>
                    <a:lstStyle/>
                    <a:p>
                      <a:pPr>
                        <a:lnSpc>
                          <a:spcPct val="115000"/>
                        </a:lnSpc>
                        <a:spcAft>
                          <a:spcPts val="1000"/>
                        </a:spcAft>
                      </a:pPr>
                      <a:r>
                        <a:rPr lang="en-ZA" sz="1400" dirty="0" smtClean="0">
                          <a:effectLst/>
                        </a:rPr>
                        <a:t>Percentage of learners</a:t>
                      </a:r>
                      <a:r>
                        <a:rPr lang="en-ZA" sz="1400" baseline="0" dirty="0" smtClean="0">
                          <a:effectLst/>
                        </a:rPr>
                        <a:t> who obtain a National Senior Certificate. </a:t>
                      </a:r>
                      <a:endParaRPr lang="en-ZA" sz="1400" dirty="0">
                        <a:effectLst/>
                        <a:latin typeface="+mn-lt"/>
                        <a:ea typeface="Times New Roman"/>
                        <a:cs typeface="Helvetica"/>
                      </a:endParaRPr>
                    </a:p>
                  </a:txBody>
                  <a:tcPr marL="68580" marR="68580" marT="0" marB="0"/>
                </a:tc>
                <a:tc>
                  <a:txBody>
                    <a:bodyPr/>
                    <a:lstStyle/>
                    <a:p>
                      <a:pPr>
                        <a:lnSpc>
                          <a:spcPct val="115000"/>
                        </a:lnSpc>
                        <a:spcAft>
                          <a:spcPts val="1000"/>
                        </a:spcAft>
                      </a:pPr>
                      <a:r>
                        <a:rPr lang="en-ZA" sz="1400" dirty="0" smtClean="0">
                          <a:effectLst/>
                        </a:rPr>
                        <a:t> 76%</a:t>
                      </a:r>
                      <a:endParaRPr lang="en-ZA" sz="1400" dirty="0">
                        <a:effectLst/>
                        <a:latin typeface="+mn-lt"/>
                        <a:ea typeface="Times New Roman"/>
                        <a:cs typeface="Helvetica"/>
                      </a:endParaRPr>
                    </a:p>
                  </a:txBody>
                  <a:tcPr marL="68580" marR="68580" marT="0" marB="0"/>
                </a:tc>
                <a:tc>
                  <a:txBody>
                    <a:bodyPr/>
                    <a:lstStyle/>
                    <a:p>
                      <a:pPr algn="l">
                        <a:lnSpc>
                          <a:spcPct val="115000"/>
                        </a:lnSpc>
                        <a:spcAft>
                          <a:spcPts val="0"/>
                        </a:spcAft>
                      </a:pPr>
                      <a:r>
                        <a:rPr lang="en-ZA" sz="1400" baseline="0" dirty="0" smtClean="0">
                          <a:effectLst/>
                        </a:rPr>
                        <a:t> </a:t>
                      </a:r>
                      <a:r>
                        <a:rPr lang="en-ZA" sz="1800" baseline="0" dirty="0" smtClean="0">
                          <a:effectLst/>
                        </a:rPr>
                        <a:t>72.1%</a:t>
                      </a:r>
                      <a:endParaRPr lang="en-ZA" sz="1400" baseline="0" dirty="0" smtClean="0">
                        <a:effectLst/>
                      </a:endParaRPr>
                    </a:p>
                    <a:p>
                      <a:pPr algn="l">
                        <a:lnSpc>
                          <a:spcPct val="115000"/>
                        </a:lnSpc>
                        <a:spcAft>
                          <a:spcPts val="0"/>
                        </a:spcAft>
                      </a:pPr>
                      <a:r>
                        <a:rPr lang="en-ZA" sz="1400" baseline="0" dirty="0" smtClean="0">
                          <a:effectLst/>
                        </a:rPr>
                        <a:t>465 956 learners passed/</a:t>
                      </a:r>
                    </a:p>
                    <a:p>
                      <a:pPr algn="l">
                        <a:lnSpc>
                          <a:spcPct val="115000"/>
                        </a:lnSpc>
                        <a:spcAft>
                          <a:spcPts val="0"/>
                        </a:spcAft>
                      </a:pPr>
                      <a:r>
                        <a:rPr lang="en-ZA" sz="1400" baseline="0" dirty="0" smtClean="0">
                          <a:effectLst/>
                        </a:rPr>
                        <a:t>646 020 learners wrote</a:t>
                      </a:r>
                      <a:endParaRPr lang="en-ZA" sz="1400" dirty="0">
                        <a:effectLst/>
                        <a:latin typeface="+mn-lt"/>
                        <a:ea typeface="Calibri"/>
                        <a:cs typeface="Times New Roman"/>
                      </a:endParaRPr>
                    </a:p>
                  </a:txBody>
                  <a:tcPr marL="68580" marR="68580" marT="0" marB="0"/>
                </a:tc>
                <a:tc>
                  <a:txBody>
                    <a:bodyPr/>
                    <a:lstStyle/>
                    <a:p>
                      <a:pPr>
                        <a:lnSpc>
                          <a:spcPct val="115000"/>
                        </a:lnSpc>
                        <a:spcAft>
                          <a:spcPts val="1000"/>
                        </a:spcAft>
                      </a:pPr>
                      <a:r>
                        <a:rPr lang="en-ZA" sz="1600" dirty="0">
                          <a:effectLst/>
                        </a:rPr>
                        <a:t>-3.9%</a:t>
                      </a:r>
                      <a:endParaRPr lang="en-ZA" sz="1600" dirty="0">
                        <a:effectLst/>
                        <a:latin typeface="Calibri"/>
                        <a:ea typeface="Times New Roman"/>
                        <a:cs typeface="Times New Roman"/>
                      </a:endParaRPr>
                    </a:p>
                  </a:txBody>
                  <a:tcPr marL="26874" marR="26874" marT="0" marB="0"/>
                </a:tc>
                <a:tc>
                  <a:txBody>
                    <a:bodyPr/>
                    <a:lstStyle/>
                    <a:p>
                      <a:endParaRPr lang="en-ZA" dirty="0"/>
                    </a:p>
                  </a:txBody>
                  <a:tcPr>
                    <a:solidFill>
                      <a:srgbClr val="00B050"/>
                    </a:solidFill>
                  </a:tcPr>
                </a:tc>
              </a:tr>
              <a:tr h="814584">
                <a:tc>
                  <a:txBody>
                    <a:bodyPr/>
                    <a:lstStyle/>
                    <a:p>
                      <a:pPr>
                        <a:lnSpc>
                          <a:spcPct val="115000"/>
                        </a:lnSpc>
                        <a:spcAft>
                          <a:spcPts val="1000"/>
                        </a:spcAft>
                      </a:pPr>
                      <a:r>
                        <a:rPr lang="en-ZA" sz="1400" dirty="0" smtClean="0">
                          <a:effectLst/>
                        </a:rPr>
                        <a:t>Number of teachers trained in multi-grade</a:t>
                      </a:r>
                      <a:r>
                        <a:rPr lang="en-ZA" sz="1400" baseline="0" dirty="0" smtClean="0">
                          <a:effectLst/>
                        </a:rPr>
                        <a:t> teaching. </a:t>
                      </a:r>
                      <a:endParaRPr lang="en-ZA" sz="1400" dirty="0">
                        <a:effectLst/>
                        <a:latin typeface="+mn-lt"/>
                        <a:ea typeface="Times New Roman"/>
                        <a:cs typeface="Helvetica"/>
                      </a:endParaRPr>
                    </a:p>
                  </a:txBody>
                  <a:tcPr marL="68580" marR="68580" marT="0" marB="0"/>
                </a:tc>
                <a:tc>
                  <a:txBody>
                    <a:bodyPr/>
                    <a:lstStyle/>
                    <a:p>
                      <a:pPr>
                        <a:lnSpc>
                          <a:spcPct val="115000"/>
                        </a:lnSpc>
                        <a:spcAft>
                          <a:spcPts val="1000"/>
                        </a:spcAft>
                      </a:pPr>
                      <a:r>
                        <a:rPr lang="en-ZA" sz="1400" dirty="0" smtClean="0">
                          <a:effectLst/>
                        </a:rPr>
                        <a:t> 500</a:t>
                      </a:r>
                      <a:endParaRPr lang="en-ZA" sz="1400" dirty="0">
                        <a:effectLst/>
                        <a:latin typeface="+mn-lt"/>
                        <a:ea typeface="Times New Roman"/>
                        <a:cs typeface="Helvetica"/>
                      </a:endParaRPr>
                    </a:p>
                  </a:txBody>
                  <a:tcPr marL="68580" marR="68580" marT="0" marB="0"/>
                </a:tc>
                <a:tc>
                  <a:txBody>
                    <a:bodyPr/>
                    <a:lstStyle/>
                    <a:p>
                      <a:pPr algn="l">
                        <a:lnSpc>
                          <a:spcPct val="115000"/>
                        </a:lnSpc>
                        <a:spcAft>
                          <a:spcPts val="0"/>
                        </a:spcAft>
                      </a:pPr>
                      <a:r>
                        <a:rPr lang="en-ZA" sz="1800" baseline="0" dirty="0" smtClean="0">
                          <a:effectLst/>
                        </a:rPr>
                        <a:t>1108</a:t>
                      </a:r>
                      <a:endParaRPr lang="en-ZA" sz="1800" dirty="0">
                        <a:effectLst/>
                        <a:latin typeface="+mn-lt"/>
                        <a:ea typeface="Calibri"/>
                        <a:cs typeface="Times New Roman"/>
                      </a:endParaRPr>
                    </a:p>
                  </a:txBody>
                  <a:tcPr marL="68580" marR="68580" marT="0" marB="0"/>
                </a:tc>
                <a:tc>
                  <a:txBody>
                    <a:bodyPr/>
                    <a:lstStyle/>
                    <a:p>
                      <a:pPr>
                        <a:lnSpc>
                          <a:spcPct val="115000"/>
                        </a:lnSpc>
                        <a:spcAft>
                          <a:spcPts val="1000"/>
                        </a:spcAft>
                      </a:pPr>
                      <a:r>
                        <a:rPr lang="en-ZA" sz="1600" dirty="0">
                          <a:effectLst/>
                        </a:rPr>
                        <a:t>+608</a:t>
                      </a:r>
                      <a:endParaRPr lang="en-ZA" sz="1600" dirty="0">
                        <a:effectLst/>
                        <a:latin typeface="Calibri"/>
                        <a:ea typeface="Times New Roman"/>
                        <a:cs typeface="Times New Roman"/>
                      </a:endParaRPr>
                    </a:p>
                  </a:txBody>
                  <a:tcPr marL="26874" marR="26874" marT="0" marB="0"/>
                </a:tc>
                <a:tc>
                  <a:txBody>
                    <a:bodyPr/>
                    <a:lstStyle/>
                    <a:p>
                      <a:endParaRPr lang="en-ZA" dirty="0"/>
                    </a:p>
                  </a:txBody>
                  <a:tcPr>
                    <a:solidFill>
                      <a:srgbClr val="00B050"/>
                    </a:solidFill>
                  </a:tcPr>
                </a:tc>
              </a:tr>
              <a:tr h="1091535">
                <a:tc>
                  <a:txBody>
                    <a:bodyPr/>
                    <a:lstStyle/>
                    <a:p>
                      <a:pPr>
                        <a:lnSpc>
                          <a:spcPct val="115000"/>
                        </a:lnSpc>
                        <a:spcAft>
                          <a:spcPts val="1000"/>
                        </a:spcAft>
                      </a:pPr>
                      <a:r>
                        <a:rPr lang="en-ZA" sz="1400" dirty="0" smtClean="0">
                          <a:effectLst/>
                        </a:rPr>
                        <a:t>Percentage of public schools with Mathematics workbooks from learners in Grade</a:t>
                      </a:r>
                      <a:r>
                        <a:rPr lang="en-ZA" sz="1400" baseline="0" dirty="0" smtClean="0">
                          <a:effectLst/>
                        </a:rPr>
                        <a:t>  1-9</a:t>
                      </a:r>
                      <a:endParaRPr lang="en-ZA" sz="1400" dirty="0">
                        <a:effectLst/>
                        <a:latin typeface="+mn-lt"/>
                        <a:ea typeface="Times New Roman"/>
                        <a:cs typeface="Helvetica"/>
                      </a:endParaRPr>
                    </a:p>
                  </a:txBody>
                  <a:tcPr marL="68580" marR="68580" marT="0" marB="0"/>
                </a:tc>
                <a:tc>
                  <a:txBody>
                    <a:bodyPr/>
                    <a:lstStyle/>
                    <a:p>
                      <a:pPr>
                        <a:lnSpc>
                          <a:spcPct val="115000"/>
                        </a:lnSpc>
                        <a:spcAft>
                          <a:spcPts val="1000"/>
                        </a:spcAft>
                      </a:pPr>
                      <a:r>
                        <a:rPr lang="en-ZA" sz="1400" dirty="0" smtClean="0">
                          <a:effectLst/>
                        </a:rPr>
                        <a:t> 97-100%</a:t>
                      </a:r>
                      <a:endParaRPr lang="en-ZA" sz="1400" dirty="0">
                        <a:effectLst/>
                        <a:latin typeface="+mn-lt"/>
                        <a:ea typeface="Times New Roman"/>
                        <a:cs typeface="Helvetica"/>
                      </a:endParaRPr>
                    </a:p>
                  </a:txBody>
                  <a:tcPr marL="68580" marR="68580" marT="0" marB="0"/>
                </a:tc>
                <a:tc>
                  <a:txBody>
                    <a:bodyPr/>
                    <a:lstStyle/>
                    <a:p>
                      <a:pPr>
                        <a:lnSpc>
                          <a:spcPct val="115000"/>
                        </a:lnSpc>
                        <a:spcBef>
                          <a:spcPts val="300"/>
                        </a:spcBef>
                        <a:spcAft>
                          <a:spcPts val="300"/>
                        </a:spcAft>
                      </a:pPr>
                      <a:r>
                        <a:rPr lang="en-ZA" sz="1800" dirty="0" smtClean="0">
                          <a:effectLst/>
                        </a:rPr>
                        <a:t>100%</a:t>
                      </a:r>
                    </a:p>
                    <a:p>
                      <a:pPr marL="0" algn="l" defTabSz="914400" rtl="0" eaLnBrk="1" latinLnBrk="0" hangingPunct="1">
                        <a:lnSpc>
                          <a:spcPct val="115000"/>
                        </a:lnSpc>
                        <a:spcBef>
                          <a:spcPts val="300"/>
                        </a:spcBef>
                        <a:spcAft>
                          <a:spcPts val="0"/>
                        </a:spcAft>
                      </a:pPr>
                      <a:r>
                        <a:rPr lang="en-ZA" sz="1400" kern="1200" baseline="0" dirty="0" smtClean="0">
                          <a:solidFill>
                            <a:schemeClr val="dk1"/>
                          </a:solidFill>
                          <a:effectLst/>
                          <a:latin typeface="+mn-lt"/>
                          <a:ea typeface="+mn-ea"/>
                          <a:cs typeface="+mn-cs"/>
                        </a:rPr>
                        <a:t>23 680 books received/ </a:t>
                      </a:r>
                    </a:p>
                    <a:p>
                      <a:pPr marL="0" algn="l" defTabSz="914400" rtl="0" eaLnBrk="1" latinLnBrk="0" hangingPunct="1">
                        <a:lnSpc>
                          <a:spcPct val="115000"/>
                        </a:lnSpc>
                        <a:spcBef>
                          <a:spcPts val="300"/>
                        </a:spcBef>
                        <a:spcAft>
                          <a:spcPts val="0"/>
                        </a:spcAft>
                      </a:pPr>
                      <a:r>
                        <a:rPr lang="en-ZA" sz="1400" kern="1200" baseline="0" dirty="0" smtClean="0">
                          <a:solidFill>
                            <a:schemeClr val="dk1"/>
                          </a:solidFill>
                          <a:effectLst/>
                          <a:latin typeface="+mn-lt"/>
                          <a:ea typeface="+mn-ea"/>
                          <a:cs typeface="+mn-cs"/>
                        </a:rPr>
                        <a:t>23 680 books ordered </a:t>
                      </a:r>
                      <a:endParaRPr lang="en-ZA" sz="1400" kern="1200" baseline="0" dirty="0">
                        <a:solidFill>
                          <a:schemeClr val="dk1"/>
                        </a:solidFill>
                        <a:effectLst/>
                        <a:latin typeface="+mn-lt"/>
                        <a:ea typeface="+mn-ea"/>
                        <a:cs typeface="+mn-cs"/>
                      </a:endParaRPr>
                    </a:p>
                  </a:txBody>
                  <a:tcPr marL="68580" marR="68580" marT="0" marB="0"/>
                </a:tc>
                <a:tc>
                  <a:txBody>
                    <a:bodyPr/>
                    <a:lstStyle/>
                    <a:p>
                      <a:pPr>
                        <a:lnSpc>
                          <a:spcPct val="115000"/>
                        </a:lnSpc>
                        <a:spcBef>
                          <a:spcPts val="300"/>
                        </a:spcBef>
                        <a:spcAft>
                          <a:spcPts val="300"/>
                        </a:spcAft>
                      </a:pPr>
                      <a:r>
                        <a:rPr lang="en-ZA" sz="1800" dirty="0" smtClean="0">
                          <a:effectLst/>
                          <a:latin typeface="+mn-lt"/>
                          <a:ea typeface="Times New Roman"/>
                          <a:cs typeface="Times New Roman"/>
                        </a:rPr>
                        <a:t>_</a:t>
                      </a:r>
                      <a:endParaRPr lang="en-ZA" sz="1800" dirty="0">
                        <a:effectLst/>
                        <a:latin typeface="+mn-lt"/>
                        <a:ea typeface="Times New Roman"/>
                        <a:cs typeface="Times New Roman"/>
                      </a:endParaRPr>
                    </a:p>
                  </a:txBody>
                  <a:tcPr marL="68580" marR="68580" marT="0" marB="0"/>
                </a:tc>
                <a:tc>
                  <a:txBody>
                    <a:bodyPr/>
                    <a:lstStyle/>
                    <a:p>
                      <a:endParaRPr lang="en-ZA" dirty="0"/>
                    </a:p>
                  </a:txBody>
                  <a:tcPr>
                    <a:solidFill>
                      <a:srgbClr val="00B050"/>
                    </a:solidFill>
                  </a:tcPr>
                </a:tc>
              </a:tr>
              <a:tr h="418580">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tr>
            </a:tbl>
          </a:graphicData>
        </a:graphic>
      </p:graphicFrame>
      <p:sp>
        <p:nvSpPr>
          <p:cNvPr id="5" name="Title 1"/>
          <p:cNvSpPr txBox="1">
            <a:spLocks/>
          </p:cNvSpPr>
          <p:nvPr/>
        </p:nvSpPr>
        <p:spPr>
          <a:xfrm>
            <a:off x="251520" y="44624"/>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2 - OUTPUTS</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22</a:t>
            </a:fld>
            <a:endParaRPr lang="en-ZA"/>
          </a:p>
        </p:txBody>
      </p:sp>
    </p:spTree>
    <p:extLst>
      <p:ext uri="{BB962C8B-B14F-4D97-AF65-F5344CB8AC3E}">
        <p14:creationId xmlns:p14="http://schemas.microsoft.com/office/powerpoint/2010/main" xmlns="" val="457382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95536" y="116632"/>
            <a:ext cx="8229600" cy="648072"/>
          </a:xfrm>
        </p:spPr>
        <p:txBody>
          <a:bodyPr>
            <a:normAutofit/>
          </a:body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2</a:t>
            </a:r>
            <a:endParaRPr lang="en-ZA" dirty="0"/>
          </a:p>
        </p:txBody>
      </p:sp>
      <p:sp>
        <p:nvSpPr>
          <p:cNvPr id="3" name="Content Placeholder 2"/>
          <p:cNvSpPr>
            <a:spLocks noGrp="1"/>
          </p:cNvSpPr>
          <p:nvPr>
            <p:ph idx="1"/>
          </p:nvPr>
        </p:nvSpPr>
        <p:spPr>
          <a:xfrm>
            <a:off x="539552" y="836712"/>
            <a:ext cx="8208912" cy="5400600"/>
          </a:xfrm>
        </p:spPr>
        <p:txBody>
          <a:bodyPr>
            <a:normAutofit/>
          </a:bodyPr>
          <a:lstStyle/>
          <a:p>
            <a:pPr marL="0" lvl="0" indent="0" algn="just">
              <a:buNone/>
            </a:pPr>
            <a:r>
              <a:rPr lang="en-ZA" sz="1800" b="1" dirty="0" smtClean="0">
                <a:solidFill>
                  <a:prstClr val="black"/>
                </a:solidFill>
                <a:cs typeface="Arial" panose="020B0604020202020204" pitchFamily="34" charset="0"/>
              </a:rPr>
              <a:t>		</a:t>
            </a:r>
          </a:p>
          <a:p>
            <a:pPr marL="0" lvl="0" indent="0" algn="just">
              <a:buNone/>
            </a:pPr>
            <a:r>
              <a:rPr lang="en-ZA" sz="1800" b="1" dirty="0" smtClean="0">
                <a:solidFill>
                  <a:prstClr val="black"/>
                </a:solidFill>
                <a:cs typeface="Arial" panose="020B0604020202020204" pitchFamily="34" charset="0"/>
              </a:rPr>
              <a:t>Reading </a:t>
            </a:r>
            <a:r>
              <a:rPr lang="en-ZA" sz="1800" b="1" dirty="0">
                <a:solidFill>
                  <a:prstClr val="black"/>
                </a:solidFill>
                <a:cs typeface="Arial" panose="020B0604020202020204" pitchFamily="34" charset="0"/>
              </a:rPr>
              <a:t>Promotion and Library Information Services </a:t>
            </a:r>
          </a:p>
          <a:p>
            <a:pPr lvl="0" algn="just"/>
            <a:r>
              <a:rPr lang="en-US" sz="1800" dirty="0" smtClean="0">
                <a:solidFill>
                  <a:prstClr val="black"/>
                </a:solidFill>
                <a:cs typeface="Arial" panose="020B0604020202020204" pitchFamily="34" charset="0"/>
              </a:rPr>
              <a:t>The </a:t>
            </a:r>
            <a:r>
              <a:rPr lang="en-US" sz="1800" dirty="0">
                <a:solidFill>
                  <a:prstClr val="black"/>
                </a:solidFill>
                <a:cs typeface="Arial" panose="020B0604020202020204" pitchFamily="34" charset="0"/>
              </a:rPr>
              <a:t>Sector Plan for Reading Promotion and Library and Information Services was launched </a:t>
            </a:r>
            <a:r>
              <a:rPr lang="en-US" sz="1800" dirty="0" smtClean="0">
                <a:solidFill>
                  <a:prstClr val="black"/>
                </a:solidFill>
                <a:cs typeface="Arial" panose="020B0604020202020204" pitchFamily="34" charset="0"/>
              </a:rPr>
              <a:t>in May 2015 and </a:t>
            </a:r>
            <a:r>
              <a:rPr lang="en-US" sz="1800" dirty="0">
                <a:solidFill>
                  <a:prstClr val="black"/>
                </a:solidFill>
                <a:cs typeface="Arial" panose="020B0604020202020204" pitchFamily="34" charset="0"/>
              </a:rPr>
              <a:t>the </a:t>
            </a:r>
            <a:r>
              <a:rPr lang="en-US" sz="1800" b="1" dirty="0">
                <a:solidFill>
                  <a:prstClr val="black"/>
                </a:solidFill>
                <a:cs typeface="Arial" panose="020B0604020202020204" pitchFamily="34" charset="0"/>
              </a:rPr>
              <a:t>1000 Schools Library </a:t>
            </a:r>
            <a:r>
              <a:rPr lang="en-US" sz="1800" b="1" dirty="0" smtClean="0">
                <a:solidFill>
                  <a:prstClr val="black"/>
                </a:solidFill>
                <a:cs typeface="Arial" panose="020B0604020202020204" pitchFamily="34" charset="0"/>
              </a:rPr>
              <a:t>Project </a:t>
            </a:r>
            <a:r>
              <a:rPr lang="en-US" sz="1800" dirty="0" smtClean="0">
                <a:solidFill>
                  <a:prstClr val="black"/>
                </a:solidFill>
                <a:cs typeface="Arial" panose="020B0604020202020204" pitchFamily="34" charset="0"/>
              </a:rPr>
              <a:t>in July 2015. </a:t>
            </a:r>
            <a:r>
              <a:rPr lang="en-ZA" sz="1800" b="1" dirty="0" smtClean="0">
                <a:solidFill>
                  <a:prstClr val="black"/>
                </a:solidFill>
                <a:cs typeface="Arial" panose="020B0604020202020204" pitchFamily="34" charset="0"/>
              </a:rPr>
              <a:t> </a:t>
            </a:r>
            <a:endParaRPr lang="en-ZA" sz="1800" b="1" dirty="0">
              <a:solidFill>
                <a:prstClr val="black"/>
              </a:solidFill>
              <a:cs typeface="Arial" panose="020B0604020202020204" pitchFamily="34" charset="0"/>
            </a:endParaRPr>
          </a:p>
          <a:p>
            <a:pPr lvl="0" algn="just"/>
            <a:r>
              <a:rPr lang="en-US" sz="1800" dirty="0">
                <a:solidFill>
                  <a:prstClr val="black"/>
                </a:solidFill>
                <a:cs typeface="Arial" panose="020B0604020202020204" pitchFamily="34" charset="0"/>
              </a:rPr>
              <a:t>The </a:t>
            </a:r>
            <a:r>
              <a:rPr lang="en-US" sz="1800" dirty="0" smtClean="0">
                <a:solidFill>
                  <a:prstClr val="black"/>
                </a:solidFill>
                <a:cs typeface="Arial" panose="020B0604020202020204" pitchFamily="34" charset="0"/>
              </a:rPr>
              <a:t>Early </a:t>
            </a:r>
            <a:r>
              <a:rPr lang="en-US" sz="1800" dirty="0">
                <a:solidFill>
                  <a:prstClr val="black"/>
                </a:solidFill>
                <a:cs typeface="Arial" panose="020B0604020202020204" pitchFamily="34" charset="0"/>
              </a:rPr>
              <a:t>Grade Reading </a:t>
            </a:r>
            <a:r>
              <a:rPr lang="en-US" sz="1800" dirty="0" smtClean="0">
                <a:solidFill>
                  <a:prstClr val="black"/>
                </a:solidFill>
                <a:cs typeface="Arial" panose="020B0604020202020204" pitchFamily="34" charset="0"/>
              </a:rPr>
              <a:t>Assessment (</a:t>
            </a:r>
            <a:r>
              <a:rPr lang="en-US" sz="1800" b="1" dirty="0" smtClean="0">
                <a:solidFill>
                  <a:prstClr val="black"/>
                </a:solidFill>
                <a:cs typeface="Arial" panose="020B0604020202020204" pitchFamily="34" charset="0"/>
              </a:rPr>
              <a:t>EGRA) </a:t>
            </a:r>
            <a:r>
              <a:rPr lang="en-US" sz="1800" b="1" dirty="0">
                <a:solidFill>
                  <a:prstClr val="black"/>
                </a:solidFill>
                <a:cs typeface="Arial" panose="020B0604020202020204" pitchFamily="34" charset="0"/>
              </a:rPr>
              <a:t>was implemented successful in 1000 schools</a:t>
            </a:r>
            <a:r>
              <a:rPr lang="en-US" sz="1800" dirty="0">
                <a:solidFill>
                  <a:prstClr val="black"/>
                </a:solidFill>
                <a:cs typeface="Arial" panose="020B0604020202020204" pitchFamily="34" charset="0"/>
              </a:rPr>
              <a:t> nationally in all the official languages in Grades 1 to 3.</a:t>
            </a:r>
            <a:r>
              <a:rPr lang="en-ZA" sz="1800" dirty="0">
                <a:solidFill>
                  <a:prstClr val="black"/>
                </a:solidFill>
                <a:cs typeface="Arial" panose="020B0604020202020204" pitchFamily="34" charset="0"/>
              </a:rPr>
              <a:t> </a:t>
            </a:r>
          </a:p>
          <a:p>
            <a:pPr marL="0" lvl="0" indent="0" algn="just">
              <a:buNone/>
            </a:pPr>
            <a:r>
              <a:rPr lang="en-ZA" sz="1800" b="1" dirty="0">
                <a:solidFill>
                  <a:prstClr val="black"/>
                </a:solidFill>
                <a:cs typeface="Arial" panose="020B0604020202020204" pitchFamily="34" charset="0"/>
              </a:rPr>
              <a:t>Multi-Grade and Rural Education  </a:t>
            </a:r>
          </a:p>
          <a:p>
            <a:pPr lvl="0" algn="just"/>
            <a:r>
              <a:rPr lang="en-US" sz="1800" dirty="0">
                <a:solidFill>
                  <a:prstClr val="black"/>
                </a:solidFill>
                <a:cs typeface="Arial" panose="020B0604020202020204" pitchFamily="34" charset="0"/>
              </a:rPr>
              <a:t>The </a:t>
            </a:r>
            <a:r>
              <a:rPr lang="en-US" sz="1800" b="1" dirty="0">
                <a:solidFill>
                  <a:prstClr val="black"/>
                </a:solidFill>
                <a:cs typeface="Arial" panose="020B0604020202020204" pitchFamily="34" charset="0"/>
              </a:rPr>
              <a:t>implementation of the toolkit</a:t>
            </a:r>
            <a:r>
              <a:rPr lang="en-US" sz="1800" dirty="0">
                <a:solidFill>
                  <a:prstClr val="black"/>
                </a:solidFill>
                <a:cs typeface="Arial" panose="020B0604020202020204" pitchFamily="34" charset="0"/>
              </a:rPr>
              <a:t> started with the training of both subject advisors and teachers.</a:t>
            </a:r>
          </a:p>
          <a:p>
            <a:pPr lvl="0" algn="just"/>
            <a:r>
              <a:rPr lang="en-US" sz="1800" b="1" dirty="0">
                <a:solidFill>
                  <a:prstClr val="black"/>
                </a:solidFill>
                <a:cs typeface="Arial" panose="020B0604020202020204" pitchFamily="34" charset="0"/>
              </a:rPr>
              <a:t>Rural </a:t>
            </a:r>
            <a:r>
              <a:rPr lang="en-US" sz="1800" b="1" dirty="0" smtClean="0">
                <a:solidFill>
                  <a:prstClr val="black"/>
                </a:solidFill>
                <a:cs typeface="Arial" panose="020B0604020202020204" pitchFamily="34" charset="0"/>
              </a:rPr>
              <a:t>Education: </a:t>
            </a:r>
            <a:r>
              <a:rPr lang="en-US" sz="1800" dirty="0" smtClean="0">
                <a:solidFill>
                  <a:prstClr val="black"/>
                </a:solidFill>
                <a:cs typeface="Arial" panose="020B0604020202020204" pitchFamily="34" charset="0"/>
              </a:rPr>
              <a:t>The </a:t>
            </a:r>
            <a:r>
              <a:rPr lang="en-US" sz="1800" dirty="0">
                <a:solidFill>
                  <a:prstClr val="black"/>
                </a:solidFill>
                <a:cs typeface="Arial" panose="020B0604020202020204" pitchFamily="34" charset="0"/>
              </a:rPr>
              <a:t>Minister has approved the establishment of a Research Team that will </a:t>
            </a:r>
            <a:r>
              <a:rPr lang="en-US" sz="1800" b="1" dirty="0">
                <a:solidFill>
                  <a:prstClr val="black"/>
                </a:solidFill>
                <a:cs typeface="Arial" panose="020B0604020202020204" pitchFamily="34" charset="0"/>
              </a:rPr>
              <a:t>focus on the development of the Rural Education </a:t>
            </a:r>
            <a:r>
              <a:rPr lang="en-US" sz="1800" b="1" dirty="0" smtClean="0">
                <a:solidFill>
                  <a:prstClr val="black"/>
                </a:solidFill>
                <a:cs typeface="Arial" panose="020B0604020202020204" pitchFamily="34" charset="0"/>
              </a:rPr>
              <a:t>Policy</a:t>
            </a:r>
            <a:r>
              <a:rPr lang="en-US" sz="1800" dirty="0" smtClean="0">
                <a:solidFill>
                  <a:prstClr val="black"/>
                </a:solidFill>
                <a:cs typeface="Arial" panose="020B0604020202020204" pitchFamily="34" charset="0"/>
              </a:rPr>
              <a:t>.</a:t>
            </a:r>
          </a:p>
          <a:p>
            <a:pPr lvl="0" algn="just"/>
            <a:r>
              <a:rPr lang="en-US" sz="1800" dirty="0" smtClean="0">
                <a:solidFill>
                  <a:prstClr val="black"/>
                </a:solidFill>
                <a:cs typeface="Arial" panose="020B0604020202020204" pitchFamily="34" charset="0"/>
              </a:rPr>
              <a:t>A </a:t>
            </a:r>
            <a:r>
              <a:rPr lang="en-US" sz="1800" dirty="0">
                <a:solidFill>
                  <a:prstClr val="black"/>
                </a:solidFill>
                <a:cs typeface="Arial" panose="020B0604020202020204" pitchFamily="34" charset="0"/>
              </a:rPr>
              <a:t>Concept Document has been developed, </a:t>
            </a:r>
            <a:r>
              <a:rPr lang="en-US" sz="1800" dirty="0" smtClean="0">
                <a:solidFill>
                  <a:prstClr val="black"/>
                </a:solidFill>
                <a:cs typeface="Arial" panose="020B0604020202020204" pitchFamily="34" charset="0"/>
              </a:rPr>
              <a:t>which </a:t>
            </a:r>
            <a:r>
              <a:rPr lang="en-US" sz="1800" dirty="0">
                <a:solidFill>
                  <a:prstClr val="black"/>
                </a:solidFill>
                <a:cs typeface="Arial" panose="020B0604020202020204" pitchFamily="34" charset="0"/>
              </a:rPr>
              <a:t>outlines how to develop the policy, as well as the roles and responsibilities of all the role players. </a:t>
            </a:r>
          </a:p>
          <a:p>
            <a:pPr lvl="0" algn="just"/>
            <a:r>
              <a:rPr lang="en-ZA" sz="1800" b="1" dirty="0" smtClean="0">
                <a:solidFill>
                  <a:prstClr val="black"/>
                </a:solidFill>
                <a:cs typeface="Arial" panose="020B0604020202020204" pitchFamily="34" charset="0"/>
              </a:rPr>
              <a:t>Incremental </a:t>
            </a:r>
            <a:r>
              <a:rPr lang="en-ZA" sz="1800" b="1" dirty="0">
                <a:solidFill>
                  <a:prstClr val="black"/>
                </a:solidFill>
                <a:cs typeface="Arial" panose="020B0604020202020204" pitchFamily="34" charset="0"/>
              </a:rPr>
              <a:t>Introduction of African Languages (IIAL): </a:t>
            </a:r>
            <a:r>
              <a:rPr lang="en-US" sz="1800" dirty="0">
                <a:solidFill>
                  <a:prstClr val="black"/>
                </a:solidFill>
                <a:cs typeface="Arial" panose="020B0604020202020204" pitchFamily="34" charset="0"/>
              </a:rPr>
              <a:t>In 2015, the Sector implemented the Incremental Introduction of African Languages (IIAL) </a:t>
            </a:r>
            <a:r>
              <a:rPr lang="en-US" sz="1800" b="1" dirty="0">
                <a:solidFill>
                  <a:prstClr val="black"/>
                </a:solidFill>
                <a:cs typeface="Arial" panose="020B0604020202020204" pitchFamily="34" charset="0"/>
              </a:rPr>
              <a:t>pilot in Grade 1 classes in 264 schools</a:t>
            </a:r>
            <a:r>
              <a:rPr lang="en-US" sz="1800" dirty="0">
                <a:solidFill>
                  <a:prstClr val="black"/>
                </a:solidFill>
                <a:cs typeface="Arial" panose="020B0604020202020204" pitchFamily="34" charset="0"/>
              </a:rPr>
              <a:t> across all nine provinces. </a:t>
            </a:r>
            <a:endParaRPr lang="en-US" sz="1800" dirty="0" smtClean="0">
              <a:solidFill>
                <a:prstClr val="black"/>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fld id="{E2C0AE55-7E06-4976-960B-3D98813CB3CF}" type="slidenum">
              <a:rPr lang="en-ZA" smtClean="0"/>
              <a:pPr/>
              <a:t>23</a:t>
            </a:fld>
            <a:endParaRPr lang="en-ZA"/>
          </a:p>
        </p:txBody>
      </p:sp>
    </p:spTree>
    <p:extLst>
      <p:ext uri="{BB962C8B-B14F-4D97-AF65-F5344CB8AC3E}">
        <p14:creationId xmlns:p14="http://schemas.microsoft.com/office/powerpoint/2010/main" xmlns="" val="3014422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688632"/>
          </a:xfrm>
        </p:spPr>
        <p:txBody>
          <a:bodyPr>
            <a:noAutofit/>
          </a:bodyPr>
          <a:lstStyle/>
          <a:p>
            <a:pPr algn="just"/>
            <a:r>
              <a:rPr lang="en-US" sz="1800" b="1" dirty="0" smtClean="0">
                <a:solidFill>
                  <a:prstClr val="black"/>
                </a:solidFill>
                <a:cs typeface="Arial" panose="020B0604020202020204" pitchFamily="34" charset="0"/>
              </a:rPr>
              <a:t>Training</a:t>
            </a:r>
            <a:r>
              <a:rPr lang="en-US" sz="1800" dirty="0" smtClean="0">
                <a:solidFill>
                  <a:prstClr val="black"/>
                </a:solidFill>
                <a:cs typeface="Arial" panose="020B0604020202020204" pitchFamily="34" charset="0"/>
              </a:rPr>
              <a:t> was conducted for </a:t>
            </a:r>
            <a:r>
              <a:rPr lang="en-US" sz="1800" dirty="0">
                <a:solidFill>
                  <a:prstClr val="black"/>
                </a:solidFill>
                <a:cs typeface="Arial" panose="020B0604020202020204" pitchFamily="34" charset="0"/>
              </a:rPr>
              <a:t>156 officials from all 9 provinces, on Curriculum Differentiation and Policy on Screening, identification, Assessment and Support </a:t>
            </a:r>
            <a:r>
              <a:rPr lang="en-US" sz="1800" b="1" dirty="0">
                <a:solidFill>
                  <a:prstClr val="black"/>
                </a:solidFill>
                <a:cs typeface="Arial" panose="020B0604020202020204" pitchFamily="34" charset="0"/>
              </a:rPr>
              <a:t>(SIAIS)</a:t>
            </a:r>
            <a:r>
              <a:rPr lang="en-ZA" sz="1800" dirty="0"/>
              <a:t>.</a:t>
            </a:r>
          </a:p>
          <a:p>
            <a:pPr lvl="0" algn="just"/>
            <a:r>
              <a:rPr lang="en-ZA" sz="1800" b="1" dirty="0" smtClean="0">
                <a:solidFill>
                  <a:prstClr val="black"/>
                </a:solidFill>
                <a:cs typeface="Arial" panose="020B0604020202020204" pitchFamily="34" charset="0"/>
              </a:rPr>
              <a:t>198 </a:t>
            </a:r>
            <a:r>
              <a:rPr lang="en-ZA" sz="1800" dirty="0">
                <a:solidFill>
                  <a:prstClr val="black"/>
                </a:solidFill>
                <a:cs typeface="Arial" panose="020B0604020202020204" pitchFamily="34" charset="0"/>
              </a:rPr>
              <a:t>intermediate phase and Grade 9 and 10 </a:t>
            </a:r>
            <a:r>
              <a:rPr lang="en-ZA" sz="1800" b="1" dirty="0">
                <a:solidFill>
                  <a:prstClr val="black"/>
                </a:solidFill>
                <a:cs typeface="Arial" panose="020B0604020202020204" pitchFamily="34" charset="0"/>
              </a:rPr>
              <a:t>teachers and Deaf teaching </a:t>
            </a:r>
            <a:r>
              <a:rPr lang="en-ZA" sz="1800" b="1" dirty="0" smtClean="0">
                <a:solidFill>
                  <a:prstClr val="black"/>
                </a:solidFill>
                <a:cs typeface="Arial" panose="020B0604020202020204" pitchFamily="34" charset="0"/>
              </a:rPr>
              <a:t>assistant</a:t>
            </a:r>
            <a:r>
              <a:rPr lang="en-ZA" sz="1800" dirty="0" smtClean="0">
                <a:solidFill>
                  <a:prstClr val="black"/>
                </a:solidFill>
                <a:cs typeface="Arial" panose="020B0604020202020204" pitchFamily="34" charset="0"/>
              </a:rPr>
              <a:t>s </a:t>
            </a:r>
            <a:r>
              <a:rPr lang="en-ZA" sz="1800" dirty="0">
                <a:solidFill>
                  <a:prstClr val="black"/>
                </a:solidFill>
                <a:cs typeface="Arial" panose="020B0604020202020204" pitchFamily="34" charset="0"/>
              </a:rPr>
              <a:t>were </a:t>
            </a:r>
            <a:r>
              <a:rPr lang="en-ZA" sz="1800" b="1" dirty="0">
                <a:solidFill>
                  <a:prstClr val="black"/>
                </a:solidFill>
                <a:cs typeface="Arial" panose="020B0604020202020204" pitchFamily="34" charset="0"/>
              </a:rPr>
              <a:t>trained in CAPS for SASL</a:t>
            </a:r>
            <a:r>
              <a:rPr lang="en-ZA" sz="1800" dirty="0">
                <a:solidFill>
                  <a:prstClr val="black"/>
                </a:solidFill>
                <a:cs typeface="Arial" panose="020B0604020202020204" pitchFamily="34" charset="0"/>
              </a:rPr>
              <a:t>.</a:t>
            </a:r>
          </a:p>
          <a:p>
            <a:pPr lvl="0" algn="just"/>
            <a:r>
              <a:rPr lang="en-ZA" sz="1800" dirty="0">
                <a:solidFill>
                  <a:prstClr val="black"/>
                </a:solidFill>
                <a:cs typeface="Arial" panose="020B0604020202020204" pitchFamily="34" charset="0"/>
              </a:rPr>
              <a:t>A </a:t>
            </a:r>
            <a:r>
              <a:rPr lang="en-ZA" sz="1800" b="1" dirty="0">
                <a:solidFill>
                  <a:prstClr val="black"/>
                </a:solidFill>
                <a:cs typeface="Arial" panose="020B0604020202020204" pitchFamily="34" charset="0"/>
              </a:rPr>
              <a:t>policy framework </a:t>
            </a:r>
            <a:r>
              <a:rPr lang="en-ZA" sz="1800" dirty="0">
                <a:solidFill>
                  <a:prstClr val="black"/>
                </a:solidFill>
                <a:cs typeface="Arial" panose="020B0604020202020204" pitchFamily="34" charset="0"/>
              </a:rPr>
              <a:t>and learning programmes </a:t>
            </a:r>
            <a:r>
              <a:rPr lang="en-ZA" sz="1800" b="1" dirty="0">
                <a:solidFill>
                  <a:prstClr val="black"/>
                </a:solidFill>
                <a:cs typeface="Arial" panose="020B0604020202020204" pitchFamily="34" charset="0"/>
              </a:rPr>
              <a:t>to support learners with severe and profound intellectual disability </a:t>
            </a:r>
            <a:r>
              <a:rPr lang="en-ZA" sz="1800" dirty="0">
                <a:solidFill>
                  <a:prstClr val="black"/>
                </a:solidFill>
                <a:cs typeface="Arial" panose="020B0604020202020204" pitchFamily="34" charset="0"/>
              </a:rPr>
              <a:t>was </a:t>
            </a:r>
            <a:r>
              <a:rPr lang="en-ZA" sz="1800" b="1" dirty="0">
                <a:solidFill>
                  <a:prstClr val="black"/>
                </a:solidFill>
                <a:cs typeface="Arial" panose="020B0604020202020204" pitchFamily="34" charset="0"/>
              </a:rPr>
              <a:t>develope</a:t>
            </a:r>
            <a:r>
              <a:rPr lang="en-ZA" sz="1800" dirty="0">
                <a:solidFill>
                  <a:prstClr val="black"/>
                </a:solidFill>
                <a:cs typeface="Arial" panose="020B0604020202020204" pitchFamily="34" charset="0"/>
              </a:rPr>
              <a:t>d and consulted on at the Ministerial round table in November 2015.</a:t>
            </a:r>
          </a:p>
          <a:p>
            <a:pPr marL="0" indent="0">
              <a:buNone/>
            </a:pPr>
            <a:r>
              <a:rPr lang="en-ZA" sz="1800" b="1" dirty="0" smtClean="0">
                <a:cs typeface="Arial" pitchFamily="34" charset="0"/>
              </a:rPr>
              <a:t>Early Childhood Development (ECD)</a:t>
            </a:r>
          </a:p>
          <a:p>
            <a:r>
              <a:rPr lang="en-ZA" sz="1800" dirty="0" smtClean="0">
                <a:cs typeface="Arial" pitchFamily="34" charset="0"/>
              </a:rPr>
              <a:t>A total of </a:t>
            </a:r>
            <a:r>
              <a:rPr lang="en-ZA" sz="1800" b="1" dirty="0" smtClean="0">
                <a:cs typeface="Arial" pitchFamily="34" charset="0"/>
              </a:rPr>
              <a:t>150 phase 1  centres were provided with EDC Lego Resources </a:t>
            </a:r>
            <a:r>
              <a:rPr lang="en-ZA" sz="1800" dirty="0" smtClean="0">
                <a:cs typeface="Arial" pitchFamily="34" charset="0"/>
              </a:rPr>
              <a:t>to support curriculum implementation.</a:t>
            </a:r>
          </a:p>
          <a:p>
            <a:r>
              <a:rPr lang="en-ZA" sz="1800" dirty="0" smtClean="0">
                <a:cs typeface="Arial" pitchFamily="34" charset="0"/>
              </a:rPr>
              <a:t>Implementation of </a:t>
            </a:r>
            <a:r>
              <a:rPr lang="en-ZA" sz="1800" b="1" dirty="0" smtClean="0">
                <a:cs typeface="Arial" pitchFamily="34" charset="0"/>
              </a:rPr>
              <a:t>NCF for Children from Birth to 4 years </a:t>
            </a:r>
            <a:r>
              <a:rPr lang="en-ZA" sz="1800" dirty="0" smtClean="0">
                <a:cs typeface="Arial" pitchFamily="34" charset="0"/>
              </a:rPr>
              <a:t>is underway and the Department has developed a m</a:t>
            </a:r>
            <a:r>
              <a:rPr lang="en-ZA" sz="1800" b="1" dirty="0" smtClean="0">
                <a:cs typeface="Arial" pitchFamily="34" charset="0"/>
              </a:rPr>
              <a:t>onitoring</a:t>
            </a:r>
            <a:r>
              <a:rPr lang="en-ZA" sz="1800" dirty="0" smtClean="0">
                <a:cs typeface="Arial" pitchFamily="34" charset="0"/>
              </a:rPr>
              <a:t> tool which was tested in 2 ECD sites in Limpopo.</a:t>
            </a:r>
          </a:p>
          <a:p>
            <a:r>
              <a:rPr lang="en-ZA" sz="1800" dirty="0" smtClean="0">
                <a:cs typeface="Arial" pitchFamily="34" charset="0"/>
              </a:rPr>
              <a:t>A total of 100 000 copies of the NCF for children was printed and distributed to registered ECD sites.</a:t>
            </a:r>
          </a:p>
          <a:p>
            <a:r>
              <a:rPr lang="en-ZA" sz="1800" dirty="0" smtClean="0">
                <a:cs typeface="Arial" pitchFamily="34" charset="0"/>
              </a:rPr>
              <a:t>A total of </a:t>
            </a:r>
            <a:r>
              <a:rPr lang="en-ZA" sz="1800" b="1" dirty="0" smtClean="0">
                <a:cs typeface="Arial" pitchFamily="34" charset="0"/>
              </a:rPr>
              <a:t>5 898 practitioners at level 4,5 and 6 were trained</a:t>
            </a:r>
            <a:r>
              <a:rPr lang="en-ZA" sz="1800" dirty="0" smtClean="0">
                <a:cs typeface="Arial" pitchFamily="34" charset="0"/>
              </a:rPr>
              <a:t>. </a:t>
            </a:r>
          </a:p>
          <a:p>
            <a:r>
              <a:rPr lang="en-ZA" sz="1800" dirty="0" smtClean="0">
                <a:cs typeface="Arial" pitchFamily="34" charset="0"/>
              </a:rPr>
              <a:t>A total of 3 558 job opportunities were created in 2015/16.</a:t>
            </a:r>
            <a:endParaRPr lang="en-ZA" sz="1800" dirty="0">
              <a:cs typeface="Arial" pitchFamily="34" charset="0"/>
            </a:endParaRPr>
          </a:p>
        </p:txBody>
      </p:sp>
      <p:sp>
        <p:nvSpPr>
          <p:cNvPr id="4" name="Title 1"/>
          <p:cNvSpPr txBox="1">
            <a:spLocks/>
          </p:cNvSpPr>
          <p:nvPr/>
        </p:nvSpPr>
        <p:spPr>
          <a:xfrm>
            <a:off x="251520" y="44624"/>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2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24</a:t>
            </a:fld>
            <a:endParaRPr lang="en-ZA"/>
          </a:p>
        </p:txBody>
      </p:sp>
    </p:spTree>
    <p:extLst>
      <p:ext uri="{BB962C8B-B14F-4D97-AF65-F5344CB8AC3E}">
        <p14:creationId xmlns:p14="http://schemas.microsoft.com/office/powerpoint/2010/main" xmlns="" val="200535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lhabane.T\Documents\ANNUAL REPORTS\2015_16 ANNUAL REPORT\Annual Report\ECD\IMG_0309.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3138" y="476672"/>
            <a:ext cx="5807134" cy="3744416"/>
          </a:xfrm>
          <a:prstGeom prst="rect">
            <a:avLst/>
          </a:prstGeom>
          <a:noFill/>
          <a:ln>
            <a:noFill/>
          </a:ln>
        </p:spPr>
      </p:pic>
      <p:sp>
        <p:nvSpPr>
          <p:cNvPr id="5" name="Title 1"/>
          <p:cNvSpPr txBox="1">
            <a:spLocks/>
          </p:cNvSpPr>
          <p:nvPr/>
        </p:nvSpPr>
        <p:spPr>
          <a:xfrm>
            <a:off x="251520" y="44624"/>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2800" b="1" dirty="0" smtClean="0">
                <a:latin typeface="Century Gothic" panose="020B0502020202020204" pitchFamily="34" charset="0"/>
              </a:rPr>
              <a:t>ECD LEGO RESOURCE SUPPORT </a:t>
            </a:r>
            <a:endParaRPr lang="en-ZA" sz="5400" b="1" dirty="0"/>
          </a:p>
        </p:txBody>
      </p:sp>
      <p:pic>
        <p:nvPicPr>
          <p:cNvPr id="6" name="Picture 5" descr="C:\Users\Tlhabane.T\Documents\ANNUAL REPORTS\2015_16 ANNUAL REPORT\Annual Report\ECD\IMG_0345.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4149080"/>
            <a:ext cx="4293235" cy="2232248"/>
          </a:xfrm>
          <a:prstGeom prst="rect">
            <a:avLst/>
          </a:prstGeom>
          <a:noFill/>
          <a:ln>
            <a:noFill/>
          </a:ln>
        </p:spPr>
      </p:pic>
      <p:pic>
        <p:nvPicPr>
          <p:cNvPr id="7" name="Picture 6" descr="C:\Users\Tlhabane.T\Documents\ANNUAL REPORTS\2015_16 ANNUAL REPORT\Annual Report\ECD\IMG_9274 (Medium).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4755" y="4149080"/>
            <a:ext cx="4203709" cy="2232247"/>
          </a:xfrm>
          <a:prstGeom prst="rect">
            <a:avLst/>
          </a:prstGeom>
          <a:noFill/>
          <a:ln>
            <a:noFill/>
          </a:ln>
        </p:spPr>
      </p:pic>
      <p:sp>
        <p:nvSpPr>
          <p:cNvPr id="8" name="Slide Number Placeholder 7"/>
          <p:cNvSpPr>
            <a:spLocks noGrp="1"/>
          </p:cNvSpPr>
          <p:nvPr>
            <p:ph type="sldNum" sz="quarter" idx="12"/>
          </p:nvPr>
        </p:nvSpPr>
        <p:spPr/>
        <p:txBody>
          <a:bodyPr/>
          <a:lstStyle/>
          <a:p>
            <a:fld id="{E2C0AE55-7E06-4976-960B-3D98813CB3CF}" type="slidenum">
              <a:rPr lang="en-ZA" smtClean="0"/>
              <a:pPr/>
              <a:t>25</a:t>
            </a:fld>
            <a:endParaRPr lang="en-ZA"/>
          </a:p>
        </p:txBody>
      </p:sp>
    </p:spTree>
    <p:extLst>
      <p:ext uri="{BB962C8B-B14F-4D97-AF65-F5344CB8AC3E}">
        <p14:creationId xmlns:p14="http://schemas.microsoft.com/office/powerpoint/2010/main" xmlns="" val="2509365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496944" cy="5433469"/>
          </a:xfrm>
        </p:spPr>
        <p:txBody>
          <a:bodyPr>
            <a:normAutofit/>
          </a:bodyPr>
          <a:lstStyle/>
          <a:p>
            <a:pPr marL="0" indent="0">
              <a:buNone/>
            </a:pPr>
            <a:r>
              <a:rPr lang="en-ZA" sz="1800" b="1" dirty="0">
                <a:cs typeface="Arial" pitchFamily="34" charset="0"/>
              </a:rPr>
              <a:t>LTSM</a:t>
            </a:r>
          </a:p>
          <a:p>
            <a:pPr algn="just"/>
            <a:r>
              <a:rPr lang="en-ZA" sz="1800" dirty="0">
                <a:cs typeface="Arial" pitchFamily="34" charset="0"/>
              </a:rPr>
              <a:t>The Grade R workbooks, Grades 1-6 Home Languages, Grades 1-6 English First Additional Language, Grades 1-3 Life Skills and Grades 1-9 Mathematics </a:t>
            </a:r>
            <a:r>
              <a:rPr lang="en-ZA" sz="1800" b="1" dirty="0">
                <a:cs typeface="Arial" pitchFamily="34" charset="0"/>
              </a:rPr>
              <a:t>workbooks were printed and delivered </a:t>
            </a:r>
            <a:r>
              <a:rPr lang="en-ZA" sz="1800" dirty="0">
                <a:cs typeface="Arial" pitchFamily="34" charset="0"/>
              </a:rPr>
              <a:t>to all public schools. </a:t>
            </a:r>
          </a:p>
          <a:p>
            <a:pPr algn="just"/>
            <a:r>
              <a:rPr lang="en-ZA" sz="1800" dirty="0">
                <a:cs typeface="Arial" pitchFamily="34" charset="0"/>
              </a:rPr>
              <a:t>The Department has completed delivery of Volume 2 of Grades 1 to 9 workbooks, delivery is at 100%. </a:t>
            </a:r>
          </a:p>
          <a:p>
            <a:pPr algn="just"/>
            <a:r>
              <a:rPr lang="en-ZA" sz="1800" dirty="0">
                <a:cs typeface="Arial" pitchFamily="34" charset="0"/>
              </a:rPr>
              <a:t>In addition to these, the </a:t>
            </a:r>
            <a:r>
              <a:rPr lang="en-ZA" sz="1800" b="1" dirty="0">
                <a:cs typeface="Arial" pitchFamily="34" charset="0"/>
              </a:rPr>
              <a:t>printing and delivery of Grades R-9 volume one (1) Braille workbooks to twenty two (22) Special Schools </a:t>
            </a:r>
            <a:r>
              <a:rPr lang="en-ZA" sz="1800" dirty="0">
                <a:cs typeface="Arial" pitchFamily="34" charset="0"/>
              </a:rPr>
              <a:t>has also been completed</a:t>
            </a:r>
            <a:r>
              <a:rPr lang="en-ZA" sz="1800" dirty="0" smtClean="0">
                <a:cs typeface="Arial" pitchFamily="34" charset="0"/>
              </a:rPr>
              <a:t>.</a:t>
            </a:r>
          </a:p>
          <a:p>
            <a:pPr marL="0" indent="0" algn="just">
              <a:buNone/>
            </a:pPr>
            <a:endParaRPr lang="en-ZA" sz="1800" dirty="0">
              <a:cs typeface="Arial" pitchFamily="34" charset="0"/>
            </a:endParaRPr>
          </a:p>
          <a:p>
            <a:pPr marL="0" indent="0" algn="just">
              <a:buNone/>
            </a:pPr>
            <a:r>
              <a:rPr lang="en-ZA" sz="1800" b="1" dirty="0">
                <a:cs typeface="Arial" pitchFamily="34" charset="0"/>
              </a:rPr>
              <a:t>Maths Science and Technology (MST)</a:t>
            </a:r>
          </a:p>
          <a:p>
            <a:pPr algn="just"/>
            <a:r>
              <a:rPr lang="en-ZA" sz="1800" dirty="0">
                <a:cs typeface="Arial" pitchFamily="34" charset="0"/>
              </a:rPr>
              <a:t>The </a:t>
            </a:r>
            <a:r>
              <a:rPr lang="en-ZA" sz="1800" dirty="0" smtClean="0">
                <a:cs typeface="Arial" pitchFamily="34" charset="0"/>
              </a:rPr>
              <a:t>following </a:t>
            </a:r>
            <a:r>
              <a:rPr lang="en-ZA" sz="1800" dirty="0">
                <a:cs typeface="Arial" pitchFamily="34" charset="0"/>
              </a:rPr>
              <a:t>goods and services </a:t>
            </a:r>
            <a:r>
              <a:rPr lang="en-ZA" sz="1800" dirty="0" smtClean="0">
                <a:cs typeface="Arial" pitchFamily="34" charset="0"/>
              </a:rPr>
              <a:t>were </a:t>
            </a:r>
            <a:r>
              <a:rPr lang="en-ZA" sz="1800" dirty="0">
                <a:cs typeface="Arial" pitchFamily="34" charset="0"/>
              </a:rPr>
              <a:t>procured and delivered to improve Maths, Science and Technology during the period:</a:t>
            </a:r>
          </a:p>
          <a:p>
            <a:pPr lvl="1" algn="just"/>
            <a:r>
              <a:rPr lang="en-ZA" sz="1600" dirty="0">
                <a:cs typeface="Arial" pitchFamily="34" charset="0"/>
              </a:rPr>
              <a:t>A total of </a:t>
            </a:r>
            <a:r>
              <a:rPr lang="en-ZA" sz="1600" b="1" dirty="0">
                <a:cs typeface="Arial" pitchFamily="34" charset="0"/>
              </a:rPr>
              <a:t>595 </a:t>
            </a:r>
            <a:r>
              <a:rPr lang="en-ZA" sz="1600" b="1" dirty="0" smtClean="0">
                <a:cs typeface="Arial" pitchFamily="34" charset="0"/>
              </a:rPr>
              <a:t>schools </a:t>
            </a:r>
            <a:r>
              <a:rPr lang="en-ZA" sz="1600" dirty="0" smtClean="0">
                <a:cs typeface="Arial" pitchFamily="34" charset="0"/>
              </a:rPr>
              <a:t> </a:t>
            </a:r>
            <a:r>
              <a:rPr lang="en-ZA" sz="1600" b="1" dirty="0" smtClean="0">
                <a:cs typeface="Arial" pitchFamily="34" charset="0"/>
              </a:rPr>
              <a:t>were </a:t>
            </a:r>
            <a:r>
              <a:rPr lang="en-ZA" sz="1600" b="1" dirty="0">
                <a:cs typeface="Arial" pitchFamily="34" charset="0"/>
              </a:rPr>
              <a:t>supplied with</a:t>
            </a:r>
            <a:r>
              <a:rPr lang="en-ZA" sz="1600" dirty="0">
                <a:cs typeface="Arial" pitchFamily="34" charset="0"/>
              </a:rPr>
              <a:t> information, communication and </a:t>
            </a:r>
            <a:r>
              <a:rPr lang="en-ZA" sz="1600" dirty="0" smtClean="0">
                <a:cs typeface="Arial" pitchFamily="34" charset="0"/>
              </a:rPr>
              <a:t>Technology </a:t>
            </a:r>
            <a:r>
              <a:rPr lang="en-ZA" sz="1600" b="1" dirty="0">
                <a:cs typeface="Arial" pitchFamily="34" charset="0"/>
              </a:rPr>
              <a:t>(ICT) resources </a:t>
            </a:r>
            <a:r>
              <a:rPr lang="en-ZA" sz="1600" dirty="0">
                <a:cs typeface="Arial" pitchFamily="34" charset="0"/>
              </a:rPr>
              <a:t>such as laptops, tablets and software for Maths, Science and Technology to support curriculum and teaching methodology at FET level. </a:t>
            </a:r>
          </a:p>
          <a:p>
            <a:endParaRPr lang="en-ZA" dirty="0">
              <a:cs typeface="Arial" pitchFamily="34" charset="0"/>
            </a:endParaRPr>
          </a:p>
        </p:txBody>
      </p:sp>
      <p:sp>
        <p:nvSpPr>
          <p:cNvPr id="5" name="Title 1"/>
          <p:cNvSpPr>
            <a:spLocks noGrp="1"/>
          </p:cNvSpPr>
          <p:nvPr>
            <p:ph type="title"/>
          </p:nvPr>
        </p:nvSpPr>
        <p:spPr>
          <a:xfrm>
            <a:off x="251520" y="44624"/>
            <a:ext cx="8229600" cy="648072"/>
          </a:xfrm>
        </p:spPr>
        <p:txBody>
          <a:bodyPr>
            <a:normAutofit/>
          </a:body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2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26</a:t>
            </a:fld>
            <a:endParaRPr lang="en-ZA"/>
          </a:p>
        </p:txBody>
      </p:sp>
    </p:spTree>
    <p:extLst>
      <p:ext uri="{BB962C8B-B14F-4D97-AF65-F5344CB8AC3E}">
        <p14:creationId xmlns:p14="http://schemas.microsoft.com/office/powerpoint/2010/main" xmlns="" val="2959111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496944" cy="4392488"/>
          </a:xfrm>
        </p:spPr>
        <p:txBody>
          <a:bodyPr>
            <a:noAutofit/>
          </a:bodyPr>
          <a:lstStyle/>
          <a:p>
            <a:pPr lvl="0" algn="just"/>
            <a:r>
              <a:rPr lang="en-ZA" sz="2000" dirty="0">
                <a:solidFill>
                  <a:prstClr val="black"/>
                </a:solidFill>
                <a:cs typeface="Arial" pitchFamily="34" charset="0"/>
              </a:rPr>
              <a:t>A total of </a:t>
            </a:r>
            <a:r>
              <a:rPr lang="en-ZA" sz="2000" b="1" dirty="0">
                <a:solidFill>
                  <a:prstClr val="black"/>
                </a:solidFill>
                <a:cs typeface="Arial" pitchFamily="34" charset="0"/>
              </a:rPr>
              <a:t>802 workshops were supplied with equipment, tools and machinery for Technology </a:t>
            </a:r>
            <a:r>
              <a:rPr lang="en-ZA" sz="2000" b="1" dirty="0" smtClean="0">
                <a:solidFill>
                  <a:prstClr val="black"/>
                </a:solidFill>
                <a:cs typeface="Arial" pitchFamily="34" charset="0"/>
              </a:rPr>
              <a:t>subjects </a:t>
            </a:r>
            <a:r>
              <a:rPr lang="en-ZA" sz="2000" dirty="0">
                <a:solidFill>
                  <a:prstClr val="black"/>
                </a:solidFill>
                <a:cs typeface="Arial" pitchFamily="34" charset="0"/>
              </a:rPr>
              <a:t>to support curriculum and practical teaching methodology at FET level. </a:t>
            </a:r>
            <a:endParaRPr lang="en-ZA" sz="2000" dirty="0" smtClean="0">
              <a:solidFill>
                <a:prstClr val="black"/>
              </a:solidFill>
              <a:cs typeface="Arial" pitchFamily="34" charset="0"/>
            </a:endParaRPr>
          </a:p>
          <a:p>
            <a:pPr lvl="0" algn="just"/>
            <a:r>
              <a:rPr lang="en-ZA" sz="2000" dirty="0" smtClean="0">
                <a:solidFill>
                  <a:prstClr val="black"/>
                </a:solidFill>
                <a:cs typeface="Arial" pitchFamily="34" charset="0"/>
              </a:rPr>
              <a:t>A </a:t>
            </a:r>
            <a:r>
              <a:rPr lang="en-ZA" sz="2000" dirty="0">
                <a:solidFill>
                  <a:prstClr val="black"/>
                </a:solidFill>
                <a:cs typeface="Arial" pitchFamily="34" charset="0"/>
              </a:rPr>
              <a:t>total of </a:t>
            </a:r>
            <a:r>
              <a:rPr lang="en-ZA" sz="2000" b="1" dirty="0">
                <a:solidFill>
                  <a:prstClr val="black"/>
                </a:solidFill>
                <a:cs typeface="Arial" pitchFamily="34" charset="0"/>
              </a:rPr>
              <a:t>136 Physical Science laboratories in Mpumalanga were supplied with consumable</a:t>
            </a:r>
            <a:r>
              <a:rPr lang="en-ZA" sz="2000" dirty="0">
                <a:solidFill>
                  <a:prstClr val="black"/>
                </a:solidFill>
                <a:cs typeface="Arial" pitchFamily="34" charset="0"/>
              </a:rPr>
              <a:t>s and </a:t>
            </a:r>
            <a:r>
              <a:rPr lang="en-ZA" sz="2000" dirty="0" smtClean="0">
                <a:solidFill>
                  <a:prstClr val="black"/>
                </a:solidFill>
                <a:cs typeface="Arial" pitchFamily="34" charset="0"/>
              </a:rPr>
              <a:t>subject-related </a:t>
            </a:r>
            <a:r>
              <a:rPr lang="en-ZA" sz="2000" dirty="0">
                <a:solidFill>
                  <a:prstClr val="black"/>
                </a:solidFill>
                <a:cs typeface="Arial" pitchFamily="34" charset="0"/>
              </a:rPr>
              <a:t>apparatus to support curriculum and practical teaching methodology at FET level.</a:t>
            </a:r>
          </a:p>
          <a:p>
            <a:pPr lvl="0" algn="just">
              <a:spcBef>
                <a:spcPts val="600"/>
              </a:spcBef>
            </a:pPr>
            <a:r>
              <a:rPr lang="en-ZA" sz="2000" dirty="0">
                <a:solidFill>
                  <a:prstClr val="black"/>
                </a:solidFill>
                <a:cs typeface="Arial" pitchFamily="34" charset="0"/>
              </a:rPr>
              <a:t>A total of </a:t>
            </a:r>
            <a:r>
              <a:rPr lang="en-ZA" sz="2000" b="1" dirty="0">
                <a:solidFill>
                  <a:prstClr val="black"/>
                </a:solidFill>
                <a:cs typeface="Arial" pitchFamily="34" charset="0"/>
              </a:rPr>
              <a:t>17,824 </a:t>
            </a:r>
            <a:r>
              <a:rPr lang="en-ZA" sz="2000" b="1" dirty="0" smtClean="0">
                <a:solidFill>
                  <a:prstClr val="black"/>
                </a:solidFill>
                <a:cs typeface="Arial" pitchFamily="34" charset="0"/>
              </a:rPr>
              <a:t>learners were </a:t>
            </a:r>
            <a:r>
              <a:rPr lang="en-ZA" sz="2000" b="1" dirty="0">
                <a:solidFill>
                  <a:prstClr val="black"/>
                </a:solidFill>
                <a:cs typeface="Arial" pitchFamily="34" charset="0"/>
              </a:rPr>
              <a:t>funded to participate in Maths and Science Olympiads</a:t>
            </a:r>
            <a:r>
              <a:rPr lang="en-ZA" sz="2000" dirty="0">
                <a:solidFill>
                  <a:prstClr val="black"/>
                </a:solidFill>
                <a:cs typeface="Arial" pitchFamily="34" charset="0"/>
              </a:rPr>
              <a:t> including coaching and revision camps to </a:t>
            </a:r>
            <a:r>
              <a:rPr lang="en-ZA" sz="2000" dirty="0" smtClean="0">
                <a:solidFill>
                  <a:prstClr val="black"/>
                </a:solidFill>
                <a:cs typeface="Arial" pitchFamily="34" charset="0"/>
              </a:rPr>
              <a:t>improve learner </a:t>
            </a:r>
            <a:r>
              <a:rPr lang="en-ZA" sz="2000" dirty="0">
                <a:solidFill>
                  <a:prstClr val="black"/>
                </a:solidFill>
                <a:cs typeface="Arial" pitchFamily="34" charset="0"/>
              </a:rPr>
              <a:t>preparedness for the NSC </a:t>
            </a:r>
            <a:r>
              <a:rPr lang="en-ZA" sz="2000" dirty="0" smtClean="0">
                <a:solidFill>
                  <a:prstClr val="black"/>
                </a:solidFill>
                <a:cs typeface="Arial" pitchFamily="34" charset="0"/>
              </a:rPr>
              <a:t>examinations.  </a:t>
            </a:r>
          </a:p>
          <a:p>
            <a:pPr marL="0" lvl="0" indent="0" algn="just">
              <a:spcBef>
                <a:spcPts val="600"/>
              </a:spcBef>
              <a:buNone/>
            </a:pPr>
            <a:r>
              <a:rPr lang="en-ZA" sz="2000" b="1" dirty="0" smtClean="0">
                <a:solidFill>
                  <a:prstClr val="black"/>
                </a:solidFill>
                <a:cs typeface="Arial" pitchFamily="34" charset="0"/>
              </a:rPr>
              <a:t>CAPS </a:t>
            </a:r>
            <a:r>
              <a:rPr lang="en-ZA" sz="2000" b="1" dirty="0">
                <a:solidFill>
                  <a:prstClr val="black"/>
                </a:solidFill>
                <a:cs typeface="Arial" pitchFamily="34" charset="0"/>
              </a:rPr>
              <a:t>for Technical Schools </a:t>
            </a:r>
          </a:p>
          <a:p>
            <a:pPr lvl="0" algn="just"/>
            <a:r>
              <a:rPr lang="en-ZA" sz="2000" dirty="0">
                <a:solidFill>
                  <a:prstClr val="black"/>
                </a:solidFill>
                <a:cs typeface="Arial" pitchFamily="34" charset="0"/>
              </a:rPr>
              <a:t>A Guideline for Technical Schools was developed and distributed to schools to strengthen implementation of the CAPS for Technical subjects in </a:t>
            </a:r>
            <a:r>
              <a:rPr lang="en-ZA" sz="2000" b="1" dirty="0">
                <a:solidFill>
                  <a:prstClr val="black"/>
                </a:solidFill>
                <a:cs typeface="Arial" pitchFamily="34" charset="0"/>
              </a:rPr>
              <a:t>Grade 10 in 2016</a:t>
            </a:r>
            <a:r>
              <a:rPr lang="en-ZA" sz="2000" b="1" dirty="0" smtClean="0">
                <a:solidFill>
                  <a:prstClr val="black"/>
                </a:solidFill>
                <a:cs typeface="Arial" pitchFamily="34" charset="0"/>
              </a:rPr>
              <a:t>.</a:t>
            </a:r>
          </a:p>
          <a:p>
            <a:pPr lvl="0"/>
            <a:endParaRPr lang="en-ZA" sz="1800" b="1" dirty="0">
              <a:solidFill>
                <a:prstClr val="black"/>
              </a:solidFill>
              <a:cs typeface="Arial" pitchFamily="34" charset="0"/>
            </a:endParaRPr>
          </a:p>
          <a:p>
            <a:endParaRPr lang="en-ZA" sz="2800" dirty="0">
              <a:cs typeface="Arial" pitchFamily="34" charset="0"/>
            </a:endParaRPr>
          </a:p>
        </p:txBody>
      </p:sp>
      <p:sp>
        <p:nvSpPr>
          <p:cNvPr id="5" name="Title 1"/>
          <p:cNvSpPr>
            <a:spLocks noGrp="1"/>
          </p:cNvSpPr>
          <p:nvPr>
            <p:ph type="title"/>
          </p:nvPr>
        </p:nvSpPr>
        <p:spPr>
          <a:xfrm>
            <a:off x="251520" y="44624"/>
            <a:ext cx="8229600" cy="648072"/>
          </a:xfrm>
        </p:spPr>
        <p:txBody>
          <a:bodyPr>
            <a:normAutofit/>
          </a:body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2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27</a:t>
            </a:fld>
            <a:endParaRPr lang="en-ZA"/>
          </a:p>
        </p:txBody>
      </p:sp>
    </p:spTree>
    <p:extLst>
      <p:ext uri="{BB962C8B-B14F-4D97-AF65-F5344CB8AC3E}">
        <p14:creationId xmlns:p14="http://schemas.microsoft.com/office/powerpoint/2010/main" xmlns="" val="1023632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64704"/>
            <a:ext cx="8568952" cy="5688632"/>
          </a:xfrm>
        </p:spPr>
        <p:txBody>
          <a:bodyPr>
            <a:noAutofit/>
          </a:bodyPr>
          <a:lstStyle/>
          <a:p>
            <a:pPr algn="just"/>
            <a:r>
              <a:rPr lang="en-ZA" sz="1800" dirty="0" smtClean="0">
                <a:cs typeface="Arial" pitchFamily="34" charset="0"/>
              </a:rPr>
              <a:t>Implementation of </a:t>
            </a:r>
            <a:r>
              <a:rPr lang="en-ZA" sz="1800" dirty="0">
                <a:cs typeface="Arial" pitchFamily="34" charset="0"/>
              </a:rPr>
              <a:t>the CAPS for Technical Schools in 2016 at Grade </a:t>
            </a:r>
            <a:r>
              <a:rPr lang="en-ZA" sz="1800" dirty="0" smtClean="0">
                <a:cs typeface="Arial" pitchFamily="34" charset="0"/>
              </a:rPr>
              <a:t>10 was achieved and the following </a:t>
            </a:r>
            <a:r>
              <a:rPr lang="en-ZA" sz="1800" dirty="0">
                <a:cs typeface="Arial" pitchFamily="34" charset="0"/>
              </a:rPr>
              <a:t>activities </a:t>
            </a:r>
            <a:r>
              <a:rPr lang="en-ZA" sz="1800" dirty="0" smtClean="0">
                <a:cs typeface="Arial" pitchFamily="34" charset="0"/>
              </a:rPr>
              <a:t>were put in place during </a:t>
            </a:r>
            <a:r>
              <a:rPr lang="en-ZA" sz="1800" dirty="0">
                <a:cs typeface="Arial" pitchFamily="34" charset="0"/>
              </a:rPr>
              <a:t>the 2015/16 period:</a:t>
            </a:r>
          </a:p>
          <a:p>
            <a:pPr marL="342900" lvl="1" indent="-342900" algn="just">
              <a:buFont typeface="Arial" panose="020B0604020202020204" pitchFamily="34" charset="0"/>
              <a:buChar char="•"/>
            </a:pPr>
            <a:r>
              <a:rPr lang="en-ZA" sz="1800" dirty="0">
                <a:cs typeface="Arial" pitchFamily="34" charset="0"/>
              </a:rPr>
              <a:t> </a:t>
            </a:r>
            <a:r>
              <a:rPr lang="en-US" sz="1800" b="1" dirty="0">
                <a:cs typeface="Arial" pitchFamily="34" charset="0"/>
              </a:rPr>
              <a:t>Delivering 3,611 units </a:t>
            </a:r>
            <a:r>
              <a:rPr lang="en-US" sz="1800" dirty="0">
                <a:cs typeface="Arial" pitchFamily="34" charset="0"/>
              </a:rPr>
              <a:t>of CAPS documents to 385 schools at all provinces;</a:t>
            </a:r>
            <a:endParaRPr lang="en-ZA" sz="1800" dirty="0">
              <a:cs typeface="Arial" pitchFamily="34" charset="0"/>
            </a:endParaRPr>
          </a:p>
          <a:p>
            <a:pPr marL="342900" lvl="1" indent="-342900" algn="just">
              <a:buFont typeface="Arial" panose="020B0604020202020204" pitchFamily="34" charset="0"/>
              <a:buChar char="•"/>
            </a:pPr>
            <a:r>
              <a:rPr lang="en-US" sz="1800" dirty="0">
                <a:cs typeface="Arial" pitchFamily="34" charset="0"/>
              </a:rPr>
              <a:t>A total of 228 and 203 </a:t>
            </a:r>
            <a:r>
              <a:rPr lang="en-US" sz="1800" b="1" dirty="0">
                <a:cs typeface="Arial" pitchFamily="34" charset="0"/>
              </a:rPr>
              <a:t>subject </a:t>
            </a:r>
            <a:r>
              <a:rPr lang="en-US" sz="1800" b="1" dirty="0" smtClean="0">
                <a:cs typeface="Arial" pitchFamily="34" charset="0"/>
              </a:rPr>
              <a:t>advisors </a:t>
            </a:r>
            <a:r>
              <a:rPr lang="en-US" sz="1800" dirty="0">
                <a:cs typeface="Arial" pitchFamily="34" charset="0"/>
              </a:rPr>
              <a:t>and 563 and 467 </a:t>
            </a:r>
            <a:r>
              <a:rPr lang="en-US" sz="1800" b="1" dirty="0">
                <a:cs typeface="Arial" pitchFamily="34" charset="0"/>
              </a:rPr>
              <a:t>teachers</a:t>
            </a:r>
            <a:r>
              <a:rPr lang="en-US" sz="1800" dirty="0">
                <a:cs typeface="Arial" pitchFamily="34" charset="0"/>
              </a:rPr>
              <a:t> were </a:t>
            </a:r>
            <a:r>
              <a:rPr lang="en-US" sz="1800" b="1" dirty="0">
                <a:cs typeface="Arial" pitchFamily="34" charset="0"/>
              </a:rPr>
              <a:t>trained on Technical Maths and Science</a:t>
            </a:r>
            <a:r>
              <a:rPr lang="en-US" sz="1800" dirty="0">
                <a:cs typeface="Arial" pitchFamily="34" charset="0"/>
              </a:rPr>
              <a:t> </a:t>
            </a:r>
            <a:r>
              <a:rPr lang="en-US" sz="1800" dirty="0" smtClean="0">
                <a:cs typeface="Arial" pitchFamily="34" charset="0"/>
              </a:rPr>
              <a:t>respectively; and</a:t>
            </a:r>
            <a:endParaRPr lang="en-US" sz="1800" dirty="0">
              <a:cs typeface="Arial" pitchFamily="34" charset="0"/>
            </a:endParaRPr>
          </a:p>
          <a:p>
            <a:pPr marL="342900" lvl="1" indent="-342900" algn="just">
              <a:buFont typeface="Arial" panose="020B0604020202020204" pitchFamily="34" charset="0"/>
              <a:buChar char="•"/>
            </a:pPr>
            <a:r>
              <a:rPr lang="en-US" sz="1800" dirty="0">
                <a:cs typeface="Arial" pitchFamily="34" charset="0"/>
              </a:rPr>
              <a:t>Training of </a:t>
            </a:r>
            <a:r>
              <a:rPr lang="en-US" sz="1800" b="1" dirty="0">
                <a:cs typeface="Arial" pitchFamily="34" charset="0"/>
              </a:rPr>
              <a:t>1660 teachers and subject </a:t>
            </a:r>
            <a:r>
              <a:rPr lang="en-US" sz="1800" dirty="0">
                <a:cs typeface="Arial" pitchFamily="34" charset="0"/>
              </a:rPr>
              <a:t>advisors </a:t>
            </a:r>
            <a:r>
              <a:rPr lang="en-US" sz="1800" b="1" dirty="0">
                <a:cs typeface="Arial" pitchFamily="34" charset="0"/>
              </a:rPr>
              <a:t>on technical specialisation </a:t>
            </a:r>
            <a:r>
              <a:rPr lang="en-US" sz="1800" dirty="0">
                <a:cs typeface="Arial" pitchFamily="34" charset="0"/>
              </a:rPr>
              <a:t>in 5 different skills training </a:t>
            </a:r>
            <a:r>
              <a:rPr lang="en-US" sz="1800" dirty="0" smtClean="0">
                <a:cs typeface="Arial" pitchFamily="34" charset="0"/>
              </a:rPr>
              <a:t>centres was offered.</a:t>
            </a:r>
          </a:p>
          <a:p>
            <a:pPr marL="342900" lvl="1" indent="-342900" algn="just">
              <a:buFont typeface="Arial" panose="020B0604020202020204" pitchFamily="34" charset="0"/>
              <a:buChar char="•"/>
            </a:pPr>
            <a:r>
              <a:rPr lang="en-US" sz="1800" dirty="0" smtClean="0">
                <a:cs typeface="Arial" pitchFamily="34" charset="0"/>
              </a:rPr>
              <a:t>Signed an </a:t>
            </a:r>
            <a:r>
              <a:rPr lang="en-US" sz="1800" dirty="0" err="1" smtClean="0">
                <a:cs typeface="Arial" pitchFamily="34" charset="0"/>
              </a:rPr>
              <a:t>MoU</a:t>
            </a:r>
            <a:r>
              <a:rPr lang="en-US" sz="1800" dirty="0" smtClean="0">
                <a:cs typeface="Arial" pitchFamily="34" charset="0"/>
              </a:rPr>
              <a:t> with TEACH SA  to deploy  Maths and Science Teachers in rural areas.</a:t>
            </a:r>
          </a:p>
          <a:p>
            <a:pPr marL="0" lvl="1" indent="0" algn="just">
              <a:buNone/>
            </a:pPr>
            <a:r>
              <a:rPr lang="en-US" sz="1800" b="1" dirty="0" smtClean="0">
                <a:cs typeface="Arial" pitchFamily="34" charset="0"/>
              </a:rPr>
              <a:t>Focus Schools</a:t>
            </a:r>
          </a:p>
          <a:p>
            <a:pPr algn="just"/>
            <a:r>
              <a:rPr lang="en-US" sz="1800" dirty="0" smtClean="0">
                <a:cs typeface="Arial" pitchFamily="34" charset="0"/>
              </a:rPr>
              <a:t>The </a:t>
            </a:r>
            <a:r>
              <a:rPr lang="en-US" sz="1800" dirty="0">
                <a:cs typeface="Arial" pitchFamily="34" charset="0"/>
              </a:rPr>
              <a:t>establishment of Focus Schools </a:t>
            </a:r>
            <a:r>
              <a:rPr lang="en-US" sz="1800" dirty="0" smtClean="0">
                <a:cs typeface="Arial" pitchFamily="34" charset="0"/>
              </a:rPr>
              <a:t>augurs </a:t>
            </a:r>
            <a:r>
              <a:rPr lang="en-US" sz="1800" dirty="0">
                <a:cs typeface="Arial" pitchFamily="34" charset="0"/>
              </a:rPr>
              <a:t>well for the sector in its quest to introduce the Three Stream Model of Basic Education. </a:t>
            </a:r>
            <a:endParaRPr lang="en-US" sz="1800" dirty="0" smtClean="0">
              <a:cs typeface="Arial" pitchFamily="34" charset="0"/>
            </a:endParaRPr>
          </a:p>
          <a:p>
            <a:pPr lvl="0" algn="just"/>
            <a:r>
              <a:rPr lang="en-US" sz="1800" dirty="0" smtClean="0">
                <a:cs typeface="Arial" pitchFamily="34" charset="0"/>
              </a:rPr>
              <a:t>The </a:t>
            </a:r>
            <a:r>
              <a:rPr lang="en-US" sz="1800" b="1" dirty="0">
                <a:cs typeface="Arial" pitchFamily="34" charset="0"/>
              </a:rPr>
              <a:t>Three Stream Model </a:t>
            </a:r>
            <a:r>
              <a:rPr lang="en-US" sz="1800" dirty="0">
                <a:cs typeface="Arial" pitchFamily="34" charset="0"/>
              </a:rPr>
              <a:t>calls for the introduction of educational programmes that enforce and encourage the </a:t>
            </a:r>
            <a:r>
              <a:rPr lang="en-US" sz="1800" b="1" dirty="0">
                <a:cs typeface="Arial" pitchFamily="34" charset="0"/>
              </a:rPr>
              <a:t>acquisition of skills in selected subjects</a:t>
            </a:r>
            <a:r>
              <a:rPr lang="en-US" sz="1800" dirty="0" smtClean="0">
                <a:cs typeface="Arial" pitchFamily="34" charset="0"/>
              </a:rPr>
              <a:t>.</a:t>
            </a:r>
            <a:r>
              <a:rPr lang="en-US" sz="1800" dirty="0">
                <a:solidFill>
                  <a:prstClr val="black"/>
                </a:solidFill>
                <a:cs typeface="Arial" pitchFamily="34" charset="0"/>
              </a:rPr>
              <a:t> The Focus Schools are all geared towards the application of skills.</a:t>
            </a:r>
          </a:p>
          <a:p>
            <a:pPr lvl="0" algn="just"/>
            <a:r>
              <a:rPr lang="en-ZA" sz="1800" dirty="0">
                <a:solidFill>
                  <a:prstClr val="black"/>
                </a:solidFill>
                <a:cs typeface="Arial" pitchFamily="34" charset="0"/>
              </a:rPr>
              <a:t>The call to publish the Norms and Standards was signed by the Minister on 02 April 2016 and will be published as a Gazette for public comments. </a:t>
            </a:r>
          </a:p>
          <a:p>
            <a:endParaRPr lang="en-US" sz="1800" dirty="0" smtClean="0">
              <a:cs typeface="Arial" pitchFamily="34" charset="0"/>
            </a:endParaRPr>
          </a:p>
          <a:p>
            <a:pPr>
              <a:buNone/>
            </a:pPr>
            <a:r>
              <a:rPr lang="en-US" sz="1800" dirty="0" smtClean="0">
                <a:cs typeface="Arial" pitchFamily="34" charset="0"/>
              </a:rPr>
              <a:t> </a:t>
            </a:r>
            <a:endParaRPr lang="en-ZA" sz="1800" dirty="0">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B53F8B-4788-43D9-B19C-7CDD71F53993}" type="slidenum">
              <a:rPr lang="en-ZA" smtClean="0"/>
              <a:pPr/>
              <a:t>28</a:t>
            </a:fld>
            <a:endParaRPr lang="en-ZA" dirty="0"/>
          </a:p>
        </p:txBody>
      </p:sp>
      <p:sp>
        <p:nvSpPr>
          <p:cNvPr id="5" name="Title 1"/>
          <p:cNvSpPr txBox="1">
            <a:spLocks/>
          </p:cNvSpPr>
          <p:nvPr/>
        </p:nvSpPr>
        <p:spPr>
          <a:xfrm>
            <a:off x="251520" y="44624"/>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2      … cont.</a:t>
            </a:r>
            <a:endParaRPr lang="en-ZA" dirty="0"/>
          </a:p>
        </p:txBody>
      </p:sp>
    </p:spTree>
    <p:extLst>
      <p:ext uri="{BB962C8B-B14F-4D97-AF65-F5344CB8AC3E}">
        <p14:creationId xmlns:p14="http://schemas.microsoft.com/office/powerpoint/2010/main" xmlns="" val="2585976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64704"/>
            <a:ext cx="8640960" cy="5472608"/>
          </a:xfrm>
        </p:spPr>
        <p:txBody>
          <a:bodyPr>
            <a:normAutofit/>
          </a:bodyPr>
          <a:lstStyle/>
          <a:p>
            <a:pPr marL="0" lvl="0" indent="0" algn="just">
              <a:buNone/>
            </a:pPr>
            <a:r>
              <a:rPr lang="en-ZA" sz="1800" b="1" dirty="0">
                <a:solidFill>
                  <a:prstClr val="black"/>
                </a:solidFill>
                <a:cs typeface="Arial" pitchFamily="34" charset="0"/>
              </a:rPr>
              <a:t>Information Communication Technology (ICT</a:t>
            </a:r>
            <a:r>
              <a:rPr lang="en-ZA" sz="1800" b="1" dirty="0" smtClean="0">
                <a:solidFill>
                  <a:prstClr val="black"/>
                </a:solidFill>
                <a:cs typeface="Arial" pitchFamily="34" charset="0"/>
              </a:rPr>
              <a:t>)</a:t>
            </a:r>
          </a:p>
          <a:p>
            <a:pPr marL="0" lvl="0" indent="0" algn="just">
              <a:buNone/>
            </a:pPr>
            <a:r>
              <a:rPr lang="en-ZA" sz="1800" b="1" dirty="0" smtClean="0">
                <a:solidFill>
                  <a:prstClr val="black"/>
                </a:solidFill>
                <a:cs typeface="Arial" pitchFamily="34" charset="0"/>
              </a:rPr>
              <a:t>Digital Content</a:t>
            </a:r>
          </a:p>
          <a:p>
            <a:pPr lvl="0" algn="just"/>
            <a:r>
              <a:rPr lang="en-ZA" sz="1800" dirty="0" smtClean="0">
                <a:solidFill>
                  <a:prstClr val="black"/>
                </a:solidFill>
                <a:cs typeface="Arial" pitchFamily="34" charset="0"/>
              </a:rPr>
              <a:t>The </a:t>
            </a:r>
            <a:r>
              <a:rPr lang="en-ZA" sz="1800" dirty="0">
                <a:solidFill>
                  <a:prstClr val="black"/>
                </a:solidFill>
                <a:cs typeface="Arial" pitchFamily="34" charset="0"/>
              </a:rPr>
              <a:t>D</a:t>
            </a:r>
            <a:r>
              <a:rPr lang="en-ZA" sz="1800" dirty="0" smtClean="0">
                <a:solidFill>
                  <a:prstClr val="black"/>
                </a:solidFill>
                <a:cs typeface="Arial" pitchFamily="34" charset="0"/>
              </a:rPr>
              <a:t>epartment </a:t>
            </a:r>
            <a:r>
              <a:rPr lang="en-ZA" sz="1800" dirty="0">
                <a:solidFill>
                  <a:prstClr val="black"/>
                </a:solidFill>
                <a:cs typeface="Arial" pitchFamily="34" charset="0"/>
              </a:rPr>
              <a:t>has set up </a:t>
            </a:r>
            <a:r>
              <a:rPr lang="en-ZA" sz="1800" b="1" dirty="0">
                <a:solidFill>
                  <a:prstClr val="black"/>
                </a:solidFill>
                <a:cs typeface="Arial" pitchFamily="34" charset="0"/>
              </a:rPr>
              <a:t>free offline static and interactive digital educational resources</a:t>
            </a:r>
            <a:r>
              <a:rPr lang="en-ZA" sz="1800" dirty="0">
                <a:solidFill>
                  <a:prstClr val="black"/>
                </a:solidFill>
                <a:cs typeface="Arial" pitchFamily="34" charset="0"/>
              </a:rPr>
              <a:t> including interactive workbooks, videos lessons, worksheets and state-owned core e-textbooks. </a:t>
            </a:r>
            <a:endParaRPr lang="en-ZA" sz="1800" dirty="0" smtClean="0">
              <a:solidFill>
                <a:prstClr val="black"/>
              </a:solidFill>
              <a:cs typeface="Arial" pitchFamily="34" charset="0"/>
            </a:endParaRPr>
          </a:p>
          <a:p>
            <a:pPr lvl="0" algn="just"/>
            <a:r>
              <a:rPr lang="en-ZA" sz="1800" b="1" dirty="0" smtClean="0">
                <a:solidFill>
                  <a:prstClr val="black"/>
                </a:solidFill>
                <a:cs typeface="Arial" pitchFamily="34" charset="0"/>
              </a:rPr>
              <a:t>Developed </a:t>
            </a:r>
            <a:r>
              <a:rPr lang="en-ZA" sz="1800" b="1" dirty="0">
                <a:solidFill>
                  <a:prstClr val="black"/>
                </a:solidFill>
                <a:cs typeface="Arial" pitchFamily="34" charset="0"/>
              </a:rPr>
              <a:t>14 Interactive DBE workbooks </a:t>
            </a:r>
            <a:r>
              <a:rPr lang="en-ZA" sz="1800" dirty="0">
                <a:solidFill>
                  <a:prstClr val="black"/>
                </a:solidFill>
                <a:cs typeface="Arial" pitchFamily="34" charset="0"/>
              </a:rPr>
              <a:t>for </a:t>
            </a:r>
            <a:r>
              <a:rPr lang="en-ZA" sz="1800" dirty="0" smtClean="0">
                <a:solidFill>
                  <a:prstClr val="black"/>
                </a:solidFill>
                <a:cs typeface="Arial" pitchFamily="34" charset="0"/>
              </a:rPr>
              <a:t>Literacy </a:t>
            </a:r>
            <a:r>
              <a:rPr lang="en-ZA" sz="1800" dirty="0">
                <a:solidFill>
                  <a:prstClr val="black"/>
                </a:solidFill>
                <a:cs typeface="Arial" pitchFamily="34" charset="0"/>
              </a:rPr>
              <a:t>Grade R, Mathematics Grade 1 – 3 and English FAL Grade 1, 2 and 4.</a:t>
            </a:r>
          </a:p>
          <a:p>
            <a:pPr lvl="0" algn="just"/>
            <a:r>
              <a:rPr lang="en-ZA" sz="1800" dirty="0" smtClean="0">
                <a:solidFill>
                  <a:prstClr val="black"/>
                </a:solidFill>
                <a:cs typeface="Arial" pitchFamily="34" charset="0"/>
              </a:rPr>
              <a:t>The Department </a:t>
            </a:r>
            <a:r>
              <a:rPr lang="en-ZA" sz="1800" b="1" dirty="0">
                <a:solidFill>
                  <a:prstClr val="black"/>
                </a:solidFill>
                <a:cs typeface="Arial" pitchFamily="34" charset="0"/>
              </a:rPr>
              <a:t>developed digital textbooks </a:t>
            </a:r>
            <a:r>
              <a:rPr lang="en-ZA" sz="1800" dirty="0">
                <a:solidFill>
                  <a:prstClr val="black"/>
                </a:solidFill>
                <a:cs typeface="Arial" pitchFamily="34" charset="0"/>
              </a:rPr>
              <a:t>(e-textbooks) for Grade 10 Technical Mathematics and Science Learner Book and Teacher Guide in English and Afrikaans and distributed </a:t>
            </a:r>
            <a:r>
              <a:rPr lang="en-ZA" sz="1800" b="1" dirty="0" smtClean="0">
                <a:solidFill>
                  <a:prstClr val="black"/>
                </a:solidFill>
                <a:cs typeface="Arial" pitchFamily="34" charset="0"/>
              </a:rPr>
              <a:t>1 575 </a:t>
            </a:r>
            <a:r>
              <a:rPr lang="en-ZA" sz="1800" b="1" dirty="0">
                <a:solidFill>
                  <a:prstClr val="black"/>
                </a:solidFill>
                <a:cs typeface="Arial" pitchFamily="34" charset="0"/>
              </a:rPr>
              <a:t>offline digital content packs</a:t>
            </a:r>
            <a:r>
              <a:rPr lang="en-ZA" sz="1800" dirty="0">
                <a:solidFill>
                  <a:prstClr val="black"/>
                </a:solidFill>
                <a:cs typeface="Arial" pitchFamily="34" charset="0"/>
              </a:rPr>
              <a:t>.</a:t>
            </a:r>
          </a:p>
          <a:p>
            <a:pPr lvl="0" algn="just"/>
            <a:r>
              <a:rPr lang="en-ZA" sz="1800" b="1" dirty="0">
                <a:solidFill>
                  <a:prstClr val="black"/>
                </a:solidFill>
                <a:cs typeface="Arial" pitchFamily="34" charset="0"/>
              </a:rPr>
              <a:t>Developed, printed and delivered 40,000 Grade 10 Technical Mathematics textbooks</a:t>
            </a:r>
            <a:r>
              <a:rPr lang="en-ZA" sz="1800" dirty="0">
                <a:solidFill>
                  <a:prstClr val="black"/>
                </a:solidFill>
                <a:cs typeface="Arial" pitchFamily="34" charset="0"/>
              </a:rPr>
              <a:t> to all schools taking the subject. </a:t>
            </a:r>
          </a:p>
          <a:p>
            <a:pPr lvl="0" algn="just"/>
            <a:r>
              <a:rPr lang="en-ZA" sz="1800" dirty="0">
                <a:solidFill>
                  <a:prstClr val="black"/>
                </a:solidFill>
                <a:cs typeface="Arial" pitchFamily="34" charset="0"/>
              </a:rPr>
              <a:t>The Department started an awareness campaign to advocate </a:t>
            </a:r>
            <a:r>
              <a:rPr lang="en-ZA" sz="1800" b="1" dirty="0">
                <a:solidFill>
                  <a:prstClr val="black"/>
                </a:solidFill>
                <a:cs typeface="Arial" pitchFamily="34" charset="0"/>
              </a:rPr>
              <a:t>dedicated educational channel broadcasting</a:t>
            </a:r>
            <a:r>
              <a:rPr lang="en-ZA" sz="1800" dirty="0" smtClean="0">
                <a:solidFill>
                  <a:prstClr val="black"/>
                </a:solidFill>
                <a:cs typeface="Arial" pitchFamily="34" charset="0"/>
              </a:rPr>
              <a:t>.</a:t>
            </a:r>
          </a:p>
          <a:p>
            <a:pPr marL="0" lvl="0" indent="0" algn="just">
              <a:buNone/>
            </a:pPr>
            <a:r>
              <a:rPr lang="en-ZA" sz="1800" b="1" dirty="0">
                <a:solidFill>
                  <a:prstClr val="black"/>
                </a:solidFill>
                <a:cs typeface="Arial" pitchFamily="34" charset="0"/>
              </a:rPr>
              <a:t>Connectivity</a:t>
            </a:r>
          </a:p>
          <a:p>
            <a:pPr lvl="0" algn="just"/>
            <a:r>
              <a:rPr lang="en-ZA" sz="1800" b="1" dirty="0">
                <a:solidFill>
                  <a:prstClr val="black"/>
                </a:solidFill>
                <a:cs typeface="Arial" pitchFamily="34" charset="0"/>
              </a:rPr>
              <a:t>884 Schools</a:t>
            </a:r>
            <a:r>
              <a:rPr lang="en-ZA" sz="1800" dirty="0">
                <a:solidFill>
                  <a:prstClr val="black"/>
                </a:solidFill>
                <a:cs typeface="Arial" pitchFamily="34" charset="0"/>
              </a:rPr>
              <a:t>, with own TV sets, across the country were provided with OVHD Decoders and Dishes to </a:t>
            </a:r>
            <a:r>
              <a:rPr lang="en-ZA" sz="1800" b="1" dirty="0">
                <a:solidFill>
                  <a:prstClr val="black"/>
                </a:solidFill>
                <a:cs typeface="Arial" pitchFamily="34" charset="0"/>
              </a:rPr>
              <a:t>access the Educational TV channel </a:t>
            </a:r>
            <a:r>
              <a:rPr lang="en-ZA" sz="1800" dirty="0">
                <a:solidFill>
                  <a:prstClr val="black"/>
                </a:solidFill>
                <a:cs typeface="Arial" pitchFamily="34" charset="0"/>
              </a:rPr>
              <a:t>broadcasting on OVHD platform, channel </a:t>
            </a:r>
            <a:r>
              <a:rPr lang="en-ZA" sz="1800" dirty="0" smtClean="0">
                <a:solidFill>
                  <a:prstClr val="black"/>
                </a:solidFill>
                <a:cs typeface="Arial" pitchFamily="34" charset="0"/>
              </a:rPr>
              <a:t>201. </a:t>
            </a:r>
            <a:endParaRPr lang="en-ZA" sz="1800" dirty="0">
              <a:solidFill>
                <a:prstClr val="black"/>
              </a:solidFill>
              <a:cs typeface="Arial" pitchFamily="34" charset="0"/>
            </a:endParaRPr>
          </a:p>
        </p:txBody>
      </p:sp>
      <p:sp>
        <p:nvSpPr>
          <p:cNvPr id="5" name="Title 1"/>
          <p:cNvSpPr>
            <a:spLocks noGrp="1"/>
          </p:cNvSpPr>
          <p:nvPr>
            <p:ph type="title"/>
          </p:nvPr>
        </p:nvSpPr>
        <p:spPr>
          <a:xfrm>
            <a:off x="251520" y="44624"/>
            <a:ext cx="8229600" cy="648072"/>
          </a:xfrm>
        </p:spPr>
        <p:txBody>
          <a:bodyPr>
            <a:normAutofit/>
          </a:body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2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29</a:t>
            </a:fld>
            <a:endParaRPr lang="en-ZA"/>
          </a:p>
        </p:txBody>
      </p:sp>
    </p:spTree>
    <p:extLst>
      <p:ext uri="{BB962C8B-B14F-4D97-AF65-F5344CB8AC3E}">
        <p14:creationId xmlns:p14="http://schemas.microsoft.com/office/powerpoint/2010/main" xmlns="" val="4139672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648072"/>
          </a:xfrm>
        </p:spPr>
        <p:txBody>
          <a:bodyPr>
            <a:noAutofit/>
          </a:bodyPr>
          <a:lstStyle/>
          <a:p>
            <a:r>
              <a:rPr lang="en-ZA" sz="3600" b="1" dirty="0" smtClean="0">
                <a:latin typeface="Arial" pitchFamily="34" charset="0"/>
                <a:cs typeface="Arial" pitchFamily="34" charset="0"/>
              </a:rPr>
              <a:t>PURPOSE</a:t>
            </a:r>
            <a:endParaRPr lang="en-ZA" sz="3600" b="1" dirty="0">
              <a:latin typeface="Arial" pitchFamily="34" charset="0"/>
              <a:cs typeface="Arial" pitchFamily="34" charset="0"/>
            </a:endParaRPr>
          </a:p>
        </p:txBody>
      </p:sp>
      <p:sp>
        <p:nvSpPr>
          <p:cNvPr id="3" name="Content Placeholder 2"/>
          <p:cNvSpPr>
            <a:spLocks noGrp="1"/>
          </p:cNvSpPr>
          <p:nvPr>
            <p:ph idx="1"/>
          </p:nvPr>
        </p:nvSpPr>
        <p:spPr>
          <a:xfrm>
            <a:off x="467544" y="1124744"/>
            <a:ext cx="8229600" cy="4525963"/>
          </a:xfrm>
        </p:spPr>
        <p:txBody>
          <a:bodyPr>
            <a:normAutofit fontScale="92500"/>
          </a:bodyPr>
          <a:lstStyle/>
          <a:p>
            <a:pPr algn="just"/>
            <a:r>
              <a:rPr lang="en-ZA" dirty="0" smtClean="0">
                <a:cs typeface="Arial" pitchFamily="34" charset="0"/>
              </a:rPr>
              <a:t>To report on the </a:t>
            </a:r>
            <a:r>
              <a:rPr lang="en-ZA" b="1" dirty="0" smtClean="0">
                <a:cs typeface="Arial" pitchFamily="34" charset="0"/>
              </a:rPr>
              <a:t>achievements</a:t>
            </a:r>
            <a:r>
              <a:rPr lang="en-ZA" dirty="0" smtClean="0">
                <a:cs typeface="Arial" pitchFamily="34" charset="0"/>
              </a:rPr>
              <a:t> of the Department of Basic Education for the 2015/16 financial year. </a:t>
            </a:r>
          </a:p>
          <a:p>
            <a:pPr algn="just"/>
            <a:r>
              <a:rPr lang="en-ZA" dirty="0" smtClean="0">
                <a:cs typeface="Arial" pitchFamily="34" charset="0"/>
              </a:rPr>
              <a:t>To report on the </a:t>
            </a:r>
            <a:r>
              <a:rPr lang="en-ZA" b="1" dirty="0" smtClean="0">
                <a:cs typeface="Arial" pitchFamily="34" charset="0"/>
              </a:rPr>
              <a:t>performance</a:t>
            </a:r>
            <a:r>
              <a:rPr lang="en-ZA" dirty="0" smtClean="0">
                <a:cs typeface="Arial" pitchFamily="34" charset="0"/>
              </a:rPr>
              <a:t> of the department against the </a:t>
            </a:r>
            <a:r>
              <a:rPr lang="en-ZA" b="1" dirty="0" smtClean="0">
                <a:cs typeface="Arial" pitchFamily="34" charset="0"/>
              </a:rPr>
              <a:t>planned targets </a:t>
            </a:r>
            <a:r>
              <a:rPr lang="en-ZA" dirty="0" smtClean="0">
                <a:cs typeface="Arial" pitchFamily="34" charset="0"/>
              </a:rPr>
              <a:t>of the pre-determined objectives in the Annual Performance Plan for the financial year 2015/16.</a:t>
            </a:r>
          </a:p>
          <a:p>
            <a:pPr algn="just"/>
            <a:r>
              <a:rPr lang="en-ZA" dirty="0" smtClean="0">
                <a:cs typeface="Arial" pitchFamily="34" charset="0"/>
              </a:rPr>
              <a:t>To report on the Department’s </a:t>
            </a:r>
            <a:r>
              <a:rPr lang="en-ZA" b="1" dirty="0" smtClean="0">
                <a:cs typeface="Arial" pitchFamily="34" charset="0"/>
              </a:rPr>
              <a:t>expenditure</a:t>
            </a:r>
            <a:r>
              <a:rPr lang="en-ZA" dirty="0" smtClean="0">
                <a:cs typeface="Arial" pitchFamily="34" charset="0"/>
              </a:rPr>
              <a:t> for the financial year 2015/16.</a:t>
            </a:r>
          </a:p>
          <a:p>
            <a:endParaRPr lang="en-ZA" dirty="0">
              <a:cs typeface="Arial"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pPr/>
              <a:t>3</a:t>
            </a:fld>
            <a:endParaRPr lang="en-ZA"/>
          </a:p>
        </p:txBody>
      </p:sp>
    </p:spTree>
    <p:extLst>
      <p:ext uri="{BB962C8B-B14F-4D97-AF65-F5344CB8AC3E}">
        <p14:creationId xmlns:p14="http://schemas.microsoft.com/office/powerpoint/2010/main" xmlns="" val="743811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568952" cy="5472608"/>
          </a:xfrm>
        </p:spPr>
        <p:txBody>
          <a:bodyPr>
            <a:noAutofit/>
          </a:bodyPr>
          <a:lstStyle/>
          <a:p>
            <a:pPr lvl="0" algn="just"/>
            <a:r>
              <a:rPr lang="en-ZA" sz="1800" dirty="0">
                <a:solidFill>
                  <a:prstClr val="black"/>
                </a:solidFill>
                <a:cs typeface="Arial" pitchFamily="34" charset="0"/>
              </a:rPr>
              <a:t>A total of </a:t>
            </a:r>
            <a:r>
              <a:rPr lang="en-ZA" sz="1800" b="1" dirty="0">
                <a:solidFill>
                  <a:prstClr val="black"/>
                </a:solidFill>
                <a:cs typeface="Arial" pitchFamily="34" charset="0"/>
              </a:rPr>
              <a:t>1544 schools </a:t>
            </a:r>
            <a:r>
              <a:rPr lang="en-ZA" sz="1800" dirty="0">
                <a:solidFill>
                  <a:prstClr val="black"/>
                </a:solidFill>
                <a:cs typeface="Arial" pitchFamily="34" charset="0"/>
              </a:rPr>
              <a:t>were provided with </a:t>
            </a:r>
            <a:r>
              <a:rPr lang="en-ZA" sz="1800" b="1" dirty="0">
                <a:solidFill>
                  <a:prstClr val="black"/>
                </a:solidFill>
                <a:cs typeface="Arial" pitchFamily="34" charset="0"/>
              </a:rPr>
              <a:t>connectivity</a:t>
            </a:r>
            <a:r>
              <a:rPr lang="en-ZA" sz="1800" dirty="0">
                <a:solidFill>
                  <a:prstClr val="black"/>
                </a:solidFill>
                <a:cs typeface="Arial" pitchFamily="34" charset="0"/>
              </a:rPr>
              <a:t> through the Universal Service and Access Obligation (USAO), hence </a:t>
            </a:r>
            <a:r>
              <a:rPr lang="en-ZA" sz="1800" b="1" dirty="0">
                <a:solidFill>
                  <a:prstClr val="black"/>
                </a:solidFill>
                <a:cs typeface="Arial" pitchFamily="34" charset="0"/>
              </a:rPr>
              <a:t>benefiting about 1, 0006, 051 learners nationally</a:t>
            </a:r>
            <a:r>
              <a:rPr lang="en-ZA" sz="1800" dirty="0">
                <a:solidFill>
                  <a:prstClr val="black"/>
                </a:solidFill>
                <a:cs typeface="Arial" pitchFamily="34" charset="0"/>
              </a:rPr>
              <a:t>. </a:t>
            </a:r>
          </a:p>
          <a:p>
            <a:pPr lvl="0" algn="just"/>
            <a:r>
              <a:rPr lang="en-ZA" sz="1800" dirty="0">
                <a:solidFill>
                  <a:prstClr val="black"/>
                </a:solidFill>
                <a:cs typeface="Arial" pitchFamily="34" charset="0"/>
              </a:rPr>
              <a:t>The schools are provided through this USAO with connectivity, devices digital content and teacher training are vetted and declared to be e-ready before </a:t>
            </a:r>
            <a:r>
              <a:rPr lang="en-ZA" sz="1800" dirty="0" smtClean="0">
                <a:solidFill>
                  <a:prstClr val="black"/>
                </a:solidFill>
                <a:cs typeface="Arial" pitchFamily="34" charset="0"/>
              </a:rPr>
              <a:t>provisioning.</a:t>
            </a:r>
          </a:p>
          <a:p>
            <a:pPr marL="0" lvl="0" indent="0" algn="just">
              <a:buNone/>
            </a:pPr>
            <a:r>
              <a:rPr lang="en-ZA" sz="1800" b="1" dirty="0" smtClean="0">
                <a:solidFill>
                  <a:prstClr val="black"/>
                </a:solidFill>
                <a:cs typeface="Arial" pitchFamily="34" charset="0"/>
              </a:rPr>
              <a:t>Operation </a:t>
            </a:r>
            <a:r>
              <a:rPr lang="en-ZA" sz="1800" b="1" dirty="0" err="1" smtClean="0">
                <a:solidFill>
                  <a:prstClr val="black"/>
                </a:solidFill>
                <a:cs typeface="Arial" pitchFamily="34" charset="0"/>
              </a:rPr>
              <a:t>Phakisa</a:t>
            </a:r>
            <a:endParaRPr lang="en-ZA" sz="1800" b="1" dirty="0" smtClean="0">
              <a:solidFill>
                <a:prstClr val="black"/>
              </a:solidFill>
              <a:cs typeface="Arial" pitchFamily="34" charset="0"/>
            </a:endParaRPr>
          </a:p>
          <a:p>
            <a:pPr lvl="0" algn="just"/>
            <a:r>
              <a:rPr lang="en-ZA" sz="1800" dirty="0" smtClean="0">
                <a:solidFill>
                  <a:prstClr val="black"/>
                </a:solidFill>
                <a:cs typeface="Arial" pitchFamily="34" charset="0"/>
              </a:rPr>
              <a:t>The </a:t>
            </a:r>
            <a:r>
              <a:rPr lang="en-ZA" sz="1800" dirty="0">
                <a:solidFill>
                  <a:prstClr val="black"/>
                </a:solidFill>
                <a:cs typeface="Arial" pitchFamily="34" charset="0"/>
              </a:rPr>
              <a:t>initial phase of the Operation </a:t>
            </a:r>
            <a:r>
              <a:rPr lang="en-ZA" sz="1800" dirty="0" err="1">
                <a:solidFill>
                  <a:prstClr val="black"/>
                </a:solidFill>
                <a:cs typeface="Arial" pitchFamily="34" charset="0"/>
              </a:rPr>
              <a:t>Phakisa</a:t>
            </a:r>
            <a:r>
              <a:rPr lang="en-ZA" sz="1800" dirty="0">
                <a:solidFill>
                  <a:prstClr val="black"/>
                </a:solidFill>
                <a:cs typeface="Arial" pitchFamily="34" charset="0"/>
              </a:rPr>
              <a:t> started with a </a:t>
            </a:r>
            <a:r>
              <a:rPr lang="en-ZA" sz="1800" b="1" dirty="0">
                <a:solidFill>
                  <a:prstClr val="black"/>
                </a:solidFill>
                <a:cs typeface="Arial" pitchFamily="34" charset="0"/>
              </a:rPr>
              <a:t>mini la</a:t>
            </a:r>
            <a:r>
              <a:rPr lang="en-ZA" sz="1800" dirty="0">
                <a:solidFill>
                  <a:prstClr val="black"/>
                </a:solidFill>
                <a:cs typeface="Arial" pitchFamily="34" charset="0"/>
              </a:rPr>
              <a:t>b process called the Soft Start on the </a:t>
            </a:r>
            <a:r>
              <a:rPr lang="en-ZA" sz="1800" b="1" dirty="0">
                <a:solidFill>
                  <a:prstClr val="black"/>
                </a:solidFill>
                <a:cs typeface="Arial" pitchFamily="34" charset="0"/>
              </a:rPr>
              <a:t>22 June -3 July 2015</a:t>
            </a:r>
            <a:r>
              <a:rPr lang="en-ZA" sz="1800" dirty="0">
                <a:solidFill>
                  <a:prstClr val="black"/>
                </a:solidFill>
                <a:cs typeface="Arial" pitchFamily="34" charset="0"/>
              </a:rPr>
              <a:t>.</a:t>
            </a:r>
          </a:p>
          <a:p>
            <a:pPr algn="just"/>
            <a:r>
              <a:rPr lang="en-ZA" sz="1800" dirty="0" smtClean="0">
                <a:solidFill>
                  <a:prstClr val="black"/>
                </a:solidFill>
                <a:cs typeface="Arial" pitchFamily="34" charset="0"/>
              </a:rPr>
              <a:t>A </a:t>
            </a:r>
            <a:r>
              <a:rPr lang="en-ZA" sz="1800" b="1" dirty="0">
                <a:solidFill>
                  <a:prstClr val="black"/>
                </a:solidFill>
                <a:cs typeface="Arial" pitchFamily="34" charset="0"/>
              </a:rPr>
              <a:t>full lab </a:t>
            </a:r>
            <a:r>
              <a:rPr lang="en-ZA" sz="1800" dirty="0">
                <a:solidFill>
                  <a:prstClr val="black"/>
                </a:solidFill>
                <a:cs typeface="Arial" pitchFamily="34" charset="0"/>
              </a:rPr>
              <a:t>on ICT in Education was conducted from </a:t>
            </a:r>
            <a:r>
              <a:rPr lang="en-ZA" sz="1800" b="1" dirty="0">
                <a:solidFill>
                  <a:prstClr val="black"/>
                </a:solidFill>
                <a:cs typeface="Arial" pitchFamily="34" charset="0"/>
              </a:rPr>
              <a:t>6 September to 2 October 2015.</a:t>
            </a:r>
          </a:p>
          <a:p>
            <a:pPr algn="just"/>
            <a:r>
              <a:rPr lang="en-ZA" sz="1800" dirty="0">
                <a:solidFill>
                  <a:prstClr val="black"/>
                </a:solidFill>
                <a:cs typeface="Arial" pitchFamily="34" charset="0"/>
              </a:rPr>
              <a:t>The lab </a:t>
            </a:r>
            <a:r>
              <a:rPr lang="en-ZA" sz="1800" b="1" dirty="0">
                <a:solidFill>
                  <a:prstClr val="black"/>
                </a:solidFill>
                <a:cs typeface="Arial" pitchFamily="34" charset="0"/>
              </a:rPr>
              <a:t>identified areas of challenge </a:t>
            </a:r>
            <a:r>
              <a:rPr lang="en-ZA" sz="1800" dirty="0">
                <a:solidFill>
                  <a:prstClr val="black"/>
                </a:solidFill>
                <a:cs typeface="Arial" pitchFamily="34" charset="0"/>
              </a:rPr>
              <a:t>which were tackled in 5 work streams namely:</a:t>
            </a:r>
          </a:p>
          <a:p>
            <a:pPr lvl="1" algn="just"/>
            <a:r>
              <a:rPr lang="en-ZA" sz="1800" dirty="0">
                <a:solidFill>
                  <a:prstClr val="black"/>
                </a:solidFill>
                <a:cs typeface="Arial" pitchFamily="34" charset="0"/>
              </a:rPr>
              <a:t>Digital Content and Curriculum;</a:t>
            </a:r>
          </a:p>
          <a:p>
            <a:pPr lvl="1" algn="just"/>
            <a:r>
              <a:rPr lang="en-ZA" sz="1800" dirty="0">
                <a:solidFill>
                  <a:prstClr val="black"/>
                </a:solidFill>
                <a:cs typeface="Arial" pitchFamily="34" charset="0"/>
              </a:rPr>
              <a:t>Teacher Professional development;</a:t>
            </a:r>
          </a:p>
          <a:p>
            <a:pPr lvl="1" algn="just"/>
            <a:r>
              <a:rPr lang="en-ZA" sz="1800" dirty="0">
                <a:solidFill>
                  <a:prstClr val="black"/>
                </a:solidFill>
                <a:cs typeface="Arial" pitchFamily="34" charset="0"/>
              </a:rPr>
              <a:t>e-Administration;</a:t>
            </a:r>
          </a:p>
          <a:p>
            <a:pPr lvl="1" algn="just"/>
            <a:r>
              <a:rPr lang="en-ZA" sz="1800" dirty="0">
                <a:solidFill>
                  <a:prstClr val="black"/>
                </a:solidFill>
                <a:cs typeface="Arial" pitchFamily="34" charset="0"/>
              </a:rPr>
              <a:t>Provisioning of ICT equipment and technical support; and</a:t>
            </a:r>
          </a:p>
          <a:p>
            <a:pPr lvl="1" algn="just"/>
            <a:r>
              <a:rPr lang="en-ZA" sz="1800" dirty="0">
                <a:solidFill>
                  <a:prstClr val="black"/>
                </a:solidFill>
                <a:cs typeface="Arial" pitchFamily="34" charset="0"/>
              </a:rPr>
              <a:t>Connectivity </a:t>
            </a:r>
            <a:r>
              <a:rPr lang="en-ZA" sz="1800" dirty="0" smtClean="0">
                <a:solidFill>
                  <a:prstClr val="black"/>
                </a:solidFill>
                <a:cs typeface="Arial" pitchFamily="34" charset="0"/>
              </a:rPr>
              <a:t>.</a:t>
            </a:r>
          </a:p>
          <a:p>
            <a:pPr lvl="0"/>
            <a:endParaRPr lang="en-ZA" sz="1800" dirty="0">
              <a:solidFill>
                <a:prstClr val="black"/>
              </a:solidFill>
              <a:cs typeface="Arial" pitchFamily="34" charset="0"/>
            </a:endParaRPr>
          </a:p>
          <a:p>
            <a:endParaRPr lang="en-ZA" sz="1800" dirty="0">
              <a:cs typeface="Arial" pitchFamily="34" charset="0"/>
            </a:endParaRPr>
          </a:p>
        </p:txBody>
      </p:sp>
      <p:sp>
        <p:nvSpPr>
          <p:cNvPr id="5" name="Title 1"/>
          <p:cNvSpPr>
            <a:spLocks noGrp="1"/>
          </p:cNvSpPr>
          <p:nvPr>
            <p:ph type="title"/>
          </p:nvPr>
        </p:nvSpPr>
        <p:spPr>
          <a:xfrm>
            <a:off x="251520" y="116632"/>
            <a:ext cx="8229600" cy="576064"/>
          </a:xfrm>
        </p:spPr>
        <p:txBody>
          <a:bodyPr>
            <a:normAutofit fontScale="90000"/>
          </a:body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2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30</a:t>
            </a:fld>
            <a:endParaRPr lang="en-ZA"/>
          </a:p>
        </p:txBody>
      </p:sp>
    </p:spTree>
    <p:extLst>
      <p:ext uri="{BB962C8B-B14F-4D97-AF65-F5344CB8AC3E}">
        <p14:creationId xmlns:p14="http://schemas.microsoft.com/office/powerpoint/2010/main" xmlns="" val="4165546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496944" cy="5256584"/>
          </a:xfrm>
        </p:spPr>
        <p:txBody>
          <a:bodyPr>
            <a:noAutofit/>
          </a:bodyPr>
          <a:lstStyle/>
          <a:p>
            <a:pPr algn="just"/>
            <a:r>
              <a:rPr lang="en-ZA" sz="1800" dirty="0">
                <a:solidFill>
                  <a:prstClr val="black"/>
                </a:solidFill>
                <a:cs typeface="Arial" pitchFamily="34" charset="0"/>
              </a:rPr>
              <a:t>The work done was subjected to interrogation by the “Lions’ Den” which was </a:t>
            </a:r>
            <a:r>
              <a:rPr lang="en-ZA" sz="1800" b="1" dirty="0">
                <a:solidFill>
                  <a:prstClr val="black"/>
                </a:solidFill>
                <a:cs typeface="Arial" pitchFamily="34" charset="0"/>
              </a:rPr>
              <a:t>the validation </a:t>
            </a:r>
            <a:r>
              <a:rPr lang="en-ZA" sz="1800" b="1" dirty="0" smtClean="0">
                <a:solidFill>
                  <a:prstClr val="black"/>
                </a:solidFill>
                <a:cs typeface="Arial" pitchFamily="34" charset="0"/>
              </a:rPr>
              <a:t>session</a:t>
            </a:r>
            <a:r>
              <a:rPr lang="en-ZA" sz="1800" dirty="0" smtClean="0">
                <a:solidFill>
                  <a:prstClr val="black"/>
                </a:solidFill>
                <a:cs typeface="Arial" pitchFamily="34" charset="0"/>
              </a:rPr>
              <a:t> </a:t>
            </a:r>
            <a:r>
              <a:rPr lang="en-ZA" sz="1800" dirty="0">
                <a:solidFill>
                  <a:prstClr val="black"/>
                </a:solidFill>
                <a:cs typeface="Arial" pitchFamily="34" charset="0"/>
              </a:rPr>
              <a:t>where the plans were subjected to </a:t>
            </a:r>
            <a:r>
              <a:rPr lang="en-ZA" sz="1800" b="1" dirty="0">
                <a:solidFill>
                  <a:prstClr val="black"/>
                </a:solidFill>
                <a:cs typeface="Arial" pitchFamily="34" charset="0"/>
              </a:rPr>
              <a:t>interrogation and critique by </a:t>
            </a:r>
            <a:r>
              <a:rPr lang="en-ZA" sz="1800" b="1" dirty="0" smtClean="0">
                <a:solidFill>
                  <a:prstClr val="black"/>
                </a:solidFill>
                <a:cs typeface="Arial" pitchFamily="34" charset="0"/>
              </a:rPr>
              <a:t>experts  from </a:t>
            </a:r>
            <a:r>
              <a:rPr lang="en-ZA" sz="1800" b="1" dirty="0">
                <a:solidFill>
                  <a:prstClr val="black"/>
                </a:solidFill>
                <a:cs typeface="Arial" pitchFamily="34" charset="0"/>
              </a:rPr>
              <a:t>government and industry</a:t>
            </a:r>
            <a:r>
              <a:rPr lang="en-ZA" sz="1800" dirty="0">
                <a:solidFill>
                  <a:prstClr val="black"/>
                </a:solidFill>
                <a:cs typeface="Arial" pitchFamily="34" charset="0"/>
              </a:rPr>
              <a:t>.</a:t>
            </a:r>
          </a:p>
          <a:p>
            <a:pPr algn="just"/>
            <a:r>
              <a:rPr lang="en-ZA" sz="1800" dirty="0">
                <a:solidFill>
                  <a:prstClr val="black"/>
                </a:solidFill>
                <a:cs typeface="Arial" pitchFamily="34" charset="0"/>
              </a:rPr>
              <a:t>The lab was concluded with a </a:t>
            </a:r>
            <a:r>
              <a:rPr lang="en-ZA" sz="1800" b="1" dirty="0">
                <a:solidFill>
                  <a:prstClr val="black"/>
                </a:solidFill>
                <a:cs typeface="Arial" pitchFamily="34" charset="0"/>
              </a:rPr>
              <a:t>launch by the President on 2 October 2015</a:t>
            </a:r>
            <a:r>
              <a:rPr lang="en-ZA" sz="1800" dirty="0">
                <a:solidFill>
                  <a:prstClr val="black"/>
                </a:solidFill>
                <a:cs typeface="Arial" pitchFamily="34" charset="0"/>
              </a:rPr>
              <a:t>.</a:t>
            </a:r>
          </a:p>
          <a:p>
            <a:pPr marL="0" lvl="0" indent="0" algn="just">
              <a:buNone/>
            </a:pPr>
            <a:r>
              <a:rPr lang="en-ZA" sz="1800" b="1" dirty="0" err="1" smtClean="0">
                <a:solidFill>
                  <a:prstClr val="black"/>
                </a:solidFill>
                <a:cs typeface="Arial" pitchFamily="34" charset="0"/>
              </a:rPr>
              <a:t>Kha</a:t>
            </a:r>
            <a:r>
              <a:rPr lang="en-ZA" sz="1800" b="1" dirty="0" smtClean="0">
                <a:solidFill>
                  <a:prstClr val="black"/>
                </a:solidFill>
                <a:cs typeface="Arial" pitchFamily="34" charset="0"/>
              </a:rPr>
              <a:t> </a:t>
            </a:r>
            <a:r>
              <a:rPr lang="en-ZA" sz="1800" b="1" dirty="0" err="1">
                <a:solidFill>
                  <a:prstClr val="black"/>
                </a:solidFill>
                <a:cs typeface="Arial" pitchFamily="34" charset="0"/>
              </a:rPr>
              <a:t>Ri</a:t>
            </a:r>
            <a:r>
              <a:rPr lang="en-ZA" sz="1800" b="1" dirty="0">
                <a:solidFill>
                  <a:prstClr val="black"/>
                </a:solidFill>
                <a:cs typeface="Arial" pitchFamily="34" charset="0"/>
              </a:rPr>
              <a:t> </a:t>
            </a:r>
            <a:r>
              <a:rPr lang="en-ZA" sz="1800" b="1" dirty="0" err="1">
                <a:solidFill>
                  <a:prstClr val="black"/>
                </a:solidFill>
                <a:cs typeface="Arial" pitchFamily="34" charset="0"/>
              </a:rPr>
              <a:t>Gude</a:t>
            </a:r>
            <a:r>
              <a:rPr lang="en-ZA" sz="1800" b="1" dirty="0">
                <a:solidFill>
                  <a:prstClr val="black"/>
                </a:solidFill>
                <a:cs typeface="Arial" pitchFamily="34" charset="0"/>
              </a:rPr>
              <a:t> </a:t>
            </a:r>
          </a:p>
          <a:p>
            <a:pPr lvl="0" algn="just"/>
            <a:r>
              <a:rPr lang="en-ZA" sz="1800" b="1" dirty="0">
                <a:solidFill>
                  <a:prstClr val="black"/>
                </a:solidFill>
                <a:cs typeface="Arial" pitchFamily="34" charset="0"/>
              </a:rPr>
              <a:t>The Minister attended eight (8) road shows </a:t>
            </a:r>
            <a:r>
              <a:rPr lang="en-ZA" sz="1800" dirty="0">
                <a:solidFill>
                  <a:prstClr val="black"/>
                </a:solidFill>
                <a:cs typeface="Arial" pitchFamily="34" charset="0"/>
              </a:rPr>
              <a:t>that were conducted in all nine provinces. The advocacy led to the recruitment of 41 642 volunteers. </a:t>
            </a:r>
          </a:p>
          <a:p>
            <a:pPr lvl="0" algn="just"/>
            <a:r>
              <a:rPr lang="en-ZA" sz="1800" dirty="0">
                <a:solidFill>
                  <a:prstClr val="black"/>
                </a:solidFill>
                <a:cs typeface="Arial" pitchFamily="34" charset="0"/>
              </a:rPr>
              <a:t>The Campaign </a:t>
            </a:r>
            <a:r>
              <a:rPr lang="en-ZA" sz="1800" b="1" dirty="0">
                <a:solidFill>
                  <a:prstClr val="black"/>
                </a:solidFill>
                <a:cs typeface="Arial" pitchFamily="34" charset="0"/>
              </a:rPr>
              <a:t>registered</a:t>
            </a:r>
            <a:r>
              <a:rPr lang="en-ZA" sz="1800" dirty="0">
                <a:solidFill>
                  <a:prstClr val="black"/>
                </a:solidFill>
                <a:cs typeface="Arial" pitchFamily="34" charset="0"/>
              </a:rPr>
              <a:t> </a:t>
            </a:r>
            <a:r>
              <a:rPr lang="en-ZA" sz="1800" b="1" dirty="0" smtClean="0">
                <a:solidFill>
                  <a:prstClr val="black"/>
                </a:solidFill>
                <a:cs typeface="Arial" pitchFamily="34" charset="0"/>
              </a:rPr>
              <a:t>329, 641 </a:t>
            </a:r>
            <a:r>
              <a:rPr lang="en-ZA" sz="1800" b="1" dirty="0">
                <a:solidFill>
                  <a:prstClr val="black"/>
                </a:solidFill>
                <a:cs typeface="Arial" pitchFamily="34" charset="0"/>
              </a:rPr>
              <a:t>learners </a:t>
            </a:r>
            <a:r>
              <a:rPr lang="en-ZA" sz="1800" dirty="0">
                <a:solidFill>
                  <a:prstClr val="black"/>
                </a:solidFill>
                <a:cs typeface="Arial" pitchFamily="34" charset="0"/>
              </a:rPr>
              <a:t>for the 2015 </a:t>
            </a:r>
            <a:r>
              <a:rPr lang="en-ZA" sz="1800" dirty="0" err="1">
                <a:solidFill>
                  <a:prstClr val="black"/>
                </a:solidFill>
                <a:cs typeface="Arial" pitchFamily="34" charset="0"/>
              </a:rPr>
              <a:t>Kha</a:t>
            </a:r>
            <a:r>
              <a:rPr lang="en-ZA" sz="1800" dirty="0">
                <a:solidFill>
                  <a:prstClr val="black"/>
                </a:solidFill>
                <a:cs typeface="Arial" pitchFamily="34" charset="0"/>
              </a:rPr>
              <a:t> </a:t>
            </a:r>
            <a:r>
              <a:rPr lang="en-ZA" sz="1800" dirty="0" err="1">
                <a:solidFill>
                  <a:prstClr val="black"/>
                </a:solidFill>
                <a:cs typeface="Arial" pitchFamily="34" charset="0"/>
              </a:rPr>
              <a:t>Ri</a:t>
            </a:r>
            <a:r>
              <a:rPr lang="en-ZA" sz="1800" dirty="0">
                <a:solidFill>
                  <a:prstClr val="black"/>
                </a:solidFill>
                <a:cs typeface="Arial" pitchFamily="34" charset="0"/>
              </a:rPr>
              <a:t> </a:t>
            </a:r>
            <a:r>
              <a:rPr lang="en-ZA" sz="1800" dirty="0" err="1">
                <a:solidFill>
                  <a:prstClr val="black"/>
                </a:solidFill>
                <a:cs typeface="Arial" pitchFamily="34" charset="0"/>
              </a:rPr>
              <a:t>Gude</a:t>
            </a:r>
            <a:r>
              <a:rPr lang="en-ZA" sz="1800" dirty="0">
                <a:solidFill>
                  <a:prstClr val="black"/>
                </a:solidFill>
                <a:cs typeface="Arial" pitchFamily="34" charset="0"/>
              </a:rPr>
              <a:t> Campaign</a:t>
            </a:r>
            <a:r>
              <a:rPr lang="en-ZA" sz="1800" dirty="0" smtClean="0">
                <a:solidFill>
                  <a:prstClr val="black"/>
                </a:solidFill>
                <a:cs typeface="Arial" pitchFamily="34" charset="0"/>
              </a:rPr>
              <a:t>.</a:t>
            </a:r>
          </a:p>
          <a:p>
            <a:pPr lvl="0" algn="just"/>
            <a:r>
              <a:rPr lang="en-ZA" sz="1800" dirty="0">
                <a:cs typeface="Arial" pitchFamily="34" charset="0"/>
              </a:rPr>
              <a:t>The </a:t>
            </a:r>
            <a:r>
              <a:rPr lang="en-ZA" sz="1800" b="1" dirty="0">
                <a:cs typeface="Arial" pitchFamily="34" charset="0"/>
              </a:rPr>
              <a:t>LTSM</a:t>
            </a:r>
            <a:r>
              <a:rPr lang="en-ZA" sz="1800" dirty="0">
                <a:cs typeface="Arial" pitchFamily="34" charset="0"/>
              </a:rPr>
              <a:t> in the form of workbooks, LAPs and stationery, as well as the administrative documents (attendance registers) and reporting formats were </a:t>
            </a:r>
            <a:r>
              <a:rPr lang="en-ZA" sz="1800" b="1" dirty="0">
                <a:cs typeface="Arial" pitchFamily="34" charset="0"/>
              </a:rPr>
              <a:t>distributed to learners and volunteers</a:t>
            </a:r>
            <a:r>
              <a:rPr lang="en-ZA" sz="1800" dirty="0">
                <a:cs typeface="Arial" pitchFamily="34" charset="0"/>
              </a:rPr>
              <a:t> at the learning sites across provinces</a:t>
            </a:r>
            <a:r>
              <a:rPr lang="en-ZA" sz="1800" dirty="0" smtClean="0">
                <a:cs typeface="Arial" pitchFamily="34" charset="0"/>
              </a:rPr>
              <a:t>.</a:t>
            </a:r>
          </a:p>
          <a:p>
            <a:pPr lvl="0" algn="just"/>
            <a:r>
              <a:rPr lang="en-ZA" sz="1800" dirty="0" err="1">
                <a:cs typeface="Arial" pitchFamily="34" charset="0"/>
              </a:rPr>
              <a:t>Kha</a:t>
            </a:r>
            <a:r>
              <a:rPr lang="en-ZA" sz="1800" dirty="0">
                <a:cs typeface="Arial" pitchFamily="34" charset="0"/>
              </a:rPr>
              <a:t> </a:t>
            </a:r>
            <a:r>
              <a:rPr lang="en-ZA" sz="1800" dirty="0" err="1">
                <a:cs typeface="Arial" pitchFamily="34" charset="0"/>
              </a:rPr>
              <a:t>Ri</a:t>
            </a:r>
            <a:r>
              <a:rPr lang="en-ZA" sz="1800" dirty="0">
                <a:cs typeface="Arial" pitchFamily="34" charset="0"/>
              </a:rPr>
              <a:t> </a:t>
            </a:r>
            <a:r>
              <a:rPr lang="en-ZA" sz="1800" dirty="0" err="1">
                <a:cs typeface="Arial" pitchFamily="34" charset="0"/>
              </a:rPr>
              <a:t>Gude</a:t>
            </a:r>
            <a:r>
              <a:rPr lang="en-ZA" sz="1800" dirty="0">
                <a:cs typeface="Arial" pitchFamily="34" charset="0"/>
              </a:rPr>
              <a:t> </a:t>
            </a:r>
            <a:r>
              <a:rPr lang="en-ZA" sz="1800" b="1" dirty="0">
                <a:cs typeface="Arial" pitchFamily="34" charset="0"/>
              </a:rPr>
              <a:t>classes</a:t>
            </a:r>
            <a:r>
              <a:rPr lang="en-ZA" sz="1800" dirty="0">
                <a:cs typeface="Arial" pitchFamily="34" charset="0"/>
              </a:rPr>
              <a:t> took place from 1 September 2015 to 29 February 2016 for sighted learners and from 1 September to 30 April </a:t>
            </a:r>
            <a:r>
              <a:rPr lang="en-ZA" sz="1800" dirty="0" smtClean="0">
                <a:cs typeface="Arial" pitchFamily="34" charset="0"/>
              </a:rPr>
              <a:t>2015 </a:t>
            </a:r>
            <a:r>
              <a:rPr lang="en-ZA" sz="1800" dirty="0">
                <a:cs typeface="Arial" pitchFamily="34" charset="0"/>
              </a:rPr>
              <a:t>for the disability sector. </a:t>
            </a:r>
            <a:endParaRPr lang="en-ZA" sz="1800" dirty="0" smtClean="0">
              <a:cs typeface="Arial" pitchFamily="34" charset="0"/>
            </a:endParaRPr>
          </a:p>
          <a:p>
            <a:pPr lvl="0" algn="just"/>
            <a:r>
              <a:rPr lang="en-ZA" sz="1800" dirty="0" smtClean="0">
                <a:solidFill>
                  <a:prstClr val="black"/>
                </a:solidFill>
                <a:cs typeface="Arial" pitchFamily="34" charset="0"/>
              </a:rPr>
              <a:t>Of the learners that registered, </a:t>
            </a:r>
            <a:r>
              <a:rPr lang="en-ZA" sz="1800" b="1" dirty="0" smtClean="0">
                <a:solidFill>
                  <a:prstClr val="black"/>
                </a:solidFill>
                <a:cs typeface="Arial" pitchFamily="34" charset="0"/>
              </a:rPr>
              <a:t>298 317</a:t>
            </a:r>
            <a:r>
              <a:rPr lang="en-ZA" sz="1800" dirty="0" smtClean="0">
                <a:solidFill>
                  <a:prstClr val="black"/>
                </a:solidFill>
                <a:cs typeface="Arial" pitchFamily="34" charset="0"/>
              </a:rPr>
              <a:t> completed the classes and </a:t>
            </a:r>
            <a:r>
              <a:rPr lang="en-ZA" sz="1800" b="1" dirty="0" smtClean="0">
                <a:solidFill>
                  <a:prstClr val="black"/>
                </a:solidFill>
                <a:cs typeface="Arial" pitchFamily="34" charset="0"/>
              </a:rPr>
              <a:t>submitted their LAPs.</a:t>
            </a:r>
          </a:p>
          <a:p>
            <a:pPr lvl="0" algn="just"/>
            <a:r>
              <a:rPr lang="en-ZA" sz="1800" dirty="0" smtClean="0">
                <a:solidFill>
                  <a:prstClr val="black"/>
                </a:solidFill>
                <a:cs typeface="Arial" pitchFamily="34" charset="0"/>
              </a:rPr>
              <a:t>To </a:t>
            </a:r>
            <a:r>
              <a:rPr lang="en-ZA" sz="1800" dirty="0">
                <a:solidFill>
                  <a:prstClr val="black"/>
                </a:solidFill>
                <a:cs typeface="Arial" pitchFamily="34" charset="0"/>
              </a:rPr>
              <a:t>date </a:t>
            </a:r>
            <a:r>
              <a:rPr lang="en-ZA" sz="1800" b="1" dirty="0">
                <a:solidFill>
                  <a:srgbClr val="000000"/>
                </a:solidFill>
                <a:cs typeface="Arial" pitchFamily="34" charset="0"/>
              </a:rPr>
              <a:t>4 </a:t>
            </a:r>
            <a:r>
              <a:rPr lang="en-ZA" sz="1800" b="1" dirty="0">
                <a:solidFill>
                  <a:prstClr val="black"/>
                </a:solidFill>
                <a:ea typeface="Calibri"/>
                <a:cs typeface="Arial" pitchFamily="34" charset="0"/>
              </a:rPr>
              <a:t>217 373 </a:t>
            </a:r>
            <a:r>
              <a:rPr lang="en-ZA" sz="1800" dirty="0">
                <a:solidFill>
                  <a:srgbClr val="000000"/>
                </a:solidFill>
                <a:cs typeface="Arial" pitchFamily="34" charset="0"/>
              </a:rPr>
              <a:t>of the </a:t>
            </a:r>
            <a:r>
              <a:rPr lang="en-ZA" sz="1800" b="1" dirty="0">
                <a:solidFill>
                  <a:srgbClr val="000000"/>
                </a:solidFill>
                <a:cs typeface="Arial" pitchFamily="34" charset="0"/>
              </a:rPr>
              <a:t>4.7 million </a:t>
            </a:r>
            <a:r>
              <a:rPr lang="en-ZA" sz="1800" dirty="0">
                <a:solidFill>
                  <a:srgbClr val="000000"/>
                </a:solidFill>
                <a:cs typeface="Arial" pitchFamily="34" charset="0"/>
              </a:rPr>
              <a:t>learners have completed the programme</a:t>
            </a:r>
          </a:p>
          <a:p>
            <a:pPr lvl="0" algn="just"/>
            <a:endParaRPr lang="en-ZA" sz="1800" dirty="0">
              <a:solidFill>
                <a:prstClr val="black"/>
              </a:solidFill>
              <a:cs typeface="Arial" pitchFamily="34" charset="0"/>
            </a:endParaRPr>
          </a:p>
          <a:p>
            <a:pPr lvl="0" algn="just"/>
            <a:endParaRPr lang="en-ZA" sz="1800" dirty="0">
              <a:solidFill>
                <a:prstClr val="black"/>
              </a:solidFill>
              <a:cs typeface="Arial" pitchFamily="34" charset="0"/>
            </a:endParaRPr>
          </a:p>
          <a:p>
            <a:pPr marL="0" lvl="0" indent="0" algn="just">
              <a:buNone/>
            </a:pPr>
            <a:endParaRPr lang="en-ZA" sz="1800" dirty="0">
              <a:cs typeface="Arial" pitchFamily="34" charset="0"/>
            </a:endParaRPr>
          </a:p>
        </p:txBody>
      </p:sp>
      <p:sp>
        <p:nvSpPr>
          <p:cNvPr id="5" name="Title 1"/>
          <p:cNvSpPr>
            <a:spLocks noGrp="1"/>
          </p:cNvSpPr>
          <p:nvPr>
            <p:ph type="title"/>
          </p:nvPr>
        </p:nvSpPr>
        <p:spPr>
          <a:xfrm>
            <a:off x="251520" y="188640"/>
            <a:ext cx="8229600" cy="648072"/>
          </a:xfrm>
        </p:spPr>
        <p:txBody>
          <a:bodyPr>
            <a:normAutofit/>
          </a:body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2</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31</a:t>
            </a:fld>
            <a:endParaRPr lang="en-ZA"/>
          </a:p>
        </p:txBody>
      </p:sp>
    </p:spTree>
    <p:extLst>
      <p:ext uri="{BB962C8B-B14F-4D97-AF65-F5344CB8AC3E}">
        <p14:creationId xmlns:p14="http://schemas.microsoft.com/office/powerpoint/2010/main" xmlns="" val="728591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68313" y="115888"/>
            <a:ext cx="8229600" cy="792162"/>
          </a:xfrm>
        </p:spPr>
        <p:txBody>
          <a:bodyPr>
            <a:normAutofit fontScale="90000"/>
          </a:bodyPr>
          <a:lstStyle/>
          <a:p>
            <a:r>
              <a:rPr lang="en-ZA" sz="2800" b="1" dirty="0" smtClean="0"/>
              <a:t>NUMBER OF LEARNERS WHO BENEFITTED FROM KHA RI GUDE PROGRAMME</a:t>
            </a:r>
          </a:p>
        </p:txBody>
      </p:sp>
      <p:graphicFrame>
        <p:nvGraphicFramePr>
          <p:cNvPr id="4" name="Table 3"/>
          <p:cNvGraphicFramePr>
            <a:graphicFrameLocks noGrp="1"/>
          </p:cNvGraphicFramePr>
          <p:nvPr>
            <p:extLst>
              <p:ext uri="{D42A27DB-BD31-4B8C-83A1-F6EECF244321}">
                <p14:modId xmlns:p14="http://schemas.microsoft.com/office/powerpoint/2010/main" xmlns="" val="2358690845"/>
              </p:ext>
            </p:extLst>
          </p:nvPr>
        </p:nvGraphicFramePr>
        <p:xfrm>
          <a:off x="323528" y="1052736"/>
          <a:ext cx="8496943" cy="4392488"/>
        </p:xfrm>
        <a:graphic>
          <a:graphicData uri="http://schemas.openxmlformats.org/drawingml/2006/table">
            <a:tbl>
              <a:tblPr firstRow="1" firstCol="1" bandRow="1">
                <a:tableStyleId>{21E4AEA4-8DFA-4A89-87EB-49C32662AFE0}</a:tableStyleId>
              </a:tblPr>
              <a:tblGrid>
                <a:gridCol w="864096"/>
                <a:gridCol w="589428"/>
                <a:gridCol w="731502"/>
                <a:gridCol w="731502"/>
                <a:gridCol w="731502"/>
                <a:gridCol w="731502"/>
                <a:gridCol w="731502"/>
                <a:gridCol w="731502"/>
                <a:gridCol w="895414"/>
                <a:gridCol w="895414"/>
                <a:gridCol w="863579"/>
              </a:tblGrid>
              <a:tr h="611142">
                <a:tc gridSpan="2">
                  <a:txBody>
                    <a:bodyPr/>
                    <a:lstStyle/>
                    <a:p>
                      <a:pPr marL="0" marR="0" algn="ctr">
                        <a:lnSpc>
                          <a:spcPct val="115000"/>
                        </a:lnSpc>
                        <a:spcBef>
                          <a:spcPts val="0"/>
                        </a:spcBef>
                        <a:spcAft>
                          <a:spcPts val="0"/>
                        </a:spcAft>
                      </a:pPr>
                      <a:r>
                        <a:rPr lang="en-ZA" sz="1200" dirty="0">
                          <a:effectLst/>
                        </a:rPr>
                        <a:t>Learners</a:t>
                      </a:r>
                      <a:endParaRPr lang="en-ZA" sz="1200" dirty="0">
                        <a:effectLst/>
                        <a:latin typeface="Calibri"/>
                        <a:ea typeface="Calibri"/>
                        <a:cs typeface="Times New Roman"/>
                      </a:endParaRPr>
                    </a:p>
                  </a:txBody>
                  <a:tcPr marL="68580" marR="68580" marT="0" marB="0" anchor="b"/>
                </a:tc>
                <a:tc hMerge="1">
                  <a:txBody>
                    <a:bodyPr/>
                    <a:lstStyle/>
                    <a:p>
                      <a:endParaRPr lang="en-ZA"/>
                    </a:p>
                  </a:txBody>
                  <a:tcPr/>
                </a:tc>
                <a:tc>
                  <a:txBody>
                    <a:bodyPr/>
                    <a:lstStyle/>
                    <a:p>
                      <a:pPr marL="0" marR="0" algn="ctr">
                        <a:lnSpc>
                          <a:spcPct val="115000"/>
                        </a:lnSpc>
                        <a:spcBef>
                          <a:spcPts val="0"/>
                        </a:spcBef>
                        <a:spcAft>
                          <a:spcPts val="0"/>
                        </a:spcAft>
                      </a:pPr>
                      <a:r>
                        <a:rPr lang="en-ZA" sz="1200">
                          <a:effectLst/>
                        </a:rPr>
                        <a:t>2008</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2009</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2010</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2011</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2012</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2013</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2014</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2015</a:t>
                      </a:r>
                      <a:endParaRPr lang="en-ZA"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ZA" sz="1200">
                          <a:effectLst/>
                        </a:rPr>
                        <a:t>TOTAL</a:t>
                      </a:r>
                      <a:endParaRPr lang="en-ZA" sz="1200">
                        <a:effectLst/>
                        <a:latin typeface="Calibri"/>
                        <a:ea typeface="Calibri"/>
                        <a:cs typeface="Times New Roman"/>
                      </a:endParaRPr>
                    </a:p>
                  </a:txBody>
                  <a:tcPr marL="68580" marR="68580" marT="0" marB="0" anchor="b"/>
                </a:tc>
              </a:tr>
              <a:tr h="611142">
                <a:tc rowSpan="2">
                  <a:txBody>
                    <a:bodyPr/>
                    <a:lstStyle/>
                    <a:p>
                      <a:pPr marL="0" marR="0" algn="ctr">
                        <a:lnSpc>
                          <a:spcPct val="115000"/>
                        </a:lnSpc>
                        <a:spcBef>
                          <a:spcPts val="0"/>
                        </a:spcBef>
                        <a:spcAft>
                          <a:spcPts val="0"/>
                        </a:spcAft>
                      </a:pPr>
                      <a:r>
                        <a:rPr lang="en-ZA" sz="1200">
                          <a:effectLst/>
                        </a:rPr>
                        <a:t>Disability</a:t>
                      </a:r>
                      <a:endParaRPr lang="en-ZA" sz="12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ZA" sz="1200" dirty="0" smtClean="0">
                          <a:effectLst/>
                        </a:rPr>
                        <a:t>Blind</a:t>
                      </a:r>
                      <a:endParaRPr lang="en-ZA" sz="12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9 535</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230</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590</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804</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1 159</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1 945</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2 032</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2 668</a:t>
                      </a:r>
                      <a:endParaRPr lang="en-ZA"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ZA" sz="1200">
                          <a:effectLst/>
                        </a:rPr>
                        <a:t>18 963</a:t>
                      </a:r>
                      <a:endParaRPr lang="en-ZA" sz="1200">
                        <a:effectLst/>
                        <a:latin typeface="Calibri"/>
                        <a:ea typeface="Calibri"/>
                        <a:cs typeface="Times New Roman"/>
                      </a:endParaRPr>
                    </a:p>
                  </a:txBody>
                  <a:tcPr marL="68580" marR="68580" marT="0" marB="0" anchor="b"/>
                </a:tc>
              </a:tr>
              <a:tr h="649306">
                <a:tc vMerge="1">
                  <a:txBody>
                    <a:bodyPr/>
                    <a:lstStyle/>
                    <a:p>
                      <a:endParaRPr lang="en-ZA"/>
                    </a:p>
                  </a:txBody>
                  <a:tcPr/>
                </a:tc>
                <a:tc>
                  <a:txBody>
                    <a:bodyPr/>
                    <a:lstStyle/>
                    <a:p>
                      <a:pPr marL="0" marR="0">
                        <a:lnSpc>
                          <a:spcPct val="115000"/>
                        </a:lnSpc>
                        <a:spcBef>
                          <a:spcPts val="0"/>
                        </a:spcBef>
                        <a:spcAft>
                          <a:spcPts val="0"/>
                        </a:spcAft>
                      </a:pPr>
                      <a:r>
                        <a:rPr lang="en-ZA" sz="1200">
                          <a:effectLst/>
                        </a:rPr>
                        <a:t>Deaf</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3 033</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805</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894</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880</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1 561</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1 494</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1 082</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802</a:t>
                      </a:r>
                      <a:endParaRPr lang="en-ZA"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ZA" sz="1200" dirty="0" smtClean="0">
                          <a:effectLst/>
                        </a:rPr>
                        <a:t>10 551</a:t>
                      </a:r>
                      <a:endParaRPr lang="en-ZA" sz="1200" dirty="0">
                        <a:effectLst/>
                        <a:latin typeface="Calibri"/>
                        <a:ea typeface="Calibri"/>
                        <a:cs typeface="Times New Roman"/>
                      </a:endParaRPr>
                    </a:p>
                  </a:txBody>
                  <a:tcPr marL="68580" marR="68580" marT="0" marB="0" anchor="b"/>
                </a:tc>
              </a:tr>
              <a:tr h="1260449">
                <a:tc gridSpan="2">
                  <a:txBody>
                    <a:bodyPr/>
                    <a:lstStyle/>
                    <a:p>
                      <a:pPr marL="0" marR="0" algn="ctr">
                        <a:lnSpc>
                          <a:spcPct val="115000"/>
                        </a:lnSpc>
                        <a:spcBef>
                          <a:spcPts val="0"/>
                        </a:spcBef>
                        <a:spcAft>
                          <a:spcPts val="0"/>
                        </a:spcAft>
                      </a:pPr>
                      <a:r>
                        <a:rPr lang="en-ZA" sz="1200" dirty="0" smtClean="0">
                          <a:effectLst/>
                        </a:rPr>
                        <a:t>Non</a:t>
                      </a:r>
                      <a:r>
                        <a:rPr lang="en-ZA" sz="1200" baseline="0" dirty="0" smtClean="0">
                          <a:effectLst/>
                        </a:rPr>
                        <a:t>-disabled</a:t>
                      </a:r>
                      <a:endParaRPr lang="en-ZA" sz="1200" dirty="0">
                        <a:effectLst/>
                        <a:latin typeface="Calibri"/>
                        <a:ea typeface="Calibri"/>
                        <a:cs typeface="Times New Roman"/>
                      </a:endParaRPr>
                    </a:p>
                  </a:txBody>
                  <a:tcPr marL="68580" marR="68580" marT="0" marB="0" anchor="b"/>
                </a:tc>
                <a:tc hMerge="1">
                  <a:txBody>
                    <a:bodyPr/>
                    <a:lstStyle/>
                    <a:p>
                      <a:endParaRPr lang="en-ZA"/>
                    </a:p>
                  </a:txBody>
                  <a:tcPr/>
                </a:tc>
                <a:tc>
                  <a:txBody>
                    <a:bodyPr/>
                    <a:lstStyle/>
                    <a:p>
                      <a:pPr marL="0" marR="0" algn="ctr">
                        <a:lnSpc>
                          <a:spcPct val="115000"/>
                        </a:lnSpc>
                        <a:spcBef>
                          <a:spcPts val="0"/>
                        </a:spcBef>
                        <a:spcAft>
                          <a:spcPts val="0"/>
                        </a:spcAft>
                      </a:pPr>
                      <a:r>
                        <a:rPr lang="en-ZA" sz="1200">
                          <a:effectLst/>
                        </a:rPr>
                        <a:t>369 294</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632 968</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609 797</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637 765</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dirty="0">
                          <a:effectLst/>
                        </a:rPr>
                        <a:t>597 444</a:t>
                      </a:r>
                      <a:endParaRPr lang="en-ZA" sz="12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562 925</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432 908</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350 381</a:t>
                      </a:r>
                      <a:endParaRPr lang="en-ZA"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ZA" sz="1200">
                          <a:effectLst/>
                        </a:rPr>
                        <a:t>4 193 482</a:t>
                      </a:r>
                      <a:endParaRPr lang="en-ZA" sz="1200">
                        <a:effectLst/>
                        <a:latin typeface="Calibri"/>
                        <a:ea typeface="Calibri"/>
                        <a:cs typeface="Times New Roman"/>
                      </a:endParaRPr>
                    </a:p>
                  </a:txBody>
                  <a:tcPr marL="68580" marR="68580" marT="0" marB="0" anchor="b"/>
                </a:tc>
              </a:tr>
              <a:tr h="1260449">
                <a:tc gridSpan="2">
                  <a:txBody>
                    <a:bodyPr/>
                    <a:lstStyle/>
                    <a:p>
                      <a:pPr marL="0" marR="0" algn="ctr">
                        <a:lnSpc>
                          <a:spcPct val="115000"/>
                        </a:lnSpc>
                        <a:spcBef>
                          <a:spcPts val="0"/>
                        </a:spcBef>
                        <a:spcAft>
                          <a:spcPts val="0"/>
                        </a:spcAft>
                      </a:pPr>
                      <a:r>
                        <a:rPr lang="en-ZA" sz="1200">
                          <a:effectLst/>
                        </a:rPr>
                        <a:t>Total</a:t>
                      </a:r>
                      <a:endParaRPr lang="en-ZA" sz="1200">
                        <a:effectLst/>
                        <a:latin typeface="Calibri"/>
                        <a:ea typeface="Calibri"/>
                        <a:cs typeface="Times New Roman"/>
                      </a:endParaRPr>
                    </a:p>
                  </a:txBody>
                  <a:tcPr marL="68580" marR="68580" marT="0" marB="0" anchor="b"/>
                </a:tc>
                <a:tc hMerge="1">
                  <a:txBody>
                    <a:bodyPr/>
                    <a:lstStyle/>
                    <a:p>
                      <a:endParaRPr lang="en-ZA"/>
                    </a:p>
                  </a:txBody>
                  <a:tcPr/>
                </a:tc>
                <a:tc>
                  <a:txBody>
                    <a:bodyPr/>
                    <a:lstStyle/>
                    <a:p>
                      <a:pPr marL="0" marR="0" algn="ctr">
                        <a:lnSpc>
                          <a:spcPct val="115000"/>
                        </a:lnSpc>
                        <a:spcBef>
                          <a:spcPts val="0"/>
                        </a:spcBef>
                        <a:spcAft>
                          <a:spcPts val="0"/>
                        </a:spcAft>
                      </a:pPr>
                      <a:r>
                        <a:rPr lang="en-ZA" sz="1200" b="1" dirty="0">
                          <a:effectLst/>
                        </a:rPr>
                        <a:t>381 862</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634 003</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611 281</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639 449</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600 164</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566 364</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436 022</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353 851</a:t>
                      </a:r>
                      <a:endParaRPr lang="en-ZA" sz="1200" b="1"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ZA" sz="1200" b="1" dirty="0">
                          <a:effectLst/>
                        </a:rPr>
                        <a:t>4 222 996</a:t>
                      </a:r>
                      <a:endParaRPr lang="en-ZA" sz="1200" b="1"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xmlns="" val="4280736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922114"/>
          </a:xfrm>
        </p:spPr>
        <p:txBody>
          <a:bodyPr>
            <a:normAutofit/>
          </a:bodyPr>
          <a:lstStyle/>
          <a:p>
            <a:r>
              <a:rPr lang="en-ZA" sz="3200" b="1" dirty="0" smtClean="0"/>
              <a:t>NUMBER OF JOB OPPORTUNITIES CREATED</a:t>
            </a:r>
          </a:p>
        </p:txBody>
      </p:sp>
      <p:sp>
        <p:nvSpPr>
          <p:cNvPr id="3145" name="Rectangle 1"/>
          <p:cNvSpPr>
            <a:spLocks noChangeArrowheads="1"/>
          </p:cNvSpPr>
          <p:nvPr/>
        </p:nvSpPr>
        <p:spPr bwMode="auto">
          <a:xfrm>
            <a:off x="736600" y="33813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ltLang="en-US">
              <a:latin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291242546"/>
              </p:ext>
            </p:extLst>
          </p:nvPr>
        </p:nvGraphicFramePr>
        <p:xfrm>
          <a:off x="467544" y="1628795"/>
          <a:ext cx="8064898" cy="3744421"/>
        </p:xfrm>
        <a:graphic>
          <a:graphicData uri="http://schemas.openxmlformats.org/drawingml/2006/table">
            <a:tbl>
              <a:tblPr firstRow="1" firstCol="1" bandRow="1">
                <a:tableStyleId>{21E4AEA4-8DFA-4A89-87EB-49C32662AFE0}</a:tableStyleId>
              </a:tblPr>
              <a:tblGrid>
                <a:gridCol w="720080"/>
                <a:gridCol w="611320"/>
                <a:gridCol w="694308"/>
                <a:gridCol w="694308"/>
                <a:gridCol w="694308"/>
                <a:gridCol w="694308"/>
                <a:gridCol w="694308"/>
                <a:gridCol w="901957"/>
                <a:gridCol w="901957"/>
                <a:gridCol w="729022"/>
                <a:gridCol w="729022"/>
              </a:tblGrid>
              <a:tr h="754214">
                <a:tc gridSpan="2">
                  <a:txBody>
                    <a:bodyPr/>
                    <a:lstStyle/>
                    <a:p>
                      <a:pPr marL="0" marR="0" algn="ctr">
                        <a:lnSpc>
                          <a:spcPct val="115000"/>
                        </a:lnSpc>
                        <a:spcBef>
                          <a:spcPts val="0"/>
                        </a:spcBef>
                        <a:spcAft>
                          <a:spcPts val="0"/>
                        </a:spcAft>
                      </a:pPr>
                      <a:r>
                        <a:rPr lang="en-ZA" sz="1100" dirty="0" smtClean="0">
                          <a:effectLst/>
                        </a:rPr>
                        <a:t>Volunteers</a:t>
                      </a:r>
                      <a:endParaRPr lang="en-ZA" sz="1100" dirty="0">
                        <a:effectLst/>
                        <a:latin typeface="Calibri"/>
                        <a:ea typeface="Calibri"/>
                        <a:cs typeface="Times New Roman"/>
                      </a:endParaRPr>
                    </a:p>
                  </a:txBody>
                  <a:tcPr marL="68580" marR="68580" marT="0" marB="0" anchor="b"/>
                </a:tc>
                <a:tc hMerge="1">
                  <a:txBody>
                    <a:bodyPr/>
                    <a:lstStyle/>
                    <a:p>
                      <a:endParaRPr lang="en-ZA"/>
                    </a:p>
                  </a:txBody>
                  <a:tcPr/>
                </a:tc>
                <a:tc>
                  <a:txBody>
                    <a:bodyPr/>
                    <a:lstStyle/>
                    <a:p>
                      <a:pPr marL="0" marR="0" algn="ctr">
                        <a:lnSpc>
                          <a:spcPct val="115000"/>
                        </a:lnSpc>
                        <a:spcBef>
                          <a:spcPts val="0"/>
                        </a:spcBef>
                        <a:spcAft>
                          <a:spcPts val="0"/>
                        </a:spcAft>
                      </a:pPr>
                      <a:r>
                        <a:rPr lang="en-ZA" sz="1100">
                          <a:effectLst/>
                        </a:rPr>
                        <a:t>2008</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2009</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2010</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2011</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2012</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2013</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2014</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2015</a:t>
                      </a:r>
                      <a:endParaRPr lang="en-ZA" sz="11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ZA" sz="1100">
                          <a:effectLst/>
                        </a:rPr>
                        <a:t>TOTAL</a:t>
                      </a:r>
                      <a:endParaRPr lang="en-ZA" sz="1100">
                        <a:effectLst/>
                        <a:latin typeface="Calibri"/>
                        <a:ea typeface="Calibri"/>
                        <a:cs typeface="Times New Roman"/>
                      </a:endParaRPr>
                    </a:p>
                  </a:txBody>
                  <a:tcPr marL="68580" marR="68580" marT="0" marB="0" anchor="b"/>
                </a:tc>
              </a:tr>
              <a:tr h="724046">
                <a:tc rowSpan="2">
                  <a:txBody>
                    <a:bodyPr/>
                    <a:lstStyle/>
                    <a:p>
                      <a:pPr marL="0" marR="0" algn="ctr">
                        <a:lnSpc>
                          <a:spcPct val="115000"/>
                        </a:lnSpc>
                        <a:spcBef>
                          <a:spcPts val="0"/>
                        </a:spcBef>
                        <a:spcAft>
                          <a:spcPts val="0"/>
                        </a:spcAft>
                      </a:pPr>
                      <a:r>
                        <a:rPr lang="en-ZA" sz="1100" smtClean="0">
                          <a:effectLst/>
                        </a:rPr>
                        <a:t>Disability</a:t>
                      </a:r>
                      <a:endParaRPr lang="en-ZA"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ZA" sz="1100" dirty="0" smtClean="0">
                          <a:effectLst/>
                        </a:rPr>
                        <a:t>Blind</a:t>
                      </a:r>
                      <a:endParaRPr lang="en-ZA"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90</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234</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236</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365</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570</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818</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948</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1 227</a:t>
                      </a:r>
                      <a:endParaRPr lang="en-ZA" sz="11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ZA" sz="1100">
                          <a:effectLst/>
                        </a:rPr>
                        <a:t>4488</a:t>
                      </a:r>
                      <a:endParaRPr lang="en-ZA" sz="1100">
                        <a:effectLst/>
                        <a:latin typeface="Calibri"/>
                        <a:ea typeface="Calibri"/>
                        <a:cs typeface="Times New Roman"/>
                      </a:endParaRPr>
                    </a:p>
                  </a:txBody>
                  <a:tcPr marL="68580" marR="68580" marT="0" marB="0" anchor="b"/>
                </a:tc>
              </a:tr>
              <a:tr h="757733">
                <a:tc vMerge="1">
                  <a:txBody>
                    <a:bodyPr/>
                    <a:lstStyle/>
                    <a:p>
                      <a:endParaRPr lang="en-ZA"/>
                    </a:p>
                  </a:txBody>
                  <a:tcPr/>
                </a:tc>
                <a:tc>
                  <a:txBody>
                    <a:bodyPr/>
                    <a:lstStyle/>
                    <a:p>
                      <a:pPr marL="0" marR="0">
                        <a:lnSpc>
                          <a:spcPct val="115000"/>
                        </a:lnSpc>
                        <a:spcBef>
                          <a:spcPts val="0"/>
                        </a:spcBef>
                        <a:spcAft>
                          <a:spcPts val="0"/>
                        </a:spcAft>
                      </a:pPr>
                      <a:r>
                        <a:rPr lang="en-ZA" sz="1100">
                          <a:effectLst/>
                        </a:rPr>
                        <a:t>Deaf</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48</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156</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165</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225</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318</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418</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342</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305</a:t>
                      </a:r>
                      <a:endParaRPr lang="en-ZA" sz="11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ZA" sz="1100">
                          <a:effectLst/>
                        </a:rPr>
                        <a:t>1977</a:t>
                      </a:r>
                      <a:endParaRPr lang="en-ZA" sz="1100">
                        <a:effectLst/>
                        <a:latin typeface="Calibri"/>
                        <a:ea typeface="Calibri"/>
                        <a:cs typeface="Times New Roman"/>
                      </a:endParaRPr>
                    </a:p>
                  </a:txBody>
                  <a:tcPr marL="68580" marR="68580" marT="0" marB="0" anchor="b"/>
                </a:tc>
              </a:tr>
              <a:tr h="754214">
                <a:tc gridSpan="2">
                  <a:txBody>
                    <a:bodyPr/>
                    <a:lstStyle/>
                    <a:p>
                      <a:pPr marL="0" marR="0" algn="ctr">
                        <a:lnSpc>
                          <a:spcPct val="115000"/>
                        </a:lnSpc>
                        <a:spcBef>
                          <a:spcPts val="0"/>
                        </a:spcBef>
                        <a:spcAft>
                          <a:spcPts val="0"/>
                        </a:spcAft>
                      </a:pPr>
                      <a:r>
                        <a:rPr lang="en-ZA" sz="1100" dirty="0" smtClean="0">
                          <a:effectLst/>
                        </a:rPr>
                        <a:t>Non-disabled</a:t>
                      </a:r>
                      <a:endParaRPr lang="en-ZA" sz="1100" dirty="0">
                        <a:effectLst/>
                        <a:latin typeface="Calibri"/>
                        <a:ea typeface="Calibri"/>
                        <a:cs typeface="Times New Roman"/>
                      </a:endParaRPr>
                    </a:p>
                  </a:txBody>
                  <a:tcPr marL="68580" marR="68580" marT="0" marB="0" anchor="b"/>
                </a:tc>
                <a:tc hMerge="1">
                  <a:txBody>
                    <a:bodyPr/>
                    <a:lstStyle/>
                    <a:p>
                      <a:endParaRPr lang="en-ZA"/>
                    </a:p>
                  </a:txBody>
                  <a:tcPr/>
                </a:tc>
                <a:tc>
                  <a:txBody>
                    <a:bodyPr/>
                    <a:lstStyle/>
                    <a:p>
                      <a:pPr marL="0" marR="0" algn="ctr">
                        <a:lnSpc>
                          <a:spcPct val="115000"/>
                        </a:lnSpc>
                        <a:spcBef>
                          <a:spcPts val="0"/>
                        </a:spcBef>
                        <a:spcAft>
                          <a:spcPts val="0"/>
                        </a:spcAft>
                      </a:pPr>
                      <a:r>
                        <a:rPr lang="en-ZA" sz="1100" smtClean="0">
                          <a:effectLst/>
                        </a:rPr>
                        <a:t>35 045</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smtClean="0">
                          <a:effectLst/>
                        </a:rPr>
                        <a:t>39 113</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smtClean="0">
                          <a:effectLst/>
                        </a:rPr>
                        <a:t>37 860</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dirty="0" smtClean="0">
                          <a:effectLst/>
                        </a:rPr>
                        <a:t>40 176</a:t>
                      </a:r>
                      <a:endParaRPr lang="en-ZA"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smtClean="0">
                          <a:effectLst/>
                        </a:rPr>
                        <a:t>40 376</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dirty="0" smtClean="0">
                          <a:effectLst/>
                        </a:rPr>
                        <a:t>42 013</a:t>
                      </a:r>
                      <a:endParaRPr lang="en-ZA"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44 329</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a:effectLst/>
                        </a:rPr>
                        <a:t>40 943</a:t>
                      </a:r>
                      <a:endParaRPr lang="en-ZA" sz="11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ZA" sz="1100">
                          <a:effectLst/>
                        </a:rPr>
                        <a:t>319 855</a:t>
                      </a:r>
                      <a:endParaRPr lang="en-ZA" sz="1100">
                        <a:effectLst/>
                        <a:latin typeface="Calibri"/>
                        <a:ea typeface="Calibri"/>
                        <a:cs typeface="Times New Roman"/>
                      </a:endParaRPr>
                    </a:p>
                  </a:txBody>
                  <a:tcPr marL="68580" marR="68580" marT="0" marB="0" anchor="b"/>
                </a:tc>
              </a:tr>
              <a:tr h="754214">
                <a:tc gridSpan="2">
                  <a:txBody>
                    <a:bodyPr/>
                    <a:lstStyle/>
                    <a:p>
                      <a:pPr marL="0" marR="0" algn="ctr">
                        <a:lnSpc>
                          <a:spcPct val="115000"/>
                        </a:lnSpc>
                        <a:spcBef>
                          <a:spcPts val="0"/>
                        </a:spcBef>
                        <a:spcAft>
                          <a:spcPts val="0"/>
                        </a:spcAft>
                      </a:pPr>
                      <a:r>
                        <a:rPr lang="en-ZA" sz="1100" dirty="0" smtClean="0">
                          <a:effectLst/>
                        </a:rPr>
                        <a:t>Total</a:t>
                      </a:r>
                      <a:endParaRPr lang="en-ZA" sz="1100" dirty="0">
                        <a:effectLst/>
                        <a:latin typeface="Calibri"/>
                        <a:ea typeface="Calibri"/>
                        <a:cs typeface="Times New Roman"/>
                      </a:endParaRPr>
                    </a:p>
                  </a:txBody>
                  <a:tcPr marL="68580" marR="68580" marT="0" marB="0" anchor="b"/>
                </a:tc>
                <a:tc hMerge="1">
                  <a:txBody>
                    <a:bodyPr/>
                    <a:lstStyle/>
                    <a:p>
                      <a:endParaRPr lang="en-ZA"/>
                    </a:p>
                  </a:txBody>
                  <a:tcPr/>
                </a:tc>
                <a:tc>
                  <a:txBody>
                    <a:bodyPr/>
                    <a:lstStyle/>
                    <a:p>
                      <a:pPr marL="0" marR="0" algn="ctr">
                        <a:lnSpc>
                          <a:spcPct val="115000"/>
                        </a:lnSpc>
                        <a:spcBef>
                          <a:spcPts val="0"/>
                        </a:spcBef>
                        <a:spcAft>
                          <a:spcPts val="0"/>
                        </a:spcAft>
                      </a:pPr>
                      <a:r>
                        <a:rPr lang="en-ZA" sz="1100" b="1" dirty="0">
                          <a:effectLst/>
                        </a:rPr>
                        <a:t>35 183</a:t>
                      </a:r>
                      <a:endParaRPr lang="en-ZA" sz="11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b="1" dirty="0">
                          <a:effectLst/>
                        </a:rPr>
                        <a:t>39 503</a:t>
                      </a:r>
                      <a:endParaRPr lang="en-ZA" sz="11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b="1" dirty="0">
                          <a:effectLst/>
                        </a:rPr>
                        <a:t>38 261</a:t>
                      </a:r>
                      <a:endParaRPr lang="en-ZA" sz="11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b="1" dirty="0">
                          <a:effectLst/>
                        </a:rPr>
                        <a:t>40 766</a:t>
                      </a:r>
                      <a:endParaRPr lang="en-ZA" sz="11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b="1" dirty="0">
                          <a:effectLst/>
                        </a:rPr>
                        <a:t>41 264</a:t>
                      </a:r>
                      <a:endParaRPr lang="en-ZA" sz="11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b="1" dirty="0">
                          <a:effectLst/>
                        </a:rPr>
                        <a:t>43 249</a:t>
                      </a:r>
                      <a:endParaRPr lang="en-ZA" sz="11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b="1" dirty="0">
                          <a:effectLst/>
                        </a:rPr>
                        <a:t>45 619</a:t>
                      </a:r>
                      <a:endParaRPr lang="en-ZA" sz="11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100" b="1" dirty="0">
                          <a:effectLst/>
                        </a:rPr>
                        <a:t>42 475</a:t>
                      </a:r>
                      <a:endParaRPr lang="en-ZA" sz="1100" b="1"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ZA" sz="1100" b="1" dirty="0">
                          <a:effectLst/>
                        </a:rPr>
                        <a:t>326 320</a:t>
                      </a:r>
                      <a:endParaRPr lang="en-ZA" sz="1100" b="1"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xmlns="" val="2409580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84843" y="116632"/>
            <a:ext cx="8229600" cy="922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z="3200" b="1" dirty="0" smtClean="0"/>
              <a:t>JOB OPPORTUNITIES FOR FEMALES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358218857"/>
              </p:ext>
            </p:extLst>
          </p:nvPr>
        </p:nvGraphicFramePr>
        <p:xfrm>
          <a:off x="251520" y="1340768"/>
          <a:ext cx="8496944" cy="4057178"/>
        </p:xfrm>
        <a:graphic>
          <a:graphicData uri="http://schemas.openxmlformats.org/drawingml/2006/table">
            <a:tbl>
              <a:tblPr firstRow="1" firstCol="1" bandRow="1">
                <a:tableStyleId>{21E4AEA4-8DFA-4A89-87EB-49C32662AFE0}</a:tableStyleId>
              </a:tblPr>
              <a:tblGrid>
                <a:gridCol w="577064"/>
                <a:gridCol w="899276"/>
                <a:gridCol w="886082"/>
                <a:gridCol w="787475"/>
                <a:gridCol w="787475"/>
                <a:gridCol w="787475"/>
                <a:gridCol w="688866"/>
                <a:gridCol w="1001356"/>
                <a:gridCol w="1082603"/>
                <a:gridCol w="999272"/>
              </a:tblGrid>
              <a:tr h="1030197">
                <a:tc>
                  <a:txBody>
                    <a:bodyPr/>
                    <a:lstStyle/>
                    <a:p>
                      <a:pPr marL="0" marR="0">
                        <a:lnSpc>
                          <a:spcPct val="115000"/>
                        </a:lnSpc>
                        <a:spcBef>
                          <a:spcPts val="0"/>
                        </a:spcBef>
                        <a:spcAft>
                          <a:spcPts val="0"/>
                        </a:spcAft>
                      </a:pPr>
                      <a:r>
                        <a:rPr lang="en-ZA" sz="1000" dirty="0">
                          <a:effectLst/>
                        </a:rPr>
                        <a:t>Gender</a:t>
                      </a:r>
                      <a:endParaRPr lang="en-ZA"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dirty="0">
                          <a:effectLst/>
                        </a:rPr>
                        <a:t>2008</a:t>
                      </a:r>
                      <a:endParaRPr lang="en-ZA" sz="12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dirty="0">
                          <a:effectLst/>
                        </a:rPr>
                        <a:t>2009</a:t>
                      </a:r>
                      <a:endParaRPr lang="en-ZA" sz="12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2010</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2011</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2012</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2013</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2014</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2015</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TOTAL</a:t>
                      </a:r>
                      <a:endParaRPr lang="en-ZA" sz="1200">
                        <a:effectLst/>
                        <a:latin typeface="Calibri"/>
                        <a:ea typeface="Calibri"/>
                        <a:cs typeface="Times New Roman"/>
                      </a:endParaRPr>
                    </a:p>
                  </a:txBody>
                  <a:tcPr marL="68580" marR="68580" marT="0" marB="0" anchor="b"/>
                </a:tc>
              </a:tr>
              <a:tr h="1482603">
                <a:tc>
                  <a:txBody>
                    <a:bodyPr/>
                    <a:lstStyle/>
                    <a:p>
                      <a:pPr marL="0" marR="0">
                        <a:lnSpc>
                          <a:spcPct val="115000"/>
                        </a:lnSpc>
                        <a:spcBef>
                          <a:spcPts val="0"/>
                        </a:spcBef>
                        <a:spcAft>
                          <a:spcPts val="0"/>
                        </a:spcAft>
                      </a:pPr>
                      <a:r>
                        <a:rPr lang="en-ZA" sz="1000">
                          <a:effectLst/>
                        </a:rPr>
                        <a:t>Female</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29 063</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34 202</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33 599</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35 718</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35 976</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37 424</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38 740</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35 646</a:t>
                      </a:r>
                      <a:endParaRPr lang="en-ZA" sz="1200" b="1"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ZA" sz="1200" b="1">
                          <a:effectLst/>
                        </a:rPr>
                        <a:t> 280 368</a:t>
                      </a:r>
                      <a:endParaRPr lang="en-ZA" sz="1200" b="1">
                        <a:effectLst/>
                        <a:latin typeface="Calibri"/>
                        <a:ea typeface="Calibri"/>
                        <a:cs typeface="Times New Roman"/>
                      </a:endParaRPr>
                    </a:p>
                  </a:txBody>
                  <a:tcPr marL="68580" marR="68580" marT="0" marB="0" anchor="b"/>
                </a:tc>
              </a:tr>
              <a:tr h="1544378">
                <a:tc>
                  <a:txBody>
                    <a:bodyPr/>
                    <a:lstStyle/>
                    <a:p>
                      <a:pPr marL="0" marR="0">
                        <a:lnSpc>
                          <a:spcPct val="115000"/>
                        </a:lnSpc>
                        <a:spcBef>
                          <a:spcPts val="0"/>
                        </a:spcBef>
                        <a:spcAft>
                          <a:spcPts val="0"/>
                        </a:spcAft>
                      </a:pPr>
                      <a:r>
                        <a:rPr lang="en-ZA" sz="1000">
                          <a:effectLst/>
                        </a:rPr>
                        <a:t>Total %</a:t>
                      </a:r>
                      <a:endParaRPr lang="en-Z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a:effectLst/>
                        </a:rPr>
                        <a:t>83</a:t>
                      </a:r>
                      <a:endParaRPr lang="en-ZA" sz="12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a:effectLst/>
                        </a:rPr>
                        <a:t>87</a:t>
                      </a:r>
                      <a:endParaRPr lang="en-ZA" sz="12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88</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a:effectLst/>
                        </a:rPr>
                        <a:t>88</a:t>
                      </a:r>
                      <a:endParaRPr lang="en-ZA" sz="12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a:effectLst/>
                        </a:rPr>
                        <a:t>87</a:t>
                      </a:r>
                      <a:endParaRPr lang="en-ZA" sz="12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87</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93</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84</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87</a:t>
                      </a:r>
                      <a:endParaRPr lang="en-ZA" sz="1200" b="1"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xmlns="" val="4133067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ZA" sz="3200" b="1" dirty="0" smtClean="0">
                <a:solidFill>
                  <a:srgbClr val="000000"/>
                </a:solidFill>
                <a:latin typeface="Calibri" pitchFamily="34" charset="0"/>
                <a:ea typeface="Calibri" pitchFamily="34" charset="0"/>
                <a:cs typeface="Arial" pitchFamily="34" charset="0"/>
              </a:rPr>
              <a:t>JOB OPPORTUNITIES FOR YOUTH</a:t>
            </a:r>
            <a:endParaRPr lang="en-ZA"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16207332"/>
              </p:ext>
            </p:extLst>
          </p:nvPr>
        </p:nvGraphicFramePr>
        <p:xfrm>
          <a:off x="251521" y="1772816"/>
          <a:ext cx="8352930" cy="3024336"/>
        </p:xfrm>
        <a:graphic>
          <a:graphicData uri="http://schemas.openxmlformats.org/drawingml/2006/table">
            <a:tbl>
              <a:tblPr firstRow="1" firstCol="1" bandRow="1">
                <a:tableStyleId>{21E4AEA4-8DFA-4A89-87EB-49C32662AFE0}</a:tableStyleId>
              </a:tblPr>
              <a:tblGrid>
                <a:gridCol w="1436120"/>
                <a:gridCol w="894834"/>
                <a:gridCol w="776985"/>
                <a:gridCol w="776985"/>
                <a:gridCol w="776985"/>
                <a:gridCol w="679691"/>
                <a:gridCol w="776985"/>
                <a:gridCol w="583081"/>
                <a:gridCol w="970888"/>
                <a:gridCol w="680376"/>
              </a:tblGrid>
              <a:tr h="1512168">
                <a:tc>
                  <a:txBody>
                    <a:bodyPr/>
                    <a:lstStyle/>
                    <a:p>
                      <a:pPr marL="0" marR="0" algn="ctr">
                        <a:lnSpc>
                          <a:spcPct val="115000"/>
                        </a:lnSpc>
                        <a:spcBef>
                          <a:spcPts val="0"/>
                        </a:spcBef>
                        <a:spcAft>
                          <a:spcPts val="0"/>
                        </a:spcAft>
                      </a:pPr>
                      <a:r>
                        <a:rPr lang="en-ZA" sz="1200" dirty="0">
                          <a:effectLst/>
                        </a:rPr>
                        <a:t>Youth Volunteer </a:t>
                      </a:r>
                      <a:endParaRPr lang="en-ZA" sz="12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dirty="0">
                          <a:effectLst/>
                        </a:rPr>
                        <a:t>2008</a:t>
                      </a:r>
                      <a:endParaRPr lang="en-ZA" sz="12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dirty="0">
                          <a:effectLst/>
                        </a:rPr>
                        <a:t>2009</a:t>
                      </a:r>
                      <a:endParaRPr lang="en-ZA" sz="12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dirty="0">
                          <a:effectLst/>
                        </a:rPr>
                        <a:t>2010</a:t>
                      </a:r>
                      <a:endParaRPr lang="en-ZA" sz="12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2011</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2012</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2013</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2014</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a:effectLst/>
                        </a:rPr>
                        <a:t>2015</a:t>
                      </a:r>
                      <a:endParaRPr lang="en-ZA"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endParaRPr lang="en-ZA" sz="1200" dirty="0" smtClean="0">
                        <a:effectLst/>
                      </a:endParaRPr>
                    </a:p>
                    <a:p>
                      <a:pPr marL="0" marR="0" algn="ctr">
                        <a:lnSpc>
                          <a:spcPct val="115000"/>
                        </a:lnSpc>
                        <a:spcBef>
                          <a:spcPts val="0"/>
                        </a:spcBef>
                        <a:spcAft>
                          <a:spcPts val="0"/>
                        </a:spcAft>
                      </a:pPr>
                      <a:endParaRPr lang="en-ZA" sz="1200" dirty="0" smtClean="0">
                        <a:effectLst/>
                      </a:endParaRPr>
                    </a:p>
                    <a:p>
                      <a:pPr marL="0" marR="0" algn="ctr">
                        <a:lnSpc>
                          <a:spcPct val="115000"/>
                        </a:lnSpc>
                        <a:spcBef>
                          <a:spcPts val="0"/>
                        </a:spcBef>
                        <a:spcAft>
                          <a:spcPts val="0"/>
                        </a:spcAft>
                      </a:pPr>
                      <a:endParaRPr lang="en-ZA" sz="1200" dirty="0" smtClean="0">
                        <a:effectLst/>
                      </a:endParaRPr>
                    </a:p>
                    <a:p>
                      <a:pPr marL="0" marR="0" algn="ctr">
                        <a:lnSpc>
                          <a:spcPct val="115000"/>
                        </a:lnSpc>
                        <a:spcBef>
                          <a:spcPts val="0"/>
                        </a:spcBef>
                        <a:spcAft>
                          <a:spcPts val="0"/>
                        </a:spcAft>
                      </a:pPr>
                      <a:endParaRPr lang="en-ZA" sz="1200" dirty="0" smtClean="0">
                        <a:effectLst/>
                      </a:endParaRPr>
                    </a:p>
                    <a:p>
                      <a:pPr marL="0" marR="0" algn="ctr">
                        <a:lnSpc>
                          <a:spcPct val="115000"/>
                        </a:lnSpc>
                        <a:spcBef>
                          <a:spcPts val="0"/>
                        </a:spcBef>
                        <a:spcAft>
                          <a:spcPts val="0"/>
                        </a:spcAft>
                      </a:pPr>
                      <a:endParaRPr lang="en-ZA" sz="1200" dirty="0" smtClean="0">
                        <a:effectLst/>
                      </a:endParaRPr>
                    </a:p>
                    <a:p>
                      <a:pPr marL="0" marR="0" algn="ctr">
                        <a:lnSpc>
                          <a:spcPct val="115000"/>
                        </a:lnSpc>
                        <a:spcBef>
                          <a:spcPts val="0"/>
                        </a:spcBef>
                        <a:spcAft>
                          <a:spcPts val="0"/>
                        </a:spcAft>
                      </a:pPr>
                      <a:endParaRPr lang="en-ZA" sz="1200" dirty="0" smtClean="0">
                        <a:effectLst/>
                      </a:endParaRPr>
                    </a:p>
                    <a:p>
                      <a:pPr marL="0" marR="0" algn="ctr">
                        <a:lnSpc>
                          <a:spcPct val="115000"/>
                        </a:lnSpc>
                        <a:spcBef>
                          <a:spcPts val="0"/>
                        </a:spcBef>
                        <a:spcAft>
                          <a:spcPts val="0"/>
                        </a:spcAft>
                      </a:pPr>
                      <a:r>
                        <a:rPr lang="en-ZA" sz="1200" dirty="0" smtClean="0">
                          <a:effectLst/>
                        </a:rPr>
                        <a:t>TOTAL</a:t>
                      </a:r>
                      <a:endParaRPr lang="en-ZA" sz="1200" dirty="0">
                        <a:effectLst/>
                        <a:latin typeface="Calibri"/>
                        <a:ea typeface="Calibri"/>
                        <a:cs typeface="Times New Roman"/>
                      </a:endParaRPr>
                    </a:p>
                  </a:txBody>
                  <a:tcPr marL="68580" marR="68580" marT="0" marB="0"/>
                </a:tc>
              </a:tr>
              <a:tr h="1512168">
                <a:tc>
                  <a:txBody>
                    <a:bodyPr/>
                    <a:lstStyle/>
                    <a:p>
                      <a:pPr marL="0" marR="0" algn="ctr">
                        <a:lnSpc>
                          <a:spcPct val="115000"/>
                        </a:lnSpc>
                        <a:spcBef>
                          <a:spcPts val="0"/>
                        </a:spcBef>
                        <a:spcAft>
                          <a:spcPts val="0"/>
                        </a:spcAft>
                      </a:pPr>
                      <a:r>
                        <a:rPr lang="en-ZA" sz="1200" dirty="0">
                          <a:effectLst/>
                        </a:rPr>
                        <a:t>Total</a:t>
                      </a:r>
                      <a:endParaRPr lang="en-ZA" sz="12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21 599</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22 562</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22 048</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23 976</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24 667</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25 423</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28 984</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ZA" sz="1200" b="1" dirty="0">
                          <a:effectLst/>
                        </a:rPr>
                        <a:t>26 630</a:t>
                      </a:r>
                      <a:endParaRPr lang="en-ZA" sz="1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endParaRPr lang="en-ZA" sz="1200" b="1" dirty="0" smtClean="0">
                        <a:effectLst/>
                      </a:endParaRPr>
                    </a:p>
                    <a:p>
                      <a:pPr marL="0" marR="0" algn="ctr">
                        <a:lnSpc>
                          <a:spcPct val="115000"/>
                        </a:lnSpc>
                        <a:spcBef>
                          <a:spcPts val="0"/>
                        </a:spcBef>
                        <a:spcAft>
                          <a:spcPts val="0"/>
                        </a:spcAft>
                      </a:pPr>
                      <a:endParaRPr lang="en-ZA" sz="1200" b="1" dirty="0" smtClean="0">
                        <a:effectLst/>
                      </a:endParaRPr>
                    </a:p>
                    <a:p>
                      <a:pPr marL="0" marR="0" algn="ctr">
                        <a:lnSpc>
                          <a:spcPct val="115000"/>
                        </a:lnSpc>
                        <a:spcBef>
                          <a:spcPts val="0"/>
                        </a:spcBef>
                        <a:spcAft>
                          <a:spcPts val="0"/>
                        </a:spcAft>
                      </a:pPr>
                      <a:endParaRPr lang="en-ZA" sz="1200" b="1" dirty="0" smtClean="0">
                        <a:effectLst/>
                      </a:endParaRPr>
                    </a:p>
                    <a:p>
                      <a:pPr marL="0" marR="0" algn="ctr">
                        <a:lnSpc>
                          <a:spcPct val="115000"/>
                        </a:lnSpc>
                        <a:spcBef>
                          <a:spcPts val="0"/>
                        </a:spcBef>
                        <a:spcAft>
                          <a:spcPts val="0"/>
                        </a:spcAft>
                      </a:pPr>
                      <a:endParaRPr lang="en-ZA" sz="1200" b="1" dirty="0" smtClean="0">
                        <a:effectLst/>
                      </a:endParaRPr>
                    </a:p>
                    <a:p>
                      <a:pPr marL="0" marR="0" algn="ctr">
                        <a:lnSpc>
                          <a:spcPct val="115000"/>
                        </a:lnSpc>
                        <a:spcBef>
                          <a:spcPts val="0"/>
                        </a:spcBef>
                        <a:spcAft>
                          <a:spcPts val="0"/>
                        </a:spcAft>
                      </a:pPr>
                      <a:endParaRPr lang="en-ZA" sz="1200" b="1" dirty="0" smtClean="0">
                        <a:effectLst/>
                      </a:endParaRPr>
                    </a:p>
                    <a:p>
                      <a:pPr marL="0" marR="0" algn="ctr">
                        <a:lnSpc>
                          <a:spcPct val="115000"/>
                        </a:lnSpc>
                        <a:spcBef>
                          <a:spcPts val="0"/>
                        </a:spcBef>
                        <a:spcAft>
                          <a:spcPts val="0"/>
                        </a:spcAft>
                      </a:pPr>
                      <a:endParaRPr lang="en-ZA" sz="1200" b="1" dirty="0" smtClean="0">
                        <a:effectLst/>
                      </a:endParaRPr>
                    </a:p>
                    <a:p>
                      <a:pPr marL="0" marR="0" algn="ctr">
                        <a:lnSpc>
                          <a:spcPct val="115000"/>
                        </a:lnSpc>
                        <a:spcBef>
                          <a:spcPts val="0"/>
                        </a:spcBef>
                        <a:spcAft>
                          <a:spcPts val="0"/>
                        </a:spcAft>
                      </a:pPr>
                      <a:r>
                        <a:rPr lang="en-ZA" sz="1200" b="1" dirty="0" smtClean="0">
                          <a:effectLst/>
                        </a:rPr>
                        <a:t>195 </a:t>
                      </a:r>
                      <a:r>
                        <a:rPr lang="en-ZA" sz="1200" b="1" dirty="0">
                          <a:effectLst/>
                        </a:rPr>
                        <a:t>889</a:t>
                      </a:r>
                      <a:endParaRPr lang="en-ZA" sz="1200" b="1" dirty="0">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E2C0AE55-7E06-4976-960B-3D98813CB3CF}" type="slidenum">
              <a:rPr lang="en-ZA" smtClean="0"/>
              <a:pPr/>
              <a:t>35</a:t>
            </a:fld>
            <a:endParaRPr lang="en-ZA" dirty="0"/>
          </a:p>
        </p:txBody>
      </p:sp>
    </p:spTree>
    <p:extLst>
      <p:ext uri="{BB962C8B-B14F-4D97-AF65-F5344CB8AC3E}">
        <p14:creationId xmlns:p14="http://schemas.microsoft.com/office/powerpoint/2010/main" xmlns="" val="1348988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864096"/>
          </a:xfrm>
        </p:spPr>
        <p:txBody>
          <a:bodyPr>
            <a:normAutofit/>
          </a:bodyPr>
          <a:lstStyle/>
          <a:p>
            <a:r>
              <a:rPr lang="en-US" sz="3600" b="1" dirty="0" smtClean="0"/>
              <a:t>STATISTICS FOR GRADUATIONS</a:t>
            </a:r>
            <a:endParaRPr lang="en-ZA"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95433682"/>
              </p:ext>
            </p:extLst>
          </p:nvPr>
        </p:nvGraphicFramePr>
        <p:xfrm>
          <a:off x="395535" y="1196752"/>
          <a:ext cx="8496946" cy="5041262"/>
        </p:xfrm>
        <a:graphic>
          <a:graphicData uri="http://schemas.openxmlformats.org/drawingml/2006/table">
            <a:tbl>
              <a:tblPr firstRow="1" firstCol="1" bandRow="1">
                <a:tableStyleId>{21E4AEA4-8DFA-4A89-87EB-49C32662AFE0}</a:tableStyleId>
              </a:tblPr>
              <a:tblGrid>
                <a:gridCol w="1606754"/>
                <a:gridCol w="1150962"/>
                <a:gridCol w="2566708"/>
                <a:gridCol w="1549371"/>
                <a:gridCol w="1623151"/>
              </a:tblGrid>
              <a:tr h="617177">
                <a:tc>
                  <a:txBody>
                    <a:bodyPr/>
                    <a:lstStyle/>
                    <a:p>
                      <a:pPr marL="0" marR="0">
                        <a:lnSpc>
                          <a:spcPct val="115000"/>
                        </a:lnSpc>
                        <a:spcBef>
                          <a:spcPts val="0"/>
                        </a:spcBef>
                        <a:spcAft>
                          <a:spcPts val="0"/>
                        </a:spcAft>
                      </a:pPr>
                      <a:r>
                        <a:rPr lang="en-ZA" sz="1400" dirty="0">
                          <a:effectLst/>
                        </a:rPr>
                        <a:t>Province </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a:effectLst/>
                        </a:rPr>
                        <a:t>Number of</a:t>
                      </a:r>
                      <a:br>
                        <a:rPr lang="en-ZA" sz="1400" dirty="0">
                          <a:effectLst/>
                        </a:rPr>
                      </a:br>
                      <a:r>
                        <a:rPr lang="en-ZA" sz="1400" dirty="0">
                          <a:effectLst/>
                        </a:rPr>
                        <a:t>Graduates</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Venue</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Date</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Attended by </a:t>
                      </a:r>
                      <a:endParaRPr lang="en-ZA" sz="1200">
                        <a:effectLst/>
                        <a:latin typeface="Calibri"/>
                        <a:ea typeface="Calibri"/>
                        <a:cs typeface="Times New Roman"/>
                      </a:endParaRPr>
                    </a:p>
                  </a:txBody>
                  <a:tcPr marL="67084" marR="67084" marT="0" marB="0" anchor="b"/>
                </a:tc>
              </a:tr>
              <a:tr h="411451">
                <a:tc>
                  <a:txBody>
                    <a:bodyPr/>
                    <a:lstStyle/>
                    <a:p>
                      <a:pPr marL="0" marR="0">
                        <a:lnSpc>
                          <a:spcPct val="115000"/>
                        </a:lnSpc>
                        <a:spcBef>
                          <a:spcPts val="0"/>
                        </a:spcBef>
                        <a:spcAft>
                          <a:spcPts val="0"/>
                        </a:spcAft>
                      </a:pPr>
                      <a:r>
                        <a:rPr lang="en-ZA" sz="1400">
                          <a:effectLst/>
                        </a:rPr>
                        <a:t>Mumalanga</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620</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Witbank, Ackerville Sports Ground </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23 June</a:t>
                      </a:r>
                      <a:r>
                        <a:rPr lang="en-ZA" sz="1400" baseline="0" dirty="0" smtClean="0">
                          <a:effectLst/>
                        </a:rPr>
                        <a:t> 20</a:t>
                      </a:r>
                      <a:r>
                        <a:rPr lang="en-ZA" sz="1400" dirty="0" smtClean="0">
                          <a:effectLst/>
                        </a:rPr>
                        <a:t>15</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Minister </a:t>
                      </a:r>
                      <a:endParaRPr lang="en-ZA" sz="1200">
                        <a:effectLst/>
                        <a:latin typeface="Calibri"/>
                        <a:ea typeface="Calibri"/>
                        <a:cs typeface="Times New Roman"/>
                      </a:endParaRPr>
                    </a:p>
                  </a:txBody>
                  <a:tcPr marL="67084" marR="67084" marT="0" marB="0" anchor="b"/>
                </a:tc>
              </a:tr>
              <a:tr h="205726">
                <a:tc>
                  <a:txBody>
                    <a:bodyPr/>
                    <a:lstStyle/>
                    <a:p>
                      <a:pPr marL="0" marR="0">
                        <a:lnSpc>
                          <a:spcPct val="115000"/>
                        </a:lnSpc>
                        <a:spcBef>
                          <a:spcPts val="0"/>
                        </a:spcBef>
                        <a:spcAft>
                          <a:spcPts val="0"/>
                        </a:spcAft>
                      </a:pPr>
                      <a:r>
                        <a:rPr lang="en-ZA" sz="1400">
                          <a:effectLst/>
                        </a:rPr>
                        <a:t>KwaZulu- Natal </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1263</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Nongoma</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26</a:t>
                      </a:r>
                      <a:r>
                        <a:rPr lang="en-ZA" sz="1400" baseline="0" dirty="0" smtClean="0">
                          <a:effectLst/>
                        </a:rPr>
                        <a:t> </a:t>
                      </a:r>
                      <a:r>
                        <a:rPr lang="en-ZA" sz="1400" dirty="0" smtClean="0">
                          <a:effectLst/>
                        </a:rPr>
                        <a:t>June</a:t>
                      </a:r>
                      <a:r>
                        <a:rPr lang="en-ZA" sz="1400" baseline="0" dirty="0" smtClean="0">
                          <a:effectLst/>
                        </a:rPr>
                        <a:t> 20</a:t>
                      </a:r>
                      <a:r>
                        <a:rPr lang="en-ZA" sz="1400" dirty="0" smtClean="0">
                          <a:effectLst/>
                        </a:rPr>
                        <a:t>15</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Minister </a:t>
                      </a:r>
                      <a:endParaRPr lang="en-ZA" sz="1200">
                        <a:effectLst/>
                        <a:latin typeface="Calibri"/>
                        <a:ea typeface="Calibri"/>
                        <a:cs typeface="Times New Roman"/>
                      </a:endParaRPr>
                    </a:p>
                  </a:txBody>
                  <a:tcPr marL="67084" marR="67084" marT="0" marB="0" anchor="b"/>
                </a:tc>
              </a:tr>
              <a:tr h="411451">
                <a:tc>
                  <a:txBody>
                    <a:bodyPr/>
                    <a:lstStyle/>
                    <a:p>
                      <a:pPr marL="0" marR="0">
                        <a:lnSpc>
                          <a:spcPct val="115000"/>
                        </a:lnSpc>
                        <a:spcBef>
                          <a:spcPts val="0"/>
                        </a:spcBef>
                        <a:spcAft>
                          <a:spcPts val="0"/>
                        </a:spcAft>
                      </a:pPr>
                      <a:r>
                        <a:rPr lang="en-ZA" sz="1400">
                          <a:effectLst/>
                        </a:rPr>
                        <a:t>Free State</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700</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Phutgaditjaba Community Centre</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28 June 2015</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a:effectLst/>
                        </a:rPr>
                        <a:t>Minister </a:t>
                      </a:r>
                      <a:endParaRPr lang="en-ZA" sz="1200" dirty="0">
                        <a:effectLst/>
                        <a:latin typeface="Calibri"/>
                        <a:ea typeface="Calibri"/>
                        <a:cs typeface="Times New Roman"/>
                      </a:endParaRPr>
                    </a:p>
                  </a:txBody>
                  <a:tcPr marL="67084" marR="67084" marT="0" marB="0" anchor="b"/>
                </a:tc>
              </a:tr>
              <a:tr h="205726">
                <a:tc>
                  <a:txBody>
                    <a:bodyPr/>
                    <a:lstStyle/>
                    <a:p>
                      <a:pPr marL="0" marR="0">
                        <a:lnSpc>
                          <a:spcPct val="115000"/>
                        </a:lnSpc>
                        <a:spcBef>
                          <a:spcPts val="0"/>
                        </a:spcBef>
                        <a:spcAft>
                          <a:spcPts val="0"/>
                        </a:spcAft>
                      </a:pPr>
                      <a:r>
                        <a:rPr lang="en-ZA" sz="1400">
                          <a:effectLst/>
                        </a:rPr>
                        <a:t>Limpopo</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1000</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Giyani</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29</a:t>
                      </a:r>
                      <a:r>
                        <a:rPr lang="en-ZA" sz="1400" baseline="0" dirty="0" smtClean="0">
                          <a:effectLst/>
                        </a:rPr>
                        <a:t> </a:t>
                      </a:r>
                      <a:r>
                        <a:rPr lang="en-ZA" sz="1400" dirty="0" smtClean="0">
                          <a:effectLst/>
                        </a:rPr>
                        <a:t>June 2015</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Minister </a:t>
                      </a:r>
                      <a:endParaRPr lang="en-ZA" sz="1200">
                        <a:effectLst/>
                        <a:latin typeface="Calibri"/>
                        <a:ea typeface="Calibri"/>
                        <a:cs typeface="Times New Roman"/>
                      </a:endParaRPr>
                    </a:p>
                  </a:txBody>
                  <a:tcPr marL="67084" marR="67084" marT="0" marB="0" anchor="b"/>
                </a:tc>
              </a:tr>
              <a:tr h="205726">
                <a:tc>
                  <a:txBody>
                    <a:bodyPr/>
                    <a:lstStyle/>
                    <a:p>
                      <a:pPr marL="0" marR="0">
                        <a:lnSpc>
                          <a:spcPct val="115000"/>
                        </a:lnSpc>
                        <a:spcBef>
                          <a:spcPts val="0"/>
                        </a:spcBef>
                        <a:spcAft>
                          <a:spcPts val="0"/>
                        </a:spcAft>
                      </a:pPr>
                      <a:r>
                        <a:rPr lang="en-ZA" sz="1400">
                          <a:effectLst/>
                        </a:rPr>
                        <a:t>Gauteng </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962</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Kliptown, JHB</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30</a:t>
                      </a:r>
                      <a:r>
                        <a:rPr lang="en-ZA" sz="1400" baseline="0" dirty="0" smtClean="0">
                          <a:effectLst/>
                        </a:rPr>
                        <a:t> </a:t>
                      </a:r>
                      <a:r>
                        <a:rPr lang="en-ZA" sz="1400" dirty="0" smtClean="0">
                          <a:effectLst/>
                        </a:rPr>
                        <a:t>June 2015</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Minister </a:t>
                      </a:r>
                      <a:endParaRPr lang="en-ZA" sz="1200">
                        <a:effectLst/>
                        <a:latin typeface="Calibri"/>
                        <a:ea typeface="Calibri"/>
                        <a:cs typeface="Times New Roman"/>
                      </a:endParaRPr>
                    </a:p>
                  </a:txBody>
                  <a:tcPr marL="67084" marR="67084" marT="0" marB="0" anchor="b"/>
                </a:tc>
              </a:tr>
              <a:tr h="205726">
                <a:tc>
                  <a:txBody>
                    <a:bodyPr/>
                    <a:lstStyle/>
                    <a:p>
                      <a:pPr marL="0" marR="0">
                        <a:lnSpc>
                          <a:spcPct val="115000"/>
                        </a:lnSpc>
                        <a:spcBef>
                          <a:spcPts val="0"/>
                        </a:spcBef>
                        <a:spcAft>
                          <a:spcPts val="0"/>
                        </a:spcAft>
                      </a:pPr>
                      <a:r>
                        <a:rPr lang="en-ZA" sz="1400">
                          <a:effectLst/>
                        </a:rPr>
                        <a:t>Eastern Cape</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970</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Mthatha, 2010 Stadium</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1</a:t>
                      </a:r>
                      <a:r>
                        <a:rPr lang="en-ZA" sz="1400" baseline="0" dirty="0" smtClean="0">
                          <a:effectLst/>
                        </a:rPr>
                        <a:t> </a:t>
                      </a:r>
                      <a:r>
                        <a:rPr lang="en-ZA" sz="1400" dirty="0" smtClean="0">
                          <a:effectLst/>
                        </a:rPr>
                        <a:t>July</a:t>
                      </a:r>
                      <a:r>
                        <a:rPr lang="en-ZA" sz="1400" baseline="0" dirty="0" smtClean="0">
                          <a:effectLst/>
                        </a:rPr>
                        <a:t> 201</a:t>
                      </a:r>
                      <a:r>
                        <a:rPr lang="en-ZA" sz="1400" dirty="0" smtClean="0">
                          <a:effectLst/>
                        </a:rPr>
                        <a:t>5</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Minister </a:t>
                      </a:r>
                      <a:endParaRPr lang="en-ZA" sz="1200">
                        <a:effectLst/>
                        <a:latin typeface="Calibri"/>
                        <a:ea typeface="Calibri"/>
                        <a:cs typeface="Times New Roman"/>
                      </a:endParaRPr>
                    </a:p>
                  </a:txBody>
                  <a:tcPr marL="67084" marR="67084" marT="0" marB="0" anchor="b"/>
                </a:tc>
              </a:tr>
              <a:tr h="205726">
                <a:tc>
                  <a:txBody>
                    <a:bodyPr/>
                    <a:lstStyle/>
                    <a:p>
                      <a:pPr marL="0" marR="0">
                        <a:lnSpc>
                          <a:spcPct val="115000"/>
                        </a:lnSpc>
                        <a:spcBef>
                          <a:spcPts val="0"/>
                        </a:spcBef>
                        <a:spcAft>
                          <a:spcPts val="0"/>
                        </a:spcAft>
                      </a:pPr>
                      <a:r>
                        <a:rPr lang="en-ZA" sz="1400">
                          <a:effectLst/>
                        </a:rPr>
                        <a:t>North-West</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698</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Lerome Village</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3</a:t>
                      </a:r>
                      <a:r>
                        <a:rPr lang="en-ZA" sz="1400" baseline="0" dirty="0" smtClean="0">
                          <a:effectLst/>
                        </a:rPr>
                        <a:t> </a:t>
                      </a:r>
                      <a:r>
                        <a:rPr lang="en-ZA" sz="1400" dirty="0" smtClean="0">
                          <a:effectLst/>
                        </a:rPr>
                        <a:t>July</a:t>
                      </a:r>
                      <a:r>
                        <a:rPr lang="en-ZA" sz="1400" baseline="0" dirty="0" smtClean="0">
                          <a:effectLst/>
                        </a:rPr>
                        <a:t> 20</a:t>
                      </a:r>
                      <a:r>
                        <a:rPr lang="en-ZA" sz="1400" dirty="0" smtClean="0">
                          <a:effectLst/>
                        </a:rPr>
                        <a:t>15</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Deputy Minister </a:t>
                      </a:r>
                      <a:endParaRPr lang="en-ZA" sz="1200">
                        <a:effectLst/>
                        <a:latin typeface="Calibri"/>
                        <a:ea typeface="Calibri"/>
                        <a:cs typeface="Times New Roman"/>
                      </a:endParaRPr>
                    </a:p>
                  </a:txBody>
                  <a:tcPr marL="67084" marR="67084" marT="0" marB="0" anchor="b"/>
                </a:tc>
              </a:tr>
              <a:tr h="411451">
                <a:tc>
                  <a:txBody>
                    <a:bodyPr/>
                    <a:lstStyle/>
                    <a:p>
                      <a:pPr marL="0" marR="0">
                        <a:lnSpc>
                          <a:spcPct val="115000"/>
                        </a:lnSpc>
                        <a:spcBef>
                          <a:spcPts val="0"/>
                        </a:spcBef>
                        <a:spcAft>
                          <a:spcPts val="0"/>
                        </a:spcAft>
                      </a:pPr>
                      <a:r>
                        <a:rPr lang="en-ZA" sz="1400">
                          <a:effectLst/>
                        </a:rPr>
                        <a:t>Northern Cape</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1176</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Kimberley Community Centre</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8</a:t>
                      </a:r>
                      <a:r>
                        <a:rPr lang="en-ZA" sz="1400" baseline="0" dirty="0" smtClean="0">
                          <a:effectLst/>
                        </a:rPr>
                        <a:t> </a:t>
                      </a:r>
                      <a:r>
                        <a:rPr lang="en-ZA" sz="1400" dirty="0" smtClean="0">
                          <a:effectLst/>
                        </a:rPr>
                        <a:t>July</a:t>
                      </a:r>
                      <a:r>
                        <a:rPr lang="en-ZA" sz="1400" baseline="0" dirty="0" smtClean="0">
                          <a:effectLst/>
                        </a:rPr>
                        <a:t> 20</a:t>
                      </a:r>
                      <a:r>
                        <a:rPr lang="en-ZA" sz="1400" dirty="0" smtClean="0">
                          <a:effectLst/>
                        </a:rPr>
                        <a:t>15</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Minister </a:t>
                      </a:r>
                      <a:endParaRPr lang="en-ZA" sz="1200">
                        <a:effectLst/>
                        <a:latin typeface="Calibri"/>
                        <a:ea typeface="Calibri"/>
                        <a:cs typeface="Times New Roman"/>
                      </a:endParaRPr>
                    </a:p>
                  </a:txBody>
                  <a:tcPr marL="67084" marR="67084" marT="0" marB="0" anchor="b"/>
                </a:tc>
              </a:tr>
              <a:tr h="205726">
                <a:tc>
                  <a:txBody>
                    <a:bodyPr/>
                    <a:lstStyle/>
                    <a:p>
                      <a:pPr marL="0" marR="0">
                        <a:lnSpc>
                          <a:spcPct val="115000"/>
                        </a:lnSpc>
                        <a:spcBef>
                          <a:spcPts val="0"/>
                        </a:spcBef>
                        <a:spcAft>
                          <a:spcPts val="0"/>
                        </a:spcAft>
                      </a:pPr>
                      <a:r>
                        <a:rPr lang="en-ZA" sz="1400">
                          <a:effectLst/>
                        </a:rPr>
                        <a:t>Limpopo</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1500</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Tubatse, Burgersfort </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1</a:t>
                      </a:r>
                      <a:r>
                        <a:rPr lang="en-ZA" sz="1400" baseline="0" dirty="0" smtClean="0">
                          <a:effectLst/>
                        </a:rPr>
                        <a:t> A</a:t>
                      </a:r>
                      <a:r>
                        <a:rPr lang="en-ZA" sz="1400" dirty="0" smtClean="0">
                          <a:effectLst/>
                        </a:rPr>
                        <a:t>ugust 2015</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Minister </a:t>
                      </a:r>
                      <a:endParaRPr lang="en-ZA" sz="1200">
                        <a:effectLst/>
                        <a:latin typeface="Calibri"/>
                        <a:ea typeface="Calibri"/>
                        <a:cs typeface="Times New Roman"/>
                      </a:endParaRPr>
                    </a:p>
                  </a:txBody>
                  <a:tcPr marL="67084" marR="67084" marT="0" marB="0" anchor="b"/>
                </a:tc>
              </a:tr>
              <a:tr h="205726">
                <a:tc>
                  <a:txBody>
                    <a:bodyPr/>
                    <a:lstStyle/>
                    <a:p>
                      <a:pPr marL="0" marR="0">
                        <a:lnSpc>
                          <a:spcPct val="115000"/>
                        </a:lnSpc>
                        <a:spcBef>
                          <a:spcPts val="0"/>
                        </a:spcBef>
                        <a:spcAft>
                          <a:spcPts val="0"/>
                        </a:spcAft>
                      </a:pPr>
                      <a:r>
                        <a:rPr lang="en-ZA" sz="1400">
                          <a:effectLst/>
                        </a:rPr>
                        <a:t>KwaZulu- Natal</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930</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Community Centre</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2</a:t>
                      </a:r>
                      <a:r>
                        <a:rPr lang="en-ZA" sz="1400" baseline="0" dirty="0" smtClean="0">
                          <a:effectLst/>
                        </a:rPr>
                        <a:t> </a:t>
                      </a:r>
                      <a:r>
                        <a:rPr lang="en-ZA" sz="1400" dirty="0" smtClean="0">
                          <a:effectLst/>
                        </a:rPr>
                        <a:t>August</a:t>
                      </a:r>
                      <a:r>
                        <a:rPr lang="en-ZA" sz="1400" baseline="0" dirty="0" smtClean="0">
                          <a:effectLst/>
                        </a:rPr>
                        <a:t> 20</a:t>
                      </a:r>
                      <a:r>
                        <a:rPr lang="en-ZA" sz="1400" dirty="0" smtClean="0">
                          <a:effectLst/>
                        </a:rPr>
                        <a:t>15</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Minister </a:t>
                      </a:r>
                      <a:endParaRPr lang="en-ZA" sz="1200">
                        <a:effectLst/>
                        <a:latin typeface="Calibri"/>
                        <a:ea typeface="Calibri"/>
                        <a:cs typeface="Times New Roman"/>
                      </a:endParaRPr>
                    </a:p>
                  </a:txBody>
                  <a:tcPr marL="67084" marR="67084" marT="0" marB="0" anchor="b"/>
                </a:tc>
              </a:tr>
              <a:tr h="205726">
                <a:tc>
                  <a:txBody>
                    <a:bodyPr/>
                    <a:lstStyle/>
                    <a:p>
                      <a:pPr marL="0" marR="0">
                        <a:lnSpc>
                          <a:spcPct val="115000"/>
                        </a:lnSpc>
                        <a:spcBef>
                          <a:spcPts val="0"/>
                        </a:spcBef>
                        <a:spcAft>
                          <a:spcPts val="0"/>
                        </a:spcAft>
                      </a:pPr>
                      <a:r>
                        <a:rPr lang="en-ZA" sz="1400">
                          <a:effectLst/>
                        </a:rPr>
                        <a:t>KwaZulu- Natal</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200</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Durban City Hall</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15 June 2016</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Deputy Minister </a:t>
                      </a:r>
                      <a:endParaRPr lang="en-ZA" sz="1200">
                        <a:effectLst/>
                        <a:latin typeface="Calibri"/>
                        <a:ea typeface="Calibri"/>
                        <a:cs typeface="Times New Roman"/>
                      </a:endParaRPr>
                    </a:p>
                  </a:txBody>
                  <a:tcPr marL="67084" marR="67084" marT="0" marB="0" anchor="b"/>
                </a:tc>
              </a:tr>
              <a:tr h="205726">
                <a:tc>
                  <a:txBody>
                    <a:bodyPr/>
                    <a:lstStyle/>
                    <a:p>
                      <a:pPr marL="0" marR="0">
                        <a:lnSpc>
                          <a:spcPct val="115000"/>
                        </a:lnSpc>
                        <a:spcBef>
                          <a:spcPts val="0"/>
                        </a:spcBef>
                        <a:spcAft>
                          <a:spcPts val="0"/>
                        </a:spcAft>
                      </a:pPr>
                      <a:r>
                        <a:rPr lang="en-ZA" sz="1400">
                          <a:effectLst/>
                        </a:rPr>
                        <a:t>KwaZulu- Natal</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600</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Ulundi, Old Legislature </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16</a:t>
                      </a:r>
                      <a:r>
                        <a:rPr lang="en-ZA" sz="1400" baseline="0" dirty="0" smtClean="0">
                          <a:effectLst/>
                        </a:rPr>
                        <a:t> </a:t>
                      </a:r>
                      <a:r>
                        <a:rPr lang="en-ZA" sz="1400" dirty="0" smtClean="0">
                          <a:effectLst/>
                        </a:rPr>
                        <a:t>June 2016</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DBE Officials </a:t>
                      </a:r>
                      <a:endParaRPr lang="en-ZA" sz="1200">
                        <a:effectLst/>
                        <a:latin typeface="Calibri"/>
                        <a:ea typeface="Calibri"/>
                        <a:cs typeface="Times New Roman"/>
                      </a:endParaRPr>
                    </a:p>
                  </a:txBody>
                  <a:tcPr marL="67084" marR="67084" marT="0" marB="0" anchor="b"/>
                </a:tc>
              </a:tr>
              <a:tr h="411451">
                <a:tc>
                  <a:txBody>
                    <a:bodyPr/>
                    <a:lstStyle/>
                    <a:p>
                      <a:pPr marL="0" marR="0">
                        <a:lnSpc>
                          <a:spcPct val="115000"/>
                        </a:lnSpc>
                        <a:spcBef>
                          <a:spcPts val="0"/>
                        </a:spcBef>
                        <a:spcAft>
                          <a:spcPts val="0"/>
                        </a:spcAft>
                      </a:pPr>
                      <a:r>
                        <a:rPr lang="en-ZA" sz="1400">
                          <a:effectLst/>
                        </a:rPr>
                        <a:t>North-West</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836</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Mokgalwane Community Hall</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28 June  2016</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DBE Officials </a:t>
                      </a:r>
                      <a:endParaRPr lang="en-ZA" sz="1200">
                        <a:effectLst/>
                        <a:latin typeface="Calibri"/>
                        <a:ea typeface="Calibri"/>
                        <a:cs typeface="Times New Roman"/>
                      </a:endParaRPr>
                    </a:p>
                  </a:txBody>
                  <a:tcPr marL="67084" marR="67084" marT="0" marB="0" anchor="b"/>
                </a:tc>
              </a:tr>
              <a:tr h="205726">
                <a:tc>
                  <a:txBody>
                    <a:bodyPr/>
                    <a:lstStyle/>
                    <a:p>
                      <a:pPr marL="0" marR="0">
                        <a:lnSpc>
                          <a:spcPct val="115000"/>
                        </a:lnSpc>
                        <a:spcBef>
                          <a:spcPts val="0"/>
                        </a:spcBef>
                        <a:spcAft>
                          <a:spcPts val="0"/>
                        </a:spcAft>
                      </a:pPr>
                      <a:r>
                        <a:rPr lang="en-ZA" sz="1400">
                          <a:effectLst/>
                        </a:rPr>
                        <a:t>North-West</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900</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Taung</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28</a:t>
                      </a:r>
                      <a:r>
                        <a:rPr lang="en-ZA" sz="1400" baseline="0" dirty="0" smtClean="0">
                          <a:effectLst/>
                        </a:rPr>
                        <a:t> </a:t>
                      </a:r>
                      <a:r>
                        <a:rPr lang="en-ZA" sz="1400" dirty="0" smtClean="0">
                          <a:effectLst/>
                        </a:rPr>
                        <a:t>July</a:t>
                      </a:r>
                      <a:r>
                        <a:rPr lang="en-ZA" sz="1400" baseline="0" dirty="0" smtClean="0">
                          <a:effectLst/>
                        </a:rPr>
                        <a:t> 20</a:t>
                      </a:r>
                      <a:r>
                        <a:rPr lang="en-ZA" sz="1400" dirty="0" smtClean="0">
                          <a:effectLst/>
                        </a:rPr>
                        <a:t>16</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Deputy Minister</a:t>
                      </a:r>
                      <a:endParaRPr lang="en-ZA" sz="1200">
                        <a:effectLst/>
                        <a:latin typeface="Calibri"/>
                        <a:ea typeface="Calibri"/>
                        <a:cs typeface="Times New Roman"/>
                      </a:endParaRPr>
                    </a:p>
                  </a:txBody>
                  <a:tcPr marL="67084" marR="67084" marT="0" marB="0" anchor="b"/>
                </a:tc>
              </a:tr>
              <a:tr h="205726">
                <a:tc>
                  <a:txBody>
                    <a:bodyPr/>
                    <a:lstStyle/>
                    <a:p>
                      <a:pPr marL="0" marR="0">
                        <a:lnSpc>
                          <a:spcPct val="115000"/>
                        </a:lnSpc>
                        <a:spcBef>
                          <a:spcPts val="0"/>
                        </a:spcBef>
                        <a:spcAft>
                          <a:spcPts val="0"/>
                        </a:spcAft>
                      </a:pPr>
                      <a:r>
                        <a:rPr lang="en-ZA" sz="1400">
                          <a:effectLst/>
                        </a:rPr>
                        <a:t>North-West</a:t>
                      </a:r>
                      <a:endParaRPr lang="en-ZA" sz="1200">
                        <a:effectLst/>
                        <a:latin typeface="Calibri"/>
                        <a:ea typeface="Calibri"/>
                        <a:cs typeface="Times New Roman"/>
                      </a:endParaRPr>
                    </a:p>
                  </a:txBody>
                  <a:tcPr marL="67084" marR="67084" marT="0" marB="0" anchor="b"/>
                </a:tc>
                <a:tc>
                  <a:txBody>
                    <a:bodyPr/>
                    <a:lstStyle/>
                    <a:p>
                      <a:pPr marL="0" marR="0" algn="r">
                        <a:lnSpc>
                          <a:spcPct val="115000"/>
                        </a:lnSpc>
                        <a:spcBef>
                          <a:spcPts val="0"/>
                        </a:spcBef>
                        <a:spcAft>
                          <a:spcPts val="0"/>
                        </a:spcAft>
                      </a:pPr>
                      <a:r>
                        <a:rPr lang="en-ZA" sz="1400">
                          <a:effectLst/>
                        </a:rPr>
                        <a:t>700</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a:effectLst/>
                        </a:rPr>
                        <a:t>Orkney </a:t>
                      </a:r>
                      <a:endParaRPr lang="en-ZA" sz="120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smtClean="0">
                          <a:effectLst/>
                        </a:rPr>
                        <a:t>29</a:t>
                      </a:r>
                      <a:r>
                        <a:rPr lang="en-ZA" sz="1400" baseline="0" dirty="0" smtClean="0">
                          <a:effectLst/>
                        </a:rPr>
                        <a:t> </a:t>
                      </a:r>
                      <a:r>
                        <a:rPr lang="en-ZA" sz="1400" dirty="0" smtClean="0">
                          <a:effectLst/>
                        </a:rPr>
                        <a:t>July 2016</a:t>
                      </a:r>
                      <a:endParaRPr lang="en-ZA" sz="1200" dirty="0">
                        <a:effectLst/>
                        <a:latin typeface="Calibri"/>
                        <a:ea typeface="Calibri"/>
                        <a:cs typeface="Times New Roman"/>
                      </a:endParaRPr>
                    </a:p>
                  </a:txBody>
                  <a:tcPr marL="67084" marR="67084" marT="0" marB="0" anchor="b"/>
                </a:tc>
                <a:tc>
                  <a:txBody>
                    <a:bodyPr/>
                    <a:lstStyle/>
                    <a:p>
                      <a:pPr marL="0" marR="0">
                        <a:lnSpc>
                          <a:spcPct val="115000"/>
                        </a:lnSpc>
                        <a:spcBef>
                          <a:spcPts val="0"/>
                        </a:spcBef>
                        <a:spcAft>
                          <a:spcPts val="0"/>
                        </a:spcAft>
                      </a:pPr>
                      <a:r>
                        <a:rPr lang="en-ZA" sz="1400" dirty="0">
                          <a:effectLst/>
                        </a:rPr>
                        <a:t>DBE Officials </a:t>
                      </a:r>
                      <a:endParaRPr lang="en-ZA" sz="1200" dirty="0">
                        <a:effectLst/>
                        <a:latin typeface="Calibri"/>
                        <a:ea typeface="Calibri"/>
                        <a:cs typeface="Times New Roman"/>
                      </a:endParaRPr>
                    </a:p>
                  </a:txBody>
                  <a:tcPr marL="67084" marR="67084" marT="0" marB="0" anchor="b"/>
                </a:tc>
              </a:tr>
            </a:tbl>
          </a:graphicData>
        </a:graphic>
      </p:graphicFrame>
      <p:sp>
        <p:nvSpPr>
          <p:cNvPr id="4" name="Slide Number Placeholder 3"/>
          <p:cNvSpPr>
            <a:spLocks noGrp="1"/>
          </p:cNvSpPr>
          <p:nvPr>
            <p:ph type="sldNum" sz="quarter" idx="12"/>
          </p:nvPr>
        </p:nvSpPr>
        <p:spPr/>
        <p:txBody>
          <a:bodyPr/>
          <a:lstStyle/>
          <a:p>
            <a:fld id="{E2C0AE55-7E06-4976-960B-3D98813CB3CF}" type="slidenum">
              <a:rPr lang="en-ZA" smtClean="0"/>
              <a:pPr/>
              <a:t>36</a:t>
            </a:fld>
            <a:endParaRPr lang="en-ZA" dirty="0"/>
          </a:p>
        </p:txBody>
      </p:sp>
    </p:spTree>
    <p:extLst>
      <p:ext uri="{BB962C8B-B14F-4D97-AF65-F5344CB8AC3E}">
        <p14:creationId xmlns:p14="http://schemas.microsoft.com/office/powerpoint/2010/main" xmlns="" val="2873539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bwMode="auto">
          <a:xfrm>
            <a:off x="3989388" y="1844675"/>
            <a:ext cx="1519237" cy="1368425"/>
          </a:xfrm>
          <a:prstGeom prst="rect">
            <a:avLst/>
          </a:prstGeom>
          <a:solidFill>
            <a:schemeClr val="accent2">
              <a:lumMod val="40000"/>
              <a:lumOff val="60000"/>
            </a:schemeClr>
          </a:solidFill>
          <a:ln w="9525">
            <a:noFill/>
            <a:miter lim="800000"/>
            <a:headEnd/>
            <a:tailEnd/>
          </a:ln>
        </p:spPr>
        <p:txBody>
          <a:bodyPr/>
          <a:lstStyle/>
          <a:p>
            <a:pPr marL="342900" indent="-342900" algn="ctr" eaLnBrk="0" hangingPunct="0">
              <a:spcBef>
                <a:spcPct val="20000"/>
              </a:spcBef>
              <a:defRPr/>
            </a:pPr>
            <a:r>
              <a:rPr lang="en-US" sz="2400" b="1" dirty="0">
                <a:solidFill>
                  <a:srgbClr val="C0504D">
                    <a:lumMod val="50000"/>
                  </a:srgbClr>
                </a:solidFill>
                <a:cs typeface="Times New Roman" pitchFamily="18" charset="0"/>
              </a:rPr>
              <a:t>7 000</a:t>
            </a:r>
          </a:p>
          <a:p>
            <a:pPr marL="342900" indent="-342900" algn="ctr" eaLnBrk="0" hangingPunct="0">
              <a:spcBef>
                <a:spcPct val="20000"/>
              </a:spcBef>
              <a:defRPr/>
            </a:pPr>
            <a:r>
              <a:rPr lang="en-US" sz="2400" b="1" dirty="0">
                <a:solidFill>
                  <a:srgbClr val="C0504D">
                    <a:lumMod val="50000"/>
                  </a:srgbClr>
                </a:solidFill>
                <a:cs typeface="Times New Roman" pitchFamily="18" charset="0"/>
              </a:rPr>
              <a:t>People</a:t>
            </a:r>
          </a:p>
          <a:p>
            <a:pPr marL="342900" indent="-342900" algn="ctr" eaLnBrk="0" hangingPunct="0">
              <a:spcBef>
                <a:spcPct val="20000"/>
              </a:spcBef>
              <a:defRPr/>
            </a:pPr>
            <a:r>
              <a:rPr lang="en-US" sz="2400" b="1" dirty="0">
                <a:solidFill>
                  <a:srgbClr val="C0504D">
                    <a:lumMod val="50000"/>
                  </a:srgbClr>
                </a:solidFill>
                <a:cs typeface="Times New Roman" pitchFamily="18" charset="0"/>
              </a:rPr>
              <a:t>attended</a:t>
            </a:r>
          </a:p>
        </p:txBody>
      </p:sp>
      <p:sp>
        <p:nvSpPr>
          <p:cNvPr id="15363" name="Title 1"/>
          <p:cNvSpPr>
            <a:spLocks noGrp="1"/>
          </p:cNvSpPr>
          <p:nvPr>
            <p:ph type="title"/>
          </p:nvPr>
        </p:nvSpPr>
        <p:spPr>
          <a:xfrm>
            <a:off x="323528" y="188641"/>
            <a:ext cx="8496944" cy="432048"/>
          </a:xfrm>
        </p:spPr>
        <p:txBody>
          <a:bodyPr>
            <a:noAutofit/>
          </a:bodyPr>
          <a:lstStyle/>
          <a:p>
            <a:pPr eaLnBrk="1" hangingPunct="1"/>
            <a:r>
              <a:rPr lang="en-GB" altLang="en-US" sz="3200" b="1" dirty="0" smtClean="0">
                <a:latin typeface="Arial" charset="0"/>
                <a:cs typeface="Arial" charset="0"/>
              </a:rPr>
              <a:t>CEREMONY  </a:t>
            </a:r>
            <a:r>
              <a:rPr lang="en-ZA" altLang="en-US" sz="3200" b="1" i="1" dirty="0" smtClean="0">
                <a:latin typeface="Arial" charset="0"/>
                <a:cs typeface="Arial" charset="0"/>
              </a:rPr>
              <a:t>-</a:t>
            </a:r>
            <a:r>
              <a:rPr lang="en-GB" altLang="en-US" sz="3200" b="1" dirty="0" smtClean="0">
                <a:latin typeface="Arial" charset="0"/>
                <a:cs typeface="Arial" charset="0"/>
              </a:rPr>
              <a:t>Limpopo</a:t>
            </a:r>
            <a:endParaRPr lang="en-ZA" altLang="en-US" sz="3200" b="1" dirty="0" smtClean="0">
              <a:latin typeface="Arial" charset="0"/>
              <a:cs typeface="Arial" charset="0"/>
            </a:endParaRPr>
          </a:p>
        </p:txBody>
      </p:sp>
      <p:pic>
        <p:nvPicPr>
          <p:cNvPr id="15364"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92775" y="1341438"/>
            <a:ext cx="3451225" cy="309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Content Placeholder 2"/>
          <p:cNvSpPr>
            <a:spLocks noGrp="1"/>
          </p:cNvSpPr>
          <p:nvPr>
            <p:ph idx="1"/>
          </p:nvPr>
        </p:nvSpPr>
        <p:spPr>
          <a:xfrm>
            <a:off x="0" y="836613"/>
            <a:ext cx="9144000" cy="914400"/>
          </a:xfrm>
        </p:spPr>
        <p:txBody>
          <a:bodyPr/>
          <a:lstStyle/>
          <a:p>
            <a:pPr eaLnBrk="1" fontAlgn="t" hangingPunct="1"/>
            <a:r>
              <a:rPr lang="en-US" altLang="en-US" sz="2400" b="1" dirty="0" smtClean="0">
                <a:solidFill>
                  <a:srgbClr val="000000"/>
                </a:solidFill>
                <a:latin typeface="Arial" charset="0"/>
                <a:cs typeface="Times New Roman" pitchFamily="18" charset="0"/>
              </a:rPr>
              <a:t>Tzaneen- </a:t>
            </a:r>
            <a:r>
              <a:rPr lang="en-US" altLang="en-US" sz="2400" b="1" dirty="0" err="1" smtClean="0">
                <a:solidFill>
                  <a:srgbClr val="000000"/>
                </a:solidFill>
                <a:latin typeface="Arial" charset="0"/>
                <a:cs typeface="Times New Roman" pitchFamily="18" charset="0"/>
              </a:rPr>
              <a:t>Nkowankowa</a:t>
            </a:r>
            <a:r>
              <a:rPr lang="en-GB" altLang="en-US" sz="2400" b="1" dirty="0" smtClean="0">
                <a:solidFill>
                  <a:srgbClr val="000000"/>
                </a:solidFill>
                <a:latin typeface="Arial" charset="0"/>
                <a:cs typeface="Times New Roman" pitchFamily="18" charset="0"/>
              </a:rPr>
              <a:t>:</a:t>
            </a:r>
            <a:endParaRPr lang="en-US" altLang="en-US" sz="2400" b="1" dirty="0" smtClean="0">
              <a:latin typeface="Arial" charset="0"/>
              <a:cs typeface="Times New Roman" pitchFamily="18" charset="0"/>
            </a:endParaRPr>
          </a:p>
        </p:txBody>
      </p:sp>
      <p:pic>
        <p:nvPicPr>
          <p:cNvPr id="1536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144963"/>
            <a:ext cx="4067175" cy="271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1638" y="3570288"/>
            <a:ext cx="4932362" cy="328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392238"/>
            <a:ext cx="3851275" cy="261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2C0AE55-7E06-4976-960B-3D98813CB3CF}" type="slidenum">
              <a:rPr lang="en-ZA" smtClean="0"/>
              <a:pPr/>
              <a:t>37</a:t>
            </a:fld>
            <a:endParaRPr lang="en-ZA"/>
          </a:p>
        </p:txBody>
      </p:sp>
    </p:spTree>
    <p:extLst>
      <p:ext uri="{BB962C8B-B14F-4D97-AF65-F5344CB8AC3E}">
        <p14:creationId xmlns:p14="http://schemas.microsoft.com/office/powerpoint/2010/main" xmlns="" val="2733567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a:buNone/>
            </a:pPr>
            <a:r>
              <a:rPr lang="en-US" sz="2400" b="1" u="sng" dirty="0">
                <a:solidFill>
                  <a:srgbClr val="741202"/>
                </a:solidFill>
                <a:latin typeface="Arial" panose="020B0604020202020204" pitchFamily="34" charset="0"/>
                <a:ea typeface="+mj-ea"/>
                <a:cs typeface="Arial" panose="020B0604020202020204" pitchFamily="34" charset="0"/>
              </a:rPr>
              <a:t>PROGRAMME </a:t>
            </a:r>
            <a:r>
              <a:rPr lang="en-US" sz="2400" b="1" u="sng" dirty="0" smtClean="0">
                <a:solidFill>
                  <a:srgbClr val="741202"/>
                </a:solidFill>
                <a:latin typeface="Arial" panose="020B0604020202020204" pitchFamily="34" charset="0"/>
                <a:ea typeface="+mj-ea"/>
                <a:cs typeface="Arial" panose="020B0604020202020204" pitchFamily="34" charset="0"/>
              </a:rPr>
              <a:t>3 </a:t>
            </a:r>
            <a:r>
              <a:rPr lang="en-US" sz="2400" b="1" dirty="0">
                <a:solidFill>
                  <a:srgbClr val="741202"/>
                </a:solidFill>
                <a:latin typeface="Arial" panose="020B0604020202020204" pitchFamily="34" charset="0"/>
                <a:ea typeface="+mj-ea"/>
                <a:cs typeface="Arial" panose="020B0604020202020204" pitchFamily="34" charset="0"/>
              </a:rPr>
              <a:t>: TEACHERS, EDUCATION HUMAN RESOURCES AND INSTITUTIONAL                               DEVELOPMENT </a:t>
            </a:r>
            <a:endParaRPr lang="en-US" sz="2400" b="1" dirty="0" smtClean="0">
              <a:solidFill>
                <a:srgbClr val="741202"/>
              </a:solidFill>
              <a:latin typeface="Arial" panose="020B0604020202020204" pitchFamily="34" charset="0"/>
              <a:ea typeface="+mj-ea"/>
              <a:cs typeface="Arial" panose="020B0604020202020204" pitchFamily="34" charset="0"/>
            </a:endParaRPr>
          </a:p>
          <a:p>
            <a:pPr marL="0" lvl="0" indent="0" algn="just">
              <a:buNone/>
            </a:pPr>
            <a:r>
              <a:rPr lang="en-US" b="1" dirty="0">
                <a:solidFill>
                  <a:srgbClr val="741202"/>
                </a:solidFill>
                <a:latin typeface="Arial" panose="020B0604020202020204" pitchFamily="34" charset="0"/>
                <a:ea typeface="+mj-ea"/>
                <a:cs typeface="Arial" panose="020B0604020202020204" pitchFamily="34" charset="0"/>
              </a:rPr>
              <a:t/>
            </a:r>
            <a:br>
              <a:rPr lang="en-US" b="1" dirty="0">
                <a:solidFill>
                  <a:srgbClr val="741202"/>
                </a:solidFill>
                <a:latin typeface="Arial" panose="020B0604020202020204" pitchFamily="34" charset="0"/>
                <a:ea typeface="+mj-ea"/>
                <a:cs typeface="Arial" panose="020B0604020202020204" pitchFamily="34" charset="0"/>
              </a:rPr>
            </a:br>
            <a:r>
              <a:rPr lang="en-US" sz="2400" b="1" dirty="0">
                <a:solidFill>
                  <a:prstClr val="black"/>
                </a:solidFill>
                <a:latin typeface="Arial" panose="020B0604020202020204" pitchFamily="34" charset="0"/>
                <a:cs typeface="Arial" panose="020B0604020202020204" pitchFamily="34" charset="0"/>
              </a:rPr>
              <a:t>The purpose of Programme </a:t>
            </a:r>
            <a:r>
              <a:rPr lang="en-US" sz="2400" b="1" dirty="0" smtClean="0">
                <a:solidFill>
                  <a:prstClr val="black"/>
                </a:solidFill>
                <a:latin typeface="Arial" panose="020B0604020202020204" pitchFamily="34" charset="0"/>
                <a:cs typeface="Arial" panose="020B0604020202020204" pitchFamily="34" charset="0"/>
              </a:rPr>
              <a:t>3 </a:t>
            </a:r>
            <a:r>
              <a:rPr lang="en-US" sz="2400" b="1" dirty="0">
                <a:solidFill>
                  <a:prstClr val="black"/>
                </a:solidFill>
                <a:latin typeface="Arial" panose="020B0604020202020204" pitchFamily="34" charset="0"/>
                <a:cs typeface="Arial" panose="020B0604020202020204" pitchFamily="34" charset="0"/>
              </a:rPr>
              <a:t>is to promote quality teaching and institutional performance through the effective supply, development and </a:t>
            </a:r>
            <a:r>
              <a:rPr lang="en-US" sz="2400" b="1" dirty="0" err="1">
                <a:solidFill>
                  <a:prstClr val="black"/>
                </a:solidFill>
                <a:latin typeface="Arial" panose="020B0604020202020204" pitchFamily="34" charset="0"/>
                <a:cs typeface="Arial" panose="020B0604020202020204" pitchFamily="34" charset="0"/>
              </a:rPr>
              <a:t>utilisation</a:t>
            </a:r>
            <a:r>
              <a:rPr lang="en-US" sz="2400" b="1" dirty="0">
                <a:solidFill>
                  <a:prstClr val="black"/>
                </a:solidFill>
                <a:latin typeface="Arial" panose="020B0604020202020204" pitchFamily="34" charset="0"/>
                <a:cs typeface="Arial" panose="020B0604020202020204" pitchFamily="34" charset="0"/>
              </a:rPr>
              <a:t> of human </a:t>
            </a:r>
            <a:r>
              <a:rPr lang="en-US" sz="2400" b="1" dirty="0" smtClean="0">
                <a:solidFill>
                  <a:prstClr val="black"/>
                </a:solidFill>
                <a:latin typeface="Arial" panose="020B0604020202020204" pitchFamily="34" charset="0"/>
                <a:cs typeface="Arial" panose="020B0604020202020204" pitchFamily="34" charset="0"/>
              </a:rPr>
              <a:t>resources</a:t>
            </a:r>
            <a:endParaRPr lang="en-US" sz="2400" b="1" dirty="0">
              <a:solidFill>
                <a:prstClr val="black"/>
              </a:solidFill>
              <a:latin typeface="Arial" panose="020B0604020202020204" pitchFamily="34" charset="0"/>
              <a:cs typeface="Arial" panose="020B0604020202020204" pitchFamily="34" charset="0"/>
            </a:endParaRPr>
          </a:p>
          <a:p>
            <a:pPr marL="0" lvl="0" indent="0" algn="just">
              <a:buNone/>
            </a:pPr>
            <a:endParaRPr lang="en-US" sz="2400" b="1" dirty="0">
              <a:solidFill>
                <a:srgbClr val="F79646">
                  <a:lumMod val="75000"/>
                </a:srgb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E2C0AE55-7E06-4976-960B-3D98813CB3CF}" type="slidenum">
              <a:rPr lang="en-ZA" smtClean="0"/>
              <a:pPr/>
              <a:t>38</a:t>
            </a:fld>
            <a:endParaRPr lang="en-ZA"/>
          </a:p>
        </p:txBody>
      </p:sp>
    </p:spTree>
    <p:extLst>
      <p:ext uri="{BB962C8B-B14F-4D97-AF65-F5344CB8AC3E}">
        <p14:creationId xmlns:p14="http://schemas.microsoft.com/office/powerpoint/2010/main" xmlns="" val="996071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157194695"/>
              </p:ext>
            </p:extLst>
          </p:nvPr>
        </p:nvGraphicFramePr>
        <p:xfrm>
          <a:off x="611560" y="761657"/>
          <a:ext cx="8352927" cy="5520690"/>
        </p:xfrm>
        <a:graphic>
          <a:graphicData uri="http://schemas.openxmlformats.org/drawingml/2006/table">
            <a:tbl>
              <a:tblPr firstRow="1" bandRow="1">
                <a:tableStyleId>{21E4AEA4-8DFA-4A89-87EB-49C32662AFE0}</a:tableStyleId>
              </a:tblPr>
              <a:tblGrid>
                <a:gridCol w="1872208"/>
                <a:gridCol w="1440160"/>
                <a:gridCol w="2160240"/>
                <a:gridCol w="1702342"/>
                <a:gridCol w="1177977"/>
              </a:tblGrid>
              <a:tr h="370840">
                <a:tc>
                  <a:txBody>
                    <a:bodyPr/>
                    <a:lstStyle/>
                    <a:p>
                      <a:pPr algn="l">
                        <a:lnSpc>
                          <a:spcPct val="115000"/>
                        </a:lnSpc>
                        <a:spcAft>
                          <a:spcPts val="0"/>
                        </a:spcAft>
                      </a:pPr>
                      <a:r>
                        <a:rPr lang="en-US" sz="1300" dirty="0"/>
                        <a:t>PERFORMANCE INDICATORS</a:t>
                      </a:r>
                      <a:endParaRPr lang="en-ZA" sz="1300" dirty="0">
                        <a:latin typeface="+mn-lt"/>
                        <a:ea typeface="Calibri"/>
                        <a:cs typeface="Times New Roman"/>
                      </a:endParaRPr>
                    </a:p>
                  </a:txBody>
                  <a:tcPr marL="68580" marR="68580" marT="0" marB="0"/>
                </a:tc>
                <a:tc>
                  <a:txBody>
                    <a:bodyPr/>
                    <a:lstStyle/>
                    <a:p>
                      <a:pPr algn="ctr">
                        <a:lnSpc>
                          <a:spcPct val="115000"/>
                        </a:lnSpc>
                        <a:spcAft>
                          <a:spcPts val="0"/>
                        </a:spcAft>
                      </a:pPr>
                      <a:r>
                        <a:rPr lang="en-US" sz="1300" dirty="0" smtClean="0"/>
                        <a:t>TARGET FOR 2015/16 AS PER APP</a:t>
                      </a:r>
                      <a:endParaRPr lang="en-ZA" sz="1300" dirty="0">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aseline="0" dirty="0" smtClean="0"/>
                        <a:t>ACTUAL OUTPUT FOR 2015/16</a:t>
                      </a:r>
                      <a:endParaRPr lang="en-ZA" sz="1200" dirty="0" smtClean="0"/>
                    </a:p>
                    <a:p>
                      <a:pPr algn="ctr">
                        <a:lnSpc>
                          <a:spcPct val="115000"/>
                        </a:lnSpc>
                        <a:spcAft>
                          <a:spcPts val="0"/>
                        </a:spcAft>
                      </a:pPr>
                      <a:r>
                        <a:rPr lang="en-US" sz="1300" baseline="0" dirty="0" smtClean="0"/>
                        <a:t> </a:t>
                      </a:r>
                      <a:endParaRPr lang="en-ZA" sz="1300" dirty="0">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400" b="1" kern="1200" baseline="0" dirty="0" smtClean="0">
                          <a:solidFill>
                            <a:schemeClr val="lt1"/>
                          </a:solidFill>
                          <a:latin typeface="+mn-lt"/>
                          <a:ea typeface="+mn-ea"/>
                          <a:cs typeface="+mn-cs"/>
                        </a:rPr>
                        <a:t>DEVIATION FROM PLANNED TARGET</a:t>
                      </a:r>
                    </a:p>
                    <a:p>
                      <a:pPr algn="ctr">
                        <a:lnSpc>
                          <a:spcPct val="115000"/>
                        </a:lnSpc>
                        <a:spcAft>
                          <a:spcPts val="0"/>
                        </a:spcAft>
                      </a:pPr>
                      <a:endParaRPr lang="en-ZA" sz="1300" dirty="0">
                        <a:latin typeface="+mn-lt"/>
                        <a:ea typeface="Calibri"/>
                        <a:cs typeface="Times New Roman"/>
                      </a:endParaRPr>
                    </a:p>
                  </a:txBody>
                  <a:tcPr marL="68580" marR="68580" marT="0" marB="0"/>
                </a:tc>
                <a:tc>
                  <a:txBody>
                    <a:bodyPr/>
                    <a:lstStyle/>
                    <a:p>
                      <a:r>
                        <a:rPr lang="en-ZA" dirty="0" smtClean="0"/>
                        <a:t>Status </a:t>
                      </a:r>
                      <a:endParaRPr lang="en-ZA" dirty="0"/>
                    </a:p>
                  </a:txBody>
                  <a:tcPr/>
                </a:tc>
              </a:tr>
              <a:tr h="370840">
                <a:tc>
                  <a:txBody>
                    <a:bodyPr/>
                    <a:lstStyle/>
                    <a:p>
                      <a:r>
                        <a:rPr lang="en-ZA" sz="1400" dirty="0" smtClean="0"/>
                        <a:t>Number of </a:t>
                      </a:r>
                      <a:r>
                        <a:rPr lang="en-ZA" sz="1400" dirty="0" err="1" smtClean="0"/>
                        <a:t>Funza</a:t>
                      </a:r>
                      <a:r>
                        <a:rPr lang="en-ZA" sz="1400" baseline="0" dirty="0" smtClean="0"/>
                        <a:t> </a:t>
                      </a:r>
                      <a:r>
                        <a:rPr lang="en-ZA" sz="1400" baseline="0" dirty="0" err="1" smtClean="0"/>
                        <a:t>Lushaka</a:t>
                      </a:r>
                      <a:r>
                        <a:rPr lang="en-ZA" sz="1400" baseline="0" dirty="0" smtClean="0"/>
                        <a:t> bursaries awarded to students enrolled for initial teacher education. </a:t>
                      </a:r>
                      <a:endParaRPr lang="en-ZA" sz="1400" b="0" dirty="0">
                        <a:latin typeface="+mn-lt"/>
                      </a:endParaRPr>
                    </a:p>
                  </a:txBody>
                  <a:tcPr/>
                </a:tc>
                <a:tc>
                  <a:txBody>
                    <a:bodyPr/>
                    <a:lstStyle/>
                    <a:p>
                      <a:r>
                        <a:rPr lang="en-ZA" sz="1400" dirty="0" smtClean="0"/>
                        <a:t>13 000</a:t>
                      </a:r>
                      <a:endParaRPr lang="en-ZA" sz="1400" b="0" dirty="0"/>
                    </a:p>
                  </a:txBody>
                  <a:tcPr/>
                </a:tc>
                <a:tc>
                  <a:txBody>
                    <a:bodyPr/>
                    <a:lstStyle/>
                    <a:p>
                      <a:r>
                        <a:rPr lang="en-ZA" sz="1800" dirty="0" smtClean="0"/>
                        <a:t>13 980</a:t>
                      </a:r>
                    </a:p>
                    <a:p>
                      <a:r>
                        <a:rPr lang="en-ZA" sz="1400" dirty="0" smtClean="0"/>
                        <a:t> </a:t>
                      </a:r>
                      <a:endParaRPr lang="en-ZA" sz="1400" b="0" dirty="0" smtClean="0"/>
                    </a:p>
                  </a:txBody>
                  <a:tcPr/>
                </a:tc>
                <a:tc>
                  <a:txBody>
                    <a:bodyPr/>
                    <a:lstStyle/>
                    <a:p>
                      <a:pPr marL="71755">
                        <a:lnSpc>
                          <a:spcPct val="115000"/>
                        </a:lnSpc>
                        <a:spcAft>
                          <a:spcPts val="1000"/>
                        </a:spcAft>
                      </a:pPr>
                      <a:r>
                        <a:rPr lang="en-ZA" sz="1600" dirty="0">
                          <a:effectLst/>
                        </a:rPr>
                        <a:t>+980</a:t>
                      </a:r>
                      <a:endParaRPr lang="en-ZA" sz="1600" dirty="0">
                        <a:effectLst/>
                        <a:latin typeface="Calibri"/>
                        <a:ea typeface="Times New Roman"/>
                        <a:cs typeface="Times New Roman"/>
                      </a:endParaRPr>
                    </a:p>
                  </a:txBody>
                  <a:tcPr marL="18191" marR="18191" marT="4716" marB="4716"/>
                </a:tc>
                <a:tc>
                  <a:txBody>
                    <a:bodyPr/>
                    <a:lstStyle/>
                    <a:p>
                      <a:endParaRPr lang="en-ZA" dirty="0"/>
                    </a:p>
                  </a:txBody>
                  <a:tcPr>
                    <a:solidFill>
                      <a:srgbClr val="00B050"/>
                    </a:solidFill>
                  </a:tcPr>
                </a:tc>
              </a:tr>
              <a:tr h="370840">
                <a:tc>
                  <a:txBody>
                    <a:bodyPr/>
                    <a:lstStyle/>
                    <a:p>
                      <a:pPr>
                        <a:lnSpc>
                          <a:spcPct val="115000"/>
                        </a:lnSpc>
                        <a:spcAft>
                          <a:spcPts val="1000"/>
                        </a:spcAft>
                      </a:pPr>
                      <a:r>
                        <a:rPr lang="en-ZA" sz="1400" dirty="0" smtClean="0">
                          <a:effectLst/>
                        </a:rPr>
                        <a:t>Percentage of </a:t>
                      </a:r>
                      <a:r>
                        <a:rPr lang="en-ZA" sz="1400" dirty="0" err="1" smtClean="0">
                          <a:effectLst/>
                        </a:rPr>
                        <a:t>Funza</a:t>
                      </a:r>
                      <a:r>
                        <a:rPr lang="en-ZA" sz="1400" dirty="0" smtClean="0">
                          <a:effectLst/>
                        </a:rPr>
                        <a:t> </a:t>
                      </a:r>
                      <a:r>
                        <a:rPr lang="en-ZA" sz="1400" dirty="0" err="1" smtClean="0">
                          <a:effectLst/>
                        </a:rPr>
                        <a:t>Lushaka</a:t>
                      </a:r>
                      <a:r>
                        <a:rPr lang="en-ZA" sz="1400" dirty="0" smtClean="0">
                          <a:effectLst/>
                        </a:rPr>
                        <a:t> bursary</a:t>
                      </a:r>
                      <a:r>
                        <a:rPr lang="en-ZA" sz="1400" baseline="0" dirty="0" smtClean="0">
                          <a:effectLst/>
                        </a:rPr>
                        <a:t> holders placed within six months of their graduation. </a:t>
                      </a:r>
                      <a:endParaRPr lang="en-ZA" sz="1400" b="0" dirty="0">
                        <a:effectLst/>
                        <a:latin typeface="+mn-lt"/>
                        <a:ea typeface="Times New Roman"/>
                        <a:cs typeface="Helvetica"/>
                      </a:endParaRPr>
                    </a:p>
                  </a:txBody>
                  <a:tcPr marL="68580" marR="68580" marT="0" marB="0"/>
                </a:tc>
                <a:tc>
                  <a:txBody>
                    <a:bodyPr/>
                    <a:lstStyle/>
                    <a:p>
                      <a:pPr>
                        <a:lnSpc>
                          <a:spcPct val="115000"/>
                        </a:lnSpc>
                        <a:spcAft>
                          <a:spcPts val="1000"/>
                        </a:spcAft>
                      </a:pPr>
                      <a:r>
                        <a:rPr lang="en-ZA" sz="1400" baseline="0" dirty="0" smtClean="0">
                          <a:effectLst/>
                        </a:rPr>
                        <a:t>85% </a:t>
                      </a:r>
                      <a:endParaRPr lang="en-ZA" sz="1400" b="0" dirty="0">
                        <a:effectLst/>
                        <a:latin typeface="+mn-lt"/>
                        <a:ea typeface="Times New Roman"/>
                        <a:cs typeface="Helvetica"/>
                      </a:endParaRPr>
                    </a:p>
                  </a:txBody>
                  <a:tcPr marL="68580" marR="68580" marT="0" marB="0"/>
                </a:tc>
                <a:tc>
                  <a:txBody>
                    <a:bodyPr/>
                    <a:lstStyle/>
                    <a:p>
                      <a:r>
                        <a:rPr lang="en-ZA" sz="1400" kern="1200" dirty="0" smtClean="0">
                          <a:effectLst/>
                        </a:rPr>
                        <a:t> </a:t>
                      </a:r>
                      <a:r>
                        <a:rPr lang="en-ZA" sz="1800" kern="1200" dirty="0" smtClean="0">
                          <a:effectLst/>
                        </a:rPr>
                        <a:t>87%</a:t>
                      </a:r>
                    </a:p>
                    <a:p>
                      <a:endParaRPr lang="en-ZA" sz="1400" kern="1200" dirty="0" smtClean="0">
                        <a:effectLst/>
                      </a:endParaRPr>
                    </a:p>
                    <a:p>
                      <a:r>
                        <a:rPr lang="en-ZA" sz="1400" kern="1200" dirty="0" smtClean="0">
                          <a:effectLst/>
                        </a:rPr>
                        <a:t>4</a:t>
                      </a:r>
                      <a:r>
                        <a:rPr lang="en-ZA" sz="1400" kern="1200" baseline="0" dirty="0" smtClean="0">
                          <a:effectLst/>
                        </a:rPr>
                        <a:t> 110 placed in 6 months/</a:t>
                      </a:r>
                    </a:p>
                    <a:p>
                      <a:r>
                        <a:rPr lang="en-ZA" sz="1400" kern="1200" baseline="0" dirty="0" smtClean="0">
                          <a:effectLst/>
                        </a:rPr>
                        <a:t>4 723 eligible for placement</a:t>
                      </a:r>
                      <a:endParaRPr lang="en-ZA" sz="1400" b="0" kern="1200" dirty="0" smtClean="0">
                        <a:solidFill>
                          <a:schemeClr val="dk1"/>
                        </a:solidFill>
                        <a:effectLst/>
                        <a:latin typeface="+mn-lt"/>
                        <a:ea typeface="+mn-ea"/>
                        <a:cs typeface="+mn-cs"/>
                      </a:endParaRPr>
                    </a:p>
                  </a:txBody>
                  <a:tcPr/>
                </a:tc>
                <a:tc>
                  <a:txBody>
                    <a:bodyPr/>
                    <a:lstStyle/>
                    <a:p>
                      <a:pPr marL="71755">
                        <a:lnSpc>
                          <a:spcPct val="115000"/>
                        </a:lnSpc>
                        <a:spcAft>
                          <a:spcPts val="1000"/>
                        </a:spcAft>
                      </a:pPr>
                      <a:r>
                        <a:rPr lang="en-ZA" sz="1600" dirty="0">
                          <a:effectLst/>
                        </a:rPr>
                        <a:t>+2%</a:t>
                      </a:r>
                      <a:endParaRPr lang="en-ZA" sz="1600" dirty="0">
                        <a:effectLst/>
                        <a:latin typeface="Calibri"/>
                        <a:ea typeface="Times New Roman"/>
                        <a:cs typeface="Times New Roman"/>
                      </a:endParaRPr>
                    </a:p>
                  </a:txBody>
                  <a:tcPr marL="18191" marR="18191" marT="4716" marB="4716"/>
                </a:tc>
                <a:tc>
                  <a:txBody>
                    <a:bodyPr/>
                    <a:lstStyle/>
                    <a:p>
                      <a:endParaRPr lang="en-ZA" dirty="0"/>
                    </a:p>
                  </a:txBody>
                  <a:tcPr>
                    <a:solidFill>
                      <a:srgbClr val="00B050"/>
                    </a:solidFill>
                  </a:tcPr>
                </a:tc>
              </a:tr>
              <a:tr h="370840">
                <a:tc>
                  <a:txBody>
                    <a:bodyPr/>
                    <a:lstStyle/>
                    <a:p>
                      <a:pPr>
                        <a:lnSpc>
                          <a:spcPct val="115000"/>
                        </a:lnSpc>
                        <a:spcAft>
                          <a:spcPts val="1000"/>
                        </a:spcAft>
                      </a:pPr>
                      <a:r>
                        <a:rPr lang="en-ZA" sz="1400" dirty="0" smtClean="0">
                          <a:effectLst/>
                        </a:rPr>
                        <a:t>Number of qualified teachers aged 30 and below, entering the public service</a:t>
                      </a:r>
                      <a:r>
                        <a:rPr lang="en-ZA" sz="1400" baseline="0" dirty="0" smtClean="0">
                          <a:effectLst/>
                        </a:rPr>
                        <a:t> as teachers during the financial year. </a:t>
                      </a:r>
                      <a:endParaRPr lang="en-ZA" sz="1400" b="0" dirty="0">
                        <a:effectLst/>
                        <a:latin typeface="+mn-lt"/>
                        <a:ea typeface="Times New Roman"/>
                        <a:cs typeface="Helvetica"/>
                      </a:endParaRPr>
                    </a:p>
                  </a:txBody>
                  <a:tcPr marL="68580" marR="68580" marT="0" marB="0"/>
                </a:tc>
                <a:tc>
                  <a:txBody>
                    <a:bodyPr/>
                    <a:lstStyle/>
                    <a:p>
                      <a:pPr>
                        <a:lnSpc>
                          <a:spcPct val="115000"/>
                        </a:lnSpc>
                        <a:spcAft>
                          <a:spcPts val="1000"/>
                        </a:spcAft>
                      </a:pPr>
                      <a:r>
                        <a:rPr lang="en-ZA" sz="1400" dirty="0" smtClean="0">
                          <a:effectLst/>
                        </a:rPr>
                        <a:t>8</a:t>
                      </a:r>
                      <a:r>
                        <a:rPr lang="en-ZA" sz="1400" baseline="0" dirty="0" smtClean="0">
                          <a:effectLst/>
                        </a:rPr>
                        <a:t> 600</a:t>
                      </a:r>
                      <a:endParaRPr lang="en-ZA" sz="1400" b="0" dirty="0">
                        <a:effectLst/>
                        <a:latin typeface="+mn-lt"/>
                        <a:ea typeface="Times New Roman"/>
                        <a:cs typeface="Helvetica"/>
                      </a:endParaRPr>
                    </a:p>
                  </a:txBody>
                  <a:tcPr marL="68580" marR="68580" marT="0" marB="0"/>
                </a:tc>
                <a:tc>
                  <a:txBody>
                    <a:bodyPr/>
                    <a:lstStyle/>
                    <a:p>
                      <a:r>
                        <a:rPr lang="en-ZA" sz="1800" kern="1200" dirty="0" smtClean="0">
                          <a:effectLst/>
                        </a:rPr>
                        <a:t>12</a:t>
                      </a:r>
                      <a:r>
                        <a:rPr lang="en-ZA" sz="1800" kern="1200" baseline="0" dirty="0" smtClean="0">
                          <a:effectLst/>
                        </a:rPr>
                        <a:t> 976</a:t>
                      </a:r>
                    </a:p>
                    <a:p>
                      <a:endParaRPr lang="en-ZA" sz="1400" kern="1200" baseline="0" dirty="0" smtClean="0">
                        <a:effectLst/>
                      </a:endParaRPr>
                    </a:p>
                  </a:txBody>
                  <a:tcPr/>
                </a:tc>
                <a:tc>
                  <a:txBody>
                    <a:bodyPr/>
                    <a:lstStyle/>
                    <a:p>
                      <a:pPr marL="71755">
                        <a:lnSpc>
                          <a:spcPct val="115000"/>
                        </a:lnSpc>
                        <a:spcAft>
                          <a:spcPts val="1000"/>
                        </a:spcAft>
                      </a:pPr>
                      <a:r>
                        <a:rPr lang="en-ZA" sz="1600" dirty="0">
                          <a:effectLst/>
                        </a:rPr>
                        <a:t>+4 376</a:t>
                      </a:r>
                      <a:endParaRPr lang="en-ZA" sz="1600" dirty="0">
                        <a:effectLst/>
                        <a:latin typeface="Calibri"/>
                        <a:ea typeface="Times New Roman"/>
                        <a:cs typeface="Times New Roman"/>
                      </a:endParaRPr>
                    </a:p>
                  </a:txBody>
                  <a:tcPr marL="18191" marR="18191" marT="4716" marB="4716"/>
                </a:tc>
                <a:tc>
                  <a:txBody>
                    <a:bodyPr/>
                    <a:lstStyle/>
                    <a:p>
                      <a:endParaRPr lang="en-ZA" dirty="0"/>
                    </a:p>
                  </a:txBody>
                  <a:tcPr>
                    <a:solidFill>
                      <a:srgbClr val="00B050"/>
                    </a:solidFill>
                  </a:tcPr>
                </a:tc>
              </a:tr>
              <a:tr h="370840">
                <a:tc>
                  <a:txBody>
                    <a:bodyPr/>
                    <a:lstStyle/>
                    <a:p>
                      <a:r>
                        <a:rPr lang="en-ZA" sz="1400" dirty="0" smtClean="0"/>
                        <a:t>Percentage of principals</a:t>
                      </a:r>
                      <a:r>
                        <a:rPr lang="en-ZA" sz="1400" baseline="0" dirty="0" smtClean="0"/>
                        <a:t> appointed based on competency assessment processes. </a:t>
                      </a:r>
                      <a:endParaRPr lang="en-ZA" sz="1400" b="0" dirty="0"/>
                    </a:p>
                  </a:txBody>
                  <a:tcPr/>
                </a:tc>
                <a:tc>
                  <a:txBody>
                    <a:bodyPr/>
                    <a:lstStyle/>
                    <a:p>
                      <a:pPr algn="l">
                        <a:lnSpc>
                          <a:spcPct val="115000"/>
                        </a:lnSpc>
                        <a:spcAft>
                          <a:spcPts val="0"/>
                        </a:spcAft>
                      </a:pPr>
                      <a:r>
                        <a:rPr lang="en-ZA" sz="1400" kern="1200" dirty="0" smtClean="0">
                          <a:effectLst/>
                        </a:rPr>
                        <a:t>75% of advertised posts.</a:t>
                      </a:r>
                      <a:endParaRPr lang="en-ZA" sz="1400" b="0" kern="1200" dirty="0">
                        <a:solidFill>
                          <a:schemeClr val="dk1"/>
                        </a:solidFill>
                        <a:effectLst/>
                        <a:latin typeface="Calibri"/>
                        <a:ea typeface="Times New Roman"/>
                        <a:cs typeface="Times New Roman"/>
                      </a:endParaRPr>
                    </a:p>
                  </a:txBody>
                  <a:tcPr marL="68580" marR="68580" marT="0" marB="0"/>
                </a:tc>
                <a:tc>
                  <a:txBody>
                    <a:bodyPr/>
                    <a:lstStyle/>
                    <a:p>
                      <a:pPr>
                        <a:lnSpc>
                          <a:spcPct val="115000"/>
                        </a:lnSpc>
                        <a:spcAft>
                          <a:spcPts val="1000"/>
                        </a:spcAft>
                      </a:pPr>
                      <a:r>
                        <a:rPr lang="en-ZA" sz="1800" dirty="0" smtClean="0">
                          <a:effectLst/>
                        </a:rPr>
                        <a:t>7%</a:t>
                      </a:r>
                    </a:p>
                    <a:p>
                      <a:r>
                        <a:rPr lang="en-ZA" sz="1400" kern="1200" baseline="0" dirty="0" smtClean="0">
                          <a:solidFill>
                            <a:schemeClr val="tx1"/>
                          </a:solidFill>
                          <a:effectLst/>
                        </a:rPr>
                        <a:t>103 principals appointed/</a:t>
                      </a:r>
                    </a:p>
                    <a:p>
                      <a:r>
                        <a:rPr lang="en-ZA" sz="1400" kern="1200" baseline="0" dirty="0" smtClean="0">
                          <a:solidFill>
                            <a:schemeClr val="tx1"/>
                          </a:solidFill>
                          <a:effectLst/>
                        </a:rPr>
                        <a:t>1 435 posts advertised</a:t>
                      </a:r>
                      <a:endParaRPr lang="en-ZA" sz="1400" b="0" kern="1200" dirty="0" smtClean="0">
                        <a:solidFill>
                          <a:schemeClr val="tx1"/>
                        </a:solidFill>
                        <a:effectLst/>
                        <a:latin typeface="+mn-lt"/>
                        <a:ea typeface="+mn-ea"/>
                        <a:cs typeface="+mn-cs"/>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800" dirty="0" smtClean="0">
                          <a:effectLst/>
                        </a:rPr>
                        <a:t>-68% </a:t>
                      </a:r>
                      <a:endParaRPr lang="en-ZA" sz="1800" dirty="0" smtClean="0">
                        <a:effectLst/>
                        <a:latin typeface="+mn-lt"/>
                        <a:ea typeface="Times New Roman"/>
                        <a:cs typeface="Times New Roman"/>
                      </a:endParaRPr>
                    </a:p>
                    <a:p>
                      <a:pPr>
                        <a:lnSpc>
                          <a:spcPct val="115000"/>
                        </a:lnSpc>
                        <a:spcAft>
                          <a:spcPts val="1000"/>
                        </a:spcAft>
                      </a:pPr>
                      <a:endParaRPr lang="en-ZA" sz="1800" b="0" dirty="0">
                        <a:effectLst/>
                        <a:latin typeface="Calibri"/>
                        <a:ea typeface="Times New Roman"/>
                        <a:cs typeface="Times New Roman"/>
                      </a:endParaRPr>
                    </a:p>
                  </a:txBody>
                  <a:tcPr marL="68580" marR="68580" marT="0" marB="0"/>
                </a:tc>
                <a:tc>
                  <a:txBody>
                    <a:bodyPr/>
                    <a:lstStyle/>
                    <a:p>
                      <a:endParaRPr lang="en-ZA" dirty="0"/>
                    </a:p>
                  </a:txBody>
                  <a:tcPr>
                    <a:solidFill>
                      <a:srgbClr val="FF0000"/>
                    </a:solidFill>
                  </a:tcPr>
                </a:tc>
              </a:tr>
            </a:tbl>
          </a:graphicData>
        </a:graphic>
      </p:graphicFrame>
      <p:sp>
        <p:nvSpPr>
          <p:cNvPr id="5" name="Title 1"/>
          <p:cNvSpPr txBox="1">
            <a:spLocks/>
          </p:cNvSpPr>
          <p:nvPr/>
        </p:nvSpPr>
        <p:spPr>
          <a:xfrm>
            <a:off x="107504" y="116632"/>
            <a:ext cx="6984776"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3 -OUTPUTS</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39</a:t>
            </a:fld>
            <a:endParaRPr lang="en-ZA"/>
          </a:p>
        </p:txBody>
      </p:sp>
    </p:spTree>
    <p:extLst>
      <p:ext uri="{BB962C8B-B14F-4D97-AF65-F5344CB8AC3E}">
        <p14:creationId xmlns:p14="http://schemas.microsoft.com/office/powerpoint/2010/main" xmlns="" val="1324523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631825" indent="-631825">
              <a:spcBef>
                <a:spcPct val="20000"/>
              </a:spcBef>
              <a:defRPr/>
            </a:pPr>
            <a:r>
              <a:rPr lang="en-US" b="1" dirty="0" smtClean="0">
                <a:solidFill>
                  <a:srgbClr val="800000"/>
                </a:solidFill>
                <a:ea typeface="+mn-ea"/>
                <a:cs typeface="Calibri" pitchFamily="34" charset="0"/>
              </a:rPr>
              <a:t>PART A</a:t>
            </a:r>
            <a:endParaRPr lang="en-ZA" b="1" dirty="0">
              <a:solidFill>
                <a:srgbClr val="800000"/>
              </a:solidFill>
              <a:ea typeface="+mn-ea"/>
              <a:cs typeface="Calibri" pitchFamily="34" charset="0"/>
            </a:endParaRPr>
          </a:p>
        </p:txBody>
      </p:sp>
      <p:sp>
        <p:nvSpPr>
          <p:cNvPr id="3" name="Content Placeholder 2"/>
          <p:cNvSpPr>
            <a:spLocks noGrp="1"/>
          </p:cNvSpPr>
          <p:nvPr>
            <p:ph idx="1"/>
          </p:nvPr>
        </p:nvSpPr>
        <p:spPr/>
        <p:txBody>
          <a:bodyPr/>
          <a:lstStyle/>
          <a:p>
            <a:pPr marL="631825" indent="-631825" algn="ctr">
              <a:buNone/>
              <a:defRPr/>
            </a:pPr>
            <a:endParaRPr lang="en-US" b="1" dirty="0" smtClean="0">
              <a:solidFill>
                <a:srgbClr val="0070C0"/>
              </a:solidFill>
              <a:cs typeface="Calibri" pitchFamily="34" charset="0"/>
            </a:endParaRPr>
          </a:p>
          <a:p>
            <a:pPr marL="631825" indent="-631825" algn="ctr">
              <a:buNone/>
              <a:defRPr/>
            </a:pPr>
            <a:r>
              <a:rPr lang="en-US" b="1" dirty="0" smtClean="0">
                <a:solidFill>
                  <a:srgbClr val="0070C0"/>
                </a:solidFill>
                <a:cs typeface="Calibri" pitchFamily="34" charset="0"/>
              </a:rPr>
              <a:t> </a:t>
            </a:r>
            <a:endParaRPr lang="en-US" b="1" dirty="0">
              <a:solidFill>
                <a:srgbClr val="0070C0"/>
              </a:solidFill>
              <a:cs typeface="Calibri" pitchFamily="34" charset="0"/>
            </a:endParaRPr>
          </a:p>
          <a:p>
            <a:pPr marL="631825" indent="-631825" algn="ctr">
              <a:buNone/>
              <a:defRPr/>
            </a:pPr>
            <a:r>
              <a:rPr lang="en-US" b="1" dirty="0" smtClean="0">
                <a:solidFill>
                  <a:srgbClr val="800000"/>
                </a:solidFill>
                <a:cs typeface="Calibri" pitchFamily="34" charset="0"/>
              </a:rPr>
              <a:t>OVERVIEW OF THE SERVICE DELIVERY ENVIRONMENT AND </a:t>
            </a:r>
          </a:p>
          <a:p>
            <a:pPr marL="631825" indent="-631825" algn="ctr">
              <a:buNone/>
              <a:defRPr/>
            </a:pPr>
            <a:r>
              <a:rPr lang="en-US" b="1" dirty="0" smtClean="0">
                <a:solidFill>
                  <a:srgbClr val="800000"/>
                </a:solidFill>
                <a:cs typeface="Calibri" pitchFamily="34" charset="0"/>
              </a:rPr>
              <a:t>CONTEXT</a:t>
            </a:r>
            <a:endParaRPr lang="en-US" b="1" dirty="0">
              <a:solidFill>
                <a:srgbClr val="800000"/>
              </a:solidFill>
              <a:cs typeface="Calibri" pitchFamily="34" charset="0"/>
            </a:endParaRPr>
          </a:p>
          <a:p>
            <a:pPr algn="ctr">
              <a:buNone/>
            </a:pPr>
            <a:endParaRPr lang="en-ZA" dirty="0"/>
          </a:p>
        </p:txBody>
      </p:sp>
      <p:sp>
        <p:nvSpPr>
          <p:cNvPr id="4" name="Slide Number Placeholder 3"/>
          <p:cNvSpPr>
            <a:spLocks noGrp="1"/>
          </p:cNvSpPr>
          <p:nvPr>
            <p:ph type="sldNum" sz="quarter" idx="12"/>
          </p:nvPr>
        </p:nvSpPr>
        <p:spPr>
          <a:xfrm>
            <a:off x="6444208" y="6356350"/>
            <a:ext cx="2133600" cy="365125"/>
          </a:xfrm>
          <a:prstGeom prst="rect">
            <a:avLst/>
          </a:prstGeom>
        </p:spPr>
        <p:txBody>
          <a:bodyPr/>
          <a:lstStyle/>
          <a:p>
            <a:fld id="{3DB53F8B-4788-43D9-B19C-7CDD71F53993}" type="slidenum">
              <a:rPr lang="en-ZA" b="1" smtClean="0"/>
              <a:pPr/>
              <a:t>4</a:t>
            </a:fld>
            <a:endParaRPr lang="en-ZA" b="1" dirty="0"/>
          </a:p>
        </p:txBody>
      </p:sp>
    </p:spTree>
    <p:extLst>
      <p:ext uri="{BB962C8B-B14F-4D97-AF65-F5344CB8AC3E}">
        <p14:creationId xmlns:p14="http://schemas.microsoft.com/office/powerpoint/2010/main" xmlns="" val="3971008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075150479"/>
              </p:ext>
            </p:extLst>
          </p:nvPr>
        </p:nvGraphicFramePr>
        <p:xfrm>
          <a:off x="251520" y="980728"/>
          <a:ext cx="8517633" cy="5152390"/>
        </p:xfrm>
        <a:graphic>
          <a:graphicData uri="http://schemas.openxmlformats.org/drawingml/2006/table">
            <a:tbl>
              <a:tblPr firstRow="1" bandRow="1">
                <a:tableStyleId>{21E4AEA4-8DFA-4A89-87EB-49C32662AFE0}</a:tableStyleId>
              </a:tblPr>
              <a:tblGrid>
                <a:gridCol w="2016224"/>
                <a:gridCol w="1296144"/>
                <a:gridCol w="1872208"/>
                <a:gridCol w="1708041"/>
                <a:gridCol w="1625016"/>
              </a:tblGrid>
              <a:tr h="370840">
                <a:tc>
                  <a:txBody>
                    <a:bodyPr/>
                    <a:lstStyle/>
                    <a:p>
                      <a:pPr algn="l">
                        <a:lnSpc>
                          <a:spcPct val="115000"/>
                        </a:lnSpc>
                        <a:spcAft>
                          <a:spcPts val="0"/>
                        </a:spcAft>
                      </a:pPr>
                      <a:r>
                        <a:rPr lang="en-US" sz="1300" dirty="0"/>
                        <a:t>PERFORMANCE INDICATORS</a:t>
                      </a:r>
                      <a:endParaRPr lang="en-ZA" sz="1300" dirty="0">
                        <a:latin typeface="+mn-lt"/>
                        <a:ea typeface="Calibri"/>
                        <a:cs typeface="Times New Roman"/>
                      </a:endParaRPr>
                    </a:p>
                  </a:txBody>
                  <a:tcPr marL="68580" marR="68580" marT="0" marB="0"/>
                </a:tc>
                <a:tc>
                  <a:txBody>
                    <a:bodyPr/>
                    <a:lstStyle/>
                    <a:p>
                      <a:pPr algn="ctr">
                        <a:lnSpc>
                          <a:spcPct val="115000"/>
                        </a:lnSpc>
                        <a:spcAft>
                          <a:spcPts val="0"/>
                        </a:spcAft>
                      </a:pPr>
                      <a:r>
                        <a:rPr lang="en-US" sz="1300" dirty="0" smtClean="0"/>
                        <a:t>TARGET FOR 2015/16 AS PER APP</a:t>
                      </a:r>
                      <a:endParaRPr lang="en-ZA" sz="1300" dirty="0">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aseline="0" dirty="0" smtClean="0"/>
                        <a:t>ACTUAL OUTPUT FOR 2015/16</a:t>
                      </a:r>
                      <a:endParaRPr lang="en-ZA" sz="1200" dirty="0" smtClean="0"/>
                    </a:p>
                    <a:p>
                      <a:pPr algn="ctr">
                        <a:lnSpc>
                          <a:spcPct val="115000"/>
                        </a:lnSpc>
                        <a:spcAft>
                          <a:spcPts val="0"/>
                        </a:spcAft>
                      </a:pPr>
                      <a:r>
                        <a:rPr lang="en-US" sz="1300" baseline="0" dirty="0" smtClean="0"/>
                        <a:t> </a:t>
                      </a:r>
                      <a:endParaRPr lang="en-ZA" sz="1300" dirty="0">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400" b="1" kern="1200" baseline="0" dirty="0" smtClean="0">
                          <a:solidFill>
                            <a:schemeClr val="lt1"/>
                          </a:solidFill>
                          <a:latin typeface="+mn-lt"/>
                          <a:ea typeface="+mn-ea"/>
                          <a:cs typeface="+mn-cs"/>
                        </a:rPr>
                        <a:t>DEVIATION FROM PLANNED TARGET</a:t>
                      </a:r>
                    </a:p>
                    <a:p>
                      <a:pPr algn="ctr">
                        <a:lnSpc>
                          <a:spcPct val="115000"/>
                        </a:lnSpc>
                        <a:spcAft>
                          <a:spcPts val="0"/>
                        </a:spcAft>
                      </a:pPr>
                      <a:endParaRPr lang="en-ZA" sz="1300" dirty="0">
                        <a:latin typeface="+mn-lt"/>
                        <a:ea typeface="Calibri"/>
                        <a:cs typeface="Times New Roman"/>
                      </a:endParaRPr>
                    </a:p>
                  </a:txBody>
                  <a:tcPr marL="68580" marR="68580" marT="0" marB="0"/>
                </a:tc>
                <a:tc>
                  <a:txBody>
                    <a:bodyPr/>
                    <a:lstStyle/>
                    <a:p>
                      <a:r>
                        <a:rPr lang="en-ZA" dirty="0" smtClean="0"/>
                        <a:t>Status </a:t>
                      </a:r>
                      <a:endParaRPr lang="en-ZA" dirty="0"/>
                    </a:p>
                  </a:txBody>
                  <a:tcPr/>
                </a:tc>
              </a:tr>
              <a:tr h="370840">
                <a:tc>
                  <a:txBody>
                    <a:bodyPr/>
                    <a:lstStyle/>
                    <a:p>
                      <a:r>
                        <a:rPr lang="en-ZA" sz="1300" dirty="0" smtClean="0"/>
                        <a:t>Number of teachers who have written the Self-Diagnostic Assessments for English First Additional Language(EFAL) and Mathematics. </a:t>
                      </a:r>
                      <a:endParaRPr lang="en-ZA" sz="1300" b="0" dirty="0"/>
                    </a:p>
                  </a:txBody>
                  <a:tcPr/>
                </a:tc>
                <a:tc>
                  <a:txBody>
                    <a:bodyPr/>
                    <a:lstStyle/>
                    <a:p>
                      <a:pPr marL="0" algn="l" defTabSz="914400" rtl="0" eaLnBrk="1" latinLnBrk="0" hangingPunct="1">
                        <a:lnSpc>
                          <a:spcPct val="115000"/>
                        </a:lnSpc>
                        <a:spcAft>
                          <a:spcPts val="0"/>
                        </a:spcAft>
                      </a:pPr>
                      <a:endParaRPr lang="en-ZA" sz="1300" kern="1200" dirty="0" smtClean="0">
                        <a:effectLst/>
                      </a:endParaRPr>
                    </a:p>
                    <a:p>
                      <a:pPr marL="0" algn="l" defTabSz="914400" rtl="0" eaLnBrk="1" latinLnBrk="0" hangingPunct="1">
                        <a:lnSpc>
                          <a:spcPct val="115000"/>
                        </a:lnSpc>
                        <a:spcAft>
                          <a:spcPts val="0"/>
                        </a:spcAft>
                      </a:pPr>
                      <a:r>
                        <a:rPr lang="en-ZA" sz="1300" kern="1200" dirty="0" smtClean="0">
                          <a:effectLst/>
                        </a:rPr>
                        <a:t>EFAL: 20 000</a:t>
                      </a:r>
                    </a:p>
                    <a:p>
                      <a:pPr marL="0" algn="l" defTabSz="914400" rtl="0" eaLnBrk="1" latinLnBrk="0" hangingPunct="1">
                        <a:lnSpc>
                          <a:spcPct val="115000"/>
                        </a:lnSpc>
                        <a:spcAft>
                          <a:spcPts val="0"/>
                        </a:spcAft>
                      </a:pPr>
                      <a:endParaRPr lang="en-ZA" sz="1300" kern="1200" dirty="0" smtClean="0">
                        <a:effectLst/>
                      </a:endParaRPr>
                    </a:p>
                    <a:p>
                      <a:pPr marL="0" algn="l" defTabSz="914400" rtl="0" eaLnBrk="1" latinLnBrk="0" hangingPunct="1">
                        <a:lnSpc>
                          <a:spcPct val="115000"/>
                        </a:lnSpc>
                        <a:spcAft>
                          <a:spcPts val="0"/>
                        </a:spcAft>
                      </a:pPr>
                      <a:r>
                        <a:rPr lang="en-ZA" sz="1300" kern="1200" dirty="0" smtClean="0">
                          <a:effectLst/>
                        </a:rPr>
                        <a:t>Maths: 20 000</a:t>
                      </a:r>
                      <a:endParaRPr lang="en-ZA" sz="1300" b="0" kern="1200" dirty="0">
                        <a:solidFill>
                          <a:schemeClr val="dk1"/>
                        </a:solidFill>
                        <a:effectLst/>
                        <a:latin typeface="Calibri"/>
                        <a:ea typeface="Times New Roman"/>
                        <a:cs typeface="Times New Roman"/>
                      </a:endParaRPr>
                    </a:p>
                  </a:txBody>
                  <a:tcPr marL="68580" marR="68580" marT="0" marB="0"/>
                </a:tc>
                <a:tc>
                  <a:txBody>
                    <a:bodyPr/>
                    <a:lstStyle/>
                    <a:p>
                      <a:endParaRPr lang="en-ZA" sz="1300" dirty="0" smtClean="0">
                        <a:effectLst/>
                      </a:endParaRPr>
                    </a:p>
                    <a:p>
                      <a:r>
                        <a:rPr lang="en-ZA" sz="1600" dirty="0" smtClean="0">
                          <a:effectLst/>
                        </a:rPr>
                        <a:t>EFAL:487</a:t>
                      </a:r>
                    </a:p>
                    <a:p>
                      <a:endParaRPr lang="en-ZA" sz="1300" dirty="0" smtClean="0">
                        <a:effectLst/>
                      </a:endParaRPr>
                    </a:p>
                    <a:p>
                      <a:r>
                        <a:rPr lang="en-ZA" sz="1600" dirty="0" smtClean="0">
                          <a:effectLst/>
                        </a:rPr>
                        <a:t>Maths: 653</a:t>
                      </a:r>
                      <a:endParaRPr lang="en-ZA" sz="1600" b="0" dirty="0">
                        <a:effectLst/>
                        <a:latin typeface="Calibri"/>
                        <a:ea typeface="Times New Roman"/>
                        <a:cs typeface="Times New Roman"/>
                      </a:endParaRPr>
                    </a:p>
                  </a:txBody>
                  <a:tcPr marL="68580" marR="68580" marT="0" marB="0"/>
                </a:tc>
                <a:tc>
                  <a:txBody>
                    <a:bodyPr/>
                    <a:lstStyle/>
                    <a:p>
                      <a:pPr marL="71755">
                        <a:lnSpc>
                          <a:spcPct val="115000"/>
                        </a:lnSpc>
                        <a:spcAft>
                          <a:spcPts val="1000"/>
                        </a:spcAft>
                      </a:pPr>
                      <a:r>
                        <a:rPr lang="en-ZA" sz="1600" dirty="0" smtClean="0">
                          <a:effectLst/>
                        </a:rPr>
                        <a:t>EFAL: </a:t>
                      </a:r>
                    </a:p>
                    <a:p>
                      <a:pPr marL="71755">
                        <a:lnSpc>
                          <a:spcPct val="115000"/>
                        </a:lnSpc>
                        <a:spcAft>
                          <a:spcPts val="1000"/>
                        </a:spcAft>
                      </a:pPr>
                      <a:r>
                        <a:rPr lang="en-ZA" sz="1600" dirty="0" smtClean="0">
                          <a:effectLst/>
                        </a:rPr>
                        <a:t>-19 513</a:t>
                      </a:r>
                    </a:p>
                    <a:p>
                      <a:pPr marL="71755">
                        <a:lnSpc>
                          <a:spcPct val="115000"/>
                        </a:lnSpc>
                        <a:spcAft>
                          <a:spcPts val="1000"/>
                        </a:spcAft>
                      </a:pPr>
                      <a:r>
                        <a:rPr lang="en-ZA" sz="1600" dirty="0" smtClean="0">
                          <a:effectLst/>
                        </a:rPr>
                        <a:t> Maths: </a:t>
                      </a:r>
                    </a:p>
                    <a:p>
                      <a:pPr marL="71755">
                        <a:lnSpc>
                          <a:spcPct val="115000"/>
                        </a:lnSpc>
                        <a:spcAft>
                          <a:spcPts val="1000"/>
                        </a:spcAft>
                      </a:pPr>
                      <a:r>
                        <a:rPr lang="en-ZA" sz="1600" dirty="0" smtClean="0">
                          <a:effectLst/>
                        </a:rPr>
                        <a:t>-19 347</a:t>
                      </a:r>
                      <a:endParaRPr lang="en-ZA" sz="1600" dirty="0" smtClean="0">
                        <a:effectLst/>
                        <a:latin typeface="+mn-lt"/>
                        <a:ea typeface="Times New Roman"/>
                        <a:cs typeface="Times New Roman"/>
                      </a:endParaRPr>
                    </a:p>
                    <a:p>
                      <a:endParaRPr lang="en-ZA" sz="1600" b="0" dirty="0">
                        <a:effectLst/>
                        <a:latin typeface="Calibri"/>
                        <a:ea typeface="Times New Roman"/>
                        <a:cs typeface="Times New Roman"/>
                      </a:endParaRPr>
                    </a:p>
                  </a:txBody>
                  <a:tcPr marL="68580" marR="68580" marT="0" marB="0"/>
                </a:tc>
                <a:tc>
                  <a:txBody>
                    <a:bodyPr/>
                    <a:lstStyle/>
                    <a:p>
                      <a:endParaRPr lang="en-ZA" sz="1300" b="0" dirty="0"/>
                    </a:p>
                  </a:txBody>
                  <a:tcPr>
                    <a:solidFill>
                      <a:srgbClr val="FF0000"/>
                    </a:solidFill>
                  </a:tcPr>
                </a:tc>
              </a:tr>
              <a:tr h="370840">
                <a:tc>
                  <a:txBody>
                    <a:bodyPr/>
                    <a:lstStyle/>
                    <a:p>
                      <a:r>
                        <a:rPr lang="en-ZA" sz="1300" dirty="0" smtClean="0"/>
                        <a:t>Percentage of SGBs that meet minimum</a:t>
                      </a:r>
                      <a:r>
                        <a:rPr lang="en-ZA" sz="1300" baseline="0" dirty="0" smtClean="0"/>
                        <a:t> criteria in terms of effectiveness (in sampled schools) </a:t>
                      </a:r>
                      <a:endParaRPr lang="en-ZA" sz="1300" b="0" dirty="0"/>
                    </a:p>
                  </a:txBody>
                  <a:tcPr/>
                </a:tc>
                <a:tc>
                  <a:txBody>
                    <a:bodyPr/>
                    <a:lstStyle/>
                    <a:p>
                      <a:r>
                        <a:rPr lang="en-ZA" sz="1300" u="none" dirty="0" smtClean="0">
                          <a:effectLst/>
                        </a:rPr>
                        <a:t>70% of sampled SGBs </a:t>
                      </a:r>
                      <a:endParaRPr lang="en-ZA" sz="1300" b="0" u="none" dirty="0">
                        <a:effectLst/>
                        <a:latin typeface="Calibri" panose="020F0502020204030204" pitchFamily="34" charset="0"/>
                        <a:ea typeface="Times New Roman"/>
                        <a:cs typeface="Helvetica"/>
                      </a:endParaRPr>
                    </a:p>
                  </a:txBody>
                  <a:tcPr marL="68580" marR="68580" marT="0" marB="0"/>
                </a:tc>
                <a:tc>
                  <a:txBody>
                    <a:bodyPr/>
                    <a:lstStyle/>
                    <a:p>
                      <a:r>
                        <a:rPr lang="en-ZA" sz="1600" dirty="0" smtClean="0">
                          <a:effectLst/>
                        </a:rPr>
                        <a:t>84% </a:t>
                      </a:r>
                      <a:r>
                        <a:rPr lang="en-ZA" sz="1600" baseline="0" dirty="0" smtClean="0">
                          <a:effectLst/>
                        </a:rPr>
                        <a:t> of sampled SGBs </a:t>
                      </a:r>
                    </a:p>
                    <a:p>
                      <a:endParaRPr lang="en-ZA" sz="1300" baseline="0" dirty="0" smtClean="0">
                        <a:effectLst/>
                      </a:endParaRPr>
                    </a:p>
                    <a:p>
                      <a:r>
                        <a:rPr lang="en-ZA" sz="1300" baseline="0" dirty="0" smtClean="0">
                          <a:effectLst/>
                        </a:rPr>
                        <a:t>1683 SGBs meeting requirements/2000 sampled schools</a:t>
                      </a:r>
                      <a:endParaRPr lang="en-ZA" sz="1300" b="0" dirty="0">
                        <a:effectLst/>
                        <a:latin typeface="Calibri"/>
                        <a:ea typeface="Times New Roman"/>
                        <a:cs typeface="Times New Roman"/>
                      </a:endParaRPr>
                    </a:p>
                  </a:txBody>
                  <a:tcPr marL="68580" marR="68580" marT="0" marB="0"/>
                </a:tc>
                <a:tc>
                  <a:txBody>
                    <a:bodyPr/>
                    <a:lstStyle/>
                    <a:p>
                      <a:pPr marL="71755">
                        <a:lnSpc>
                          <a:spcPct val="115000"/>
                        </a:lnSpc>
                        <a:spcAft>
                          <a:spcPts val="1000"/>
                        </a:spcAft>
                      </a:pPr>
                      <a:r>
                        <a:rPr lang="en-ZA" sz="1600" dirty="0">
                          <a:effectLst/>
                        </a:rPr>
                        <a:t>+14%</a:t>
                      </a:r>
                      <a:endParaRPr lang="en-ZA" sz="1600" dirty="0">
                        <a:effectLst/>
                        <a:latin typeface="Calibri"/>
                        <a:ea typeface="Times New Roman"/>
                        <a:cs typeface="Times New Roman"/>
                      </a:endParaRPr>
                    </a:p>
                  </a:txBody>
                  <a:tcPr marL="18191" marR="18191" marT="4716" marB="4716"/>
                </a:tc>
                <a:tc>
                  <a:txBody>
                    <a:bodyPr/>
                    <a:lstStyle/>
                    <a:p>
                      <a:endParaRPr lang="en-ZA" sz="1300" b="0" dirty="0"/>
                    </a:p>
                  </a:txBody>
                  <a:tcPr>
                    <a:solidFill>
                      <a:srgbClr val="00B050"/>
                    </a:solidFill>
                  </a:tcPr>
                </a:tc>
              </a:tr>
              <a:tr h="370840">
                <a:tc>
                  <a:txBody>
                    <a:bodyPr/>
                    <a:lstStyle/>
                    <a:p>
                      <a:r>
                        <a:rPr lang="en-ZA" sz="1300" dirty="0" smtClean="0"/>
                        <a:t>Number of public schools supported by external moderators</a:t>
                      </a:r>
                      <a:r>
                        <a:rPr lang="en-ZA" sz="1300" baseline="0" dirty="0" smtClean="0"/>
                        <a:t> to monitor the utilisation of findings of school profiles to improve leaner performance. </a:t>
                      </a:r>
                      <a:endParaRPr lang="en-ZA" sz="1300" b="0" dirty="0"/>
                    </a:p>
                  </a:txBody>
                  <a:tcPr/>
                </a:tc>
                <a:tc>
                  <a:txBody>
                    <a:bodyPr/>
                    <a:lstStyle/>
                    <a:p>
                      <a:r>
                        <a:rPr lang="en-ZA" sz="1300" u="none" dirty="0" smtClean="0">
                          <a:effectLst/>
                        </a:rPr>
                        <a:t>6 000</a:t>
                      </a:r>
                      <a:endParaRPr lang="en-ZA" sz="1300" b="0" u="none" dirty="0">
                        <a:effectLst/>
                        <a:latin typeface="Calibri" panose="020F0502020204030204" pitchFamily="34" charset="0"/>
                        <a:ea typeface="Times New Roman"/>
                        <a:cs typeface="Helvetica"/>
                      </a:endParaRPr>
                    </a:p>
                  </a:txBody>
                  <a:tcPr marL="68580" marR="68580" marT="0" marB="0"/>
                </a:tc>
                <a:tc>
                  <a:txBody>
                    <a:bodyPr/>
                    <a:lstStyle/>
                    <a:p>
                      <a:r>
                        <a:rPr lang="en-ZA" sz="1600" baseline="0" dirty="0" smtClean="0">
                          <a:effectLst/>
                        </a:rPr>
                        <a:t>5 517</a:t>
                      </a:r>
                      <a:endParaRPr lang="en-ZA" sz="1600" b="0" dirty="0">
                        <a:effectLst/>
                        <a:latin typeface="Calibri"/>
                        <a:ea typeface="Times New Roman"/>
                        <a:cs typeface="Times New Roman"/>
                      </a:endParaRPr>
                    </a:p>
                  </a:txBody>
                  <a:tcPr marL="68580" marR="68580" marT="0" marB="0"/>
                </a:tc>
                <a:tc>
                  <a:txBody>
                    <a:bodyPr/>
                    <a:lstStyle/>
                    <a:p>
                      <a:pPr marL="71755">
                        <a:lnSpc>
                          <a:spcPct val="115000"/>
                        </a:lnSpc>
                        <a:spcAft>
                          <a:spcPts val="1000"/>
                        </a:spcAft>
                      </a:pPr>
                      <a:r>
                        <a:rPr lang="en-ZA" sz="1600" dirty="0">
                          <a:effectLst/>
                        </a:rPr>
                        <a:t>-483</a:t>
                      </a:r>
                      <a:endParaRPr lang="en-ZA" sz="1600" dirty="0">
                        <a:effectLst/>
                        <a:latin typeface="Calibri"/>
                        <a:ea typeface="Times New Roman"/>
                        <a:cs typeface="Times New Roman"/>
                      </a:endParaRPr>
                    </a:p>
                  </a:txBody>
                  <a:tcPr marL="18191" marR="18191" marT="4716" marB="4716"/>
                </a:tc>
                <a:tc>
                  <a:txBody>
                    <a:bodyPr/>
                    <a:lstStyle/>
                    <a:p>
                      <a:endParaRPr lang="en-ZA" sz="1300" b="0" dirty="0"/>
                    </a:p>
                  </a:txBody>
                  <a:tcPr>
                    <a:solidFill>
                      <a:srgbClr val="FFC000"/>
                    </a:solidFill>
                  </a:tcPr>
                </a:tc>
              </a:tr>
            </a:tbl>
          </a:graphicData>
        </a:graphic>
      </p:graphicFrame>
      <p:sp>
        <p:nvSpPr>
          <p:cNvPr id="5" name="Title 1"/>
          <p:cNvSpPr txBox="1">
            <a:spLocks/>
          </p:cNvSpPr>
          <p:nvPr/>
        </p:nvSpPr>
        <p:spPr>
          <a:xfrm>
            <a:off x="251520" y="188640"/>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3 - OUTPUTS</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40</a:t>
            </a:fld>
            <a:endParaRPr lang="en-ZA"/>
          </a:p>
        </p:txBody>
      </p:sp>
    </p:spTree>
    <p:extLst>
      <p:ext uri="{BB962C8B-B14F-4D97-AF65-F5344CB8AC3E}">
        <p14:creationId xmlns:p14="http://schemas.microsoft.com/office/powerpoint/2010/main" xmlns="" val="830190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7"/>
            <a:ext cx="8712968" cy="5688632"/>
          </a:xfrm>
        </p:spPr>
        <p:txBody>
          <a:bodyPr>
            <a:noAutofit/>
          </a:bodyPr>
          <a:lstStyle/>
          <a:p>
            <a:pPr marL="0" indent="0" algn="just">
              <a:buNone/>
            </a:pPr>
            <a:r>
              <a:rPr lang="en-ZA" sz="1800" b="1" dirty="0" smtClean="0">
                <a:cs typeface="Arial" pitchFamily="34" charset="0"/>
              </a:rPr>
              <a:t>Human Resource Planning , Provisioning and Monitoring </a:t>
            </a:r>
          </a:p>
          <a:p>
            <a:pPr algn="just"/>
            <a:r>
              <a:rPr lang="en-ZA" sz="1800" dirty="0" smtClean="0">
                <a:cs typeface="Arial" pitchFamily="34" charset="0"/>
              </a:rPr>
              <a:t>During this financial year, </a:t>
            </a:r>
            <a:r>
              <a:rPr lang="en-ZA" sz="1800" b="1" dirty="0" smtClean="0">
                <a:cs typeface="Arial" pitchFamily="34" charset="0"/>
              </a:rPr>
              <a:t>10 216 young and qualified educators </a:t>
            </a:r>
            <a:r>
              <a:rPr lang="en-ZA" sz="1800" dirty="0" smtClean="0">
                <a:cs typeface="Arial" pitchFamily="34" charset="0"/>
              </a:rPr>
              <a:t>were recorded in the PERSAL system as at end of March 2016, 1616 above the annual target of 8 600. </a:t>
            </a:r>
          </a:p>
          <a:p>
            <a:pPr algn="just"/>
            <a:r>
              <a:rPr lang="en-ZA" sz="1800" dirty="0" smtClean="0">
                <a:cs typeface="Arial" pitchFamily="34" charset="0"/>
              </a:rPr>
              <a:t>The </a:t>
            </a:r>
            <a:r>
              <a:rPr lang="en-ZA" sz="1800" dirty="0">
                <a:cs typeface="Arial" pitchFamily="34" charset="0"/>
              </a:rPr>
              <a:t>final figure increased to </a:t>
            </a:r>
            <a:r>
              <a:rPr lang="en-ZA" sz="1800" b="1" dirty="0" smtClean="0">
                <a:cs typeface="Arial" pitchFamily="34" charset="0"/>
              </a:rPr>
              <a:t>12 976 </a:t>
            </a:r>
            <a:r>
              <a:rPr lang="en-ZA" sz="1800" b="1" dirty="0">
                <a:cs typeface="Arial" pitchFamily="34" charset="0"/>
              </a:rPr>
              <a:t>after taking into account delayed appointments </a:t>
            </a:r>
            <a:r>
              <a:rPr lang="en-ZA" sz="1800" dirty="0">
                <a:cs typeface="Arial" pitchFamily="34" charset="0"/>
              </a:rPr>
              <a:t>or appointments that actually occurred before the end the financial year but were captured after the end of the financial year</a:t>
            </a:r>
            <a:r>
              <a:rPr lang="en-ZA" sz="1800" dirty="0" smtClean="0">
                <a:cs typeface="Arial" pitchFamily="34" charset="0"/>
              </a:rPr>
              <a:t>.</a:t>
            </a:r>
          </a:p>
          <a:p>
            <a:pPr algn="just"/>
            <a:r>
              <a:rPr lang="en-ZA" sz="1800" dirty="0" smtClean="0">
                <a:cs typeface="Arial" pitchFamily="34" charset="0"/>
              </a:rPr>
              <a:t>The Department experienced a loss of </a:t>
            </a:r>
            <a:r>
              <a:rPr lang="en-ZA" sz="1800" b="1" dirty="0" smtClean="0">
                <a:cs typeface="Arial" pitchFamily="34" charset="0"/>
              </a:rPr>
              <a:t>1 </a:t>
            </a:r>
            <a:r>
              <a:rPr lang="en-ZA" sz="1800" b="1" dirty="0">
                <a:cs typeface="Arial" pitchFamily="34" charset="0"/>
              </a:rPr>
              <a:t>381 </a:t>
            </a:r>
            <a:r>
              <a:rPr lang="en-ZA" sz="1800" dirty="0">
                <a:cs typeface="Arial" pitchFamily="34" charset="0"/>
              </a:rPr>
              <a:t>young and qualified </a:t>
            </a:r>
            <a:r>
              <a:rPr lang="en-ZA" sz="1800" dirty="0" smtClean="0">
                <a:cs typeface="Arial" pitchFamily="34" charset="0"/>
              </a:rPr>
              <a:t>educators </a:t>
            </a:r>
            <a:r>
              <a:rPr lang="en-ZA" sz="1800" b="1" dirty="0" smtClean="0">
                <a:cs typeface="Arial" pitchFamily="34" charset="0"/>
              </a:rPr>
              <a:t>who </a:t>
            </a:r>
            <a:r>
              <a:rPr lang="en-ZA" sz="1800" b="1" dirty="0">
                <a:cs typeface="Arial" pitchFamily="34" charset="0"/>
              </a:rPr>
              <a:t>left the system. </a:t>
            </a:r>
            <a:endParaRPr lang="en-ZA" sz="1800" b="1" dirty="0" smtClean="0">
              <a:cs typeface="Arial" pitchFamily="34" charset="0"/>
            </a:endParaRPr>
          </a:p>
          <a:p>
            <a:pPr algn="just"/>
            <a:r>
              <a:rPr lang="en-ZA" sz="1800" dirty="0" smtClean="0">
                <a:cs typeface="Arial" pitchFamily="34" charset="0"/>
              </a:rPr>
              <a:t>A total number of 82</a:t>
            </a:r>
            <a:r>
              <a:rPr lang="en-ZA" sz="1800" dirty="0">
                <a:cs typeface="Arial" pitchFamily="34" charset="0"/>
              </a:rPr>
              <a:t>% of those had been appointed </a:t>
            </a:r>
            <a:r>
              <a:rPr lang="en-ZA" sz="1800" dirty="0" smtClean="0">
                <a:cs typeface="Arial" pitchFamily="34" charset="0"/>
              </a:rPr>
              <a:t>in temporary </a:t>
            </a:r>
            <a:r>
              <a:rPr lang="en-ZA" sz="1800" dirty="0">
                <a:cs typeface="Arial" pitchFamily="34" charset="0"/>
              </a:rPr>
              <a:t>posts (52%) and substitute posts (30%). </a:t>
            </a:r>
            <a:endParaRPr lang="en-ZA" sz="1800" dirty="0" smtClean="0">
              <a:cs typeface="Arial" pitchFamily="34" charset="0"/>
            </a:endParaRPr>
          </a:p>
          <a:p>
            <a:pPr algn="just"/>
            <a:r>
              <a:rPr lang="en-ZA" sz="1800" dirty="0" smtClean="0">
                <a:cs typeface="Arial" pitchFamily="34" charset="0"/>
              </a:rPr>
              <a:t>As </a:t>
            </a:r>
            <a:r>
              <a:rPr lang="en-ZA" sz="1800" dirty="0">
                <a:cs typeface="Arial" pitchFamily="34" charset="0"/>
              </a:rPr>
              <a:t>this number is lower than the number entering the system, it </a:t>
            </a:r>
            <a:r>
              <a:rPr lang="en-ZA" sz="1800" dirty="0" smtClean="0">
                <a:cs typeface="Arial" pitchFamily="34" charset="0"/>
              </a:rPr>
              <a:t>suggests that </a:t>
            </a:r>
            <a:r>
              <a:rPr lang="en-ZA" sz="1800" dirty="0">
                <a:cs typeface="Arial" pitchFamily="34" charset="0"/>
              </a:rPr>
              <a:t>the majority of the young educators entering the system are appointed for at least a period of one year</a:t>
            </a:r>
            <a:r>
              <a:rPr lang="en-ZA" sz="1800" dirty="0" smtClean="0">
                <a:cs typeface="Arial" pitchFamily="34" charset="0"/>
              </a:rPr>
              <a:t>.</a:t>
            </a:r>
          </a:p>
          <a:p>
            <a:pPr algn="just"/>
            <a:r>
              <a:rPr lang="en-ZA" sz="1800" dirty="0">
                <a:cs typeface="Arial" pitchFamily="34" charset="0"/>
              </a:rPr>
              <a:t>In 2015, </a:t>
            </a:r>
            <a:r>
              <a:rPr lang="en-ZA" sz="1800" b="1" dirty="0">
                <a:cs typeface="Arial" pitchFamily="34" charset="0"/>
              </a:rPr>
              <a:t>4 723 </a:t>
            </a:r>
            <a:r>
              <a:rPr lang="en-ZA" sz="1800" b="1" dirty="0" err="1">
                <a:cs typeface="Arial" pitchFamily="34" charset="0"/>
              </a:rPr>
              <a:t>Funza</a:t>
            </a:r>
            <a:r>
              <a:rPr lang="en-ZA" sz="1800" b="1" dirty="0">
                <a:cs typeface="Arial" pitchFamily="34" charset="0"/>
              </a:rPr>
              <a:t> </a:t>
            </a:r>
            <a:r>
              <a:rPr lang="en-ZA" sz="1800" b="1" dirty="0" err="1">
                <a:cs typeface="Arial" pitchFamily="34" charset="0"/>
              </a:rPr>
              <a:t>Lushaka</a:t>
            </a:r>
            <a:r>
              <a:rPr lang="en-ZA" sz="1800" b="1" dirty="0">
                <a:cs typeface="Arial" pitchFamily="34" charset="0"/>
              </a:rPr>
              <a:t> bursary recipient graduates </a:t>
            </a:r>
            <a:r>
              <a:rPr lang="en-ZA" sz="1800" dirty="0">
                <a:cs typeface="Arial" pitchFamily="34" charset="0"/>
              </a:rPr>
              <a:t>were eligible for placement. A total of 4 110 </a:t>
            </a:r>
            <a:r>
              <a:rPr lang="en-ZA" sz="1800" b="1" dirty="0">
                <a:cs typeface="Arial" pitchFamily="34" charset="0"/>
              </a:rPr>
              <a:t>(87</a:t>
            </a:r>
            <a:r>
              <a:rPr lang="en-ZA" sz="1800" b="1" dirty="0" smtClean="0">
                <a:cs typeface="Arial" pitchFamily="34" charset="0"/>
              </a:rPr>
              <a:t>%) </a:t>
            </a:r>
            <a:r>
              <a:rPr lang="en-ZA" sz="1800" dirty="0" smtClean="0">
                <a:cs typeface="Arial" pitchFamily="34" charset="0"/>
              </a:rPr>
              <a:t>graduates </a:t>
            </a:r>
            <a:r>
              <a:rPr lang="en-ZA" sz="1800" dirty="0">
                <a:cs typeface="Arial" pitchFamily="34" charset="0"/>
              </a:rPr>
              <a:t>were </a:t>
            </a:r>
            <a:r>
              <a:rPr lang="en-ZA" sz="1800" b="1" dirty="0">
                <a:cs typeface="Arial" pitchFamily="34" charset="0"/>
              </a:rPr>
              <a:t>placed within six months of graduation</a:t>
            </a:r>
            <a:r>
              <a:rPr lang="en-ZA" sz="1800" dirty="0">
                <a:cs typeface="Arial" pitchFamily="34" charset="0"/>
              </a:rPr>
              <a:t>. </a:t>
            </a:r>
            <a:endParaRPr lang="en-ZA" sz="1800" dirty="0" smtClean="0">
              <a:cs typeface="Arial" pitchFamily="34" charset="0"/>
            </a:endParaRPr>
          </a:p>
          <a:p>
            <a:pPr algn="just"/>
            <a:r>
              <a:rPr lang="en-ZA" sz="1800" dirty="0">
                <a:cs typeface="Arial" pitchFamily="34" charset="0"/>
              </a:rPr>
              <a:t>The </a:t>
            </a:r>
            <a:r>
              <a:rPr lang="en-ZA" sz="1800" b="1" dirty="0">
                <a:cs typeface="Arial" pitchFamily="34" charset="0"/>
              </a:rPr>
              <a:t>overall </a:t>
            </a:r>
            <a:r>
              <a:rPr lang="en-ZA" sz="1800" b="1" dirty="0" smtClean="0">
                <a:cs typeface="Arial" pitchFamily="34" charset="0"/>
              </a:rPr>
              <a:t>placement rate</a:t>
            </a:r>
            <a:r>
              <a:rPr lang="en-ZA" sz="1800" dirty="0" smtClean="0">
                <a:cs typeface="Arial" pitchFamily="34" charset="0"/>
              </a:rPr>
              <a:t>, </a:t>
            </a:r>
            <a:r>
              <a:rPr lang="en-ZA" sz="1800" dirty="0">
                <a:cs typeface="Arial" pitchFamily="34" charset="0"/>
              </a:rPr>
              <a:t>including those appointed after six of graduation </a:t>
            </a:r>
            <a:r>
              <a:rPr lang="en-ZA" sz="1800" dirty="0" smtClean="0">
                <a:cs typeface="Arial" pitchFamily="34" charset="0"/>
              </a:rPr>
              <a:t>in </a:t>
            </a:r>
            <a:r>
              <a:rPr lang="en-ZA" sz="1800" dirty="0">
                <a:cs typeface="Arial" pitchFamily="34" charset="0"/>
              </a:rPr>
              <a:t>all provinces ranged between 81% and 100% with the national average at </a:t>
            </a:r>
            <a:r>
              <a:rPr lang="en-ZA" sz="1800" b="1" dirty="0">
                <a:cs typeface="Arial" pitchFamily="34" charset="0"/>
              </a:rPr>
              <a:t>94%.</a:t>
            </a:r>
          </a:p>
          <a:p>
            <a:pPr marL="0" indent="0">
              <a:buNone/>
            </a:pPr>
            <a:endParaRPr lang="en-ZA" sz="1800" dirty="0">
              <a:cs typeface="Arial" pitchFamily="34" charset="0"/>
            </a:endParaRPr>
          </a:p>
        </p:txBody>
      </p:sp>
      <p:sp>
        <p:nvSpPr>
          <p:cNvPr id="4" name="Title 1"/>
          <p:cNvSpPr txBox="1">
            <a:spLocks/>
          </p:cNvSpPr>
          <p:nvPr/>
        </p:nvSpPr>
        <p:spPr>
          <a:xfrm>
            <a:off x="251520" y="116632"/>
            <a:ext cx="8229600" cy="57606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3</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41</a:t>
            </a:fld>
            <a:endParaRPr lang="en-ZA"/>
          </a:p>
        </p:txBody>
      </p:sp>
    </p:spTree>
    <p:extLst>
      <p:ext uri="{BB962C8B-B14F-4D97-AF65-F5344CB8AC3E}">
        <p14:creationId xmlns:p14="http://schemas.microsoft.com/office/powerpoint/2010/main" xmlns="" val="7425151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116632"/>
            <a:ext cx="8280920" cy="1055204"/>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b="1" dirty="0" smtClean="0">
                <a:latin typeface="Century Gothic" panose="020B0502020202020204" pitchFamily="34" charset="0"/>
              </a:rPr>
              <a:t>PROGRAMME 3</a:t>
            </a:r>
            <a:endParaRPr lang="en-ZA" sz="3600" b="1" dirty="0" smtClean="0">
              <a:latin typeface="Century Gothic" panose="020B0502020202020204" pitchFamily="34" charset="0"/>
            </a:endParaRPr>
          </a:p>
          <a:p>
            <a:r>
              <a:rPr lang="en-ZA" sz="3600" b="1" dirty="0" smtClean="0">
                <a:latin typeface="Century Gothic" panose="020B0502020202020204" pitchFamily="34" charset="0"/>
              </a:rPr>
              <a:t>Number of Qualified </a:t>
            </a:r>
            <a:r>
              <a:rPr lang="en-ZA" sz="3600" b="1" dirty="0">
                <a:latin typeface="Century Gothic" panose="020B0502020202020204" pitchFamily="34" charset="0"/>
              </a:rPr>
              <a:t>E</a:t>
            </a:r>
            <a:r>
              <a:rPr lang="en-ZA" sz="3600" b="1" dirty="0" smtClean="0">
                <a:latin typeface="Century Gothic" panose="020B0502020202020204" pitchFamily="34" charset="0"/>
              </a:rPr>
              <a:t>ducators Aged 30 and Below Entering the </a:t>
            </a:r>
          </a:p>
          <a:p>
            <a:r>
              <a:rPr lang="en-ZA" sz="3600" b="1" dirty="0">
                <a:latin typeface="Century Gothic" panose="020B0502020202020204" pitchFamily="34" charset="0"/>
              </a:rPr>
              <a:t>P</a:t>
            </a:r>
            <a:r>
              <a:rPr lang="en-ZA" sz="3600" b="1" dirty="0" smtClean="0">
                <a:latin typeface="Century Gothic" panose="020B0502020202020204" pitchFamily="34" charset="0"/>
              </a:rPr>
              <a:t>ublic Service as Teachers for the First time</a:t>
            </a:r>
            <a:endParaRPr lang="en-ZA" sz="3200" dirty="0"/>
          </a:p>
        </p:txBody>
      </p:sp>
      <p:graphicFrame>
        <p:nvGraphicFramePr>
          <p:cNvPr id="5" name="Table 4"/>
          <p:cNvGraphicFramePr>
            <a:graphicFrameLocks noGrp="1"/>
          </p:cNvGraphicFramePr>
          <p:nvPr>
            <p:extLst>
              <p:ext uri="{D42A27DB-BD31-4B8C-83A1-F6EECF244321}">
                <p14:modId xmlns:p14="http://schemas.microsoft.com/office/powerpoint/2010/main" xmlns="" val="1792405969"/>
              </p:ext>
            </p:extLst>
          </p:nvPr>
        </p:nvGraphicFramePr>
        <p:xfrm>
          <a:off x="395536" y="1268762"/>
          <a:ext cx="8208911" cy="4536504"/>
        </p:xfrm>
        <a:graphic>
          <a:graphicData uri="http://schemas.openxmlformats.org/drawingml/2006/table">
            <a:tbl>
              <a:tblPr firstRow="1" firstCol="1" bandRow="1">
                <a:tableStyleId>{21E4AEA4-8DFA-4A89-87EB-49C32662AFE0}</a:tableStyleId>
              </a:tblPr>
              <a:tblGrid>
                <a:gridCol w="2389473"/>
                <a:gridCol w="1119843"/>
                <a:gridCol w="1340958"/>
                <a:gridCol w="1060106"/>
                <a:gridCol w="1160857"/>
                <a:gridCol w="1137674"/>
              </a:tblGrid>
              <a:tr h="610684">
                <a:tc>
                  <a:txBody>
                    <a:bodyPr/>
                    <a:lstStyle/>
                    <a:p>
                      <a:pPr algn="ctr">
                        <a:lnSpc>
                          <a:spcPct val="115000"/>
                        </a:lnSpc>
                        <a:spcAft>
                          <a:spcPts val="1000"/>
                        </a:spcAft>
                      </a:pPr>
                      <a:r>
                        <a:rPr lang="en-ZA" sz="1400" dirty="0">
                          <a:effectLst/>
                        </a:rPr>
                        <a:t>Province</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ZA" sz="1400">
                          <a:effectLst/>
                        </a:rPr>
                        <a:t>Quarter 1</a:t>
                      </a:r>
                      <a:endParaRPr lang="en-ZA"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n-ZA" sz="1400">
                          <a:effectLst/>
                        </a:rPr>
                        <a:t>Quarter 2</a:t>
                      </a:r>
                      <a:endParaRPr lang="en-ZA"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n-ZA" sz="1400">
                          <a:effectLst/>
                        </a:rPr>
                        <a:t>Quarter 3</a:t>
                      </a:r>
                      <a:endParaRPr lang="en-ZA"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n-ZA" sz="1400">
                          <a:effectLst/>
                        </a:rPr>
                        <a:t>Quarter 4 (preliminary)</a:t>
                      </a:r>
                      <a:endParaRPr lang="en-ZA"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n-ZA" sz="1400">
                          <a:effectLst/>
                        </a:rPr>
                        <a:t>Total</a:t>
                      </a:r>
                      <a:endParaRPr lang="en-ZA" sz="1800">
                        <a:effectLst/>
                        <a:latin typeface="Calibri"/>
                        <a:ea typeface="Calibri"/>
                        <a:cs typeface="Times New Roman"/>
                      </a:endParaRPr>
                    </a:p>
                  </a:txBody>
                  <a:tcPr marL="68580" marR="68580" marT="0" marB="0"/>
                </a:tc>
              </a:tr>
              <a:tr h="392582">
                <a:tc>
                  <a:txBody>
                    <a:bodyPr/>
                    <a:lstStyle/>
                    <a:p>
                      <a:pPr>
                        <a:lnSpc>
                          <a:spcPct val="115000"/>
                        </a:lnSpc>
                        <a:spcAft>
                          <a:spcPts val="1000"/>
                        </a:spcAft>
                      </a:pPr>
                      <a:r>
                        <a:rPr lang="en-ZA" sz="1400">
                          <a:effectLst/>
                        </a:rPr>
                        <a:t>Eastern Cape</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268</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131</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41</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dirty="0">
                          <a:effectLst/>
                        </a:rPr>
                        <a:t>2</a:t>
                      </a:r>
                      <a:endParaRPr lang="en-ZA" sz="18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dirty="0">
                          <a:effectLst/>
                        </a:rPr>
                        <a:t>442</a:t>
                      </a:r>
                      <a:endParaRPr lang="en-ZA" sz="1800" dirty="0">
                        <a:effectLst/>
                        <a:latin typeface="Calibri"/>
                        <a:ea typeface="Calibri"/>
                        <a:cs typeface="Times New Roman"/>
                      </a:endParaRPr>
                    </a:p>
                  </a:txBody>
                  <a:tcPr marL="68580" marR="68580" marT="0" marB="0"/>
                </a:tc>
              </a:tr>
              <a:tr h="392582">
                <a:tc>
                  <a:txBody>
                    <a:bodyPr/>
                    <a:lstStyle/>
                    <a:p>
                      <a:pPr>
                        <a:lnSpc>
                          <a:spcPct val="115000"/>
                        </a:lnSpc>
                        <a:spcAft>
                          <a:spcPts val="1000"/>
                        </a:spcAft>
                      </a:pPr>
                      <a:r>
                        <a:rPr lang="en-ZA" sz="1400">
                          <a:effectLst/>
                        </a:rPr>
                        <a:t>Free State</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245</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280</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dirty="0">
                          <a:effectLst/>
                        </a:rPr>
                        <a:t>53</a:t>
                      </a:r>
                      <a:endParaRPr lang="en-ZA" sz="18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231</a:t>
                      </a:r>
                      <a:endParaRPr lang="en-ZA" sz="180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ZA" sz="1800">
                          <a:effectLst/>
                        </a:rPr>
                        <a:t>809</a:t>
                      </a:r>
                      <a:endParaRPr lang="en-ZA" sz="1800">
                        <a:effectLst/>
                        <a:latin typeface="Calibri"/>
                        <a:ea typeface="Calibri"/>
                        <a:cs typeface="Times New Roman"/>
                      </a:endParaRPr>
                    </a:p>
                  </a:txBody>
                  <a:tcPr marL="68580" marR="68580" marT="0" marB="0" anchor="b"/>
                </a:tc>
              </a:tr>
              <a:tr h="392582">
                <a:tc>
                  <a:txBody>
                    <a:bodyPr/>
                    <a:lstStyle/>
                    <a:p>
                      <a:pPr>
                        <a:lnSpc>
                          <a:spcPct val="115000"/>
                        </a:lnSpc>
                        <a:spcAft>
                          <a:spcPts val="1000"/>
                        </a:spcAft>
                      </a:pPr>
                      <a:r>
                        <a:rPr lang="en-ZA" sz="1400">
                          <a:effectLst/>
                        </a:rPr>
                        <a:t>Gauteng</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778</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689</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127</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960</a:t>
                      </a:r>
                      <a:endParaRPr lang="en-ZA" sz="180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ZA" sz="1800">
                          <a:effectLst/>
                        </a:rPr>
                        <a:t>2 554</a:t>
                      </a:r>
                      <a:endParaRPr lang="en-ZA" sz="1800">
                        <a:effectLst/>
                        <a:latin typeface="Calibri"/>
                        <a:ea typeface="Calibri"/>
                        <a:cs typeface="Times New Roman"/>
                      </a:endParaRPr>
                    </a:p>
                  </a:txBody>
                  <a:tcPr marL="68580" marR="68580" marT="0" marB="0" anchor="b"/>
                </a:tc>
              </a:tr>
              <a:tr h="392582">
                <a:tc>
                  <a:txBody>
                    <a:bodyPr/>
                    <a:lstStyle/>
                    <a:p>
                      <a:pPr>
                        <a:lnSpc>
                          <a:spcPct val="115000"/>
                        </a:lnSpc>
                        <a:spcAft>
                          <a:spcPts val="1000"/>
                        </a:spcAft>
                      </a:pPr>
                      <a:r>
                        <a:rPr lang="en-ZA" sz="1400">
                          <a:effectLst/>
                        </a:rPr>
                        <a:t>Kwazulu-Natal</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725</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751</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81</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94</a:t>
                      </a:r>
                      <a:endParaRPr lang="en-ZA" sz="180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ZA" sz="1800">
                          <a:effectLst/>
                        </a:rPr>
                        <a:t>1 651</a:t>
                      </a:r>
                      <a:endParaRPr lang="en-ZA" sz="1800">
                        <a:effectLst/>
                        <a:latin typeface="Calibri"/>
                        <a:ea typeface="Calibri"/>
                        <a:cs typeface="Times New Roman"/>
                      </a:endParaRPr>
                    </a:p>
                  </a:txBody>
                  <a:tcPr marL="68580" marR="68580" marT="0" marB="0" anchor="b"/>
                </a:tc>
              </a:tr>
              <a:tr h="392582">
                <a:tc>
                  <a:txBody>
                    <a:bodyPr/>
                    <a:lstStyle/>
                    <a:p>
                      <a:pPr>
                        <a:lnSpc>
                          <a:spcPct val="115000"/>
                        </a:lnSpc>
                        <a:spcAft>
                          <a:spcPts val="1000"/>
                        </a:spcAft>
                      </a:pPr>
                      <a:r>
                        <a:rPr lang="en-ZA" sz="1400">
                          <a:effectLst/>
                        </a:rPr>
                        <a:t>Limpopo</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299</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386</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54</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dirty="0">
                          <a:effectLst/>
                        </a:rPr>
                        <a:t>117</a:t>
                      </a:r>
                      <a:endParaRPr lang="en-ZA" sz="18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dirty="0">
                          <a:effectLst/>
                        </a:rPr>
                        <a:t>856</a:t>
                      </a:r>
                      <a:endParaRPr lang="en-ZA" sz="1800" dirty="0">
                        <a:effectLst/>
                        <a:latin typeface="Calibri"/>
                        <a:ea typeface="Calibri"/>
                        <a:cs typeface="Times New Roman"/>
                      </a:endParaRPr>
                    </a:p>
                  </a:txBody>
                  <a:tcPr marL="68580" marR="68580" marT="0" marB="0"/>
                </a:tc>
              </a:tr>
              <a:tr h="392582">
                <a:tc>
                  <a:txBody>
                    <a:bodyPr/>
                    <a:lstStyle/>
                    <a:p>
                      <a:pPr>
                        <a:lnSpc>
                          <a:spcPct val="115000"/>
                        </a:lnSpc>
                        <a:spcAft>
                          <a:spcPts val="1000"/>
                        </a:spcAft>
                      </a:pPr>
                      <a:r>
                        <a:rPr lang="en-ZA" sz="1400">
                          <a:effectLst/>
                        </a:rPr>
                        <a:t>Mpumalanga</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159</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141</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50</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145</a:t>
                      </a:r>
                      <a:endParaRPr lang="en-ZA" sz="180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ZA" sz="1800">
                          <a:effectLst/>
                        </a:rPr>
                        <a:t>495</a:t>
                      </a:r>
                      <a:endParaRPr lang="en-ZA" sz="1800">
                        <a:effectLst/>
                        <a:latin typeface="Calibri"/>
                        <a:ea typeface="Calibri"/>
                        <a:cs typeface="Times New Roman"/>
                      </a:endParaRPr>
                    </a:p>
                  </a:txBody>
                  <a:tcPr marL="68580" marR="68580" marT="0" marB="0" anchor="b"/>
                </a:tc>
              </a:tr>
              <a:tr h="392582">
                <a:tc>
                  <a:txBody>
                    <a:bodyPr/>
                    <a:lstStyle/>
                    <a:p>
                      <a:pPr>
                        <a:lnSpc>
                          <a:spcPct val="115000"/>
                        </a:lnSpc>
                        <a:spcAft>
                          <a:spcPts val="1000"/>
                        </a:spcAft>
                      </a:pPr>
                      <a:r>
                        <a:rPr lang="en-ZA" sz="1400">
                          <a:effectLst/>
                        </a:rPr>
                        <a:t>North West</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227</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158</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39</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661</a:t>
                      </a:r>
                      <a:endParaRPr lang="en-ZA" sz="180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ZA" sz="1800">
                          <a:effectLst/>
                        </a:rPr>
                        <a:t>1 085</a:t>
                      </a:r>
                      <a:endParaRPr lang="en-ZA" sz="1800">
                        <a:effectLst/>
                        <a:latin typeface="Calibri"/>
                        <a:ea typeface="Calibri"/>
                        <a:cs typeface="Times New Roman"/>
                      </a:endParaRPr>
                    </a:p>
                  </a:txBody>
                  <a:tcPr marL="68580" marR="68580" marT="0" marB="0" anchor="b"/>
                </a:tc>
              </a:tr>
              <a:tr h="392582">
                <a:tc>
                  <a:txBody>
                    <a:bodyPr/>
                    <a:lstStyle/>
                    <a:p>
                      <a:pPr>
                        <a:lnSpc>
                          <a:spcPct val="115000"/>
                        </a:lnSpc>
                        <a:spcAft>
                          <a:spcPts val="1000"/>
                        </a:spcAft>
                      </a:pPr>
                      <a:r>
                        <a:rPr lang="en-ZA" sz="1400">
                          <a:effectLst/>
                        </a:rPr>
                        <a:t>Northern Cape</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44</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68</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11</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310</a:t>
                      </a:r>
                      <a:endParaRPr lang="en-ZA" sz="180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ZA" sz="1800">
                          <a:effectLst/>
                        </a:rPr>
                        <a:t>433</a:t>
                      </a:r>
                      <a:endParaRPr lang="en-ZA" sz="1800">
                        <a:effectLst/>
                        <a:latin typeface="Calibri"/>
                        <a:ea typeface="Calibri"/>
                        <a:cs typeface="Times New Roman"/>
                      </a:endParaRPr>
                    </a:p>
                  </a:txBody>
                  <a:tcPr marL="68580" marR="68580" marT="0" marB="0" anchor="b"/>
                </a:tc>
              </a:tr>
              <a:tr h="392582">
                <a:tc>
                  <a:txBody>
                    <a:bodyPr/>
                    <a:lstStyle/>
                    <a:p>
                      <a:pPr>
                        <a:lnSpc>
                          <a:spcPct val="115000"/>
                        </a:lnSpc>
                        <a:spcAft>
                          <a:spcPts val="1000"/>
                        </a:spcAft>
                      </a:pPr>
                      <a:r>
                        <a:rPr lang="en-ZA" sz="1400">
                          <a:effectLst/>
                        </a:rPr>
                        <a:t>Western Cape</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268</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763</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54</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806</a:t>
                      </a:r>
                      <a:endParaRPr lang="en-ZA" sz="180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ZA" sz="1800">
                          <a:effectLst/>
                        </a:rPr>
                        <a:t>1 891</a:t>
                      </a:r>
                      <a:endParaRPr lang="en-ZA" sz="1800">
                        <a:effectLst/>
                        <a:latin typeface="Calibri"/>
                        <a:ea typeface="Calibri"/>
                        <a:cs typeface="Times New Roman"/>
                      </a:endParaRPr>
                    </a:p>
                  </a:txBody>
                  <a:tcPr marL="68580" marR="68580" marT="0" marB="0" anchor="b"/>
                </a:tc>
              </a:tr>
              <a:tr h="392582">
                <a:tc>
                  <a:txBody>
                    <a:bodyPr/>
                    <a:lstStyle/>
                    <a:p>
                      <a:pPr>
                        <a:lnSpc>
                          <a:spcPct val="115000"/>
                        </a:lnSpc>
                        <a:spcAft>
                          <a:spcPts val="1000"/>
                        </a:spcAft>
                      </a:pPr>
                      <a:r>
                        <a:rPr lang="en-ZA" sz="1400">
                          <a:effectLst/>
                        </a:rPr>
                        <a:t>TOTAL</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3 013</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3 367</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510</a:t>
                      </a:r>
                      <a:endParaRPr lang="en-ZA" sz="18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800">
                          <a:effectLst/>
                        </a:rPr>
                        <a:t>3326</a:t>
                      </a:r>
                      <a:endParaRPr lang="en-ZA" sz="180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ZA" sz="1800" dirty="0">
                          <a:effectLst/>
                        </a:rPr>
                        <a:t>10 216</a:t>
                      </a:r>
                      <a:endParaRPr lang="en-ZA" sz="1800" dirty="0">
                        <a:effectLst/>
                        <a:latin typeface="Calibri"/>
                        <a:ea typeface="Calibri"/>
                        <a:cs typeface="Times New Roman"/>
                      </a:endParaRPr>
                    </a:p>
                  </a:txBody>
                  <a:tcPr marL="68580" marR="68580" marT="0" marB="0" anchor="b"/>
                </a:tc>
              </a:tr>
            </a:tbl>
          </a:graphicData>
        </a:graphic>
      </p:graphicFrame>
      <p:sp>
        <p:nvSpPr>
          <p:cNvPr id="2" name="Slide Number Placeholder 1"/>
          <p:cNvSpPr>
            <a:spLocks noGrp="1"/>
          </p:cNvSpPr>
          <p:nvPr>
            <p:ph type="sldNum" sz="quarter" idx="12"/>
          </p:nvPr>
        </p:nvSpPr>
        <p:spPr/>
        <p:txBody>
          <a:bodyPr/>
          <a:lstStyle/>
          <a:p>
            <a:fld id="{E2C0AE55-7E06-4976-960B-3D98813CB3CF}" type="slidenum">
              <a:rPr lang="en-ZA" smtClean="0"/>
              <a:pPr/>
              <a:t>42</a:t>
            </a:fld>
            <a:endParaRPr lang="en-ZA"/>
          </a:p>
        </p:txBody>
      </p:sp>
    </p:spTree>
    <p:extLst>
      <p:ext uri="{BB962C8B-B14F-4D97-AF65-F5344CB8AC3E}">
        <p14:creationId xmlns:p14="http://schemas.microsoft.com/office/powerpoint/2010/main" xmlns="" val="3586202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47" y="836712"/>
            <a:ext cx="8568952" cy="5644262"/>
          </a:xfrm>
        </p:spPr>
        <p:txBody>
          <a:bodyPr>
            <a:noAutofit/>
          </a:bodyPr>
          <a:lstStyle/>
          <a:p>
            <a:pPr lvl="0">
              <a:buNone/>
            </a:pPr>
            <a:r>
              <a:rPr lang="en-US" sz="1700" b="1" dirty="0" err="1">
                <a:solidFill>
                  <a:prstClr val="black"/>
                </a:solidFill>
                <a:cs typeface="Arial" panose="020B0604020202020204" pitchFamily="34" charset="0"/>
              </a:rPr>
              <a:t>Labour</a:t>
            </a:r>
            <a:r>
              <a:rPr lang="en-US" sz="1700" b="1" dirty="0">
                <a:solidFill>
                  <a:prstClr val="black"/>
                </a:solidFill>
                <a:cs typeface="Arial" panose="020B0604020202020204" pitchFamily="34" charset="0"/>
              </a:rPr>
              <a:t> Relations </a:t>
            </a:r>
            <a:endParaRPr lang="en-US" sz="1700" b="1" dirty="0" smtClean="0">
              <a:solidFill>
                <a:prstClr val="black"/>
              </a:solidFill>
              <a:cs typeface="Arial" panose="020B0604020202020204" pitchFamily="34" charset="0"/>
            </a:endParaRPr>
          </a:p>
          <a:p>
            <a:pPr algn="just"/>
            <a:r>
              <a:rPr lang="en-ZA" sz="1700" dirty="0" smtClean="0">
                <a:solidFill>
                  <a:prstClr val="black"/>
                </a:solidFill>
                <a:cs typeface="Arial" panose="020B0604020202020204" pitchFamily="34" charset="0"/>
              </a:rPr>
              <a:t>The </a:t>
            </a:r>
            <a:r>
              <a:rPr lang="en-ZA" sz="1700" dirty="0">
                <a:solidFill>
                  <a:prstClr val="black"/>
                </a:solidFill>
                <a:cs typeface="Arial" panose="020B0604020202020204" pitchFamily="34" charset="0"/>
              </a:rPr>
              <a:t>investigation into the selling of posts has been completed and a </a:t>
            </a:r>
            <a:r>
              <a:rPr lang="en-ZA" sz="1700" dirty="0" smtClean="0">
                <a:solidFill>
                  <a:prstClr val="black"/>
                </a:solidFill>
                <a:cs typeface="Arial" panose="020B0604020202020204" pitchFamily="34" charset="0"/>
              </a:rPr>
              <a:t>report </a:t>
            </a:r>
            <a:r>
              <a:rPr lang="en-ZA" sz="1700" dirty="0">
                <a:solidFill>
                  <a:prstClr val="black"/>
                </a:solidFill>
                <a:cs typeface="Arial" panose="020B0604020202020204" pitchFamily="34" charset="0"/>
              </a:rPr>
              <a:t>has been </a:t>
            </a:r>
            <a:r>
              <a:rPr lang="en-ZA" sz="1700" dirty="0" smtClean="0">
                <a:solidFill>
                  <a:prstClr val="black"/>
                </a:solidFill>
                <a:cs typeface="Arial" panose="020B0604020202020204" pitchFamily="34" charset="0"/>
              </a:rPr>
              <a:t>sent </a:t>
            </a:r>
            <a:r>
              <a:rPr lang="en-ZA" sz="1700" dirty="0">
                <a:solidFill>
                  <a:prstClr val="black"/>
                </a:solidFill>
                <a:cs typeface="Arial" panose="020B0604020202020204" pitchFamily="34" charset="0"/>
              </a:rPr>
              <a:t>to the Minister’s </a:t>
            </a:r>
            <a:r>
              <a:rPr lang="en-ZA" sz="1700" dirty="0" smtClean="0">
                <a:cs typeface="Arial" panose="020B0604020202020204" pitchFamily="34" charset="0"/>
              </a:rPr>
              <a:t>office </a:t>
            </a:r>
            <a:r>
              <a:rPr lang="en-ZA" sz="1700" dirty="0">
                <a:cs typeface="Arial" panose="020B0604020202020204" pitchFamily="34" charset="0"/>
              </a:rPr>
              <a:t>with a request for the extension of time for the forensic investigations</a:t>
            </a:r>
            <a:r>
              <a:rPr lang="en-ZA" sz="1700" dirty="0" smtClean="0">
                <a:cs typeface="Arial" panose="020B0604020202020204" pitchFamily="34" charset="0"/>
              </a:rPr>
              <a:t>.</a:t>
            </a:r>
            <a:endParaRPr lang="en-ZA" sz="1700" dirty="0">
              <a:cs typeface="Arial" panose="020B0604020202020204" pitchFamily="34" charset="0"/>
            </a:endParaRPr>
          </a:p>
          <a:p>
            <a:pPr lvl="0" algn="just"/>
            <a:r>
              <a:rPr lang="en-US" sz="1700" dirty="0">
                <a:solidFill>
                  <a:prstClr val="black"/>
                </a:solidFill>
                <a:cs typeface="Arial" panose="020B0604020202020204" pitchFamily="34" charset="0"/>
              </a:rPr>
              <a:t>On 31 August 2015, </a:t>
            </a:r>
            <a:r>
              <a:rPr lang="en-US" sz="1700" dirty="0" smtClean="0">
                <a:solidFill>
                  <a:prstClr val="black"/>
                </a:solidFill>
                <a:cs typeface="Arial" panose="020B0604020202020204" pitchFamily="34" charset="0"/>
              </a:rPr>
              <a:t>two weeks before </a:t>
            </a:r>
            <a:r>
              <a:rPr lang="en-US" sz="1700" dirty="0">
                <a:solidFill>
                  <a:prstClr val="black"/>
                </a:solidFill>
                <a:cs typeface="Arial" panose="020B0604020202020204" pitchFamily="34" charset="0"/>
              </a:rPr>
              <a:t>ANA 2015 was to be implemented, the South African Democratic Teachers Union (SADTU) issued a press statement following its National Executive Committee (NEC) meeting essentially announcing that SADTU members would not administer ANA</a:t>
            </a:r>
            <a:r>
              <a:rPr lang="en-US" sz="1700" dirty="0" smtClean="0">
                <a:solidFill>
                  <a:prstClr val="black"/>
                </a:solidFill>
                <a:cs typeface="Arial" panose="020B0604020202020204" pitchFamily="34" charset="0"/>
              </a:rPr>
              <a:t>.</a:t>
            </a:r>
          </a:p>
          <a:p>
            <a:pPr marL="0" lvl="0" indent="0">
              <a:buNone/>
            </a:pPr>
            <a:r>
              <a:rPr lang="en-ZA" sz="1700" b="1" dirty="0" err="1" smtClean="0">
                <a:solidFill>
                  <a:prstClr val="black"/>
                </a:solidFill>
                <a:cs typeface="Arial" panose="020B0604020202020204" pitchFamily="34" charset="0"/>
              </a:rPr>
              <a:t>Funza</a:t>
            </a:r>
            <a:r>
              <a:rPr lang="en-ZA" sz="1700" b="1" dirty="0" smtClean="0">
                <a:solidFill>
                  <a:prstClr val="black"/>
                </a:solidFill>
                <a:cs typeface="Arial" panose="020B0604020202020204" pitchFamily="34" charset="0"/>
              </a:rPr>
              <a:t> </a:t>
            </a:r>
            <a:r>
              <a:rPr lang="en-ZA" sz="1700" b="1" dirty="0" err="1">
                <a:solidFill>
                  <a:prstClr val="black"/>
                </a:solidFill>
                <a:cs typeface="Arial" panose="020B0604020202020204" pitchFamily="34" charset="0"/>
              </a:rPr>
              <a:t>Lushaka</a:t>
            </a:r>
            <a:r>
              <a:rPr lang="en-ZA" sz="1700" b="1" dirty="0">
                <a:solidFill>
                  <a:prstClr val="black"/>
                </a:solidFill>
                <a:cs typeface="Arial" panose="020B0604020202020204" pitchFamily="34" charset="0"/>
              </a:rPr>
              <a:t> Bursary Programme </a:t>
            </a:r>
          </a:p>
          <a:p>
            <a:pPr lvl="0" algn="just"/>
            <a:r>
              <a:rPr lang="en-ZA" sz="1700" dirty="0">
                <a:solidFill>
                  <a:prstClr val="black"/>
                </a:solidFill>
                <a:cs typeface="Arial" panose="020B0604020202020204" pitchFamily="34" charset="0"/>
              </a:rPr>
              <a:t> In 2015/16 under review </a:t>
            </a:r>
            <a:r>
              <a:rPr lang="en-ZA" sz="1700" b="1" dirty="0">
                <a:solidFill>
                  <a:prstClr val="black"/>
                </a:solidFill>
                <a:cs typeface="Arial" panose="020B0604020202020204" pitchFamily="34" charset="0"/>
              </a:rPr>
              <a:t>13 980 </a:t>
            </a:r>
            <a:r>
              <a:rPr lang="en-ZA" sz="1700" b="1" dirty="0" smtClean="0">
                <a:solidFill>
                  <a:prstClr val="black"/>
                </a:solidFill>
                <a:cs typeface="Arial" panose="020B0604020202020204" pitchFamily="34" charset="0"/>
              </a:rPr>
              <a:t>students </a:t>
            </a:r>
            <a:r>
              <a:rPr lang="en-ZA" sz="1700" b="1" dirty="0">
                <a:solidFill>
                  <a:prstClr val="black"/>
                </a:solidFill>
                <a:cs typeface="Arial" panose="020B0604020202020204" pitchFamily="34" charset="0"/>
              </a:rPr>
              <a:t>were awarded with </a:t>
            </a:r>
            <a:r>
              <a:rPr lang="en-ZA" sz="1700" b="1" dirty="0" err="1" smtClean="0">
                <a:solidFill>
                  <a:prstClr val="black"/>
                </a:solidFill>
                <a:cs typeface="Arial" panose="020B0604020202020204" pitchFamily="34" charset="0"/>
              </a:rPr>
              <a:t>Funza</a:t>
            </a:r>
            <a:r>
              <a:rPr lang="en-ZA" sz="1700" b="1" dirty="0" smtClean="0">
                <a:solidFill>
                  <a:prstClr val="black"/>
                </a:solidFill>
                <a:cs typeface="Arial" panose="020B0604020202020204" pitchFamily="34" charset="0"/>
              </a:rPr>
              <a:t> </a:t>
            </a:r>
            <a:r>
              <a:rPr lang="en-ZA" sz="1700" b="1" dirty="0" err="1">
                <a:solidFill>
                  <a:prstClr val="black"/>
                </a:solidFill>
                <a:cs typeface="Arial" panose="020B0604020202020204" pitchFamily="34" charset="0"/>
              </a:rPr>
              <a:t>Lushaka</a:t>
            </a:r>
            <a:r>
              <a:rPr lang="en-ZA" sz="1700" b="1" dirty="0">
                <a:solidFill>
                  <a:prstClr val="black"/>
                </a:solidFill>
                <a:cs typeface="Arial" panose="020B0604020202020204" pitchFamily="34" charset="0"/>
              </a:rPr>
              <a:t> bursary. </a:t>
            </a:r>
          </a:p>
          <a:p>
            <a:pPr algn="just"/>
            <a:r>
              <a:rPr lang="en-ZA" sz="1700" dirty="0">
                <a:solidFill>
                  <a:prstClr val="black"/>
                </a:solidFill>
                <a:cs typeface="Arial" panose="020B0604020202020204" pitchFamily="34" charset="0"/>
              </a:rPr>
              <a:t>The Department has placed  </a:t>
            </a:r>
            <a:r>
              <a:rPr lang="en-ZA" sz="1700" b="1" dirty="0">
                <a:solidFill>
                  <a:prstClr val="black"/>
                </a:solidFill>
                <a:cs typeface="Arial" panose="020B0604020202020204" pitchFamily="34" charset="0"/>
              </a:rPr>
              <a:t>94% of </a:t>
            </a:r>
            <a:r>
              <a:rPr lang="en-ZA" sz="1700" b="1" dirty="0" err="1">
                <a:solidFill>
                  <a:prstClr val="black"/>
                </a:solidFill>
                <a:cs typeface="Arial" panose="020B0604020202020204" pitchFamily="34" charset="0"/>
              </a:rPr>
              <a:t>Funza</a:t>
            </a:r>
            <a:r>
              <a:rPr lang="en-ZA" sz="1700" b="1" dirty="0">
                <a:solidFill>
                  <a:prstClr val="black"/>
                </a:solidFill>
                <a:cs typeface="Arial" panose="020B0604020202020204" pitchFamily="34" charset="0"/>
              </a:rPr>
              <a:t> </a:t>
            </a:r>
            <a:r>
              <a:rPr lang="en-ZA" sz="1700" b="1" dirty="0" err="1">
                <a:solidFill>
                  <a:prstClr val="black"/>
                </a:solidFill>
                <a:cs typeface="Arial" panose="020B0604020202020204" pitchFamily="34" charset="0"/>
              </a:rPr>
              <a:t>Lushaka</a:t>
            </a:r>
            <a:r>
              <a:rPr lang="en-ZA" sz="1700" b="1" dirty="0">
                <a:solidFill>
                  <a:prstClr val="black"/>
                </a:solidFill>
                <a:cs typeface="Arial" panose="020B0604020202020204" pitchFamily="34" charset="0"/>
              </a:rPr>
              <a:t> bursary holders </a:t>
            </a:r>
            <a:r>
              <a:rPr lang="en-ZA" sz="1700" dirty="0">
                <a:solidFill>
                  <a:prstClr val="black"/>
                </a:solidFill>
                <a:cs typeface="Arial" panose="020B0604020202020204" pitchFamily="34" charset="0"/>
              </a:rPr>
              <a:t>in teaching  positions. </a:t>
            </a:r>
          </a:p>
          <a:p>
            <a:pPr algn="just"/>
            <a:r>
              <a:rPr lang="en-ZA" sz="1700" dirty="0">
                <a:solidFill>
                  <a:prstClr val="black"/>
                </a:solidFill>
                <a:cs typeface="Arial" panose="020B0604020202020204" pitchFamily="34" charset="0"/>
              </a:rPr>
              <a:t>A total of</a:t>
            </a:r>
            <a:r>
              <a:rPr lang="en-ZA" sz="1700" b="1" dirty="0">
                <a:solidFill>
                  <a:prstClr val="black"/>
                </a:solidFill>
                <a:cs typeface="Arial" panose="020B0604020202020204" pitchFamily="34" charset="0"/>
              </a:rPr>
              <a:t> 4 110 (87%) graduates were placed within six months </a:t>
            </a:r>
            <a:r>
              <a:rPr lang="en-ZA" sz="1700" dirty="0">
                <a:solidFill>
                  <a:prstClr val="black"/>
                </a:solidFill>
                <a:cs typeface="Arial" panose="020B0604020202020204" pitchFamily="34" charset="0"/>
              </a:rPr>
              <a:t>of graduation. The overall placement rate in all provinces ranged between 81% and 100% with the national average at 94%. </a:t>
            </a:r>
          </a:p>
          <a:p>
            <a:pPr algn="just"/>
            <a:r>
              <a:rPr lang="en-ZA" sz="1700" dirty="0">
                <a:solidFill>
                  <a:prstClr val="black"/>
                </a:solidFill>
                <a:cs typeface="Arial" panose="020B0604020202020204" pitchFamily="34" charset="0"/>
              </a:rPr>
              <a:t>The North West and Northern Cape were able to place all their allocated graduates.</a:t>
            </a:r>
          </a:p>
          <a:p>
            <a:pPr algn="just"/>
            <a:r>
              <a:rPr lang="en-US" sz="1700" dirty="0" err="1">
                <a:solidFill>
                  <a:prstClr val="black"/>
                </a:solidFill>
                <a:cs typeface="Arial" panose="020B0604020202020204" pitchFamily="34" charset="0"/>
              </a:rPr>
              <a:t>Funza</a:t>
            </a:r>
            <a:r>
              <a:rPr lang="en-US" sz="1700" dirty="0">
                <a:solidFill>
                  <a:prstClr val="black"/>
                </a:solidFill>
                <a:cs typeface="Arial" panose="020B0604020202020204" pitchFamily="34" charset="0"/>
              </a:rPr>
              <a:t> </a:t>
            </a:r>
            <a:r>
              <a:rPr lang="en-US" sz="1700" dirty="0" err="1" smtClean="0">
                <a:solidFill>
                  <a:prstClr val="black"/>
                </a:solidFill>
                <a:cs typeface="Arial" panose="020B0604020202020204" pitchFamily="34" charset="0"/>
              </a:rPr>
              <a:t>Lushaka</a:t>
            </a:r>
            <a:r>
              <a:rPr lang="en-US" sz="1700" dirty="0" smtClean="0">
                <a:solidFill>
                  <a:prstClr val="black"/>
                </a:solidFill>
                <a:cs typeface="Arial" panose="020B0604020202020204" pitchFamily="34" charset="0"/>
              </a:rPr>
              <a:t> recruitment in 2015/16 also focused on school-going </a:t>
            </a:r>
            <a:r>
              <a:rPr lang="en-US" sz="1700" dirty="0">
                <a:solidFill>
                  <a:prstClr val="black"/>
                </a:solidFill>
                <a:cs typeface="Arial" panose="020B0604020202020204" pitchFamily="34" charset="0"/>
              </a:rPr>
              <a:t>youth in Grade 12 attending Quintile 1-3 schools and out-of-school youth from rural and </a:t>
            </a:r>
            <a:r>
              <a:rPr lang="en-US" sz="1700" b="1" dirty="0">
                <a:solidFill>
                  <a:prstClr val="black"/>
                </a:solidFill>
                <a:cs typeface="Arial" panose="020B0604020202020204" pitchFamily="34" charset="0"/>
              </a:rPr>
              <a:t>disadvantaged communiti</a:t>
            </a:r>
            <a:r>
              <a:rPr lang="en-US" sz="1700" dirty="0">
                <a:solidFill>
                  <a:prstClr val="black"/>
                </a:solidFill>
                <a:cs typeface="Arial" panose="020B0604020202020204" pitchFamily="34" charset="0"/>
              </a:rPr>
              <a:t>es,  total of </a:t>
            </a:r>
            <a:r>
              <a:rPr lang="en-US" sz="1700" b="1" dirty="0">
                <a:solidFill>
                  <a:prstClr val="black"/>
                </a:solidFill>
                <a:cs typeface="Arial" panose="020B0604020202020204" pitchFamily="34" charset="0"/>
              </a:rPr>
              <a:t>1 074 applicants </a:t>
            </a:r>
            <a:r>
              <a:rPr lang="en-US" sz="1700" dirty="0" smtClean="0">
                <a:solidFill>
                  <a:prstClr val="black"/>
                </a:solidFill>
                <a:cs typeface="Arial" panose="020B0604020202020204" pitchFamily="34" charset="0"/>
              </a:rPr>
              <a:t>were recruited </a:t>
            </a:r>
            <a:r>
              <a:rPr lang="en-US" sz="1700" dirty="0">
                <a:solidFill>
                  <a:prstClr val="black"/>
                </a:solidFill>
                <a:cs typeface="Arial" panose="020B0604020202020204" pitchFamily="34" charset="0"/>
              </a:rPr>
              <a:t>for the next cohorts of bursars. </a:t>
            </a:r>
            <a:endParaRPr lang="en-ZA" sz="1700" dirty="0">
              <a:solidFill>
                <a:prstClr val="black"/>
              </a:solidFill>
              <a:cs typeface="Arial" panose="020B0604020202020204" pitchFamily="34" charset="0"/>
            </a:endParaRPr>
          </a:p>
          <a:p>
            <a:pPr lvl="0"/>
            <a:endParaRPr lang="en-ZA" sz="1700" dirty="0">
              <a:solidFill>
                <a:prstClr val="black"/>
              </a:solidFill>
              <a:cs typeface="Arial" panose="020B0604020202020204" pitchFamily="34" charset="0"/>
            </a:endParaRPr>
          </a:p>
          <a:p>
            <a:endParaRPr lang="en-ZA" sz="1700" dirty="0"/>
          </a:p>
        </p:txBody>
      </p:sp>
      <p:sp>
        <p:nvSpPr>
          <p:cNvPr id="5" name="Title 1"/>
          <p:cNvSpPr txBox="1">
            <a:spLocks/>
          </p:cNvSpPr>
          <p:nvPr/>
        </p:nvSpPr>
        <p:spPr>
          <a:xfrm>
            <a:off x="230147" y="116632"/>
            <a:ext cx="8229600" cy="57606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3     …</a:t>
            </a:r>
            <a:r>
              <a:rPr lang="en-ZA" sz="3600" b="1" dirty="0" err="1" smtClean="0">
                <a:latin typeface="Century Gothic" panose="020B0502020202020204" pitchFamily="34" charset="0"/>
              </a:rPr>
              <a:t>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43</a:t>
            </a:fld>
            <a:endParaRPr lang="en-ZA"/>
          </a:p>
        </p:txBody>
      </p:sp>
    </p:spTree>
    <p:extLst>
      <p:ext uri="{BB962C8B-B14F-4D97-AF65-F5344CB8AC3E}">
        <p14:creationId xmlns:p14="http://schemas.microsoft.com/office/powerpoint/2010/main" xmlns="" val="3981256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116632"/>
            <a:ext cx="8280920" cy="1055204"/>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b="1" dirty="0" smtClean="0">
                <a:latin typeface="Century Gothic" panose="020B0502020202020204" pitchFamily="34" charset="0"/>
              </a:rPr>
              <a:t>PROGRAMME 3</a:t>
            </a:r>
            <a:endParaRPr lang="en-ZA" sz="3600" b="1" dirty="0" smtClean="0">
              <a:latin typeface="Century Gothic" panose="020B0502020202020204" pitchFamily="34" charset="0"/>
            </a:endParaRPr>
          </a:p>
          <a:p>
            <a:r>
              <a:rPr lang="en-ZA" sz="3600" b="1" dirty="0" smtClean="0">
                <a:latin typeface="Century Gothic" panose="020B0502020202020204" pitchFamily="34" charset="0"/>
              </a:rPr>
              <a:t>Placement of </a:t>
            </a:r>
            <a:r>
              <a:rPr lang="en-ZA" sz="3600" b="1" dirty="0" err="1" smtClean="0">
                <a:latin typeface="Century Gothic" panose="020B0502020202020204" pitchFamily="34" charset="0"/>
              </a:rPr>
              <a:t>Funza</a:t>
            </a:r>
            <a:r>
              <a:rPr lang="en-ZA" sz="3600" b="1" dirty="0" smtClean="0">
                <a:latin typeface="Century Gothic" panose="020B0502020202020204" pitchFamily="34" charset="0"/>
              </a:rPr>
              <a:t> </a:t>
            </a:r>
            <a:r>
              <a:rPr lang="en-ZA" sz="3600" b="1" dirty="0" err="1" smtClean="0">
                <a:latin typeface="Century Gothic" panose="020B0502020202020204" pitchFamily="34" charset="0"/>
              </a:rPr>
              <a:t>Lushaka</a:t>
            </a:r>
            <a:r>
              <a:rPr lang="en-ZA" sz="3600" b="1" dirty="0" smtClean="0">
                <a:latin typeface="Century Gothic" panose="020B0502020202020204" pitchFamily="34" charset="0"/>
              </a:rPr>
              <a:t> Bursary Scheme Beneficiaries</a:t>
            </a:r>
            <a:endParaRPr lang="en-ZA" sz="3200" dirty="0"/>
          </a:p>
        </p:txBody>
      </p:sp>
      <p:graphicFrame>
        <p:nvGraphicFramePr>
          <p:cNvPr id="2" name="Table 1"/>
          <p:cNvGraphicFramePr>
            <a:graphicFrameLocks noGrp="1"/>
          </p:cNvGraphicFramePr>
          <p:nvPr>
            <p:extLst>
              <p:ext uri="{D42A27DB-BD31-4B8C-83A1-F6EECF244321}">
                <p14:modId xmlns:p14="http://schemas.microsoft.com/office/powerpoint/2010/main" xmlns="" val="536389700"/>
              </p:ext>
            </p:extLst>
          </p:nvPr>
        </p:nvGraphicFramePr>
        <p:xfrm>
          <a:off x="899592" y="1340768"/>
          <a:ext cx="7488833" cy="4176466"/>
        </p:xfrm>
        <a:graphic>
          <a:graphicData uri="http://schemas.openxmlformats.org/drawingml/2006/table">
            <a:tbl>
              <a:tblPr firstRow="1" firstCol="1" bandRow="1">
                <a:tableStyleId>{21E4AEA4-8DFA-4A89-87EB-49C32662AFE0}</a:tableStyleId>
              </a:tblPr>
              <a:tblGrid>
                <a:gridCol w="1501638"/>
                <a:gridCol w="1968580"/>
                <a:gridCol w="1095986"/>
                <a:gridCol w="1603252"/>
                <a:gridCol w="1319377"/>
              </a:tblGrid>
              <a:tr h="367806">
                <a:tc>
                  <a:txBody>
                    <a:bodyPr/>
                    <a:lstStyle/>
                    <a:p>
                      <a:pPr algn="ctr">
                        <a:lnSpc>
                          <a:spcPct val="115000"/>
                        </a:lnSpc>
                        <a:spcAft>
                          <a:spcPts val="1000"/>
                        </a:spcAft>
                      </a:pPr>
                      <a:r>
                        <a:rPr lang="en-ZA" sz="1600" dirty="0">
                          <a:effectLst/>
                        </a:rPr>
                        <a:t>PED</a:t>
                      </a:r>
                      <a:endParaRPr lang="en-ZA" sz="20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ZA" sz="1600" dirty="0">
                          <a:effectLst/>
                        </a:rPr>
                        <a:t>Placed</a:t>
                      </a:r>
                      <a:endParaRPr lang="en-ZA" sz="20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ZA" sz="1600">
                          <a:effectLst/>
                        </a:rPr>
                        <a:t>Unplaced</a:t>
                      </a:r>
                      <a:endParaRPr lang="en-ZA" sz="2000">
                        <a:effectLst/>
                        <a:latin typeface="Calibri"/>
                        <a:ea typeface="Calibri"/>
                        <a:cs typeface="Times New Roman"/>
                      </a:endParaRPr>
                    </a:p>
                  </a:txBody>
                  <a:tcPr marL="68580" marR="68580" marT="0" marB="0"/>
                </a:tc>
                <a:tc>
                  <a:txBody>
                    <a:bodyPr/>
                    <a:lstStyle/>
                    <a:p>
                      <a:pPr algn="ctr">
                        <a:lnSpc>
                          <a:spcPct val="115000"/>
                        </a:lnSpc>
                        <a:spcAft>
                          <a:spcPts val="1000"/>
                        </a:spcAft>
                      </a:pPr>
                      <a:r>
                        <a:rPr lang="en-ZA" sz="1600">
                          <a:effectLst/>
                        </a:rPr>
                        <a:t>Total Allocation</a:t>
                      </a:r>
                      <a:endParaRPr lang="en-ZA" sz="2000">
                        <a:effectLst/>
                        <a:latin typeface="Calibri"/>
                        <a:ea typeface="Calibri"/>
                        <a:cs typeface="Times New Roman"/>
                      </a:endParaRPr>
                    </a:p>
                  </a:txBody>
                  <a:tcPr marL="68580" marR="68580" marT="0" marB="0"/>
                </a:tc>
                <a:tc>
                  <a:txBody>
                    <a:bodyPr/>
                    <a:lstStyle/>
                    <a:p>
                      <a:pPr algn="ctr">
                        <a:lnSpc>
                          <a:spcPct val="115000"/>
                        </a:lnSpc>
                        <a:spcAft>
                          <a:spcPts val="1000"/>
                        </a:spcAft>
                      </a:pPr>
                      <a:r>
                        <a:rPr lang="en-ZA" sz="1600">
                          <a:effectLst/>
                        </a:rPr>
                        <a:t>Placement %</a:t>
                      </a:r>
                      <a:endParaRPr lang="en-ZA" sz="2000">
                        <a:effectLst/>
                        <a:latin typeface="Calibri"/>
                        <a:ea typeface="Calibri"/>
                        <a:cs typeface="Times New Roman"/>
                      </a:endParaRPr>
                    </a:p>
                  </a:txBody>
                  <a:tcPr marL="68580" marR="68580" marT="0" marB="0"/>
                </a:tc>
              </a:tr>
              <a:tr h="380866">
                <a:tc>
                  <a:txBody>
                    <a:bodyPr/>
                    <a:lstStyle/>
                    <a:p>
                      <a:pPr>
                        <a:lnSpc>
                          <a:spcPct val="115000"/>
                        </a:lnSpc>
                        <a:spcAft>
                          <a:spcPts val="1000"/>
                        </a:spcAft>
                      </a:pPr>
                      <a:r>
                        <a:rPr lang="en-ZA" sz="1600">
                          <a:effectLst/>
                        </a:rPr>
                        <a:t>Eastern Cape</a:t>
                      </a:r>
                      <a:endParaRPr lang="en-ZA" sz="2000">
                        <a:effectLst/>
                        <a:latin typeface="Calibri"/>
                        <a:ea typeface="Calibri"/>
                        <a:cs typeface="Times New Roman"/>
                      </a:endParaRPr>
                    </a:p>
                  </a:txBody>
                  <a:tcPr marL="68580" marR="68580" marT="0" marB="0"/>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426</a:t>
                      </a:r>
                    </a:p>
                  </a:txBody>
                  <a:tcPr marL="68580" marR="68580" marT="0" marB="0" anchor="b"/>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63</a:t>
                      </a:r>
                    </a:p>
                  </a:txBody>
                  <a:tcPr marL="68580" marR="68580" marT="0" marB="0" anchor="b"/>
                </a:tc>
                <a:tc>
                  <a:txBody>
                    <a:bodyPr/>
                    <a:lstStyle/>
                    <a:p>
                      <a:pPr marL="0" algn="r" defTabSz="914400" rtl="0" eaLnBrk="1" latinLnBrk="0" hangingPunct="1">
                        <a:lnSpc>
                          <a:spcPct val="115000"/>
                        </a:lnSpc>
                        <a:spcAft>
                          <a:spcPts val="1000"/>
                        </a:spcAft>
                      </a:pPr>
                      <a:r>
                        <a:rPr lang="en-ZA" sz="1600" kern="1200">
                          <a:solidFill>
                            <a:schemeClr val="dk1"/>
                          </a:solidFill>
                          <a:effectLst/>
                          <a:latin typeface="+mn-lt"/>
                          <a:ea typeface="+mn-ea"/>
                          <a:cs typeface="+mn-cs"/>
                        </a:rPr>
                        <a:t>489</a:t>
                      </a:r>
                    </a:p>
                  </a:txBody>
                  <a:tcPr marL="68580" marR="68580" marT="0" marB="0" anchor="b"/>
                </a:tc>
                <a:tc>
                  <a:txBody>
                    <a:bodyPr/>
                    <a:lstStyle/>
                    <a:p>
                      <a:pPr algn="r">
                        <a:lnSpc>
                          <a:spcPct val="115000"/>
                        </a:lnSpc>
                        <a:spcAft>
                          <a:spcPts val="1000"/>
                        </a:spcAft>
                      </a:pPr>
                      <a:r>
                        <a:rPr lang="en-ZA" sz="2000">
                          <a:effectLst/>
                        </a:rPr>
                        <a:t>87%</a:t>
                      </a:r>
                      <a:endParaRPr lang="en-ZA" sz="2000">
                        <a:effectLst/>
                        <a:latin typeface="Calibri"/>
                        <a:ea typeface="Calibri"/>
                        <a:cs typeface="Times New Roman"/>
                      </a:endParaRPr>
                    </a:p>
                  </a:txBody>
                  <a:tcPr marL="68580" marR="68580" marT="0" marB="0" anchor="b"/>
                </a:tc>
              </a:tr>
              <a:tr h="380866">
                <a:tc>
                  <a:txBody>
                    <a:bodyPr/>
                    <a:lstStyle/>
                    <a:p>
                      <a:pPr>
                        <a:lnSpc>
                          <a:spcPct val="115000"/>
                        </a:lnSpc>
                        <a:spcAft>
                          <a:spcPts val="1000"/>
                        </a:spcAft>
                      </a:pPr>
                      <a:r>
                        <a:rPr lang="en-ZA" sz="1600" dirty="0">
                          <a:effectLst/>
                        </a:rPr>
                        <a:t>Free State</a:t>
                      </a:r>
                      <a:endParaRPr lang="en-ZA" sz="2000" dirty="0">
                        <a:effectLst/>
                        <a:latin typeface="Calibri"/>
                        <a:ea typeface="Calibri"/>
                        <a:cs typeface="Times New Roman"/>
                      </a:endParaRPr>
                    </a:p>
                  </a:txBody>
                  <a:tcPr marL="68580" marR="68580" marT="0" marB="0"/>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331</a:t>
                      </a:r>
                    </a:p>
                  </a:txBody>
                  <a:tcPr marL="68580" marR="68580" marT="0" marB="0" anchor="b"/>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3</a:t>
                      </a:r>
                    </a:p>
                  </a:txBody>
                  <a:tcPr marL="68580" marR="68580" marT="0" marB="0" anchor="b"/>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334</a:t>
                      </a:r>
                    </a:p>
                  </a:txBody>
                  <a:tcPr marL="68580" marR="68580" marT="0" marB="0" anchor="b"/>
                </a:tc>
                <a:tc>
                  <a:txBody>
                    <a:bodyPr/>
                    <a:lstStyle/>
                    <a:p>
                      <a:pPr algn="r">
                        <a:lnSpc>
                          <a:spcPct val="115000"/>
                        </a:lnSpc>
                        <a:spcAft>
                          <a:spcPts val="1000"/>
                        </a:spcAft>
                      </a:pPr>
                      <a:r>
                        <a:rPr lang="en-ZA" sz="2000">
                          <a:effectLst/>
                        </a:rPr>
                        <a:t>99%</a:t>
                      </a:r>
                      <a:endParaRPr lang="en-ZA" sz="2000">
                        <a:effectLst/>
                        <a:latin typeface="Calibri"/>
                        <a:ea typeface="Calibri"/>
                        <a:cs typeface="Times New Roman"/>
                      </a:endParaRPr>
                    </a:p>
                  </a:txBody>
                  <a:tcPr marL="68580" marR="68580" marT="0" marB="0" anchor="b"/>
                </a:tc>
              </a:tr>
              <a:tr h="380866">
                <a:tc>
                  <a:txBody>
                    <a:bodyPr/>
                    <a:lstStyle/>
                    <a:p>
                      <a:pPr>
                        <a:lnSpc>
                          <a:spcPct val="115000"/>
                        </a:lnSpc>
                        <a:spcAft>
                          <a:spcPts val="1000"/>
                        </a:spcAft>
                      </a:pPr>
                      <a:r>
                        <a:rPr lang="en-ZA" sz="1600">
                          <a:effectLst/>
                        </a:rPr>
                        <a:t>Gauteng</a:t>
                      </a:r>
                      <a:endParaRPr lang="en-ZA" sz="2000">
                        <a:effectLst/>
                        <a:latin typeface="Calibri"/>
                        <a:ea typeface="Calibri"/>
                        <a:cs typeface="Times New Roman"/>
                      </a:endParaRPr>
                    </a:p>
                  </a:txBody>
                  <a:tcPr marL="68580" marR="68580" marT="0" marB="0"/>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880</a:t>
                      </a:r>
                    </a:p>
                  </a:txBody>
                  <a:tcPr marL="68580" marR="68580" marT="0" marB="0" anchor="b"/>
                </a:tc>
                <a:tc>
                  <a:txBody>
                    <a:bodyPr/>
                    <a:lstStyle/>
                    <a:p>
                      <a:pPr marL="0" algn="r" defTabSz="914400" rtl="0" eaLnBrk="1" latinLnBrk="0" hangingPunct="1">
                        <a:lnSpc>
                          <a:spcPct val="115000"/>
                        </a:lnSpc>
                        <a:spcAft>
                          <a:spcPts val="1000"/>
                        </a:spcAft>
                      </a:pPr>
                      <a:r>
                        <a:rPr lang="en-ZA" sz="1600" kern="1200">
                          <a:solidFill>
                            <a:schemeClr val="dk1"/>
                          </a:solidFill>
                          <a:effectLst/>
                          <a:latin typeface="+mn-lt"/>
                          <a:ea typeface="+mn-ea"/>
                          <a:cs typeface="+mn-cs"/>
                        </a:rPr>
                        <a:t>40</a:t>
                      </a:r>
                    </a:p>
                  </a:txBody>
                  <a:tcPr marL="68580" marR="68580" marT="0" marB="0" anchor="b"/>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920</a:t>
                      </a:r>
                    </a:p>
                  </a:txBody>
                  <a:tcPr marL="68580" marR="68580" marT="0" marB="0" anchor="b"/>
                </a:tc>
                <a:tc>
                  <a:txBody>
                    <a:bodyPr/>
                    <a:lstStyle/>
                    <a:p>
                      <a:pPr algn="r">
                        <a:lnSpc>
                          <a:spcPct val="115000"/>
                        </a:lnSpc>
                        <a:spcAft>
                          <a:spcPts val="1000"/>
                        </a:spcAft>
                      </a:pPr>
                      <a:r>
                        <a:rPr lang="en-ZA" sz="2000">
                          <a:effectLst/>
                        </a:rPr>
                        <a:t>96%</a:t>
                      </a:r>
                      <a:endParaRPr lang="en-ZA" sz="2000">
                        <a:effectLst/>
                        <a:latin typeface="Calibri"/>
                        <a:ea typeface="Calibri"/>
                        <a:cs typeface="Times New Roman"/>
                      </a:endParaRPr>
                    </a:p>
                  </a:txBody>
                  <a:tcPr marL="68580" marR="68580" marT="0" marB="0" anchor="b"/>
                </a:tc>
              </a:tr>
              <a:tr h="380866">
                <a:tc>
                  <a:txBody>
                    <a:bodyPr/>
                    <a:lstStyle/>
                    <a:p>
                      <a:pPr>
                        <a:lnSpc>
                          <a:spcPct val="115000"/>
                        </a:lnSpc>
                        <a:spcAft>
                          <a:spcPts val="1000"/>
                        </a:spcAft>
                      </a:pPr>
                      <a:r>
                        <a:rPr lang="en-ZA" sz="1600">
                          <a:effectLst/>
                        </a:rPr>
                        <a:t>KwaZulu-Natal</a:t>
                      </a:r>
                      <a:endParaRPr lang="en-ZA" sz="2000">
                        <a:effectLst/>
                        <a:latin typeface="Calibri"/>
                        <a:ea typeface="Calibri"/>
                        <a:cs typeface="Times New Roman"/>
                      </a:endParaRPr>
                    </a:p>
                  </a:txBody>
                  <a:tcPr marL="68580" marR="68580" marT="0" marB="0"/>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1 010</a:t>
                      </a:r>
                    </a:p>
                  </a:txBody>
                  <a:tcPr marL="68580" marR="68580" marT="0" marB="0" anchor="b"/>
                </a:tc>
                <a:tc>
                  <a:txBody>
                    <a:bodyPr/>
                    <a:lstStyle/>
                    <a:p>
                      <a:pPr marL="0" algn="r" defTabSz="914400" rtl="0" eaLnBrk="1" latinLnBrk="0" hangingPunct="1">
                        <a:lnSpc>
                          <a:spcPct val="115000"/>
                        </a:lnSpc>
                        <a:spcAft>
                          <a:spcPts val="1000"/>
                        </a:spcAft>
                      </a:pPr>
                      <a:r>
                        <a:rPr lang="en-ZA" sz="1600" kern="1200">
                          <a:solidFill>
                            <a:schemeClr val="dk1"/>
                          </a:solidFill>
                          <a:effectLst/>
                          <a:latin typeface="+mn-lt"/>
                          <a:ea typeface="+mn-ea"/>
                          <a:cs typeface="+mn-cs"/>
                        </a:rPr>
                        <a:t>100</a:t>
                      </a:r>
                    </a:p>
                  </a:txBody>
                  <a:tcPr marL="68580" marR="68580" marT="0" marB="0" anchor="b"/>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1 110</a:t>
                      </a:r>
                    </a:p>
                  </a:txBody>
                  <a:tcPr marL="68580" marR="68580" marT="0" marB="0" anchor="b"/>
                </a:tc>
                <a:tc>
                  <a:txBody>
                    <a:bodyPr/>
                    <a:lstStyle/>
                    <a:p>
                      <a:pPr algn="r">
                        <a:lnSpc>
                          <a:spcPct val="115000"/>
                        </a:lnSpc>
                        <a:spcAft>
                          <a:spcPts val="1000"/>
                        </a:spcAft>
                      </a:pPr>
                      <a:r>
                        <a:rPr lang="en-ZA" sz="2000">
                          <a:effectLst/>
                        </a:rPr>
                        <a:t>91%</a:t>
                      </a:r>
                      <a:endParaRPr lang="en-ZA" sz="2000">
                        <a:effectLst/>
                        <a:latin typeface="Calibri"/>
                        <a:ea typeface="Calibri"/>
                        <a:cs typeface="Times New Roman"/>
                      </a:endParaRPr>
                    </a:p>
                  </a:txBody>
                  <a:tcPr marL="68580" marR="68580" marT="0" marB="0" anchor="b"/>
                </a:tc>
              </a:tr>
              <a:tr h="380866">
                <a:tc>
                  <a:txBody>
                    <a:bodyPr/>
                    <a:lstStyle/>
                    <a:p>
                      <a:pPr>
                        <a:lnSpc>
                          <a:spcPct val="115000"/>
                        </a:lnSpc>
                        <a:spcAft>
                          <a:spcPts val="1000"/>
                        </a:spcAft>
                      </a:pPr>
                      <a:r>
                        <a:rPr lang="en-ZA" sz="1600">
                          <a:effectLst/>
                        </a:rPr>
                        <a:t>Limpopo</a:t>
                      </a:r>
                      <a:endParaRPr lang="en-ZA" sz="2000">
                        <a:effectLst/>
                        <a:latin typeface="Calibri"/>
                        <a:ea typeface="Calibri"/>
                        <a:cs typeface="Times New Roman"/>
                      </a:endParaRPr>
                    </a:p>
                  </a:txBody>
                  <a:tcPr marL="68580" marR="68580" marT="0" marB="0"/>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336</a:t>
                      </a:r>
                    </a:p>
                  </a:txBody>
                  <a:tcPr marL="68580" marR="68580" marT="0" marB="0" anchor="b"/>
                </a:tc>
                <a:tc>
                  <a:txBody>
                    <a:bodyPr/>
                    <a:lstStyle/>
                    <a:p>
                      <a:pPr marL="0" algn="r" defTabSz="914400" rtl="0" eaLnBrk="1" latinLnBrk="0" hangingPunct="1">
                        <a:lnSpc>
                          <a:spcPct val="115000"/>
                        </a:lnSpc>
                        <a:spcAft>
                          <a:spcPts val="1000"/>
                        </a:spcAft>
                      </a:pPr>
                      <a:r>
                        <a:rPr lang="en-ZA" sz="1600" kern="1200">
                          <a:solidFill>
                            <a:schemeClr val="dk1"/>
                          </a:solidFill>
                          <a:effectLst/>
                          <a:latin typeface="+mn-lt"/>
                          <a:ea typeface="+mn-ea"/>
                          <a:cs typeface="+mn-cs"/>
                        </a:rPr>
                        <a:t>10</a:t>
                      </a:r>
                    </a:p>
                  </a:txBody>
                  <a:tcPr marL="68580" marR="68580" marT="0" marB="0" anchor="b"/>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346</a:t>
                      </a:r>
                    </a:p>
                  </a:txBody>
                  <a:tcPr marL="68580" marR="68580" marT="0" marB="0" anchor="b"/>
                </a:tc>
                <a:tc>
                  <a:txBody>
                    <a:bodyPr/>
                    <a:lstStyle/>
                    <a:p>
                      <a:pPr algn="r">
                        <a:lnSpc>
                          <a:spcPct val="115000"/>
                        </a:lnSpc>
                        <a:spcAft>
                          <a:spcPts val="1000"/>
                        </a:spcAft>
                      </a:pPr>
                      <a:r>
                        <a:rPr lang="en-ZA" sz="2000" dirty="0">
                          <a:effectLst/>
                        </a:rPr>
                        <a:t>97%</a:t>
                      </a:r>
                      <a:endParaRPr lang="en-ZA" sz="2000" dirty="0">
                        <a:effectLst/>
                        <a:latin typeface="Calibri"/>
                        <a:ea typeface="Calibri"/>
                        <a:cs typeface="Times New Roman"/>
                      </a:endParaRPr>
                    </a:p>
                  </a:txBody>
                  <a:tcPr marL="68580" marR="68580" marT="0" marB="0" anchor="b"/>
                </a:tc>
              </a:tr>
              <a:tr h="380866">
                <a:tc>
                  <a:txBody>
                    <a:bodyPr/>
                    <a:lstStyle/>
                    <a:p>
                      <a:pPr>
                        <a:lnSpc>
                          <a:spcPct val="115000"/>
                        </a:lnSpc>
                        <a:spcAft>
                          <a:spcPts val="1000"/>
                        </a:spcAft>
                      </a:pPr>
                      <a:r>
                        <a:rPr lang="en-ZA" sz="1600">
                          <a:effectLst/>
                        </a:rPr>
                        <a:t>Mpumalanga</a:t>
                      </a:r>
                      <a:endParaRPr lang="en-ZA" sz="2000">
                        <a:effectLst/>
                        <a:latin typeface="Calibri"/>
                        <a:ea typeface="Calibri"/>
                        <a:cs typeface="Times New Roman"/>
                      </a:endParaRPr>
                    </a:p>
                  </a:txBody>
                  <a:tcPr marL="68580" marR="68580" marT="0" marB="0"/>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239</a:t>
                      </a:r>
                    </a:p>
                  </a:txBody>
                  <a:tcPr marL="68580" marR="68580" marT="0" marB="0" anchor="b"/>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2</a:t>
                      </a:r>
                    </a:p>
                  </a:txBody>
                  <a:tcPr marL="68580" marR="68580" marT="0" marB="0" anchor="b"/>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241</a:t>
                      </a:r>
                    </a:p>
                  </a:txBody>
                  <a:tcPr marL="68580" marR="68580" marT="0" marB="0" anchor="b"/>
                </a:tc>
                <a:tc>
                  <a:txBody>
                    <a:bodyPr/>
                    <a:lstStyle/>
                    <a:p>
                      <a:pPr algn="r">
                        <a:lnSpc>
                          <a:spcPct val="115000"/>
                        </a:lnSpc>
                        <a:spcAft>
                          <a:spcPts val="1000"/>
                        </a:spcAft>
                      </a:pPr>
                      <a:r>
                        <a:rPr lang="en-ZA" sz="2000">
                          <a:effectLst/>
                        </a:rPr>
                        <a:t>99%</a:t>
                      </a:r>
                      <a:endParaRPr lang="en-ZA" sz="2000">
                        <a:effectLst/>
                        <a:latin typeface="Calibri"/>
                        <a:ea typeface="Calibri"/>
                        <a:cs typeface="Times New Roman"/>
                      </a:endParaRPr>
                    </a:p>
                  </a:txBody>
                  <a:tcPr marL="68580" marR="68580" marT="0" marB="0" anchor="b"/>
                </a:tc>
              </a:tr>
              <a:tr h="380866">
                <a:tc>
                  <a:txBody>
                    <a:bodyPr/>
                    <a:lstStyle/>
                    <a:p>
                      <a:pPr>
                        <a:lnSpc>
                          <a:spcPct val="115000"/>
                        </a:lnSpc>
                        <a:spcAft>
                          <a:spcPts val="1000"/>
                        </a:spcAft>
                      </a:pPr>
                      <a:r>
                        <a:rPr lang="en-ZA" sz="1600">
                          <a:effectLst/>
                        </a:rPr>
                        <a:t>North West</a:t>
                      </a:r>
                      <a:endParaRPr lang="en-ZA" sz="2000">
                        <a:effectLst/>
                        <a:latin typeface="Calibri"/>
                        <a:ea typeface="Calibri"/>
                        <a:cs typeface="Times New Roman"/>
                      </a:endParaRPr>
                    </a:p>
                  </a:txBody>
                  <a:tcPr marL="68580" marR="68580" marT="0" marB="0"/>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190</a:t>
                      </a:r>
                    </a:p>
                  </a:txBody>
                  <a:tcPr marL="68580" marR="68580" marT="0" marB="0" anchor="b"/>
                </a:tc>
                <a:tc>
                  <a:txBody>
                    <a:bodyPr/>
                    <a:lstStyle/>
                    <a:p>
                      <a:pPr marL="0" algn="r" defTabSz="914400" rtl="0" eaLnBrk="1" latinLnBrk="0" hangingPunct="1">
                        <a:lnSpc>
                          <a:spcPct val="115000"/>
                        </a:lnSpc>
                        <a:spcAft>
                          <a:spcPts val="1000"/>
                        </a:spcAft>
                      </a:pPr>
                      <a:r>
                        <a:rPr lang="en-ZA" sz="1600" kern="1200">
                          <a:solidFill>
                            <a:schemeClr val="dk1"/>
                          </a:solidFill>
                          <a:effectLst/>
                          <a:latin typeface="+mn-lt"/>
                          <a:ea typeface="+mn-ea"/>
                          <a:cs typeface="+mn-cs"/>
                        </a:rPr>
                        <a:t>0</a:t>
                      </a:r>
                    </a:p>
                  </a:txBody>
                  <a:tcPr marL="68580" marR="68580" marT="0" marB="0"/>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190</a:t>
                      </a:r>
                    </a:p>
                  </a:txBody>
                  <a:tcPr marL="68580" marR="68580" marT="0" marB="0" anchor="b"/>
                </a:tc>
                <a:tc>
                  <a:txBody>
                    <a:bodyPr/>
                    <a:lstStyle/>
                    <a:p>
                      <a:pPr algn="r">
                        <a:lnSpc>
                          <a:spcPct val="115000"/>
                        </a:lnSpc>
                        <a:spcAft>
                          <a:spcPts val="1000"/>
                        </a:spcAft>
                      </a:pPr>
                      <a:r>
                        <a:rPr lang="en-ZA" sz="2000">
                          <a:effectLst/>
                        </a:rPr>
                        <a:t>100%</a:t>
                      </a:r>
                      <a:endParaRPr lang="en-ZA" sz="2000">
                        <a:effectLst/>
                        <a:latin typeface="Calibri"/>
                        <a:ea typeface="Calibri"/>
                        <a:cs typeface="Times New Roman"/>
                      </a:endParaRPr>
                    </a:p>
                  </a:txBody>
                  <a:tcPr marL="68580" marR="68580" marT="0" marB="0" anchor="b"/>
                </a:tc>
              </a:tr>
              <a:tr h="380866">
                <a:tc>
                  <a:txBody>
                    <a:bodyPr/>
                    <a:lstStyle/>
                    <a:p>
                      <a:pPr>
                        <a:lnSpc>
                          <a:spcPct val="115000"/>
                        </a:lnSpc>
                        <a:spcAft>
                          <a:spcPts val="1000"/>
                        </a:spcAft>
                      </a:pPr>
                      <a:r>
                        <a:rPr lang="en-ZA" sz="1600">
                          <a:effectLst/>
                        </a:rPr>
                        <a:t>Northern Cape</a:t>
                      </a:r>
                      <a:endParaRPr lang="en-ZA" sz="2000">
                        <a:effectLst/>
                        <a:latin typeface="Calibri"/>
                        <a:ea typeface="Calibri"/>
                        <a:cs typeface="Times New Roman"/>
                      </a:endParaRPr>
                    </a:p>
                  </a:txBody>
                  <a:tcPr marL="68580" marR="68580" marT="0" marB="0"/>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657</a:t>
                      </a:r>
                    </a:p>
                  </a:txBody>
                  <a:tcPr marL="68580" marR="68580" marT="0" marB="0" anchor="b"/>
                </a:tc>
                <a:tc>
                  <a:txBody>
                    <a:bodyPr/>
                    <a:lstStyle/>
                    <a:p>
                      <a:pPr marL="0" algn="r" defTabSz="914400" rtl="0" eaLnBrk="1" latinLnBrk="0" hangingPunct="1">
                        <a:lnSpc>
                          <a:spcPct val="115000"/>
                        </a:lnSpc>
                        <a:spcAft>
                          <a:spcPts val="1000"/>
                        </a:spcAft>
                      </a:pPr>
                      <a:r>
                        <a:rPr lang="en-ZA" sz="1600" kern="1200">
                          <a:solidFill>
                            <a:schemeClr val="dk1"/>
                          </a:solidFill>
                          <a:effectLst/>
                          <a:latin typeface="+mn-lt"/>
                          <a:ea typeface="+mn-ea"/>
                          <a:cs typeface="+mn-cs"/>
                        </a:rPr>
                        <a:t>0</a:t>
                      </a:r>
                    </a:p>
                  </a:txBody>
                  <a:tcPr marL="68580" marR="68580" marT="0" marB="0"/>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657</a:t>
                      </a:r>
                    </a:p>
                  </a:txBody>
                  <a:tcPr marL="68580" marR="68580" marT="0" marB="0" anchor="b"/>
                </a:tc>
                <a:tc>
                  <a:txBody>
                    <a:bodyPr/>
                    <a:lstStyle/>
                    <a:p>
                      <a:pPr algn="r">
                        <a:lnSpc>
                          <a:spcPct val="115000"/>
                        </a:lnSpc>
                        <a:spcAft>
                          <a:spcPts val="1000"/>
                        </a:spcAft>
                      </a:pPr>
                      <a:r>
                        <a:rPr lang="en-ZA" sz="2000">
                          <a:effectLst/>
                        </a:rPr>
                        <a:t>100%</a:t>
                      </a:r>
                      <a:endParaRPr lang="en-ZA" sz="2000">
                        <a:effectLst/>
                        <a:latin typeface="Calibri"/>
                        <a:ea typeface="Calibri"/>
                        <a:cs typeface="Times New Roman"/>
                      </a:endParaRPr>
                    </a:p>
                  </a:txBody>
                  <a:tcPr marL="68580" marR="68580" marT="0" marB="0" anchor="b"/>
                </a:tc>
              </a:tr>
              <a:tr h="380866">
                <a:tc>
                  <a:txBody>
                    <a:bodyPr/>
                    <a:lstStyle/>
                    <a:p>
                      <a:pPr>
                        <a:lnSpc>
                          <a:spcPct val="115000"/>
                        </a:lnSpc>
                        <a:spcAft>
                          <a:spcPts val="1000"/>
                        </a:spcAft>
                      </a:pPr>
                      <a:r>
                        <a:rPr lang="en-ZA" sz="1600">
                          <a:effectLst/>
                        </a:rPr>
                        <a:t>Western Cape</a:t>
                      </a:r>
                      <a:endParaRPr lang="en-ZA" sz="2000">
                        <a:effectLst/>
                        <a:latin typeface="Calibri"/>
                        <a:ea typeface="Calibri"/>
                        <a:cs typeface="Times New Roman"/>
                      </a:endParaRPr>
                    </a:p>
                  </a:txBody>
                  <a:tcPr marL="68580" marR="68580" marT="0" marB="0"/>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355</a:t>
                      </a:r>
                    </a:p>
                  </a:txBody>
                  <a:tcPr marL="68580" marR="68580" marT="0" marB="0" anchor="b"/>
                </a:tc>
                <a:tc>
                  <a:txBody>
                    <a:bodyPr/>
                    <a:lstStyle/>
                    <a:p>
                      <a:pPr marL="0" algn="r" defTabSz="914400" rtl="0" eaLnBrk="1" latinLnBrk="0" hangingPunct="1">
                        <a:lnSpc>
                          <a:spcPct val="115000"/>
                        </a:lnSpc>
                        <a:spcAft>
                          <a:spcPts val="1000"/>
                        </a:spcAft>
                      </a:pPr>
                      <a:r>
                        <a:rPr lang="en-ZA" sz="1600" kern="1200">
                          <a:solidFill>
                            <a:schemeClr val="dk1"/>
                          </a:solidFill>
                          <a:effectLst/>
                          <a:latin typeface="+mn-lt"/>
                          <a:ea typeface="+mn-ea"/>
                          <a:cs typeface="+mn-cs"/>
                        </a:rPr>
                        <a:t>81</a:t>
                      </a:r>
                    </a:p>
                  </a:txBody>
                  <a:tcPr marL="68580" marR="68580" marT="0" marB="0"/>
                </a:tc>
                <a:tc>
                  <a:txBody>
                    <a:bodyPr/>
                    <a:lstStyle/>
                    <a:p>
                      <a:pPr marL="0" algn="r" defTabSz="914400" rtl="0" eaLnBrk="1" latinLnBrk="0" hangingPunct="1">
                        <a:lnSpc>
                          <a:spcPct val="115000"/>
                        </a:lnSpc>
                        <a:spcAft>
                          <a:spcPts val="1000"/>
                        </a:spcAft>
                      </a:pPr>
                      <a:r>
                        <a:rPr lang="en-ZA" sz="1600" kern="1200" dirty="0">
                          <a:solidFill>
                            <a:schemeClr val="dk1"/>
                          </a:solidFill>
                          <a:effectLst/>
                          <a:latin typeface="+mn-lt"/>
                          <a:ea typeface="+mn-ea"/>
                          <a:cs typeface="+mn-cs"/>
                        </a:rPr>
                        <a:t>436</a:t>
                      </a:r>
                    </a:p>
                  </a:txBody>
                  <a:tcPr marL="68580" marR="68580" marT="0" marB="0" anchor="b"/>
                </a:tc>
                <a:tc>
                  <a:txBody>
                    <a:bodyPr/>
                    <a:lstStyle/>
                    <a:p>
                      <a:pPr algn="r">
                        <a:lnSpc>
                          <a:spcPct val="115000"/>
                        </a:lnSpc>
                        <a:spcAft>
                          <a:spcPts val="1000"/>
                        </a:spcAft>
                      </a:pPr>
                      <a:r>
                        <a:rPr lang="en-ZA" sz="2000">
                          <a:effectLst/>
                        </a:rPr>
                        <a:t>81%</a:t>
                      </a:r>
                      <a:endParaRPr lang="en-ZA" sz="2000">
                        <a:effectLst/>
                        <a:latin typeface="Calibri"/>
                        <a:ea typeface="Calibri"/>
                        <a:cs typeface="Times New Roman"/>
                      </a:endParaRPr>
                    </a:p>
                  </a:txBody>
                  <a:tcPr marL="68580" marR="68580" marT="0" marB="0" anchor="b"/>
                </a:tc>
              </a:tr>
              <a:tr h="380866">
                <a:tc>
                  <a:txBody>
                    <a:bodyPr/>
                    <a:lstStyle/>
                    <a:p>
                      <a:pPr>
                        <a:lnSpc>
                          <a:spcPct val="115000"/>
                        </a:lnSpc>
                        <a:spcAft>
                          <a:spcPts val="1000"/>
                        </a:spcAft>
                      </a:pPr>
                      <a:r>
                        <a:rPr lang="en-ZA" sz="2000" dirty="0">
                          <a:effectLst/>
                        </a:rPr>
                        <a:t>TOTAL</a:t>
                      </a:r>
                      <a:endParaRPr lang="en-ZA" sz="2800" dirty="0">
                        <a:effectLst/>
                        <a:latin typeface="Calibri"/>
                        <a:ea typeface="Calibri"/>
                        <a:cs typeface="Times New Roman"/>
                      </a:endParaRPr>
                    </a:p>
                  </a:txBody>
                  <a:tcPr marL="68580" marR="68580" marT="0" marB="0"/>
                </a:tc>
                <a:tc>
                  <a:txBody>
                    <a:bodyPr/>
                    <a:lstStyle/>
                    <a:p>
                      <a:pPr marL="0" algn="r" defTabSz="914400" rtl="0" eaLnBrk="1" latinLnBrk="0" hangingPunct="1">
                        <a:lnSpc>
                          <a:spcPct val="115000"/>
                        </a:lnSpc>
                        <a:spcAft>
                          <a:spcPts val="1000"/>
                        </a:spcAft>
                      </a:pPr>
                      <a:r>
                        <a:rPr lang="en-ZA" sz="2000" kern="1200" dirty="0">
                          <a:solidFill>
                            <a:schemeClr val="dk1"/>
                          </a:solidFill>
                          <a:effectLst/>
                          <a:latin typeface="+mn-lt"/>
                          <a:ea typeface="+mn-ea"/>
                          <a:cs typeface="+mn-cs"/>
                        </a:rPr>
                        <a:t>4 424</a:t>
                      </a:r>
                    </a:p>
                  </a:txBody>
                  <a:tcPr marL="68580" marR="68580" marT="0" marB="0" anchor="b"/>
                </a:tc>
                <a:tc>
                  <a:txBody>
                    <a:bodyPr/>
                    <a:lstStyle/>
                    <a:p>
                      <a:pPr marL="0" algn="r" defTabSz="914400" rtl="0" eaLnBrk="1" latinLnBrk="0" hangingPunct="1">
                        <a:lnSpc>
                          <a:spcPct val="115000"/>
                        </a:lnSpc>
                        <a:spcAft>
                          <a:spcPts val="1000"/>
                        </a:spcAft>
                      </a:pPr>
                      <a:r>
                        <a:rPr lang="en-ZA" sz="2000" kern="1200" dirty="0" smtClean="0">
                          <a:solidFill>
                            <a:schemeClr val="dk1"/>
                          </a:solidFill>
                          <a:effectLst/>
                          <a:latin typeface="+mn-lt"/>
                          <a:ea typeface="+mn-ea"/>
                          <a:cs typeface="+mn-cs"/>
                        </a:rPr>
                        <a:t>299</a:t>
                      </a:r>
                      <a:endParaRPr lang="en-ZA" sz="2000" kern="1200" dirty="0">
                        <a:solidFill>
                          <a:schemeClr val="dk1"/>
                        </a:solidFill>
                        <a:effectLst/>
                        <a:latin typeface="+mn-lt"/>
                        <a:ea typeface="+mn-ea"/>
                        <a:cs typeface="+mn-cs"/>
                      </a:endParaRPr>
                    </a:p>
                  </a:txBody>
                  <a:tcPr marL="68580" marR="68580" marT="0" marB="0" anchor="b"/>
                </a:tc>
                <a:tc>
                  <a:txBody>
                    <a:bodyPr/>
                    <a:lstStyle/>
                    <a:p>
                      <a:pPr marL="0" algn="r" defTabSz="914400" rtl="0" eaLnBrk="1" latinLnBrk="0" hangingPunct="1">
                        <a:lnSpc>
                          <a:spcPct val="115000"/>
                        </a:lnSpc>
                        <a:spcAft>
                          <a:spcPts val="1000"/>
                        </a:spcAft>
                      </a:pPr>
                      <a:r>
                        <a:rPr lang="en-ZA" sz="2000" kern="1200" dirty="0">
                          <a:solidFill>
                            <a:schemeClr val="dk1"/>
                          </a:solidFill>
                          <a:effectLst/>
                          <a:latin typeface="+mn-lt"/>
                          <a:ea typeface="+mn-ea"/>
                          <a:cs typeface="+mn-cs"/>
                        </a:rPr>
                        <a:t>4 723</a:t>
                      </a:r>
                    </a:p>
                  </a:txBody>
                  <a:tcPr marL="68580" marR="68580" marT="0" marB="0" anchor="b"/>
                </a:tc>
                <a:tc>
                  <a:txBody>
                    <a:bodyPr/>
                    <a:lstStyle/>
                    <a:p>
                      <a:pPr algn="r">
                        <a:lnSpc>
                          <a:spcPct val="115000"/>
                        </a:lnSpc>
                        <a:spcAft>
                          <a:spcPts val="1000"/>
                        </a:spcAft>
                      </a:pPr>
                      <a:r>
                        <a:rPr lang="en-ZA" sz="2000" dirty="0">
                          <a:effectLst/>
                        </a:rPr>
                        <a:t>94%</a:t>
                      </a:r>
                      <a:endParaRPr lang="en-ZA" sz="2000" dirty="0">
                        <a:effectLst/>
                        <a:latin typeface="Calibri"/>
                        <a:ea typeface="Calibri"/>
                        <a:cs typeface="Times New Roman"/>
                      </a:endParaRPr>
                    </a:p>
                  </a:txBody>
                  <a:tcPr marL="68580" marR="68580" marT="0" marB="0" anchor="b"/>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44</a:t>
            </a:fld>
            <a:endParaRPr lang="en-ZA"/>
          </a:p>
        </p:txBody>
      </p:sp>
    </p:spTree>
    <p:extLst>
      <p:ext uri="{BB962C8B-B14F-4D97-AF65-F5344CB8AC3E}">
        <p14:creationId xmlns:p14="http://schemas.microsoft.com/office/powerpoint/2010/main" xmlns="" val="7944818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424936" cy="5904656"/>
          </a:xfrm>
        </p:spPr>
        <p:txBody>
          <a:bodyPr>
            <a:noAutofit/>
          </a:bodyPr>
          <a:lstStyle/>
          <a:p>
            <a:pPr marL="0" lvl="0" indent="0" algn="just">
              <a:buNone/>
            </a:pPr>
            <a:r>
              <a:rPr lang="en-ZA" sz="1800" b="1" dirty="0">
                <a:solidFill>
                  <a:prstClr val="black"/>
                </a:solidFill>
                <a:cs typeface="Arial" panose="020B0604020202020204" pitchFamily="34" charset="0"/>
              </a:rPr>
              <a:t>Human Resource Development </a:t>
            </a:r>
          </a:p>
          <a:p>
            <a:pPr lvl="0" algn="just"/>
            <a:r>
              <a:rPr lang="en-ZA" sz="1800" dirty="0">
                <a:solidFill>
                  <a:prstClr val="black"/>
                </a:solidFill>
                <a:cs typeface="Arial" panose="020B0604020202020204" pitchFamily="34" charset="0"/>
              </a:rPr>
              <a:t>Developed draft training materials for the training of Circuit Managers and school principals on financial management in collaboration with the </a:t>
            </a:r>
            <a:r>
              <a:rPr lang="en-ZA" sz="1800" dirty="0" err="1">
                <a:solidFill>
                  <a:prstClr val="black"/>
                </a:solidFill>
                <a:cs typeface="Arial" panose="020B0604020202020204" pitchFamily="34" charset="0"/>
              </a:rPr>
              <a:t>Suid</a:t>
            </a:r>
            <a:r>
              <a:rPr lang="en-ZA" sz="1800" dirty="0">
                <a:solidFill>
                  <a:prstClr val="black"/>
                </a:solidFill>
                <a:cs typeface="Arial" panose="020B0604020202020204" pitchFamily="34" charset="0"/>
              </a:rPr>
              <a:t> </a:t>
            </a:r>
            <a:r>
              <a:rPr lang="en-ZA" sz="1800" dirty="0" err="1">
                <a:solidFill>
                  <a:prstClr val="black"/>
                </a:solidFill>
                <a:cs typeface="Arial" panose="020B0604020202020204" pitchFamily="34" charset="0"/>
              </a:rPr>
              <a:t>Afrikaanse-Onderwysers</a:t>
            </a:r>
            <a:r>
              <a:rPr lang="en-ZA" sz="1800" dirty="0">
                <a:solidFill>
                  <a:prstClr val="black"/>
                </a:solidFill>
                <a:cs typeface="Arial" panose="020B0604020202020204" pitchFamily="34" charset="0"/>
              </a:rPr>
              <a:t> </a:t>
            </a:r>
            <a:r>
              <a:rPr lang="en-ZA" sz="1800" dirty="0" err="1">
                <a:solidFill>
                  <a:prstClr val="black"/>
                </a:solidFill>
                <a:cs typeface="Arial" panose="020B0604020202020204" pitchFamily="34" charset="0"/>
              </a:rPr>
              <a:t>Unie</a:t>
            </a:r>
            <a:r>
              <a:rPr lang="en-ZA" sz="1800" dirty="0">
                <a:solidFill>
                  <a:prstClr val="black"/>
                </a:solidFill>
                <a:cs typeface="Arial" panose="020B0604020202020204" pitchFamily="34" charset="0"/>
              </a:rPr>
              <a:t> (SAOU</a:t>
            </a:r>
            <a:r>
              <a:rPr lang="en-ZA" sz="1800" dirty="0" smtClean="0">
                <a:solidFill>
                  <a:prstClr val="black"/>
                </a:solidFill>
                <a:cs typeface="Arial" panose="020B0604020202020204" pitchFamily="34" charset="0"/>
              </a:rPr>
              <a:t>) were developed.</a:t>
            </a:r>
            <a:endParaRPr lang="en-ZA" sz="1800" dirty="0">
              <a:solidFill>
                <a:prstClr val="black"/>
              </a:solidFill>
              <a:cs typeface="Arial" panose="020B0604020202020204" pitchFamily="34" charset="0"/>
            </a:endParaRPr>
          </a:p>
          <a:p>
            <a:pPr lvl="0" algn="just"/>
            <a:r>
              <a:rPr lang="en-ZA" sz="1800" dirty="0">
                <a:solidFill>
                  <a:prstClr val="black"/>
                </a:solidFill>
                <a:cs typeface="Arial" panose="020B0604020202020204" pitchFamily="34" charset="0"/>
              </a:rPr>
              <a:t>The amended guidelines aimed at improving the participation of parents in educational matters titled </a:t>
            </a:r>
            <a:r>
              <a:rPr lang="en-ZA" sz="1800" i="1" dirty="0" smtClean="0">
                <a:solidFill>
                  <a:prstClr val="black"/>
                </a:solidFill>
                <a:cs typeface="Arial" panose="020B0604020202020204" pitchFamily="34" charset="0"/>
              </a:rPr>
              <a:t>Practical </a:t>
            </a:r>
            <a:r>
              <a:rPr lang="en-ZA" sz="1800" i="1" dirty="0">
                <a:solidFill>
                  <a:prstClr val="black"/>
                </a:solidFill>
                <a:cs typeface="Arial" panose="020B0604020202020204" pitchFamily="34" charset="0"/>
              </a:rPr>
              <a:t>Guidelines</a:t>
            </a:r>
            <a:r>
              <a:rPr lang="en-ZA" sz="1800" dirty="0">
                <a:solidFill>
                  <a:prstClr val="black"/>
                </a:solidFill>
                <a:cs typeface="Arial" panose="020B0604020202020204" pitchFamily="34" charset="0"/>
              </a:rPr>
              <a:t>.</a:t>
            </a:r>
          </a:p>
          <a:p>
            <a:pPr marL="0" lvl="0" indent="0" algn="just">
              <a:buNone/>
            </a:pPr>
            <a:r>
              <a:rPr lang="en-ZA" sz="1800" b="1" dirty="0">
                <a:solidFill>
                  <a:prstClr val="black"/>
                </a:solidFill>
                <a:cs typeface="Arial" panose="020B0604020202020204" pitchFamily="34" charset="0"/>
              </a:rPr>
              <a:t>Integrated Quality Management System  </a:t>
            </a:r>
          </a:p>
          <a:p>
            <a:pPr marL="285750" algn="just"/>
            <a:r>
              <a:rPr lang="en-US" sz="1800" dirty="0">
                <a:solidFill>
                  <a:prstClr val="black"/>
                </a:solidFill>
                <a:cs typeface="Arial" panose="020B0604020202020204" pitchFamily="34" charset="0"/>
              </a:rPr>
              <a:t>During the 2015/16 period, Provincial Education Departments (PEDs) provided the DBE with progress reports on the functionality of the IQMS.</a:t>
            </a:r>
          </a:p>
          <a:p>
            <a:pPr marL="285750" algn="just"/>
            <a:r>
              <a:rPr lang="en-US" sz="1800" dirty="0">
                <a:solidFill>
                  <a:prstClr val="black"/>
                </a:solidFill>
                <a:cs typeface="Arial" panose="020B0604020202020204" pitchFamily="34" charset="0"/>
              </a:rPr>
              <a:t>The reports produced show that a </a:t>
            </a:r>
            <a:r>
              <a:rPr lang="en-US" sz="1800" b="1" dirty="0">
                <a:solidFill>
                  <a:prstClr val="black"/>
                </a:solidFill>
                <a:cs typeface="Arial" panose="020B0604020202020204" pitchFamily="34" charset="0"/>
              </a:rPr>
              <a:t>total of </a:t>
            </a:r>
            <a:r>
              <a:rPr lang="en-US" sz="1800" b="1" dirty="0" smtClean="0">
                <a:solidFill>
                  <a:prstClr val="black"/>
                </a:solidFill>
                <a:cs typeface="Arial" panose="020B0604020202020204" pitchFamily="34" charset="0"/>
              </a:rPr>
              <a:t>341 326 educators </a:t>
            </a:r>
            <a:r>
              <a:rPr lang="en-US" sz="1800" b="1" dirty="0">
                <a:solidFill>
                  <a:prstClr val="black"/>
                </a:solidFill>
                <a:cs typeface="Arial" panose="020B0604020202020204" pitchFamily="34" charset="0"/>
              </a:rPr>
              <a:t>were evaluated</a:t>
            </a:r>
            <a:r>
              <a:rPr lang="en-US" sz="1800" dirty="0">
                <a:solidFill>
                  <a:prstClr val="black"/>
                </a:solidFill>
                <a:cs typeface="Arial" panose="020B0604020202020204" pitchFamily="34" charset="0"/>
              </a:rPr>
              <a:t> nationally in terms of the IQMS.</a:t>
            </a:r>
          </a:p>
          <a:p>
            <a:pPr marL="285750" algn="just"/>
            <a:r>
              <a:rPr lang="en-US" sz="1800" b="1" dirty="0">
                <a:solidFill>
                  <a:prstClr val="black"/>
                </a:solidFill>
                <a:cs typeface="Arial" panose="020B0604020202020204" pitchFamily="34" charset="0"/>
              </a:rPr>
              <a:t>DBE  monitored </a:t>
            </a:r>
            <a:r>
              <a:rPr lang="en-US" sz="1800" dirty="0">
                <a:solidFill>
                  <a:prstClr val="black"/>
                </a:solidFill>
                <a:cs typeface="Arial" panose="020B0604020202020204" pitchFamily="34" charset="0"/>
              </a:rPr>
              <a:t>the </a:t>
            </a:r>
            <a:r>
              <a:rPr lang="en-US" sz="1800" b="1" dirty="0">
                <a:solidFill>
                  <a:prstClr val="black"/>
                </a:solidFill>
                <a:cs typeface="Arial" panose="020B0604020202020204" pitchFamily="34" charset="0"/>
              </a:rPr>
              <a:t>quality of performance management of school- based educators</a:t>
            </a:r>
            <a:r>
              <a:rPr lang="en-US" sz="1800" dirty="0">
                <a:solidFill>
                  <a:prstClr val="black"/>
                </a:solidFill>
                <a:cs typeface="Arial" panose="020B0604020202020204" pitchFamily="34" charset="0"/>
              </a:rPr>
              <a:t> by visiting six (6) provinces (Gauteng, KwaZulu-Natal, Eastern Cape, Mpumalanga, Free State and North West). </a:t>
            </a:r>
          </a:p>
          <a:p>
            <a:pPr marL="285750" algn="just"/>
            <a:r>
              <a:rPr lang="en-US" sz="1800" dirty="0">
                <a:solidFill>
                  <a:prstClr val="black"/>
                </a:solidFill>
                <a:cs typeface="Arial" panose="020B0604020202020204" pitchFamily="34" charset="0"/>
              </a:rPr>
              <a:t>Good practices were shared with provinces, challenges in the </a:t>
            </a:r>
            <a:r>
              <a:rPr lang="en-US" sz="1800" dirty="0" smtClean="0">
                <a:solidFill>
                  <a:prstClr val="black"/>
                </a:solidFill>
                <a:cs typeface="Arial" panose="020B0604020202020204" pitchFamily="34" charset="0"/>
              </a:rPr>
              <a:t>provinces were </a:t>
            </a:r>
            <a:r>
              <a:rPr lang="en-US" sz="1800" dirty="0">
                <a:solidFill>
                  <a:prstClr val="black"/>
                </a:solidFill>
                <a:cs typeface="Arial" panose="020B0604020202020204" pitchFamily="34" charset="0"/>
              </a:rPr>
              <a:t>noted.</a:t>
            </a:r>
          </a:p>
          <a:p>
            <a:pPr marL="285750" algn="just"/>
            <a:r>
              <a:rPr lang="en-US" sz="1800" dirty="0">
                <a:solidFill>
                  <a:prstClr val="black"/>
                </a:solidFill>
                <a:cs typeface="Arial" panose="020B0604020202020204" pitchFamily="34" charset="0"/>
              </a:rPr>
              <a:t>In order to strengthen IQMS implementation in KwaZulu-Natal, the DBE conducted a </a:t>
            </a:r>
            <a:r>
              <a:rPr lang="en-US" sz="1800" b="1" dirty="0">
                <a:solidFill>
                  <a:prstClr val="black"/>
                </a:solidFill>
                <a:cs typeface="Arial" panose="020B0604020202020204" pitchFamily="34" charset="0"/>
              </a:rPr>
              <a:t>training </a:t>
            </a:r>
            <a:r>
              <a:rPr lang="en-US" sz="1800" b="1" dirty="0" err="1">
                <a:solidFill>
                  <a:prstClr val="black"/>
                </a:solidFill>
                <a:cs typeface="Arial" panose="020B0604020202020204" pitchFamily="34" charset="0"/>
              </a:rPr>
              <a:t>programme</a:t>
            </a:r>
            <a:r>
              <a:rPr lang="en-US" sz="1800" b="1" dirty="0">
                <a:solidFill>
                  <a:prstClr val="black"/>
                </a:solidFill>
                <a:cs typeface="Arial" panose="020B0604020202020204" pitchFamily="34" charset="0"/>
              </a:rPr>
              <a:t> with </a:t>
            </a:r>
            <a:r>
              <a:rPr lang="en-ZA" sz="1800" b="1" dirty="0">
                <a:solidFill>
                  <a:prstClr val="black"/>
                </a:solidFill>
                <a:cs typeface="Arial" panose="020B0604020202020204" pitchFamily="34" charset="0"/>
              </a:rPr>
              <a:t>88 Provincial Training Team (PTT) </a:t>
            </a:r>
            <a:r>
              <a:rPr lang="en-ZA" sz="1800" dirty="0">
                <a:solidFill>
                  <a:prstClr val="black"/>
                </a:solidFill>
                <a:cs typeface="Arial" panose="020B0604020202020204" pitchFamily="34" charset="0"/>
              </a:rPr>
              <a:t>members </a:t>
            </a:r>
            <a:r>
              <a:rPr lang="en-US" sz="1800" dirty="0">
                <a:solidFill>
                  <a:prstClr val="black"/>
                </a:solidFill>
                <a:cs typeface="Arial" panose="020B0604020202020204" pitchFamily="34" charset="0"/>
              </a:rPr>
              <a:t>to enable cascading of training in schools in all districts in the province. </a:t>
            </a:r>
            <a:endParaRPr lang="en-ZA" sz="1800" dirty="0">
              <a:solidFill>
                <a:prstClr val="black"/>
              </a:solidFill>
              <a:cs typeface="Arial" panose="020B0604020202020204" pitchFamily="34" charset="0"/>
            </a:endParaRPr>
          </a:p>
          <a:p>
            <a:pPr marL="285750"/>
            <a:endParaRPr lang="en-US" sz="1800" dirty="0"/>
          </a:p>
        </p:txBody>
      </p:sp>
      <p:sp>
        <p:nvSpPr>
          <p:cNvPr id="5" name="Title 1"/>
          <p:cNvSpPr txBox="1">
            <a:spLocks/>
          </p:cNvSpPr>
          <p:nvPr/>
        </p:nvSpPr>
        <p:spPr>
          <a:xfrm>
            <a:off x="251520" y="188640"/>
            <a:ext cx="8229600" cy="57606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3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45</a:t>
            </a:fld>
            <a:endParaRPr lang="en-ZA"/>
          </a:p>
        </p:txBody>
      </p:sp>
    </p:spTree>
    <p:extLst>
      <p:ext uri="{BB962C8B-B14F-4D97-AF65-F5344CB8AC3E}">
        <p14:creationId xmlns:p14="http://schemas.microsoft.com/office/powerpoint/2010/main" xmlns="" val="349915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08912" cy="4896544"/>
          </a:xfrm>
        </p:spPr>
        <p:txBody>
          <a:bodyPr>
            <a:noAutofit/>
          </a:bodyPr>
          <a:lstStyle/>
          <a:p>
            <a:pPr marL="0" lvl="0" indent="0" algn="just">
              <a:buNone/>
            </a:pPr>
            <a:r>
              <a:rPr lang="en-ZA" sz="1800" b="1" dirty="0">
                <a:solidFill>
                  <a:prstClr val="black"/>
                </a:solidFill>
                <a:cs typeface="Arial" panose="020B0604020202020204" pitchFamily="34" charset="0"/>
              </a:rPr>
              <a:t>Whole School </a:t>
            </a:r>
            <a:r>
              <a:rPr lang="en-ZA" sz="1800" b="1" dirty="0" smtClean="0">
                <a:solidFill>
                  <a:prstClr val="black"/>
                </a:solidFill>
                <a:cs typeface="Arial" panose="020B0604020202020204" pitchFamily="34" charset="0"/>
              </a:rPr>
              <a:t>Evaluation (WSE)</a:t>
            </a:r>
            <a:endParaRPr lang="en-ZA" sz="1800" b="1" dirty="0">
              <a:solidFill>
                <a:prstClr val="black"/>
              </a:solidFill>
              <a:cs typeface="Arial" panose="020B0604020202020204" pitchFamily="34" charset="0"/>
            </a:endParaRPr>
          </a:p>
          <a:p>
            <a:pPr algn="just"/>
            <a:r>
              <a:rPr lang="en-US" sz="1800" dirty="0">
                <a:cs typeface="Arial" panose="020B0604020202020204" pitchFamily="34" charset="0"/>
              </a:rPr>
              <a:t>During the 2015/16 period,</a:t>
            </a:r>
            <a:r>
              <a:rPr lang="en-ZA" sz="1800" dirty="0">
                <a:cs typeface="Arial" pitchFamily="34" charset="0"/>
              </a:rPr>
              <a:t> WSE focussed on the implementation of </a:t>
            </a:r>
            <a:r>
              <a:rPr lang="en-ZA" sz="1800" b="1" dirty="0">
                <a:cs typeface="Arial" pitchFamily="34" charset="0"/>
              </a:rPr>
              <a:t>External Evaluations </a:t>
            </a:r>
            <a:r>
              <a:rPr lang="en-ZA" sz="1800" dirty="0">
                <a:cs typeface="Arial" pitchFamily="34" charset="0"/>
              </a:rPr>
              <a:t>and </a:t>
            </a:r>
            <a:r>
              <a:rPr lang="en-ZA" sz="1800" b="1" dirty="0">
                <a:cs typeface="Arial" pitchFamily="34" charset="0"/>
              </a:rPr>
              <a:t>School Self-Evaluations (SSE)</a:t>
            </a:r>
            <a:r>
              <a:rPr lang="en-ZA" sz="1800" dirty="0">
                <a:cs typeface="Arial" pitchFamily="34" charset="0"/>
              </a:rPr>
              <a:t> in the sector, using standard evaluating criteria. </a:t>
            </a:r>
          </a:p>
          <a:p>
            <a:pPr lvl="0" algn="just"/>
            <a:r>
              <a:rPr lang="en-US" sz="1800" dirty="0" smtClean="0">
                <a:cs typeface="Arial" panose="020B0604020202020204" pitchFamily="34" charset="0"/>
              </a:rPr>
              <a:t>Data </a:t>
            </a:r>
            <a:r>
              <a:rPr lang="en-US" sz="1800" dirty="0">
                <a:cs typeface="Arial" panose="020B0604020202020204" pitchFamily="34" charset="0"/>
              </a:rPr>
              <a:t>received from Provincial Education Departments indicated </a:t>
            </a:r>
            <a:r>
              <a:rPr lang="en-US" sz="1800" b="1" dirty="0">
                <a:cs typeface="Arial" panose="020B0604020202020204" pitchFamily="34" charset="0"/>
              </a:rPr>
              <a:t>493 </a:t>
            </a:r>
            <a:r>
              <a:rPr lang="en-ZA" sz="1800" b="1" dirty="0">
                <a:cs typeface="Arial" panose="020B0604020202020204" pitchFamily="34" charset="0"/>
              </a:rPr>
              <a:t>schools were externally evaluated</a:t>
            </a:r>
            <a:r>
              <a:rPr lang="en-ZA" sz="1800" dirty="0">
                <a:cs typeface="Arial" panose="020B0604020202020204" pitchFamily="34" charset="0"/>
              </a:rPr>
              <a:t>, which </a:t>
            </a:r>
            <a:r>
              <a:rPr lang="en-ZA" sz="1800" dirty="0" smtClean="0">
                <a:cs typeface="Arial" panose="020B0604020202020204" pitchFamily="34" charset="0"/>
              </a:rPr>
              <a:t>constitutes 303 </a:t>
            </a:r>
            <a:r>
              <a:rPr lang="en-ZA" sz="1800" dirty="0">
                <a:cs typeface="Arial" panose="020B0604020202020204" pitchFamily="34" charset="0"/>
              </a:rPr>
              <a:t>primary, 155 secondary,  29 combined and 9 special schools.</a:t>
            </a:r>
          </a:p>
          <a:p>
            <a:pPr lvl="0" algn="just"/>
            <a:r>
              <a:rPr lang="en-ZA" sz="1800" dirty="0">
                <a:cs typeface="Arial" panose="020B0604020202020204" pitchFamily="34" charset="0"/>
              </a:rPr>
              <a:t> Full external evaluations conducted in the Western Cape,142 and Gauteng, 90 amounted to 48% of the schools evaluated nationally.</a:t>
            </a:r>
          </a:p>
          <a:p>
            <a:pPr lvl="0" algn="just"/>
            <a:r>
              <a:rPr lang="en-ZA" sz="1800" dirty="0">
                <a:cs typeface="Arial" panose="020B0604020202020204" pitchFamily="34" charset="0"/>
              </a:rPr>
              <a:t>The Department monitored the quality of WSE work of the supervisors during the period under review. In this regard, five provincial oversight visits were undertaken in 33 schools: 5 in KwaZulu-Natal, 2 in Northern Cape, 10 in Mpumalanga, 10 in North West and 6 in the Western Cape. </a:t>
            </a:r>
          </a:p>
          <a:p>
            <a:pPr lvl="0" algn="just"/>
            <a:r>
              <a:rPr lang="en-ZA" sz="1800" dirty="0" smtClean="0">
                <a:cs typeface="Arial" panose="020B0604020202020204" pitchFamily="34" charset="0"/>
              </a:rPr>
              <a:t>The </a:t>
            </a:r>
            <a:r>
              <a:rPr lang="en-ZA" sz="1800" dirty="0">
                <a:cs typeface="Arial" panose="020B0604020202020204" pitchFamily="34" charset="0"/>
              </a:rPr>
              <a:t>Department </a:t>
            </a:r>
            <a:r>
              <a:rPr lang="en-ZA" sz="1800" b="1" dirty="0">
                <a:cs typeface="Arial" panose="020B0604020202020204" pitchFamily="34" charset="0"/>
              </a:rPr>
              <a:t>implemented an online SSE instrument </a:t>
            </a:r>
            <a:r>
              <a:rPr lang="en-ZA" sz="1800" dirty="0">
                <a:cs typeface="Arial" panose="020B0604020202020204" pitchFamily="34" charset="0"/>
              </a:rPr>
              <a:t>in more </a:t>
            </a:r>
            <a:r>
              <a:rPr lang="en-ZA" sz="1800" b="1" dirty="0">
                <a:cs typeface="Arial" panose="020B0604020202020204" pitchFamily="34" charset="0"/>
              </a:rPr>
              <a:t>than 225 schools countrywide</a:t>
            </a:r>
            <a:r>
              <a:rPr lang="en-ZA" sz="1800" dirty="0">
                <a:cs typeface="Arial" panose="020B0604020202020204" pitchFamily="34" charset="0"/>
              </a:rPr>
              <a:t>, which was found to be very ideal by the schools who implemented the evaluation</a:t>
            </a:r>
            <a:r>
              <a:rPr lang="en-ZA" sz="1800" dirty="0" smtClean="0">
                <a:cs typeface="Arial" panose="020B0604020202020204" pitchFamily="34" charset="0"/>
              </a:rPr>
              <a:t>.</a:t>
            </a:r>
            <a:endParaRPr lang="en-ZA" sz="1800" b="1" dirty="0">
              <a:cs typeface="Arial" panose="020B0604020202020204" pitchFamily="34" charset="0"/>
            </a:endParaRPr>
          </a:p>
          <a:p>
            <a:pPr marL="0" lvl="0" indent="0">
              <a:buNone/>
            </a:pPr>
            <a:endParaRPr lang="en-ZA" sz="1800" dirty="0">
              <a:solidFill>
                <a:prstClr val="black"/>
              </a:solidFill>
              <a:cs typeface="Arial" panose="020B0604020202020204" pitchFamily="34" charset="0"/>
            </a:endParaRPr>
          </a:p>
        </p:txBody>
      </p:sp>
      <p:sp>
        <p:nvSpPr>
          <p:cNvPr id="5" name="Title 1"/>
          <p:cNvSpPr txBox="1">
            <a:spLocks/>
          </p:cNvSpPr>
          <p:nvPr/>
        </p:nvSpPr>
        <p:spPr>
          <a:xfrm>
            <a:off x="251520" y="116632"/>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3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46</a:t>
            </a:fld>
            <a:endParaRPr lang="en-ZA"/>
          </a:p>
        </p:txBody>
      </p:sp>
    </p:spTree>
    <p:extLst>
      <p:ext uri="{BB962C8B-B14F-4D97-AF65-F5344CB8AC3E}">
        <p14:creationId xmlns:p14="http://schemas.microsoft.com/office/powerpoint/2010/main" xmlns="" val="94209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424936" cy="5478469"/>
          </a:xfrm>
        </p:spPr>
        <p:txBody>
          <a:bodyPr>
            <a:noAutofit/>
          </a:bodyPr>
          <a:lstStyle/>
          <a:p>
            <a:pPr marL="0" lvl="0" indent="0" algn="just">
              <a:buNone/>
            </a:pPr>
            <a:r>
              <a:rPr lang="en-ZA" sz="1800" b="1" dirty="0">
                <a:cs typeface="Arial" panose="020B0604020202020204" pitchFamily="34" charset="0"/>
              </a:rPr>
              <a:t>Continuing Professional Teacher </a:t>
            </a:r>
            <a:r>
              <a:rPr lang="en-ZA" sz="1800" b="1" dirty="0" smtClean="0">
                <a:cs typeface="Arial" panose="020B0604020202020204" pitchFamily="34" charset="0"/>
              </a:rPr>
              <a:t>Development (CPTD)</a:t>
            </a:r>
            <a:endParaRPr lang="en-ZA" sz="1800" b="1" dirty="0">
              <a:cs typeface="Arial" panose="020B0604020202020204" pitchFamily="34" charset="0"/>
            </a:endParaRPr>
          </a:p>
          <a:p>
            <a:pPr algn="just"/>
            <a:r>
              <a:rPr lang="en-US" sz="1800" b="1" dirty="0">
                <a:cs typeface="Arial" panose="020B0604020202020204" pitchFamily="34" charset="0"/>
              </a:rPr>
              <a:t>National Teaching Awards </a:t>
            </a:r>
            <a:r>
              <a:rPr lang="en-US" sz="1800" b="1" dirty="0" smtClean="0">
                <a:cs typeface="Arial" panose="020B0604020202020204" pitchFamily="34" charset="0"/>
              </a:rPr>
              <a:t>(NTA) and </a:t>
            </a:r>
            <a:r>
              <a:rPr lang="en-US" sz="1800" b="1" dirty="0">
                <a:cs typeface="Arial" panose="020B0604020202020204" pitchFamily="34" charset="0"/>
              </a:rPr>
              <a:t>World Teachers’ Day Celebration</a:t>
            </a:r>
            <a:r>
              <a:rPr lang="en-US" sz="1800" dirty="0">
                <a:cs typeface="Arial" panose="020B0604020202020204" pitchFamily="34" charset="0"/>
              </a:rPr>
              <a:t>: The NTA winners were </a:t>
            </a:r>
            <a:r>
              <a:rPr lang="en-US" sz="1800" dirty="0" err="1">
                <a:cs typeface="Arial" panose="020B0604020202020204" pitchFamily="34" charset="0"/>
              </a:rPr>
              <a:t>recognised</a:t>
            </a:r>
            <a:r>
              <a:rPr lang="en-US" sz="1800" dirty="0">
                <a:cs typeface="Arial" panose="020B0604020202020204" pitchFamily="34" charset="0"/>
              </a:rPr>
              <a:t> on 27 February 2016 at the Gala event held at the Gallagher Conference Centre, and the event was addressed by the Deputy President of </a:t>
            </a:r>
            <a:r>
              <a:rPr lang="en-US" sz="1800" dirty="0" smtClean="0">
                <a:cs typeface="Arial" panose="020B0604020202020204" pitchFamily="34" charset="0"/>
              </a:rPr>
              <a:t>the Republic of South Africa </a:t>
            </a:r>
            <a:r>
              <a:rPr lang="en-US" sz="1800" dirty="0" err="1">
                <a:cs typeface="Arial" panose="020B0604020202020204" pitchFamily="34" charset="0"/>
              </a:rPr>
              <a:t>Mr</a:t>
            </a:r>
            <a:r>
              <a:rPr lang="en-US" sz="1800" dirty="0">
                <a:cs typeface="Arial" panose="020B0604020202020204" pitchFamily="34" charset="0"/>
              </a:rPr>
              <a:t> Cyril </a:t>
            </a:r>
            <a:r>
              <a:rPr lang="en-US" sz="1800" dirty="0" err="1">
                <a:cs typeface="Arial" panose="020B0604020202020204" pitchFamily="34" charset="0"/>
              </a:rPr>
              <a:t>Ramaphosa</a:t>
            </a:r>
            <a:r>
              <a:rPr lang="en-US" sz="1800" dirty="0">
                <a:cs typeface="Arial" panose="020B0604020202020204" pitchFamily="34" charset="0"/>
              </a:rPr>
              <a:t>.</a:t>
            </a:r>
            <a:r>
              <a:rPr lang="en-ZA" sz="1800" dirty="0">
                <a:cs typeface="Arial" panose="020B0604020202020204" pitchFamily="34" charset="0"/>
              </a:rPr>
              <a:t> </a:t>
            </a:r>
          </a:p>
          <a:p>
            <a:pPr algn="just"/>
            <a:r>
              <a:rPr lang="en-ZA" sz="1800" dirty="0">
                <a:cs typeface="Arial" panose="020B0604020202020204" pitchFamily="34" charset="0"/>
              </a:rPr>
              <a:t>Acknowledging dedication and excellence in the teaching profession. </a:t>
            </a:r>
            <a:endParaRPr lang="en-US" sz="1800" dirty="0" smtClean="0">
              <a:cs typeface="Arial" pitchFamily="34" charset="0"/>
            </a:endParaRPr>
          </a:p>
          <a:p>
            <a:pPr algn="just"/>
            <a:r>
              <a:rPr lang="en-US" sz="1800" dirty="0" smtClean="0">
                <a:cs typeface="Arial" pitchFamily="34" charset="0"/>
              </a:rPr>
              <a:t>The </a:t>
            </a:r>
            <a:r>
              <a:rPr lang="en-US" sz="1800" dirty="0">
                <a:cs typeface="Arial" pitchFamily="34" charset="0"/>
              </a:rPr>
              <a:t>Department’s </a:t>
            </a:r>
            <a:r>
              <a:rPr lang="en-US" sz="1800" b="1" dirty="0">
                <a:cs typeface="Arial" pitchFamily="34" charset="0"/>
              </a:rPr>
              <a:t>collaboration with SACE </a:t>
            </a:r>
            <a:r>
              <a:rPr lang="en-US" sz="1800" dirty="0">
                <a:cs typeface="Arial" pitchFamily="34" charset="0"/>
              </a:rPr>
              <a:t>has continued to make progress in the </a:t>
            </a:r>
            <a:r>
              <a:rPr lang="en-US" sz="1800" b="1" dirty="0">
                <a:cs typeface="Arial" pitchFamily="34" charset="0"/>
              </a:rPr>
              <a:t>registration of all categories of educators </a:t>
            </a:r>
            <a:r>
              <a:rPr lang="en-US" sz="1800" dirty="0">
                <a:cs typeface="Arial" pitchFamily="34" charset="0"/>
              </a:rPr>
              <a:t>and ensuring that those that have signed up participate in continuing professional teacher development activities and </a:t>
            </a:r>
            <a:r>
              <a:rPr lang="en-US" sz="1800" dirty="0" err="1">
                <a:cs typeface="Arial" pitchFamily="34" charset="0"/>
              </a:rPr>
              <a:t>programmes</a:t>
            </a:r>
            <a:r>
              <a:rPr lang="en-US" sz="1800" dirty="0">
                <a:cs typeface="Arial" pitchFamily="34" charset="0"/>
              </a:rPr>
              <a:t>. </a:t>
            </a:r>
            <a:endParaRPr lang="en-US" sz="1800" dirty="0" smtClean="0">
              <a:cs typeface="Arial" pitchFamily="34" charset="0"/>
            </a:endParaRPr>
          </a:p>
          <a:p>
            <a:pPr algn="just"/>
            <a:r>
              <a:rPr lang="en-US" sz="1800" dirty="0" smtClean="0">
                <a:cs typeface="Arial" pitchFamily="34" charset="0"/>
              </a:rPr>
              <a:t>The </a:t>
            </a:r>
            <a:r>
              <a:rPr lang="en-US" sz="1800" dirty="0">
                <a:cs typeface="Arial" pitchFamily="34" charset="0"/>
              </a:rPr>
              <a:t>total number of educators that have been registered and signed </a:t>
            </a:r>
            <a:r>
              <a:rPr lang="en-US" sz="1800" dirty="0" smtClean="0">
                <a:cs typeface="Arial" pitchFamily="34" charset="0"/>
              </a:rPr>
              <a:t>in the database </a:t>
            </a:r>
            <a:r>
              <a:rPr lang="en-US" sz="1800" b="1" dirty="0" smtClean="0">
                <a:cs typeface="Arial" pitchFamily="34" charset="0"/>
              </a:rPr>
              <a:t>129 014</a:t>
            </a:r>
            <a:r>
              <a:rPr lang="en-US" sz="1800" dirty="0" smtClean="0">
                <a:cs typeface="Arial" pitchFamily="34" charset="0"/>
              </a:rPr>
              <a:t> as at the end of the 2015/16 financial year.</a:t>
            </a:r>
          </a:p>
          <a:p>
            <a:pPr algn="just"/>
            <a:r>
              <a:rPr lang="en-US" sz="1800" dirty="0">
                <a:cs typeface="Arial" pitchFamily="34" charset="0"/>
              </a:rPr>
              <a:t>The reports show that </a:t>
            </a:r>
            <a:r>
              <a:rPr lang="en-US" sz="1800" b="1" dirty="0">
                <a:cs typeface="Arial" pitchFamily="34" charset="0"/>
              </a:rPr>
              <a:t>33 160 educators </a:t>
            </a:r>
            <a:r>
              <a:rPr lang="en-US" sz="1800" dirty="0">
                <a:cs typeface="Arial" pitchFamily="34" charset="0"/>
              </a:rPr>
              <a:t>(all levels/categories) were participating in </a:t>
            </a:r>
            <a:r>
              <a:rPr lang="en-US" sz="1800" b="1" dirty="0">
                <a:cs typeface="Arial" pitchFamily="34" charset="0"/>
              </a:rPr>
              <a:t>CPTD activities and </a:t>
            </a:r>
            <a:r>
              <a:rPr lang="en-US" sz="1800" b="1" dirty="0" err="1">
                <a:cs typeface="Arial" pitchFamily="34" charset="0"/>
              </a:rPr>
              <a:t>programmes</a:t>
            </a:r>
            <a:r>
              <a:rPr lang="en-US" sz="1800" dirty="0">
                <a:cs typeface="Arial" pitchFamily="34" charset="0"/>
              </a:rPr>
              <a:t>. </a:t>
            </a:r>
            <a:endParaRPr lang="en-ZA" sz="1800" dirty="0">
              <a:cs typeface="Arial" pitchFamily="34" charset="0"/>
            </a:endParaRPr>
          </a:p>
          <a:p>
            <a:pPr algn="just"/>
            <a:r>
              <a:rPr lang="en-US" sz="1800" dirty="0">
                <a:cs typeface="Arial" pitchFamily="34" charset="0"/>
              </a:rPr>
              <a:t>A wide range of CPTD </a:t>
            </a:r>
            <a:r>
              <a:rPr lang="en-US" sz="1800" dirty="0" err="1">
                <a:cs typeface="Arial" pitchFamily="34" charset="0"/>
              </a:rPr>
              <a:t>programmes</a:t>
            </a:r>
            <a:r>
              <a:rPr lang="en-US" sz="1800" dirty="0">
                <a:cs typeface="Arial" pitchFamily="34" charset="0"/>
              </a:rPr>
              <a:t> (800 in total) have been made available to teachers to choose from to address their professional development needs. </a:t>
            </a:r>
            <a:endParaRPr lang="en-US" sz="1800" dirty="0" smtClean="0">
              <a:cs typeface="Arial" pitchFamily="34" charset="0"/>
            </a:endParaRPr>
          </a:p>
          <a:p>
            <a:pPr algn="just"/>
            <a:r>
              <a:rPr lang="en-US" sz="1800" dirty="0" smtClean="0">
                <a:cs typeface="Arial" pitchFamily="34" charset="0"/>
              </a:rPr>
              <a:t>240  </a:t>
            </a:r>
            <a:r>
              <a:rPr lang="en-US" sz="1800" dirty="0">
                <a:cs typeface="Arial" pitchFamily="34" charset="0"/>
              </a:rPr>
              <a:t>Advisors  and  35 000 teachers in EFAL through the collaboration with British Council. </a:t>
            </a:r>
          </a:p>
          <a:p>
            <a:pPr marL="0" indent="0">
              <a:buNone/>
            </a:pPr>
            <a:endParaRPr lang="en-ZA" sz="1800" b="1" dirty="0" smtClean="0">
              <a:cs typeface="Arial" pitchFamily="34" charset="0"/>
            </a:endParaRPr>
          </a:p>
          <a:p>
            <a:pPr marL="0" indent="0">
              <a:buNone/>
            </a:pPr>
            <a:r>
              <a:rPr lang="en-ZA" sz="1800" dirty="0" smtClean="0">
                <a:cs typeface="Arial" pitchFamily="34" charset="0"/>
              </a:rPr>
              <a:t>.</a:t>
            </a:r>
            <a:endParaRPr lang="en-ZA" sz="1800" dirty="0">
              <a:cs typeface="Arial" pitchFamily="34" charset="0"/>
            </a:endParaRPr>
          </a:p>
        </p:txBody>
      </p:sp>
      <p:sp>
        <p:nvSpPr>
          <p:cNvPr id="4" name="Title 1"/>
          <p:cNvSpPr txBox="1">
            <a:spLocks/>
          </p:cNvSpPr>
          <p:nvPr/>
        </p:nvSpPr>
        <p:spPr>
          <a:xfrm>
            <a:off x="251520" y="116632"/>
            <a:ext cx="8229600" cy="57606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3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47</a:t>
            </a:fld>
            <a:endParaRPr lang="en-ZA"/>
          </a:p>
        </p:txBody>
      </p:sp>
    </p:spTree>
    <p:extLst>
      <p:ext uri="{BB962C8B-B14F-4D97-AF65-F5344CB8AC3E}">
        <p14:creationId xmlns:p14="http://schemas.microsoft.com/office/powerpoint/2010/main" xmlns="" val="34430458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52061"/>
            <a:ext cx="8280920" cy="5572000"/>
          </a:xfrm>
        </p:spPr>
        <p:txBody>
          <a:bodyPr>
            <a:noAutofit/>
          </a:bodyPr>
          <a:lstStyle/>
          <a:p>
            <a:pPr marL="0" indent="0">
              <a:buNone/>
            </a:pPr>
            <a:r>
              <a:rPr lang="en-ZA" sz="1800" b="1" dirty="0">
                <a:cs typeface="Arial" pitchFamily="34" charset="0"/>
              </a:rPr>
              <a:t>Education Management and Governance </a:t>
            </a:r>
            <a:r>
              <a:rPr lang="en-ZA" sz="1800" b="1" dirty="0" smtClean="0">
                <a:cs typeface="Arial" pitchFamily="34" charset="0"/>
              </a:rPr>
              <a:t>Development</a:t>
            </a:r>
            <a:r>
              <a:rPr lang="en-US" sz="1800" dirty="0">
                <a:cs typeface="Arial" pitchFamily="34" charset="0"/>
              </a:rPr>
              <a:t> </a:t>
            </a:r>
            <a:r>
              <a:rPr lang="en-US" sz="1800" b="1" dirty="0" smtClean="0">
                <a:cs typeface="Arial" pitchFamily="34" charset="0"/>
              </a:rPr>
              <a:t>(EMGD)</a:t>
            </a:r>
            <a:endParaRPr lang="en-US" sz="1800" b="1" dirty="0">
              <a:cs typeface="Arial" pitchFamily="34" charset="0"/>
            </a:endParaRPr>
          </a:p>
          <a:p>
            <a:pPr algn="just"/>
            <a:r>
              <a:rPr lang="en-ZA" sz="1800" dirty="0">
                <a:cs typeface="Arial" pitchFamily="34" charset="0"/>
              </a:rPr>
              <a:t>The Policy on the South African Standard for Principalship was promulgated on 18 March 2016. </a:t>
            </a:r>
            <a:endParaRPr lang="en-ZA" sz="1800" dirty="0" smtClean="0">
              <a:cs typeface="Arial" pitchFamily="34" charset="0"/>
            </a:endParaRPr>
          </a:p>
          <a:p>
            <a:pPr algn="just"/>
            <a:r>
              <a:rPr lang="en-ZA" sz="1800" dirty="0" smtClean="0">
                <a:cs typeface="Arial" pitchFamily="34" charset="0"/>
              </a:rPr>
              <a:t>The </a:t>
            </a:r>
            <a:r>
              <a:rPr lang="en-ZA" sz="1800" dirty="0">
                <a:cs typeface="Arial" pitchFamily="34" charset="0"/>
              </a:rPr>
              <a:t>policy will serve as the base for the implementation of the NDP requirements such as informing </a:t>
            </a:r>
            <a:r>
              <a:rPr lang="en-US" sz="1800" dirty="0">
                <a:cs typeface="Arial" panose="020B0604020202020204" pitchFamily="34" charset="0"/>
              </a:rPr>
              <a:t>appointment of appropriately qualified and competent principals, the implementation of an entry qualification for principals and the introduction of competency assessment to determine their suitability and identify the areas in which they would need development and support  as in other senior management positions</a:t>
            </a:r>
            <a:r>
              <a:rPr lang="en-ZA" sz="1800" dirty="0">
                <a:cs typeface="Arial" pitchFamily="34" charset="0"/>
              </a:rPr>
              <a:t>.</a:t>
            </a:r>
            <a:endParaRPr lang="en-US" sz="1800" dirty="0">
              <a:cs typeface="Arial" panose="020B0604020202020204" pitchFamily="34" charset="0"/>
            </a:endParaRPr>
          </a:p>
          <a:p>
            <a:r>
              <a:rPr lang="en-US" sz="1800" dirty="0" smtClean="0">
                <a:cs typeface="Arial" panose="020B0604020202020204" pitchFamily="34" charset="0"/>
              </a:rPr>
              <a:t>The </a:t>
            </a:r>
            <a:r>
              <a:rPr lang="en-ZA" sz="1800" dirty="0" smtClean="0">
                <a:cs typeface="Arial" pitchFamily="34" charset="0"/>
              </a:rPr>
              <a:t>National </a:t>
            </a:r>
            <a:r>
              <a:rPr lang="en-ZA" sz="1800" dirty="0">
                <a:cs typeface="Arial" pitchFamily="34" charset="0"/>
              </a:rPr>
              <a:t>Core Training Team (NCTT) coordinators, which included EMGD, Teacher Development, financial managers and Circuit Managers, were </a:t>
            </a:r>
            <a:r>
              <a:rPr lang="en-ZA" sz="1800" b="1" dirty="0">
                <a:cs typeface="Arial" pitchFamily="34" charset="0"/>
              </a:rPr>
              <a:t>trained in financial management </a:t>
            </a:r>
            <a:r>
              <a:rPr lang="en-ZA" sz="1800" dirty="0">
                <a:cs typeface="Arial" pitchFamily="34" charset="0"/>
              </a:rPr>
              <a:t>from 2 to 4 February 2016.</a:t>
            </a:r>
          </a:p>
          <a:p>
            <a:r>
              <a:rPr lang="en-ZA" sz="1800" dirty="0">
                <a:cs typeface="Arial" pitchFamily="34" charset="0"/>
              </a:rPr>
              <a:t>This was followed by the training </a:t>
            </a:r>
            <a:r>
              <a:rPr lang="en-ZA" sz="1800" b="1" dirty="0">
                <a:cs typeface="Arial" pitchFamily="34" charset="0"/>
              </a:rPr>
              <a:t>of 1 130 Circuit Managers </a:t>
            </a:r>
            <a:r>
              <a:rPr lang="en-ZA" sz="1800" dirty="0">
                <a:cs typeface="Arial" pitchFamily="34" charset="0"/>
              </a:rPr>
              <a:t>in March 2016 by SAOU to prepare them to cascade the training to school principals during the July holidays. </a:t>
            </a:r>
          </a:p>
          <a:p>
            <a:r>
              <a:rPr lang="en-ZA" sz="1800" b="1" dirty="0">
                <a:cs typeface="Arial" pitchFamily="34" charset="0"/>
              </a:rPr>
              <a:t>1 018 principals were trained </a:t>
            </a:r>
            <a:r>
              <a:rPr lang="en-ZA" sz="1800" dirty="0">
                <a:cs typeface="Arial" pitchFamily="34" charset="0"/>
              </a:rPr>
              <a:t>in Limpopo and Northern Cape. The training was endorsed by </a:t>
            </a:r>
            <a:r>
              <a:rPr lang="en-ZA" sz="1800" dirty="0" smtClean="0">
                <a:cs typeface="Arial" pitchFamily="34" charset="0"/>
              </a:rPr>
              <a:t>SACE.</a:t>
            </a:r>
          </a:p>
          <a:p>
            <a:r>
              <a:rPr lang="en-ZA" sz="1800" dirty="0">
                <a:cs typeface="Arial" pitchFamily="34" charset="0"/>
              </a:rPr>
              <a:t>The Sector is expected to improve monitoring of school effectiveness and accountability through individual performance and school governance. </a:t>
            </a:r>
          </a:p>
        </p:txBody>
      </p:sp>
      <p:sp>
        <p:nvSpPr>
          <p:cNvPr id="4" name="Title 1"/>
          <p:cNvSpPr txBox="1">
            <a:spLocks/>
          </p:cNvSpPr>
          <p:nvPr/>
        </p:nvSpPr>
        <p:spPr>
          <a:xfrm>
            <a:off x="251520" y="116632"/>
            <a:ext cx="8229600" cy="504056"/>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3     …cont.</a:t>
            </a:r>
            <a:endParaRPr lang="en-ZA" dirty="0"/>
          </a:p>
        </p:txBody>
      </p:sp>
      <p:sp>
        <p:nvSpPr>
          <p:cNvPr id="5" name="Slide Number Placeholder 4"/>
          <p:cNvSpPr>
            <a:spLocks noGrp="1"/>
          </p:cNvSpPr>
          <p:nvPr>
            <p:ph type="sldNum" sz="quarter" idx="12"/>
          </p:nvPr>
        </p:nvSpPr>
        <p:spPr/>
        <p:txBody>
          <a:bodyPr/>
          <a:lstStyle/>
          <a:p>
            <a:fld id="{E2C0AE55-7E06-4976-960B-3D98813CB3CF}" type="slidenum">
              <a:rPr lang="en-ZA" smtClean="0"/>
              <a:pPr/>
              <a:t>48</a:t>
            </a:fld>
            <a:endParaRPr lang="en-ZA"/>
          </a:p>
        </p:txBody>
      </p:sp>
    </p:spTree>
    <p:extLst>
      <p:ext uri="{BB962C8B-B14F-4D97-AF65-F5344CB8AC3E}">
        <p14:creationId xmlns:p14="http://schemas.microsoft.com/office/powerpoint/2010/main" xmlns="" val="2203653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432048"/>
          </a:xfrm>
        </p:spPr>
        <p:txBody>
          <a:bodyPr>
            <a:normAutofit fontScale="90000"/>
          </a:bodyPr>
          <a:lstStyle/>
          <a:p>
            <a:r>
              <a:rPr lang="en-ZA" b="1" dirty="0" smtClean="0"/>
              <a:t>TEACHER TRAINING</a:t>
            </a:r>
            <a:r>
              <a:rPr lang="en-ZA" dirty="0" smtClean="0"/>
              <a:t/>
            </a:r>
            <a:br>
              <a:rPr lang="en-ZA" dirty="0" smtClean="0"/>
            </a:br>
            <a:endParaRPr lang="en-ZA" dirty="0"/>
          </a:p>
        </p:txBody>
      </p:sp>
      <p:pic>
        <p:nvPicPr>
          <p:cNvPr id="1026" name="Picture 2" descr="C:\Users\Tlhabane.T\Documents\ANNUAL REPORTS\2015_16 ANNUAL REPORT\Annual Report\Training\IMG_42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620688"/>
            <a:ext cx="6696744" cy="42976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Tlhabane.T\Documents\ANNUAL REPORTS\2015_16 ANNUAL REPORT\Annual Report\Training\IMG_424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3044619"/>
            <a:ext cx="4860540" cy="324035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E2C0AE55-7E06-4976-960B-3D98813CB3CF}" type="slidenum">
              <a:rPr lang="en-ZA" smtClean="0"/>
              <a:pPr/>
              <a:t>49</a:t>
            </a:fld>
            <a:endParaRPr lang="en-ZA"/>
          </a:p>
        </p:txBody>
      </p:sp>
    </p:spTree>
    <p:extLst>
      <p:ext uri="{BB962C8B-B14F-4D97-AF65-F5344CB8AC3E}">
        <p14:creationId xmlns:p14="http://schemas.microsoft.com/office/powerpoint/2010/main" xmlns="" val="328258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01" y="332656"/>
            <a:ext cx="8229600" cy="778097"/>
          </a:xfrm>
        </p:spPr>
        <p:txBody>
          <a:bodyPr>
            <a:noAutofit/>
          </a:bodyPr>
          <a:lstStyle/>
          <a:p>
            <a:r>
              <a:rPr lang="en-US" sz="2400" b="1" dirty="0" smtClean="0">
                <a:latin typeface="Arial" pitchFamily="34" charset="0"/>
                <a:cs typeface="Arial" pitchFamily="34" charset="0"/>
              </a:rPr>
              <a:t>OVERVIEW OF THE SERVICE DELIVERY ENVIRONMENT AND CONTEXT</a:t>
            </a:r>
            <a:endParaRPr lang="en-ZA" sz="2400" b="1" dirty="0">
              <a:latin typeface="Arial" pitchFamily="34" charset="0"/>
              <a:cs typeface="Arial" pitchFamily="34" charset="0"/>
            </a:endParaRPr>
          </a:p>
        </p:txBody>
      </p:sp>
      <p:sp>
        <p:nvSpPr>
          <p:cNvPr id="3" name="Content Placeholder 2"/>
          <p:cNvSpPr>
            <a:spLocks noGrp="1"/>
          </p:cNvSpPr>
          <p:nvPr>
            <p:ph idx="1"/>
          </p:nvPr>
        </p:nvSpPr>
        <p:spPr>
          <a:xfrm>
            <a:off x="457200" y="1412777"/>
            <a:ext cx="8229600" cy="4713388"/>
          </a:xfrm>
        </p:spPr>
        <p:txBody>
          <a:bodyPr>
            <a:normAutofit/>
          </a:bodyPr>
          <a:lstStyle/>
          <a:p>
            <a:pPr algn="just">
              <a:buNone/>
            </a:pPr>
            <a:r>
              <a:rPr lang="en-US" sz="2400" b="1" dirty="0">
                <a:cs typeface="Arial" pitchFamily="34" charset="0"/>
              </a:rPr>
              <a:t>Legislative </a:t>
            </a:r>
            <a:r>
              <a:rPr lang="en-US" sz="2400" b="1" dirty="0" smtClean="0">
                <a:cs typeface="Arial" pitchFamily="34" charset="0"/>
              </a:rPr>
              <a:t>Mandate </a:t>
            </a:r>
            <a:endParaRPr lang="en-US" sz="2400" b="1" dirty="0">
              <a:cs typeface="Arial" pitchFamily="34" charset="0"/>
            </a:endParaRPr>
          </a:p>
          <a:p>
            <a:pPr algn="just"/>
            <a:r>
              <a:rPr lang="en-US" sz="2400" dirty="0">
                <a:cs typeface="Arial" pitchFamily="34" charset="0"/>
              </a:rPr>
              <a:t>The National Education Policy Act (Act 27 of 1996) (NEPA) inscribes into law the policies for the national system of education, the legislative and monitoring responsibilities of the Minister of Education, as well as the formal relations between national and provincial authorities. </a:t>
            </a:r>
          </a:p>
          <a:p>
            <a:pPr algn="just">
              <a:buNone/>
            </a:pPr>
            <a:endParaRPr lang="en-ZA" sz="2400" b="1" dirty="0">
              <a:cs typeface="Arial" pitchFamily="34" charset="0"/>
            </a:endParaRPr>
          </a:p>
          <a:p>
            <a:pPr algn="just">
              <a:buNone/>
            </a:pPr>
            <a:r>
              <a:rPr lang="en-ZA" sz="2400" b="1" dirty="0">
                <a:cs typeface="Arial" pitchFamily="34" charset="0"/>
              </a:rPr>
              <a:t>DBE’s Statutory role is to :</a:t>
            </a:r>
          </a:p>
          <a:p>
            <a:pPr algn="just"/>
            <a:r>
              <a:rPr lang="en-ZA" sz="2400" dirty="0">
                <a:cs typeface="Arial" pitchFamily="34" charset="0"/>
              </a:rPr>
              <a:t> Formulate policy, norms and standards; and </a:t>
            </a:r>
          </a:p>
          <a:p>
            <a:pPr algn="just"/>
            <a:r>
              <a:rPr lang="en-ZA" sz="2400" dirty="0">
                <a:cs typeface="Arial" pitchFamily="34" charset="0"/>
              </a:rPr>
              <a:t> monitor and evaluate policy implementation and impact.</a:t>
            </a:r>
          </a:p>
          <a:p>
            <a:pPr>
              <a:buNone/>
            </a:pPr>
            <a:endParaRPr lang="en-US" b="1" i="1" u="sng" dirty="0">
              <a:cs typeface="Arial" pitchFamily="34" charset="0"/>
            </a:endParaRPr>
          </a:p>
          <a:p>
            <a:endParaRPr lang="en-ZA" dirty="0">
              <a:cs typeface="Arial" pitchFamily="34" charset="0"/>
            </a:endParaRPr>
          </a:p>
        </p:txBody>
      </p:sp>
      <p:sp>
        <p:nvSpPr>
          <p:cNvPr id="4" name="Slide Number Placeholder 3"/>
          <p:cNvSpPr>
            <a:spLocks noGrp="1"/>
          </p:cNvSpPr>
          <p:nvPr>
            <p:ph type="sldNum" sz="quarter" idx="12"/>
          </p:nvPr>
        </p:nvSpPr>
        <p:spPr>
          <a:xfrm>
            <a:off x="5580112" y="6381328"/>
            <a:ext cx="2133600" cy="365125"/>
          </a:xfrm>
          <a:prstGeom prst="rect">
            <a:avLst/>
          </a:prstGeom>
        </p:spPr>
        <p:txBody>
          <a:bodyPr/>
          <a:lstStyle/>
          <a:p>
            <a:fld id="{3DB53F8B-4788-43D9-B19C-7CDD71F53993}" type="slidenum">
              <a:rPr lang="en-ZA" b="1" smtClean="0"/>
              <a:pPr/>
              <a:t>5</a:t>
            </a:fld>
            <a:endParaRPr lang="en-ZA" b="1" dirty="0"/>
          </a:p>
        </p:txBody>
      </p:sp>
    </p:spTree>
    <p:extLst>
      <p:ext uri="{BB962C8B-B14F-4D97-AF65-F5344CB8AC3E}">
        <p14:creationId xmlns:p14="http://schemas.microsoft.com/office/powerpoint/2010/main" xmlns="" val="38293946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496944" cy="5512627"/>
          </a:xfrm>
        </p:spPr>
        <p:txBody>
          <a:bodyPr>
            <a:noAutofit/>
          </a:bodyPr>
          <a:lstStyle/>
          <a:p>
            <a:pPr algn="just"/>
            <a:r>
              <a:rPr lang="en-US" sz="1800" dirty="0">
                <a:cs typeface="Arial" pitchFamily="34" charset="0"/>
              </a:rPr>
              <a:t>A total </a:t>
            </a:r>
            <a:r>
              <a:rPr lang="en-US" sz="1800" b="1" dirty="0">
                <a:cs typeface="Arial" pitchFamily="34" charset="0"/>
              </a:rPr>
              <a:t>of 2 000 schools were sampled </a:t>
            </a:r>
            <a:r>
              <a:rPr lang="en-US" sz="1800" dirty="0">
                <a:cs typeface="Arial" pitchFamily="34" charset="0"/>
              </a:rPr>
              <a:t>in all the provinces to determine the functionality of their school governing bodies. </a:t>
            </a:r>
            <a:endParaRPr lang="en-US" sz="1800" dirty="0" smtClean="0">
              <a:cs typeface="Arial" pitchFamily="34" charset="0"/>
            </a:endParaRPr>
          </a:p>
          <a:p>
            <a:pPr algn="just"/>
            <a:r>
              <a:rPr lang="en-US" sz="1800" dirty="0" smtClean="0">
                <a:cs typeface="Arial" pitchFamily="34" charset="0"/>
              </a:rPr>
              <a:t>In </a:t>
            </a:r>
            <a:r>
              <a:rPr lang="en-US" sz="1800" dirty="0">
                <a:cs typeface="Arial" pitchFamily="34" charset="0"/>
              </a:rPr>
              <a:t>terms of the analysis, </a:t>
            </a:r>
            <a:r>
              <a:rPr lang="en-US" sz="1800" b="1" dirty="0" smtClean="0">
                <a:cs typeface="Arial" pitchFamily="34" charset="0"/>
              </a:rPr>
              <a:t>1683 </a:t>
            </a:r>
            <a:r>
              <a:rPr lang="en-US" sz="1800" b="1" dirty="0">
                <a:cs typeface="Arial" pitchFamily="34" charset="0"/>
              </a:rPr>
              <a:t>schools were found to have functional school governing bodies</a:t>
            </a:r>
            <a:r>
              <a:rPr lang="en-US" sz="1800" dirty="0">
                <a:cs typeface="Arial" pitchFamily="34" charset="0"/>
              </a:rPr>
              <a:t>, constituting 84,15% of the sampled schools</a:t>
            </a:r>
            <a:r>
              <a:rPr lang="en-US" sz="1800" dirty="0" smtClean="0">
                <a:cs typeface="Arial" pitchFamily="34" charset="0"/>
              </a:rPr>
              <a:t>.</a:t>
            </a:r>
          </a:p>
          <a:p>
            <a:pPr marL="0" indent="0" algn="just">
              <a:buNone/>
            </a:pPr>
            <a:r>
              <a:rPr lang="en-US" sz="1800" b="1" dirty="0" smtClean="0">
                <a:cs typeface="Arial" pitchFamily="34" charset="0"/>
              </a:rPr>
              <a:t>Teacher Development Implementation</a:t>
            </a:r>
          </a:p>
          <a:p>
            <a:pPr algn="just"/>
            <a:r>
              <a:rPr lang="en-US" sz="1800" dirty="0">
                <a:cs typeface="Arial" pitchFamily="34" charset="0"/>
              </a:rPr>
              <a:t>For the year under review, the Department embarked on the </a:t>
            </a:r>
            <a:r>
              <a:rPr lang="en-US" sz="1800" b="1" dirty="0">
                <a:cs typeface="Arial" pitchFamily="34" charset="0"/>
              </a:rPr>
              <a:t>training of Mathematics, Science and Technology HODs and teachers </a:t>
            </a:r>
            <a:r>
              <a:rPr lang="en-US" sz="1800" dirty="0">
                <a:cs typeface="Arial" pitchFamily="34" charset="0"/>
              </a:rPr>
              <a:t>with the focus on content and pedagogy. </a:t>
            </a:r>
            <a:endParaRPr lang="en-US" sz="1800" dirty="0" smtClean="0">
              <a:cs typeface="Arial" pitchFamily="34" charset="0"/>
            </a:endParaRPr>
          </a:p>
          <a:p>
            <a:pPr algn="just"/>
            <a:r>
              <a:rPr lang="en-US" sz="1800" dirty="0">
                <a:cs typeface="Arial" pitchFamily="34" charset="0"/>
              </a:rPr>
              <a:t>A total of </a:t>
            </a:r>
            <a:r>
              <a:rPr lang="en-US" sz="1800" b="1" dirty="0">
                <a:cs typeface="Arial" pitchFamily="34" charset="0"/>
              </a:rPr>
              <a:t>10 530 </a:t>
            </a:r>
            <a:r>
              <a:rPr lang="en-US" sz="1800" dirty="0">
                <a:cs typeface="Arial" pitchFamily="34" charset="0"/>
              </a:rPr>
              <a:t>classroom-based educators received three to four full days’ training</a:t>
            </a:r>
            <a:r>
              <a:rPr lang="en-US" sz="1800" dirty="0" smtClean="0">
                <a:cs typeface="Arial" pitchFamily="34" charset="0"/>
              </a:rPr>
              <a:t>.</a:t>
            </a:r>
          </a:p>
          <a:p>
            <a:pPr algn="just"/>
            <a:r>
              <a:rPr lang="en-US" sz="1800" b="1" dirty="0">
                <a:cs typeface="Arial" pitchFamily="34" charset="0"/>
              </a:rPr>
              <a:t>The Mathematics 1+4 Model</a:t>
            </a:r>
            <a:r>
              <a:rPr lang="en-US" sz="1800" dirty="0">
                <a:cs typeface="Arial" pitchFamily="34" charset="0"/>
              </a:rPr>
              <a:t> benefitted greatly through this training. </a:t>
            </a:r>
            <a:endParaRPr lang="en-US" sz="1800" dirty="0" smtClean="0">
              <a:cs typeface="Arial" pitchFamily="34" charset="0"/>
            </a:endParaRPr>
          </a:p>
          <a:p>
            <a:pPr algn="just"/>
            <a:r>
              <a:rPr lang="en-US" sz="1800" b="1" dirty="0">
                <a:cs typeface="Arial" pitchFamily="34" charset="0"/>
              </a:rPr>
              <a:t>In preparation for the Grade 10 Technical subjects implementation in 2016</a:t>
            </a:r>
            <a:r>
              <a:rPr lang="en-US" sz="1800" dirty="0">
                <a:cs typeface="Arial" pitchFamily="34" charset="0"/>
              </a:rPr>
              <a:t>, 451 Mathematics and Science Subject Advisors, 525 Technical Mathematics teachers and 516 Technical Science teachers were trained using the CAPS documents as well as the NTT-developed manuals. </a:t>
            </a:r>
            <a:endParaRPr lang="en-US" sz="1800" dirty="0" smtClean="0">
              <a:cs typeface="Arial" pitchFamily="34" charset="0"/>
            </a:endParaRPr>
          </a:p>
          <a:p>
            <a:pPr algn="just"/>
            <a:r>
              <a:rPr lang="en-ZA" sz="1800" dirty="0" smtClean="0">
                <a:cs typeface="Arial" pitchFamily="34" charset="0"/>
              </a:rPr>
              <a:t>A total of </a:t>
            </a:r>
            <a:r>
              <a:rPr lang="en-ZA" sz="1800" b="1" dirty="0" smtClean="0">
                <a:cs typeface="Arial" pitchFamily="34" charset="0"/>
              </a:rPr>
              <a:t>200, Grades </a:t>
            </a:r>
            <a:r>
              <a:rPr lang="en-ZA" sz="1800" b="1" dirty="0">
                <a:cs typeface="Arial" pitchFamily="34" charset="0"/>
              </a:rPr>
              <a:t>11 and 12 Mathematics and Physical Science teachers</a:t>
            </a:r>
            <a:r>
              <a:rPr lang="en-ZA" sz="1800" dirty="0">
                <a:cs typeface="Arial" pitchFamily="34" charset="0"/>
              </a:rPr>
              <a:t> were trained in </a:t>
            </a:r>
            <a:r>
              <a:rPr lang="en-ZA" sz="1800" b="1" dirty="0">
                <a:cs typeface="Arial" pitchFamily="34" charset="0"/>
              </a:rPr>
              <a:t>ICT integration skills </a:t>
            </a:r>
            <a:r>
              <a:rPr lang="en-ZA" sz="1800" dirty="0">
                <a:cs typeface="Arial" pitchFamily="34" charset="0"/>
              </a:rPr>
              <a:t>as well as </a:t>
            </a:r>
            <a:r>
              <a:rPr lang="en-ZA" sz="1800" b="1" dirty="0">
                <a:cs typeface="Arial" pitchFamily="34" charset="0"/>
              </a:rPr>
              <a:t>matric revision techniques</a:t>
            </a:r>
            <a:r>
              <a:rPr lang="en-ZA" sz="1800" dirty="0" smtClean="0">
                <a:cs typeface="Arial" pitchFamily="34" charset="0"/>
              </a:rPr>
              <a:t>. Further training of through a collaboration with NECT  410  Grade 11 and 12 </a:t>
            </a:r>
            <a:r>
              <a:rPr lang="en-ZA" sz="1800" dirty="0">
                <a:cs typeface="Arial" pitchFamily="34" charset="0"/>
              </a:rPr>
              <a:t>Mathematics and Physical Science </a:t>
            </a:r>
            <a:r>
              <a:rPr lang="en-ZA" sz="1800" dirty="0" smtClean="0">
                <a:cs typeface="Arial" pitchFamily="34" charset="0"/>
              </a:rPr>
              <a:t>teachers was conducted in Eastern Cape, KwaZulu</a:t>
            </a:r>
            <a:r>
              <a:rPr lang="en-ZA" sz="1800" dirty="0">
                <a:cs typeface="Arial" pitchFamily="34" charset="0"/>
              </a:rPr>
              <a:t>-</a:t>
            </a:r>
            <a:r>
              <a:rPr lang="en-ZA" sz="1800" dirty="0" smtClean="0">
                <a:cs typeface="Arial" pitchFamily="34" charset="0"/>
              </a:rPr>
              <a:t>Natal and Limpopo.</a:t>
            </a:r>
            <a:endParaRPr lang="en-US" sz="1800" dirty="0" smtClean="0">
              <a:cs typeface="Arial" pitchFamily="34" charset="0"/>
            </a:endParaRPr>
          </a:p>
        </p:txBody>
      </p:sp>
      <p:sp>
        <p:nvSpPr>
          <p:cNvPr id="4" name="Title 1"/>
          <p:cNvSpPr txBox="1">
            <a:spLocks noGrp="1"/>
          </p:cNvSpPr>
          <p:nvPr>
            <p:ph type="title"/>
          </p:nvPr>
        </p:nvSpPr>
        <p:spPr>
          <a:xfrm>
            <a:off x="323528" y="116632"/>
            <a:ext cx="8229600" cy="418057"/>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3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50</a:t>
            </a:fld>
            <a:endParaRPr lang="en-ZA"/>
          </a:p>
        </p:txBody>
      </p:sp>
    </p:spTree>
    <p:extLst>
      <p:ext uri="{BB962C8B-B14F-4D97-AF65-F5344CB8AC3E}">
        <p14:creationId xmlns:p14="http://schemas.microsoft.com/office/powerpoint/2010/main" xmlns="" val="4184158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525963"/>
          </a:xfrm>
        </p:spPr>
        <p:txBody>
          <a:bodyPr/>
          <a:lstStyle/>
          <a:p>
            <a:pPr marL="0" indent="0" algn="ctr">
              <a:buNone/>
            </a:pPr>
            <a:r>
              <a:rPr lang="en-US" sz="2800" b="1" u="sng" dirty="0">
                <a:solidFill>
                  <a:srgbClr val="741202"/>
                </a:solidFill>
                <a:latin typeface="Arial" panose="020B0604020202020204" pitchFamily="34" charset="0"/>
                <a:ea typeface="+mj-ea"/>
                <a:cs typeface="Arial" panose="020B0604020202020204" pitchFamily="34" charset="0"/>
              </a:rPr>
              <a:t>PROGRAMME </a:t>
            </a:r>
            <a:r>
              <a:rPr lang="en-US" sz="2800" b="1" u="sng" dirty="0" smtClean="0">
                <a:solidFill>
                  <a:srgbClr val="741202"/>
                </a:solidFill>
                <a:latin typeface="Arial" panose="020B0604020202020204" pitchFamily="34" charset="0"/>
                <a:ea typeface="+mj-ea"/>
                <a:cs typeface="Arial" panose="020B0604020202020204" pitchFamily="34" charset="0"/>
              </a:rPr>
              <a:t>4</a:t>
            </a:r>
            <a:r>
              <a:rPr lang="en-US" sz="2800" b="1" dirty="0" smtClean="0">
                <a:solidFill>
                  <a:srgbClr val="741202"/>
                </a:solidFill>
                <a:latin typeface="Arial" panose="020B0604020202020204" pitchFamily="34" charset="0"/>
                <a:ea typeface="+mj-ea"/>
                <a:cs typeface="Arial" panose="020B0604020202020204" pitchFamily="34" charset="0"/>
              </a:rPr>
              <a:t>: </a:t>
            </a:r>
            <a:r>
              <a:rPr lang="en-US" sz="2800" b="1" dirty="0">
                <a:solidFill>
                  <a:srgbClr val="741202"/>
                </a:solidFill>
                <a:latin typeface="Arial" panose="020B0604020202020204" pitchFamily="34" charset="0"/>
                <a:ea typeface="+mj-ea"/>
                <a:cs typeface="Arial" panose="020B0604020202020204" pitchFamily="34" charset="0"/>
              </a:rPr>
              <a:t>PLANNING, </a:t>
            </a:r>
            <a:r>
              <a:rPr lang="en-US" sz="2800" b="1" dirty="0" smtClean="0">
                <a:solidFill>
                  <a:srgbClr val="741202"/>
                </a:solidFill>
                <a:latin typeface="Arial" panose="020B0604020202020204" pitchFamily="34" charset="0"/>
                <a:ea typeface="+mj-ea"/>
                <a:cs typeface="Arial" panose="020B0604020202020204" pitchFamily="34" charset="0"/>
              </a:rPr>
              <a:t>INFORMATION </a:t>
            </a:r>
            <a:r>
              <a:rPr lang="en-US" sz="2800" b="1" dirty="0">
                <a:solidFill>
                  <a:srgbClr val="741202"/>
                </a:solidFill>
                <a:latin typeface="Arial" panose="020B0604020202020204" pitchFamily="34" charset="0"/>
                <a:ea typeface="+mj-ea"/>
                <a:cs typeface="Arial" panose="020B0604020202020204" pitchFamily="34" charset="0"/>
              </a:rPr>
              <a:t>AND </a:t>
            </a:r>
            <a:r>
              <a:rPr lang="en-US" sz="2800" b="1" dirty="0" smtClean="0">
                <a:solidFill>
                  <a:srgbClr val="741202"/>
                </a:solidFill>
                <a:latin typeface="Arial" panose="020B0604020202020204" pitchFamily="34" charset="0"/>
                <a:ea typeface="+mj-ea"/>
                <a:cs typeface="Arial" panose="020B0604020202020204" pitchFamily="34" charset="0"/>
              </a:rPr>
              <a:t>ASSESSMENT</a:t>
            </a:r>
          </a:p>
          <a:p>
            <a:pPr marL="0" indent="0">
              <a:buNone/>
            </a:pPr>
            <a:endParaRPr lang="en-US" sz="2800" b="1" dirty="0">
              <a:solidFill>
                <a:srgbClr val="741202"/>
              </a:solidFill>
              <a:latin typeface="Arial" panose="020B0604020202020204" pitchFamily="34" charset="0"/>
              <a:ea typeface="+mj-ea"/>
              <a:cs typeface="Arial" panose="020B0604020202020204" pitchFamily="34" charset="0"/>
            </a:endParaRPr>
          </a:p>
          <a:p>
            <a:pPr marL="0" indent="0">
              <a:buNone/>
            </a:pPr>
            <a:endParaRPr lang="en-US" sz="2800" b="1" dirty="0" smtClean="0">
              <a:solidFill>
                <a:srgbClr val="741202"/>
              </a:solidFill>
              <a:latin typeface="Arial" panose="020B0604020202020204" pitchFamily="34" charset="0"/>
              <a:ea typeface="+mj-ea"/>
              <a:cs typeface="Arial" panose="020B0604020202020204" pitchFamily="34" charset="0"/>
            </a:endParaRPr>
          </a:p>
          <a:p>
            <a:pPr marL="0" lvl="0" indent="0" algn="just">
              <a:buNone/>
            </a:pPr>
            <a:r>
              <a:rPr lang="en-US" sz="2400" b="1" dirty="0">
                <a:solidFill>
                  <a:prstClr val="black"/>
                </a:solidFill>
                <a:latin typeface="Arial" panose="020B0604020202020204" pitchFamily="34" charset="0"/>
                <a:cs typeface="Arial" panose="020B0604020202020204" pitchFamily="34" charset="0"/>
              </a:rPr>
              <a:t>The purpose of Programme </a:t>
            </a:r>
            <a:r>
              <a:rPr lang="en-US" sz="2400" b="1" dirty="0" smtClean="0">
                <a:solidFill>
                  <a:prstClr val="black"/>
                </a:solidFill>
                <a:latin typeface="Arial" panose="020B0604020202020204" pitchFamily="34" charset="0"/>
                <a:cs typeface="Arial" panose="020B0604020202020204" pitchFamily="34" charset="0"/>
              </a:rPr>
              <a:t>4 </a:t>
            </a:r>
            <a:r>
              <a:rPr lang="en-US" sz="2400" b="1" dirty="0">
                <a:solidFill>
                  <a:prstClr val="black"/>
                </a:solidFill>
                <a:latin typeface="Arial" panose="020B0604020202020204" pitchFamily="34" charset="0"/>
                <a:cs typeface="Arial" panose="020B0604020202020204" pitchFamily="34" charset="0"/>
              </a:rPr>
              <a:t>is to promote quality and effective service delivery in the basic education system through planning, implementation and </a:t>
            </a:r>
            <a:r>
              <a:rPr lang="en-US" sz="2400" b="1" dirty="0" smtClean="0">
                <a:solidFill>
                  <a:prstClr val="black"/>
                </a:solidFill>
                <a:latin typeface="Arial" panose="020B0604020202020204" pitchFamily="34" charset="0"/>
                <a:cs typeface="Arial" panose="020B0604020202020204" pitchFamily="34" charset="0"/>
              </a:rPr>
              <a:t>assessment</a:t>
            </a:r>
            <a:endParaRPr lang="en-US" sz="2400" b="1" dirty="0">
              <a:solidFill>
                <a:prstClr val="black"/>
              </a:solidFill>
              <a:latin typeface="Arial" panose="020B0604020202020204" pitchFamily="34" charset="0"/>
              <a:cs typeface="Arial" panose="020B0604020202020204" pitchFamily="34" charset="0"/>
            </a:endParaRPr>
          </a:p>
          <a:p>
            <a:pPr marL="0" indent="0" algn="just">
              <a:buNone/>
            </a:pPr>
            <a:endParaRPr lang="en-ZA" b="1"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51</a:t>
            </a:fld>
            <a:endParaRPr lang="en-ZA"/>
          </a:p>
        </p:txBody>
      </p:sp>
    </p:spTree>
    <p:extLst>
      <p:ext uri="{BB962C8B-B14F-4D97-AF65-F5344CB8AC3E}">
        <p14:creationId xmlns:p14="http://schemas.microsoft.com/office/powerpoint/2010/main" xmlns="" val="4009630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840269332"/>
              </p:ext>
            </p:extLst>
          </p:nvPr>
        </p:nvGraphicFramePr>
        <p:xfrm>
          <a:off x="179512" y="908720"/>
          <a:ext cx="8712968" cy="5907712"/>
        </p:xfrm>
        <a:graphic>
          <a:graphicData uri="http://schemas.openxmlformats.org/drawingml/2006/table">
            <a:tbl>
              <a:tblPr firstRow="1" bandRow="1">
                <a:tableStyleId>{21E4AEA4-8DFA-4A89-87EB-49C32662AFE0}</a:tableStyleId>
              </a:tblPr>
              <a:tblGrid>
                <a:gridCol w="2016224"/>
                <a:gridCol w="2592288"/>
                <a:gridCol w="1872208"/>
                <a:gridCol w="1224136"/>
                <a:gridCol w="1008112"/>
              </a:tblGrid>
              <a:tr h="370840">
                <a:tc>
                  <a:txBody>
                    <a:bodyPr/>
                    <a:lstStyle/>
                    <a:p>
                      <a:pPr algn="l">
                        <a:lnSpc>
                          <a:spcPct val="115000"/>
                        </a:lnSpc>
                        <a:spcAft>
                          <a:spcPts val="0"/>
                        </a:spcAft>
                      </a:pPr>
                      <a:r>
                        <a:rPr lang="en-US" sz="1600" dirty="0"/>
                        <a:t>PERFORMANCE INDICATORS</a:t>
                      </a:r>
                      <a:endParaRPr lang="en-ZA" sz="1600" dirty="0">
                        <a:latin typeface="+mn-lt"/>
                        <a:ea typeface="Calibri"/>
                        <a:cs typeface="Times New Roman"/>
                      </a:endParaRPr>
                    </a:p>
                  </a:txBody>
                  <a:tcPr marL="68580" marR="68580" marT="0" marB="0"/>
                </a:tc>
                <a:tc>
                  <a:txBody>
                    <a:bodyPr/>
                    <a:lstStyle/>
                    <a:p>
                      <a:pPr algn="ctr">
                        <a:lnSpc>
                          <a:spcPct val="115000"/>
                        </a:lnSpc>
                        <a:spcAft>
                          <a:spcPts val="0"/>
                        </a:spcAft>
                      </a:pPr>
                      <a:r>
                        <a:rPr lang="en-US" sz="1600" dirty="0" smtClean="0"/>
                        <a:t>TARGET FOR 2015/16 AS PER APP</a:t>
                      </a:r>
                      <a:endParaRPr lang="en-ZA" sz="1600" dirty="0">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aseline="0" dirty="0" smtClean="0"/>
                        <a:t>ACTUAL OUTPUT FOR 2015/16</a:t>
                      </a:r>
                      <a:endParaRPr lang="en-ZA" sz="1400" dirty="0" smtClean="0"/>
                    </a:p>
                    <a:p>
                      <a:pPr algn="ctr">
                        <a:lnSpc>
                          <a:spcPct val="115000"/>
                        </a:lnSpc>
                        <a:spcAft>
                          <a:spcPts val="0"/>
                        </a:spcAft>
                      </a:pPr>
                      <a:r>
                        <a:rPr lang="en-US" sz="1600" baseline="0" dirty="0" smtClean="0"/>
                        <a:t> </a:t>
                      </a:r>
                      <a:endParaRPr lang="en-ZA" sz="1600" dirty="0">
                        <a:latin typeface="+mn-lt"/>
                        <a:ea typeface="Calibri"/>
                        <a:cs typeface="Times New Roman"/>
                      </a:endParaRPr>
                    </a:p>
                  </a:txBody>
                  <a:tcPr marL="68580" marR="68580" marT="0" marB="0"/>
                </a:tc>
                <a:tc>
                  <a:txBody>
                    <a:bodyPr/>
                    <a:lstStyle/>
                    <a:p>
                      <a:pPr algn="ctr">
                        <a:lnSpc>
                          <a:spcPct val="115000"/>
                        </a:lnSpc>
                        <a:spcAft>
                          <a:spcPts val="0"/>
                        </a:spcAft>
                      </a:pPr>
                      <a:r>
                        <a:rPr lang="en-ZA" sz="1600" dirty="0" smtClean="0">
                          <a:latin typeface="+mn-lt"/>
                          <a:ea typeface="Calibri"/>
                          <a:cs typeface="Times New Roman"/>
                        </a:rPr>
                        <a:t>VARIANCE</a:t>
                      </a:r>
                      <a:endParaRPr lang="en-ZA" sz="1600" dirty="0">
                        <a:latin typeface="+mn-lt"/>
                        <a:ea typeface="Calibri"/>
                        <a:cs typeface="Times New Roman"/>
                      </a:endParaRPr>
                    </a:p>
                  </a:txBody>
                  <a:tcPr marL="68580" marR="68580" marT="0" marB="0"/>
                </a:tc>
                <a:tc>
                  <a:txBody>
                    <a:bodyPr/>
                    <a:lstStyle/>
                    <a:p>
                      <a:r>
                        <a:rPr lang="en-ZA" sz="2000" dirty="0" smtClean="0"/>
                        <a:t>Status </a:t>
                      </a:r>
                      <a:endParaRPr lang="en-ZA" sz="2000" dirty="0"/>
                    </a:p>
                  </a:txBody>
                  <a:tcPr/>
                </a:tc>
              </a:tr>
              <a:tr h="370840">
                <a:tc>
                  <a:txBody>
                    <a:bodyPr/>
                    <a:lstStyle/>
                    <a:p>
                      <a:r>
                        <a:rPr lang="en-ZA" sz="1600" dirty="0" smtClean="0"/>
                        <a:t>Valid and reliable data on</a:t>
                      </a:r>
                      <a:r>
                        <a:rPr lang="en-ZA" sz="1600" baseline="0" dirty="0" smtClean="0"/>
                        <a:t> learner results of performance in ANA.</a:t>
                      </a:r>
                      <a:endParaRPr lang="en-ZA" sz="1600" b="0" dirty="0"/>
                    </a:p>
                  </a:txBody>
                  <a:tcPr/>
                </a:tc>
                <a:tc>
                  <a:txBody>
                    <a:bodyPr/>
                    <a:lstStyle/>
                    <a:p>
                      <a:pPr marL="285750" indent="-285750">
                        <a:buFont typeface="Arial" panose="020B0604020202020204" pitchFamily="34" charset="0"/>
                        <a:buChar char="•"/>
                      </a:pPr>
                      <a:r>
                        <a:rPr lang="en-ZA" sz="1600" dirty="0" smtClean="0"/>
                        <a:t>National</a:t>
                      </a:r>
                      <a:r>
                        <a:rPr lang="en-ZA" sz="1600" baseline="0" dirty="0" smtClean="0"/>
                        <a:t> ANA report</a:t>
                      </a:r>
                    </a:p>
                    <a:p>
                      <a:pPr marL="285750" indent="-285750">
                        <a:buFont typeface="Arial" panose="020B0604020202020204" pitchFamily="34" charset="0"/>
                        <a:buChar char="•"/>
                      </a:pPr>
                      <a:r>
                        <a:rPr lang="en-ZA" sz="1600" baseline="0" dirty="0" smtClean="0"/>
                        <a:t>Diagnostic report</a:t>
                      </a:r>
                    </a:p>
                    <a:p>
                      <a:pPr marL="285750" indent="-285750">
                        <a:buFont typeface="Arial" panose="020B0604020202020204" pitchFamily="34" charset="0"/>
                        <a:buChar char="•"/>
                      </a:pPr>
                      <a:r>
                        <a:rPr lang="en-ZA" sz="1600" baseline="0" dirty="0" smtClean="0"/>
                        <a:t>Annual ANA district report </a:t>
                      </a:r>
                      <a:endParaRPr lang="en-ZA" sz="1600" b="0" dirty="0"/>
                    </a:p>
                  </a:txBody>
                  <a:tcPr/>
                </a:tc>
                <a:tc>
                  <a:txBody>
                    <a:bodyPr/>
                    <a:lstStyle/>
                    <a:p>
                      <a:r>
                        <a:rPr lang="en-ZA" sz="1600" dirty="0" smtClean="0"/>
                        <a:t>None </a:t>
                      </a:r>
                      <a:endParaRPr lang="en-ZA"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spc="-75" dirty="0" smtClean="0">
                          <a:effectLst/>
                        </a:rPr>
                        <a:t>3 reports</a:t>
                      </a:r>
                      <a:endParaRPr lang="en-ZA" sz="1600" dirty="0" smtClean="0">
                        <a:effectLst/>
                        <a:latin typeface="+mn-lt"/>
                        <a:ea typeface="Times New Roman"/>
                        <a:cs typeface="Times New Roman"/>
                      </a:endParaRPr>
                    </a:p>
                    <a:p>
                      <a:endParaRPr lang="en-ZA" sz="1600" b="0" dirty="0"/>
                    </a:p>
                  </a:txBody>
                  <a:tcPr/>
                </a:tc>
                <a:tc>
                  <a:txBody>
                    <a:bodyPr/>
                    <a:lstStyle/>
                    <a:p>
                      <a:endParaRPr lang="en-ZA" sz="2000" dirty="0"/>
                    </a:p>
                  </a:txBody>
                  <a:tcPr>
                    <a:solidFill>
                      <a:schemeClr val="bg1"/>
                    </a:solidFill>
                  </a:tcPr>
                </a:tc>
              </a:tr>
              <a:tr h="3246808">
                <a:tc>
                  <a:txBody>
                    <a:bodyPr/>
                    <a:lstStyle/>
                    <a:p>
                      <a:r>
                        <a:rPr lang="en-ZA" sz="1600" dirty="0" smtClean="0"/>
                        <a:t>Valid and reliable data on learner results of performance in NSC. </a:t>
                      </a:r>
                      <a:endParaRPr lang="en-ZA" sz="1600" b="0" dirty="0"/>
                    </a:p>
                  </a:txBody>
                  <a:tcPr/>
                </a:tc>
                <a:tc>
                  <a:txBody>
                    <a:bodyPr/>
                    <a:lstStyle/>
                    <a:p>
                      <a:r>
                        <a:rPr lang="en-ZA" sz="1600" baseline="0" dirty="0" smtClean="0"/>
                        <a:t>(4) Four  National Exam reports on learner performance in Grade 12:</a:t>
                      </a:r>
                    </a:p>
                    <a:p>
                      <a:pPr marL="228600" indent="-228600">
                        <a:buFont typeface="+mj-lt"/>
                        <a:buAutoNum type="alphaLcPeriod"/>
                      </a:pPr>
                      <a:r>
                        <a:rPr lang="en-ZA" sz="1600" baseline="0" dirty="0" smtClean="0"/>
                        <a:t>Technical report</a:t>
                      </a:r>
                    </a:p>
                    <a:p>
                      <a:pPr marL="228600" indent="-228600">
                        <a:buFont typeface="+mj-lt"/>
                        <a:buAutoNum type="alphaLcPeriod"/>
                      </a:pPr>
                      <a:r>
                        <a:rPr lang="en-ZA" sz="1600" baseline="0" dirty="0" smtClean="0"/>
                        <a:t>Detailed schools statistics report </a:t>
                      </a:r>
                    </a:p>
                    <a:p>
                      <a:pPr marL="228600" indent="-228600">
                        <a:buFont typeface="+mj-lt"/>
                        <a:buAutoNum type="alphaLcPeriod"/>
                      </a:pPr>
                      <a:r>
                        <a:rPr lang="en-ZA" sz="1600" baseline="0" dirty="0" smtClean="0"/>
                        <a:t>Diagnostic report in selected subjects; and</a:t>
                      </a:r>
                    </a:p>
                    <a:p>
                      <a:pPr marL="228600" indent="-228600">
                        <a:buFont typeface="+mj-lt"/>
                        <a:buAutoNum type="alphaLcPeriod"/>
                      </a:pPr>
                      <a:r>
                        <a:rPr lang="en-ZA" sz="1600" baseline="0" dirty="0" smtClean="0"/>
                        <a:t>Report o schools statistics indicating 3 year performance in selected subjects.  </a:t>
                      </a:r>
                      <a:endParaRPr lang="en-ZA" sz="1600" b="0" dirty="0"/>
                    </a:p>
                  </a:txBody>
                  <a:tcPr/>
                </a:tc>
                <a:tc>
                  <a:txBody>
                    <a:bodyPr/>
                    <a:lstStyle/>
                    <a:p>
                      <a:r>
                        <a:rPr lang="en-ZA" sz="1800" dirty="0" smtClean="0"/>
                        <a:t>(4)</a:t>
                      </a:r>
                      <a:r>
                        <a:rPr lang="en-ZA" sz="1800" baseline="0" dirty="0" smtClean="0"/>
                        <a:t> </a:t>
                      </a:r>
                      <a:r>
                        <a:rPr lang="en-ZA" sz="1600" kern="1200" baseline="0" dirty="0" smtClean="0">
                          <a:solidFill>
                            <a:schemeClr val="dk1"/>
                          </a:solidFill>
                          <a:latin typeface="+mn-lt"/>
                          <a:ea typeface="+mn-ea"/>
                          <a:cs typeface="+mn-cs"/>
                        </a:rPr>
                        <a:t>Four reports produced:</a:t>
                      </a:r>
                    </a:p>
                    <a:p>
                      <a:endParaRPr lang="en-ZA" sz="1600" kern="1200" baseline="0" dirty="0" smtClean="0">
                        <a:solidFill>
                          <a:schemeClr val="dk1"/>
                        </a:solidFill>
                        <a:latin typeface="+mn-lt"/>
                        <a:ea typeface="+mn-ea"/>
                        <a:cs typeface="+mn-cs"/>
                      </a:endParaRPr>
                    </a:p>
                    <a:p>
                      <a:pPr>
                        <a:lnSpc>
                          <a:spcPct val="100000"/>
                        </a:lnSpc>
                        <a:spcAft>
                          <a:spcPts val="1000"/>
                        </a:spcAft>
                      </a:pPr>
                      <a:r>
                        <a:rPr lang="en-ZA" sz="1600" kern="1200" baseline="0" dirty="0" smtClean="0">
                          <a:solidFill>
                            <a:schemeClr val="dk1"/>
                          </a:solidFill>
                          <a:latin typeface="+mn-lt"/>
                          <a:ea typeface="+mn-ea"/>
                          <a:cs typeface="+mn-cs"/>
                        </a:rPr>
                        <a:t>a. Diagnostic report</a:t>
                      </a:r>
                    </a:p>
                    <a:p>
                      <a:pPr>
                        <a:lnSpc>
                          <a:spcPct val="100000"/>
                        </a:lnSpc>
                        <a:spcAft>
                          <a:spcPts val="1000"/>
                        </a:spcAft>
                      </a:pPr>
                      <a:r>
                        <a:rPr lang="en-ZA" sz="1600" kern="1200" baseline="0" dirty="0" smtClean="0">
                          <a:solidFill>
                            <a:schemeClr val="dk1"/>
                          </a:solidFill>
                          <a:latin typeface="+mn-lt"/>
                          <a:ea typeface="+mn-ea"/>
                          <a:cs typeface="+mn-cs"/>
                        </a:rPr>
                        <a:t>b. School Performance Report</a:t>
                      </a:r>
                    </a:p>
                    <a:p>
                      <a:pPr>
                        <a:lnSpc>
                          <a:spcPct val="100000"/>
                        </a:lnSpc>
                        <a:spcAft>
                          <a:spcPts val="1000"/>
                        </a:spcAft>
                      </a:pPr>
                      <a:r>
                        <a:rPr lang="en-ZA" sz="1600" kern="1200" baseline="0" dirty="0" smtClean="0">
                          <a:solidFill>
                            <a:schemeClr val="dk1"/>
                          </a:solidFill>
                          <a:latin typeface="+mn-lt"/>
                          <a:ea typeface="+mn-ea"/>
                          <a:cs typeface="+mn-cs"/>
                        </a:rPr>
                        <a:t>c. School Subject Report</a:t>
                      </a:r>
                    </a:p>
                    <a:p>
                      <a:pPr>
                        <a:lnSpc>
                          <a:spcPct val="100000"/>
                        </a:lnSpc>
                        <a:spcAft>
                          <a:spcPts val="1000"/>
                        </a:spcAft>
                      </a:pPr>
                      <a:r>
                        <a:rPr lang="en-ZA" sz="1600" kern="1200" baseline="0" dirty="0" smtClean="0">
                          <a:solidFill>
                            <a:schemeClr val="dk1"/>
                          </a:solidFill>
                          <a:latin typeface="+mn-lt"/>
                          <a:ea typeface="+mn-ea"/>
                          <a:cs typeface="+mn-cs"/>
                        </a:rPr>
                        <a:t>d. Technical Report</a:t>
                      </a:r>
                      <a:endParaRPr lang="en-ZA" sz="1600" kern="1200" baseline="0" dirty="0">
                        <a:solidFill>
                          <a:schemeClr val="dk1"/>
                        </a:solidFill>
                        <a:latin typeface="+mn-lt"/>
                        <a:ea typeface="+mn-ea"/>
                        <a:cs typeface="+mn-cs"/>
                      </a:endParaRPr>
                    </a:p>
                  </a:txBody>
                  <a:tcPr/>
                </a:tc>
                <a:tc>
                  <a:txBody>
                    <a:bodyPr/>
                    <a:lstStyle/>
                    <a:p>
                      <a:pPr>
                        <a:lnSpc>
                          <a:spcPct val="115000"/>
                        </a:lnSpc>
                        <a:spcAft>
                          <a:spcPts val="1000"/>
                        </a:spcAft>
                      </a:pPr>
                      <a:r>
                        <a:rPr lang="en-ZA" sz="1600" b="0" dirty="0" smtClean="0"/>
                        <a:t>None</a:t>
                      </a:r>
                      <a:endParaRPr lang="en-ZA" sz="1600" b="0" dirty="0"/>
                    </a:p>
                  </a:txBody>
                  <a:tcPr/>
                </a:tc>
                <a:tc>
                  <a:txBody>
                    <a:bodyPr/>
                    <a:lstStyle/>
                    <a:p>
                      <a:endParaRPr lang="en-ZA" sz="2000" dirty="0"/>
                    </a:p>
                  </a:txBody>
                  <a:tcPr>
                    <a:solidFill>
                      <a:srgbClr val="00B050"/>
                    </a:solidFill>
                  </a:tcPr>
                </a:tc>
              </a:tr>
              <a:tr h="370840">
                <a:tc>
                  <a:txBody>
                    <a:bodyPr/>
                    <a:lstStyle/>
                    <a:p>
                      <a:r>
                        <a:rPr lang="en-ZA" sz="1600" dirty="0" smtClean="0"/>
                        <a:t>Percentage of schools provided with sanitation facilities. </a:t>
                      </a:r>
                      <a:endParaRPr lang="en-ZA" sz="1600" b="0" dirty="0"/>
                    </a:p>
                  </a:txBody>
                  <a:tcPr/>
                </a:tc>
                <a:tc>
                  <a:txBody>
                    <a:bodyPr/>
                    <a:lstStyle/>
                    <a:p>
                      <a:r>
                        <a:rPr lang="en-ZA" sz="1600" dirty="0" smtClean="0"/>
                        <a:t>99%</a:t>
                      </a:r>
                      <a:endParaRPr lang="en-ZA" sz="1600" b="0" dirty="0"/>
                    </a:p>
                  </a:txBody>
                  <a:tcPr/>
                </a:tc>
                <a:tc>
                  <a:txBody>
                    <a:bodyPr/>
                    <a:lstStyle/>
                    <a:p>
                      <a:r>
                        <a:rPr lang="en-ZA" sz="2000" baseline="0" dirty="0" smtClean="0"/>
                        <a:t>99%</a:t>
                      </a:r>
                      <a:endParaRPr lang="en-ZA" sz="2000" b="0" baseline="0" dirty="0" smtClean="0"/>
                    </a:p>
                  </a:txBody>
                  <a:tcPr/>
                </a:tc>
                <a:tc>
                  <a:txBody>
                    <a:bodyPr/>
                    <a:lstStyle/>
                    <a:p>
                      <a:r>
                        <a:rPr lang="en-ZA" sz="1600" b="0" baseline="0" dirty="0" smtClean="0"/>
                        <a:t>None </a:t>
                      </a:r>
                    </a:p>
                  </a:txBody>
                  <a:tcPr/>
                </a:tc>
                <a:tc>
                  <a:txBody>
                    <a:bodyPr/>
                    <a:lstStyle/>
                    <a:p>
                      <a:endParaRPr lang="en-ZA" sz="2000" dirty="0"/>
                    </a:p>
                  </a:txBody>
                  <a:tcPr>
                    <a:solidFill>
                      <a:srgbClr val="00B050"/>
                    </a:solidFill>
                  </a:tcPr>
                </a:tc>
              </a:tr>
            </a:tbl>
          </a:graphicData>
        </a:graphic>
      </p:graphicFrame>
      <p:sp>
        <p:nvSpPr>
          <p:cNvPr id="5" name="Title 1"/>
          <p:cNvSpPr txBox="1">
            <a:spLocks noGrp="1"/>
          </p:cNvSpPr>
          <p:nvPr>
            <p:ph type="title"/>
          </p:nvPr>
        </p:nvSpPr>
        <p:spPr>
          <a:xfrm>
            <a:off x="323528" y="116632"/>
            <a:ext cx="8229600" cy="50405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 OUTPUTS</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52</a:t>
            </a:fld>
            <a:endParaRPr lang="en-ZA"/>
          </a:p>
        </p:txBody>
      </p:sp>
    </p:spTree>
    <p:extLst>
      <p:ext uri="{BB962C8B-B14F-4D97-AF65-F5344CB8AC3E}">
        <p14:creationId xmlns:p14="http://schemas.microsoft.com/office/powerpoint/2010/main" xmlns="" val="27223112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18971111"/>
              </p:ext>
            </p:extLst>
          </p:nvPr>
        </p:nvGraphicFramePr>
        <p:xfrm>
          <a:off x="457200" y="692696"/>
          <a:ext cx="8229600" cy="5678922"/>
        </p:xfrm>
        <a:graphic>
          <a:graphicData uri="http://schemas.openxmlformats.org/drawingml/2006/table">
            <a:tbl>
              <a:tblPr firstRow="1" bandRow="1">
                <a:tableStyleId>{21E4AEA4-8DFA-4A89-87EB-49C32662AFE0}</a:tableStyleId>
              </a:tblPr>
              <a:tblGrid>
                <a:gridCol w="1738536"/>
                <a:gridCol w="1553304"/>
                <a:gridCol w="1975088"/>
                <a:gridCol w="1728192"/>
                <a:gridCol w="1234480"/>
              </a:tblGrid>
              <a:tr h="801158">
                <a:tc>
                  <a:txBody>
                    <a:bodyPr/>
                    <a:lstStyle/>
                    <a:p>
                      <a:pPr algn="l">
                        <a:lnSpc>
                          <a:spcPct val="115000"/>
                        </a:lnSpc>
                        <a:spcAft>
                          <a:spcPts val="0"/>
                        </a:spcAft>
                      </a:pPr>
                      <a:r>
                        <a:rPr lang="en-US" sz="1400" dirty="0"/>
                        <a:t>PERFORMANCE INDICATORS</a:t>
                      </a:r>
                      <a:endParaRPr lang="en-ZA" sz="1400" dirty="0">
                        <a:latin typeface="+mn-lt"/>
                        <a:ea typeface="Calibri"/>
                        <a:cs typeface="Times New Roman"/>
                      </a:endParaRPr>
                    </a:p>
                  </a:txBody>
                  <a:tcPr marL="68580" marR="68580" marT="0" marB="0"/>
                </a:tc>
                <a:tc>
                  <a:txBody>
                    <a:bodyPr/>
                    <a:lstStyle/>
                    <a:p>
                      <a:pPr algn="ctr">
                        <a:lnSpc>
                          <a:spcPct val="115000"/>
                        </a:lnSpc>
                        <a:spcAft>
                          <a:spcPts val="0"/>
                        </a:spcAft>
                      </a:pPr>
                      <a:r>
                        <a:rPr lang="en-US" sz="1400" dirty="0" smtClean="0"/>
                        <a:t>TARGET FOR 2015/16 AS PER APP</a:t>
                      </a:r>
                      <a:endParaRPr lang="en-ZA" sz="1400" dirty="0">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aseline="0" dirty="0" smtClean="0"/>
                        <a:t>ACTUAL OUTPUT FOR 2015/16</a:t>
                      </a:r>
                      <a:endParaRPr lang="en-ZA" sz="1400" dirty="0" smtClean="0"/>
                    </a:p>
                    <a:p>
                      <a:pPr algn="ctr">
                        <a:lnSpc>
                          <a:spcPct val="115000"/>
                        </a:lnSpc>
                        <a:spcAft>
                          <a:spcPts val="0"/>
                        </a:spcAft>
                      </a:pPr>
                      <a:r>
                        <a:rPr lang="en-US" sz="1400" baseline="0" dirty="0" smtClean="0"/>
                        <a:t> </a:t>
                      </a:r>
                      <a:endParaRPr lang="en-ZA" sz="1400" dirty="0">
                        <a:latin typeface="+mn-lt"/>
                        <a:ea typeface="Calibri"/>
                        <a:cs typeface="Times New Roman"/>
                      </a:endParaRPr>
                    </a:p>
                  </a:txBody>
                  <a:tcPr marL="68580" marR="68580" marT="0" marB="0"/>
                </a:tc>
                <a:tc>
                  <a:txBody>
                    <a:bodyPr/>
                    <a:lstStyle/>
                    <a:p>
                      <a:pPr algn="ctr">
                        <a:lnSpc>
                          <a:spcPct val="115000"/>
                        </a:lnSpc>
                        <a:spcAft>
                          <a:spcPts val="0"/>
                        </a:spcAft>
                      </a:pPr>
                      <a:r>
                        <a:rPr lang="en-ZA" sz="1400" dirty="0" smtClean="0">
                          <a:latin typeface="+mn-lt"/>
                          <a:ea typeface="Calibri"/>
                          <a:cs typeface="Times New Roman"/>
                        </a:rPr>
                        <a:t>VARIANCE</a:t>
                      </a:r>
                      <a:endParaRPr lang="en-ZA" sz="1400" dirty="0">
                        <a:latin typeface="+mn-lt"/>
                        <a:ea typeface="Calibri"/>
                        <a:cs typeface="Times New Roman"/>
                      </a:endParaRPr>
                    </a:p>
                  </a:txBody>
                  <a:tcPr marL="68580" marR="68580" marT="0" marB="0"/>
                </a:tc>
                <a:tc>
                  <a:txBody>
                    <a:bodyPr/>
                    <a:lstStyle/>
                    <a:p>
                      <a:r>
                        <a:rPr lang="en-ZA" sz="1600" dirty="0" smtClean="0"/>
                        <a:t>STATUS</a:t>
                      </a:r>
                      <a:r>
                        <a:rPr lang="en-ZA" sz="2000" dirty="0" smtClean="0"/>
                        <a:t> </a:t>
                      </a:r>
                      <a:endParaRPr lang="en-ZA" sz="2000" dirty="0"/>
                    </a:p>
                  </a:txBody>
                  <a:tcPr/>
                </a:tc>
              </a:tr>
              <a:tr h="640173">
                <a:tc>
                  <a:txBody>
                    <a:bodyPr/>
                    <a:lstStyle/>
                    <a:p>
                      <a:r>
                        <a:rPr lang="en-ZA" sz="1600" dirty="0" smtClean="0"/>
                        <a:t>Percentage of schools provided  with </a:t>
                      </a:r>
                      <a:r>
                        <a:rPr lang="en-ZA" sz="1600" baseline="0" dirty="0" smtClean="0"/>
                        <a:t> water. </a:t>
                      </a:r>
                      <a:endParaRPr lang="en-ZA" sz="1600" b="0" dirty="0"/>
                    </a:p>
                  </a:txBody>
                  <a:tcPr/>
                </a:tc>
                <a:tc>
                  <a:txBody>
                    <a:bodyPr/>
                    <a:lstStyle/>
                    <a:p>
                      <a:r>
                        <a:rPr lang="en-ZA" sz="1600" dirty="0" smtClean="0"/>
                        <a:t>98%</a:t>
                      </a:r>
                      <a:endParaRPr lang="en-ZA" sz="1600" b="0" dirty="0"/>
                    </a:p>
                  </a:txBody>
                  <a:tcPr/>
                </a:tc>
                <a:tc>
                  <a:txBody>
                    <a:bodyPr/>
                    <a:lstStyle/>
                    <a:p>
                      <a:r>
                        <a:rPr lang="en-ZA" sz="2000" dirty="0" smtClean="0"/>
                        <a:t>99%</a:t>
                      </a:r>
                      <a:endParaRPr lang="en-ZA" sz="2000" b="0" dirty="0"/>
                    </a:p>
                  </a:txBody>
                  <a:tcPr/>
                </a:tc>
                <a:tc>
                  <a:txBody>
                    <a:bodyPr/>
                    <a:lstStyle/>
                    <a:p>
                      <a:pPr algn="l"/>
                      <a:r>
                        <a:rPr lang="en-ZA" sz="1800" b="0" dirty="0" smtClean="0"/>
                        <a:t>__</a:t>
                      </a:r>
                      <a:endParaRPr lang="en-ZA" sz="1800" b="0" dirty="0"/>
                    </a:p>
                  </a:txBody>
                  <a:tcPr/>
                </a:tc>
                <a:tc>
                  <a:txBody>
                    <a:bodyPr/>
                    <a:lstStyle/>
                    <a:p>
                      <a:endParaRPr lang="en-ZA" sz="2000" dirty="0"/>
                    </a:p>
                  </a:txBody>
                  <a:tcPr>
                    <a:solidFill>
                      <a:srgbClr val="00B050"/>
                    </a:solidFill>
                  </a:tcPr>
                </a:tc>
              </a:tr>
              <a:tr h="640173">
                <a:tc>
                  <a:txBody>
                    <a:bodyPr/>
                    <a:lstStyle/>
                    <a:p>
                      <a:r>
                        <a:rPr lang="en-ZA" sz="1600" dirty="0" smtClean="0"/>
                        <a:t>Percentage of schools provided with electricity. </a:t>
                      </a:r>
                      <a:endParaRPr lang="en-ZA" sz="1600" b="0" dirty="0"/>
                    </a:p>
                  </a:txBody>
                  <a:tcPr/>
                </a:tc>
                <a:tc>
                  <a:txBody>
                    <a:bodyPr/>
                    <a:lstStyle/>
                    <a:p>
                      <a:r>
                        <a:rPr lang="en-ZA" sz="1600" dirty="0" smtClean="0"/>
                        <a:t>96%</a:t>
                      </a:r>
                      <a:endParaRPr lang="en-ZA" sz="1600" b="0" dirty="0"/>
                    </a:p>
                  </a:txBody>
                  <a:tcPr/>
                </a:tc>
                <a:tc>
                  <a:txBody>
                    <a:bodyPr/>
                    <a:lstStyle/>
                    <a:p>
                      <a:r>
                        <a:rPr lang="en-ZA" sz="2000" baseline="0" dirty="0" smtClean="0"/>
                        <a:t>96%</a:t>
                      </a:r>
                      <a:endParaRPr lang="en-ZA" sz="2000" b="0" dirty="0"/>
                    </a:p>
                  </a:txBody>
                  <a:tcPr/>
                </a:tc>
                <a:tc>
                  <a:txBody>
                    <a:bodyPr/>
                    <a:lstStyle/>
                    <a:p>
                      <a:pPr algn="l"/>
                      <a:r>
                        <a:rPr lang="en-ZA" sz="1800" b="0" dirty="0" smtClean="0"/>
                        <a:t>__</a:t>
                      </a:r>
                      <a:endParaRPr lang="en-ZA" sz="1800" b="0" dirty="0"/>
                    </a:p>
                  </a:txBody>
                  <a:tcPr/>
                </a:tc>
                <a:tc>
                  <a:txBody>
                    <a:bodyPr/>
                    <a:lstStyle/>
                    <a:p>
                      <a:endParaRPr lang="en-ZA" sz="2000" dirty="0"/>
                    </a:p>
                  </a:txBody>
                  <a:tcPr>
                    <a:solidFill>
                      <a:srgbClr val="00B050"/>
                    </a:solidFill>
                  </a:tcPr>
                </a:tc>
              </a:tr>
              <a:tr h="2221778">
                <a:tc>
                  <a:txBody>
                    <a:bodyPr/>
                    <a:lstStyle/>
                    <a:p>
                      <a:r>
                        <a:rPr lang="en-ZA" sz="1600" dirty="0" smtClean="0"/>
                        <a:t>Percentage</a:t>
                      </a:r>
                      <a:r>
                        <a:rPr lang="en-ZA" sz="1600" baseline="0" dirty="0" smtClean="0"/>
                        <a:t> of public schools that use the schools administration and management systems to electronically provide data to the national learner tracking system. </a:t>
                      </a:r>
                      <a:endParaRPr lang="en-ZA" sz="1600" b="0" dirty="0"/>
                    </a:p>
                  </a:txBody>
                  <a:tcPr/>
                </a:tc>
                <a:tc>
                  <a:txBody>
                    <a:bodyPr/>
                    <a:lstStyle/>
                    <a:p>
                      <a:pPr>
                        <a:lnSpc>
                          <a:spcPct val="115000"/>
                        </a:lnSpc>
                        <a:spcAft>
                          <a:spcPts val="0"/>
                        </a:spcAft>
                      </a:pPr>
                      <a:r>
                        <a:rPr lang="en-ZA" sz="1600" dirty="0" smtClean="0">
                          <a:effectLst/>
                        </a:rPr>
                        <a:t>60%</a:t>
                      </a:r>
                      <a:endParaRPr lang="en-ZA" sz="1600" b="0" dirty="0">
                        <a:effectLst/>
                        <a:latin typeface="Calibri"/>
                        <a:ea typeface="Calibri"/>
                        <a:cs typeface="Times New Roman"/>
                      </a:endParaRPr>
                    </a:p>
                  </a:txBody>
                  <a:tcPr marL="68580" marR="68580" marT="0" marB="0"/>
                </a:tc>
                <a:tc>
                  <a:txBody>
                    <a:bodyPr/>
                    <a:lstStyle/>
                    <a:p>
                      <a:r>
                        <a:rPr lang="en-ZA" sz="2000" dirty="0" smtClean="0"/>
                        <a:t> 88%</a:t>
                      </a:r>
                      <a:endParaRPr lang="en-ZA" sz="2000" b="0" dirty="0"/>
                    </a:p>
                  </a:txBody>
                  <a:tcPr/>
                </a:tc>
                <a:tc>
                  <a:txBody>
                    <a:bodyPr/>
                    <a:lstStyle/>
                    <a:p>
                      <a:pPr>
                        <a:lnSpc>
                          <a:spcPct val="115000"/>
                        </a:lnSpc>
                        <a:spcAft>
                          <a:spcPts val="1000"/>
                        </a:spcAft>
                      </a:pPr>
                      <a:r>
                        <a:rPr lang="en-ZA" sz="1800" dirty="0" smtClean="0">
                          <a:effectLst/>
                        </a:rPr>
                        <a:t>+28.4%</a:t>
                      </a:r>
                      <a:endParaRPr lang="en-ZA" sz="1800" dirty="0">
                        <a:effectLst/>
                        <a:latin typeface="+mn-lt"/>
                        <a:ea typeface="Times New Roman"/>
                        <a:cs typeface="Times New Roman"/>
                      </a:endParaRPr>
                    </a:p>
                  </a:txBody>
                  <a:tcPr/>
                </a:tc>
                <a:tc>
                  <a:txBody>
                    <a:bodyPr/>
                    <a:lstStyle/>
                    <a:p>
                      <a:endParaRPr lang="en-ZA" sz="2000" dirty="0"/>
                    </a:p>
                  </a:txBody>
                  <a:tcPr>
                    <a:solidFill>
                      <a:srgbClr val="00B050"/>
                    </a:solidFill>
                  </a:tcPr>
                </a:tc>
              </a:tr>
              <a:tr h="458164">
                <a:tc>
                  <a:txBody>
                    <a:bodyPr/>
                    <a:lstStyle/>
                    <a:p>
                      <a:endParaRPr lang="en-ZA" sz="2000" dirty="0"/>
                    </a:p>
                  </a:txBody>
                  <a:tcPr/>
                </a:tc>
                <a:tc>
                  <a:txBody>
                    <a:bodyPr/>
                    <a:lstStyle/>
                    <a:p>
                      <a:endParaRPr lang="en-ZA" sz="2000" dirty="0"/>
                    </a:p>
                  </a:txBody>
                  <a:tcPr/>
                </a:tc>
                <a:tc>
                  <a:txBody>
                    <a:bodyPr/>
                    <a:lstStyle/>
                    <a:p>
                      <a:endParaRPr lang="en-ZA" sz="2000" dirty="0"/>
                    </a:p>
                  </a:txBody>
                  <a:tcPr/>
                </a:tc>
                <a:tc>
                  <a:txBody>
                    <a:bodyPr/>
                    <a:lstStyle/>
                    <a:p>
                      <a:endParaRPr lang="en-ZA" sz="2000" dirty="0"/>
                    </a:p>
                  </a:txBody>
                  <a:tcPr/>
                </a:tc>
                <a:tc>
                  <a:txBody>
                    <a:bodyPr/>
                    <a:lstStyle/>
                    <a:p>
                      <a:endParaRPr lang="en-ZA" sz="2000" dirty="0"/>
                    </a:p>
                  </a:txBody>
                  <a:tcPr/>
                </a:tc>
              </a:tr>
            </a:tbl>
          </a:graphicData>
        </a:graphic>
      </p:graphicFrame>
      <p:sp>
        <p:nvSpPr>
          <p:cNvPr id="5" name="Title 1"/>
          <p:cNvSpPr txBox="1">
            <a:spLocks/>
          </p:cNvSpPr>
          <p:nvPr/>
        </p:nvSpPr>
        <p:spPr>
          <a:xfrm>
            <a:off x="323528" y="116632"/>
            <a:ext cx="8229600" cy="57606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4 -OUTPUTS</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53</a:t>
            </a:fld>
            <a:endParaRPr lang="en-ZA"/>
          </a:p>
        </p:txBody>
      </p:sp>
    </p:spTree>
    <p:extLst>
      <p:ext uri="{BB962C8B-B14F-4D97-AF65-F5344CB8AC3E}">
        <p14:creationId xmlns:p14="http://schemas.microsoft.com/office/powerpoint/2010/main" xmlns="" val="3659196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067301338"/>
              </p:ext>
            </p:extLst>
          </p:nvPr>
        </p:nvGraphicFramePr>
        <p:xfrm>
          <a:off x="457200" y="908720"/>
          <a:ext cx="8229601" cy="5433207"/>
        </p:xfrm>
        <a:graphic>
          <a:graphicData uri="http://schemas.openxmlformats.org/drawingml/2006/table">
            <a:tbl>
              <a:tblPr firstRow="1" bandRow="1">
                <a:tableStyleId>{21E4AEA4-8DFA-4A89-87EB-49C32662AFE0}</a:tableStyleId>
              </a:tblPr>
              <a:tblGrid>
                <a:gridCol w="1634479"/>
                <a:gridCol w="1577273"/>
                <a:gridCol w="1691685"/>
                <a:gridCol w="1691685"/>
                <a:gridCol w="1634479"/>
              </a:tblGrid>
              <a:tr h="769767">
                <a:tc>
                  <a:txBody>
                    <a:bodyPr/>
                    <a:lstStyle/>
                    <a:p>
                      <a:pPr algn="l">
                        <a:lnSpc>
                          <a:spcPct val="115000"/>
                        </a:lnSpc>
                        <a:spcAft>
                          <a:spcPts val="0"/>
                        </a:spcAft>
                      </a:pPr>
                      <a:r>
                        <a:rPr lang="en-US" sz="1400" dirty="0"/>
                        <a:t>PERFORMANCE INDICATORS</a:t>
                      </a:r>
                      <a:endParaRPr lang="en-ZA" sz="1400" dirty="0">
                        <a:latin typeface="+mn-lt"/>
                        <a:ea typeface="Calibri"/>
                        <a:cs typeface="Times New Roman"/>
                      </a:endParaRPr>
                    </a:p>
                  </a:txBody>
                  <a:tcPr marL="68580" marR="68580" marT="0" marB="0"/>
                </a:tc>
                <a:tc>
                  <a:txBody>
                    <a:bodyPr/>
                    <a:lstStyle/>
                    <a:p>
                      <a:pPr algn="ctr">
                        <a:lnSpc>
                          <a:spcPct val="115000"/>
                        </a:lnSpc>
                        <a:spcAft>
                          <a:spcPts val="0"/>
                        </a:spcAft>
                      </a:pPr>
                      <a:r>
                        <a:rPr lang="en-US" sz="1400" dirty="0" smtClean="0"/>
                        <a:t>TARGET FOR 2015/16 AS PER APP</a:t>
                      </a:r>
                      <a:endParaRPr lang="en-ZA" sz="1400" dirty="0">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aseline="0" dirty="0" smtClean="0"/>
                        <a:t>ACTUAL OUTPUT FOR 2015/16</a:t>
                      </a:r>
                      <a:endParaRPr lang="en-ZA" sz="1400" dirty="0" smtClean="0"/>
                    </a:p>
                    <a:p>
                      <a:pPr algn="ctr">
                        <a:lnSpc>
                          <a:spcPct val="115000"/>
                        </a:lnSpc>
                        <a:spcAft>
                          <a:spcPts val="0"/>
                        </a:spcAft>
                      </a:pPr>
                      <a:r>
                        <a:rPr lang="en-US" sz="1400" baseline="0" dirty="0" smtClean="0"/>
                        <a:t> </a:t>
                      </a:r>
                      <a:endParaRPr lang="en-ZA" sz="1400" dirty="0">
                        <a:latin typeface="+mn-lt"/>
                        <a:ea typeface="Calibri"/>
                        <a:cs typeface="Times New Roman"/>
                      </a:endParaRPr>
                    </a:p>
                  </a:txBody>
                  <a:tcPr marL="68580" marR="68580" marT="0" marB="0"/>
                </a:tc>
                <a:tc>
                  <a:txBody>
                    <a:bodyPr/>
                    <a:lstStyle/>
                    <a:p>
                      <a:pPr algn="ctr">
                        <a:lnSpc>
                          <a:spcPct val="115000"/>
                        </a:lnSpc>
                        <a:spcAft>
                          <a:spcPts val="0"/>
                        </a:spcAft>
                      </a:pPr>
                      <a:r>
                        <a:rPr lang="en-ZA" sz="1400" dirty="0" smtClean="0">
                          <a:latin typeface="+mn-lt"/>
                          <a:ea typeface="Calibri"/>
                          <a:cs typeface="Times New Roman"/>
                        </a:rPr>
                        <a:t>VARIANCE</a:t>
                      </a:r>
                      <a:endParaRPr lang="en-ZA" sz="1400" dirty="0">
                        <a:latin typeface="+mn-lt"/>
                        <a:ea typeface="Calibri"/>
                        <a:cs typeface="Times New Roman"/>
                      </a:endParaRPr>
                    </a:p>
                  </a:txBody>
                  <a:tcPr marL="68580" marR="68580" marT="0" marB="0"/>
                </a:tc>
                <a:tc>
                  <a:txBody>
                    <a:bodyPr/>
                    <a:lstStyle/>
                    <a:p>
                      <a:r>
                        <a:rPr lang="en-ZA" sz="2000" dirty="0" smtClean="0"/>
                        <a:t>Status </a:t>
                      </a:r>
                      <a:endParaRPr lang="en-ZA" sz="2000" dirty="0"/>
                    </a:p>
                  </a:txBody>
                  <a:tcPr/>
                </a:tc>
              </a:tr>
              <a:tr h="1374907">
                <a:tc>
                  <a:txBody>
                    <a:bodyPr/>
                    <a:lstStyle/>
                    <a:p>
                      <a:r>
                        <a:rPr lang="en-ZA" sz="1600" dirty="0" smtClean="0"/>
                        <a:t>Number of officials from districts that achieved less than 65% in the NSC participating in mentoring programme.</a:t>
                      </a:r>
                      <a:endParaRPr lang="en-ZA" sz="1600" b="0" dirty="0"/>
                    </a:p>
                  </a:txBody>
                  <a:tcPr/>
                </a:tc>
                <a:tc>
                  <a:txBody>
                    <a:bodyPr/>
                    <a:lstStyle/>
                    <a:p>
                      <a:r>
                        <a:rPr lang="en-ZA" sz="1600" dirty="0" smtClean="0"/>
                        <a:t>24</a:t>
                      </a:r>
                      <a:endParaRPr lang="en-ZA" sz="1600" b="0" dirty="0"/>
                    </a:p>
                  </a:txBody>
                  <a:tcPr/>
                </a:tc>
                <a:tc>
                  <a:txBody>
                    <a:bodyPr/>
                    <a:lstStyle/>
                    <a:p>
                      <a:r>
                        <a:rPr lang="en-ZA" sz="1600" baseline="0" dirty="0" smtClean="0"/>
                        <a:t>36</a:t>
                      </a:r>
                      <a:endParaRPr lang="en-ZA"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effectLst/>
                        </a:rPr>
                        <a:t>+12</a:t>
                      </a:r>
                      <a:endParaRPr lang="en-ZA" sz="1600" dirty="0" smtClean="0">
                        <a:effectLst/>
                        <a:latin typeface="+mn-lt"/>
                        <a:ea typeface="Times New Roman"/>
                        <a:cs typeface="Times New Roman"/>
                      </a:endParaRPr>
                    </a:p>
                    <a:p>
                      <a:endParaRPr lang="en-ZA" sz="1600" b="0" dirty="0"/>
                    </a:p>
                  </a:txBody>
                  <a:tcPr/>
                </a:tc>
                <a:tc>
                  <a:txBody>
                    <a:bodyPr/>
                    <a:lstStyle/>
                    <a:p>
                      <a:endParaRPr lang="en-ZA" sz="2000" dirty="0"/>
                    </a:p>
                  </a:txBody>
                  <a:tcPr>
                    <a:solidFill>
                      <a:srgbClr val="00B050"/>
                    </a:solidFill>
                  </a:tcPr>
                </a:tc>
              </a:tr>
              <a:tr h="1121634">
                <a:tc>
                  <a:txBody>
                    <a:bodyPr/>
                    <a:lstStyle/>
                    <a:p>
                      <a:r>
                        <a:rPr lang="en-ZA" sz="1600" dirty="0" smtClean="0"/>
                        <a:t>Percentage</a:t>
                      </a:r>
                      <a:r>
                        <a:rPr lang="en-ZA" sz="1600" baseline="0" dirty="0" smtClean="0"/>
                        <a:t> of principals rating the support of district offices as satisfactory. </a:t>
                      </a:r>
                      <a:endParaRPr lang="en-ZA" sz="1600" b="0" dirty="0"/>
                    </a:p>
                  </a:txBody>
                  <a:tcPr/>
                </a:tc>
                <a:tc>
                  <a:txBody>
                    <a:bodyPr/>
                    <a:lstStyle/>
                    <a:p>
                      <a:r>
                        <a:rPr lang="en-ZA" sz="1600" u="none" dirty="0" smtClean="0"/>
                        <a:t>60%</a:t>
                      </a:r>
                      <a:endParaRPr lang="en-ZA" sz="1600" b="0" u="none" dirty="0"/>
                    </a:p>
                  </a:txBody>
                  <a:tcPr/>
                </a:tc>
                <a:tc>
                  <a:txBody>
                    <a:bodyPr/>
                    <a:lstStyle/>
                    <a:p>
                      <a:r>
                        <a:rPr lang="en-ZA" sz="1600" dirty="0" smtClean="0"/>
                        <a:t>69.3%</a:t>
                      </a:r>
                      <a:endParaRPr lang="en-ZA" sz="1600" b="0" dirty="0"/>
                    </a:p>
                  </a:txBody>
                  <a:tcPr/>
                </a:tc>
                <a:tc>
                  <a:txBody>
                    <a:bodyPr/>
                    <a:lstStyle/>
                    <a:p>
                      <a:pPr>
                        <a:lnSpc>
                          <a:spcPct val="115000"/>
                        </a:lnSpc>
                        <a:spcAft>
                          <a:spcPts val="1000"/>
                        </a:spcAft>
                      </a:pPr>
                      <a:r>
                        <a:rPr lang="en-ZA" sz="1600" kern="1200" dirty="0">
                          <a:solidFill>
                            <a:schemeClr val="dk1"/>
                          </a:solidFill>
                          <a:latin typeface="+mn-lt"/>
                          <a:ea typeface="+mn-ea"/>
                          <a:cs typeface="+mn-cs"/>
                        </a:rPr>
                        <a:t>+9.3%</a:t>
                      </a:r>
                    </a:p>
                  </a:txBody>
                  <a:tcPr marL="18284" marR="18284" marT="0" marB="0"/>
                </a:tc>
                <a:tc>
                  <a:txBody>
                    <a:bodyPr/>
                    <a:lstStyle/>
                    <a:p>
                      <a:endParaRPr lang="en-ZA" sz="2000" dirty="0"/>
                    </a:p>
                  </a:txBody>
                  <a:tcPr>
                    <a:solidFill>
                      <a:srgbClr val="00B050"/>
                    </a:solidFill>
                  </a:tcPr>
                </a:tc>
              </a:tr>
              <a:tr h="1121634">
                <a:tc>
                  <a:txBody>
                    <a:bodyPr/>
                    <a:lstStyle/>
                    <a:p>
                      <a:r>
                        <a:rPr lang="en-ZA" sz="1600" dirty="0" smtClean="0"/>
                        <a:t>Percentage of district managers assessed</a:t>
                      </a:r>
                      <a:r>
                        <a:rPr lang="en-ZA" sz="1600" baseline="0" dirty="0" smtClean="0"/>
                        <a:t> against development criteria. </a:t>
                      </a:r>
                      <a:endParaRPr lang="en-ZA" sz="1600" b="0" dirty="0"/>
                    </a:p>
                  </a:txBody>
                  <a:tcPr/>
                </a:tc>
                <a:tc>
                  <a:txBody>
                    <a:bodyPr/>
                    <a:lstStyle/>
                    <a:p>
                      <a:r>
                        <a:rPr lang="en-ZA" sz="1600" kern="1200" dirty="0" smtClean="0">
                          <a:effectLst/>
                        </a:rPr>
                        <a:t>65%</a:t>
                      </a:r>
                      <a:endParaRPr lang="en-ZA" sz="1600" b="0" kern="1200" dirty="0">
                        <a:solidFill>
                          <a:schemeClr val="dk1"/>
                        </a:solidFill>
                        <a:effectLst/>
                        <a:latin typeface="+mn-lt"/>
                        <a:ea typeface="+mn-ea"/>
                        <a:cs typeface="+mn-cs"/>
                      </a:endParaRPr>
                    </a:p>
                  </a:txBody>
                  <a:tcPr/>
                </a:tc>
                <a:tc>
                  <a:txBody>
                    <a:bodyPr/>
                    <a:lstStyle/>
                    <a:p>
                      <a:r>
                        <a:rPr lang="en-ZA" sz="1600" dirty="0" smtClean="0"/>
                        <a:t>78%</a:t>
                      </a:r>
                      <a:endParaRPr lang="en-ZA" sz="1600" b="0" dirty="0"/>
                    </a:p>
                  </a:txBody>
                  <a:tcPr/>
                </a:tc>
                <a:tc>
                  <a:txBody>
                    <a:bodyPr/>
                    <a:lstStyle/>
                    <a:p>
                      <a:pPr>
                        <a:lnSpc>
                          <a:spcPct val="115000"/>
                        </a:lnSpc>
                        <a:spcAft>
                          <a:spcPts val="1000"/>
                        </a:spcAft>
                      </a:pPr>
                      <a:r>
                        <a:rPr lang="en-ZA" sz="1600" kern="1200" dirty="0">
                          <a:solidFill>
                            <a:schemeClr val="dk1"/>
                          </a:solidFill>
                          <a:latin typeface="+mn-lt"/>
                          <a:ea typeface="+mn-ea"/>
                          <a:cs typeface="+mn-cs"/>
                        </a:rPr>
                        <a:t>+0.4%</a:t>
                      </a:r>
                    </a:p>
                  </a:txBody>
                  <a:tcPr marL="18284" marR="18284" marT="0" marB="0"/>
                </a:tc>
                <a:tc>
                  <a:txBody>
                    <a:bodyPr/>
                    <a:lstStyle/>
                    <a:p>
                      <a:endParaRPr lang="en-ZA" sz="2000" dirty="0"/>
                    </a:p>
                  </a:txBody>
                  <a:tcPr>
                    <a:solidFill>
                      <a:srgbClr val="00B050"/>
                    </a:solidFill>
                  </a:tcPr>
                </a:tc>
              </a:tr>
            </a:tbl>
          </a:graphicData>
        </a:graphic>
      </p:graphicFrame>
      <p:sp>
        <p:nvSpPr>
          <p:cNvPr id="5" name="Title 1"/>
          <p:cNvSpPr txBox="1">
            <a:spLocks noGrp="1"/>
          </p:cNvSpPr>
          <p:nvPr>
            <p:ph type="title"/>
          </p:nvPr>
        </p:nvSpPr>
        <p:spPr>
          <a:xfrm>
            <a:off x="323528" y="116632"/>
            <a:ext cx="8229600" cy="576064"/>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OUTPUTS</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54</a:t>
            </a:fld>
            <a:endParaRPr lang="en-ZA"/>
          </a:p>
        </p:txBody>
      </p:sp>
    </p:spTree>
    <p:extLst>
      <p:ext uri="{BB962C8B-B14F-4D97-AF65-F5344CB8AC3E}">
        <p14:creationId xmlns:p14="http://schemas.microsoft.com/office/powerpoint/2010/main" xmlns="" val="22203312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3"/>
          </a:xfrm>
        </p:spPr>
        <p:txBody>
          <a:bodyPr>
            <a:normAutofit/>
          </a:bodyPr>
          <a:lstStyle/>
          <a:p>
            <a:pPr algn="just">
              <a:buNone/>
            </a:pPr>
            <a:r>
              <a:rPr lang="en-US" sz="1800" b="1" dirty="0">
                <a:cs typeface="Arial" pitchFamily="34" charset="0"/>
              </a:rPr>
              <a:t>Examinations and </a:t>
            </a:r>
            <a:r>
              <a:rPr lang="en-US" sz="1800" b="1" dirty="0" smtClean="0">
                <a:cs typeface="Arial" pitchFamily="34" charset="0"/>
              </a:rPr>
              <a:t>Assessment</a:t>
            </a:r>
          </a:p>
          <a:p>
            <a:pPr algn="just">
              <a:buNone/>
            </a:pPr>
            <a:r>
              <a:rPr lang="en-US" sz="1800" b="1" dirty="0" smtClean="0">
                <a:cs typeface="Arial" pitchFamily="34" charset="0"/>
              </a:rPr>
              <a:t>National Senior Certificate (NSC)</a:t>
            </a:r>
            <a:endParaRPr lang="en-US" sz="1800" b="1" dirty="0">
              <a:cs typeface="Arial" pitchFamily="34" charset="0"/>
            </a:endParaRPr>
          </a:p>
          <a:p>
            <a:pPr algn="just"/>
            <a:r>
              <a:rPr lang="en-ZA" sz="1800" dirty="0" smtClean="0">
                <a:cs typeface="Arial" pitchFamily="34" charset="0"/>
              </a:rPr>
              <a:t>The </a:t>
            </a:r>
            <a:r>
              <a:rPr lang="en-ZA" sz="1800" dirty="0">
                <a:cs typeface="Arial" pitchFamily="34" charset="0"/>
              </a:rPr>
              <a:t>DBE has agreed with teacher unions that there is a need to reform the current model of assessments and the Department is confident that together with the Unions a model for National Assessment will be developed that is acceptable to all parties. </a:t>
            </a:r>
          </a:p>
          <a:p>
            <a:pPr algn="just"/>
            <a:r>
              <a:rPr lang="en-US" sz="1800" dirty="0">
                <a:cs typeface="Arial" pitchFamily="34" charset="0"/>
              </a:rPr>
              <a:t>The </a:t>
            </a:r>
            <a:r>
              <a:rPr lang="en-US" sz="1800" b="1" dirty="0">
                <a:cs typeface="Arial" pitchFamily="34" charset="0"/>
              </a:rPr>
              <a:t>2015 NSC </a:t>
            </a:r>
            <a:r>
              <a:rPr lang="en-US" sz="1800" dirty="0">
                <a:cs typeface="Arial" pitchFamily="34" charset="0"/>
              </a:rPr>
              <a:t>examination was </a:t>
            </a:r>
            <a:r>
              <a:rPr lang="en-US" sz="1800" b="1" dirty="0">
                <a:cs typeface="Arial" pitchFamily="34" charset="0"/>
              </a:rPr>
              <a:t>written by 644 536 </a:t>
            </a:r>
            <a:r>
              <a:rPr lang="en-US" sz="1800" dirty="0">
                <a:cs typeface="Arial" pitchFamily="34" charset="0"/>
              </a:rPr>
              <a:t>full-time candidates and </a:t>
            </a:r>
            <a:r>
              <a:rPr lang="en-US" sz="1800" b="1" dirty="0">
                <a:cs typeface="Arial" pitchFamily="34" charset="0"/>
              </a:rPr>
              <a:t>91 063 </a:t>
            </a:r>
            <a:r>
              <a:rPr lang="en-US" sz="1800" dirty="0">
                <a:cs typeface="Arial" pitchFamily="34" charset="0"/>
              </a:rPr>
              <a:t>part-time candidates across 6 767 examination </a:t>
            </a:r>
            <a:r>
              <a:rPr lang="en-US" sz="1800" dirty="0" err="1" smtClean="0">
                <a:cs typeface="Arial" pitchFamily="34" charset="0"/>
              </a:rPr>
              <a:t>centres</a:t>
            </a:r>
            <a:r>
              <a:rPr lang="en-US" sz="1800" dirty="0" smtClean="0">
                <a:cs typeface="Arial" pitchFamily="34" charset="0"/>
              </a:rPr>
              <a:t>.</a:t>
            </a:r>
            <a:endParaRPr lang="en-US" sz="1800" dirty="0">
              <a:cs typeface="Arial" pitchFamily="34" charset="0"/>
            </a:endParaRPr>
          </a:p>
          <a:p>
            <a:pPr algn="just"/>
            <a:r>
              <a:rPr lang="en-US" sz="1800" dirty="0" smtClean="0">
                <a:cs typeface="Arial" pitchFamily="34" charset="0"/>
              </a:rPr>
              <a:t>Supplementary Examinations were written by 114 690 full candidates and 816 part time  candidates .</a:t>
            </a:r>
          </a:p>
          <a:p>
            <a:pPr algn="just"/>
            <a:r>
              <a:rPr lang="en-US" sz="1800" dirty="0" smtClean="0">
                <a:cs typeface="Arial" pitchFamily="34" charset="0"/>
              </a:rPr>
              <a:t>This </a:t>
            </a:r>
            <a:r>
              <a:rPr lang="en-US" sz="1800" dirty="0">
                <a:cs typeface="Arial" pitchFamily="34" charset="0"/>
              </a:rPr>
              <a:t>has now taken the 2015 NSC results from 70.7% pass to 72% pass rate. </a:t>
            </a:r>
          </a:p>
          <a:p>
            <a:pPr algn="just"/>
            <a:r>
              <a:rPr lang="en-US" sz="1800" dirty="0">
                <a:cs typeface="Arial" pitchFamily="34" charset="0"/>
              </a:rPr>
              <a:t>Total of </a:t>
            </a:r>
            <a:r>
              <a:rPr lang="en-US" sz="1800" b="1" dirty="0">
                <a:cs typeface="Arial" pitchFamily="34" charset="0"/>
              </a:rPr>
              <a:t>130 national marking guideline standardization </a:t>
            </a:r>
            <a:r>
              <a:rPr lang="en-US" sz="1800" dirty="0">
                <a:cs typeface="Arial" pitchFamily="34" charset="0"/>
              </a:rPr>
              <a:t>meetings which were held on 26 October 2015 to 27 November 2015 prior to the commencement of marking of the NSC examination.</a:t>
            </a:r>
          </a:p>
        </p:txBody>
      </p:sp>
      <p:sp>
        <p:nvSpPr>
          <p:cNvPr id="4"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55</a:t>
            </a:fld>
            <a:endParaRPr lang="en-ZA"/>
          </a:p>
        </p:txBody>
      </p:sp>
    </p:spTree>
    <p:extLst>
      <p:ext uri="{BB962C8B-B14F-4D97-AF65-F5344CB8AC3E}">
        <p14:creationId xmlns:p14="http://schemas.microsoft.com/office/powerpoint/2010/main" xmlns="" val="3377818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677" y="836712"/>
            <a:ext cx="8579296" cy="5289453"/>
          </a:xfrm>
        </p:spPr>
        <p:txBody>
          <a:bodyPr>
            <a:noAutofit/>
          </a:bodyPr>
          <a:lstStyle/>
          <a:p>
            <a:pPr marL="0" lvl="0" indent="0" algn="just">
              <a:buNone/>
            </a:pPr>
            <a:r>
              <a:rPr lang="en-ZA" sz="1800" b="1" dirty="0" smtClean="0">
                <a:solidFill>
                  <a:prstClr val="black"/>
                </a:solidFill>
                <a:cs typeface="Arial" pitchFamily="34" charset="0"/>
              </a:rPr>
              <a:t>Annual National  Assessment (ANA)</a:t>
            </a:r>
          </a:p>
          <a:p>
            <a:pPr lvl="0" algn="just"/>
            <a:r>
              <a:rPr lang="en-ZA" sz="1800" dirty="0" smtClean="0">
                <a:solidFill>
                  <a:prstClr val="black"/>
                </a:solidFill>
                <a:cs typeface="Arial" pitchFamily="34" charset="0"/>
              </a:rPr>
              <a:t>The </a:t>
            </a:r>
            <a:r>
              <a:rPr lang="en-ZA" sz="1800" dirty="0">
                <a:solidFill>
                  <a:prstClr val="black"/>
                </a:solidFill>
                <a:cs typeface="Arial" pitchFamily="34" charset="0"/>
              </a:rPr>
              <a:t>task </a:t>
            </a:r>
            <a:r>
              <a:rPr lang="en-ZA" sz="1800" dirty="0" smtClean="0">
                <a:solidFill>
                  <a:prstClr val="black"/>
                </a:solidFill>
                <a:cs typeface="Arial" pitchFamily="34" charset="0"/>
              </a:rPr>
              <a:t>team </a:t>
            </a:r>
            <a:r>
              <a:rPr lang="en-ZA" sz="1800" dirty="0">
                <a:solidFill>
                  <a:prstClr val="black"/>
                </a:solidFill>
                <a:cs typeface="Arial" pitchFamily="34" charset="0"/>
              </a:rPr>
              <a:t>set up to undertake the remodelling of ANA held monthly meetings from September to December of 2015 to finalise the preliminary ground work on the re-design process.</a:t>
            </a:r>
          </a:p>
          <a:p>
            <a:pPr lvl="0" algn="just"/>
            <a:r>
              <a:rPr lang="en-ZA" sz="1800" dirty="0">
                <a:solidFill>
                  <a:prstClr val="black"/>
                </a:solidFill>
                <a:cs typeface="Arial" pitchFamily="34" charset="0"/>
              </a:rPr>
              <a:t>Of schools that wrote in 2015, </a:t>
            </a:r>
            <a:r>
              <a:rPr lang="en-ZA" sz="1800" b="1" dirty="0">
                <a:solidFill>
                  <a:prstClr val="black"/>
                </a:solidFill>
                <a:cs typeface="Arial" pitchFamily="34" charset="0"/>
              </a:rPr>
              <a:t>only 200 have submitted their learner schedules. </a:t>
            </a:r>
            <a:r>
              <a:rPr lang="en-ZA" sz="1800" dirty="0">
                <a:solidFill>
                  <a:prstClr val="black"/>
                </a:solidFill>
                <a:cs typeface="Arial" pitchFamily="34" charset="0"/>
              </a:rPr>
              <a:t>This is an insignificant number to analyse.</a:t>
            </a:r>
          </a:p>
          <a:p>
            <a:pPr lvl="0" algn="just"/>
            <a:r>
              <a:rPr lang="en-ZA" sz="1800" dirty="0">
                <a:solidFill>
                  <a:prstClr val="black"/>
                </a:solidFill>
                <a:cs typeface="Arial" pitchFamily="34" charset="0"/>
              </a:rPr>
              <a:t>A total of 57 participants comprising Departmental officials, union officials, provincial officials, and academic experts attended the first working group session that took place on 25-29 January 2016.</a:t>
            </a:r>
          </a:p>
          <a:p>
            <a:pPr lvl="0" algn="just"/>
            <a:r>
              <a:rPr lang="en-ZA" sz="1800" dirty="0">
                <a:solidFill>
                  <a:prstClr val="black"/>
                </a:solidFill>
                <a:cs typeface="Arial" pitchFamily="34" charset="0"/>
              </a:rPr>
              <a:t>Participants reviewed the gaps, inadequacies and deficiencies in the current ANAs, and also took note of the benefits that may have accrued. </a:t>
            </a:r>
          </a:p>
          <a:p>
            <a:pPr marL="0" lvl="0" indent="0" algn="just">
              <a:buNone/>
            </a:pPr>
            <a:r>
              <a:rPr lang="en-ZA" sz="1800" b="1" dirty="0">
                <a:solidFill>
                  <a:prstClr val="black"/>
                </a:solidFill>
                <a:cs typeface="Arial" pitchFamily="34" charset="0"/>
              </a:rPr>
              <a:t>International Assessments</a:t>
            </a:r>
          </a:p>
          <a:p>
            <a:pPr lvl="0" algn="just"/>
            <a:r>
              <a:rPr lang="en-ZA" sz="1800" dirty="0" smtClean="0">
                <a:solidFill>
                  <a:prstClr val="black"/>
                </a:solidFill>
                <a:cs typeface="Arial" pitchFamily="34" charset="0"/>
              </a:rPr>
              <a:t>The Southern and Eastern Africa Consortium for Monitoring Educational Quality </a:t>
            </a:r>
            <a:r>
              <a:rPr lang="en-ZA" sz="1800" b="1" dirty="0" smtClean="0">
                <a:solidFill>
                  <a:prstClr val="black"/>
                </a:solidFill>
                <a:cs typeface="Arial" pitchFamily="34" charset="0"/>
              </a:rPr>
              <a:t>(SACMEQ) </a:t>
            </a:r>
            <a:r>
              <a:rPr lang="en-ZA" sz="1800" b="1" dirty="0">
                <a:solidFill>
                  <a:prstClr val="black"/>
                </a:solidFill>
                <a:cs typeface="Arial" pitchFamily="34" charset="0"/>
              </a:rPr>
              <a:t>IV </a:t>
            </a:r>
            <a:r>
              <a:rPr lang="en-ZA" sz="1800" dirty="0">
                <a:solidFill>
                  <a:prstClr val="black"/>
                </a:solidFill>
                <a:cs typeface="Arial" pitchFamily="34" charset="0"/>
              </a:rPr>
              <a:t>study was collected from a random sample of 298 schools with </a:t>
            </a:r>
            <a:r>
              <a:rPr lang="en-ZA" sz="1800" b="1" dirty="0">
                <a:solidFill>
                  <a:prstClr val="black"/>
                </a:solidFill>
                <a:cs typeface="Arial" pitchFamily="34" charset="0"/>
              </a:rPr>
              <a:t>7 046 learners participating </a:t>
            </a:r>
            <a:r>
              <a:rPr lang="en-ZA" sz="1800" dirty="0">
                <a:solidFill>
                  <a:prstClr val="black"/>
                </a:solidFill>
                <a:cs typeface="Arial" pitchFamily="34" charset="0"/>
              </a:rPr>
              <a:t>across all nine provinces. </a:t>
            </a:r>
          </a:p>
          <a:p>
            <a:pPr lvl="0" algn="just"/>
            <a:r>
              <a:rPr lang="en-GB" sz="1800" dirty="0">
                <a:solidFill>
                  <a:prstClr val="black"/>
                </a:solidFill>
                <a:cs typeface="Arial" pitchFamily="34" charset="0"/>
              </a:rPr>
              <a:t>The SACMEQ</a:t>
            </a:r>
            <a:r>
              <a:rPr lang="en-GB" sz="1800" b="1" dirty="0">
                <a:solidFill>
                  <a:prstClr val="black"/>
                </a:solidFill>
                <a:cs typeface="Arial" pitchFamily="34" charset="0"/>
              </a:rPr>
              <a:t> </a:t>
            </a:r>
            <a:r>
              <a:rPr lang="en-GB" sz="1800" dirty="0">
                <a:solidFill>
                  <a:prstClr val="black"/>
                </a:solidFill>
                <a:cs typeface="Arial" pitchFamily="34" charset="0"/>
              </a:rPr>
              <a:t>IV analysis and learner achievement</a:t>
            </a:r>
            <a:r>
              <a:rPr lang="en-GB" sz="1800" b="1" dirty="0">
                <a:solidFill>
                  <a:prstClr val="black"/>
                </a:solidFill>
                <a:cs typeface="Arial" pitchFamily="34" charset="0"/>
              </a:rPr>
              <a:t> </a:t>
            </a:r>
            <a:r>
              <a:rPr lang="en-GB" sz="1800" dirty="0">
                <a:solidFill>
                  <a:prstClr val="black"/>
                </a:solidFill>
                <a:cs typeface="Arial" pitchFamily="34" charset="0"/>
              </a:rPr>
              <a:t>results are in the final stages of verification by the SACMEQ co-ordinating Centre (SCC).</a:t>
            </a:r>
          </a:p>
          <a:p>
            <a:endParaRPr lang="en-ZA" sz="1800" dirty="0">
              <a:cs typeface="Arial" pitchFamily="34" charset="0"/>
            </a:endParaRPr>
          </a:p>
        </p:txBody>
      </p:sp>
      <p:sp>
        <p:nvSpPr>
          <p:cNvPr id="4"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56</a:t>
            </a:fld>
            <a:endParaRPr lang="en-ZA"/>
          </a:p>
        </p:txBody>
      </p:sp>
    </p:spTree>
    <p:extLst>
      <p:ext uri="{BB962C8B-B14F-4D97-AF65-F5344CB8AC3E}">
        <p14:creationId xmlns:p14="http://schemas.microsoft.com/office/powerpoint/2010/main" xmlns="" val="4060814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5102027"/>
          </a:xfrm>
        </p:spPr>
        <p:txBody>
          <a:bodyPr>
            <a:normAutofit/>
          </a:bodyPr>
          <a:lstStyle/>
          <a:p>
            <a:pPr lvl="0" algn="just"/>
            <a:r>
              <a:rPr lang="en-GB" sz="1800" dirty="0" smtClean="0">
                <a:solidFill>
                  <a:prstClr val="black"/>
                </a:solidFill>
                <a:cs typeface="Arial" pitchFamily="34" charset="0"/>
              </a:rPr>
              <a:t>The </a:t>
            </a:r>
            <a:r>
              <a:rPr lang="en-GB" sz="1800" dirty="0">
                <a:solidFill>
                  <a:prstClr val="black"/>
                </a:solidFill>
                <a:cs typeface="Arial" pitchFamily="34" charset="0"/>
              </a:rPr>
              <a:t>South Africa country report will be released to the public in June 2016. </a:t>
            </a:r>
          </a:p>
          <a:p>
            <a:pPr lvl="0" algn="just"/>
            <a:r>
              <a:rPr lang="en-ZA" sz="1800" dirty="0" smtClean="0">
                <a:solidFill>
                  <a:prstClr val="black"/>
                </a:solidFill>
                <a:cs typeface="Arial" pitchFamily="34" charset="0"/>
              </a:rPr>
              <a:t>The Trends in International Mathematics and Science Study (</a:t>
            </a:r>
            <a:r>
              <a:rPr lang="en-ZA" sz="1800" b="1" dirty="0" smtClean="0">
                <a:solidFill>
                  <a:prstClr val="black"/>
                </a:solidFill>
                <a:cs typeface="Arial" pitchFamily="34" charset="0"/>
              </a:rPr>
              <a:t>TIMSS) </a:t>
            </a:r>
            <a:r>
              <a:rPr lang="en-ZA" sz="1800" b="1" dirty="0">
                <a:solidFill>
                  <a:prstClr val="black"/>
                </a:solidFill>
                <a:cs typeface="Arial" pitchFamily="34" charset="0"/>
              </a:rPr>
              <a:t>and TIMSS-Numeracy </a:t>
            </a:r>
            <a:r>
              <a:rPr lang="en-GB" sz="1800" dirty="0">
                <a:solidFill>
                  <a:prstClr val="black"/>
                </a:solidFill>
                <a:cs typeface="Arial" pitchFamily="34" charset="0"/>
              </a:rPr>
              <a:t>(TIMSS-N) studies </a:t>
            </a:r>
            <a:r>
              <a:rPr lang="en-ZA" sz="1800" dirty="0">
                <a:solidFill>
                  <a:prstClr val="black"/>
                </a:solidFill>
                <a:cs typeface="Arial" pitchFamily="34" charset="0"/>
              </a:rPr>
              <a:t>have been </a:t>
            </a:r>
            <a:r>
              <a:rPr lang="en-ZA" sz="1800" b="1" dirty="0">
                <a:solidFill>
                  <a:prstClr val="black"/>
                </a:solidFill>
                <a:cs typeface="Arial" pitchFamily="34" charset="0"/>
              </a:rPr>
              <a:t>completed and final data sets were submitted </a:t>
            </a:r>
            <a:r>
              <a:rPr lang="en-ZA" sz="1800" dirty="0">
                <a:solidFill>
                  <a:prstClr val="black"/>
                </a:solidFill>
                <a:cs typeface="Arial" pitchFamily="34" charset="0"/>
              </a:rPr>
              <a:t>to the </a:t>
            </a:r>
            <a:r>
              <a:rPr lang="en-GB" sz="1800" dirty="0">
                <a:solidFill>
                  <a:prstClr val="black"/>
                </a:solidFill>
                <a:cs typeface="Arial" pitchFamily="34" charset="0"/>
              </a:rPr>
              <a:t>International Association for Educational Assessment (</a:t>
            </a:r>
            <a:r>
              <a:rPr lang="en-ZA" sz="1800" dirty="0">
                <a:solidFill>
                  <a:prstClr val="black"/>
                </a:solidFill>
                <a:cs typeface="Arial" pitchFamily="34" charset="0"/>
              </a:rPr>
              <a:t>IEA).</a:t>
            </a:r>
          </a:p>
          <a:p>
            <a:pPr lvl="0" algn="just"/>
            <a:r>
              <a:rPr lang="en-GB" sz="1800" dirty="0">
                <a:solidFill>
                  <a:prstClr val="black"/>
                </a:solidFill>
                <a:cs typeface="Arial" pitchFamily="34" charset="0"/>
              </a:rPr>
              <a:t>The TIMSS study will report on learner achievement trends in Grade 9 and the TIMSS-N will report on Grade 5</a:t>
            </a:r>
            <a:r>
              <a:rPr lang="en-GB" sz="1800" dirty="0" smtClean="0">
                <a:solidFill>
                  <a:prstClr val="black"/>
                </a:solidFill>
                <a:cs typeface="Arial" pitchFamily="34" charset="0"/>
              </a:rPr>
              <a:t>.</a:t>
            </a:r>
          </a:p>
          <a:p>
            <a:pPr lvl="0" algn="just"/>
            <a:endParaRPr lang="en-GB" sz="1800" dirty="0">
              <a:solidFill>
                <a:prstClr val="black"/>
              </a:solidFill>
              <a:cs typeface="Arial" pitchFamily="34" charset="0"/>
            </a:endParaRPr>
          </a:p>
          <a:p>
            <a:pPr marL="0" lvl="0" indent="0" algn="just">
              <a:buNone/>
            </a:pPr>
            <a:r>
              <a:rPr lang="en-ZA" sz="1800" b="1" dirty="0">
                <a:solidFill>
                  <a:prstClr val="black"/>
                </a:solidFill>
                <a:cs typeface="Arial" panose="020B0604020202020204" pitchFamily="34" charset="0"/>
              </a:rPr>
              <a:t>Educational Management information systems (EMIS) </a:t>
            </a:r>
          </a:p>
          <a:p>
            <a:pPr lvl="0" algn="just"/>
            <a:r>
              <a:rPr lang="en-US" sz="1800" dirty="0" smtClean="0">
                <a:solidFill>
                  <a:prstClr val="black"/>
                </a:solidFill>
                <a:cs typeface="Arial" panose="020B0604020202020204" pitchFamily="34" charset="0"/>
              </a:rPr>
              <a:t>EMIS </a:t>
            </a:r>
            <a:r>
              <a:rPr lang="en-US" sz="1800" dirty="0">
                <a:solidFill>
                  <a:prstClr val="black"/>
                </a:solidFill>
                <a:cs typeface="Arial" panose="020B0604020202020204" pitchFamily="34" charset="0"/>
              </a:rPr>
              <a:t>has the responsibility to develop and maintain an integrated education information system for the management of education. </a:t>
            </a:r>
          </a:p>
          <a:p>
            <a:pPr lvl="0" algn="just"/>
            <a:r>
              <a:rPr lang="en-US" sz="1800" dirty="0">
                <a:solidFill>
                  <a:prstClr val="black"/>
                </a:solidFill>
                <a:cs typeface="Arial" panose="020B0604020202020204" pitchFamily="34" charset="0"/>
              </a:rPr>
              <a:t>The integrated information system is accomplished through acquisition, processing, dissemination and reporting of quality education data.</a:t>
            </a:r>
            <a:endParaRPr lang="en-ZA" sz="1800" dirty="0">
              <a:solidFill>
                <a:prstClr val="black"/>
              </a:solidFill>
              <a:cs typeface="Arial" pitchFamily="34" charset="0"/>
            </a:endParaRPr>
          </a:p>
          <a:p>
            <a:pPr lvl="0" algn="just"/>
            <a:r>
              <a:rPr lang="en-ZA" sz="1800" dirty="0">
                <a:solidFill>
                  <a:prstClr val="black"/>
                </a:solidFill>
                <a:cs typeface="Arial" pitchFamily="34" charset="0"/>
              </a:rPr>
              <a:t>98.2 % of ordinary schools comprising 92.57% learners were uploaded to </a:t>
            </a:r>
            <a:r>
              <a:rPr lang="en-ZA" sz="1800" dirty="0" smtClean="0">
                <a:solidFill>
                  <a:prstClr val="black"/>
                </a:solidFill>
                <a:cs typeface="Arial" pitchFamily="34" charset="0"/>
              </a:rPr>
              <a:t>Learner Unit Record Information and Tracking System (LURITS</a:t>
            </a:r>
            <a:r>
              <a:rPr lang="en-ZA" sz="1800" dirty="0">
                <a:solidFill>
                  <a:prstClr val="black"/>
                </a:solidFill>
                <a:cs typeface="Arial" pitchFamily="34" charset="0"/>
              </a:rPr>
              <a:t>)</a:t>
            </a:r>
          </a:p>
          <a:p>
            <a:pPr lvl="0" algn="just"/>
            <a:endParaRPr lang="en-ZA" sz="1800" dirty="0">
              <a:solidFill>
                <a:prstClr val="black"/>
              </a:solidFill>
              <a:cs typeface="Arial" pitchFamily="34" charset="0"/>
            </a:endParaRPr>
          </a:p>
          <a:p>
            <a:pPr algn="just"/>
            <a:endParaRPr lang="en-ZA" sz="2400" dirty="0">
              <a:cs typeface="Arial" pitchFamily="34" charset="0"/>
            </a:endParaRPr>
          </a:p>
        </p:txBody>
      </p:sp>
      <p:sp>
        <p:nvSpPr>
          <p:cNvPr id="4"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57</a:t>
            </a:fld>
            <a:endParaRPr lang="en-ZA"/>
          </a:p>
        </p:txBody>
      </p:sp>
    </p:spTree>
    <p:extLst>
      <p:ext uri="{BB962C8B-B14F-4D97-AF65-F5344CB8AC3E}">
        <p14:creationId xmlns:p14="http://schemas.microsoft.com/office/powerpoint/2010/main" xmlns="" val="41891395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1"/>
            <a:ext cx="8229600" cy="5217444"/>
          </a:xfrm>
        </p:spPr>
        <p:txBody>
          <a:bodyPr>
            <a:normAutofit/>
          </a:bodyPr>
          <a:lstStyle/>
          <a:p>
            <a:pPr marL="0" lvl="0" indent="0">
              <a:buNone/>
            </a:pPr>
            <a:r>
              <a:rPr lang="en-ZA" sz="1800" b="1" dirty="0" smtClean="0">
                <a:solidFill>
                  <a:prstClr val="black"/>
                </a:solidFill>
                <a:cs typeface="Arial" panose="020B0604020202020204" pitchFamily="34" charset="0"/>
              </a:rPr>
              <a:t>Physical Planning</a:t>
            </a:r>
            <a:endParaRPr lang="en-ZA" sz="1800" b="1" dirty="0">
              <a:solidFill>
                <a:prstClr val="black"/>
              </a:solidFill>
              <a:cs typeface="Arial" panose="020B0604020202020204" pitchFamily="34" charset="0"/>
            </a:endParaRPr>
          </a:p>
          <a:p>
            <a:pPr lvl="0" algn="just"/>
            <a:r>
              <a:rPr lang="en-ZA" sz="1800" b="1" dirty="0">
                <a:solidFill>
                  <a:prstClr val="black"/>
                </a:solidFill>
                <a:cs typeface="Arial" panose="020B0604020202020204" pitchFamily="34" charset="0"/>
              </a:rPr>
              <a:t>School furniture </a:t>
            </a:r>
            <a:r>
              <a:rPr lang="en-ZA" sz="1800" dirty="0">
                <a:solidFill>
                  <a:prstClr val="black"/>
                </a:solidFill>
                <a:cs typeface="Arial" panose="020B0604020202020204" pitchFamily="34" charset="0"/>
              </a:rPr>
              <a:t> </a:t>
            </a:r>
            <a:r>
              <a:rPr lang="en-US" sz="1800" dirty="0">
                <a:solidFill>
                  <a:prstClr val="black"/>
                </a:solidFill>
                <a:cs typeface="Arial" panose="020B0604020202020204" pitchFamily="34" charset="0"/>
              </a:rPr>
              <a:t>by the end of February 2016 only </a:t>
            </a:r>
            <a:r>
              <a:rPr lang="en-US" sz="1800" b="1" dirty="0" smtClean="0">
                <a:solidFill>
                  <a:prstClr val="black"/>
                </a:solidFill>
                <a:cs typeface="Arial" panose="020B0604020202020204" pitchFamily="34" charset="0"/>
              </a:rPr>
              <a:t>570 026 </a:t>
            </a:r>
            <a:r>
              <a:rPr lang="en-US" sz="1800" b="1" dirty="0">
                <a:solidFill>
                  <a:prstClr val="black"/>
                </a:solidFill>
                <a:cs typeface="Arial" panose="020B0604020202020204" pitchFamily="34" charset="0"/>
              </a:rPr>
              <a:t>units of furniture were </a:t>
            </a:r>
            <a:r>
              <a:rPr lang="en-US" sz="1800" dirty="0">
                <a:solidFill>
                  <a:prstClr val="black"/>
                </a:solidFill>
                <a:cs typeface="Arial" panose="020B0604020202020204" pitchFamily="34" charset="0"/>
              </a:rPr>
              <a:t>delivered which is 52% of the total units to be delivered. </a:t>
            </a:r>
          </a:p>
          <a:p>
            <a:pPr lvl="0" algn="just"/>
            <a:r>
              <a:rPr lang="en-US" sz="1800" dirty="0">
                <a:solidFill>
                  <a:prstClr val="black"/>
                </a:solidFill>
                <a:cs typeface="Arial" panose="020B0604020202020204" pitchFamily="34" charset="0"/>
              </a:rPr>
              <a:t>The delivery is at 52% due to delay in procurement in other provinces such as Limpopo and Mpumalanga.</a:t>
            </a:r>
            <a:endParaRPr lang="en-ZA" sz="1800" dirty="0">
              <a:solidFill>
                <a:prstClr val="black"/>
              </a:solidFill>
              <a:cs typeface="Arial" panose="020B0604020202020204" pitchFamily="34" charset="0"/>
            </a:endParaRPr>
          </a:p>
          <a:p>
            <a:pPr lvl="0" algn="just"/>
            <a:r>
              <a:rPr lang="en-ZA" sz="1800" dirty="0">
                <a:solidFill>
                  <a:prstClr val="black"/>
                </a:solidFill>
                <a:cs typeface="Arial" panose="020B0604020202020204" pitchFamily="34" charset="0"/>
              </a:rPr>
              <a:t>The </a:t>
            </a:r>
            <a:r>
              <a:rPr lang="en-ZA" sz="1800" b="1" dirty="0">
                <a:solidFill>
                  <a:prstClr val="black"/>
                </a:solidFill>
                <a:cs typeface="Arial" panose="020B0604020202020204" pitchFamily="34" charset="0"/>
              </a:rPr>
              <a:t>learner transport </a:t>
            </a:r>
            <a:r>
              <a:rPr lang="en-ZA" sz="1800" dirty="0">
                <a:solidFill>
                  <a:prstClr val="black"/>
                </a:solidFill>
                <a:cs typeface="Arial" panose="020B0604020202020204" pitchFamily="34" charset="0"/>
              </a:rPr>
              <a:t> </a:t>
            </a:r>
            <a:r>
              <a:rPr lang="en-US" sz="1800" dirty="0">
                <a:solidFill>
                  <a:prstClr val="black"/>
                </a:solidFill>
                <a:cs typeface="Arial" panose="020B0604020202020204" pitchFamily="34" charset="0"/>
              </a:rPr>
              <a:t>by end of February 2016, </a:t>
            </a:r>
            <a:r>
              <a:rPr lang="en-US" sz="1800" b="1" dirty="0">
                <a:solidFill>
                  <a:prstClr val="black"/>
                </a:solidFill>
                <a:cs typeface="Arial" panose="020B0604020202020204" pitchFamily="34" charset="0"/>
              </a:rPr>
              <a:t>386 448 learners </a:t>
            </a:r>
            <a:r>
              <a:rPr lang="en-US" sz="1800" dirty="0">
                <a:solidFill>
                  <a:prstClr val="black"/>
                </a:solidFill>
                <a:cs typeface="Arial" panose="020B0604020202020204" pitchFamily="34" charset="0"/>
              </a:rPr>
              <a:t>were transported, which translates to 104% against the target. </a:t>
            </a:r>
            <a:endParaRPr lang="en-US" sz="1800" dirty="0" smtClean="0">
              <a:solidFill>
                <a:prstClr val="black"/>
              </a:solidFill>
              <a:cs typeface="Arial" panose="020B0604020202020204" pitchFamily="34" charset="0"/>
            </a:endParaRPr>
          </a:p>
          <a:p>
            <a:pPr lvl="0" algn="just"/>
            <a:r>
              <a:rPr lang="en-ZA" sz="1800" b="1" dirty="0">
                <a:solidFill>
                  <a:prstClr val="black"/>
                </a:solidFill>
                <a:cs typeface="Arial" panose="020B0604020202020204" pitchFamily="34" charset="0"/>
              </a:rPr>
              <a:t>Replacement of inappropriate schools</a:t>
            </a:r>
            <a:r>
              <a:rPr lang="en-ZA" sz="1800" dirty="0">
                <a:solidFill>
                  <a:prstClr val="black"/>
                </a:solidFill>
                <a:cs typeface="Arial" panose="020B0604020202020204" pitchFamily="34" charset="0"/>
              </a:rPr>
              <a:t>:  in 2015/16 financial year 163 schools had been completed. </a:t>
            </a:r>
            <a:endParaRPr lang="en-US" sz="1800" dirty="0">
              <a:solidFill>
                <a:prstClr val="black"/>
              </a:solidFill>
              <a:cs typeface="Arial" panose="020B0604020202020204" pitchFamily="34" charset="0"/>
            </a:endParaRPr>
          </a:p>
          <a:p>
            <a:pPr lvl="0" algn="just"/>
            <a:r>
              <a:rPr lang="en-US" sz="1800" b="1" dirty="0" smtClean="0">
                <a:solidFill>
                  <a:prstClr val="black"/>
                </a:solidFill>
                <a:cs typeface="Arial" panose="020B0604020202020204" pitchFamily="34" charset="0"/>
              </a:rPr>
              <a:t>211 </a:t>
            </a:r>
            <a:r>
              <a:rPr lang="en-US" sz="1800" b="1" dirty="0">
                <a:solidFill>
                  <a:prstClr val="black"/>
                </a:solidFill>
                <a:cs typeface="Arial" panose="020B0604020202020204" pitchFamily="34" charset="0"/>
              </a:rPr>
              <a:t>schools </a:t>
            </a:r>
            <a:r>
              <a:rPr lang="en-US" sz="1800" dirty="0">
                <a:solidFill>
                  <a:prstClr val="black"/>
                </a:solidFill>
                <a:cs typeface="Arial" panose="020B0604020202020204" pitchFamily="34" charset="0"/>
              </a:rPr>
              <a:t>in the EC with low learner enrolment </a:t>
            </a:r>
            <a:r>
              <a:rPr lang="en-US" sz="1800" b="1" dirty="0">
                <a:solidFill>
                  <a:prstClr val="black"/>
                </a:solidFill>
                <a:cs typeface="Arial" panose="020B0604020202020204" pitchFamily="34" charset="0"/>
              </a:rPr>
              <a:t>are under </a:t>
            </a:r>
            <a:r>
              <a:rPr lang="en-US" sz="1800" b="1" dirty="0" err="1">
                <a:solidFill>
                  <a:prstClr val="black"/>
                </a:solidFill>
                <a:cs typeface="Arial" panose="020B0604020202020204" pitchFamily="34" charset="0"/>
              </a:rPr>
              <a:t>rationalisation</a:t>
            </a:r>
            <a:r>
              <a:rPr lang="en-US" sz="1800" b="1" dirty="0">
                <a:solidFill>
                  <a:prstClr val="black"/>
                </a:solidFill>
                <a:cs typeface="Arial" panose="020B0604020202020204" pitchFamily="34" charset="0"/>
              </a:rPr>
              <a:t> </a:t>
            </a:r>
            <a:r>
              <a:rPr lang="en-US" sz="1800" dirty="0">
                <a:solidFill>
                  <a:prstClr val="black"/>
                </a:solidFill>
                <a:cs typeface="Arial" panose="020B0604020202020204" pitchFamily="34" charset="0"/>
              </a:rPr>
              <a:t>process by the Eastern Cape Provincial Education Department and have not been awarded to </a:t>
            </a:r>
            <a:r>
              <a:rPr lang="en-US" sz="1800" dirty="0" smtClean="0">
                <a:solidFill>
                  <a:prstClr val="black"/>
                </a:solidFill>
                <a:cs typeface="Arial" panose="020B0604020202020204" pitchFamily="34" charset="0"/>
              </a:rPr>
              <a:t>Implementing Agents (IAs).</a:t>
            </a:r>
            <a:r>
              <a:rPr lang="en-ZA" sz="1800" dirty="0" smtClean="0">
                <a:solidFill>
                  <a:prstClr val="black"/>
                </a:solidFill>
                <a:cs typeface="Arial" panose="020B0604020202020204" pitchFamily="34" charset="0"/>
              </a:rPr>
              <a:t> </a:t>
            </a:r>
            <a:endParaRPr lang="en-US" sz="1800" dirty="0">
              <a:solidFill>
                <a:prstClr val="black"/>
              </a:solidFill>
              <a:cs typeface="Arial" panose="020B0604020202020204" pitchFamily="34" charset="0"/>
            </a:endParaRPr>
          </a:p>
          <a:p>
            <a:pPr lvl="0" algn="just"/>
            <a:r>
              <a:rPr lang="en-ZA" sz="1800" b="1" dirty="0">
                <a:solidFill>
                  <a:prstClr val="black"/>
                </a:solidFill>
                <a:cs typeface="Arial" panose="020B0604020202020204" pitchFamily="34" charset="0"/>
              </a:rPr>
              <a:t>Sanitation</a:t>
            </a:r>
            <a:r>
              <a:rPr lang="en-ZA" sz="1800" dirty="0">
                <a:solidFill>
                  <a:prstClr val="black"/>
                </a:solidFill>
                <a:cs typeface="Arial" panose="020B0604020202020204" pitchFamily="34" charset="0"/>
              </a:rPr>
              <a:t>: </a:t>
            </a:r>
            <a:r>
              <a:rPr lang="en-ZA" sz="1800" b="1" dirty="0">
                <a:solidFill>
                  <a:prstClr val="black"/>
                </a:solidFill>
                <a:cs typeface="Arial" panose="020B0604020202020204" pitchFamily="34" charset="0"/>
              </a:rPr>
              <a:t>412 schools </a:t>
            </a:r>
            <a:r>
              <a:rPr lang="en-ZA" sz="1800" dirty="0">
                <a:solidFill>
                  <a:prstClr val="black"/>
                </a:solidFill>
                <a:cs typeface="Arial" panose="020B0604020202020204" pitchFamily="34" charset="0"/>
              </a:rPr>
              <a:t>have been provided with sanitation facilities.</a:t>
            </a:r>
            <a:endParaRPr lang="en-US" sz="1800" dirty="0">
              <a:solidFill>
                <a:prstClr val="black"/>
              </a:solidFill>
              <a:cs typeface="Arial" panose="020B0604020202020204" pitchFamily="34" charset="0"/>
            </a:endParaRPr>
          </a:p>
          <a:p>
            <a:pPr lvl="0" algn="just"/>
            <a:r>
              <a:rPr lang="en-ZA" sz="1800" b="1" dirty="0">
                <a:solidFill>
                  <a:prstClr val="black"/>
                </a:solidFill>
                <a:cs typeface="Arial" panose="020B0604020202020204" pitchFamily="34" charset="0"/>
              </a:rPr>
              <a:t>Water</a:t>
            </a:r>
            <a:r>
              <a:rPr lang="en-ZA" sz="1800" dirty="0">
                <a:solidFill>
                  <a:prstClr val="black"/>
                </a:solidFill>
                <a:cs typeface="Arial" panose="020B0604020202020204" pitchFamily="34" charset="0"/>
              </a:rPr>
              <a:t>: </a:t>
            </a:r>
            <a:r>
              <a:rPr lang="en-ZA" sz="1800" b="1" dirty="0">
                <a:solidFill>
                  <a:prstClr val="black"/>
                </a:solidFill>
                <a:cs typeface="Arial" panose="020B0604020202020204" pitchFamily="34" charset="0"/>
              </a:rPr>
              <a:t>605 schools </a:t>
            </a:r>
            <a:r>
              <a:rPr lang="en-ZA" sz="1800" dirty="0">
                <a:solidFill>
                  <a:prstClr val="black"/>
                </a:solidFill>
                <a:cs typeface="Arial" panose="020B0604020202020204" pitchFamily="34" charset="0"/>
              </a:rPr>
              <a:t>have been have been provided with water.</a:t>
            </a:r>
            <a:endParaRPr lang="en-US" sz="1800" dirty="0">
              <a:solidFill>
                <a:prstClr val="black"/>
              </a:solidFill>
              <a:cs typeface="Arial" panose="020B0604020202020204" pitchFamily="34" charset="0"/>
            </a:endParaRPr>
          </a:p>
          <a:p>
            <a:pPr lvl="0" algn="just"/>
            <a:r>
              <a:rPr lang="en-ZA" sz="1800" b="1" dirty="0">
                <a:solidFill>
                  <a:prstClr val="black"/>
                </a:solidFill>
                <a:cs typeface="Arial" panose="020B0604020202020204" pitchFamily="34" charset="0"/>
              </a:rPr>
              <a:t>Electricity</a:t>
            </a:r>
            <a:r>
              <a:rPr lang="en-ZA" sz="1800" dirty="0">
                <a:solidFill>
                  <a:prstClr val="black"/>
                </a:solidFill>
                <a:cs typeface="Arial" panose="020B0604020202020204" pitchFamily="34" charset="0"/>
              </a:rPr>
              <a:t>: </a:t>
            </a:r>
            <a:r>
              <a:rPr lang="en-ZA" sz="1800" b="1" dirty="0">
                <a:solidFill>
                  <a:prstClr val="black"/>
                </a:solidFill>
                <a:cs typeface="Arial" panose="020B0604020202020204" pitchFamily="34" charset="0"/>
              </a:rPr>
              <a:t>294</a:t>
            </a:r>
            <a:r>
              <a:rPr lang="en-ZA" sz="1800" dirty="0">
                <a:solidFill>
                  <a:prstClr val="black"/>
                </a:solidFill>
                <a:cs typeface="Arial" panose="020B0604020202020204" pitchFamily="34" charset="0"/>
              </a:rPr>
              <a:t> schools have been provided with electricity. </a:t>
            </a:r>
            <a:endParaRPr lang="en-ZA" sz="1800" dirty="0"/>
          </a:p>
          <a:p>
            <a:pPr lvl="0"/>
            <a:endParaRPr lang="en-ZA" sz="1800" dirty="0">
              <a:solidFill>
                <a:prstClr val="black"/>
              </a:solidFill>
              <a:cs typeface="Arial" panose="020B0604020202020204" pitchFamily="34" charset="0"/>
            </a:endParaRPr>
          </a:p>
          <a:p>
            <a:endParaRPr lang="en-ZA" sz="1800" dirty="0"/>
          </a:p>
        </p:txBody>
      </p:sp>
      <p:sp>
        <p:nvSpPr>
          <p:cNvPr id="4"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…cont.</a:t>
            </a:r>
            <a:endParaRPr lang="en-ZA" dirty="0"/>
          </a:p>
        </p:txBody>
      </p:sp>
      <p:sp>
        <p:nvSpPr>
          <p:cNvPr id="6" name="Slide Number Placeholder 5"/>
          <p:cNvSpPr>
            <a:spLocks noGrp="1"/>
          </p:cNvSpPr>
          <p:nvPr>
            <p:ph type="sldNum" sz="quarter" idx="12"/>
          </p:nvPr>
        </p:nvSpPr>
        <p:spPr/>
        <p:txBody>
          <a:bodyPr/>
          <a:lstStyle/>
          <a:p>
            <a:fld id="{E2C0AE55-7E06-4976-960B-3D98813CB3CF}" type="slidenum">
              <a:rPr lang="en-ZA" smtClean="0"/>
              <a:pPr/>
              <a:t>58</a:t>
            </a:fld>
            <a:endParaRPr lang="en-ZA"/>
          </a:p>
        </p:txBody>
      </p:sp>
    </p:spTree>
    <p:extLst>
      <p:ext uri="{BB962C8B-B14F-4D97-AF65-F5344CB8AC3E}">
        <p14:creationId xmlns:p14="http://schemas.microsoft.com/office/powerpoint/2010/main" xmlns="" val="1452297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1"/>
            <a:ext cx="8229600" cy="5217444"/>
          </a:xfrm>
        </p:spPr>
        <p:txBody>
          <a:bodyPr>
            <a:normAutofit/>
          </a:bodyPr>
          <a:lstStyle/>
          <a:p>
            <a:pPr marL="0" lvl="0" indent="0">
              <a:buNone/>
            </a:pPr>
            <a:r>
              <a:rPr lang="en-ZA" sz="2800" b="1" dirty="0" smtClean="0">
                <a:solidFill>
                  <a:prstClr val="black"/>
                </a:solidFill>
                <a:cs typeface="Arial" panose="020B0604020202020204" pitchFamily="34" charset="0"/>
              </a:rPr>
              <a:t>ASIDI FROM THE START OF THE PROJECT</a:t>
            </a:r>
            <a:endParaRPr lang="en-ZA" sz="2800" b="1" dirty="0">
              <a:solidFill>
                <a:prstClr val="black"/>
              </a:solidFill>
              <a:cs typeface="Arial" panose="020B0604020202020204" pitchFamily="34" charset="0"/>
            </a:endParaRPr>
          </a:p>
          <a:p>
            <a:pPr lvl="0"/>
            <a:endParaRPr lang="en-ZA" sz="1800" dirty="0" smtClean="0">
              <a:solidFill>
                <a:prstClr val="black"/>
              </a:solidFill>
              <a:cs typeface="Arial" panose="020B0604020202020204" pitchFamily="34" charset="0"/>
            </a:endParaRPr>
          </a:p>
          <a:p>
            <a:pPr lvl="0"/>
            <a:endParaRPr lang="en-ZA" sz="1800" dirty="0" smtClean="0">
              <a:solidFill>
                <a:prstClr val="black"/>
              </a:solidFill>
              <a:cs typeface="Arial" panose="020B0604020202020204" pitchFamily="34" charset="0"/>
            </a:endParaRPr>
          </a:p>
          <a:p>
            <a:pPr lvl="0"/>
            <a:endParaRPr lang="en-ZA" sz="1800" dirty="0" smtClean="0">
              <a:solidFill>
                <a:prstClr val="black"/>
              </a:solidFill>
              <a:cs typeface="Arial" panose="020B0604020202020204" pitchFamily="34" charset="0"/>
            </a:endParaRPr>
          </a:p>
          <a:p>
            <a:endParaRPr lang="en-ZA" sz="1800" dirty="0"/>
          </a:p>
        </p:txBody>
      </p:sp>
      <p:sp>
        <p:nvSpPr>
          <p:cNvPr id="4"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…cont.</a:t>
            </a:r>
            <a:endParaRPr lang="en-ZA" dirty="0"/>
          </a:p>
        </p:txBody>
      </p:sp>
      <p:sp>
        <p:nvSpPr>
          <p:cNvPr id="6" name="Slide Number Placeholder 5"/>
          <p:cNvSpPr>
            <a:spLocks noGrp="1"/>
          </p:cNvSpPr>
          <p:nvPr>
            <p:ph type="sldNum" sz="quarter" idx="12"/>
          </p:nvPr>
        </p:nvSpPr>
        <p:spPr/>
        <p:txBody>
          <a:bodyPr/>
          <a:lstStyle/>
          <a:p>
            <a:fld id="{E2C0AE55-7E06-4976-960B-3D98813CB3CF}" type="slidenum">
              <a:rPr lang="en-ZA" smtClean="0"/>
              <a:pPr/>
              <a:t>59</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xmlns="" val="1932498148"/>
              </p:ext>
            </p:extLst>
          </p:nvPr>
        </p:nvGraphicFramePr>
        <p:xfrm>
          <a:off x="179512" y="1484785"/>
          <a:ext cx="8856984" cy="4523980"/>
        </p:xfrm>
        <a:graphic>
          <a:graphicData uri="http://schemas.openxmlformats.org/drawingml/2006/table">
            <a:tbl>
              <a:tblPr>
                <a:tableStyleId>{284E427A-3D55-4303-BF80-6455036E1DE7}</a:tableStyleId>
              </a:tblPr>
              <a:tblGrid>
                <a:gridCol w="1463328"/>
                <a:gridCol w="924207"/>
                <a:gridCol w="924207"/>
                <a:gridCol w="924207"/>
                <a:gridCol w="924207"/>
                <a:gridCol w="924207"/>
                <a:gridCol w="924207"/>
                <a:gridCol w="924207"/>
                <a:gridCol w="924207"/>
              </a:tblGrid>
              <a:tr h="690337">
                <a:tc>
                  <a:txBody>
                    <a:bodyPr/>
                    <a:lstStyle/>
                    <a:p>
                      <a:pPr algn="ctr" fontAlgn="ctr"/>
                      <a:endParaRPr lang="en-ZA" sz="1800" b="1" i="0" u="none" strike="noStrike" dirty="0">
                        <a:solidFill>
                          <a:srgbClr val="000000"/>
                        </a:solidFill>
                        <a:effectLst/>
                        <a:latin typeface="Arial"/>
                      </a:endParaRPr>
                    </a:p>
                  </a:txBody>
                  <a:tcPr marL="9525" marR="9525" marT="9525" marB="0" anchor="ctr"/>
                </a:tc>
                <a:tc gridSpan="2">
                  <a:txBody>
                    <a:bodyPr/>
                    <a:lstStyle/>
                    <a:p>
                      <a:pPr algn="ctr" fontAlgn="b"/>
                      <a:r>
                        <a:rPr lang="en-ZA" sz="1800" b="1" u="none" strike="noStrike" dirty="0">
                          <a:effectLst/>
                        </a:rPr>
                        <a:t>Projects Allocated</a:t>
                      </a:r>
                      <a:endParaRPr lang="en-ZA" sz="1800" b="1" i="0" u="none" strike="noStrike" dirty="0">
                        <a:solidFill>
                          <a:srgbClr val="000000"/>
                        </a:solidFill>
                        <a:effectLst/>
                        <a:latin typeface="Calibri"/>
                      </a:endParaRPr>
                    </a:p>
                  </a:txBody>
                  <a:tcPr marL="9525" marR="9525" marT="9525" marB="0" anchor="b"/>
                </a:tc>
                <a:tc hMerge="1">
                  <a:txBody>
                    <a:bodyPr/>
                    <a:lstStyle/>
                    <a:p>
                      <a:endParaRPr lang="en-ZA"/>
                    </a:p>
                  </a:txBody>
                  <a:tcPr/>
                </a:tc>
                <a:tc gridSpan="6">
                  <a:txBody>
                    <a:bodyPr/>
                    <a:lstStyle/>
                    <a:p>
                      <a:pPr algn="ctr" fontAlgn="ctr"/>
                      <a:r>
                        <a:rPr lang="en-ZA" sz="1800" b="1" u="none" strike="noStrike" dirty="0">
                          <a:effectLst/>
                        </a:rPr>
                        <a:t>Number of Projects </a:t>
                      </a:r>
                      <a:r>
                        <a:rPr lang="en-ZA" sz="1800" b="1" u="none" strike="noStrike" dirty="0" smtClean="0">
                          <a:effectLst/>
                        </a:rPr>
                        <a:t>Completed</a:t>
                      </a:r>
                      <a:endParaRPr lang="en-ZA" sz="1800" b="1" i="0" u="none" strike="noStrike" dirty="0">
                        <a:solidFill>
                          <a:srgbClr val="000000"/>
                        </a:solidFill>
                        <a:effectLst/>
                        <a:latin typeface="Arial"/>
                      </a:endParaRPr>
                    </a:p>
                  </a:txBody>
                  <a:tcPr marL="9525" marR="9525" marT="9525"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77814">
                <a:tc>
                  <a:txBody>
                    <a:bodyPr/>
                    <a:lstStyle/>
                    <a:p>
                      <a:pPr algn="ctr" fontAlgn="ctr"/>
                      <a:r>
                        <a:rPr lang="en-ZA" sz="1800" b="1" u="none" strike="noStrike" dirty="0" smtClean="0">
                          <a:effectLst/>
                        </a:rPr>
                        <a:t>Sub-Programme</a:t>
                      </a:r>
                      <a:endParaRPr lang="en-ZA" sz="1800" b="1" i="0" u="none" strike="noStrike" dirty="0">
                        <a:solidFill>
                          <a:srgbClr val="000000"/>
                        </a:solidFill>
                        <a:effectLst/>
                        <a:latin typeface="Arial"/>
                      </a:endParaRPr>
                    </a:p>
                  </a:txBody>
                  <a:tcPr marL="9525" marR="9525" marT="9525" marB="0" anchor="ctr"/>
                </a:tc>
                <a:tc>
                  <a:txBody>
                    <a:bodyPr/>
                    <a:lstStyle/>
                    <a:p>
                      <a:pPr algn="ctr" fontAlgn="ctr"/>
                      <a:r>
                        <a:rPr lang="en-ZA" sz="1800" b="1" u="none" strike="noStrike" dirty="0">
                          <a:effectLst/>
                        </a:rPr>
                        <a:t>Baseline</a:t>
                      </a:r>
                      <a:endParaRPr lang="en-ZA" sz="1800" b="1" i="0" u="none" strike="noStrike" dirty="0">
                        <a:solidFill>
                          <a:srgbClr val="000000"/>
                        </a:solidFill>
                        <a:effectLst/>
                        <a:latin typeface="Arial"/>
                      </a:endParaRPr>
                    </a:p>
                  </a:txBody>
                  <a:tcPr marL="9525" marR="9525" marT="9525" marB="0" anchor="ctr"/>
                </a:tc>
                <a:tc>
                  <a:txBody>
                    <a:bodyPr/>
                    <a:lstStyle/>
                    <a:p>
                      <a:pPr algn="ctr" fontAlgn="ctr"/>
                      <a:r>
                        <a:rPr lang="en-ZA" sz="1800" b="1" u="none" strike="noStrike" dirty="0">
                          <a:effectLst/>
                        </a:rPr>
                        <a:t>Revised</a:t>
                      </a:r>
                      <a:endParaRPr lang="en-ZA" sz="1800" b="1" i="0" u="none" strike="noStrike" dirty="0">
                        <a:solidFill>
                          <a:srgbClr val="000000"/>
                        </a:solidFill>
                        <a:effectLst/>
                        <a:latin typeface="Arial"/>
                      </a:endParaRPr>
                    </a:p>
                  </a:txBody>
                  <a:tcPr marL="9525" marR="9525" marT="9525" marB="0" anchor="ctr"/>
                </a:tc>
                <a:tc>
                  <a:txBody>
                    <a:bodyPr/>
                    <a:lstStyle/>
                    <a:p>
                      <a:pPr algn="ctr" fontAlgn="ctr"/>
                      <a:r>
                        <a:rPr lang="en-ZA" sz="1800" b="1" u="none" strike="noStrike" dirty="0">
                          <a:effectLst/>
                        </a:rPr>
                        <a:t>2012/13</a:t>
                      </a:r>
                      <a:endParaRPr lang="en-ZA" sz="1800" b="1" i="0" u="none" strike="noStrike" dirty="0">
                        <a:solidFill>
                          <a:srgbClr val="000000"/>
                        </a:solidFill>
                        <a:effectLst/>
                        <a:latin typeface="Arial"/>
                      </a:endParaRPr>
                    </a:p>
                  </a:txBody>
                  <a:tcPr marL="9525" marR="9525" marT="9525" marB="0" anchor="ctr"/>
                </a:tc>
                <a:tc>
                  <a:txBody>
                    <a:bodyPr/>
                    <a:lstStyle/>
                    <a:p>
                      <a:pPr algn="ctr" fontAlgn="ctr"/>
                      <a:r>
                        <a:rPr lang="en-ZA" sz="1800" b="1" u="none" strike="noStrike" dirty="0">
                          <a:effectLst/>
                        </a:rPr>
                        <a:t>2013/14</a:t>
                      </a:r>
                      <a:endParaRPr lang="en-ZA" sz="1800" b="1" i="0" u="none" strike="noStrike" dirty="0">
                        <a:solidFill>
                          <a:srgbClr val="000000"/>
                        </a:solidFill>
                        <a:effectLst/>
                        <a:latin typeface="Arial"/>
                      </a:endParaRPr>
                    </a:p>
                  </a:txBody>
                  <a:tcPr marL="9525" marR="9525" marT="9525" marB="0" anchor="ctr"/>
                </a:tc>
                <a:tc>
                  <a:txBody>
                    <a:bodyPr/>
                    <a:lstStyle/>
                    <a:p>
                      <a:pPr algn="ctr" fontAlgn="ctr"/>
                      <a:r>
                        <a:rPr lang="en-ZA" sz="1800" b="1" u="none" strike="noStrike" dirty="0">
                          <a:effectLst/>
                        </a:rPr>
                        <a:t>2014/15</a:t>
                      </a:r>
                      <a:endParaRPr lang="en-ZA" sz="1800" b="1" i="0" u="none" strike="noStrike" dirty="0">
                        <a:solidFill>
                          <a:srgbClr val="000000"/>
                        </a:solidFill>
                        <a:effectLst/>
                        <a:latin typeface="Arial"/>
                      </a:endParaRPr>
                    </a:p>
                  </a:txBody>
                  <a:tcPr marL="9525" marR="9525" marT="9525" marB="0" anchor="ctr"/>
                </a:tc>
                <a:tc>
                  <a:txBody>
                    <a:bodyPr/>
                    <a:lstStyle/>
                    <a:p>
                      <a:pPr algn="ctr" fontAlgn="ctr"/>
                      <a:r>
                        <a:rPr lang="en-ZA" sz="1800" b="1" u="none" strike="noStrike" dirty="0">
                          <a:effectLst/>
                        </a:rPr>
                        <a:t>2015/16</a:t>
                      </a:r>
                      <a:endParaRPr lang="en-ZA" sz="1800" b="1" i="0" u="none" strike="noStrike" dirty="0">
                        <a:solidFill>
                          <a:srgbClr val="000000"/>
                        </a:solidFill>
                        <a:effectLst/>
                        <a:latin typeface="Arial"/>
                      </a:endParaRPr>
                    </a:p>
                  </a:txBody>
                  <a:tcPr marL="9525" marR="9525" marT="9525" marB="0" anchor="ctr"/>
                </a:tc>
                <a:tc>
                  <a:txBody>
                    <a:bodyPr/>
                    <a:lstStyle/>
                    <a:p>
                      <a:pPr algn="ctr" fontAlgn="ctr"/>
                      <a:r>
                        <a:rPr lang="en-ZA" sz="1800" b="1" u="none" strike="noStrike" dirty="0" smtClean="0">
                          <a:effectLst/>
                        </a:rPr>
                        <a:t>Jul-16</a:t>
                      </a:r>
                      <a:endParaRPr lang="en-ZA" sz="1800" b="1" i="0" u="none" strike="noStrike" dirty="0">
                        <a:solidFill>
                          <a:srgbClr val="000000"/>
                        </a:solidFill>
                        <a:effectLst/>
                        <a:latin typeface="Arial"/>
                      </a:endParaRPr>
                    </a:p>
                  </a:txBody>
                  <a:tcPr marL="9525" marR="9525" marT="9525" marB="0" anchor="ctr"/>
                </a:tc>
                <a:tc>
                  <a:txBody>
                    <a:bodyPr/>
                    <a:lstStyle/>
                    <a:p>
                      <a:pPr algn="ctr" fontAlgn="ctr"/>
                      <a:r>
                        <a:rPr lang="en-ZA" sz="1800" b="1" u="none" strike="noStrike" dirty="0">
                          <a:effectLst/>
                        </a:rPr>
                        <a:t>Total</a:t>
                      </a:r>
                      <a:endParaRPr lang="en-ZA" sz="1800" b="1" i="0" u="none" strike="noStrike" dirty="0">
                        <a:solidFill>
                          <a:srgbClr val="000000"/>
                        </a:solidFill>
                        <a:effectLst/>
                        <a:latin typeface="Arial"/>
                      </a:endParaRPr>
                    </a:p>
                  </a:txBody>
                  <a:tcPr marL="9525" marR="9525" marT="9525" marB="0" anchor="ctr"/>
                </a:tc>
              </a:tr>
              <a:tr h="1084818">
                <a:tc>
                  <a:txBody>
                    <a:bodyPr/>
                    <a:lstStyle/>
                    <a:p>
                      <a:pPr algn="just" fontAlgn="ctr"/>
                      <a:r>
                        <a:rPr lang="en-ZA" sz="1800" b="1" u="none" strike="noStrike" dirty="0">
                          <a:effectLst/>
                        </a:rPr>
                        <a:t>Inappropriate Schools</a:t>
                      </a:r>
                      <a:endParaRPr lang="en-ZA" sz="1800" b="1" i="0" u="none" strike="noStrike" dirty="0">
                        <a:solidFill>
                          <a:srgbClr val="000000"/>
                        </a:solidFill>
                        <a:effectLst/>
                        <a:latin typeface="Arial"/>
                      </a:endParaRPr>
                    </a:p>
                  </a:txBody>
                  <a:tcPr marL="9525" marR="9525" marT="9525" marB="0" anchor="ctr"/>
                </a:tc>
                <a:tc>
                  <a:txBody>
                    <a:bodyPr/>
                    <a:lstStyle/>
                    <a:p>
                      <a:pPr algn="ctr" fontAlgn="ctr"/>
                      <a:r>
                        <a:rPr lang="en-ZA" sz="1800" u="none" strike="noStrike" dirty="0">
                          <a:effectLst/>
                        </a:rPr>
                        <a:t>510</a:t>
                      </a:r>
                      <a:endParaRPr lang="en-ZA" sz="1800" b="0" i="0" u="none" strike="noStrike" dirty="0">
                        <a:solidFill>
                          <a:srgbClr val="000000"/>
                        </a:solidFill>
                        <a:effectLst/>
                        <a:latin typeface="Calibri"/>
                      </a:endParaRPr>
                    </a:p>
                  </a:txBody>
                  <a:tcPr marL="9525" marR="9525" marT="9525" marB="0" anchor="ctr"/>
                </a:tc>
                <a:tc>
                  <a:txBody>
                    <a:bodyPr/>
                    <a:lstStyle/>
                    <a:p>
                      <a:pPr algn="ctr" fontAlgn="ctr"/>
                      <a:r>
                        <a:rPr lang="en-ZA" sz="1800" u="none" strike="noStrike" dirty="0">
                          <a:effectLst/>
                        </a:rPr>
                        <a:t>293</a:t>
                      </a:r>
                      <a:endParaRPr lang="en-ZA" sz="1800" b="0" i="0" u="none" strike="noStrike" dirty="0">
                        <a:solidFill>
                          <a:srgbClr val="000000"/>
                        </a:solidFill>
                        <a:effectLst/>
                        <a:latin typeface="Calibri"/>
                      </a:endParaRPr>
                    </a:p>
                  </a:txBody>
                  <a:tcPr marL="9525" marR="9525" marT="9525" marB="0" anchor="ctr"/>
                </a:tc>
                <a:tc>
                  <a:txBody>
                    <a:bodyPr/>
                    <a:lstStyle/>
                    <a:p>
                      <a:pPr algn="ctr" fontAlgn="ctr"/>
                      <a:r>
                        <a:rPr lang="en-ZA" sz="1800" u="none" strike="noStrike" dirty="0">
                          <a:effectLst/>
                        </a:rPr>
                        <a:t>17</a:t>
                      </a:r>
                      <a:endParaRPr lang="en-ZA" sz="1800" b="0" i="0" u="none" strike="noStrike" dirty="0">
                        <a:solidFill>
                          <a:srgbClr val="000000"/>
                        </a:solidFill>
                        <a:effectLst/>
                        <a:latin typeface="Arial"/>
                      </a:endParaRPr>
                    </a:p>
                  </a:txBody>
                  <a:tcPr marL="9525" marR="9525" marT="9525" marB="0" anchor="ctr"/>
                </a:tc>
                <a:tc>
                  <a:txBody>
                    <a:bodyPr/>
                    <a:lstStyle/>
                    <a:p>
                      <a:pPr algn="ctr" fontAlgn="ctr"/>
                      <a:r>
                        <a:rPr lang="en-ZA" sz="1800" u="none" strike="noStrike">
                          <a:effectLst/>
                        </a:rPr>
                        <a:t>36</a:t>
                      </a:r>
                      <a:endParaRPr lang="en-ZA" sz="1800" b="0" i="0" u="none" strike="noStrike">
                        <a:solidFill>
                          <a:srgbClr val="000000"/>
                        </a:solidFill>
                        <a:effectLst/>
                        <a:latin typeface="Arial"/>
                      </a:endParaRPr>
                    </a:p>
                  </a:txBody>
                  <a:tcPr marL="9525" marR="9525" marT="9525" marB="0" anchor="ctr"/>
                </a:tc>
                <a:tc>
                  <a:txBody>
                    <a:bodyPr/>
                    <a:lstStyle/>
                    <a:p>
                      <a:pPr algn="ctr" fontAlgn="ctr"/>
                      <a:r>
                        <a:rPr lang="en-ZA" sz="1800" u="none" strike="noStrike">
                          <a:effectLst/>
                        </a:rPr>
                        <a:t>59</a:t>
                      </a:r>
                      <a:endParaRPr lang="en-ZA" sz="1800" b="0" i="0" u="none" strike="noStrike">
                        <a:solidFill>
                          <a:srgbClr val="000000"/>
                        </a:solidFill>
                        <a:effectLst/>
                        <a:latin typeface="Arial"/>
                      </a:endParaRPr>
                    </a:p>
                  </a:txBody>
                  <a:tcPr marL="9525" marR="9525" marT="9525" marB="0" anchor="ctr"/>
                </a:tc>
                <a:tc>
                  <a:txBody>
                    <a:bodyPr/>
                    <a:lstStyle/>
                    <a:p>
                      <a:pPr algn="ctr" fontAlgn="ctr"/>
                      <a:r>
                        <a:rPr lang="en-US" sz="1800" u="none" strike="noStrike" dirty="0">
                          <a:effectLst/>
                        </a:rPr>
                        <a:t>51</a:t>
                      </a:r>
                      <a:endParaRPr lang="en-ZA" sz="1800" b="0" i="0" u="none" strike="noStrike" dirty="0">
                        <a:solidFill>
                          <a:srgbClr val="000000"/>
                        </a:solidFill>
                        <a:effectLst/>
                        <a:latin typeface="Arial"/>
                      </a:endParaRPr>
                    </a:p>
                  </a:txBody>
                  <a:tcPr marL="9525" marR="9525" marT="9525" marB="0" anchor="ctr"/>
                </a:tc>
                <a:tc>
                  <a:txBody>
                    <a:bodyPr/>
                    <a:lstStyle/>
                    <a:p>
                      <a:pPr algn="ctr" fontAlgn="ctr"/>
                      <a:r>
                        <a:rPr lang="en-US" sz="1800" u="none" strike="noStrike" dirty="0">
                          <a:effectLst/>
                        </a:rPr>
                        <a:t>7</a:t>
                      </a:r>
                      <a:endParaRPr lang="en-ZA" sz="1800" b="0" i="0" u="none" strike="noStrike" dirty="0">
                        <a:solidFill>
                          <a:srgbClr val="000000"/>
                        </a:solidFill>
                        <a:effectLst/>
                        <a:latin typeface="Arial"/>
                      </a:endParaRPr>
                    </a:p>
                  </a:txBody>
                  <a:tcPr marL="9525" marR="9525" marT="9525" marB="0" anchor="ctr"/>
                </a:tc>
                <a:tc>
                  <a:txBody>
                    <a:bodyPr/>
                    <a:lstStyle/>
                    <a:p>
                      <a:pPr algn="ctr" fontAlgn="ctr"/>
                      <a:r>
                        <a:rPr lang="en-US" sz="1800" u="none" strike="noStrike">
                          <a:effectLst/>
                        </a:rPr>
                        <a:t>170</a:t>
                      </a:r>
                      <a:endParaRPr lang="en-ZA" sz="1800" b="0" i="0" u="none" strike="noStrike">
                        <a:solidFill>
                          <a:srgbClr val="000000"/>
                        </a:solidFill>
                        <a:effectLst/>
                        <a:latin typeface="Arial"/>
                      </a:endParaRPr>
                    </a:p>
                  </a:txBody>
                  <a:tcPr marL="9525" marR="9525" marT="9525" marB="0" anchor="ctr"/>
                </a:tc>
              </a:tr>
              <a:tr h="690337">
                <a:tc>
                  <a:txBody>
                    <a:bodyPr/>
                    <a:lstStyle/>
                    <a:p>
                      <a:pPr algn="just" fontAlgn="ctr"/>
                      <a:r>
                        <a:rPr lang="en-ZA" sz="1800" b="1" u="none" strike="noStrike" dirty="0">
                          <a:effectLst/>
                        </a:rPr>
                        <a:t>Water</a:t>
                      </a:r>
                      <a:endParaRPr lang="en-ZA" sz="1800" b="1" i="0" u="none" strike="noStrike" dirty="0">
                        <a:solidFill>
                          <a:srgbClr val="000000"/>
                        </a:solidFill>
                        <a:effectLst/>
                        <a:latin typeface="Arial"/>
                      </a:endParaRPr>
                    </a:p>
                  </a:txBody>
                  <a:tcPr marL="9525" marR="9525" marT="9525" marB="0" anchor="ctr"/>
                </a:tc>
                <a:tc>
                  <a:txBody>
                    <a:bodyPr/>
                    <a:lstStyle/>
                    <a:p>
                      <a:pPr algn="ctr" fontAlgn="ctr"/>
                      <a:r>
                        <a:rPr lang="en-US" sz="1800" u="none" strike="noStrike">
                          <a:effectLst/>
                        </a:rPr>
                        <a:t>1120</a:t>
                      </a:r>
                      <a:endParaRPr lang="en-ZA" sz="1800" b="0" i="0" u="none" strike="noStrike">
                        <a:solidFill>
                          <a:srgbClr val="000000"/>
                        </a:solidFill>
                        <a:effectLst/>
                        <a:latin typeface="Arial"/>
                      </a:endParaRPr>
                    </a:p>
                  </a:txBody>
                  <a:tcPr marL="9525" marR="9525" marT="9525" marB="0" anchor="ctr"/>
                </a:tc>
                <a:tc>
                  <a:txBody>
                    <a:bodyPr/>
                    <a:lstStyle/>
                    <a:p>
                      <a:pPr algn="ctr" fontAlgn="ctr"/>
                      <a:r>
                        <a:rPr lang="en-ZA" sz="1800" u="none" strike="noStrike">
                          <a:effectLst/>
                        </a:rPr>
                        <a:t>959</a:t>
                      </a:r>
                      <a:endParaRPr lang="en-ZA" sz="1800" b="0" i="0" u="none" strike="noStrike">
                        <a:solidFill>
                          <a:srgbClr val="000000"/>
                        </a:solidFill>
                        <a:effectLst/>
                        <a:latin typeface="Arial"/>
                      </a:endParaRPr>
                    </a:p>
                  </a:txBody>
                  <a:tcPr marL="9525" marR="9525" marT="9525" marB="0" anchor="ctr"/>
                </a:tc>
                <a:tc>
                  <a:txBody>
                    <a:bodyPr/>
                    <a:lstStyle/>
                    <a:p>
                      <a:pPr algn="ctr" fontAlgn="ctr"/>
                      <a:r>
                        <a:rPr lang="en-ZA" sz="1800" u="none" strike="noStrike" dirty="0">
                          <a:effectLst/>
                        </a:rPr>
                        <a:t>154</a:t>
                      </a:r>
                      <a:endParaRPr lang="en-ZA" sz="1800" b="0" i="0" u="none" strike="noStrike" dirty="0">
                        <a:solidFill>
                          <a:srgbClr val="000000"/>
                        </a:solidFill>
                        <a:effectLst/>
                        <a:latin typeface="Arial"/>
                      </a:endParaRPr>
                    </a:p>
                  </a:txBody>
                  <a:tcPr marL="9525" marR="9525" marT="9525" marB="0" anchor="ctr"/>
                </a:tc>
                <a:tc>
                  <a:txBody>
                    <a:bodyPr/>
                    <a:lstStyle/>
                    <a:p>
                      <a:pPr algn="ctr" fontAlgn="ctr"/>
                      <a:r>
                        <a:rPr lang="en-ZA" sz="1800" u="none" strike="noStrike" dirty="0">
                          <a:effectLst/>
                        </a:rPr>
                        <a:t>61</a:t>
                      </a:r>
                      <a:endParaRPr lang="en-ZA" sz="1800" b="0" i="0" u="none" strike="noStrike" dirty="0">
                        <a:solidFill>
                          <a:srgbClr val="000000"/>
                        </a:solidFill>
                        <a:effectLst/>
                        <a:latin typeface="Arial"/>
                      </a:endParaRPr>
                    </a:p>
                  </a:txBody>
                  <a:tcPr marL="9525" marR="9525" marT="9525" marB="0" anchor="ctr"/>
                </a:tc>
                <a:tc>
                  <a:txBody>
                    <a:bodyPr/>
                    <a:lstStyle/>
                    <a:p>
                      <a:pPr algn="ctr" fontAlgn="ctr"/>
                      <a:r>
                        <a:rPr lang="en-ZA" sz="1800" u="none" strike="noStrike">
                          <a:effectLst/>
                        </a:rPr>
                        <a:t>309</a:t>
                      </a:r>
                      <a:endParaRPr lang="en-ZA" sz="1800" b="0" i="0" u="none" strike="noStrike">
                        <a:solidFill>
                          <a:srgbClr val="000000"/>
                        </a:solidFill>
                        <a:effectLst/>
                        <a:latin typeface="Arial"/>
                      </a:endParaRPr>
                    </a:p>
                  </a:txBody>
                  <a:tcPr marL="9525" marR="9525" marT="9525" marB="0" anchor="ctr"/>
                </a:tc>
                <a:tc>
                  <a:txBody>
                    <a:bodyPr/>
                    <a:lstStyle/>
                    <a:p>
                      <a:pPr algn="ctr" fontAlgn="ctr"/>
                      <a:r>
                        <a:rPr lang="en-US" sz="1800" u="none" strike="noStrike" dirty="0">
                          <a:effectLst/>
                        </a:rPr>
                        <a:t>81</a:t>
                      </a:r>
                      <a:endParaRPr lang="en-ZA" sz="1800" b="0" i="0" u="none" strike="noStrike" dirty="0">
                        <a:solidFill>
                          <a:srgbClr val="000000"/>
                        </a:solidFill>
                        <a:effectLst/>
                        <a:latin typeface="Arial"/>
                      </a:endParaRPr>
                    </a:p>
                  </a:txBody>
                  <a:tcPr marL="9525" marR="9525" marT="9525" marB="0" anchor="ctr"/>
                </a:tc>
                <a:tc>
                  <a:txBody>
                    <a:bodyPr/>
                    <a:lstStyle/>
                    <a:p>
                      <a:pPr algn="ctr" fontAlgn="ctr"/>
                      <a:r>
                        <a:rPr lang="en-US" sz="1800" u="none" strike="noStrike" dirty="0">
                          <a:effectLst/>
                        </a:rPr>
                        <a:t>10</a:t>
                      </a:r>
                      <a:endParaRPr lang="en-ZA" sz="1800" b="0" i="0" u="none" strike="noStrike" dirty="0">
                        <a:solidFill>
                          <a:srgbClr val="000000"/>
                        </a:solidFill>
                        <a:effectLst/>
                        <a:latin typeface="Arial"/>
                      </a:endParaRPr>
                    </a:p>
                  </a:txBody>
                  <a:tcPr marL="9525" marR="9525" marT="9525" marB="0" anchor="ctr"/>
                </a:tc>
                <a:tc>
                  <a:txBody>
                    <a:bodyPr/>
                    <a:lstStyle/>
                    <a:p>
                      <a:pPr algn="ctr" fontAlgn="ctr"/>
                      <a:r>
                        <a:rPr lang="en-US" sz="1800" u="none" strike="noStrike">
                          <a:effectLst/>
                        </a:rPr>
                        <a:t>615</a:t>
                      </a:r>
                      <a:endParaRPr lang="en-ZA" sz="1800" b="0" i="0" u="none" strike="noStrike">
                        <a:solidFill>
                          <a:srgbClr val="000000"/>
                        </a:solidFill>
                        <a:effectLst/>
                        <a:latin typeface="Arial"/>
                      </a:endParaRPr>
                    </a:p>
                  </a:txBody>
                  <a:tcPr marL="9525" marR="9525" marT="9525" marB="0" anchor="ctr"/>
                </a:tc>
              </a:tr>
              <a:tr h="690337">
                <a:tc>
                  <a:txBody>
                    <a:bodyPr/>
                    <a:lstStyle/>
                    <a:p>
                      <a:pPr algn="just" fontAlgn="ctr"/>
                      <a:r>
                        <a:rPr lang="en-ZA" sz="1800" b="1" u="none" strike="noStrike" dirty="0">
                          <a:effectLst/>
                        </a:rPr>
                        <a:t>Sanitation</a:t>
                      </a:r>
                      <a:endParaRPr lang="en-ZA" sz="1800" b="1" i="0" u="none" strike="noStrike" dirty="0">
                        <a:solidFill>
                          <a:srgbClr val="000000"/>
                        </a:solidFill>
                        <a:effectLst/>
                        <a:latin typeface="Arial"/>
                      </a:endParaRPr>
                    </a:p>
                  </a:txBody>
                  <a:tcPr marL="9525" marR="9525" marT="9525" marB="0" anchor="ctr"/>
                </a:tc>
                <a:tc>
                  <a:txBody>
                    <a:bodyPr/>
                    <a:lstStyle/>
                    <a:p>
                      <a:pPr algn="ctr" fontAlgn="ctr"/>
                      <a:r>
                        <a:rPr lang="en-US" sz="1800" u="none" strike="noStrike">
                          <a:effectLst/>
                        </a:rPr>
                        <a:t>741</a:t>
                      </a:r>
                      <a:endParaRPr lang="en-ZA" sz="1800" b="0" i="0" u="none" strike="noStrike">
                        <a:solidFill>
                          <a:srgbClr val="000000"/>
                        </a:solidFill>
                        <a:effectLst/>
                        <a:latin typeface="Arial"/>
                      </a:endParaRPr>
                    </a:p>
                  </a:txBody>
                  <a:tcPr marL="9525" marR="9525" marT="9525" marB="0" anchor="ctr"/>
                </a:tc>
                <a:tc>
                  <a:txBody>
                    <a:bodyPr/>
                    <a:lstStyle/>
                    <a:p>
                      <a:pPr algn="ctr" fontAlgn="ctr"/>
                      <a:r>
                        <a:rPr lang="en-ZA" sz="1800" u="none" strike="noStrike">
                          <a:effectLst/>
                        </a:rPr>
                        <a:t>585</a:t>
                      </a:r>
                      <a:endParaRPr lang="en-ZA" sz="1800" b="0" i="0" u="none" strike="noStrike">
                        <a:solidFill>
                          <a:srgbClr val="000000"/>
                        </a:solidFill>
                        <a:effectLst/>
                        <a:latin typeface="Arial"/>
                      </a:endParaRPr>
                    </a:p>
                  </a:txBody>
                  <a:tcPr marL="9525" marR="9525" marT="9525" marB="0" anchor="ctr"/>
                </a:tc>
                <a:tc>
                  <a:txBody>
                    <a:bodyPr/>
                    <a:lstStyle/>
                    <a:p>
                      <a:pPr algn="ctr" fontAlgn="ctr"/>
                      <a:r>
                        <a:rPr lang="en-ZA" sz="1800" u="none" strike="noStrike">
                          <a:effectLst/>
                        </a:rPr>
                        <a:t>185</a:t>
                      </a:r>
                      <a:endParaRPr lang="en-ZA" sz="1800" b="0" i="0" u="none" strike="noStrike">
                        <a:solidFill>
                          <a:srgbClr val="000000"/>
                        </a:solidFill>
                        <a:effectLst/>
                        <a:latin typeface="Arial"/>
                      </a:endParaRPr>
                    </a:p>
                  </a:txBody>
                  <a:tcPr marL="9525" marR="9525" marT="9525" marB="0" anchor="ctr"/>
                </a:tc>
                <a:tc>
                  <a:txBody>
                    <a:bodyPr/>
                    <a:lstStyle/>
                    <a:p>
                      <a:pPr algn="ctr" fontAlgn="ctr"/>
                      <a:r>
                        <a:rPr lang="en-ZA" sz="1800" u="none" strike="noStrike" dirty="0">
                          <a:effectLst/>
                        </a:rPr>
                        <a:t>77</a:t>
                      </a:r>
                      <a:endParaRPr lang="en-ZA" sz="1800" b="0" i="0" u="none" strike="noStrike" dirty="0">
                        <a:solidFill>
                          <a:srgbClr val="000000"/>
                        </a:solidFill>
                        <a:effectLst/>
                        <a:latin typeface="Arial"/>
                      </a:endParaRPr>
                    </a:p>
                  </a:txBody>
                  <a:tcPr marL="9525" marR="9525" marT="9525" marB="0" anchor="ctr"/>
                </a:tc>
                <a:tc>
                  <a:txBody>
                    <a:bodyPr/>
                    <a:lstStyle/>
                    <a:p>
                      <a:pPr algn="ctr" fontAlgn="ctr"/>
                      <a:r>
                        <a:rPr lang="en-ZA" sz="1800" u="none" strike="noStrike" dirty="0" smtClean="0">
                          <a:effectLst/>
                        </a:rPr>
                        <a:t>131</a:t>
                      </a:r>
                      <a:endParaRPr lang="en-ZA" sz="1800" b="0" i="0" u="none" strike="noStrike" dirty="0">
                        <a:solidFill>
                          <a:srgbClr val="000000"/>
                        </a:solidFill>
                        <a:effectLst/>
                        <a:latin typeface="Arial"/>
                      </a:endParaRPr>
                    </a:p>
                  </a:txBody>
                  <a:tcPr marL="9525" marR="9525" marT="9525" marB="0" anchor="ctr"/>
                </a:tc>
                <a:tc>
                  <a:txBody>
                    <a:bodyPr/>
                    <a:lstStyle/>
                    <a:p>
                      <a:pPr algn="ctr" fontAlgn="ctr"/>
                      <a:r>
                        <a:rPr lang="en-US" sz="1800" u="none" strike="noStrike" dirty="0">
                          <a:effectLst/>
                        </a:rPr>
                        <a:t>21</a:t>
                      </a:r>
                      <a:endParaRPr lang="en-ZA" sz="1800" b="0" i="0" u="none" strike="noStrike" dirty="0">
                        <a:solidFill>
                          <a:srgbClr val="000000"/>
                        </a:solidFill>
                        <a:effectLst/>
                        <a:latin typeface="Arial"/>
                      </a:endParaRPr>
                    </a:p>
                  </a:txBody>
                  <a:tcPr marL="9525" marR="9525" marT="9525" marB="0" anchor="ctr"/>
                </a:tc>
                <a:tc>
                  <a:txBody>
                    <a:bodyPr/>
                    <a:lstStyle/>
                    <a:p>
                      <a:pPr algn="ctr" fontAlgn="ctr"/>
                      <a:r>
                        <a:rPr lang="en-US" sz="1800" b="0" i="0" u="none" strike="noStrike" dirty="0" smtClean="0">
                          <a:solidFill>
                            <a:schemeClr val="dk1"/>
                          </a:solidFill>
                          <a:effectLst/>
                          <a:latin typeface="+mn-lt"/>
                        </a:rPr>
                        <a:t>8</a:t>
                      </a:r>
                      <a:endParaRPr lang="en-ZA" sz="1800" b="0" i="0" u="none" strike="noStrike" dirty="0">
                        <a:solidFill>
                          <a:srgbClr val="000000"/>
                        </a:solidFill>
                        <a:effectLst/>
                        <a:latin typeface="Arial"/>
                      </a:endParaRPr>
                    </a:p>
                  </a:txBody>
                  <a:tcPr marL="9525" marR="9525" marT="9525" marB="0" anchor="ctr"/>
                </a:tc>
                <a:tc>
                  <a:txBody>
                    <a:bodyPr/>
                    <a:lstStyle/>
                    <a:p>
                      <a:pPr algn="ctr" fontAlgn="ctr"/>
                      <a:r>
                        <a:rPr lang="en-US" sz="1800" u="none" strike="noStrike">
                          <a:effectLst/>
                        </a:rPr>
                        <a:t>418</a:t>
                      </a:r>
                      <a:endParaRPr lang="en-ZA" sz="1800" b="0" i="0" u="none" strike="noStrike">
                        <a:solidFill>
                          <a:srgbClr val="000000"/>
                        </a:solidFill>
                        <a:effectLst/>
                        <a:latin typeface="Arial"/>
                      </a:endParaRPr>
                    </a:p>
                  </a:txBody>
                  <a:tcPr marL="9525" marR="9525" marT="9525" marB="0" anchor="ctr"/>
                </a:tc>
              </a:tr>
              <a:tr h="690337">
                <a:tc>
                  <a:txBody>
                    <a:bodyPr/>
                    <a:lstStyle/>
                    <a:p>
                      <a:pPr algn="just" fontAlgn="ctr"/>
                      <a:r>
                        <a:rPr lang="en-ZA" sz="1800" b="1" u="none" strike="noStrike" dirty="0">
                          <a:effectLst/>
                        </a:rPr>
                        <a:t>Electricity</a:t>
                      </a:r>
                      <a:endParaRPr lang="en-ZA" sz="1800" b="1" i="0" u="none" strike="noStrike" dirty="0">
                        <a:solidFill>
                          <a:srgbClr val="000000"/>
                        </a:solidFill>
                        <a:effectLst/>
                        <a:latin typeface="Arial"/>
                      </a:endParaRPr>
                    </a:p>
                  </a:txBody>
                  <a:tcPr marL="9525" marR="9525" marT="9525" marB="0" anchor="ctr"/>
                </a:tc>
                <a:tc>
                  <a:txBody>
                    <a:bodyPr/>
                    <a:lstStyle/>
                    <a:p>
                      <a:pPr algn="ctr" fontAlgn="ctr"/>
                      <a:r>
                        <a:rPr lang="en-US" sz="1800" u="none" strike="noStrike">
                          <a:effectLst/>
                        </a:rPr>
                        <a:t>916</a:t>
                      </a:r>
                      <a:endParaRPr lang="en-ZA" sz="1800" b="0" i="0" u="none" strike="noStrike">
                        <a:solidFill>
                          <a:srgbClr val="000000"/>
                        </a:solidFill>
                        <a:effectLst/>
                        <a:latin typeface="Arial"/>
                      </a:endParaRPr>
                    </a:p>
                  </a:txBody>
                  <a:tcPr marL="9525" marR="9525" marT="9525" marB="0" anchor="ctr"/>
                </a:tc>
                <a:tc>
                  <a:txBody>
                    <a:bodyPr/>
                    <a:lstStyle/>
                    <a:p>
                      <a:pPr algn="ctr" fontAlgn="ctr"/>
                      <a:r>
                        <a:rPr lang="en-ZA" sz="1800" u="none" strike="noStrike">
                          <a:effectLst/>
                        </a:rPr>
                        <a:t>535</a:t>
                      </a:r>
                      <a:endParaRPr lang="en-ZA" sz="1800" b="0" i="0" u="none" strike="noStrike">
                        <a:solidFill>
                          <a:srgbClr val="000000"/>
                        </a:solidFill>
                        <a:effectLst/>
                        <a:latin typeface="Arial"/>
                      </a:endParaRPr>
                    </a:p>
                  </a:txBody>
                  <a:tcPr marL="9525" marR="9525" marT="9525" marB="0" anchor="ctr"/>
                </a:tc>
                <a:tc>
                  <a:txBody>
                    <a:bodyPr/>
                    <a:lstStyle/>
                    <a:p>
                      <a:pPr algn="ctr" fontAlgn="ctr"/>
                      <a:r>
                        <a:rPr lang="en-ZA" sz="1800" u="none" strike="noStrike" dirty="0" smtClean="0">
                          <a:effectLst/>
                        </a:rPr>
                        <a:t>137</a:t>
                      </a:r>
                      <a:endParaRPr lang="en-ZA" sz="1800" b="0" i="0" u="none" strike="noStrike" dirty="0">
                        <a:solidFill>
                          <a:srgbClr val="000000"/>
                        </a:solidFill>
                        <a:effectLst/>
                        <a:latin typeface="Arial"/>
                      </a:endParaRPr>
                    </a:p>
                  </a:txBody>
                  <a:tcPr marL="9525" marR="9525" marT="9525" marB="0" anchor="ctr"/>
                </a:tc>
                <a:tc>
                  <a:txBody>
                    <a:bodyPr/>
                    <a:lstStyle/>
                    <a:p>
                      <a:pPr algn="ctr" fontAlgn="ctr"/>
                      <a:r>
                        <a:rPr lang="en-ZA" sz="1800" u="none" strike="noStrike">
                          <a:effectLst/>
                        </a:rPr>
                        <a:t>101</a:t>
                      </a:r>
                      <a:endParaRPr lang="en-ZA" sz="1800" b="0" i="0" u="none" strike="noStrike">
                        <a:solidFill>
                          <a:srgbClr val="000000"/>
                        </a:solidFill>
                        <a:effectLst/>
                        <a:latin typeface="Arial"/>
                      </a:endParaRPr>
                    </a:p>
                  </a:txBody>
                  <a:tcPr marL="9525" marR="9525" marT="9525" marB="0" anchor="ctr"/>
                </a:tc>
                <a:tc>
                  <a:txBody>
                    <a:bodyPr/>
                    <a:lstStyle/>
                    <a:p>
                      <a:pPr algn="ctr" fontAlgn="ctr"/>
                      <a:r>
                        <a:rPr lang="en-US" sz="1800" u="none" strike="noStrike">
                          <a:effectLst/>
                        </a:rPr>
                        <a:t>39</a:t>
                      </a:r>
                      <a:endParaRPr lang="en-ZA" sz="1800" b="0" i="0" u="none" strike="noStrike">
                        <a:solidFill>
                          <a:srgbClr val="000000"/>
                        </a:solidFill>
                        <a:effectLst/>
                        <a:latin typeface="Arial"/>
                      </a:endParaRPr>
                    </a:p>
                  </a:txBody>
                  <a:tcPr marL="9525" marR="9525" marT="9525" marB="0" anchor="ctr"/>
                </a:tc>
                <a:tc>
                  <a:txBody>
                    <a:bodyPr/>
                    <a:lstStyle/>
                    <a:p>
                      <a:pPr algn="ctr" fontAlgn="ctr"/>
                      <a:r>
                        <a:rPr lang="en-US" sz="1800" u="none" strike="noStrike">
                          <a:effectLst/>
                        </a:rPr>
                        <a:t>17</a:t>
                      </a:r>
                      <a:endParaRPr lang="en-ZA" sz="1800" b="0" i="0" u="none" strike="noStrike">
                        <a:solidFill>
                          <a:srgbClr val="000000"/>
                        </a:solidFill>
                        <a:effectLst/>
                        <a:latin typeface="Arial"/>
                      </a:endParaRPr>
                    </a:p>
                  </a:txBody>
                  <a:tcPr marL="9525" marR="9525" marT="9525" marB="0" anchor="ctr"/>
                </a:tc>
                <a:tc>
                  <a:txBody>
                    <a:bodyPr/>
                    <a:lstStyle/>
                    <a:p>
                      <a:pPr algn="ctr" fontAlgn="ctr"/>
                      <a:r>
                        <a:rPr lang="en-US" sz="1800" b="0" i="0" u="none" strike="noStrike" dirty="0" smtClean="0">
                          <a:solidFill>
                            <a:schemeClr val="dk1"/>
                          </a:solidFill>
                          <a:effectLst/>
                          <a:latin typeface="+mn-lt"/>
                        </a:rPr>
                        <a:t>12</a:t>
                      </a:r>
                      <a:endParaRPr lang="en-ZA" sz="1800" b="0" i="0" u="none" strike="noStrike" dirty="0">
                        <a:solidFill>
                          <a:srgbClr val="000000"/>
                        </a:solidFill>
                        <a:effectLst/>
                        <a:latin typeface="Arial"/>
                      </a:endParaRPr>
                    </a:p>
                  </a:txBody>
                  <a:tcPr marL="9525" marR="9525" marT="9525" marB="0" anchor="ctr"/>
                </a:tc>
                <a:tc>
                  <a:txBody>
                    <a:bodyPr/>
                    <a:lstStyle/>
                    <a:p>
                      <a:pPr algn="ctr" fontAlgn="ctr"/>
                      <a:r>
                        <a:rPr lang="en-US" sz="1800" u="none" strike="noStrike" dirty="0">
                          <a:effectLst/>
                        </a:rPr>
                        <a:t>306</a:t>
                      </a:r>
                      <a:endParaRPr lang="en-ZA" sz="18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xmlns="" val="680222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027640" cy="504056"/>
          </a:xfrm>
        </p:spPr>
        <p:txBody>
          <a:bodyPr>
            <a:noAutofit/>
          </a:bodyPr>
          <a:lstStyle/>
          <a:p>
            <a:r>
              <a:rPr lang="en-ZA" sz="3200" b="1" dirty="0" smtClean="0"/>
              <a:t>PERFORMANCE DELIVERY ENVIRONMENT 2015/16</a:t>
            </a:r>
            <a:endParaRPr lang="en-ZA" sz="3200" b="1" dirty="0"/>
          </a:p>
        </p:txBody>
      </p:sp>
      <p:sp>
        <p:nvSpPr>
          <p:cNvPr id="3" name="Content Placeholder 2"/>
          <p:cNvSpPr>
            <a:spLocks noGrp="1"/>
          </p:cNvSpPr>
          <p:nvPr>
            <p:ph idx="1"/>
          </p:nvPr>
        </p:nvSpPr>
        <p:spPr>
          <a:xfrm>
            <a:off x="611560" y="1124744"/>
            <a:ext cx="7992888" cy="4896544"/>
          </a:xfrm>
        </p:spPr>
        <p:txBody>
          <a:bodyPr>
            <a:noAutofit/>
          </a:bodyPr>
          <a:lstStyle/>
          <a:p>
            <a:pPr algn="just">
              <a:buNone/>
            </a:pPr>
            <a:r>
              <a:rPr lang="en-ZA" sz="2000" dirty="0" smtClean="0">
                <a:cs typeface="Arial" pitchFamily="34" charset="0"/>
              </a:rPr>
              <a:t>The </a:t>
            </a:r>
            <a:r>
              <a:rPr lang="en-ZA" sz="2000" dirty="0">
                <a:cs typeface="Arial" pitchFamily="34" charset="0"/>
              </a:rPr>
              <a:t>delivery environment </a:t>
            </a:r>
            <a:r>
              <a:rPr lang="en-ZA" sz="2000" dirty="0" smtClean="0">
                <a:cs typeface="Arial" pitchFamily="34" charset="0"/>
              </a:rPr>
              <a:t>required </a:t>
            </a:r>
            <a:r>
              <a:rPr lang="en-ZA" sz="2000" dirty="0">
                <a:cs typeface="Arial" pitchFamily="34" charset="0"/>
              </a:rPr>
              <a:t>a model of provision which </a:t>
            </a:r>
            <a:r>
              <a:rPr lang="en-ZA" sz="2000" dirty="0" smtClean="0">
                <a:cs typeface="Arial" pitchFamily="34" charset="0"/>
              </a:rPr>
              <a:t>requires:</a:t>
            </a:r>
          </a:p>
          <a:p>
            <a:pPr algn="just">
              <a:buFont typeface="Wingdings" pitchFamily="2" charset="2"/>
              <a:buChar char="Ø"/>
            </a:pPr>
            <a:r>
              <a:rPr lang="en-ZA" sz="2000" dirty="0" smtClean="0">
                <a:cs typeface="Arial" pitchFamily="34" charset="0"/>
              </a:rPr>
              <a:t> </a:t>
            </a:r>
            <a:r>
              <a:rPr lang="en-ZA" sz="2000" dirty="0">
                <a:cs typeface="Arial" pitchFamily="34" charset="0"/>
              </a:rPr>
              <a:t>the N</a:t>
            </a:r>
            <a:r>
              <a:rPr lang="en-ZA" sz="2000" dirty="0" smtClean="0">
                <a:cs typeface="Arial" pitchFamily="34" charset="0"/>
              </a:rPr>
              <a:t>ational </a:t>
            </a:r>
            <a:r>
              <a:rPr lang="en-ZA" sz="2000" dirty="0">
                <a:cs typeface="Arial" pitchFamily="34" charset="0"/>
              </a:rPr>
              <a:t>Department of Basic Education to </a:t>
            </a:r>
            <a:r>
              <a:rPr lang="en-ZA" sz="2000" b="1" dirty="0">
                <a:cs typeface="Arial" pitchFamily="34" charset="0"/>
              </a:rPr>
              <a:t>focus</a:t>
            </a:r>
            <a:r>
              <a:rPr lang="en-ZA" sz="2000" dirty="0">
                <a:cs typeface="Arial" pitchFamily="34" charset="0"/>
              </a:rPr>
              <a:t> on </a:t>
            </a:r>
            <a:r>
              <a:rPr lang="en-ZA" sz="2000" b="1" dirty="0">
                <a:cs typeface="Arial" pitchFamily="34" charset="0"/>
              </a:rPr>
              <a:t>technical leadership, oversight, and the setting and maintenance of </a:t>
            </a:r>
            <a:r>
              <a:rPr lang="en-ZA" sz="2000" b="1" dirty="0" smtClean="0">
                <a:cs typeface="Arial" pitchFamily="34" charset="0"/>
              </a:rPr>
              <a:t>norms</a:t>
            </a:r>
            <a:r>
              <a:rPr lang="en-ZA" sz="2000" dirty="0" smtClean="0">
                <a:cs typeface="Arial" pitchFamily="34" charset="0"/>
              </a:rPr>
              <a:t>; </a:t>
            </a:r>
            <a:r>
              <a:rPr lang="en-ZA" sz="2000" dirty="0">
                <a:cs typeface="Arial" pitchFamily="34" charset="0"/>
              </a:rPr>
              <a:t>and </a:t>
            </a:r>
            <a:r>
              <a:rPr lang="en-ZA" sz="2000" b="1" dirty="0">
                <a:cs typeface="Arial" pitchFamily="34" charset="0"/>
              </a:rPr>
              <a:t>standards</a:t>
            </a:r>
            <a:r>
              <a:rPr lang="en-ZA" sz="2000" dirty="0">
                <a:cs typeface="Arial" pitchFamily="34" charset="0"/>
              </a:rPr>
              <a:t> in the basic education concurrent </a:t>
            </a:r>
            <a:r>
              <a:rPr lang="en-ZA" sz="2000" dirty="0" smtClean="0">
                <a:cs typeface="Arial" pitchFamily="34" charset="0"/>
              </a:rPr>
              <a:t>function.</a:t>
            </a:r>
          </a:p>
          <a:p>
            <a:pPr marL="0" indent="0" algn="just">
              <a:buNone/>
            </a:pPr>
            <a:endParaRPr lang="en-ZA" sz="2000" dirty="0" smtClean="0">
              <a:cs typeface="Arial" pitchFamily="34" charset="0"/>
            </a:endParaRPr>
          </a:p>
          <a:p>
            <a:pPr algn="just">
              <a:buFont typeface="Wingdings" pitchFamily="2" charset="2"/>
              <a:buChar char="Ø"/>
            </a:pPr>
            <a:r>
              <a:rPr lang="en-ZA" sz="2000" dirty="0" smtClean="0">
                <a:cs typeface="Arial" pitchFamily="34" charset="0"/>
              </a:rPr>
              <a:t> There are </a:t>
            </a:r>
            <a:r>
              <a:rPr lang="en-ZA" sz="2000" b="1" dirty="0" smtClean="0">
                <a:cs typeface="Arial" pitchFamily="34" charset="0"/>
              </a:rPr>
              <a:t>factors that influence the plans and activities </a:t>
            </a:r>
            <a:r>
              <a:rPr lang="en-ZA" sz="2000" dirty="0" smtClean="0">
                <a:cs typeface="Arial" pitchFamily="34" charset="0"/>
              </a:rPr>
              <a:t>of the Department of Basic Education. Such plans are covered in the government mandates namely the National Development Plan </a:t>
            </a:r>
            <a:r>
              <a:rPr lang="en-ZA" sz="2000" b="1" dirty="0" smtClean="0">
                <a:cs typeface="Arial" pitchFamily="34" charset="0"/>
              </a:rPr>
              <a:t>(NDP), </a:t>
            </a:r>
            <a:r>
              <a:rPr lang="en-ZA" sz="2000" dirty="0" smtClean="0">
                <a:cs typeface="Arial" pitchFamily="34" charset="0"/>
              </a:rPr>
              <a:t>2014-2019 Medium </a:t>
            </a:r>
            <a:r>
              <a:rPr lang="en-ZA" sz="2000" dirty="0">
                <a:cs typeface="Arial" pitchFamily="34" charset="0"/>
              </a:rPr>
              <a:t>Term Strategic Framework </a:t>
            </a:r>
            <a:r>
              <a:rPr lang="en-ZA" sz="2000" b="1" dirty="0" smtClean="0">
                <a:cs typeface="Arial" pitchFamily="34" charset="0"/>
              </a:rPr>
              <a:t>(MTSF</a:t>
            </a:r>
            <a:r>
              <a:rPr lang="en-ZA" sz="2000" dirty="0" smtClean="0">
                <a:cs typeface="Arial" pitchFamily="34" charset="0"/>
              </a:rPr>
              <a:t>), </a:t>
            </a:r>
            <a:r>
              <a:rPr lang="en-ZA" sz="2000" b="1" dirty="0" smtClean="0">
                <a:cs typeface="Arial" pitchFamily="34" charset="0"/>
              </a:rPr>
              <a:t>Action Plan </a:t>
            </a:r>
            <a:r>
              <a:rPr lang="en-ZA" sz="2000" dirty="0" smtClean="0">
                <a:cs typeface="Arial" pitchFamily="34" charset="0"/>
              </a:rPr>
              <a:t>to </a:t>
            </a:r>
            <a:r>
              <a:rPr lang="en-ZA" sz="2000" dirty="0">
                <a:cs typeface="Arial" pitchFamily="34" charset="0"/>
              </a:rPr>
              <a:t>2019: Towards the Realisation of Schooling </a:t>
            </a:r>
            <a:r>
              <a:rPr lang="en-ZA" sz="2000" dirty="0" smtClean="0">
                <a:cs typeface="Arial" pitchFamily="34" charset="0"/>
              </a:rPr>
              <a:t>2030.</a:t>
            </a:r>
          </a:p>
          <a:p>
            <a:pPr marL="0" indent="0" algn="just">
              <a:buNone/>
            </a:pPr>
            <a:endParaRPr lang="en-ZA" sz="2000" dirty="0" smtClean="0">
              <a:cs typeface="Arial" pitchFamily="34" charset="0"/>
            </a:endParaRPr>
          </a:p>
          <a:p>
            <a:pPr algn="just">
              <a:buFont typeface="Wingdings" pitchFamily="2" charset="2"/>
              <a:buChar char="Ø"/>
            </a:pPr>
            <a:r>
              <a:rPr lang="en-GB" sz="2000" dirty="0">
                <a:cs typeface="Arial" pitchFamily="34" charset="0"/>
              </a:rPr>
              <a:t>Department’s Strategic Outcome Oriented goals per programme are linked to the </a:t>
            </a:r>
            <a:r>
              <a:rPr lang="en-GB" sz="2000" b="1" dirty="0">
                <a:cs typeface="Arial" pitchFamily="34" charset="0"/>
              </a:rPr>
              <a:t>six priority areas </a:t>
            </a:r>
            <a:r>
              <a:rPr lang="en-GB" sz="2000" dirty="0">
                <a:cs typeface="Arial" pitchFamily="34" charset="0"/>
              </a:rPr>
              <a:t>of the 2014 -2019 Medium Term Strategic </a:t>
            </a:r>
            <a:r>
              <a:rPr lang="en-GB" sz="2000" dirty="0" smtClean="0">
                <a:cs typeface="Arial" pitchFamily="34" charset="0"/>
              </a:rPr>
              <a:t>Framework</a:t>
            </a:r>
            <a:r>
              <a:rPr lang="en-ZA" sz="2000" dirty="0" smtClean="0">
                <a:cs typeface="Arial" pitchFamily="34" charset="0"/>
              </a:rPr>
              <a:t>, and they exist under the following priorities .</a:t>
            </a:r>
          </a:p>
          <a:p>
            <a:pPr marL="0" indent="0">
              <a:buNone/>
            </a:pPr>
            <a:endParaRPr lang="en-ZA" sz="2000" b="1" dirty="0">
              <a:cs typeface="Arial" pitchFamily="34" charset="0"/>
            </a:endParaRPr>
          </a:p>
        </p:txBody>
      </p:sp>
      <p:sp>
        <p:nvSpPr>
          <p:cNvPr id="4" name="Slide Number Placeholder 3"/>
          <p:cNvSpPr>
            <a:spLocks noGrp="1"/>
          </p:cNvSpPr>
          <p:nvPr>
            <p:ph type="sldNum" sz="quarter" idx="12"/>
          </p:nvPr>
        </p:nvSpPr>
        <p:spPr>
          <a:xfrm>
            <a:off x="6444208" y="6356350"/>
            <a:ext cx="2133600" cy="365125"/>
          </a:xfrm>
          <a:prstGeom prst="rect">
            <a:avLst/>
          </a:prstGeom>
        </p:spPr>
        <p:txBody>
          <a:bodyPr/>
          <a:lstStyle/>
          <a:p>
            <a:fld id="{3DB53F8B-4788-43D9-B19C-7CDD71F53993}" type="slidenum">
              <a:rPr lang="en-ZA" b="1" smtClean="0"/>
              <a:pPr/>
              <a:t>6</a:t>
            </a:fld>
            <a:endParaRPr lang="en-ZA" b="1" dirty="0"/>
          </a:p>
        </p:txBody>
      </p:sp>
    </p:spTree>
    <p:extLst>
      <p:ext uri="{BB962C8B-B14F-4D97-AF65-F5344CB8AC3E}">
        <p14:creationId xmlns:p14="http://schemas.microsoft.com/office/powerpoint/2010/main" xmlns="" val="6355911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536" y="260648"/>
            <a:ext cx="8013700" cy="576064"/>
          </a:xfrm>
        </p:spPr>
        <p:txBody>
          <a:bodyPr>
            <a:normAutofit fontScale="90000"/>
          </a:bodyPr>
          <a:lstStyle/>
          <a:p>
            <a:pPr eaLnBrk="1" hangingPunct="1"/>
            <a:r>
              <a:rPr lang="en-ZA" sz="3600" b="1" dirty="0" smtClean="0">
                <a:latin typeface="Century Gothic" panose="020B0502020202020204" pitchFamily="34" charset="0"/>
              </a:rPr>
              <a:t>STATISTICS OF EMPLOYMENT  </a:t>
            </a:r>
            <a:br>
              <a:rPr lang="en-ZA" sz="3600" b="1" dirty="0" smtClean="0">
                <a:latin typeface="Century Gothic" panose="020B0502020202020204" pitchFamily="34" charset="0"/>
              </a:rPr>
            </a:br>
            <a:r>
              <a:rPr lang="en-ZA" sz="3600" b="1" dirty="0" smtClean="0">
                <a:latin typeface="Century Gothic" panose="020B0502020202020204" pitchFamily="34" charset="0"/>
              </a:rPr>
              <a:t>ASIDI  </a:t>
            </a:r>
            <a:r>
              <a:rPr lang="en-ZA" sz="3600" b="1" dirty="0">
                <a:latin typeface="Century Gothic" panose="020B0502020202020204" pitchFamily="34" charset="0"/>
              </a:rPr>
              <a:t>2013-16</a:t>
            </a:r>
          </a:p>
        </p:txBody>
      </p:sp>
      <p:graphicFrame>
        <p:nvGraphicFramePr>
          <p:cNvPr id="12291" name="Chart 3"/>
          <p:cNvGraphicFramePr>
            <a:graphicFrameLocks/>
          </p:cNvGraphicFramePr>
          <p:nvPr>
            <p:extLst>
              <p:ext uri="{D42A27DB-BD31-4B8C-83A1-F6EECF244321}">
                <p14:modId xmlns:p14="http://schemas.microsoft.com/office/powerpoint/2010/main" xmlns="" val="1438608047"/>
              </p:ext>
            </p:extLst>
          </p:nvPr>
        </p:nvGraphicFramePr>
        <p:xfrm>
          <a:off x="592469" y="1663933"/>
          <a:ext cx="7848872" cy="4824536"/>
        </p:xfrm>
        <a:graphic>
          <a:graphicData uri="http://schemas.openxmlformats.org/presentationml/2006/ole">
            <p:oleObj spid="_x0000_s1081" name="Chart" r:id="rId3" imgW="7090262" imgH="4712616" progId="Excel.Sheet.8">
              <p:embed/>
            </p:oleObj>
          </a:graphicData>
        </a:graphic>
      </p:graphicFrame>
      <p:sp>
        <p:nvSpPr>
          <p:cNvPr id="2" name="TextBox 1"/>
          <p:cNvSpPr txBox="1"/>
          <p:nvPr/>
        </p:nvSpPr>
        <p:spPr>
          <a:xfrm>
            <a:off x="611560" y="1017602"/>
            <a:ext cx="8026877" cy="646331"/>
          </a:xfrm>
          <a:prstGeom prst="rect">
            <a:avLst/>
          </a:prstGeom>
          <a:noFill/>
        </p:spPr>
        <p:txBody>
          <a:bodyPr wrap="none" rtlCol="0">
            <a:spAutoFit/>
          </a:bodyPr>
          <a:lstStyle/>
          <a:p>
            <a:pPr algn="just"/>
            <a:r>
              <a:rPr lang="en-US" b="1" dirty="0" smtClean="0"/>
              <a:t>32 786 Job Opportunities created since inception of the </a:t>
            </a:r>
            <a:r>
              <a:rPr lang="en-US" b="1" dirty="0" err="1" smtClean="0"/>
              <a:t>programme</a:t>
            </a:r>
            <a:r>
              <a:rPr lang="en-US" b="1" dirty="0" smtClean="0"/>
              <a:t> till to date. </a:t>
            </a:r>
            <a:endParaRPr lang="en-US" b="1" dirty="0"/>
          </a:p>
          <a:p>
            <a:pPr algn="just"/>
            <a:r>
              <a:rPr lang="en-US" b="1" dirty="0" smtClean="0"/>
              <a:t>Below Youth, Women and Disabled persons employed in the project in percentage.</a:t>
            </a:r>
            <a:endParaRPr lang="en-ZA" b="1" dirty="0"/>
          </a:p>
        </p:txBody>
      </p:sp>
    </p:spTree>
    <p:extLst>
      <p:ext uri="{BB962C8B-B14F-4D97-AF65-F5344CB8AC3E}">
        <p14:creationId xmlns:p14="http://schemas.microsoft.com/office/powerpoint/2010/main" xmlns="" val="22357358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3"/>
          </a:xfrm>
        </p:spPr>
        <p:txBody>
          <a:bodyPr>
            <a:normAutofit/>
          </a:bodyPr>
          <a:lstStyle/>
          <a:p>
            <a:pPr marL="0" lvl="0" indent="0" algn="just">
              <a:buNone/>
            </a:pPr>
            <a:endParaRPr lang="en-US" sz="1800" b="1" dirty="0" smtClean="0"/>
          </a:p>
          <a:p>
            <a:pPr marL="0" lvl="0" indent="0" algn="just">
              <a:buNone/>
            </a:pPr>
            <a:r>
              <a:rPr lang="en-US" sz="1800" b="1" dirty="0" smtClean="0">
                <a:cs typeface="Arial" pitchFamily="34" charset="0"/>
              </a:rPr>
              <a:t>Financial </a:t>
            </a:r>
            <a:r>
              <a:rPr lang="en-US" sz="1800" b="1" dirty="0">
                <a:cs typeface="Arial" pitchFamily="34" charset="0"/>
              </a:rPr>
              <a:t>Planning, Economic Analysis and Provincial Budget </a:t>
            </a:r>
            <a:r>
              <a:rPr lang="en-US" sz="1800" b="1" dirty="0" smtClean="0">
                <a:cs typeface="Arial" pitchFamily="34" charset="0"/>
              </a:rPr>
              <a:t>Monitoring</a:t>
            </a:r>
          </a:p>
          <a:p>
            <a:pPr algn="just"/>
            <a:r>
              <a:rPr lang="en-ZA" sz="1800" b="1" dirty="0">
                <a:cs typeface="Arial" pitchFamily="34" charset="0"/>
              </a:rPr>
              <a:t>The</a:t>
            </a:r>
            <a:r>
              <a:rPr lang="en-ZA" sz="1800" dirty="0">
                <a:cs typeface="Arial" pitchFamily="34" charset="0"/>
              </a:rPr>
              <a:t> </a:t>
            </a:r>
            <a:r>
              <a:rPr lang="en-ZA" sz="1800" b="1" dirty="0">
                <a:cs typeface="Arial" pitchFamily="34" charset="0"/>
              </a:rPr>
              <a:t>Minister published the no-fee schools lists for 2015 </a:t>
            </a:r>
            <a:r>
              <a:rPr lang="en-ZA" sz="1800" dirty="0">
                <a:cs typeface="Arial" pitchFamily="34" charset="0"/>
              </a:rPr>
              <a:t>to ensure adherence to the National Norms and Standards for School Funding (NNSSF) policy.</a:t>
            </a:r>
          </a:p>
          <a:p>
            <a:pPr algn="just"/>
            <a:r>
              <a:rPr lang="en-US" sz="1800" dirty="0">
                <a:cs typeface="Arial" pitchFamily="34" charset="0"/>
              </a:rPr>
              <a:t>A telephonic survey was conducted with selected schools to monitor progress by PEDs regarding the transfer and </a:t>
            </a:r>
            <a:r>
              <a:rPr lang="en-US" sz="1800" dirty="0" err="1">
                <a:cs typeface="Arial" pitchFamily="34" charset="0"/>
              </a:rPr>
              <a:t>utilisation</a:t>
            </a:r>
            <a:r>
              <a:rPr lang="en-US" sz="1800" dirty="0">
                <a:cs typeface="Arial" pitchFamily="34" charset="0"/>
              </a:rPr>
              <a:t> of school funding. </a:t>
            </a:r>
            <a:endParaRPr lang="en-US" sz="1800" dirty="0" smtClean="0">
              <a:cs typeface="Arial" pitchFamily="34" charset="0"/>
            </a:endParaRPr>
          </a:p>
          <a:p>
            <a:pPr algn="just"/>
            <a:r>
              <a:rPr lang="en-ZA" sz="1800" dirty="0">
                <a:cs typeface="Arial" pitchFamily="34" charset="0"/>
              </a:rPr>
              <a:t>During the 2015/16 financial year, the following </a:t>
            </a:r>
            <a:r>
              <a:rPr lang="en-ZA" sz="1800" b="1" dirty="0" smtClean="0">
                <a:cs typeface="Arial" pitchFamily="34" charset="0"/>
              </a:rPr>
              <a:t>analyses </a:t>
            </a:r>
            <a:r>
              <a:rPr lang="en-ZA" sz="1800" dirty="0">
                <a:cs typeface="Arial" pitchFamily="34" charset="0"/>
              </a:rPr>
              <a:t>were done:</a:t>
            </a:r>
          </a:p>
          <a:p>
            <a:pPr lvl="1" algn="just"/>
            <a:r>
              <a:rPr lang="en-ZA" sz="1800" dirty="0">
                <a:cs typeface="Arial" pitchFamily="34" charset="0"/>
              </a:rPr>
              <a:t>PEDs’ Medium Term Expenditure Framework (</a:t>
            </a:r>
            <a:r>
              <a:rPr lang="en-ZA" sz="1800" b="1" dirty="0">
                <a:cs typeface="Arial" pitchFamily="34" charset="0"/>
              </a:rPr>
              <a:t>MTEF</a:t>
            </a:r>
            <a:r>
              <a:rPr lang="en-ZA" sz="1800" dirty="0">
                <a:cs typeface="Arial" pitchFamily="34" charset="0"/>
              </a:rPr>
              <a:t>) budgets - to provide a snapshot of the budgetary situation in the current MTEF against the previous MTEF cycle.</a:t>
            </a:r>
          </a:p>
          <a:p>
            <a:pPr lvl="1" algn="just"/>
            <a:r>
              <a:rPr lang="en-ZA" sz="1800" b="1" dirty="0">
                <a:cs typeface="Arial" pitchFamily="34" charset="0"/>
              </a:rPr>
              <a:t>Provincial APPs </a:t>
            </a:r>
            <a:r>
              <a:rPr lang="en-ZA" sz="1800" dirty="0">
                <a:cs typeface="Arial" pitchFamily="34" charset="0"/>
              </a:rPr>
              <a:t>- to ensure planning for the service delivery outcomes against allocated budgets for an MTEF, and more specifically a financial year, were realistic. </a:t>
            </a:r>
          </a:p>
          <a:p>
            <a:pPr lvl="1" algn="just"/>
            <a:r>
              <a:rPr lang="en-ZA" sz="1800" b="1" dirty="0">
                <a:cs typeface="Arial" pitchFamily="34" charset="0"/>
              </a:rPr>
              <a:t>Quarterly Performance Reports of the PEDs </a:t>
            </a:r>
            <a:r>
              <a:rPr lang="en-ZA" sz="1800" dirty="0">
                <a:cs typeface="Arial" pitchFamily="34" charset="0"/>
              </a:rPr>
              <a:t>- </a:t>
            </a:r>
            <a:r>
              <a:rPr lang="en-US" sz="1800" dirty="0">
                <a:cs typeface="Arial" pitchFamily="34" charset="0"/>
              </a:rPr>
              <a:t>to gauge the progress of selected indicators towards the achievement of the annual targets. This showed the link between the financial and non-financial data.</a:t>
            </a:r>
            <a:r>
              <a:rPr lang="en-ZA" sz="1800" dirty="0">
                <a:cs typeface="Arial" pitchFamily="34" charset="0"/>
              </a:rPr>
              <a:t> </a:t>
            </a:r>
          </a:p>
          <a:p>
            <a:pPr marL="457200" lvl="1" indent="0" algn="just">
              <a:buNone/>
            </a:pPr>
            <a:endParaRPr lang="en-ZA" sz="1800" dirty="0">
              <a:cs typeface="Arial" pitchFamily="34" charset="0"/>
            </a:endParaRPr>
          </a:p>
          <a:p>
            <a:pPr algn="just"/>
            <a:endParaRPr lang="en-ZA" sz="1800" dirty="0"/>
          </a:p>
          <a:p>
            <a:pPr algn="just"/>
            <a:endParaRPr lang="en-US" sz="1800" dirty="0">
              <a:solidFill>
                <a:prstClr val="black"/>
              </a:solidFill>
              <a:cs typeface="Arial" panose="020B0604020202020204" pitchFamily="34" charset="0"/>
            </a:endParaRPr>
          </a:p>
        </p:txBody>
      </p:sp>
      <p:sp>
        <p:nvSpPr>
          <p:cNvPr id="4"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61</a:t>
            </a:fld>
            <a:endParaRPr lang="en-ZA"/>
          </a:p>
        </p:txBody>
      </p:sp>
    </p:spTree>
    <p:extLst>
      <p:ext uri="{BB962C8B-B14F-4D97-AF65-F5344CB8AC3E}">
        <p14:creationId xmlns:p14="http://schemas.microsoft.com/office/powerpoint/2010/main" xmlns="" val="8233397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496944" cy="5145437"/>
          </a:xfrm>
        </p:spPr>
        <p:txBody>
          <a:bodyPr>
            <a:normAutofit/>
          </a:bodyPr>
          <a:lstStyle/>
          <a:p>
            <a:pPr marL="0" lvl="0" indent="0" algn="just">
              <a:buNone/>
            </a:pPr>
            <a:r>
              <a:rPr lang="en-ZA" sz="1800" b="1" dirty="0" smtClean="0">
                <a:solidFill>
                  <a:prstClr val="black"/>
                </a:solidFill>
                <a:cs typeface="Arial" panose="020B0604020202020204" pitchFamily="34" charset="0"/>
              </a:rPr>
              <a:t> </a:t>
            </a:r>
            <a:r>
              <a:rPr lang="en-ZA" sz="1800" b="1" dirty="0">
                <a:solidFill>
                  <a:prstClr val="black"/>
                </a:solidFill>
                <a:cs typeface="Arial" pitchFamily="34" charset="0"/>
              </a:rPr>
              <a:t>Quality Learning and Teaching Campaign (QLTC)</a:t>
            </a:r>
          </a:p>
          <a:p>
            <a:pPr lvl="0" algn="just"/>
            <a:r>
              <a:rPr lang="en-US" sz="1800" dirty="0">
                <a:solidFill>
                  <a:prstClr val="black"/>
                </a:solidFill>
                <a:cs typeface="Arial" pitchFamily="34" charset="0"/>
              </a:rPr>
              <a:t>The </a:t>
            </a:r>
            <a:r>
              <a:rPr lang="en-US" sz="1800" b="1" dirty="0">
                <a:solidFill>
                  <a:prstClr val="black"/>
                </a:solidFill>
                <a:cs typeface="Arial" pitchFamily="34" charset="0"/>
              </a:rPr>
              <a:t>QLTC’s primary mandate </a:t>
            </a:r>
            <a:r>
              <a:rPr lang="en-US" sz="1800" dirty="0">
                <a:solidFill>
                  <a:prstClr val="black"/>
                </a:solidFill>
                <a:cs typeface="Arial" pitchFamily="34" charset="0"/>
              </a:rPr>
              <a:t>is </a:t>
            </a:r>
            <a:r>
              <a:rPr lang="en-US" sz="1800" b="1" dirty="0">
                <a:solidFill>
                  <a:prstClr val="black"/>
                </a:solidFill>
                <a:cs typeface="Arial" pitchFamily="34" charset="0"/>
              </a:rPr>
              <a:t>to ensure that education becomes a societal matter </a:t>
            </a:r>
            <a:r>
              <a:rPr lang="en-US" sz="1800" dirty="0">
                <a:solidFill>
                  <a:prstClr val="black"/>
                </a:solidFill>
                <a:cs typeface="Arial" pitchFamily="34" charset="0"/>
              </a:rPr>
              <a:t>and that communities play a pivotal role in the attainment of quality learning and teaching. </a:t>
            </a:r>
          </a:p>
          <a:p>
            <a:pPr lvl="0" algn="just"/>
            <a:r>
              <a:rPr lang="en-US" sz="1800" dirty="0">
                <a:solidFill>
                  <a:prstClr val="black"/>
                </a:solidFill>
                <a:cs typeface="Arial" pitchFamily="34" charset="0"/>
              </a:rPr>
              <a:t>QLTC continued to be integral in </a:t>
            </a:r>
            <a:r>
              <a:rPr lang="en-US" sz="1800" dirty="0" err="1">
                <a:solidFill>
                  <a:prstClr val="black"/>
                </a:solidFill>
                <a:cs typeface="Arial" pitchFamily="34" charset="0"/>
              </a:rPr>
              <a:t>realising</a:t>
            </a:r>
            <a:r>
              <a:rPr lang="en-US" sz="1800" dirty="0">
                <a:solidFill>
                  <a:prstClr val="black"/>
                </a:solidFill>
                <a:cs typeface="Arial" pitchFamily="34" charset="0"/>
              </a:rPr>
              <a:t> the Drop All and Read Campaign.</a:t>
            </a:r>
          </a:p>
          <a:p>
            <a:pPr lvl="0" algn="just"/>
            <a:r>
              <a:rPr lang="en-US" sz="1800" dirty="0">
                <a:solidFill>
                  <a:prstClr val="black"/>
                </a:solidFill>
                <a:cs typeface="Arial" pitchFamily="34" charset="0"/>
              </a:rPr>
              <a:t>The </a:t>
            </a:r>
            <a:r>
              <a:rPr lang="en-US" sz="1800" dirty="0" smtClean="0">
                <a:solidFill>
                  <a:prstClr val="black"/>
                </a:solidFill>
                <a:cs typeface="Arial" pitchFamily="34" charset="0"/>
              </a:rPr>
              <a:t>Quality  Coordinating Team </a:t>
            </a:r>
            <a:r>
              <a:rPr lang="en-US" sz="1800" dirty="0">
                <a:solidFill>
                  <a:prstClr val="black"/>
                </a:solidFill>
                <a:cs typeface="Arial" pitchFamily="34" charset="0"/>
              </a:rPr>
              <a:t>members were part in these training programmes empowering the newly elected SGB in strengthening the functionality of QLTC at school level </a:t>
            </a:r>
          </a:p>
          <a:p>
            <a:pPr marL="0" lvl="0" indent="0" algn="just">
              <a:buNone/>
            </a:pPr>
            <a:r>
              <a:rPr lang="en-ZA" sz="1800" b="1" dirty="0">
                <a:solidFill>
                  <a:prstClr val="black"/>
                </a:solidFill>
                <a:cs typeface="Arial" pitchFamily="34" charset="0"/>
              </a:rPr>
              <a:t>District level planning and implementation support </a:t>
            </a:r>
          </a:p>
          <a:p>
            <a:pPr lvl="0" algn="just"/>
            <a:r>
              <a:rPr lang="en-ZA" sz="1800" i="1" dirty="0">
                <a:solidFill>
                  <a:prstClr val="black"/>
                </a:solidFill>
                <a:cs typeface="Arial" pitchFamily="34" charset="0"/>
              </a:rPr>
              <a:t>Guidelines on Standard Routines and Operations  </a:t>
            </a:r>
            <a:r>
              <a:rPr lang="en-ZA" sz="1800" b="1" dirty="0">
                <a:solidFill>
                  <a:prstClr val="black"/>
                </a:solidFill>
                <a:cs typeface="Arial" pitchFamily="34" charset="0"/>
              </a:rPr>
              <a:t>in education districts </a:t>
            </a:r>
            <a:r>
              <a:rPr lang="en-ZA" sz="1800" dirty="0" smtClean="0">
                <a:solidFill>
                  <a:prstClr val="black"/>
                </a:solidFill>
                <a:cs typeface="Arial" pitchFamily="34" charset="0"/>
              </a:rPr>
              <a:t>were developed</a:t>
            </a:r>
            <a:r>
              <a:rPr lang="en-ZA" sz="1800" dirty="0">
                <a:solidFill>
                  <a:prstClr val="black"/>
                </a:solidFill>
                <a:cs typeface="Arial" pitchFamily="34" charset="0"/>
              </a:rPr>
              <a:t>. This  </a:t>
            </a:r>
            <a:r>
              <a:rPr lang="en-US" sz="1800" dirty="0">
                <a:solidFill>
                  <a:prstClr val="black"/>
                </a:solidFill>
                <a:cs typeface="Arial" pitchFamily="34" charset="0"/>
              </a:rPr>
              <a:t>will </a:t>
            </a:r>
            <a:r>
              <a:rPr lang="en-US" sz="1800" dirty="0" err="1" smtClean="0">
                <a:solidFill>
                  <a:prstClr val="black"/>
                </a:solidFill>
                <a:cs typeface="Arial" pitchFamily="34" charset="0"/>
              </a:rPr>
              <a:t>standardise</a:t>
            </a:r>
            <a:r>
              <a:rPr lang="en-US" sz="1800" dirty="0" smtClean="0">
                <a:solidFill>
                  <a:prstClr val="black"/>
                </a:solidFill>
                <a:cs typeface="Arial" pitchFamily="34" charset="0"/>
              </a:rPr>
              <a:t> </a:t>
            </a:r>
            <a:r>
              <a:rPr lang="en-US" sz="1800" dirty="0">
                <a:solidFill>
                  <a:prstClr val="black"/>
                </a:solidFill>
                <a:cs typeface="Arial" pitchFamily="34" charset="0"/>
              </a:rPr>
              <a:t>the work of district directors as well as ensure predictability in what they do.</a:t>
            </a:r>
          </a:p>
          <a:p>
            <a:pPr lvl="0" algn="just"/>
            <a:r>
              <a:rPr lang="en-ZA" sz="1800" dirty="0">
                <a:solidFill>
                  <a:prstClr val="black"/>
                </a:solidFill>
                <a:cs typeface="Arial" pitchFamily="34" charset="0"/>
              </a:rPr>
              <a:t>A</a:t>
            </a:r>
            <a:r>
              <a:rPr lang="en-ZA" sz="1800" i="1" dirty="0">
                <a:solidFill>
                  <a:prstClr val="black"/>
                </a:solidFill>
                <a:cs typeface="Arial" pitchFamily="34" charset="0"/>
              </a:rPr>
              <a:t> Draft Recruitment and Selection Criteria Guideline for district officials </a:t>
            </a:r>
            <a:r>
              <a:rPr lang="en-ZA" sz="1800" dirty="0">
                <a:solidFill>
                  <a:prstClr val="black"/>
                </a:solidFill>
                <a:cs typeface="Arial" pitchFamily="34" charset="0"/>
              </a:rPr>
              <a:t>was also developed to </a:t>
            </a:r>
            <a:r>
              <a:rPr lang="en-ZA" sz="1800" b="1" dirty="0">
                <a:solidFill>
                  <a:prstClr val="black"/>
                </a:solidFill>
                <a:cs typeface="Arial" pitchFamily="34" charset="0"/>
              </a:rPr>
              <a:t>strengthen  the recruitment and appointment </a:t>
            </a:r>
            <a:r>
              <a:rPr lang="en-ZA" sz="1800" dirty="0">
                <a:solidFill>
                  <a:prstClr val="black"/>
                </a:solidFill>
                <a:cs typeface="Arial" pitchFamily="34" charset="0"/>
              </a:rPr>
              <a:t>of the right people in the right roles.</a:t>
            </a:r>
          </a:p>
          <a:p>
            <a:pPr lvl="0" algn="just"/>
            <a:r>
              <a:rPr lang="en-US" sz="1800" b="1" dirty="0">
                <a:solidFill>
                  <a:prstClr val="black"/>
                </a:solidFill>
                <a:cs typeface="Arial" pitchFamily="34" charset="0"/>
              </a:rPr>
              <a:t>Vacancies in district offices are tracked </a:t>
            </a:r>
            <a:r>
              <a:rPr lang="en-US" sz="1800" dirty="0">
                <a:solidFill>
                  <a:prstClr val="black"/>
                </a:solidFill>
                <a:cs typeface="Arial" pitchFamily="34" charset="0"/>
              </a:rPr>
              <a:t>quarterly to monitor the timely filling of vacancies. </a:t>
            </a:r>
          </a:p>
          <a:p>
            <a:pPr marL="0" lvl="0" indent="0">
              <a:buNone/>
            </a:pPr>
            <a:endParaRPr lang="en-US" sz="1800" dirty="0">
              <a:solidFill>
                <a:prstClr val="black"/>
              </a:solidFill>
              <a:cs typeface="Arial" pitchFamily="34" charset="0"/>
            </a:endParaRPr>
          </a:p>
        </p:txBody>
      </p:sp>
      <p:sp>
        <p:nvSpPr>
          <p:cNvPr id="4"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62</a:t>
            </a:fld>
            <a:endParaRPr lang="en-ZA"/>
          </a:p>
        </p:txBody>
      </p:sp>
    </p:spTree>
    <p:extLst>
      <p:ext uri="{BB962C8B-B14F-4D97-AF65-F5344CB8AC3E}">
        <p14:creationId xmlns:p14="http://schemas.microsoft.com/office/powerpoint/2010/main" xmlns="" val="10474998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08912" cy="5184576"/>
          </a:xfrm>
        </p:spPr>
        <p:txBody>
          <a:bodyPr>
            <a:noAutofit/>
          </a:bodyPr>
          <a:lstStyle/>
          <a:p>
            <a:pPr algn="just"/>
            <a:r>
              <a:rPr lang="en-ZA" sz="1800" dirty="0">
                <a:solidFill>
                  <a:prstClr val="black"/>
                </a:solidFill>
                <a:cs typeface="Arial" pitchFamily="34" charset="0"/>
              </a:rPr>
              <a:t>Monitoring of the basic tools of trade for districts and circuits in line with the Minimum Resource </a:t>
            </a:r>
            <a:r>
              <a:rPr lang="en-ZA" sz="1800" dirty="0" smtClean="0">
                <a:solidFill>
                  <a:prstClr val="black"/>
                </a:solidFill>
                <a:cs typeface="Arial" pitchFamily="34" charset="0"/>
              </a:rPr>
              <a:t>Package </a:t>
            </a:r>
            <a:r>
              <a:rPr lang="en-ZA" sz="1800" dirty="0">
                <a:solidFill>
                  <a:prstClr val="black"/>
                </a:solidFill>
                <a:cs typeface="Arial" pitchFamily="34" charset="0"/>
              </a:rPr>
              <a:t>was strengthened </a:t>
            </a:r>
            <a:r>
              <a:rPr lang="en-ZA" sz="1800" dirty="0" smtClean="0">
                <a:solidFill>
                  <a:prstClr val="black"/>
                </a:solidFill>
                <a:cs typeface="Arial" pitchFamily="34" charset="0"/>
              </a:rPr>
              <a:t>with </a:t>
            </a:r>
            <a:r>
              <a:rPr lang="en-ZA" sz="1800" dirty="0">
                <a:solidFill>
                  <a:prstClr val="black"/>
                </a:solidFill>
                <a:cs typeface="Arial" pitchFamily="34" charset="0"/>
              </a:rPr>
              <a:t>a marked improvement in the resourcing of districts country-wide</a:t>
            </a:r>
            <a:r>
              <a:rPr lang="en-ZA" sz="1800" dirty="0" smtClean="0">
                <a:solidFill>
                  <a:prstClr val="black"/>
                </a:solidFill>
                <a:cs typeface="Arial" pitchFamily="34" charset="0"/>
              </a:rPr>
              <a:t>.</a:t>
            </a:r>
            <a:endParaRPr lang="en-US" sz="1800" dirty="0" smtClean="0">
              <a:cs typeface="Arial" pitchFamily="34" charset="0"/>
            </a:endParaRPr>
          </a:p>
          <a:p>
            <a:pPr lvl="0" algn="just"/>
            <a:r>
              <a:rPr lang="en-US" sz="1800" b="1" dirty="0" smtClean="0">
                <a:cs typeface="Arial" pitchFamily="34" charset="0"/>
              </a:rPr>
              <a:t>Draft </a:t>
            </a:r>
            <a:r>
              <a:rPr lang="en-US" sz="1800" b="1" dirty="0">
                <a:cs typeface="Arial" pitchFamily="34" charset="0"/>
              </a:rPr>
              <a:t>norms and standards for staffing </a:t>
            </a:r>
            <a:r>
              <a:rPr lang="en-US" sz="1800" b="1" dirty="0" smtClean="0">
                <a:cs typeface="Arial" pitchFamily="34" charset="0"/>
              </a:rPr>
              <a:t>education districts </a:t>
            </a:r>
            <a:r>
              <a:rPr lang="en-US" sz="1800" dirty="0" smtClean="0">
                <a:cs typeface="Arial" pitchFamily="34" charset="0"/>
              </a:rPr>
              <a:t>have been developed and costed to strengthen the implementation of the </a:t>
            </a:r>
            <a:r>
              <a:rPr lang="en-US" sz="1800" i="1" dirty="0">
                <a:cs typeface="Arial" pitchFamily="34" charset="0"/>
              </a:rPr>
              <a:t>Policy on the Organisation, Roles and Responsibilities of Education </a:t>
            </a:r>
            <a:r>
              <a:rPr lang="en-US" sz="1800" i="1" dirty="0" smtClean="0">
                <a:cs typeface="Arial" pitchFamily="34" charset="0"/>
              </a:rPr>
              <a:t>Districts</a:t>
            </a:r>
            <a:r>
              <a:rPr lang="en-US" sz="1800" dirty="0">
                <a:cs typeface="Arial" pitchFamily="34" charset="0"/>
              </a:rPr>
              <a:t>.</a:t>
            </a:r>
            <a:endParaRPr lang="en-ZA" sz="1800" dirty="0">
              <a:cs typeface="Arial" pitchFamily="34" charset="0"/>
            </a:endParaRPr>
          </a:p>
          <a:p>
            <a:pPr lvl="0" algn="just"/>
            <a:r>
              <a:rPr lang="en-US" sz="1800" dirty="0">
                <a:cs typeface="Arial" pitchFamily="34" charset="0"/>
              </a:rPr>
              <a:t>A</a:t>
            </a:r>
            <a:r>
              <a:rPr lang="en-US" sz="1800" dirty="0" smtClean="0">
                <a:cs typeface="Arial" pitchFamily="34" charset="0"/>
              </a:rPr>
              <a:t> </a:t>
            </a:r>
            <a:r>
              <a:rPr lang="en-US" sz="1800" b="1" dirty="0">
                <a:cs typeface="Arial" pitchFamily="34" charset="0"/>
              </a:rPr>
              <a:t>capability building </a:t>
            </a:r>
            <a:r>
              <a:rPr lang="en-US" sz="1800" b="1" dirty="0" smtClean="0">
                <a:cs typeface="Arial" pitchFamily="34" charset="0"/>
              </a:rPr>
              <a:t>program </a:t>
            </a:r>
            <a:r>
              <a:rPr lang="en-US" sz="1800" dirty="0">
                <a:cs typeface="Arial" pitchFamily="34" charset="0"/>
              </a:rPr>
              <a:t>for District Directors, Data Specialists in districts and District Support Staff </a:t>
            </a:r>
            <a:r>
              <a:rPr lang="en-US" sz="1800" dirty="0" smtClean="0">
                <a:cs typeface="Arial" pitchFamily="34" charset="0"/>
              </a:rPr>
              <a:t>is being rolled out. </a:t>
            </a:r>
            <a:r>
              <a:rPr lang="en-US" sz="1800" b="1" dirty="0" smtClean="0">
                <a:cs typeface="Arial" pitchFamily="34" charset="0"/>
              </a:rPr>
              <a:t>Already 60 officials from 30 districts </a:t>
            </a:r>
            <a:r>
              <a:rPr lang="en-US" sz="1800" dirty="0" smtClean="0">
                <a:cs typeface="Arial" pitchFamily="34" charset="0"/>
              </a:rPr>
              <a:t>have participated in  training </a:t>
            </a:r>
            <a:r>
              <a:rPr lang="en-US" sz="1800" dirty="0">
                <a:cs typeface="Arial" pitchFamily="34" charset="0"/>
              </a:rPr>
              <a:t>focused on data management, analysis, reporting and utilization </a:t>
            </a:r>
            <a:r>
              <a:rPr lang="en-US" sz="1800" dirty="0" smtClean="0">
                <a:cs typeface="Arial" pitchFamily="34" charset="0"/>
              </a:rPr>
              <a:t>.</a:t>
            </a:r>
            <a:endParaRPr lang="en-ZA" sz="1800" dirty="0">
              <a:cs typeface="Arial" pitchFamily="34" charset="0"/>
            </a:endParaRPr>
          </a:p>
          <a:p>
            <a:pPr lvl="0" algn="just"/>
            <a:r>
              <a:rPr lang="en-US" sz="1800" b="1" dirty="0">
                <a:cs typeface="Arial" pitchFamily="34" charset="0"/>
              </a:rPr>
              <a:t>N</a:t>
            </a:r>
            <a:r>
              <a:rPr lang="en-US" sz="1800" b="1" dirty="0" smtClean="0">
                <a:cs typeface="Arial" pitchFamily="34" charset="0"/>
              </a:rPr>
              <a:t>ational </a:t>
            </a:r>
            <a:r>
              <a:rPr lang="en-US" sz="1800" b="1" dirty="0">
                <a:cs typeface="Arial" pitchFamily="34" charset="0"/>
              </a:rPr>
              <a:t>workshops </a:t>
            </a:r>
            <a:r>
              <a:rPr lang="en-US" sz="1800" dirty="0">
                <a:cs typeface="Arial" pitchFamily="34" charset="0"/>
              </a:rPr>
              <a:t>and </a:t>
            </a:r>
            <a:r>
              <a:rPr lang="en-US" sz="1800" b="1" dirty="0">
                <a:cs typeface="Arial" pitchFamily="34" charset="0"/>
              </a:rPr>
              <a:t>on-site visits </a:t>
            </a:r>
            <a:r>
              <a:rPr lang="en-US" sz="1800" dirty="0">
                <a:cs typeface="Arial" pitchFamily="34" charset="0"/>
              </a:rPr>
              <a:t>to support and </a:t>
            </a:r>
            <a:r>
              <a:rPr lang="en-US" sz="1800" dirty="0" smtClean="0">
                <a:cs typeface="Arial" pitchFamily="34" charset="0"/>
              </a:rPr>
              <a:t>strengthen </a:t>
            </a:r>
            <a:r>
              <a:rPr lang="en-US" sz="1800" dirty="0">
                <a:cs typeface="Arial" pitchFamily="34" charset="0"/>
              </a:rPr>
              <a:t>district operations to deliver on their mandate </a:t>
            </a:r>
            <a:r>
              <a:rPr lang="en-US" sz="1800" dirty="0" smtClean="0">
                <a:cs typeface="Arial" pitchFamily="34" charset="0"/>
              </a:rPr>
              <a:t> have been conducted country-wide.</a:t>
            </a:r>
            <a:endParaRPr lang="en-ZA" sz="1800" dirty="0">
              <a:cs typeface="Arial" pitchFamily="34" charset="0"/>
            </a:endParaRPr>
          </a:p>
          <a:p>
            <a:pPr lvl="0" algn="just"/>
            <a:r>
              <a:rPr lang="en-US" sz="1800" b="1" dirty="0" smtClean="0">
                <a:cs typeface="Arial" pitchFamily="34" charset="0"/>
              </a:rPr>
              <a:t>National Education Excellence </a:t>
            </a:r>
            <a:r>
              <a:rPr lang="en-US" sz="1800" b="1" dirty="0">
                <a:cs typeface="Arial" pitchFamily="34" charset="0"/>
              </a:rPr>
              <a:t>Awards </a:t>
            </a:r>
            <a:r>
              <a:rPr lang="en-US" sz="1800" b="1" dirty="0" smtClean="0">
                <a:cs typeface="Arial" pitchFamily="34" charset="0"/>
              </a:rPr>
              <a:t>to recognise </a:t>
            </a:r>
            <a:r>
              <a:rPr lang="en-US" sz="1800" b="1" dirty="0">
                <a:cs typeface="Arial" pitchFamily="34" charset="0"/>
              </a:rPr>
              <a:t>and </a:t>
            </a:r>
            <a:r>
              <a:rPr lang="en-US" sz="1800" b="1" dirty="0" smtClean="0">
                <a:cs typeface="Arial" pitchFamily="34" charset="0"/>
              </a:rPr>
              <a:t>celebrate </a:t>
            </a:r>
            <a:r>
              <a:rPr lang="en-US" sz="1800" b="1" dirty="0">
                <a:cs typeface="Arial" pitchFamily="34" charset="0"/>
              </a:rPr>
              <a:t>districts </a:t>
            </a:r>
            <a:r>
              <a:rPr lang="en-US" sz="1800" b="1" dirty="0" smtClean="0">
                <a:cs typeface="Arial" pitchFamily="34" charset="0"/>
              </a:rPr>
              <a:t>and schools </a:t>
            </a:r>
            <a:r>
              <a:rPr lang="en-US" sz="1800" dirty="0" smtClean="0">
                <a:cs typeface="Arial" pitchFamily="34" charset="0"/>
              </a:rPr>
              <a:t>for excellent performance and consistent improvement in the system were successfully organised and excellence celebrated in districts and schools from across the country.</a:t>
            </a:r>
            <a:endParaRPr lang="en-ZA" sz="1800" dirty="0">
              <a:cs typeface="Arial" pitchFamily="34" charset="0"/>
            </a:endParaRPr>
          </a:p>
          <a:p>
            <a:pPr lvl="0"/>
            <a:endParaRPr lang="en-ZA" sz="1800" dirty="0">
              <a:cs typeface="Arial" pitchFamily="34" charset="0"/>
            </a:endParaRPr>
          </a:p>
          <a:p>
            <a:endParaRPr lang="en-US" sz="1800" dirty="0" smtClean="0">
              <a:cs typeface="Arial" pitchFamily="34" charset="0"/>
            </a:endParaRPr>
          </a:p>
          <a:p>
            <a:pPr lvl="0"/>
            <a:endParaRPr lang="en-ZA" sz="1800" dirty="0">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B53F8B-4788-43D9-B19C-7CDD71F53993}" type="slidenum">
              <a:rPr lang="en-ZA" smtClean="0"/>
              <a:pPr/>
              <a:t>63</a:t>
            </a:fld>
            <a:endParaRPr lang="en-ZA" dirty="0"/>
          </a:p>
        </p:txBody>
      </p:sp>
      <p:sp>
        <p:nvSpPr>
          <p:cNvPr id="5" name="Title 1"/>
          <p:cNvSpPr txBox="1">
            <a:spLocks/>
          </p:cNvSpPr>
          <p:nvPr/>
        </p:nvSpPr>
        <p:spPr>
          <a:xfrm>
            <a:off x="293688" y="97797"/>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…cont.</a:t>
            </a:r>
            <a:endParaRPr lang="en-ZA" dirty="0"/>
          </a:p>
        </p:txBody>
      </p:sp>
    </p:spTree>
    <p:extLst>
      <p:ext uri="{BB962C8B-B14F-4D97-AF65-F5344CB8AC3E}">
        <p14:creationId xmlns:p14="http://schemas.microsoft.com/office/powerpoint/2010/main" xmlns="" val="21744193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352928" cy="5472608"/>
          </a:xfrm>
        </p:spPr>
        <p:txBody>
          <a:bodyPr>
            <a:noAutofit/>
          </a:bodyPr>
          <a:lstStyle/>
          <a:p>
            <a:pPr marL="0" indent="0" algn="just">
              <a:buNone/>
            </a:pPr>
            <a:r>
              <a:rPr lang="en-ZA" sz="1800" b="1" dirty="0" smtClean="0">
                <a:cs typeface="Arial" pitchFamily="34" charset="0"/>
              </a:rPr>
              <a:t>School level Planning </a:t>
            </a:r>
          </a:p>
          <a:p>
            <a:pPr algn="just"/>
            <a:r>
              <a:rPr lang="en-US" sz="1800" dirty="0">
                <a:cs typeface="Arial" pitchFamily="34" charset="0"/>
              </a:rPr>
              <a:t>For the 2015/16 financial year School Improvement Support Co-ordinators (SISCO) worked with a </a:t>
            </a:r>
            <a:r>
              <a:rPr lang="en-US" sz="1800" b="1" dirty="0">
                <a:cs typeface="Arial" pitchFamily="34" charset="0"/>
              </a:rPr>
              <a:t>total of 187 Circuit Managers </a:t>
            </a:r>
            <a:r>
              <a:rPr lang="en-US" sz="1800" dirty="0">
                <a:cs typeface="Arial" pitchFamily="34" charset="0"/>
              </a:rPr>
              <a:t>to assist them to develop specific interventions to support schools </a:t>
            </a:r>
            <a:endParaRPr lang="en-US" sz="1800" dirty="0" smtClean="0">
              <a:cs typeface="Arial" pitchFamily="34" charset="0"/>
            </a:endParaRPr>
          </a:p>
          <a:p>
            <a:pPr algn="just"/>
            <a:r>
              <a:rPr lang="en-US" sz="1800" dirty="0" smtClean="0">
                <a:cs typeface="Arial" pitchFamily="34" charset="0"/>
              </a:rPr>
              <a:t>In </a:t>
            </a:r>
            <a:r>
              <a:rPr lang="en-US" sz="1800" dirty="0">
                <a:cs typeface="Arial" pitchFamily="34" charset="0"/>
              </a:rPr>
              <a:t>this process the </a:t>
            </a:r>
            <a:r>
              <a:rPr lang="en-US" sz="1800" b="1" dirty="0">
                <a:cs typeface="Arial" pitchFamily="34" charset="0"/>
              </a:rPr>
              <a:t>SISCO team supported a total of </a:t>
            </a:r>
            <a:r>
              <a:rPr lang="en-US" sz="1800" b="1" dirty="0" smtClean="0">
                <a:cs typeface="Arial" pitchFamily="34" charset="0"/>
              </a:rPr>
              <a:t>5 517 </a:t>
            </a:r>
            <a:r>
              <a:rPr lang="en-US" sz="1800" b="1" dirty="0">
                <a:cs typeface="Arial" pitchFamily="34" charset="0"/>
              </a:rPr>
              <a:t>schools</a:t>
            </a:r>
            <a:r>
              <a:rPr lang="en-US" sz="1800" dirty="0">
                <a:cs typeface="Arial" pitchFamily="34" charset="0"/>
              </a:rPr>
              <a:t>, working with and through districts and circuits. </a:t>
            </a:r>
            <a:endParaRPr lang="en-US" sz="1800" dirty="0" smtClean="0">
              <a:cs typeface="Arial" pitchFamily="34" charset="0"/>
            </a:endParaRPr>
          </a:p>
          <a:p>
            <a:pPr algn="just"/>
            <a:r>
              <a:rPr lang="en-US" sz="1800" dirty="0" smtClean="0">
                <a:cs typeface="Arial" pitchFamily="34" charset="0"/>
              </a:rPr>
              <a:t>During </a:t>
            </a:r>
            <a:r>
              <a:rPr lang="en-US" sz="1800" dirty="0">
                <a:cs typeface="Arial" pitchFamily="34" charset="0"/>
              </a:rPr>
              <a:t>the year under review, School Improvement Support </a:t>
            </a:r>
            <a:r>
              <a:rPr lang="en-US" sz="1800" dirty="0" smtClean="0">
                <a:cs typeface="Arial" pitchFamily="34" charset="0"/>
              </a:rPr>
              <a:t>Coordinators </a:t>
            </a:r>
            <a:r>
              <a:rPr lang="en-US" sz="1800" dirty="0">
                <a:cs typeface="Arial" pitchFamily="34" charset="0"/>
              </a:rPr>
              <a:t>also participated in the pre-closure School Readiness Monitoring exercise, </a:t>
            </a:r>
            <a:r>
              <a:rPr lang="en-US" sz="1800" dirty="0" smtClean="0">
                <a:cs typeface="Arial" pitchFamily="34" charset="0"/>
              </a:rPr>
              <a:t>where 1 </a:t>
            </a:r>
            <a:r>
              <a:rPr lang="en-US" sz="1800" dirty="0">
                <a:cs typeface="Arial" pitchFamily="34" charset="0"/>
              </a:rPr>
              <a:t>734 schools were supported.  </a:t>
            </a:r>
            <a:endParaRPr lang="en-US" sz="1800" dirty="0" smtClean="0">
              <a:cs typeface="Arial" pitchFamily="34" charset="0"/>
            </a:endParaRPr>
          </a:p>
          <a:p>
            <a:pPr algn="just"/>
            <a:r>
              <a:rPr lang="en-US" sz="1800" dirty="0" smtClean="0">
                <a:cs typeface="Arial" pitchFamily="34" charset="0"/>
              </a:rPr>
              <a:t>In </a:t>
            </a:r>
            <a:r>
              <a:rPr lang="en-US" sz="1800" dirty="0">
                <a:cs typeface="Arial" pitchFamily="34" charset="0"/>
              </a:rPr>
              <a:t>addition, School Improvement Support Co-ordinators were also utilised to support </a:t>
            </a:r>
            <a:r>
              <a:rPr lang="en-US" sz="1800" b="1" dirty="0">
                <a:cs typeface="Arial" pitchFamily="34" charset="0"/>
              </a:rPr>
              <a:t>45 selected underperforming schools in the Eastern Cape, KwaZulu-Natal and Limpopo,</a:t>
            </a:r>
            <a:r>
              <a:rPr lang="en-US" sz="1800" dirty="0">
                <a:cs typeface="Arial" pitchFamily="34" charset="0"/>
              </a:rPr>
              <a:t> and to monitor the 2015 NSC examinations</a:t>
            </a:r>
            <a:r>
              <a:rPr lang="en-US" sz="1800" dirty="0" smtClean="0">
                <a:cs typeface="Arial" pitchFamily="34" charset="0"/>
              </a:rPr>
              <a:t>.</a:t>
            </a:r>
          </a:p>
          <a:p>
            <a:pPr algn="just"/>
            <a:r>
              <a:rPr lang="en-ZA" sz="1800" dirty="0">
                <a:cs typeface="Arial" pitchFamily="34" charset="0"/>
              </a:rPr>
              <a:t>From the beginning of November 2015, School Improvement Support Coordinators were also utilised for the audit of school furniture in the Eastern </a:t>
            </a:r>
            <a:r>
              <a:rPr lang="en-ZA" sz="1800" dirty="0" smtClean="0">
                <a:cs typeface="Arial" pitchFamily="34" charset="0"/>
              </a:rPr>
              <a:t>Cape to help the province comply with a court order.  By the end of March 2016 the team had audited a total of 980 schools.</a:t>
            </a:r>
            <a:endParaRPr lang="en-ZA" sz="1800" dirty="0">
              <a:cs typeface="Arial" pitchFamily="34"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B53F8B-4788-43D9-B19C-7CDD71F53993}" type="slidenum">
              <a:rPr lang="en-ZA" smtClean="0"/>
              <a:pPr/>
              <a:t>64</a:t>
            </a:fld>
            <a:endParaRPr lang="en-ZA" dirty="0"/>
          </a:p>
        </p:txBody>
      </p:sp>
      <p:sp>
        <p:nvSpPr>
          <p:cNvPr id="6"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…cont.</a:t>
            </a:r>
            <a:endParaRPr lang="en-ZA" dirty="0"/>
          </a:p>
        </p:txBody>
      </p:sp>
    </p:spTree>
    <p:extLst>
      <p:ext uri="{BB962C8B-B14F-4D97-AF65-F5344CB8AC3E}">
        <p14:creationId xmlns:p14="http://schemas.microsoft.com/office/powerpoint/2010/main" xmlns="" val="11008360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496944" cy="6021288"/>
          </a:xfrm>
        </p:spPr>
        <p:txBody>
          <a:bodyPr>
            <a:normAutofit/>
          </a:bodyPr>
          <a:lstStyle/>
          <a:p>
            <a:pPr marL="0" indent="0" algn="just">
              <a:lnSpc>
                <a:spcPct val="115000"/>
              </a:lnSpc>
              <a:spcAft>
                <a:spcPts val="1000"/>
              </a:spcAft>
              <a:buNone/>
            </a:pPr>
            <a:r>
              <a:rPr lang="en-ZA" sz="1800" b="1" dirty="0" smtClean="0">
                <a:ea typeface="Times New Roman"/>
                <a:cs typeface="Arial" pitchFamily="34" charset="0"/>
              </a:rPr>
              <a:t>PROVINCIAL MONITORING</a:t>
            </a:r>
          </a:p>
          <a:p>
            <a:pPr marL="0" indent="0" algn="just">
              <a:spcAft>
                <a:spcPts val="1000"/>
              </a:spcAft>
              <a:buNone/>
            </a:pPr>
            <a:r>
              <a:rPr lang="en-ZA" sz="1800" b="1" dirty="0">
                <a:ea typeface="Times New Roman"/>
                <a:cs typeface="Arial" pitchFamily="34" charset="0"/>
              </a:rPr>
              <a:t>The DBE Call Centre</a:t>
            </a:r>
          </a:p>
          <a:p>
            <a:pPr algn="just">
              <a:spcAft>
                <a:spcPts val="1000"/>
              </a:spcAft>
            </a:pPr>
            <a:r>
              <a:rPr lang="en-ZA" sz="1800" dirty="0">
                <a:ea typeface="Times New Roman"/>
                <a:cs typeface="Arial" pitchFamily="34" charset="0"/>
              </a:rPr>
              <a:t>The Call Centre successfully </a:t>
            </a:r>
            <a:r>
              <a:rPr lang="en-ZA" sz="1800" b="1" dirty="0">
                <a:ea typeface="Times New Roman"/>
                <a:cs typeface="Arial" pitchFamily="34" charset="0"/>
              </a:rPr>
              <a:t>resolved </a:t>
            </a:r>
            <a:r>
              <a:rPr lang="en-ZA" sz="1800" b="1" dirty="0" smtClean="0">
                <a:ea typeface="Times New Roman"/>
                <a:cs typeface="Arial" pitchFamily="34" charset="0"/>
              </a:rPr>
              <a:t>8 716 </a:t>
            </a:r>
            <a:r>
              <a:rPr lang="en-ZA" sz="1800" dirty="0">
                <a:ea typeface="Times New Roman"/>
                <a:cs typeface="Arial" pitchFamily="34" charset="0"/>
              </a:rPr>
              <a:t>cases that were received through the toll free line between 1 April 2015 and March 2016. </a:t>
            </a:r>
            <a:endParaRPr lang="en-ZA" sz="1800" dirty="0" smtClean="0">
              <a:ea typeface="Times New Roman"/>
              <a:cs typeface="Arial" pitchFamily="34" charset="0"/>
            </a:endParaRPr>
          </a:p>
          <a:p>
            <a:pPr algn="just">
              <a:spcAft>
                <a:spcPts val="1000"/>
              </a:spcAft>
            </a:pPr>
            <a:r>
              <a:rPr lang="en-ZA" sz="1800" dirty="0" smtClean="0">
                <a:ea typeface="Times New Roman"/>
                <a:cs typeface="Arial" pitchFamily="34" charset="0"/>
              </a:rPr>
              <a:t>There </a:t>
            </a:r>
            <a:r>
              <a:rPr lang="en-ZA" sz="1800" dirty="0">
                <a:ea typeface="Times New Roman"/>
                <a:cs typeface="Arial" pitchFamily="34" charset="0"/>
              </a:rPr>
              <a:t>were </a:t>
            </a:r>
            <a:r>
              <a:rPr lang="en-ZA" sz="1800" dirty="0" smtClean="0">
                <a:ea typeface="Times New Roman"/>
                <a:cs typeface="Arial" pitchFamily="34" charset="0"/>
              </a:rPr>
              <a:t>2 412 </a:t>
            </a:r>
            <a:r>
              <a:rPr lang="en-ZA" sz="1800" dirty="0">
                <a:ea typeface="Times New Roman"/>
                <a:cs typeface="Arial" pitchFamily="34" charset="0"/>
              </a:rPr>
              <a:t>in the first quarter; </a:t>
            </a:r>
            <a:r>
              <a:rPr lang="en-ZA" sz="1800" dirty="0" smtClean="0">
                <a:ea typeface="Times New Roman"/>
                <a:cs typeface="Arial" pitchFamily="34" charset="0"/>
              </a:rPr>
              <a:t>2 527 </a:t>
            </a:r>
            <a:r>
              <a:rPr lang="en-ZA" sz="1800" dirty="0">
                <a:ea typeface="Times New Roman"/>
                <a:cs typeface="Arial" pitchFamily="34" charset="0"/>
              </a:rPr>
              <a:t>in the second quarter; </a:t>
            </a:r>
            <a:r>
              <a:rPr lang="en-ZA" sz="1800" dirty="0" smtClean="0">
                <a:ea typeface="Times New Roman"/>
                <a:cs typeface="Arial" pitchFamily="34" charset="0"/>
              </a:rPr>
              <a:t>1 694 </a:t>
            </a:r>
            <a:r>
              <a:rPr lang="en-ZA" sz="1800" dirty="0">
                <a:ea typeface="Times New Roman"/>
                <a:cs typeface="Arial" pitchFamily="34" charset="0"/>
              </a:rPr>
              <a:t>in the third quarter and </a:t>
            </a:r>
            <a:r>
              <a:rPr lang="en-ZA" sz="1800" dirty="0" smtClean="0">
                <a:ea typeface="Times New Roman"/>
                <a:cs typeface="Arial" pitchFamily="34" charset="0"/>
              </a:rPr>
              <a:t>2 083 </a:t>
            </a:r>
            <a:r>
              <a:rPr lang="en-ZA" sz="1800" dirty="0">
                <a:ea typeface="Times New Roman"/>
                <a:cs typeface="Arial" pitchFamily="34" charset="0"/>
              </a:rPr>
              <a:t>in the fourth quarter. </a:t>
            </a:r>
            <a:endParaRPr lang="en-ZA" sz="1800" dirty="0" smtClean="0">
              <a:ea typeface="Times New Roman"/>
              <a:cs typeface="Arial" pitchFamily="34" charset="0"/>
            </a:endParaRPr>
          </a:p>
          <a:p>
            <a:pPr algn="just">
              <a:spcAft>
                <a:spcPts val="1000"/>
              </a:spcAft>
            </a:pPr>
            <a:r>
              <a:rPr lang="en-ZA" sz="1800" dirty="0" smtClean="0">
                <a:ea typeface="Times New Roman"/>
                <a:cs typeface="Arial" pitchFamily="34" charset="0"/>
              </a:rPr>
              <a:t>Follow </a:t>
            </a:r>
            <a:r>
              <a:rPr lang="en-ZA" sz="1800" dirty="0">
                <a:ea typeface="Times New Roman"/>
                <a:cs typeface="Arial" pitchFamily="34" charset="0"/>
              </a:rPr>
              <a:t>up calls were made to members of the public and they were asked to rate the service from the DBE Call Centre. 71% rated it as good; 26 said it was satisfactory and only 3% rated it as poor. </a:t>
            </a:r>
          </a:p>
          <a:p>
            <a:pPr marL="0" indent="0" algn="just">
              <a:spcAft>
                <a:spcPts val="1000"/>
              </a:spcAft>
              <a:buNone/>
            </a:pPr>
            <a:r>
              <a:rPr lang="en-ZA" sz="1800" b="1" dirty="0" smtClean="0">
                <a:ea typeface="Times New Roman"/>
                <a:cs typeface="Arial" pitchFamily="34" charset="0"/>
              </a:rPr>
              <a:t>The Presidential Hotline</a:t>
            </a:r>
            <a:endParaRPr lang="en-ZA" sz="1800" b="1" dirty="0">
              <a:ea typeface="Times New Roman"/>
              <a:cs typeface="Arial" pitchFamily="34" charset="0"/>
            </a:endParaRPr>
          </a:p>
          <a:p>
            <a:pPr algn="just">
              <a:spcAft>
                <a:spcPts val="1000"/>
              </a:spcAft>
            </a:pPr>
            <a:r>
              <a:rPr lang="en-ZA" sz="1800" dirty="0">
                <a:ea typeface="Times New Roman"/>
                <a:cs typeface="Arial" pitchFamily="34" charset="0"/>
              </a:rPr>
              <a:t>The </a:t>
            </a:r>
            <a:r>
              <a:rPr lang="en-ZA" sz="1800" dirty="0" smtClean="0">
                <a:ea typeface="Times New Roman"/>
                <a:cs typeface="Arial" pitchFamily="34" charset="0"/>
              </a:rPr>
              <a:t>Department </a:t>
            </a:r>
            <a:r>
              <a:rPr lang="en-ZA" sz="1800" dirty="0">
                <a:ea typeface="Times New Roman"/>
                <a:cs typeface="Arial" pitchFamily="34" charset="0"/>
              </a:rPr>
              <a:t>managed the successful resolution of cases that were referred from the Presidential Hotline</a:t>
            </a:r>
            <a:r>
              <a:rPr lang="en-ZA" sz="1800" dirty="0" smtClean="0">
                <a:ea typeface="Times New Roman"/>
                <a:cs typeface="Arial" pitchFamily="34" charset="0"/>
              </a:rPr>
              <a:t>.</a:t>
            </a:r>
          </a:p>
          <a:p>
            <a:pPr algn="just">
              <a:spcAft>
                <a:spcPts val="1000"/>
              </a:spcAft>
            </a:pPr>
            <a:r>
              <a:rPr lang="en-ZA" sz="1800" dirty="0" smtClean="0">
                <a:ea typeface="Times New Roman"/>
                <a:cs typeface="Arial" pitchFamily="34" charset="0"/>
              </a:rPr>
              <a:t> </a:t>
            </a:r>
            <a:r>
              <a:rPr lang="en-ZA" sz="1800" dirty="0">
                <a:ea typeface="Times New Roman"/>
                <a:cs typeface="Arial" pitchFamily="34" charset="0"/>
              </a:rPr>
              <a:t>The highest resolution rate was 100% obtained in May and June 2015 while the lowest was 99.45% obtained in January and February 2016. </a:t>
            </a:r>
            <a:endParaRPr lang="en-ZA" sz="700" b="1" dirty="0" smtClean="0">
              <a:ea typeface="Times New Roman"/>
              <a:cs typeface="Arial" pitchFamily="34" charset="0"/>
            </a:endParaRPr>
          </a:p>
          <a:p>
            <a:pPr marL="0" indent="0" algn="just">
              <a:lnSpc>
                <a:spcPct val="115000"/>
              </a:lnSpc>
              <a:spcAft>
                <a:spcPts val="1000"/>
              </a:spcAft>
              <a:buNone/>
            </a:pPr>
            <a:endParaRPr lang="en-ZA" sz="700" b="1" dirty="0">
              <a:ea typeface="Times New Roman"/>
              <a:cs typeface="Arial" pitchFamily="34" charset="0"/>
            </a:endParaRPr>
          </a:p>
          <a:p>
            <a:pPr marL="0" indent="0" algn="just">
              <a:lnSpc>
                <a:spcPct val="115000"/>
              </a:lnSpc>
              <a:spcAft>
                <a:spcPts val="1000"/>
              </a:spcAft>
              <a:buNone/>
            </a:pPr>
            <a:endParaRPr lang="en-ZA" sz="700" b="1" dirty="0" smtClean="0">
              <a:ea typeface="Times New Roman"/>
              <a:cs typeface="Arial" pitchFamily="34" charset="0"/>
            </a:endParaRPr>
          </a:p>
          <a:p>
            <a:pPr marL="0" indent="0" algn="just">
              <a:lnSpc>
                <a:spcPct val="115000"/>
              </a:lnSpc>
              <a:spcAft>
                <a:spcPts val="1000"/>
              </a:spcAft>
              <a:buNone/>
            </a:pPr>
            <a:endParaRPr lang="en-ZA" sz="700" b="1" dirty="0">
              <a:ea typeface="Times New Roman"/>
              <a:cs typeface="Arial" pitchFamily="34" charset="0"/>
            </a:endParaRPr>
          </a:p>
        </p:txBody>
      </p:sp>
      <p:sp>
        <p:nvSpPr>
          <p:cNvPr id="5"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65</a:t>
            </a:fld>
            <a:endParaRPr lang="en-ZA"/>
          </a:p>
        </p:txBody>
      </p:sp>
    </p:spTree>
    <p:extLst>
      <p:ext uri="{BB962C8B-B14F-4D97-AF65-F5344CB8AC3E}">
        <p14:creationId xmlns:p14="http://schemas.microsoft.com/office/powerpoint/2010/main" xmlns="" val="2551085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94826"/>
            <a:ext cx="8280920" cy="5472608"/>
          </a:xfrm>
        </p:spPr>
        <p:txBody>
          <a:bodyPr>
            <a:noAutofit/>
          </a:bodyPr>
          <a:lstStyle/>
          <a:p>
            <a:pPr algn="just">
              <a:lnSpc>
                <a:spcPct val="115000"/>
              </a:lnSpc>
              <a:spcAft>
                <a:spcPts val="1000"/>
              </a:spcAft>
            </a:pPr>
            <a:r>
              <a:rPr lang="en-ZA" sz="1800" dirty="0">
                <a:cs typeface="Arial" pitchFamily="34" charset="0"/>
              </a:rPr>
              <a:t>A telephonic survey that was conducted by the Presidency to determine the level of satisfaction for the DBE’s customers showed that the DBE rendered quality service to its clientele and it exceeded the 70% target set by the Presidency. </a:t>
            </a:r>
          </a:p>
          <a:p>
            <a:pPr algn="just">
              <a:lnSpc>
                <a:spcPct val="115000"/>
              </a:lnSpc>
              <a:spcAft>
                <a:spcPts val="1000"/>
              </a:spcAft>
            </a:pPr>
            <a:r>
              <a:rPr lang="en-ZA" sz="1800" dirty="0">
                <a:cs typeface="Arial" pitchFamily="34" charset="0"/>
              </a:rPr>
              <a:t>This performance is in line with the Minister’s theme for enhanced quality and improved efficiency. The table below shows the resolution rate of the DBE.</a:t>
            </a:r>
          </a:p>
          <a:p>
            <a:pPr marL="0" indent="0">
              <a:buNone/>
            </a:pPr>
            <a:r>
              <a:rPr lang="en-ZA" sz="1800" b="1" dirty="0">
                <a:cs typeface="Arial" pitchFamily="34" charset="0"/>
              </a:rPr>
              <a:t>Working with the Provincial Education Departments (PEDs)</a:t>
            </a:r>
          </a:p>
          <a:p>
            <a:pPr algn="just"/>
            <a:r>
              <a:rPr lang="en-ZA" sz="1800" dirty="0">
                <a:cs typeface="Arial" pitchFamily="34" charset="0"/>
              </a:rPr>
              <a:t>The provincial support strategies implemented during the year yielded results. Three provincial education departments (PEDs) – Eastern Cape (EC), KwaZulu-Natal (KZN) and North West (NW) – whose performance had been below the required 90% benchmark set by the Presidency, improved. </a:t>
            </a:r>
            <a:endParaRPr lang="en-ZA" sz="1800" dirty="0" smtClean="0">
              <a:cs typeface="Arial" pitchFamily="34" charset="0"/>
            </a:endParaRPr>
          </a:p>
          <a:p>
            <a:pPr algn="just"/>
            <a:r>
              <a:rPr lang="en-ZA" sz="1800" dirty="0" smtClean="0">
                <a:cs typeface="Arial" pitchFamily="34" charset="0"/>
              </a:rPr>
              <a:t>The </a:t>
            </a:r>
            <a:r>
              <a:rPr lang="en-ZA" sz="1800" dirty="0">
                <a:cs typeface="Arial" pitchFamily="34" charset="0"/>
              </a:rPr>
              <a:t>resolution rate for EC improved from 57.55% in February 2015 to 74.51% in February 2016. KZN and NW improved from 66.17% to 74.87% and 71.14% to 77.14% respectively.  </a:t>
            </a:r>
            <a:endParaRPr lang="en-ZA" sz="1800" dirty="0" smtClean="0">
              <a:cs typeface="Arial" pitchFamily="34" charset="0"/>
            </a:endParaRPr>
          </a:p>
          <a:p>
            <a:pPr algn="just"/>
            <a:r>
              <a:rPr lang="en-ZA" sz="1800" dirty="0">
                <a:cs typeface="Arial" pitchFamily="34" charset="0"/>
              </a:rPr>
              <a:t>The remaining six (6) PEDs have been consistent in achieving the required 90% benchmark.</a:t>
            </a:r>
          </a:p>
          <a:p>
            <a:pPr algn="just"/>
            <a:endParaRPr lang="en-ZA" sz="1800" dirty="0">
              <a:cs typeface="Arial" pitchFamily="34" charset="0"/>
            </a:endParaRPr>
          </a:p>
          <a:p>
            <a:pPr algn="just">
              <a:lnSpc>
                <a:spcPct val="115000"/>
              </a:lnSpc>
              <a:spcAft>
                <a:spcPts val="1000"/>
              </a:spcAft>
            </a:pPr>
            <a:endParaRPr lang="en-ZA" sz="1800" dirty="0">
              <a:ea typeface="Times New Roman"/>
              <a:cs typeface="Arial" pitchFamily="34" charset="0"/>
            </a:endParaRPr>
          </a:p>
        </p:txBody>
      </p:sp>
      <p:sp>
        <p:nvSpPr>
          <p:cNvPr id="5"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66</a:t>
            </a:fld>
            <a:endParaRPr lang="en-ZA"/>
          </a:p>
        </p:txBody>
      </p:sp>
    </p:spTree>
    <p:extLst>
      <p:ext uri="{BB962C8B-B14F-4D97-AF65-F5344CB8AC3E}">
        <p14:creationId xmlns:p14="http://schemas.microsoft.com/office/powerpoint/2010/main" xmlns="" val="4245321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136904" cy="5289453"/>
          </a:xfrm>
        </p:spPr>
        <p:txBody>
          <a:bodyPr>
            <a:noAutofit/>
          </a:bodyPr>
          <a:lstStyle/>
          <a:p>
            <a:pPr marL="0" indent="0" algn="just">
              <a:lnSpc>
                <a:spcPct val="115000"/>
              </a:lnSpc>
              <a:spcAft>
                <a:spcPts val="1000"/>
              </a:spcAft>
              <a:buNone/>
            </a:pPr>
            <a:r>
              <a:rPr lang="en-ZA" sz="1800" b="1" dirty="0">
                <a:ea typeface="Times New Roman"/>
                <a:cs typeface="Arial" pitchFamily="34" charset="0"/>
              </a:rPr>
              <a:t>Website enquiries</a:t>
            </a:r>
            <a:endParaRPr lang="en-ZA" sz="1800" dirty="0">
              <a:ea typeface="Times New Roman"/>
              <a:cs typeface="Arial" pitchFamily="34" charset="0"/>
            </a:endParaRPr>
          </a:p>
          <a:p>
            <a:pPr marL="0" indent="0" algn="just">
              <a:lnSpc>
                <a:spcPct val="115000"/>
              </a:lnSpc>
              <a:spcAft>
                <a:spcPts val="0"/>
              </a:spcAft>
              <a:buNone/>
            </a:pPr>
            <a:r>
              <a:rPr lang="en-ZA" sz="1800" dirty="0">
                <a:ea typeface="Times New Roman"/>
                <a:cs typeface="Arial" pitchFamily="34" charset="0"/>
              </a:rPr>
              <a:t>The department received a total of </a:t>
            </a:r>
            <a:r>
              <a:rPr lang="en-ZA" sz="1800" b="1" dirty="0">
                <a:ea typeface="Times New Roman"/>
                <a:cs typeface="Arial" pitchFamily="34" charset="0"/>
              </a:rPr>
              <a:t>678 </a:t>
            </a:r>
            <a:r>
              <a:rPr lang="en-ZA" sz="1800" b="1" dirty="0" smtClean="0">
                <a:ea typeface="Times New Roman"/>
                <a:cs typeface="Arial" pitchFamily="34" charset="0"/>
              </a:rPr>
              <a:t>enquiries </a:t>
            </a:r>
            <a:r>
              <a:rPr lang="en-ZA" sz="1800" b="1" dirty="0">
                <a:ea typeface="Times New Roman"/>
                <a:cs typeface="Arial" pitchFamily="34" charset="0"/>
              </a:rPr>
              <a:t>via email </a:t>
            </a:r>
            <a:r>
              <a:rPr lang="en-ZA" sz="1800" dirty="0" smtClean="0">
                <a:ea typeface="Times New Roman"/>
                <a:cs typeface="Arial" pitchFamily="34" charset="0"/>
              </a:rPr>
              <a:t>and these were all resolved</a:t>
            </a:r>
            <a:r>
              <a:rPr lang="en-ZA" sz="1800" dirty="0">
                <a:ea typeface="Times New Roman"/>
                <a:cs typeface="Arial" pitchFamily="34" charset="0"/>
              </a:rPr>
              <a:t>. There are no outstanding enquiries. </a:t>
            </a:r>
          </a:p>
          <a:p>
            <a:pPr algn="just">
              <a:lnSpc>
                <a:spcPct val="115000"/>
              </a:lnSpc>
              <a:spcAft>
                <a:spcPts val="0"/>
              </a:spcAft>
            </a:pPr>
            <a:r>
              <a:rPr lang="en-ZA" sz="1800" b="1" dirty="0" smtClean="0">
                <a:ea typeface="Times New Roman"/>
                <a:cs typeface="Arial" pitchFamily="34" charset="0"/>
              </a:rPr>
              <a:t>Walk-ins</a:t>
            </a:r>
            <a:endParaRPr lang="en-ZA" sz="1800" dirty="0">
              <a:ea typeface="Times New Roman"/>
              <a:cs typeface="Arial" pitchFamily="34" charset="0"/>
            </a:endParaRPr>
          </a:p>
          <a:p>
            <a:pPr marL="0" indent="0" algn="just">
              <a:lnSpc>
                <a:spcPct val="115000"/>
              </a:lnSpc>
              <a:spcAft>
                <a:spcPts val="1000"/>
              </a:spcAft>
              <a:buNone/>
            </a:pPr>
            <a:r>
              <a:rPr lang="en-ZA" sz="1800" dirty="0">
                <a:ea typeface="Times New Roman"/>
                <a:cs typeface="Arial" pitchFamily="34" charset="0"/>
              </a:rPr>
              <a:t>A total of </a:t>
            </a:r>
            <a:r>
              <a:rPr lang="en-ZA" sz="1800" b="1" dirty="0">
                <a:ea typeface="Times New Roman"/>
                <a:cs typeface="Arial" pitchFamily="34" charset="0"/>
              </a:rPr>
              <a:t>65 cases were resolved </a:t>
            </a:r>
            <a:r>
              <a:rPr lang="en-ZA" sz="1800" dirty="0">
                <a:ea typeface="Times New Roman"/>
                <a:cs typeface="Arial" pitchFamily="34" charset="0"/>
              </a:rPr>
              <a:t>in consultation with the PEDs. The Department has developed strategies to resolve persistent problems reported through the Call </a:t>
            </a:r>
            <a:r>
              <a:rPr lang="en-ZA" sz="1800" dirty="0" smtClean="0">
                <a:ea typeface="Times New Roman"/>
                <a:cs typeface="Arial" pitchFamily="34" charset="0"/>
              </a:rPr>
              <a:t>Centre and is receiving increasing levels of support from PEDs.</a:t>
            </a:r>
          </a:p>
          <a:p>
            <a:pPr marL="0" indent="0" algn="just">
              <a:buNone/>
            </a:pPr>
            <a:r>
              <a:rPr lang="en-ZA" sz="1800" b="1" dirty="0" smtClean="0">
                <a:cs typeface="Arial" pitchFamily="34" charset="0"/>
              </a:rPr>
              <a:t>Customer </a:t>
            </a:r>
            <a:r>
              <a:rPr lang="en-ZA" sz="1800" b="1" dirty="0">
                <a:cs typeface="Arial" pitchFamily="34" charset="0"/>
              </a:rPr>
              <a:t>Relations Management</a:t>
            </a:r>
          </a:p>
          <a:p>
            <a:pPr algn="just"/>
            <a:r>
              <a:rPr lang="en-ZA" sz="1800" dirty="0">
                <a:cs typeface="Arial" pitchFamily="34" charset="0"/>
              </a:rPr>
              <a:t>The Call Centre </a:t>
            </a:r>
            <a:r>
              <a:rPr lang="en-ZA" sz="1800" b="1" dirty="0">
                <a:cs typeface="Arial" pitchFamily="34" charset="0"/>
              </a:rPr>
              <a:t>successfully resolved 8716 cases </a:t>
            </a:r>
            <a:r>
              <a:rPr lang="en-ZA" sz="1800" dirty="0">
                <a:cs typeface="Arial" pitchFamily="34" charset="0"/>
              </a:rPr>
              <a:t>that were received through </a:t>
            </a:r>
            <a:r>
              <a:rPr lang="en-ZA" sz="1800" b="1" dirty="0">
                <a:cs typeface="Arial" pitchFamily="34" charset="0"/>
              </a:rPr>
              <a:t>the toll free line </a:t>
            </a:r>
            <a:r>
              <a:rPr lang="en-ZA" sz="1800" dirty="0">
                <a:cs typeface="Arial" pitchFamily="34" charset="0"/>
              </a:rPr>
              <a:t>between 1 April 2015 and March 2016. </a:t>
            </a:r>
          </a:p>
          <a:p>
            <a:pPr algn="just"/>
            <a:r>
              <a:rPr lang="en-ZA" sz="1800" dirty="0">
                <a:ea typeface="Times New Roman"/>
                <a:cs typeface="Arial" pitchFamily="34" charset="0"/>
              </a:rPr>
              <a:t>Working  jointly with </a:t>
            </a:r>
            <a:r>
              <a:rPr lang="en-ZA" sz="1800" b="1" dirty="0">
                <a:ea typeface="Times New Roman"/>
                <a:cs typeface="Arial" pitchFamily="34" charset="0"/>
              </a:rPr>
              <a:t>PEDs to resolve 70% </a:t>
            </a:r>
            <a:r>
              <a:rPr lang="en-ZA" sz="1800" dirty="0">
                <a:ea typeface="Times New Roman"/>
                <a:cs typeface="Arial" pitchFamily="34" charset="0"/>
              </a:rPr>
              <a:t>of the cases that were reported to the DBE. These were related to challenges regarding the admission of learners; complaints about ill-treatment of learners by teachers; payment of pension benefits; complaints related to mismanagement of funds in schools and infrastructure</a:t>
            </a:r>
            <a:r>
              <a:rPr lang="en-ZA" sz="1050" dirty="0">
                <a:ea typeface="Times New Roman"/>
                <a:cs typeface="Arial" pitchFamily="34" charset="0"/>
              </a:rPr>
              <a:t>.</a:t>
            </a:r>
          </a:p>
          <a:p>
            <a:pPr algn="just"/>
            <a:endParaRPr lang="en-ZA" sz="1800" b="1" dirty="0">
              <a:cs typeface="Arial" pitchFamily="34" charset="0"/>
            </a:endParaRPr>
          </a:p>
          <a:p>
            <a:pPr marL="0" indent="0" algn="just">
              <a:lnSpc>
                <a:spcPct val="115000"/>
              </a:lnSpc>
              <a:spcAft>
                <a:spcPts val="1000"/>
              </a:spcAft>
              <a:buNone/>
            </a:pPr>
            <a:endParaRPr lang="en-ZA" sz="1800" dirty="0">
              <a:ea typeface="Times New Roman"/>
              <a:cs typeface="Arial" pitchFamily="34" charset="0"/>
            </a:endParaRPr>
          </a:p>
          <a:p>
            <a:pPr algn="just"/>
            <a:endParaRPr lang="en-ZA" sz="1800" dirty="0">
              <a:cs typeface="Arial" pitchFamily="34" charset="0"/>
            </a:endParaRPr>
          </a:p>
        </p:txBody>
      </p:sp>
      <p:sp>
        <p:nvSpPr>
          <p:cNvPr id="6"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67</a:t>
            </a:fld>
            <a:endParaRPr lang="en-ZA"/>
          </a:p>
        </p:txBody>
      </p:sp>
    </p:spTree>
    <p:extLst>
      <p:ext uri="{BB962C8B-B14F-4D97-AF65-F5344CB8AC3E}">
        <p14:creationId xmlns:p14="http://schemas.microsoft.com/office/powerpoint/2010/main" xmlns="" val="22122963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3"/>
            <a:ext cx="7776864" cy="5544616"/>
          </a:xfrm>
        </p:spPr>
        <p:txBody>
          <a:bodyPr>
            <a:normAutofit fontScale="25000" lnSpcReduction="20000"/>
          </a:bodyPr>
          <a:lstStyle/>
          <a:p>
            <a:pPr marL="0" indent="0" algn="just">
              <a:lnSpc>
                <a:spcPct val="115000"/>
              </a:lnSpc>
              <a:spcAft>
                <a:spcPts val="0"/>
              </a:spcAft>
              <a:buNone/>
            </a:pPr>
            <a:r>
              <a:rPr lang="en-ZA" sz="5000" dirty="0">
                <a:ea typeface="Times New Roman"/>
                <a:cs typeface="Arial" pitchFamily="34" charset="0"/>
              </a:rPr>
              <a:t> </a:t>
            </a:r>
            <a:r>
              <a:rPr lang="en-ZA" sz="5000" dirty="0" smtClean="0">
                <a:ea typeface="Times New Roman"/>
                <a:cs typeface="Arial" pitchFamily="34" charset="0"/>
              </a:rPr>
              <a:t>  </a:t>
            </a:r>
            <a:r>
              <a:rPr lang="en-US" sz="8000" b="1" dirty="0" smtClean="0">
                <a:ea typeface="Times New Roman"/>
                <a:cs typeface="Arial" pitchFamily="34" charset="0"/>
              </a:rPr>
              <a:t>School </a:t>
            </a:r>
            <a:r>
              <a:rPr lang="en-US" sz="8000" b="1" dirty="0">
                <a:ea typeface="Times New Roman"/>
                <a:cs typeface="Arial" pitchFamily="34" charset="0"/>
              </a:rPr>
              <a:t>Readiness Assessments for </a:t>
            </a:r>
            <a:r>
              <a:rPr lang="en-US" sz="8000" b="1" dirty="0" smtClean="0">
                <a:ea typeface="Times New Roman"/>
                <a:cs typeface="Arial" pitchFamily="34" charset="0"/>
              </a:rPr>
              <a:t>2016</a:t>
            </a:r>
          </a:p>
          <a:p>
            <a:pPr algn="just">
              <a:lnSpc>
                <a:spcPct val="115000"/>
              </a:lnSpc>
              <a:spcAft>
                <a:spcPts val="1000"/>
              </a:spcAft>
            </a:pPr>
            <a:r>
              <a:rPr lang="en-ZA" sz="7200" dirty="0" smtClean="0">
                <a:ea typeface="Times New Roman"/>
                <a:cs typeface="Arial" pitchFamily="34" charset="0"/>
              </a:rPr>
              <a:t>A </a:t>
            </a:r>
            <a:r>
              <a:rPr lang="en-ZA" sz="7200" dirty="0">
                <a:ea typeface="Times New Roman"/>
                <a:cs typeface="Arial" pitchFamily="34" charset="0"/>
              </a:rPr>
              <a:t>total of </a:t>
            </a:r>
            <a:r>
              <a:rPr lang="en-ZA" sz="7200" b="1" dirty="0">
                <a:ea typeface="Times New Roman"/>
                <a:cs typeface="Arial" pitchFamily="34" charset="0"/>
              </a:rPr>
              <a:t>931 schools from 50 education districts </a:t>
            </a:r>
            <a:r>
              <a:rPr lang="en-ZA" sz="7200" dirty="0">
                <a:ea typeface="Times New Roman"/>
                <a:cs typeface="Arial" pitchFamily="34" charset="0"/>
              </a:rPr>
              <a:t>in the country  that is Eastern Cape 55, Free State 34, Gauteng 138, KZN 255, Limpopo 198, Mpumalanga 82, North West 80, Northern Cape 16 and Western Cape </a:t>
            </a:r>
            <a:r>
              <a:rPr lang="en-ZA" sz="7200" dirty="0" smtClean="0">
                <a:ea typeface="Times New Roman"/>
                <a:cs typeface="Arial" pitchFamily="34" charset="0"/>
              </a:rPr>
              <a:t>73.</a:t>
            </a:r>
          </a:p>
          <a:p>
            <a:pPr algn="just">
              <a:lnSpc>
                <a:spcPct val="115000"/>
              </a:lnSpc>
              <a:spcAft>
                <a:spcPts val="1000"/>
              </a:spcAft>
            </a:pPr>
            <a:r>
              <a:rPr lang="en-ZA" sz="7200" dirty="0" smtClean="0">
                <a:ea typeface="Times New Roman"/>
                <a:cs typeface="Arial" pitchFamily="34" charset="0"/>
              </a:rPr>
              <a:t>In </a:t>
            </a:r>
            <a:r>
              <a:rPr lang="en-ZA" sz="7200" dirty="0">
                <a:ea typeface="Times New Roman"/>
                <a:cs typeface="Arial" pitchFamily="34" charset="0"/>
              </a:rPr>
              <a:t>general schools were ready for the start of the 2016 academic year. </a:t>
            </a:r>
            <a:r>
              <a:rPr lang="en-ZA" sz="7200" dirty="0" smtClean="0">
                <a:ea typeface="Times New Roman"/>
                <a:cs typeface="Arial" pitchFamily="34" charset="0"/>
              </a:rPr>
              <a:t>However</a:t>
            </a:r>
            <a:r>
              <a:rPr lang="en-ZA" sz="7200" dirty="0">
                <a:ea typeface="Times New Roman"/>
                <a:cs typeface="Arial" pitchFamily="34" charset="0"/>
              </a:rPr>
              <a:t>, a total number of 788 schools were identified as having challenges </a:t>
            </a:r>
            <a:r>
              <a:rPr lang="en-ZA" sz="7200" dirty="0" smtClean="0">
                <a:ea typeface="Times New Roman"/>
                <a:cs typeface="Arial" pitchFamily="34" charset="0"/>
              </a:rPr>
              <a:t>in one of the areas, admissions </a:t>
            </a:r>
            <a:r>
              <a:rPr lang="en-ZA" sz="7200" dirty="0">
                <a:ea typeface="Times New Roman"/>
                <a:cs typeface="Arial" pitchFamily="34" charset="0"/>
              </a:rPr>
              <a:t>and learner registration, planning, availability of teachers, </a:t>
            </a:r>
            <a:r>
              <a:rPr lang="en-ZA" sz="7200" dirty="0" smtClean="0">
                <a:ea typeface="Times New Roman"/>
                <a:cs typeface="Arial" pitchFamily="34" charset="0"/>
              </a:rPr>
              <a:t>LTSM </a:t>
            </a:r>
            <a:r>
              <a:rPr lang="en-ZA" sz="7200" dirty="0">
                <a:ea typeface="Times New Roman"/>
                <a:cs typeface="Arial" pitchFamily="34" charset="0"/>
              </a:rPr>
              <a:t>including workbooks and infrastructure particularly school furniture and ablution facilities.</a:t>
            </a:r>
          </a:p>
          <a:p>
            <a:pPr algn="just">
              <a:lnSpc>
                <a:spcPct val="115000"/>
              </a:lnSpc>
              <a:spcAft>
                <a:spcPts val="1000"/>
              </a:spcAft>
            </a:pPr>
            <a:r>
              <a:rPr lang="en-US" sz="7200" b="1" dirty="0">
                <a:ea typeface="Times New Roman"/>
                <a:cs typeface="Arial" pitchFamily="34" charset="0"/>
              </a:rPr>
              <a:t>THE NATIONAL EDUCATION EVALUATION AND DEVELOPMENT UNIT (NEEDU)</a:t>
            </a:r>
            <a:endParaRPr lang="en-ZA" sz="7200" b="1" dirty="0">
              <a:ea typeface="Times New Roman"/>
              <a:cs typeface="Arial" pitchFamily="34" charset="0"/>
            </a:endParaRPr>
          </a:p>
          <a:p>
            <a:pPr algn="just">
              <a:lnSpc>
                <a:spcPct val="115000"/>
              </a:lnSpc>
              <a:spcAft>
                <a:spcPts val="1000"/>
              </a:spcAft>
            </a:pPr>
            <a:r>
              <a:rPr lang="en-ZA" sz="7200" b="1" dirty="0">
                <a:ea typeface="Times New Roman"/>
                <a:cs typeface="Arial" pitchFamily="34" charset="0"/>
              </a:rPr>
              <a:t>NEEDU analyses and identifies methods and strategies for achieving equity </a:t>
            </a:r>
            <a:r>
              <a:rPr lang="en-ZA" sz="7200" dirty="0">
                <a:ea typeface="Times New Roman"/>
                <a:cs typeface="Arial" pitchFamily="34" charset="0"/>
              </a:rPr>
              <a:t>and </a:t>
            </a:r>
            <a:r>
              <a:rPr lang="en-ZA" sz="7200" b="1" dirty="0">
                <a:ea typeface="Times New Roman"/>
                <a:cs typeface="Arial" pitchFamily="34" charset="0"/>
              </a:rPr>
              <a:t>equality in the provision of quality education</a:t>
            </a:r>
            <a:r>
              <a:rPr lang="en-ZA" sz="7200" dirty="0">
                <a:ea typeface="Times New Roman"/>
                <a:cs typeface="Arial" pitchFamily="34" charset="0"/>
              </a:rPr>
              <a:t>, </a:t>
            </a:r>
            <a:r>
              <a:rPr lang="en-ZA" sz="7200" b="1" dirty="0">
                <a:ea typeface="Times New Roman"/>
                <a:cs typeface="Arial" pitchFamily="34" charset="0"/>
              </a:rPr>
              <a:t>evaluates</a:t>
            </a:r>
            <a:r>
              <a:rPr lang="en-ZA" sz="7200" dirty="0">
                <a:ea typeface="Times New Roman"/>
                <a:cs typeface="Arial" pitchFamily="34" charset="0"/>
              </a:rPr>
              <a:t> the manner in which the national Department and the provincial education departments (including districts) </a:t>
            </a:r>
            <a:r>
              <a:rPr lang="en-ZA" sz="7200" b="1" dirty="0">
                <a:ea typeface="Times New Roman"/>
                <a:cs typeface="Arial" pitchFamily="34" charset="0"/>
              </a:rPr>
              <a:t>support,</a:t>
            </a:r>
            <a:r>
              <a:rPr lang="en-ZA" sz="7200" dirty="0">
                <a:ea typeface="Times New Roman"/>
                <a:cs typeface="Arial" pitchFamily="34" charset="0"/>
              </a:rPr>
              <a:t> </a:t>
            </a:r>
            <a:r>
              <a:rPr lang="en-ZA" sz="7200" b="1" dirty="0">
                <a:ea typeface="Times New Roman"/>
                <a:cs typeface="Arial" pitchFamily="34" charset="0"/>
              </a:rPr>
              <a:t>monitor and evaluate schools</a:t>
            </a:r>
            <a:r>
              <a:rPr lang="en-ZA" sz="7200" dirty="0">
                <a:ea typeface="Times New Roman"/>
                <a:cs typeface="Arial" pitchFamily="34" charset="0"/>
              </a:rPr>
              <a:t>, and </a:t>
            </a:r>
            <a:r>
              <a:rPr lang="en-ZA" sz="7200" b="1" dirty="0">
                <a:ea typeface="Times New Roman"/>
                <a:cs typeface="Arial" pitchFamily="34" charset="0"/>
              </a:rPr>
              <a:t>evaluates</a:t>
            </a:r>
            <a:r>
              <a:rPr lang="en-ZA" sz="7200" dirty="0">
                <a:ea typeface="Times New Roman"/>
                <a:cs typeface="Arial" pitchFamily="34" charset="0"/>
              </a:rPr>
              <a:t> the state of </a:t>
            </a:r>
            <a:r>
              <a:rPr lang="en-ZA" sz="7200" b="1" dirty="0">
                <a:ea typeface="Times New Roman"/>
                <a:cs typeface="Arial" pitchFamily="34" charset="0"/>
              </a:rPr>
              <a:t>schools in general </a:t>
            </a:r>
            <a:r>
              <a:rPr lang="en-ZA" sz="7200" dirty="0">
                <a:ea typeface="Times New Roman"/>
                <a:cs typeface="Arial" pitchFamily="34" charset="0"/>
              </a:rPr>
              <a:t>and the </a:t>
            </a:r>
            <a:r>
              <a:rPr lang="en-ZA" sz="7200" b="1" dirty="0">
                <a:ea typeface="Times New Roman"/>
                <a:cs typeface="Arial" pitchFamily="34" charset="0"/>
              </a:rPr>
              <a:t>quality</a:t>
            </a:r>
            <a:r>
              <a:rPr lang="en-ZA" sz="7200" dirty="0">
                <a:ea typeface="Times New Roman"/>
                <a:cs typeface="Arial" pitchFamily="34" charset="0"/>
              </a:rPr>
              <a:t> of school </a:t>
            </a:r>
            <a:r>
              <a:rPr lang="en-ZA" sz="7200" b="1" dirty="0">
                <a:ea typeface="Times New Roman"/>
                <a:cs typeface="Arial" pitchFamily="34" charset="0"/>
              </a:rPr>
              <a:t>leadership</a:t>
            </a:r>
            <a:r>
              <a:rPr lang="en-ZA" sz="7200" dirty="0">
                <a:ea typeface="Times New Roman"/>
                <a:cs typeface="Arial" pitchFamily="34" charset="0"/>
              </a:rPr>
              <a:t>, </a:t>
            </a:r>
            <a:r>
              <a:rPr lang="en-ZA" sz="7200" b="1" dirty="0">
                <a:ea typeface="Times New Roman"/>
                <a:cs typeface="Arial" pitchFamily="34" charset="0"/>
              </a:rPr>
              <a:t>teaching and learning </a:t>
            </a:r>
            <a:r>
              <a:rPr lang="en-ZA" sz="7200" dirty="0">
                <a:ea typeface="Times New Roman"/>
                <a:cs typeface="Arial" pitchFamily="34" charset="0"/>
              </a:rPr>
              <a:t>in particular</a:t>
            </a:r>
            <a:r>
              <a:rPr lang="en-ZA" sz="7200" dirty="0" smtClean="0">
                <a:ea typeface="Times New Roman"/>
                <a:cs typeface="Arial" pitchFamily="34" charset="0"/>
              </a:rPr>
              <a:t>.</a:t>
            </a:r>
            <a:endParaRPr lang="en-ZA" sz="7200" dirty="0">
              <a:ea typeface="Times New Roman"/>
              <a:cs typeface="Arial" pitchFamily="34" charset="0"/>
            </a:endParaRPr>
          </a:p>
        </p:txBody>
      </p:sp>
      <p:sp>
        <p:nvSpPr>
          <p:cNvPr id="5" name="Title 1"/>
          <p:cNvSpPr txBox="1">
            <a:spLocks/>
          </p:cNvSpPr>
          <p:nvPr/>
        </p:nvSpPr>
        <p:spPr>
          <a:xfrm>
            <a:off x="323528" y="106264"/>
            <a:ext cx="8229600" cy="658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68</a:t>
            </a:fld>
            <a:endParaRPr lang="en-ZA"/>
          </a:p>
        </p:txBody>
      </p:sp>
    </p:spTree>
    <p:extLst>
      <p:ext uri="{BB962C8B-B14F-4D97-AF65-F5344CB8AC3E}">
        <p14:creationId xmlns:p14="http://schemas.microsoft.com/office/powerpoint/2010/main" xmlns="" val="27709628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3528" y="85529"/>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4     …cont.</a:t>
            </a:r>
            <a:endParaRPr lang="en-ZA" dirty="0"/>
          </a:p>
        </p:txBody>
      </p:sp>
      <p:sp>
        <p:nvSpPr>
          <p:cNvPr id="2" name="Content Placeholder 1"/>
          <p:cNvSpPr>
            <a:spLocks noGrp="1"/>
          </p:cNvSpPr>
          <p:nvPr>
            <p:ph idx="1"/>
          </p:nvPr>
        </p:nvSpPr>
        <p:spPr>
          <a:xfrm>
            <a:off x="467544" y="980728"/>
            <a:ext cx="8136904" cy="4752528"/>
          </a:xfrm>
        </p:spPr>
        <p:txBody>
          <a:bodyPr>
            <a:noAutofit/>
          </a:bodyPr>
          <a:lstStyle/>
          <a:p>
            <a:pPr algn="just"/>
            <a:r>
              <a:rPr lang="en-ZA" sz="1800" b="1" dirty="0" smtClean="0">
                <a:cs typeface="Arial" pitchFamily="34" charset="0"/>
              </a:rPr>
              <a:t>27 </a:t>
            </a:r>
            <a:r>
              <a:rPr lang="en-ZA" sz="1800" b="1" dirty="0">
                <a:cs typeface="Arial" pitchFamily="34" charset="0"/>
              </a:rPr>
              <a:t>districts and 176 special schools were </a:t>
            </a:r>
            <a:r>
              <a:rPr lang="en-ZA" sz="1800" b="1" dirty="0" smtClean="0">
                <a:cs typeface="Arial" pitchFamily="34" charset="0"/>
              </a:rPr>
              <a:t>evaluated </a:t>
            </a:r>
            <a:r>
              <a:rPr lang="en-ZA" sz="1800" dirty="0" smtClean="0">
                <a:cs typeface="Arial" pitchFamily="34" charset="0"/>
              </a:rPr>
              <a:t>in 10 areas.</a:t>
            </a:r>
          </a:p>
          <a:p>
            <a:pPr algn="just"/>
            <a:r>
              <a:rPr lang="en-ZA" sz="1800" b="1" dirty="0">
                <a:cs typeface="Arial" pitchFamily="34" charset="0"/>
              </a:rPr>
              <a:t>10 areas of operation</a:t>
            </a:r>
            <a:r>
              <a:rPr lang="en-ZA" sz="1800" dirty="0">
                <a:cs typeface="Arial" pitchFamily="34" charset="0"/>
              </a:rPr>
              <a:t>, </a:t>
            </a:r>
            <a:r>
              <a:rPr lang="en-ZA" sz="1800" dirty="0" smtClean="0">
                <a:cs typeface="Arial" pitchFamily="34" charset="0"/>
              </a:rPr>
              <a:t>were namely </a:t>
            </a:r>
            <a:r>
              <a:rPr lang="en-ZA" sz="1800" dirty="0">
                <a:cs typeface="Arial" pitchFamily="34" charset="0"/>
              </a:rPr>
              <a:t>learner access, curriculum programmes, teacher quality and support, monitoring of learning, learner support, assessing learners and use of data, school governance, availability and use of learning and teaching support materials (LTSM) and assistive devices, time management, and non-teaching staff</a:t>
            </a:r>
            <a:r>
              <a:rPr lang="en-ZA" sz="1800" dirty="0" smtClean="0">
                <a:cs typeface="Arial" pitchFamily="34" charset="0"/>
              </a:rPr>
              <a:t>.</a:t>
            </a:r>
          </a:p>
          <a:p>
            <a:pPr algn="just"/>
            <a:r>
              <a:rPr lang="en-ZA" sz="1800" b="1" dirty="0">
                <a:cs typeface="Arial" pitchFamily="34" charset="0"/>
              </a:rPr>
              <a:t>NEEDU examined and analysed evidence </a:t>
            </a:r>
            <a:r>
              <a:rPr lang="en-ZA" sz="1800" dirty="0">
                <a:cs typeface="Arial" pitchFamily="34" charset="0"/>
              </a:rPr>
              <a:t>collected through interviews and document analysis from the districts to establish how the districts had put systems in place to realise the vision of Education White Paper 6—Special Needs Education (2001), particularly, “the development of an inclusive education and training system that will uncover and address barriers to learning, and recognise and accommodate the diverse range of learning needs</a:t>
            </a:r>
            <a:r>
              <a:rPr lang="en-ZA" sz="1800" dirty="0" smtClean="0">
                <a:cs typeface="Arial" pitchFamily="34" charset="0"/>
              </a:rPr>
              <a:t>”.</a:t>
            </a:r>
            <a:endParaRPr lang="en-ZA" sz="1800" dirty="0">
              <a:cs typeface="Arial" pitchFamily="34" charset="0"/>
            </a:endParaRPr>
          </a:p>
        </p:txBody>
      </p:sp>
      <p:sp>
        <p:nvSpPr>
          <p:cNvPr id="3" name="Slide Number Placeholder 2"/>
          <p:cNvSpPr>
            <a:spLocks noGrp="1"/>
          </p:cNvSpPr>
          <p:nvPr>
            <p:ph type="sldNum" sz="quarter" idx="12"/>
          </p:nvPr>
        </p:nvSpPr>
        <p:spPr/>
        <p:txBody>
          <a:bodyPr/>
          <a:lstStyle/>
          <a:p>
            <a:fld id="{E2C0AE55-7E06-4976-960B-3D98813CB3CF}" type="slidenum">
              <a:rPr lang="en-ZA" smtClean="0"/>
              <a:pPr/>
              <a:t>69</a:t>
            </a:fld>
            <a:endParaRPr lang="en-ZA"/>
          </a:p>
        </p:txBody>
      </p:sp>
    </p:spTree>
    <p:extLst>
      <p:ext uri="{BB962C8B-B14F-4D97-AF65-F5344CB8AC3E}">
        <p14:creationId xmlns:p14="http://schemas.microsoft.com/office/powerpoint/2010/main" xmlns="" val="3370428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608512"/>
          </a:xfrm>
        </p:spPr>
        <p:txBody>
          <a:bodyPr>
            <a:normAutofit/>
          </a:bodyPr>
          <a:lstStyle/>
          <a:p>
            <a:pPr algn="just">
              <a:buFont typeface="+mj-lt"/>
              <a:buAutoNum type="alphaLcPeriod"/>
            </a:pPr>
            <a:r>
              <a:rPr lang="en-GB" sz="2000" b="1" dirty="0">
                <a:cs typeface="Arial" pitchFamily="34" charset="0"/>
              </a:rPr>
              <a:t>Improved quality of teaching and learning through development, supply and effective utilisation of </a:t>
            </a:r>
            <a:r>
              <a:rPr lang="en-GB" sz="2000" b="1" dirty="0" smtClean="0">
                <a:cs typeface="Arial" pitchFamily="34" charset="0"/>
              </a:rPr>
              <a:t>teachers</a:t>
            </a:r>
            <a:r>
              <a:rPr lang="en-ZA" sz="2000" dirty="0" smtClean="0">
                <a:cs typeface="Arial" pitchFamily="34" charset="0"/>
              </a:rPr>
              <a:t>;</a:t>
            </a:r>
          </a:p>
          <a:p>
            <a:pPr algn="just">
              <a:buFont typeface="+mj-lt"/>
              <a:buAutoNum type="alphaLcPeriod"/>
            </a:pPr>
            <a:endParaRPr lang="en-ZA" sz="2000" b="1" dirty="0">
              <a:cs typeface="Arial" pitchFamily="34" charset="0"/>
            </a:endParaRPr>
          </a:p>
          <a:p>
            <a:pPr algn="just">
              <a:buFont typeface="+mj-lt"/>
              <a:buAutoNum type="alphaLcPeriod"/>
            </a:pPr>
            <a:r>
              <a:rPr lang="en-GB" sz="2000" b="1" dirty="0" smtClean="0">
                <a:cs typeface="Arial" pitchFamily="34" charset="0"/>
              </a:rPr>
              <a:t>Improving </a:t>
            </a:r>
            <a:r>
              <a:rPr lang="en-GB" sz="2000" b="1" dirty="0">
                <a:cs typeface="Arial" pitchFamily="34" charset="0"/>
              </a:rPr>
              <a:t>assessment for learning to ensure quality and efficiency in academic achievement;</a:t>
            </a:r>
            <a:endParaRPr lang="en-ZA" sz="2000" b="1" dirty="0">
              <a:cs typeface="Arial" pitchFamily="34" charset="0"/>
            </a:endParaRPr>
          </a:p>
          <a:p>
            <a:pPr algn="just">
              <a:buFont typeface="+mj-lt"/>
              <a:buAutoNum type="alphaLcPeriod"/>
            </a:pPr>
            <a:endParaRPr lang="en-GB" sz="2000" b="1" dirty="0" smtClean="0">
              <a:cs typeface="Arial" pitchFamily="34" charset="0"/>
            </a:endParaRPr>
          </a:p>
          <a:p>
            <a:pPr algn="just">
              <a:buFont typeface="+mj-lt"/>
              <a:buAutoNum type="alphaLcPeriod"/>
            </a:pPr>
            <a:r>
              <a:rPr lang="en-GB" sz="2000" b="1" dirty="0" smtClean="0">
                <a:cs typeface="Arial" pitchFamily="34" charset="0"/>
              </a:rPr>
              <a:t>Expanded </a:t>
            </a:r>
            <a:r>
              <a:rPr lang="en-GB" sz="2000" b="1" dirty="0">
                <a:cs typeface="Arial" pitchFamily="34" charset="0"/>
              </a:rPr>
              <a:t>access to Early Childhood Development and improvement of the quality of Grade R, with support for pre-Grade R provision;</a:t>
            </a:r>
            <a:endParaRPr lang="en-ZA" sz="2000" b="1" dirty="0">
              <a:cs typeface="Arial" pitchFamily="34" charset="0"/>
            </a:endParaRPr>
          </a:p>
          <a:p>
            <a:pPr algn="just">
              <a:buFont typeface="+mj-lt"/>
              <a:buAutoNum type="alphaLcPeriod"/>
            </a:pPr>
            <a:endParaRPr lang="en-GB" sz="2000" b="1" dirty="0" smtClean="0">
              <a:cs typeface="Arial" pitchFamily="34" charset="0"/>
            </a:endParaRPr>
          </a:p>
          <a:p>
            <a:pPr algn="just">
              <a:buFont typeface="+mj-lt"/>
              <a:buAutoNum type="alphaLcPeriod"/>
            </a:pPr>
            <a:r>
              <a:rPr lang="en-GB" sz="2000" b="1" dirty="0" smtClean="0">
                <a:cs typeface="Arial" pitchFamily="34" charset="0"/>
              </a:rPr>
              <a:t>Strengthening </a:t>
            </a:r>
            <a:r>
              <a:rPr lang="en-GB" sz="2000" b="1" dirty="0">
                <a:cs typeface="Arial" pitchFamily="34" charset="0"/>
              </a:rPr>
              <a:t>accountability and improving management at the school, community and district levels; and</a:t>
            </a:r>
            <a:endParaRPr lang="en-ZA" sz="2000" b="1" dirty="0">
              <a:cs typeface="Arial" pitchFamily="34" charset="0"/>
            </a:endParaRPr>
          </a:p>
          <a:p>
            <a:pPr algn="just">
              <a:buFont typeface="+mj-lt"/>
              <a:buAutoNum type="alphaLcPeriod"/>
            </a:pPr>
            <a:endParaRPr lang="en-GB" sz="2000" b="1" dirty="0" smtClean="0">
              <a:cs typeface="Arial" pitchFamily="34" charset="0"/>
            </a:endParaRPr>
          </a:p>
          <a:p>
            <a:pPr algn="just">
              <a:buFont typeface="+mj-lt"/>
              <a:buAutoNum type="alphaLcPeriod"/>
            </a:pPr>
            <a:r>
              <a:rPr lang="en-GB" sz="2000" b="1" dirty="0" smtClean="0">
                <a:cs typeface="Arial" pitchFamily="34" charset="0"/>
              </a:rPr>
              <a:t>Partnerships </a:t>
            </a:r>
            <a:r>
              <a:rPr lang="en-GB" sz="2000" b="1" dirty="0">
                <a:cs typeface="Arial" pitchFamily="34" charset="0"/>
              </a:rPr>
              <a:t>for education reform and improved </a:t>
            </a:r>
            <a:r>
              <a:rPr lang="en-GB" sz="2000" b="1" dirty="0" smtClean="0">
                <a:cs typeface="Arial" pitchFamily="34" charset="0"/>
              </a:rPr>
              <a:t>quality.</a:t>
            </a:r>
            <a:endParaRPr lang="en-ZA" sz="2000" b="1" dirty="0"/>
          </a:p>
        </p:txBody>
      </p:sp>
      <p:sp>
        <p:nvSpPr>
          <p:cNvPr id="4" name="Title 1"/>
          <p:cNvSpPr>
            <a:spLocks noGrp="1"/>
          </p:cNvSpPr>
          <p:nvPr>
            <p:ph type="title"/>
          </p:nvPr>
        </p:nvSpPr>
        <p:spPr>
          <a:xfrm>
            <a:off x="179512" y="188640"/>
            <a:ext cx="8027640" cy="720080"/>
          </a:xfrm>
        </p:spPr>
        <p:txBody>
          <a:bodyPr>
            <a:noAutofit/>
          </a:bodyPr>
          <a:lstStyle/>
          <a:p>
            <a:r>
              <a:rPr lang="en-ZA" sz="3200" b="1" dirty="0" smtClean="0"/>
              <a:t>PERFORMANCE DELIVERY ENVIRONMENT 2015/16</a:t>
            </a:r>
            <a:endParaRPr lang="en-ZA" sz="3200" b="1" dirty="0"/>
          </a:p>
        </p:txBody>
      </p:sp>
      <p:sp>
        <p:nvSpPr>
          <p:cNvPr id="5" name="Slide Number Placeholder 4"/>
          <p:cNvSpPr>
            <a:spLocks noGrp="1"/>
          </p:cNvSpPr>
          <p:nvPr>
            <p:ph type="sldNum" sz="quarter" idx="12"/>
          </p:nvPr>
        </p:nvSpPr>
        <p:spPr/>
        <p:txBody>
          <a:bodyPr/>
          <a:lstStyle/>
          <a:p>
            <a:fld id="{E2C0AE55-7E06-4976-960B-3D98813CB3CF}" type="slidenum">
              <a:rPr lang="en-ZA" smtClean="0"/>
              <a:pPr/>
              <a:t>7</a:t>
            </a:fld>
            <a:endParaRPr lang="en-ZA"/>
          </a:p>
        </p:txBody>
      </p:sp>
    </p:spTree>
    <p:extLst>
      <p:ext uri="{BB962C8B-B14F-4D97-AF65-F5344CB8AC3E}">
        <p14:creationId xmlns:p14="http://schemas.microsoft.com/office/powerpoint/2010/main" xmlns="" val="23009598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9"/>
            <a:ext cx="8229600" cy="3744416"/>
          </a:xfrm>
        </p:spPr>
        <p:txBody>
          <a:bodyPr/>
          <a:lstStyle/>
          <a:p>
            <a:pPr marL="0" indent="0" algn="ctr">
              <a:buNone/>
            </a:pPr>
            <a:r>
              <a:rPr lang="en-US" sz="2800" b="1" u="sng" dirty="0">
                <a:solidFill>
                  <a:srgbClr val="741202"/>
                </a:solidFill>
                <a:latin typeface="Arial" panose="020B0604020202020204" pitchFamily="34" charset="0"/>
                <a:ea typeface="+mj-ea"/>
                <a:cs typeface="Arial" panose="020B0604020202020204" pitchFamily="34" charset="0"/>
              </a:rPr>
              <a:t>PROGRAMME </a:t>
            </a:r>
            <a:r>
              <a:rPr lang="en-US" sz="2800" b="1" u="sng" dirty="0" smtClean="0">
                <a:solidFill>
                  <a:srgbClr val="741202"/>
                </a:solidFill>
                <a:latin typeface="Arial" panose="020B0604020202020204" pitchFamily="34" charset="0"/>
                <a:ea typeface="+mj-ea"/>
                <a:cs typeface="Arial" panose="020B0604020202020204" pitchFamily="34" charset="0"/>
              </a:rPr>
              <a:t>5 </a:t>
            </a:r>
            <a:r>
              <a:rPr lang="en-US" sz="2800" b="1" dirty="0">
                <a:solidFill>
                  <a:srgbClr val="741202"/>
                </a:solidFill>
                <a:latin typeface="Arial" panose="020B0604020202020204" pitchFamily="34" charset="0"/>
                <a:ea typeface="+mj-ea"/>
                <a:cs typeface="Arial" panose="020B0604020202020204" pitchFamily="34" charset="0"/>
              </a:rPr>
              <a:t>: EDUCATIONAL ENRICHMENT SERVICES </a:t>
            </a:r>
            <a:br>
              <a:rPr lang="en-US" sz="2800" b="1" dirty="0">
                <a:solidFill>
                  <a:srgbClr val="741202"/>
                </a:solidFill>
                <a:latin typeface="Arial" panose="020B0604020202020204" pitchFamily="34" charset="0"/>
                <a:ea typeface="+mj-ea"/>
                <a:cs typeface="Arial" panose="020B0604020202020204" pitchFamily="34" charset="0"/>
              </a:rPr>
            </a:br>
            <a:endParaRPr lang="en-US" sz="2800" b="1" dirty="0" smtClean="0">
              <a:solidFill>
                <a:srgbClr val="741202"/>
              </a:solidFill>
              <a:latin typeface="Arial" panose="020B0604020202020204" pitchFamily="34" charset="0"/>
              <a:ea typeface="+mj-ea"/>
              <a:cs typeface="Arial" panose="020B0604020202020204" pitchFamily="34" charset="0"/>
            </a:endParaRPr>
          </a:p>
          <a:p>
            <a:pPr marL="0" indent="0">
              <a:buNone/>
            </a:pPr>
            <a:endParaRPr lang="en-US" sz="2800" b="1" dirty="0">
              <a:solidFill>
                <a:srgbClr val="741202"/>
              </a:solidFill>
              <a:latin typeface="Arial" panose="020B0604020202020204" pitchFamily="34" charset="0"/>
              <a:ea typeface="+mj-ea"/>
              <a:cs typeface="Arial" panose="020B0604020202020204" pitchFamily="34" charset="0"/>
            </a:endParaRPr>
          </a:p>
          <a:p>
            <a:pPr marL="0" lvl="0" indent="0" algn="just">
              <a:buNone/>
            </a:pPr>
            <a:r>
              <a:rPr lang="en-US" sz="2400" b="1" dirty="0">
                <a:solidFill>
                  <a:prstClr val="black"/>
                </a:solidFill>
                <a:latin typeface="Arial" panose="020B0604020202020204" pitchFamily="34" charset="0"/>
                <a:cs typeface="Arial" panose="020B0604020202020204" pitchFamily="34" charset="0"/>
              </a:rPr>
              <a:t>The purpose of Programme </a:t>
            </a:r>
            <a:r>
              <a:rPr lang="en-US" sz="2400" b="1" dirty="0" smtClean="0">
                <a:solidFill>
                  <a:prstClr val="black"/>
                </a:solidFill>
                <a:latin typeface="Arial" panose="020B0604020202020204" pitchFamily="34" charset="0"/>
                <a:cs typeface="Arial" panose="020B0604020202020204" pitchFamily="34" charset="0"/>
              </a:rPr>
              <a:t>5 </a:t>
            </a:r>
            <a:r>
              <a:rPr lang="en-US" sz="2400" b="1" dirty="0">
                <a:solidFill>
                  <a:prstClr val="black"/>
                </a:solidFill>
                <a:latin typeface="Arial" panose="020B0604020202020204" pitchFamily="34" charset="0"/>
                <a:cs typeface="Arial" panose="020B0604020202020204" pitchFamily="34" charset="0"/>
              </a:rPr>
              <a:t>is to develop policies and programmes to improve the quality of learning in </a:t>
            </a:r>
            <a:r>
              <a:rPr lang="en-US" sz="2400" b="1" dirty="0" smtClean="0">
                <a:solidFill>
                  <a:prstClr val="black"/>
                </a:solidFill>
                <a:latin typeface="Arial" panose="020B0604020202020204" pitchFamily="34" charset="0"/>
                <a:cs typeface="Arial" panose="020B0604020202020204" pitchFamily="34" charset="0"/>
              </a:rPr>
              <a:t>schools</a:t>
            </a:r>
            <a:endParaRPr lang="en-US" sz="2400" b="1" dirty="0">
              <a:solidFill>
                <a:prstClr val="black"/>
              </a:solidFill>
              <a:latin typeface="Arial" panose="020B0604020202020204" pitchFamily="34" charset="0"/>
              <a:cs typeface="Arial" panose="020B0604020202020204" pitchFamily="34" charset="0"/>
            </a:endParaRPr>
          </a:p>
          <a:p>
            <a:pPr marL="0" indent="0">
              <a:buNone/>
            </a:pP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70</a:t>
            </a:fld>
            <a:endParaRPr lang="en-ZA"/>
          </a:p>
        </p:txBody>
      </p:sp>
    </p:spTree>
    <p:extLst>
      <p:ext uri="{BB962C8B-B14F-4D97-AF65-F5344CB8AC3E}">
        <p14:creationId xmlns:p14="http://schemas.microsoft.com/office/powerpoint/2010/main" xmlns="" val="25905255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584635546"/>
              </p:ext>
            </p:extLst>
          </p:nvPr>
        </p:nvGraphicFramePr>
        <p:xfrm>
          <a:off x="467544" y="814181"/>
          <a:ext cx="8352929" cy="5082540"/>
        </p:xfrm>
        <a:graphic>
          <a:graphicData uri="http://schemas.openxmlformats.org/drawingml/2006/table">
            <a:tbl>
              <a:tblPr firstRow="1" bandRow="1">
                <a:tableStyleId>{21E4AEA4-8DFA-4A89-87EB-49C32662AFE0}</a:tableStyleId>
              </a:tblPr>
              <a:tblGrid>
                <a:gridCol w="2088232"/>
                <a:gridCol w="1872208"/>
                <a:gridCol w="1656184"/>
                <a:gridCol w="1728192"/>
                <a:gridCol w="1008113"/>
              </a:tblGrid>
              <a:tr h="794671">
                <a:tc>
                  <a:txBody>
                    <a:bodyPr/>
                    <a:lstStyle/>
                    <a:p>
                      <a:pPr algn="l">
                        <a:lnSpc>
                          <a:spcPct val="115000"/>
                        </a:lnSpc>
                        <a:spcAft>
                          <a:spcPts val="0"/>
                        </a:spcAft>
                      </a:pPr>
                      <a:r>
                        <a:rPr lang="en-US" sz="1600" dirty="0"/>
                        <a:t>PERFORMANCE INDICATORS</a:t>
                      </a:r>
                      <a:endParaRPr lang="en-ZA" sz="1600" dirty="0">
                        <a:latin typeface="+mn-lt"/>
                        <a:ea typeface="Calibri"/>
                        <a:cs typeface="Times New Roman"/>
                      </a:endParaRPr>
                    </a:p>
                  </a:txBody>
                  <a:tcPr marL="68580" marR="68580" marT="0" marB="0"/>
                </a:tc>
                <a:tc>
                  <a:txBody>
                    <a:bodyPr/>
                    <a:lstStyle/>
                    <a:p>
                      <a:pPr algn="ctr">
                        <a:lnSpc>
                          <a:spcPct val="115000"/>
                        </a:lnSpc>
                        <a:spcAft>
                          <a:spcPts val="0"/>
                        </a:spcAft>
                      </a:pPr>
                      <a:r>
                        <a:rPr lang="en-US" sz="1600" dirty="0" smtClean="0"/>
                        <a:t>TARGET FOR 2015/16 AS PER APP</a:t>
                      </a:r>
                      <a:endParaRPr lang="en-ZA" sz="1600" dirty="0">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aseline="0" dirty="0" smtClean="0"/>
                        <a:t>ACTUAL OUTPUT FOR 2015/16</a:t>
                      </a:r>
                      <a:endParaRPr lang="en-ZA" sz="1600" dirty="0" smtClean="0"/>
                    </a:p>
                    <a:p>
                      <a:pPr algn="ctr">
                        <a:lnSpc>
                          <a:spcPct val="115000"/>
                        </a:lnSpc>
                        <a:spcAft>
                          <a:spcPts val="0"/>
                        </a:spcAft>
                      </a:pPr>
                      <a:r>
                        <a:rPr lang="en-US" sz="1600" baseline="0" dirty="0" smtClean="0"/>
                        <a:t> </a:t>
                      </a:r>
                      <a:endParaRPr lang="en-ZA" sz="1600" dirty="0">
                        <a:latin typeface="+mn-lt"/>
                        <a:ea typeface="Calibri"/>
                        <a:cs typeface="Times New Roman"/>
                      </a:endParaRPr>
                    </a:p>
                  </a:txBody>
                  <a:tcPr marL="68580" marR="68580" marT="0" marB="0"/>
                </a:tc>
                <a:tc>
                  <a:txBody>
                    <a:bodyPr/>
                    <a:lstStyle/>
                    <a:p>
                      <a:pPr algn="ctr">
                        <a:lnSpc>
                          <a:spcPct val="115000"/>
                        </a:lnSpc>
                        <a:spcAft>
                          <a:spcPts val="1000"/>
                        </a:spcAft>
                      </a:pPr>
                      <a:r>
                        <a:rPr lang="en-ZA" sz="1600" dirty="0" smtClean="0">
                          <a:effectLst/>
                        </a:rPr>
                        <a:t>DEVIATION FROM PLANNED TARGET</a:t>
                      </a:r>
                      <a:endParaRPr lang="en-ZA" sz="1600" dirty="0">
                        <a:effectLst/>
                        <a:latin typeface="Calibri"/>
                        <a:ea typeface="Times New Roman"/>
                        <a:cs typeface="Times New Roman"/>
                      </a:endParaRPr>
                    </a:p>
                  </a:txBody>
                  <a:tcPr marL="4970" marR="4970" marT="0" marB="0"/>
                </a:tc>
                <a:tc>
                  <a:txBody>
                    <a:bodyPr/>
                    <a:lstStyle/>
                    <a:p>
                      <a:r>
                        <a:rPr lang="en-ZA" sz="1600" b="1" kern="1200" baseline="0" dirty="0" smtClean="0">
                          <a:solidFill>
                            <a:schemeClr val="lt1"/>
                          </a:solidFill>
                          <a:latin typeface="+mn-lt"/>
                          <a:ea typeface="+mn-ea"/>
                          <a:cs typeface="+mn-cs"/>
                        </a:rPr>
                        <a:t>STATUS</a:t>
                      </a:r>
                      <a:r>
                        <a:rPr lang="en-ZA" sz="2000" b="1" dirty="0" smtClean="0">
                          <a:latin typeface="+mn-lt"/>
                          <a:cs typeface="Arial" pitchFamily="34" charset="0"/>
                        </a:rPr>
                        <a:t> </a:t>
                      </a:r>
                      <a:endParaRPr lang="en-ZA" sz="2000" b="1" dirty="0">
                        <a:latin typeface="+mn-lt"/>
                        <a:cs typeface="Arial" pitchFamily="34" charset="0"/>
                      </a:endParaRPr>
                    </a:p>
                  </a:txBody>
                  <a:tcPr/>
                </a:tc>
              </a:tr>
              <a:tr h="2264028">
                <a:tc>
                  <a:txBody>
                    <a:bodyPr/>
                    <a:lstStyle/>
                    <a:p>
                      <a:pPr>
                        <a:lnSpc>
                          <a:spcPct val="115000"/>
                        </a:lnSpc>
                        <a:spcAft>
                          <a:spcPts val="0"/>
                        </a:spcAft>
                      </a:pPr>
                      <a:r>
                        <a:rPr lang="en-ZA" sz="1600" dirty="0" smtClean="0">
                          <a:effectLst/>
                        </a:rPr>
                        <a:t>Number of educators, officials and learners participating in DBE organised activities on social cohesion, nation</a:t>
                      </a:r>
                      <a:r>
                        <a:rPr lang="en-ZA" sz="1600" baseline="0" dirty="0" smtClean="0">
                          <a:effectLst/>
                        </a:rPr>
                        <a:t> building, citizenship, rights &amp; responsibilities and constitutional values. </a:t>
                      </a:r>
                      <a:endParaRPr lang="en-ZA" sz="1600" b="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600" dirty="0" smtClean="0">
                          <a:effectLst/>
                        </a:rPr>
                        <a:t>5000</a:t>
                      </a:r>
                      <a:endParaRPr lang="en-ZA" sz="1600" b="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800" b="0" dirty="0" smtClean="0">
                          <a:effectLst/>
                        </a:rPr>
                        <a:t>5</a:t>
                      </a:r>
                      <a:r>
                        <a:rPr lang="en-ZA" sz="1800" b="0" baseline="0" dirty="0" smtClean="0">
                          <a:effectLst/>
                        </a:rPr>
                        <a:t> 843</a:t>
                      </a:r>
                      <a:endParaRPr lang="en-ZA" sz="1800" b="0" dirty="0">
                        <a:effectLst/>
                        <a:latin typeface="Calibri"/>
                        <a:ea typeface="Calibri"/>
                        <a:cs typeface="Times New Roman"/>
                      </a:endParaRPr>
                    </a:p>
                  </a:txBody>
                  <a:tcPr marL="68580" marR="68580" marT="0" marB="0"/>
                </a:tc>
                <a:tc>
                  <a:txBody>
                    <a:bodyPr/>
                    <a:lstStyle/>
                    <a:p>
                      <a:pPr marL="0" algn="l" defTabSz="914400" rtl="0" eaLnBrk="1" latinLnBrk="0" hangingPunct="1">
                        <a:lnSpc>
                          <a:spcPct val="115000"/>
                        </a:lnSpc>
                        <a:spcAft>
                          <a:spcPts val="0"/>
                        </a:spcAft>
                      </a:pPr>
                      <a:r>
                        <a:rPr lang="en-ZA" sz="1600" kern="1200" dirty="0">
                          <a:solidFill>
                            <a:schemeClr val="dk1"/>
                          </a:solidFill>
                          <a:effectLst/>
                          <a:latin typeface="+mn-lt"/>
                          <a:ea typeface="+mn-ea"/>
                          <a:cs typeface="+mn-cs"/>
                        </a:rPr>
                        <a:t>+843</a:t>
                      </a:r>
                    </a:p>
                  </a:txBody>
                  <a:tcPr marL="4970" marR="4970" marT="0" marB="0"/>
                </a:tc>
                <a:tc>
                  <a:txBody>
                    <a:bodyPr/>
                    <a:lstStyle/>
                    <a:p>
                      <a:endParaRPr lang="en-ZA" sz="2400" dirty="0"/>
                    </a:p>
                  </a:txBody>
                  <a:tcPr>
                    <a:solidFill>
                      <a:srgbClr val="00B050"/>
                    </a:solidFill>
                  </a:tcPr>
                </a:tc>
              </a:tr>
              <a:tr h="1693829">
                <a:tc>
                  <a:txBody>
                    <a:bodyPr/>
                    <a:lstStyle/>
                    <a:p>
                      <a:pPr>
                        <a:lnSpc>
                          <a:spcPct val="115000"/>
                        </a:lnSpc>
                        <a:spcAft>
                          <a:spcPts val="0"/>
                        </a:spcAft>
                      </a:pPr>
                      <a:r>
                        <a:rPr lang="en-ZA" sz="1600" dirty="0" smtClean="0">
                          <a:effectLst/>
                        </a:rPr>
                        <a:t>Number of schools that provide</a:t>
                      </a:r>
                      <a:r>
                        <a:rPr lang="en-ZA" sz="1600" baseline="0" dirty="0" smtClean="0">
                          <a:effectLst/>
                        </a:rPr>
                        <a:t> nutritious meals. </a:t>
                      </a:r>
                      <a:endParaRPr lang="en-ZA" sz="1600" b="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600" baseline="0" dirty="0" smtClean="0">
                          <a:effectLst/>
                        </a:rPr>
                        <a:t>19 800</a:t>
                      </a:r>
                      <a:endParaRPr lang="en-ZA" sz="1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600" dirty="0">
                          <a:effectLst/>
                        </a:rPr>
                        <a:t>Q1:  21200</a:t>
                      </a:r>
                    </a:p>
                    <a:p>
                      <a:pPr algn="ctr">
                        <a:lnSpc>
                          <a:spcPct val="115000"/>
                        </a:lnSpc>
                        <a:spcAft>
                          <a:spcPts val="0"/>
                        </a:spcAft>
                      </a:pPr>
                      <a:r>
                        <a:rPr lang="en-ZA" sz="1600" dirty="0" smtClean="0">
                          <a:effectLst/>
                        </a:rPr>
                        <a:t>Q2: </a:t>
                      </a:r>
                      <a:r>
                        <a:rPr lang="en-ZA" sz="1600" dirty="0">
                          <a:effectLst/>
                        </a:rPr>
                        <a:t>16 493</a:t>
                      </a:r>
                    </a:p>
                    <a:p>
                      <a:pPr algn="ctr">
                        <a:lnSpc>
                          <a:spcPct val="115000"/>
                        </a:lnSpc>
                        <a:spcAft>
                          <a:spcPts val="0"/>
                        </a:spcAft>
                      </a:pPr>
                      <a:r>
                        <a:rPr lang="en-ZA" sz="1600" dirty="0" smtClean="0">
                          <a:effectLst/>
                        </a:rPr>
                        <a:t>Q3: </a:t>
                      </a:r>
                      <a:r>
                        <a:rPr lang="en-ZA" sz="1600" dirty="0">
                          <a:effectLst/>
                        </a:rPr>
                        <a:t>21 203</a:t>
                      </a:r>
                    </a:p>
                    <a:p>
                      <a:pPr algn="ctr">
                        <a:lnSpc>
                          <a:spcPct val="115000"/>
                        </a:lnSpc>
                        <a:spcAft>
                          <a:spcPts val="0"/>
                        </a:spcAft>
                      </a:pPr>
                      <a:r>
                        <a:rPr lang="en-ZA" sz="1600" dirty="0" smtClean="0">
                          <a:effectLst/>
                        </a:rPr>
                        <a:t>Q4: </a:t>
                      </a:r>
                      <a:r>
                        <a:rPr lang="en-ZA" sz="1600" dirty="0">
                          <a:effectLst/>
                        </a:rPr>
                        <a:t>21 219</a:t>
                      </a:r>
                    </a:p>
                    <a:p>
                      <a:pPr algn="ctr">
                        <a:lnSpc>
                          <a:spcPct val="115000"/>
                        </a:lnSpc>
                        <a:spcAft>
                          <a:spcPts val="0"/>
                        </a:spcAft>
                      </a:pPr>
                      <a:r>
                        <a:rPr lang="en-ZA" sz="1600" dirty="0">
                          <a:effectLst/>
                        </a:rPr>
                        <a:t> </a:t>
                      </a:r>
                    </a:p>
                    <a:p>
                      <a:pPr algn="ctr">
                        <a:lnSpc>
                          <a:spcPct val="115000"/>
                        </a:lnSpc>
                        <a:spcAft>
                          <a:spcPts val="0"/>
                        </a:spcAft>
                      </a:pPr>
                      <a:r>
                        <a:rPr lang="en-ZA" sz="1600" dirty="0">
                          <a:effectLst/>
                        </a:rPr>
                        <a:t>Average: </a:t>
                      </a:r>
                      <a:r>
                        <a:rPr lang="en-ZA" sz="1800" dirty="0">
                          <a:effectLst/>
                        </a:rPr>
                        <a:t>20 029</a:t>
                      </a:r>
                      <a:endParaRPr lang="en-ZA" sz="1600" dirty="0">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ct val="115000"/>
                        </a:lnSpc>
                        <a:spcAft>
                          <a:spcPts val="0"/>
                        </a:spcAft>
                      </a:pPr>
                      <a:r>
                        <a:rPr lang="en-ZA" sz="1600" kern="1200" dirty="0" smtClean="0">
                          <a:solidFill>
                            <a:schemeClr val="dk1"/>
                          </a:solidFill>
                          <a:effectLst/>
                          <a:latin typeface="+mn-lt"/>
                          <a:ea typeface="+mn-ea"/>
                          <a:cs typeface="+mn-cs"/>
                        </a:rPr>
                        <a:t>+229</a:t>
                      </a:r>
                      <a:endParaRPr lang="en-ZA" sz="1600" kern="1200" dirty="0">
                        <a:solidFill>
                          <a:schemeClr val="dk1"/>
                        </a:solidFill>
                        <a:effectLst/>
                        <a:latin typeface="+mn-lt"/>
                        <a:ea typeface="+mn-ea"/>
                        <a:cs typeface="+mn-cs"/>
                      </a:endParaRPr>
                    </a:p>
                  </a:txBody>
                  <a:tcPr marL="4970" marR="4970" marT="0" marB="0"/>
                </a:tc>
                <a:tc>
                  <a:txBody>
                    <a:bodyPr/>
                    <a:lstStyle/>
                    <a:p>
                      <a:endParaRPr lang="en-ZA" sz="2400" dirty="0"/>
                    </a:p>
                  </a:txBody>
                  <a:tcPr>
                    <a:solidFill>
                      <a:srgbClr val="00B050"/>
                    </a:solidFill>
                  </a:tcPr>
                </a:tc>
              </a:tr>
            </a:tbl>
          </a:graphicData>
        </a:graphic>
      </p:graphicFrame>
      <p:sp>
        <p:nvSpPr>
          <p:cNvPr id="5"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5- OUTPUTS</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71</a:t>
            </a:fld>
            <a:endParaRPr lang="en-ZA"/>
          </a:p>
        </p:txBody>
      </p:sp>
    </p:spTree>
    <p:extLst>
      <p:ext uri="{BB962C8B-B14F-4D97-AF65-F5344CB8AC3E}">
        <p14:creationId xmlns:p14="http://schemas.microsoft.com/office/powerpoint/2010/main" xmlns="" val="5858528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814" y="620688"/>
            <a:ext cx="8609094" cy="5544616"/>
          </a:xfrm>
        </p:spPr>
        <p:txBody>
          <a:bodyPr>
            <a:noAutofit/>
          </a:bodyPr>
          <a:lstStyle/>
          <a:p>
            <a:pPr lvl="0" algn="just">
              <a:buNone/>
            </a:pPr>
            <a:r>
              <a:rPr lang="en-ZA" sz="1800" b="1" dirty="0">
                <a:solidFill>
                  <a:prstClr val="black"/>
                </a:solidFill>
                <a:cs typeface="Arial" pitchFamily="34" charset="0"/>
              </a:rPr>
              <a:t>Care and Support </a:t>
            </a:r>
          </a:p>
          <a:p>
            <a:pPr lvl="0" algn="just"/>
            <a:r>
              <a:rPr lang="en-ZA" sz="1800" b="1" dirty="0">
                <a:solidFill>
                  <a:prstClr val="black"/>
                </a:solidFill>
                <a:cs typeface="Arial" pitchFamily="34" charset="0"/>
              </a:rPr>
              <a:t>National School Nutrition Programme (NSNP)</a:t>
            </a:r>
            <a:r>
              <a:rPr lang="en-US" sz="1800" dirty="0">
                <a:solidFill>
                  <a:prstClr val="black"/>
                </a:solidFill>
                <a:cs typeface="Arial" pitchFamily="34" charset="0"/>
              </a:rPr>
              <a:t>  </a:t>
            </a:r>
          </a:p>
          <a:p>
            <a:pPr lvl="0" algn="just"/>
            <a:r>
              <a:rPr lang="en-US" sz="1800" dirty="0">
                <a:solidFill>
                  <a:prstClr val="black"/>
                </a:solidFill>
                <a:cs typeface="Arial" pitchFamily="34" charset="0"/>
              </a:rPr>
              <a:t>For the 2015/16 financial year, the </a:t>
            </a:r>
            <a:r>
              <a:rPr lang="en-US" sz="1800" dirty="0" err="1">
                <a:solidFill>
                  <a:prstClr val="black"/>
                </a:solidFill>
                <a:cs typeface="Arial" pitchFamily="34" charset="0"/>
              </a:rPr>
              <a:t>programme</a:t>
            </a:r>
            <a:r>
              <a:rPr lang="en-US" sz="1800" dirty="0">
                <a:solidFill>
                  <a:prstClr val="black"/>
                </a:solidFill>
                <a:cs typeface="Arial" pitchFamily="34" charset="0"/>
              </a:rPr>
              <a:t> provided daily nutritious meals to 21 177 Quintile 1 – 3 primary, secondary and special schools nationally, reaching an average of 9 630 590 learners. </a:t>
            </a:r>
          </a:p>
          <a:p>
            <a:pPr lvl="0" algn="just"/>
            <a:r>
              <a:rPr lang="en-US" sz="1800" dirty="0">
                <a:solidFill>
                  <a:prstClr val="black"/>
                </a:solidFill>
                <a:cs typeface="Arial" pitchFamily="34" charset="0"/>
              </a:rPr>
              <a:t>NSNP officials visited a total of 299 schools in all the nine (9) provinces. </a:t>
            </a:r>
          </a:p>
          <a:p>
            <a:pPr lvl="0" algn="just"/>
            <a:r>
              <a:rPr lang="en-US" sz="1800" dirty="0" smtClean="0">
                <a:solidFill>
                  <a:prstClr val="black"/>
                </a:solidFill>
                <a:cs typeface="Arial" pitchFamily="34" charset="0"/>
              </a:rPr>
              <a:t>A further observation </a:t>
            </a:r>
            <a:r>
              <a:rPr lang="en-US" sz="1800" dirty="0">
                <a:solidFill>
                  <a:prstClr val="black"/>
                </a:solidFill>
                <a:cs typeface="Arial" pitchFamily="34" charset="0"/>
              </a:rPr>
              <a:t>during the monitoring </a:t>
            </a:r>
            <a:r>
              <a:rPr lang="en-US" sz="1800" dirty="0" smtClean="0">
                <a:solidFill>
                  <a:prstClr val="black"/>
                </a:solidFill>
                <a:cs typeface="Arial" pitchFamily="34" charset="0"/>
              </a:rPr>
              <a:t>was </a:t>
            </a:r>
            <a:r>
              <a:rPr lang="en-US" sz="1800" dirty="0">
                <a:solidFill>
                  <a:prstClr val="black"/>
                </a:solidFill>
                <a:cs typeface="Arial" pitchFamily="34" charset="0"/>
              </a:rPr>
              <a:t>that the </a:t>
            </a:r>
            <a:r>
              <a:rPr lang="en-US" sz="1800" dirty="0" err="1">
                <a:solidFill>
                  <a:prstClr val="black"/>
                </a:solidFill>
                <a:cs typeface="Arial" pitchFamily="34" charset="0"/>
              </a:rPr>
              <a:t>programme</a:t>
            </a:r>
            <a:r>
              <a:rPr lang="en-US" sz="1800" dirty="0">
                <a:solidFill>
                  <a:prstClr val="black"/>
                </a:solidFill>
                <a:cs typeface="Arial" pitchFamily="34" charset="0"/>
              </a:rPr>
              <a:t> was generally effectively implemented. </a:t>
            </a:r>
          </a:p>
          <a:p>
            <a:pPr algn="just"/>
            <a:r>
              <a:rPr lang="en-US" sz="1800" dirty="0">
                <a:solidFill>
                  <a:prstClr val="black"/>
                </a:solidFill>
                <a:cs typeface="Arial" pitchFamily="34" charset="0"/>
              </a:rPr>
              <a:t>Good practices observed were the general hygiene practices such as learners washing their hands before their meals; food preparation areas being kept clean; as well as the cleanliness and protective clothing of volunteer food handlers (VFHs). Storerooms were also well kept and in cases where there were no shelves, foodstuff </a:t>
            </a:r>
            <a:r>
              <a:rPr lang="en-US" sz="1800" dirty="0" smtClean="0">
                <a:solidFill>
                  <a:prstClr val="black"/>
                </a:solidFill>
                <a:cs typeface="Arial" pitchFamily="34" charset="0"/>
              </a:rPr>
              <a:t>was </a:t>
            </a:r>
            <a:r>
              <a:rPr lang="en-US" sz="1800" dirty="0">
                <a:solidFill>
                  <a:prstClr val="black"/>
                </a:solidFill>
                <a:cs typeface="Arial" pitchFamily="34" charset="0"/>
              </a:rPr>
              <a:t>placed on pallets and not on the floor as was the practice in the past.</a:t>
            </a:r>
            <a:endParaRPr lang="en-ZA" sz="1800" dirty="0">
              <a:solidFill>
                <a:prstClr val="black"/>
              </a:solidFill>
              <a:cs typeface="Arial" pitchFamily="34" charset="0"/>
            </a:endParaRPr>
          </a:p>
          <a:p>
            <a:pPr lvl="0" algn="just"/>
            <a:r>
              <a:rPr lang="en-US" sz="1800" dirty="0" smtClean="0">
                <a:solidFill>
                  <a:prstClr val="black"/>
                </a:solidFill>
                <a:cs typeface="Arial" pitchFamily="34" charset="0"/>
              </a:rPr>
              <a:t>There </a:t>
            </a:r>
            <a:r>
              <a:rPr lang="en-US" sz="1800" dirty="0">
                <a:solidFill>
                  <a:prstClr val="black"/>
                </a:solidFill>
                <a:cs typeface="Arial" pitchFamily="34" charset="0"/>
              </a:rPr>
              <a:t>were challenges common to most schools visited, such as the issue of gas storage, cylinders were supposed to be placed outside in a locked cage  and lack of storage </a:t>
            </a:r>
          </a:p>
          <a:p>
            <a:pPr lvl="0" algn="just"/>
            <a:r>
              <a:rPr lang="en-US" sz="1800" dirty="0">
                <a:solidFill>
                  <a:prstClr val="black"/>
                </a:solidFill>
                <a:cs typeface="Arial" pitchFamily="34" charset="0"/>
              </a:rPr>
              <a:t>Deworming was further rolled out in the nine provinces. </a:t>
            </a:r>
            <a:endParaRPr lang="en-US" sz="1800" dirty="0" smtClean="0">
              <a:solidFill>
                <a:prstClr val="black"/>
              </a:solidFill>
              <a:cs typeface="Arial" pitchFamily="34" charset="0"/>
            </a:endParaRPr>
          </a:p>
          <a:p>
            <a:pPr lvl="0" algn="just"/>
            <a:r>
              <a:rPr lang="en-US" sz="1800" dirty="0" smtClean="0">
                <a:solidFill>
                  <a:prstClr val="black"/>
                </a:solidFill>
                <a:cs typeface="Arial" pitchFamily="34" charset="0"/>
              </a:rPr>
              <a:t>The </a:t>
            </a:r>
            <a:r>
              <a:rPr lang="en-US" sz="1800" dirty="0">
                <a:solidFill>
                  <a:prstClr val="black"/>
                </a:solidFill>
                <a:cs typeface="Arial" pitchFamily="34" charset="0"/>
              </a:rPr>
              <a:t>deworming implementation in 101 schools was </a:t>
            </a:r>
            <a:r>
              <a:rPr lang="en-US" sz="1800" dirty="0" smtClean="0">
                <a:solidFill>
                  <a:prstClr val="black"/>
                </a:solidFill>
                <a:cs typeface="Arial" pitchFamily="34" charset="0"/>
              </a:rPr>
              <a:t>closely monitored by the Department. </a:t>
            </a:r>
          </a:p>
        </p:txBody>
      </p:sp>
      <p:sp>
        <p:nvSpPr>
          <p:cNvPr id="4" name="Title 1"/>
          <p:cNvSpPr txBox="1">
            <a:spLocks/>
          </p:cNvSpPr>
          <p:nvPr/>
        </p:nvSpPr>
        <p:spPr>
          <a:xfrm>
            <a:off x="355394" y="116632"/>
            <a:ext cx="8229600" cy="60344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5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72</a:t>
            </a:fld>
            <a:endParaRPr lang="en-ZA"/>
          </a:p>
        </p:txBody>
      </p:sp>
    </p:spTree>
    <p:extLst>
      <p:ext uri="{BB962C8B-B14F-4D97-AF65-F5344CB8AC3E}">
        <p14:creationId xmlns:p14="http://schemas.microsoft.com/office/powerpoint/2010/main" xmlns="" val="14188523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9" y="127757"/>
            <a:ext cx="8229600" cy="504056"/>
          </a:xfrm>
        </p:spPr>
        <p:txBody>
          <a:bodyPr>
            <a:noAutofit/>
          </a:bodyPr>
          <a:lstStyle/>
          <a:p>
            <a:r>
              <a:rPr lang="en-ZA" sz="3200" b="1" dirty="0" smtClean="0"/>
              <a:t>NATIONAL SCHOOL FEEDING PROGRAMME</a:t>
            </a:r>
            <a:endParaRPr lang="en-ZA" sz="3200" b="1" dirty="0"/>
          </a:p>
        </p:txBody>
      </p:sp>
      <p:pic>
        <p:nvPicPr>
          <p:cNvPr id="3074" name="Picture 2" descr="C:\Users\Tlhabane.T\Documents\ANNUAL REPORTS\2015_16 ANNUAL REPORT\Annual Report\NSNP\IMG_66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20689"/>
            <a:ext cx="5580112" cy="3312367"/>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Tlhabane.T\Documents\ANNUAL REPORTS\2015_16 ANNUAL REPORT\Annual Report\NSNP\IMG_907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943817"/>
            <a:ext cx="4355975" cy="236550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Tlhabane.T\Documents\ANNUAL REPORTS\2015_16 ANNUAL REPORT\Annual Report\NSNP\IMG_907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3490102"/>
            <a:ext cx="3707904" cy="2780928"/>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Users\Tlhabane.T\Documents\ANNUAL REPORTS\2015_16 ANNUAL REPORT\Annual Report\NSNP\IMG_941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08104" y="673552"/>
            <a:ext cx="3563888" cy="28165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E2C0AE55-7E06-4976-960B-3D98813CB3CF}" type="slidenum">
              <a:rPr lang="en-ZA" smtClean="0"/>
              <a:pPr/>
              <a:t>73</a:t>
            </a:fld>
            <a:endParaRPr lang="en-ZA"/>
          </a:p>
        </p:txBody>
      </p:sp>
    </p:spTree>
    <p:extLst>
      <p:ext uri="{BB962C8B-B14F-4D97-AF65-F5344CB8AC3E}">
        <p14:creationId xmlns:p14="http://schemas.microsoft.com/office/powerpoint/2010/main" xmlns="" val="2517537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640960" cy="5472609"/>
          </a:xfrm>
        </p:spPr>
        <p:txBody>
          <a:bodyPr>
            <a:noAutofit/>
          </a:bodyPr>
          <a:lstStyle/>
          <a:p>
            <a:pPr algn="just"/>
            <a:r>
              <a:rPr lang="en-US" sz="1800" dirty="0">
                <a:solidFill>
                  <a:prstClr val="black"/>
                </a:solidFill>
                <a:cs typeface="Arial" pitchFamily="34" charset="0"/>
              </a:rPr>
              <a:t>The National School Deworming </a:t>
            </a:r>
            <a:r>
              <a:rPr lang="en-US" sz="1800" dirty="0" err="1">
                <a:solidFill>
                  <a:prstClr val="black"/>
                </a:solidFill>
                <a:cs typeface="Arial" pitchFamily="34" charset="0"/>
              </a:rPr>
              <a:t>Programme</a:t>
            </a:r>
            <a:r>
              <a:rPr lang="en-US" sz="1800" dirty="0">
                <a:solidFill>
                  <a:prstClr val="black"/>
                </a:solidFill>
                <a:cs typeface="Arial" pitchFamily="34" charset="0"/>
              </a:rPr>
              <a:t> launch was held on 16 February 2016 at </a:t>
            </a:r>
            <a:r>
              <a:rPr lang="en-US" sz="1800" dirty="0" err="1">
                <a:solidFill>
                  <a:prstClr val="black"/>
                </a:solidFill>
                <a:cs typeface="Arial" pitchFamily="34" charset="0"/>
              </a:rPr>
              <a:t>Zimasa</a:t>
            </a:r>
            <a:r>
              <a:rPr lang="en-US" sz="1800" dirty="0">
                <a:solidFill>
                  <a:prstClr val="black"/>
                </a:solidFill>
                <a:cs typeface="Arial" pitchFamily="34" charset="0"/>
              </a:rPr>
              <a:t> Primary School, </a:t>
            </a:r>
            <a:r>
              <a:rPr lang="en-US" sz="1800" dirty="0" err="1">
                <a:solidFill>
                  <a:prstClr val="black"/>
                </a:solidFill>
                <a:cs typeface="Arial" pitchFamily="34" charset="0"/>
              </a:rPr>
              <a:t>Langa</a:t>
            </a:r>
            <a:r>
              <a:rPr lang="en-US" sz="1800" dirty="0">
                <a:solidFill>
                  <a:prstClr val="black"/>
                </a:solidFill>
                <a:cs typeface="Arial" pitchFamily="34" charset="0"/>
              </a:rPr>
              <a:t>, in Cape Town. </a:t>
            </a:r>
          </a:p>
          <a:p>
            <a:pPr lvl="0" algn="just">
              <a:buNone/>
            </a:pPr>
            <a:r>
              <a:rPr lang="en-US" sz="1800" b="1" dirty="0" smtClean="0">
                <a:solidFill>
                  <a:prstClr val="black"/>
                </a:solidFill>
                <a:cs typeface="Arial" pitchFamily="34" charset="0"/>
              </a:rPr>
              <a:t>Health </a:t>
            </a:r>
            <a:r>
              <a:rPr lang="en-US" sz="1800" b="1" dirty="0">
                <a:solidFill>
                  <a:prstClr val="black"/>
                </a:solidFill>
                <a:cs typeface="Arial" pitchFamily="34" charset="0"/>
              </a:rPr>
              <a:t>Promotion </a:t>
            </a:r>
            <a:r>
              <a:rPr lang="en-ZA" sz="1800" dirty="0">
                <a:solidFill>
                  <a:prstClr val="black"/>
                </a:solidFill>
                <a:cs typeface="Arial" pitchFamily="34" charset="0"/>
              </a:rPr>
              <a:t> </a:t>
            </a:r>
          </a:p>
          <a:p>
            <a:pPr algn="just"/>
            <a:r>
              <a:rPr lang="en-ZA" sz="1800" dirty="0">
                <a:solidFill>
                  <a:prstClr val="black"/>
                </a:solidFill>
                <a:cs typeface="Arial" pitchFamily="34" charset="0"/>
              </a:rPr>
              <a:t>The World Health </a:t>
            </a:r>
            <a:r>
              <a:rPr lang="en-ZA" sz="1800" dirty="0" smtClean="0">
                <a:solidFill>
                  <a:prstClr val="black"/>
                </a:solidFill>
                <a:cs typeface="Arial" pitchFamily="34" charset="0"/>
              </a:rPr>
              <a:t>Organisation (WHO) </a:t>
            </a:r>
            <a:r>
              <a:rPr lang="en-ZA" sz="1800" dirty="0">
                <a:solidFill>
                  <a:prstClr val="black"/>
                </a:solidFill>
                <a:cs typeface="Arial" pitchFamily="34" charset="0"/>
              </a:rPr>
              <a:t>implemented the Post Introduction Evaluation (PIE) in provinces on the Human Papillomavirus vaccination on 10-17 October.</a:t>
            </a:r>
          </a:p>
          <a:p>
            <a:pPr algn="just"/>
            <a:r>
              <a:rPr lang="en-US" sz="1800" dirty="0" smtClean="0">
                <a:solidFill>
                  <a:prstClr val="black"/>
                </a:solidFill>
                <a:cs typeface="Arial" pitchFamily="34" charset="0"/>
              </a:rPr>
              <a:t>A </a:t>
            </a:r>
            <a:r>
              <a:rPr lang="en-US" sz="1800" dirty="0">
                <a:solidFill>
                  <a:prstClr val="black"/>
                </a:solidFill>
                <a:cs typeface="Arial" pitchFamily="34" charset="0"/>
              </a:rPr>
              <a:t>total of </a:t>
            </a:r>
            <a:r>
              <a:rPr lang="en-US" sz="1800" b="1" dirty="0">
                <a:solidFill>
                  <a:prstClr val="black"/>
                </a:solidFill>
                <a:cs typeface="Arial" pitchFamily="34" charset="0"/>
              </a:rPr>
              <a:t>229 554 Grade 4 girls received the Human Papillomavirus (HPV) vaccination</a:t>
            </a:r>
            <a:r>
              <a:rPr lang="en-US" sz="1800" dirty="0">
                <a:solidFill>
                  <a:prstClr val="black"/>
                </a:solidFill>
                <a:cs typeface="Arial" pitchFamily="34" charset="0"/>
              </a:rPr>
              <a:t>.</a:t>
            </a:r>
          </a:p>
          <a:p>
            <a:pPr algn="just"/>
            <a:r>
              <a:rPr lang="en-US" sz="1800" dirty="0">
                <a:solidFill>
                  <a:prstClr val="black"/>
                </a:solidFill>
                <a:cs typeface="Arial" pitchFamily="34" charset="0"/>
              </a:rPr>
              <a:t>Altogether, a total of </a:t>
            </a:r>
            <a:r>
              <a:rPr lang="en-US" sz="1800" b="1" dirty="0">
                <a:solidFill>
                  <a:prstClr val="black"/>
                </a:solidFill>
                <a:cs typeface="Arial" pitchFamily="34" charset="0"/>
              </a:rPr>
              <a:t>1 111 705 </a:t>
            </a:r>
            <a:r>
              <a:rPr lang="en-US" sz="1800" dirty="0">
                <a:solidFill>
                  <a:prstClr val="black"/>
                </a:solidFill>
                <a:cs typeface="Arial" pitchFamily="34" charset="0"/>
              </a:rPr>
              <a:t>learners received health services. </a:t>
            </a:r>
          </a:p>
          <a:p>
            <a:pPr lvl="0" algn="just">
              <a:buNone/>
            </a:pPr>
            <a:r>
              <a:rPr lang="en-ZA" sz="1800" b="1" dirty="0">
                <a:solidFill>
                  <a:prstClr val="black"/>
                </a:solidFill>
                <a:cs typeface="Arial" pitchFamily="34" charset="0"/>
              </a:rPr>
              <a:t>Safety </a:t>
            </a:r>
          </a:p>
          <a:p>
            <a:pPr lvl="0" algn="just"/>
            <a:r>
              <a:rPr lang="en-US" sz="1800" dirty="0">
                <a:solidFill>
                  <a:prstClr val="black"/>
                </a:solidFill>
                <a:cs typeface="Arial" pitchFamily="34" charset="0"/>
              </a:rPr>
              <a:t>During the period under review, progress was made regarding a number of policies , that is: </a:t>
            </a:r>
            <a:endParaRPr lang="en-ZA" sz="1800" dirty="0">
              <a:solidFill>
                <a:prstClr val="black"/>
              </a:solidFill>
              <a:cs typeface="Arial" pitchFamily="34" charset="0"/>
            </a:endParaRPr>
          </a:p>
          <a:p>
            <a:pPr lvl="1" algn="just"/>
            <a:r>
              <a:rPr lang="en-US" sz="1800" i="1" dirty="0">
                <a:solidFill>
                  <a:prstClr val="black"/>
                </a:solidFill>
                <a:cs typeface="Arial" pitchFamily="34" charset="0"/>
              </a:rPr>
              <a:t>Draft Charter on Harmful Religious </a:t>
            </a:r>
            <a:r>
              <a:rPr lang="en-US" sz="1800" i="1" dirty="0" smtClean="0">
                <a:solidFill>
                  <a:prstClr val="black"/>
                </a:solidFill>
                <a:cs typeface="Arial" pitchFamily="34" charset="0"/>
              </a:rPr>
              <a:t>Practices</a:t>
            </a:r>
            <a:r>
              <a:rPr lang="en-US" sz="1800" dirty="0">
                <a:solidFill>
                  <a:prstClr val="black"/>
                </a:solidFill>
                <a:cs typeface="Arial" pitchFamily="34" charset="0"/>
              </a:rPr>
              <a:t>.</a:t>
            </a:r>
            <a:endParaRPr lang="en-ZA" sz="1800" dirty="0">
              <a:solidFill>
                <a:prstClr val="black"/>
              </a:solidFill>
              <a:cs typeface="Arial" pitchFamily="34" charset="0"/>
            </a:endParaRPr>
          </a:p>
          <a:p>
            <a:pPr lvl="1" algn="just"/>
            <a:r>
              <a:rPr lang="en-US" sz="1800" dirty="0">
                <a:solidFill>
                  <a:prstClr val="black"/>
                </a:solidFill>
                <a:cs typeface="Arial" pitchFamily="34" charset="0"/>
              </a:rPr>
              <a:t>The </a:t>
            </a:r>
            <a:r>
              <a:rPr lang="en-US" sz="1800" i="1" dirty="0">
                <a:solidFill>
                  <a:prstClr val="black"/>
                </a:solidFill>
                <a:cs typeface="Arial" pitchFamily="34" charset="0"/>
              </a:rPr>
              <a:t>draft National Strategy on the Implementation of the Prevention and Management of Bullying</a:t>
            </a:r>
            <a:r>
              <a:rPr lang="en-US" sz="1800" dirty="0">
                <a:solidFill>
                  <a:prstClr val="black"/>
                </a:solidFill>
                <a:cs typeface="Arial" pitchFamily="34" charset="0"/>
              </a:rPr>
              <a:t> (Homophobic and Cyber Bullying) in Schools has been submitted to the Minister for consideration.</a:t>
            </a:r>
            <a:endParaRPr lang="en-ZA" sz="1800" dirty="0">
              <a:solidFill>
                <a:prstClr val="black"/>
              </a:solidFill>
              <a:cs typeface="Arial" pitchFamily="34" charset="0"/>
            </a:endParaRPr>
          </a:p>
          <a:p>
            <a:endParaRPr lang="en-ZA" sz="1800" dirty="0">
              <a:cs typeface="Arial" pitchFamily="34" charset="0"/>
            </a:endParaRPr>
          </a:p>
        </p:txBody>
      </p:sp>
      <p:sp>
        <p:nvSpPr>
          <p:cNvPr id="4"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5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74</a:t>
            </a:fld>
            <a:endParaRPr lang="en-ZA"/>
          </a:p>
        </p:txBody>
      </p:sp>
    </p:spTree>
    <p:extLst>
      <p:ext uri="{BB962C8B-B14F-4D97-AF65-F5344CB8AC3E}">
        <p14:creationId xmlns:p14="http://schemas.microsoft.com/office/powerpoint/2010/main" xmlns="" val="24257986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9"/>
            <a:ext cx="8507288" cy="778097"/>
          </a:xfrm>
        </p:spPr>
        <p:txBody>
          <a:bodyPr>
            <a:normAutofit/>
          </a:bodyPr>
          <a:lstStyle/>
          <a:p>
            <a:r>
              <a:rPr lang="en-ZA" sz="3600" b="1" dirty="0" smtClean="0"/>
              <a:t>HUMAN PAPILOMAVIRUS VACCINATION</a:t>
            </a:r>
            <a:endParaRPr lang="en-ZA" sz="3600" b="1" dirty="0"/>
          </a:p>
        </p:txBody>
      </p:sp>
      <p:pic>
        <p:nvPicPr>
          <p:cNvPr id="2050" name="Picture 2" descr="C:\Users\Tlhabane.T\Documents\ANNUAL REPORTS\2015_16 ANNUAL REPORT\Annual Report\Health Promotion\IMG_138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12776"/>
            <a:ext cx="5040560" cy="388843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Tlhabane.T\Documents\ANNUAL REPORTS\2015_16 ANNUAL REPORT\Annual Report\Health Promotion\IMG_140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0560" y="2435134"/>
            <a:ext cx="3851920" cy="35040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E2C0AE55-7E06-4976-960B-3D98813CB3CF}" type="slidenum">
              <a:rPr lang="en-ZA" smtClean="0"/>
              <a:pPr/>
              <a:t>75</a:t>
            </a:fld>
            <a:endParaRPr lang="en-ZA"/>
          </a:p>
        </p:txBody>
      </p:sp>
    </p:spTree>
    <p:extLst>
      <p:ext uri="{BB962C8B-B14F-4D97-AF65-F5344CB8AC3E}">
        <p14:creationId xmlns:p14="http://schemas.microsoft.com/office/powerpoint/2010/main" xmlns="" val="23568454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576063"/>
          </a:xfrm>
        </p:spPr>
        <p:txBody>
          <a:bodyPr>
            <a:normAutofit fontScale="90000"/>
          </a:bodyPr>
          <a:lstStyle/>
          <a:p>
            <a:r>
              <a:rPr lang="en-ZA" b="1" dirty="0" smtClean="0"/>
              <a:t>SCHOOL SAFETY</a:t>
            </a:r>
            <a:endParaRPr lang="en-ZA" b="1" dirty="0"/>
          </a:p>
        </p:txBody>
      </p:sp>
      <p:pic>
        <p:nvPicPr>
          <p:cNvPr id="6147" name="Picture 3" descr="C:\Users\Tlhabane.T\Documents\ANNUAL REPORTS\2015_16 ANNUAL REPORT\Annual Report\School Safety\IMG_948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80727"/>
            <a:ext cx="9144000" cy="597666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E2C0AE55-7E06-4976-960B-3D98813CB3CF}" type="slidenum">
              <a:rPr lang="en-ZA" smtClean="0"/>
              <a:pPr/>
              <a:t>76</a:t>
            </a:fld>
            <a:endParaRPr lang="en-ZA"/>
          </a:p>
        </p:txBody>
      </p:sp>
    </p:spTree>
    <p:extLst>
      <p:ext uri="{BB962C8B-B14F-4D97-AF65-F5344CB8AC3E}">
        <p14:creationId xmlns:p14="http://schemas.microsoft.com/office/powerpoint/2010/main" xmlns="" val="3325310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525963"/>
          </a:xfrm>
        </p:spPr>
        <p:txBody>
          <a:bodyPr>
            <a:normAutofit lnSpcReduction="10000"/>
          </a:bodyPr>
          <a:lstStyle/>
          <a:p>
            <a:pPr lvl="1" algn="just"/>
            <a:r>
              <a:rPr lang="en-US" sz="1800" dirty="0">
                <a:solidFill>
                  <a:prstClr val="black"/>
                </a:solidFill>
                <a:cs typeface="Arial" pitchFamily="34" charset="0"/>
              </a:rPr>
              <a:t>Revised DBE/SAPS Collaborative Partnership Protocol has been developed and submitted for approval.</a:t>
            </a:r>
            <a:endParaRPr lang="en-ZA" sz="1800" dirty="0">
              <a:solidFill>
                <a:prstClr val="black"/>
              </a:solidFill>
              <a:cs typeface="Arial" pitchFamily="34" charset="0"/>
            </a:endParaRPr>
          </a:p>
          <a:p>
            <a:pPr lvl="1" algn="just"/>
            <a:r>
              <a:rPr lang="en-US" sz="1800" i="1" dirty="0">
                <a:solidFill>
                  <a:prstClr val="black"/>
                </a:solidFill>
                <a:cs typeface="Arial" pitchFamily="34" charset="0"/>
              </a:rPr>
              <a:t>National Strategy on the Use of Alcohol and Illegal Substances Amongst Learners In South African Schools</a:t>
            </a:r>
            <a:r>
              <a:rPr lang="en-US" sz="1800" dirty="0">
                <a:solidFill>
                  <a:prstClr val="black"/>
                </a:solidFill>
                <a:cs typeface="Arial" pitchFamily="34" charset="0"/>
              </a:rPr>
              <a:t> as well as </a:t>
            </a:r>
            <a:r>
              <a:rPr lang="en-US" sz="1800" i="1" dirty="0">
                <a:solidFill>
                  <a:prstClr val="black"/>
                </a:solidFill>
                <a:cs typeface="Arial" pitchFamily="34" charset="0"/>
              </a:rPr>
              <a:t>The Guidelines for Drug Testing And Doping</a:t>
            </a:r>
            <a:r>
              <a:rPr lang="en-US" sz="1800" dirty="0">
                <a:solidFill>
                  <a:prstClr val="black"/>
                </a:solidFill>
                <a:cs typeface="Arial" pitchFamily="34" charset="0"/>
              </a:rPr>
              <a:t> : terms of reference  of both policies were drafted and submitted to UNICEF for the appointment of a consultant to operationalize the implementation of the Strategy</a:t>
            </a:r>
            <a:r>
              <a:rPr lang="en-US" sz="1800" dirty="0" smtClean="0">
                <a:solidFill>
                  <a:prstClr val="black"/>
                </a:solidFill>
                <a:cs typeface="Arial" pitchFamily="34" charset="0"/>
              </a:rPr>
              <a:t>.</a:t>
            </a:r>
          </a:p>
          <a:p>
            <a:pPr marL="457200" lvl="1" indent="0" algn="just">
              <a:buNone/>
            </a:pPr>
            <a:endParaRPr lang="en-US" sz="1800" dirty="0" smtClean="0">
              <a:solidFill>
                <a:prstClr val="black"/>
              </a:solidFill>
              <a:cs typeface="Arial" pitchFamily="34" charset="0"/>
            </a:endParaRPr>
          </a:p>
          <a:p>
            <a:pPr lvl="0" algn="just">
              <a:buNone/>
            </a:pPr>
            <a:r>
              <a:rPr lang="en-ZA" sz="1800" b="1" dirty="0">
                <a:solidFill>
                  <a:prstClr val="black"/>
                </a:solidFill>
                <a:cs typeface="Arial" pitchFamily="34" charset="0"/>
              </a:rPr>
              <a:t>ENRICHMENT AND SPORT IN </a:t>
            </a:r>
            <a:r>
              <a:rPr lang="en-ZA" sz="1800" b="1" dirty="0" smtClean="0">
                <a:solidFill>
                  <a:prstClr val="black"/>
                </a:solidFill>
                <a:cs typeface="Arial" pitchFamily="34" charset="0"/>
              </a:rPr>
              <a:t>EDUCATION</a:t>
            </a:r>
          </a:p>
          <a:p>
            <a:pPr lvl="0" algn="just">
              <a:buNone/>
            </a:pPr>
            <a:endParaRPr lang="en-ZA" sz="1800" b="1" dirty="0">
              <a:solidFill>
                <a:prstClr val="black"/>
              </a:solidFill>
              <a:cs typeface="Arial" pitchFamily="34" charset="0"/>
            </a:endParaRPr>
          </a:p>
          <a:p>
            <a:pPr marL="0" lvl="0" indent="0" algn="just">
              <a:buNone/>
            </a:pPr>
            <a:r>
              <a:rPr lang="en-US" sz="1800" b="1" dirty="0">
                <a:solidFill>
                  <a:prstClr val="black"/>
                </a:solidFill>
                <a:cs typeface="Arial" pitchFamily="34" charset="0"/>
              </a:rPr>
              <a:t>South African Schools Choral </a:t>
            </a:r>
            <a:r>
              <a:rPr lang="en-US" sz="1800" b="1" dirty="0" err="1">
                <a:solidFill>
                  <a:prstClr val="black"/>
                </a:solidFill>
                <a:cs typeface="Arial" pitchFamily="34" charset="0"/>
              </a:rPr>
              <a:t>Eisteddford</a:t>
            </a:r>
            <a:r>
              <a:rPr lang="en-US" sz="1800" b="1" dirty="0">
                <a:solidFill>
                  <a:prstClr val="black"/>
                </a:solidFill>
                <a:cs typeface="Arial" pitchFamily="34" charset="0"/>
              </a:rPr>
              <a:t> (SASCE)</a:t>
            </a:r>
          </a:p>
          <a:p>
            <a:pPr lvl="0" algn="just"/>
            <a:r>
              <a:rPr lang="en-ZA" sz="1800" dirty="0">
                <a:solidFill>
                  <a:prstClr val="black"/>
                </a:solidFill>
                <a:cs typeface="Arial" pitchFamily="34" charset="0"/>
              </a:rPr>
              <a:t> </a:t>
            </a:r>
            <a:r>
              <a:rPr lang="en-US" sz="1800" dirty="0">
                <a:solidFill>
                  <a:prstClr val="black"/>
                </a:solidFill>
                <a:cs typeface="Arial" pitchFamily="34" charset="0"/>
              </a:rPr>
              <a:t>All provincial SASCE championships were successfully held in May – June 2015. The national championship was successfully held from 30 June to 02 July 2015 at the </a:t>
            </a:r>
            <a:r>
              <a:rPr lang="en-US" sz="1800" dirty="0" err="1">
                <a:solidFill>
                  <a:prstClr val="black"/>
                </a:solidFill>
                <a:cs typeface="Arial" pitchFamily="34" charset="0"/>
              </a:rPr>
              <a:t>Rhema</a:t>
            </a:r>
            <a:r>
              <a:rPr lang="en-US" sz="1800" dirty="0">
                <a:solidFill>
                  <a:prstClr val="black"/>
                </a:solidFill>
                <a:cs typeface="Arial" pitchFamily="34" charset="0"/>
              </a:rPr>
              <a:t> Ministries, </a:t>
            </a:r>
            <a:r>
              <a:rPr lang="en-US" sz="1800" dirty="0" err="1">
                <a:solidFill>
                  <a:prstClr val="black"/>
                </a:solidFill>
                <a:cs typeface="Arial" pitchFamily="34" charset="0"/>
              </a:rPr>
              <a:t>Randburg</a:t>
            </a:r>
            <a:r>
              <a:rPr lang="en-US" sz="1800" dirty="0">
                <a:solidFill>
                  <a:prstClr val="black"/>
                </a:solidFill>
                <a:cs typeface="Arial" pitchFamily="34" charset="0"/>
              </a:rPr>
              <a:t> under the theme </a:t>
            </a:r>
            <a:r>
              <a:rPr lang="en-US" sz="1800" i="1" dirty="0">
                <a:solidFill>
                  <a:prstClr val="black"/>
                </a:solidFill>
                <a:cs typeface="Arial" pitchFamily="34" charset="0"/>
              </a:rPr>
              <a:t>“Celebrating 60 Years of the Freedom Charter Through Music”.</a:t>
            </a:r>
          </a:p>
          <a:p>
            <a:pPr lvl="0" algn="just"/>
            <a:r>
              <a:rPr lang="en-US" sz="1800" dirty="0">
                <a:solidFill>
                  <a:prstClr val="black"/>
                </a:solidFill>
                <a:cs typeface="Arial" pitchFamily="34" charset="0"/>
              </a:rPr>
              <a:t> A total of </a:t>
            </a:r>
            <a:r>
              <a:rPr lang="en-US" sz="1800" b="1" dirty="0" smtClean="0">
                <a:solidFill>
                  <a:prstClr val="black"/>
                </a:solidFill>
                <a:cs typeface="Arial" pitchFamily="34" charset="0"/>
              </a:rPr>
              <a:t>6 722 learners participated</a:t>
            </a:r>
            <a:r>
              <a:rPr lang="en-US" sz="1800" dirty="0">
                <a:solidFill>
                  <a:prstClr val="black"/>
                </a:solidFill>
                <a:cs typeface="Arial" pitchFamily="34" charset="0"/>
              </a:rPr>
              <a:t>.</a:t>
            </a:r>
          </a:p>
          <a:p>
            <a:pPr marL="457200" lvl="1" indent="0">
              <a:buNone/>
            </a:pPr>
            <a:endParaRPr lang="en-ZA" sz="1800" dirty="0">
              <a:solidFill>
                <a:prstClr val="black"/>
              </a:solidFill>
              <a:cs typeface="Arial" pitchFamily="34" charset="0"/>
            </a:endParaRPr>
          </a:p>
          <a:p>
            <a:endParaRPr lang="en-ZA" dirty="0"/>
          </a:p>
        </p:txBody>
      </p:sp>
      <p:sp>
        <p:nvSpPr>
          <p:cNvPr id="4"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5     …cont.</a:t>
            </a:r>
            <a:endParaRPr lang="en-ZA" dirty="0"/>
          </a:p>
        </p:txBody>
      </p:sp>
      <p:sp>
        <p:nvSpPr>
          <p:cNvPr id="5" name="Slide Number Placeholder 4"/>
          <p:cNvSpPr>
            <a:spLocks noGrp="1"/>
          </p:cNvSpPr>
          <p:nvPr>
            <p:ph type="sldNum" sz="quarter" idx="12"/>
          </p:nvPr>
        </p:nvSpPr>
        <p:spPr/>
        <p:txBody>
          <a:bodyPr/>
          <a:lstStyle/>
          <a:p>
            <a:fld id="{E2C0AE55-7E06-4976-960B-3D98813CB3CF}" type="slidenum">
              <a:rPr lang="en-ZA" smtClean="0"/>
              <a:pPr/>
              <a:t>77</a:t>
            </a:fld>
            <a:endParaRPr lang="en-ZA"/>
          </a:p>
        </p:txBody>
      </p:sp>
    </p:spTree>
    <p:extLst>
      <p:ext uri="{BB962C8B-B14F-4D97-AF65-F5344CB8AC3E}">
        <p14:creationId xmlns:p14="http://schemas.microsoft.com/office/powerpoint/2010/main" xmlns="" val="17258340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124"/>
            <a:ext cx="8229600" cy="504056"/>
          </a:xfrm>
        </p:spPr>
        <p:txBody>
          <a:bodyPr>
            <a:noAutofit/>
          </a:bodyPr>
          <a:lstStyle/>
          <a:p>
            <a:r>
              <a:rPr lang="en-ZA" sz="4000" b="1" dirty="0" smtClean="0"/>
              <a:t>SASCE</a:t>
            </a:r>
            <a:endParaRPr lang="en-ZA" sz="4000" b="1" dirty="0"/>
          </a:p>
        </p:txBody>
      </p:sp>
      <p:pic>
        <p:nvPicPr>
          <p:cNvPr id="5122" name="Picture 2" descr="C:\Users\Tlhabane.T\Documents\ANNUAL REPORTS\2015_16 ANNUAL REPORT\Annual Report\SASCE\IMG_017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069" y="476672"/>
            <a:ext cx="6099121" cy="4248472"/>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Tlhabane.T\Documents\ANNUAL REPORTS\2015_16 ANNUAL REPORT\Annual Report\SASCE\IMG_9574 (Mediu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7904" y="3233936"/>
            <a:ext cx="5436096" cy="36240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E2C0AE55-7E06-4976-960B-3D98813CB3CF}" type="slidenum">
              <a:rPr lang="en-ZA" smtClean="0"/>
              <a:pPr/>
              <a:t>78</a:t>
            </a:fld>
            <a:endParaRPr lang="en-ZA"/>
          </a:p>
        </p:txBody>
      </p:sp>
    </p:spTree>
    <p:extLst>
      <p:ext uri="{BB962C8B-B14F-4D97-AF65-F5344CB8AC3E}">
        <p14:creationId xmlns:p14="http://schemas.microsoft.com/office/powerpoint/2010/main" xmlns="" val="42253417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8208912" cy="5328592"/>
          </a:xfrm>
        </p:spPr>
        <p:txBody>
          <a:bodyPr>
            <a:normAutofit/>
          </a:bodyPr>
          <a:lstStyle/>
          <a:p>
            <a:pPr marL="0" lvl="0" indent="0" algn="just">
              <a:buNone/>
            </a:pPr>
            <a:r>
              <a:rPr lang="en-US" sz="1800" b="1" dirty="0" smtClean="0">
                <a:solidFill>
                  <a:prstClr val="black"/>
                </a:solidFill>
                <a:cs typeface="Arial" pitchFamily="34" charset="0"/>
              </a:rPr>
              <a:t>Moot </a:t>
            </a:r>
            <a:r>
              <a:rPr lang="en-US" sz="1800" b="1" dirty="0">
                <a:solidFill>
                  <a:prstClr val="black"/>
                </a:solidFill>
                <a:cs typeface="Arial" pitchFamily="34" charset="0"/>
              </a:rPr>
              <a:t>Court </a:t>
            </a:r>
          </a:p>
          <a:p>
            <a:pPr algn="just"/>
            <a:r>
              <a:rPr lang="en-US" sz="1800" dirty="0" smtClean="0">
                <a:solidFill>
                  <a:prstClr val="black"/>
                </a:solidFill>
                <a:cs typeface="Arial" pitchFamily="34" charset="0"/>
              </a:rPr>
              <a:t>The programme started with a</a:t>
            </a:r>
            <a:r>
              <a:rPr lang="en-US" sz="1800" dirty="0" smtClean="0">
                <a:cs typeface="Arial" pitchFamily="34" charset="0"/>
              </a:rPr>
              <a:t>n </a:t>
            </a:r>
            <a:r>
              <a:rPr lang="en-US" sz="1800" dirty="0">
                <a:cs typeface="Arial" pitchFamily="34" charset="0"/>
              </a:rPr>
              <a:t>estimated number of </a:t>
            </a:r>
            <a:r>
              <a:rPr lang="en-US" sz="1800" b="1" dirty="0">
                <a:cs typeface="Arial" pitchFamily="34" charset="0"/>
              </a:rPr>
              <a:t>1 069 learners </a:t>
            </a:r>
            <a:r>
              <a:rPr lang="en-US" sz="1800" dirty="0">
                <a:cs typeface="Arial" pitchFamily="34" charset="0"/>
              </a:rPr>
              <a:t>participated in </a:t>
            </a:r>
            <a:r>
              <a:rPr lang="en-US" sz="1800" b="1" dirty="0">
                <a:cs typeface="Arial" pitchFamily="34" charset="0"/>
              </a:rPr>
              <a:t>the Fifth National Schools Moot Court Competition</a:t>
            </a:r>
            <a:r>
              <a:rPr lang="en-US" sz="1800" dirty="0">
                <a:cs typeface="Arial" pitchFamily="34" charset="0"/>
              </a:rPr>
              <a:t>, which featured essay writing for workshops, provincial rounds and national rounds.</a:t>
            </a:r>
            <a:endParaRPr lang="en-ZA" sz="1800" dirty="0">
              <a:cs typeface="Arial" pitchFamily="34" charset="0"/>
            </a:endParaRPr>
          </a:p>
          <a:p>
            <a:pPr lvl="0" algn="just"/>
            <a:r>
              <a:rPr lang="en-US" sz="1800" dirty="0" smtClean="0">
                <a:solidFill>
                  <a:prstClr val="black"/>
                </a:solidFill>
                <a:cs typeface="Arial" pitchFamily="34" charset="0"/>
              </a:rPr>
              <a:t>On </a:t>
            </a:r>
            <a:r>
              <a:rPr lang="en-US" sz="1800" dirty="0">
                <a:solidFill>
                  <a:prstClr val="black"/>
                </a:solidFill>
                <a:cs typeface="Arial" pitchFamily="34" charset="0"/>
              </a:rPr>
              <a:t>22 January 2016, the South African team scooped </a:t>
            </a:r>
            <a:r>
              <a:rPr lang="en-US" sz="1800" b="1" dirty="0">
                <a:solidFill>
                  <a:prstClr val="black"/>
                </a:solidFill>
                <a:cs typeface="Arial" pitchFamily="34" charset="0"/>
              </a:rPr>
              <a:t>1</a:t>
            </a:r>
            <a:r>
              <a:rPr lang="en-US" sz="1800" b="1" baseline="30000" dirty="0">
                <a:solidFill>
                  <a:prstClr val="black"/>
                </a:solidFill>
                <a:cs typeface="Arial" pitchFamily="34" charset="0"/>
              </a:rPr>
              <a:t>st</a:t>
            </a:r>
            <a:r>
              <a:rPr lang="en-US" sz="1800" b="1" dirty="0">
                <a:solidFill>
                  <a:prstClr val="black"/>
                </a:solidFill>
                <a:cs typeface="Arial" pitchFamily="34" charset="0"/>
              </a:rPr>
              <a:t> PLACE </a:t>
            </a:r>
            <a:r>
              <a:rPr lang="en-US" sz="1800" dirty="0">
                <a:solidFill>
                  <a:prstClr val="black"/>
                </a:solidFill>
                <a:cs typeface="Arial" pitchFamily="34" charset="0"/>
              </a:rPr>
              <a:t>at the </a:t>
            </a:r>
            <a:r>
              <a:rPr lang="en-US" sz="1800" b="1" dirty="0">
                <a:solidFill>
                  <a:prstClr val="black"/>
                </a:solidFill>
                <a:cs typeface="Arial" pitchFamily="34" charset="0"/>
              </a:rPr>
              <a:t>3</a:t>
            </a:r>
            <a:r>
              <a:rPr lang="en-US" sz="1800" b="1" baseline="30000" dirty="0">
                <a:solidFill>
                  <a:prstClr val="black"/>
                </a:solidFill>
                <a:cs typeface="Arial" pitchFamily="34" charset="0"/>
              </a:rPr>
              <a:t>rd</a:t>
            </a:r>
            <a:r>
              <a:rPr lang="en-US" sz="1800" b="1" dirty="0">
                <a:solidFill>
                  <a:prstClr val="black"/>
                </a:solidFill>
                <a:cs typeface="Arial" pitchFamily="34" charset="0"/>
              </a:rPr>
              <a:t> International Moot Court Award at The Hague City, Netherlands</a:t>
            </a:r>
            <a:r>
              <a:rPr lang="en-US" sz="1800" dirty="0">
                <a:solidFill>
                  <a:prstClr val="black"/>
                </a:solidFill>
                <a:cs typeface="Arial" pitchFamily="34" charset="0"/>
              </a:rPr>
              <a:t>. </a:t>
            </a:r>
            <a:endParaRPr lang="en-US" sz="1800" dirty="0" smtClean="0">
              <a:solidFill>
                <a:prstClr val="black"/>
              </a:solidFill>
              <a:cs typeface="Arial" pitchFamily="34" charset="0"/>
            </a:endParaRPr>
          </a:p>
          <a:p>
            <a:pPr lvl="0" algn="just"/>
            <a:r>
              <a:rPr lang="en-US" sz="1800" dirty="0" smtClean="0">
                <a:cs typeface="Arial" pitchFamily="34" charset="0"/>
              </a:rPr>
              <a:t>The </a:t>
            </a:r>
            <a:r>
              <a:rPr lang="en-US" sz="1800" dirty="0">
                <a:cs typeface="Arial" pitchFamily="34" charset="0"/>
              </a:rPr>
              <a:t>team consisted of eight learners from Gauteng, KwaZulu-Natal and the Western </a:t>
            </a:r>
            <a:r>
              <a:rPr lang="en-US" sz="1800" dirty="0" smtClean="0">
                <a:cs typeface="Arial" pitchFamily="34" charset="0"/>
              </a:rPr>
              <a:t>Cape</a:t>
            </a:r>
            <a:endParaRPr lang="en-US" sz="1800" dirty="0" smtClean="0">
              <a:solidFill>
                <a:prstClr val="black"/>
              </a:solidFill>
              <a:cs typeface="Arial" pitchFamily="34" charset="0"/>
            </a:endParaRPr>
          </a:p>
          <a:p>
            <a:pPr lvl="0" algn="just"/>
            <a:r>
              <a:rPr lang="en-US" sz="1800" dirty="0" smtClean="0">
                <a:solidFill>
                  <a:prstClr val="black"/>
                </a:solidFill>
                <a:cs typeface="Arial" pitchFamily="34" charset="0"/>
              </a:rPr>
              <a:t>The hypothetical Problem statement was on the prosecution for aiding and abetting against the civilians war crimes.</a:t>
            </a:r>
          </a:p>
          <a:p>
            <a:pPr algn="just"/>
            <a:r>
              <a:rPr lang="en-US" sz="1800" dirty="0" smtClean="0">
                <a:solidFill>
                  <a:prstClr val="black"/>
                </a:solidFill>
                <a:cs typeface="Arial" pitchFamily="34" charset="0"/>
              </a:rPr>
              <a:t>There </a:t>
            </a:r>
            <a:r>
              <a:rPr lang="en-US" sz="1800" dirty="0">
                <a:solidFill>
                  <a:prstClr val="black"/>
                </a:solidFill>
                <a:cs typeface="Arial" pitchFamily="34" charset="0"/>
              </a:rPr>
              <a:t>were twelve (12) other countries that participated in the competition. </a:t>
            </a:r>
            <a:endParaRPr lang="en-ZA" sz="1800" dirty="0">
              <a:solidFill>
                <a:prstClr val="black"/>
              </a:solidFill>
              <a:cs typeface="Arial" pitchFamily="34" charset="0"/>
            </a:endParaRPr>
          </a:p>
          <a:p>
            <a:pPr marL="0" lvl="0" indent="0" algn="just">
              <a:buNone/>
            </a:pPr>
            <a:endParaRPr lang="en-US" sz="1800" b="1" dirty="0" smtClean="0">
              <a:solidFill>
                <a:prstClr val="black"/>
              </a:solidFill>
              <a:cs typeface="Arial" pitchFamily="34" charset="0"/>
            </a:endParaRPr>
          </a:p>
          <a:p>
            <a:pPr marL="0" lvl="0" indent="0" algn="just">
              <a:buNone/>
            </a:pPr>
            <a:r>
              <a:rPr lang="en-US" sz="1800" b="1" dirty="0" smtClean="0">
                <a:solidFill>
                  <a:prstClr val="black"/>
                </a:solidFill>
                <a:cs typeface="Arial" pitchFamily="34" charset="0"/>
              </a:rPr>
              <a:t>The </a:t>
            </a:r>
            <a:r>
              <a:rPr lang="en-US" sz="1800" b="1" dirty="0" err="1">
                <a:solidFill>
                  <a:prstClr val="black"/>
                </a:solidFill>
                <a:cs typeface="Arial" pitchFamily="34" charset="0"/>
              </a:rPr>
              <a:t>iNkosi</a:t>
            </a:r>
            <a:r>
              <a:rPr lang="en-US" sz="1800" b="1" dirty="0">
                <a:solidFill>
                  <a:prstClr val="black"/>
                </a:solidFill>
                <a:cs typeface="Arial" pitchFamily="34" charset="0"/>
              </a:rPr>
              <a:t> Albert Luthuli Oral History </a:t>
            </a:r>
            <a:r>
              <a:rPr lang="en-US" sz="1800" b="1" dirty="0" err="1">
                <a:solidFill>
                  <a:prstClr val="black"/>
                </a:solidFill>
                <a:cs typeface="Arial" pitchFamily="34" charset="0"/>
              </a:rPr>
              <a:t>Programme</a:t>
            </a:r>
            <a:endParaRPr lang="en-ZA" sz="1800" dirty="0">
              <a:solidFill>
                <a:prstClr val="black"/>
              </a:solidFill>
              <a:cs typeface="Arial" pitchFamily="34" charset="0"/>
            </a:endParaRPr>
          </a:p>
          <a:p>
            <a:pPr lvl="0" algn="just"/>
            <a:r>
              <a:rPr lang="en-ZA" sz="1800" dirty="0">
                <a:solidFill>
                  <a:prstClr val="black"/>
                </a:solidFill>
                <a:cs typeface="Arial" pitchFamily="34" charset="0"/>
              </a:rPr>
              <a:t>A total number of 64 learners and 13 educators took part in the 2015 national finals.</a:t>
            </a:r>
          </a:p>
          <a:p>
            <a:endParaRPr lang="en-ZA" sz="1800" dirty="0">
              <a:cs typeface="Arial" pitchFamily="34" charset="0"/>
            </a:endParaRPr>
          </a:p>
        </p:txBody>
      </p:sp>
      <p:sp>
        <p:nvSpPr>
          <p:cNvPr id="5"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5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79</a:t>
            </a:fld>
            <a:endParaRPr lang="en-ZA"/>
          </a:p>
        </p:txBody>
      </p:sp>
    </p:spTree>
    <p:extLst>
      <p:ext uri="{BB962C8B-B14F-4D97-AF65-F5344CB8AC3E}">
        <p14:creationId xmlns:p14="http://schemas.microsoft.com/office/powerpoint/2010/main" xmlns="" val="2271320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04056"/>
          </a:xfrm>
        </p:spPr>
        <p:txBody>
          <a:bodyPr>
            <a:noAutofit/>
          </a:bodyPr>
          <a:lstStyle/>
          <a:p>
            <a:r>
              <a:rPr lang="en-ZA" sz="3600" b="1" dirty="0" smtClean="0"/>
              <a:t>ACHIEVEMENTS OF 2015/16</a:t>
            </a:r>
            <a:endParaRPr lang="en-ZA" sz="3600" b="1" dirty="0"/>
          </a:p>
        </p:txBody>
      </p:sp>
      <p:sp>
        <p:nvSpPr>
          <p:cNvPr id="3" name="Content Placeholder 2"/>
          <p:cNvSpPr>
            <a:spLocks noGrp="1"/>
          </p:cNvSpPr>
          <p:nvPr>
            <p:ph idx="1"/>
          </p:nvPr>
        </p:nvSpPr>
        <p:spPr>
          <a:xfrm>
            <a:off x="251520" y="692696"/>
            <a:ext cx="8640960" cy="6048672"/>
          </a:xfrm>
        </p:spPr>
        <p:txBody>
          <a:bodyPr>
            <a:noAutofit/>
          </a:bodyPr>
          <a:lstStyle/>
          <a:p>
            <a:pPr algn="just"/>
            <a:r>
              <a:rPr lang="en-ZA" sz="2200" dirty="0" smtClean="0"/>
              <a:t>The following are amongst the major achievements of the Department of Basic Education in the financial year 2015/16:</a:t>
            </a:r>
          </a:p>
          <a:p>
            <a:pPr lvl="1" algn="just"/>
            <a:r>
              <a:rPr lang="en-ZA" sz="2200" dirty="0" smtClean="0"/>
              <a:t>Conducted </a:t>
            </a:r>
            <a:r>
              <a:rPr lang="en-ZA" sz="2200" b="1" dirty="0" smtClean="0"/>
              <a:t>mentoring programme </a:t>
            </a:r>
            <a:r>
              <a:rPr lang="en-ZA" sz="2200" dirty="0" smtClean="0"/>
              <a:t>aimed at </a:t>
            </a:r>
            <a:r>
              <a:rPr lang="en-ZA" sz="2200" b="1" dirty="0" smtClean="0"/>
              <a:t>supporting Districts </a:t>
            </a:r>
            <a:r>
              <a:rPr lang="en-ZA" sz="2200" dirty="0" smtClean="0"/>
              <a:t>and Circuit Managers in identified districts, to improve management practices for effective support to schools.</a:t>
            </a:r>
          </a:p>
          <a:p>
            <a:pPr lvl="1" algn="just"/>
            <a:r>
              <a:rPr lang="en-ZA" sz="2200" dirty="0" smtClean="0"/>
              <a:t>10 216 </a:t>
            </a:r>
            <a:r>
              <a:rPr lang="en-ZA" sz="2200" b="1" dirty="0" smtClean="0"/>
              <a:t>newly qualified educators </a:t>
            </a:r>
            <a:r>
              <a:rPr lang="en-ZA" sz="2200" dirty="0" smtClean="0"/>
              <a:t>entered the schools in South Africa.</a:t>
            </a:r>
          </a:p>
          <a:p>
            <a:pPr lvl="1" algn="just"/>
            <a:r>
              <a:rPr lang="en-ZA" sz="2200" dirty="0" smtClean="0"/>
              <a:t>The 2015 National Senior Certificate </a:t>
            </a:r>
            <a:r>
              <a:rPr lang="en-ZA" sz="2200" b="1" dirty="0" smtClean="0"/>
              <a:t>(NSC) pass rate of 70.7% </a:t>
            </a:r>
            <a:r>
              <a:rPr lang="en-ZA" sz="2200" dirty="0" smtClean="0"/>
              <a:t>with 455 825 candidates passing the NSC examinations. This represents an </a:t>
            </a:r>
            <a:r>
              <a:rPr lang="en-ZA" sz="2200" b="1" dirty="0" smtClean="0"/>
              <a:t>increase of 51 952 candidate </a:t>
            </a:r>
            <a:r>
              <a:rPr lang="en-ZA" sz="2200" dirty="0" smtClean="0"/>
              <a:t>from those who passed in 2014.</a:t>
            </a:r>
          </a:p>
          <a:p>
            <a:pPr lvl="1" algn="just"/>
            <a:r>
              <a:rPr lang="en-ZA" sz="2200" dirty="0" smtClean="0"/>
              <a:t>Implemented the Early Grade Reading Assessment (</a:t>
            </a:r>
            <a:r>
              <a:rPr lang="en-ZA" sz="2200" b="1" dirty="0" smtClean="0"/>
              <a:t>EGRA) in 1000 </a:t>
            </a:r>
            <a:r>
              <a:rPr lang="en-ZA" sz="2200" dirty="0" smtClean="0"/>
              <a:t>schools nationally, in all official languages in Grade 1-3.</a:t>
            </a:r>
          </a:p>
          <a:p>
            <a:pPr lvl="1" algn="just"/>
            <a:r>
              <a:rPr lang="en-ZA" sz="2200" dirty="0" smtClean="0"/>
              <a:t>Implemented the National Curriculum Framework for Children from Birth to  Four Years.</a:t>
            </a:r>
          </a:p>
          <a:p>
            <a:pPr lvl="1"/>
            <a:endParaRPr lang="en-ZA" sz="22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8</a:t>
            </a:fld>
            <a:endParaRPr lang="en-ZA"/>
          </a:p>
        </p:txBody>
      </p:sp>
    </p:spTree>
    <p:extLst>
      <p:ext uri="{BB962C8B-B14F-4D97-AF65-F5344CB8AC3E}">
        <p14:creationId xmlns:p14="http://schemas.microsoft.com/office/powerpoint/2010/main" xmlns="" val="33749092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504056"/>
          </a:xfrm>
        </p:spPr>
        <p:txBody>
          <a:bodyPr>
            <a:normAutofit fontScale="90000"/>
          </a:bodyPr>
          <a:lstStyle/>
          <a:p>
            <a:r>
              <a:rPr lang="en-ZA" b="1" dirty="0" smtClean="0"/>
              <a:t>MOOT COURT</a:t>
            </a:r>
            <a:endParaRPr lang="en-ZA" b="1" dirty="0"/>
          </a:p>
        </p:txBody>
      </p:sp>
      <p:pic>
        <p:nvPicPr>
          <p:cNvPr id="4098" name="Picture 2" descr="C:\Users\Tlhabane.T\Documents\ANNUAL REPORTS\2015_16 ANNUAL REPORT\Annual Report\Moot Court\IMG-20160127-WA000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295"/>
          <a:stretch/>
        </p:blipFill>
        <p:spPr bwMode="auto">
          <a:xfrm>
            <a:off x="0" y="476672"/>
            <a:ext cx="7889304" cy="3744416"/>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Tlhabane.T\Documents\ANNUAL REPORTS\2015_16 ANNUAL REPORT\Annual Report\Moot Court\IMG_478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3284984"/>
            <a:ext cx="4427984" cy="357301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Tlhabane.T\Documents\ANNUAL REPORTS\2015_16 ANNUAL REPORT\Annual Report\Moot Court\IMG_012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221088"/>
            <a:ext cx="4788024" cy="26369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E2C0AE55-7E06-4976-960B-3D98813CB3CF}" type="slidenum">
              <a:rPr lang="en-ZA" smtClean="0"/>
              <a:pPr/>
              <a:t>80</a:t>
            </a:fld>
            <a:endParaRPr lang="en-ZA"/>
          </a:p>
        </p:txBody>
      </p:sp>
    </p:spTree>
    <p:extLst>
      <p:ext uri="{BB962C8B-B14F-4D97-AF65-F5344CB8AC3E}">
        <p14:creationId xmlns:p14="http://schemas.microsoft.com/office/powerpoint/2010/main" xmlns="" val="32000188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5616624"/>
          </a:xfrm>
        </p:spPr>
        <p:txBody>
          <a:bodyPr>
            <a:noAutofit/>
          </a:bodyPr>
          <a:lstStyle/>
          <a:p>
            <a:pPr marL="0" lvl="0" indent="0" algn="just">
              <a:buNone/>
            </a:pPr>
            <a:r>
              <a:rPr lang="en-US" sz="1800" b="1" dirty="0" smtClean="0">
                <a:solidFill>
                  <a:prstClr val="black"/>
                </a:solidFill>
                <a:cs typeface="Arial" pitchFamily="34" charset="0"/>
              </a:rPr>
              <a:t>School Sports</a:t>
            </a:r>
          </a:p>
          <a:p>
            <a:pPr algn="just"/>
            <a:r>
              <a:rPr lang="en-US" sz="1800" dirty="0">
                <a:cs typeface="Arial" pitchFamily="34" charset="0"/>
              </a:rPr>
              <a:t>The </a:t>
            </a:r>
            <a:r>
              <a:rPr lang="en-US" sz="1800" b="1" dirty="0">
                <a:cs typeface="Arial" pitchFamily="34" charset="0"/>
              </a:rPr>
              <a:t>SA Schools National Championships </a:t>
            </a:r>
            <a:r>
              <a:rPr lang="en-US" sz="1800" dirty="0">
                <a:cs typeface="Arial" pitchFamily="34" charset="0"/>
              </a:rPr>
              <a:t>were held on 10–16 December 2015 in Pretoria. All the provinces participated in the </a:t>
            </a:r>
            <a:r>
              <a:rPr lang="en-US" sz="1800" b="1" dirty="0">
                <a:cs typeface="Arial" pitchFamily="34" charset="0"/>
              </a:rPr>
              <a:t>16 priority codes</a:t>
            </a:r>
            <a:r>
              <a:rPr lang="en-US" sz="1800" dirty="0">
                <a:cs typeface="Arial" pitchFamily="34" charset="0"/>
              </a:rPr>
              <a:t>, </a:t>
            </a:r>
            <a:r>
              <a:rPr lang="en-US" sz="1800" b="1" dirty="0">
                <a:cs typeface="Arial" pitchFamily="34" charset="0"/>
              </a:rPr>
              <a:t>including the indigenous game codes</a:t>
            </a:r>
            <a:r>
              <a:rPr lang="en-US" sz="1800" dirty="0">
                <a:cs typeface="Arial" pitchFamily="34" charset="0"/>
              </a:rPr>
              <a:t>. </a:t>
            </a:r>
            <a:endParaRPr lang="en-ZA" sz="1800" dirty="0">
              <a:cs typeface="Arial" pitchFamily="34" charset="0"/>
            </a:endParaRPr>
          </a:p>
          <a:p>
            <a:pPr algn="just"/>
            <a:r>
              <a:rPr lang="en-US" sz="1800" dirty="0">
                <a:cs typeface="Arial" pitchFamily="34" charset="0"/>
              </a:rPr>
              <a:t>The games were preceded by the Transnet and </a:t>
            </a:r>
            <a:r>
              <a:rPr lang="en-US" sz="1800" b="1" dirty="0">
                <a:cs typeface="Arial" pitchFamily="34" charset="0"/>
              </a:rPr>
              <a:t>Rural Farm Schools Championships</a:t>
            </a:r>
            <a:r>
              <a:rPr lang="en-US" sz="1800" dirty="0">
                <a:cs typeface="Arial" pitchFamily="34" charset="0"/>
              </a:rPr>
              <a:t> and the Kay </a:t>
            </a:r>
            <a:r>
              <a:rPr lang="en-US" sz="1800" dirty="0" err="1">
                <a:cs typeface="Arial" pitchFamily="34" charset="0"/>
              </a:rPr>
              <a:t>Motsepe</a:t>
            </a:r>
            <a:r>
              <a:rPr lang="en-US" sz="1800" dirty="0">
                <a:cs typeface="Arial" pitchFamily="34" charset="0"/>
              </a:rPr>
              <a:t> Schools Cup Championships in October 2015.</a:t>
            </a:r>
            <a:endParaRPr lang="en-ZA" sz="1800" dirty="0">
              <a:cs typeface="Arial" pitchFamily="34" charset="0"/>
            </a:endParaRPr>
          </a:p>
          <a:p>
            <a:pPr algn="just"/>
            <a:r>
              <a:rPr lang="en-US" sz="1800" dirty="0">
                <a:cs typeface="Arial" pitchFamily="34" charset="0"/>
              </a:rPr>
              <a:t>The </a:t>
            </a:r>
            <a:r>
              <a:rPr lang="en-US" sz="1800" b="1" dirty="0">
                <a:cs typeface="Arial" pitchFamily="34" charset="0"/>
              </a:rPr>
              <a:t>National Athletics Championships </a:t>
            </a:r>
            <a:r>
              <a:rPr lang="en-US" sz="1800" dirty="0">
                <a:cs typeface="Arial" pitchFamily="34" charset="0"/>
              </a:rPr>
              <a:t>for </a:t>
            </a:r>
            <a:r>
              <a:rPr lang="en-US" sz="1800" b="1" dirty="0">
                <a:cs typeface="Arial" pitchFamily="34" charset="0"/>
              </a:rPr>
              <a:t>Primary Schools </a:t>
            </a:r>
            <a:r>
              <a:rPr lang="en-US" sz="1800" dirty="0">
                <a:cs typeface="Arial" pitchFamily="34" charset="0"/>
              </a:rPr>
              <a:t>were held on 10–12 March 2016 in Port Elizabeth, where a total of </a:t>
            </a:r>
            <a:r>
              <a:rPr lang="en-US" sz="1800" b="1" dirty="0">
                <a:cs typeface="Arial" pitchFamily="34" charset="0"/>
              </a:rPr>
              <a:t>886 learners participated </a:t>
            </a:r>
            <a:r>
              <a:rPr lang="en-US" sz="1800" dirty="0">
                <a:cs typeface="Arial" pitchFamily="34" charset="0"/>
              </a:rPr>
              <a:t>and for </a:t>
            </a:r>
            <a:r>
              <a:rPr lang="en-US" sz="1800" b="1" dirty="0" smtClean="0">
                <a:cs typeface="Arial" pitchFamily="34" charset="0"/>
              </a:rPr>
              <a:t>Secondary Schools </a:t>
            </a:r>
            <a:r>
              <a:rPr lang="en-US" sz="1800" dirty="0">
                <a:cs typeface="Arial" pitchFamily="34" charset="0"/>
              </a:rPr>
              <a:t>, they  were held on 16–19 March 2016 in Bloemfontein. A total of </a:t>
            </a:r>
            <a:r>
              <a:rPr lang="en-US" sz="1800" b="1" dirty="0">
                <a:cs typeface="Arial" pitchFamily="34" charset="0"/>
              </a:rPr>
              <a:t>1 742 learners</a:t>
            </a:r>
            <a:r>
              <a:rPr lang="en-US" sz="1800" dirty="0">
                <a:cs typeface="Arial" pitchFamily="34" charset="0"/>
              </a:rPr>
              <a:t>, including LSEN, participated</a:t>
            </a:r>
            <a:r>
              <a:rPr lang="en-US" sz="1800" dirty="0" smtClean="0">
                <a:cs typeface="Arial" pitchFamily="34" charset="0"/>
              </a:rPr>
              <a:t>.</a:t>
            </a:r>
          </a:p>
          <a:p>
            <a:pPr marL="0" indent="0" algn="just">
              <a:buNone/>
            </a:pPr>
            <a:endParaRPr lang="en-ZA" sz="1800" dirty="0">
              <a:cs typeface="Arial" pitchFamily="34" charset="0"/>
            </a:endParaRPr>
          </a:p>
          <a:p>
            <a:pPr marL="0" lvl="0" indent="0" algn="just">
              <a:buNone/>
            </a:pPr>
            <a:r>
              <a:rPr lang="en-US" sz="1800" b="1" dirty="0" smtClean="0">
                <a:solidFill>
                  <a:prstClr val="black"/>
                </a:solidFill>
                <a:cs typeface="Arial" pitchFamily="34" charset="0"/>
              </a:rPr>
              <a:t>Bill </a:t>
            </a:r>
            <a:r>
              <a:rPr lang="en-US" sz="1800" b="1" dirty="0">
                <a:solidFill>
                  <a:prstClr val="black"/>
                </a:solidFill>
                <a:cs typeface="Arial" pitchFamily="34" charset="0"/>
              </a:rPr>
              <a:t>of Rights Activities</a:t>
            </a:r>
            <a:endParaRPr lang="en-ZA" sz="1800" dirty="0">
              <a:solidFill>
                <a:prstClr val="black"/>
              </a:solidFill>
              <a:cs typeface="Arial" pitchFamily="34" charset="0"/>
            </a:endParaRPr>
          </a:p>
          <a:p>
            <a:pPr lvl="0" algn="just"/>
            <a:r>
              <a:rPr lang="en-US" sz="1800" dirty="0">
                <a:solidFill>
                  <a:prstClr val="black"/>
                </a:solidFill>
                <a:cs typeface="Arial" pitchFamily="34" charset="0"/>
              </a:rPr>
              <a:t>A total number of </a:t>
            </a:r>
            <a:r>
              <a:rPr lang="en-US" sz="1800" b="1" dirty="0">
                <a:solidFill>
                  <a:prstClr val="black"/>
                </a:solidFill>
                <a:cs typeface="Arial" pitchFamily="34" charset="0"/>
              </a:rPr>
              <a:t>2329</a:t>
            </a:r>
            <a:r>
              <a:rPr lang="en-US" sz="1800" b="1" i="1" dirty="0">
                <a:solidFill>
                  <a:prstClr val="black"/>
                </a:solidFill>
                <a:cs typeface="Arial" pitchFamily="34" charset="0"/>
              </a:rPr>
              <a:t> </a:t>
            </a:r>
            <a:r>
              <a:rPr lang="en-US" sz="1800" b="1" dirty="0">
                <a:solidFill>
                  <a:prstClr val="black"/>
                </a:solidFill>
                <a:cs typeface="Arial" pitchFamily="34" charset="0"/>
              </a:rPr>
              <a:t>learners </a:t>
            </a:r>
            <a:r>
              <a:rPr lang="en-US" sz="1800" dirty="0">
                <a:solidFill>
                  <a:prstClr val="black"/>
                </a:solidFill>
                <a:cs typeface="Arial" pitchFamily="34" charset="0"/>
              </a:rPr>
              <a:t>from Mpumalanga, Eastern Cape and Gauteng </a:t>
            </a:r>
            <a:r>
              <a:rPr lang="en-US" sz="1800" b="1" dirty="0">
                <a:solidFill>
                  <a:prstClr val="black"/>
                </a:solidFill>
                <a:cs typeface="Arial" pitchFamily="34" charset="0"/>
              </a:rPr>
              <a:t>participated</a:t>
            </a:r>
            <a:r>
              <a:rPr lang="en-US" sz="1800" dirty="0">
                <a:solidFill>
                  <a:prstClr val="black"/>
                </a:solidFill>
                <a:cs typeface="Arial" pitchFamily="34" charset="0"/>
              </a:rPr>
              <a:t> in engagement sessions on education, career guidance, the commemoration of Youth day (16 June), active citizenry and national identity</a:t>
            </a:r>
            <a:r>
              <a:rPr lang="en-US" sz="1800" dirty="0" smtClean="0">
                <a:solidFill>
                  <a:prstClr val="black"/>
                </a:solidFill>
                <a:cs typeface="Arial" pitchFamily="34" charset="0"/>
              </a:rPr>
              <a:t>.</a:t>
            </a:r>
            <a:endParaRPr lang="en-US" sz="1800" dirty="0">
              <a:solidFill>
                <a:prstClr val="black"/>
              </a:solidFill>
              <a:cs typeface="Arial" pitchFamily="34" charset="0"/>
            </a:endParaRPr>
          </a:p>
        </p:txBody>
      </p:sp>
      <p:sp>
        <p:nvSpPr>
          <p:cNvPr id="5"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5     …cont.</a:t>
            </a:r>
            <a:endParaRPr lang="en-ZA" dirty="0"/>
          </a:p>
        </p:txBody>
      </p:sp>
      <p:sp>
        <p:nvSpPr>
          <p:cNvPr id="2" name="Slide Number Placeholder 1"/>
          <p:cNvSpPr>
            <a:spLocks noGrp="1"/>
          </p:cNvSpPr>
          <p:nvPr>
            <p:ph type="sldNum" sz="quarter" idx="12"/>
          </p:nvPr>
        </p:nvSpPr>
        <p:spPr/>
        <p:txBody>
          <a:bodyPr/>
          <a:lstStyle/>
          <a:p>
            <a:fld id="{E2C0AE55-7E06-4976-960B-3D98813CB3CF}" type="slidenum">
              <a:rPr lang="en-ZA" smtClean="0"/>
              <a:pPr/>
              <a:t>81</a:t>
            </a:fld>
            <a:endParaRPr lang="en-ZA"/>
          </a:p>
        </p:txBody>
      </p:sp>
    </p:spTree>
    <p:extLst>
      <p:ext uri="{BB962C8B-B14F-4D97-AF65-F5344CB8AC3E}">
        <p14:creationId xmlns:p14="http://schemas.microsoft.com/office/powerpoint/2010/main" xmlns="" val="19010622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C0AE55-7E06-4976-960B-3D98813CB3CF}" type="slidenum">
              <a:rPr lang="en-ZA" smtClean="0"/>
              <a:pPr/>
              <a:t>82</a:t>
            </a:fld>
            <a:endParaRPr lang="en-ZA" dirty="0"/>
          </a:p>
        </p:txBody>
      </p:sp>
      <p:sp>
        <p:nvSpPr>
          <p:cNvPr id="5" name="Title 1"/>
          <p:cNvSpPr txBox="1">
            <a:spLocks/>
          </p:cNvSpPr>
          <p:nvPr/>
        </p:nvSpPr>
        <p:spPr>
          <a:xfrm>
            <a:off x="251520" y="116632"/>
            <a:ext cx="8229600" cy="57606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b="1"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SCHOOL SPORT</a:t>
            </a:r>
            <a:endParaRPr lang="en-ZA" b="1" dirty="0"/>
          </a:p>
        </p:txBody>
      </p:sp>
      <p:pic>
        <p:nvPicPr>
          <p:cNvPr id="6" name="Picture 5" descr="sport image"/>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980728"/>
            <a:ext cx="3975735" cy="3051175"/>
          </a:xfrm>
          <a:prstGeom prst="rect">
            <a:avLst/>
          </a:prstGeom>
          <a:noFill/>
          <a:ln>
            <a:noFill/>
          </a:ln>
        </p:spPr>
      </p:pic>
      <p:pic>
        <p:nvPicPr>
          <p:cNvPr id="7" name="Picture 6" descr="sport imag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33083" y="3501008"/>
            <a:ext cx="3975735" cy="3051175"/>
          </a:xfrm>
          <a:prstGeom prst="rect">
            <a:avLst/>
          </a:prstGeom>
          <a:noFill/>
          <a:ln>
            <a:noFill/>
          </a:ln>
        </p:spPr>
      </p:pic>
      <p:pic>
        <p:nvPicPr>
          <p:cNvPr id="8" name="Picture 7" descr="sport image"/>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20950" y="980727"/>
            <a:ext cx="3975735" cy="3051175"/>
          </a:xfrm>
          <a:prstGeom prst="rect">
            <a:avLst/>
          </a:prstGeom>
          <a:noFill/>
          <a:ln>
            <a:noFill/>
          </a:ln>
        </p:spPr>
      </p:pic>
    </p:spTree>
    <p:extLst>
      <p:ext uri="{BB962C8B-B14F-4D97-AF65-F5344CB8AC3E}">
        <p14:creationId xmlns:p14="http://schemas.microsoft.com/office/powerpoint/2010/main" xmlns="" val="4422881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229600" cy="4525963"/>
          </a:xfrm>
        </p:spPr>
        <p:txBody>
          <a:bodyPr>
            <a:normAutofit/>
          </a:bodyPr>
          <a:lstStyle/>
          <a:p>
            <a:pPr marL="0" lvl="0" indent="0" algn="just">
              <a:buNone/>
            </a:pPr>
            <a:r>
              <a:rPr lang="en-US" sz="1800" b="1" dirty="0">
                <a:solidFill>
                  <a:prstClr val="black"/>
                </a:solidFill>
                <a:cs typeface="Arial" pitchFamily="34" charset="0"/>
              </a:rPr>
              <a:t>National Flags </a:t>
            </a:r>
            <a:endParaRPr lang="en-ZA" sz="1800" dirty="0">
              <a:solidFill>
                <a:prstClr val="black"/>
              </a:solidFill>
              <a:cs typeface="Arial" pitchFamily="34" charset="0"/>
            </a:endParaRPr>
          </a:p>
          <a:p>
            <a:pPr lvl="0" algn="just"/>
            <a:r>
              <a:rPr lang="en-US" sz="1800" dirty="0">
                <a:solidFill>
                  <a:prstClr val="black"/>
                </a:solidFill>
                <a:cs typeface="Arial" pitchFamily="34" charset="0"/>
              </a:rPr>
              <a:t>99 schools in North West and 77 schools in Northern Cape have been</a:t>
            </a:r>
            <a:r>
              <a:rPr lang="en-US" sz="1800" b="1" dirty="0">
                <a:solidFill>
                  <a:prstClr val="black"/>
                </a:solidFill>
                <a:cs typeface="Arial" pitchFamily="34" charset="0"/>
              </a:rPr>
              <a:t> identified as provinces that need the National Flags </a:t>
            </a:r>
            <a:r>
              <a:rPr lang="en-US" sz="1800" dirty="0">
                <a:solidFill>
                  <a:prstClr val="black"/>
                </a:solidFill>
                <a:cs typeface="Arial" pitchFamily="34" charset="0"/>
              </a:rPr>
              <a:t>and flag poles.</a:t>
            </a:r>
          </a:p>
          <a:p>
            <a:pPr lvl="0" algn="just"/>
            <a:r>
              <a:rPr lang="en-US" sz="1800" b="1" dirty="0">
                <a:solidFill>
                  <a:prstClr val="black"/>
                </a:solidFill>
                <a:cs typeface="Arial" pitchFamily="34" charset="0"/>
              </a:rPr>
              <a:t>322 National Flags were installed in schools </a:t>
            </a:r>
            <a:r>
              <a:rPr lang="en-US" sz="1800" dirty="0">
                <a:solidFill>
                  <a:prstClr val="black"/>
                </a:solidFill>
                <a:cs typeface="Arial" pitchFamily="34" charset="0"/>
              </a:rPr>
              <a:t>in the Eastern Cape.</a:t>
            </a:r>
          </a:p>
          <a:p>
            <a:pPr lvl="0" algn="just"/>
            <a:r>
              <a:rPr lang="en-US" sz="1800" dirty="0">
                <a:solidFill>
                  <a:prstClr val="black"/>
                </a:solidFill>
                <a:cs typeface="Arial" pitchFamily="34" charset="0"/>
              </a:rPr>
              <a:t>This is a </a:t>
            </a:r>
            <a:r>
              <a:rPr lang="en-US" sz="1800" dirty="0" err="1">
                <a:solidFill>
                  <a:prstClr val="black"/>
                </a:solidFill>
                <a:cs typeface="Arial" pitchFamily="34" charset="0"/>
              </a:rPr>
              <a:t>programme</a:t>
            </a:r>
            <a:r>
              <a:rPr lang="en-US" sz="1800" dirty="0">
                <a:solidFill>
                  <a:prstClr val="black"/>
                </a:solidFill>
                <a:cs typeface="Arial" pitchFamily="34" charset="0"/>
              </a:rPr>
              <a:t> implemented in schools through the Department of Arts and </a:t>
            </a:r>
            <a:r>
              <a:rPr lang="en-US" sz="1800" dirty="0" smtClean="0">
                <a:solidFill>
                  <a:prstClr val="black"/>
                </a:solidFill>
                <a:cs typeface="Arial" pitchFamily="34" charset="0"/>
              </a:rPr>
              <a:t>Culture.</a:t>
            </a:r>
            <a:endParaRPr lang="en-ZA" sz="1800" dirty="0">
              <a:solidFill>
                <a:prstClr val="black"/>
              </a:solidFill>
              <a:cs typeface="Arial" pitchFamily="34" charset="0"/>
            </a:endParaRPr>
          </a:p>
          <a:p>
            <a:endParaRPr lang="en-ZA" sz="1800" dirty="0"/>
          </a:p>
        </p:txBody>
      </p:sp>
      <p:sp>
        <p:nvSpPr>
          <p:cNvPr id="4" name="Title 1"/>
          <p:cNvSpPr txBox="1">
            <a:spLocks/>
          </p:cNvSpPr>
          <p:nvPr/>
        </p:nvSpPr>
        <p:spPr>
          <a:xfrm>
            <a:off x="323528"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dirty="0" smtClean="0">
                <a:solidFill>
                  <a:schemeClr val="bg1">
                    <a:lumMod val="50000"/>
                  </a:schemeClr>
                </a:solidFill>
                <a:latin typeface="Century Gothic" panose="020B0502020202020204" pitchFamily="34" charset="0"/>
              </a:rPr>
              <a:t> </a:t>
            </a:r>
            <a:r>
              <a:rPr lang="en-ZA" sz="3600" b="1" dirty="0" smtClean="0">
                <a:latin typeface="Century Gothic" panose="020B0502020202020204" pitchFamily="34" charset="0"/>
              </a:rPr>
              <a:t>PROGRAMME 5     …cont.</a:t>
            </a:r>
            <a:endParaRPr lang="en-ZA" dirty="0"/>
          </a:p>
        </p:txBody>
      </p:sp>
      <p:pic>
        <p:nvPicPr>
          <p:cNvPr id="7170" name="Picture 2" descr="C:\Users\Tlhabane.T\Documents\ANNUAL REPORTS\2015_16 ANNUAL REPORT\Annual Report\School Safety\IMG_994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996952"/>
            <a:ext cx="7488832" cy="348004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E2C0AE55-7E06-4976-960B-3D98813CB3CF}" type="slidenum">
              <a:rPr lang="en-ZA" smtClean="0"/>
              <a:pPr/>
              <a:t>83</a:t>
            </a:fld>
            <a:endParaRPr lang="en-ZA"/>
          </a:p>
        </p:txBody>
      </p:sp>
    </p:spTree>
    <p:extLst>
      <p:ext uri="{BB962C8B-B14F-4D97-AF65-F5344CB8AC3E}">
        <p14:creationId xmlns:p14="http://schemas.microsoft.com/office/powerpoint/2010/main" xmlns="" val="1151648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9052296" cy="667635"/>
          </a:xfrm>
        </p:spPr>
        <p:txBody>
          <a:bodyPr>
            <a:noAutofit/>
          </a:bodyPr>
          <a:lstStyle/>
          <a:p>
            <a:r>
              <a:rPr lang="en-ZA" sz="3600" b="1" dirty="0" smtClean="0"/>
              <a:t>AREAS OF UNDER-PERFORMANCE</a:t>
            </a:r>
            <a:endParaRPr lang="en-ZA"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8559131"/>
              </p:ext>
            </p:extLst>
          </p:nvPr>
        </p:nvGraphicFramePr>
        <p:xfrm>
          <a:off x="107503" y="764703"/>
          <a:ext cx="8928993" cy="5358904"/>
        </p:xfrm>
        <a:graphic>
          <a:graphicData uri="http://schemas.openxmlformats.org/drawingml/2006/table">
            <a:tbl>
              <a:tblPr firstRow="1" bandRow="1">
                <a:tableStyleId>{21E4AEA4-8DFA-4A89-87EB-49C32662AFE0}</a:tableStyleId>
              </a:tblPr>
              <a:tblGrid>
                <a:gridCol w="1807475"/>
                <a:gridCol w="2224974"/>
                <a:gridCol w="1944216"/>
                <a:gridCol w="1440160"/>
                <a:gridCol w="1512168"/>
              </a:tblGrid>
              <a:tr h="789479">
                <a:tc>
                  <a:txBody>
                    <a:bodyPr/>
                    <a:lstStyle/>
                    <a:p>
                      <a:r>
                        <a:rPr lang="en-ZA" sz="1600" dirty="0" smtClean="0"/>
                        <a:t>Indicator</a:t>
                      </a:r>
                      <a:endParaRPr lang="en-ZA" sz="1600" dirty="0"/>
                    </a:p>
                  </a:txBody>
                  <a:tcPr/>
                </a:tc>
                <a:tc>
                  <a:txBody>
                    <a:bodyPr/>
                    <a:lstStyle/>
                    <a:p>
                      <a:r>
                        <a:rPr lang="en-ZA" sz="1600" dirty="0" smtClean="0"/>
                        <a:t>Reasons for Under-performance</a:t>
                      </a:r>
                      <a:endParaRPr lang="en-ZA" sz="1600" dirty="0"/>
                    </a:p>
                  </a:txBody>
                  <a:tcPr/>
                </a:tc>
                <a:tc>
                  <a:txBody>
                    <a:bodyPr/>
                    <a:lstStyle/>
                    <a:p>
                      <a:r>
                        <a:rPr lang="en-ZA" sz="1600" dirty="0" smtClean="0"/>
                        <a:t>Remedial Action</a:t>
                      </a:r>
                      <a:endParaRPr lang="en-ZA" sz="1600" dirty="0"/>
                    </a:p>
                  </a:txBody>
                  <a:tcPr/>
                </a:tc>
                <a:tc>
                  <a:txBody>
                    <a:bodyPr/>
                    <a:lstStyle/>
                    <a:p>
                      <a:r>
                        <a:rPr lang="en-ZA" sz="1600" dirty="0" smtClean="0"/>
                        <a:t>Time Frame</a:t>
                      </a:r>
                      <a:endParaRPr lang="en-ZA" sz="1600" dirty="0"/>
                    </a:p>
                  </a:txBody>
                  <a:tcPr/>
                </a:tc>
                <a:tc>
                  <a:txBody>
                    <a:bodyPr/>
                    <a:lstStyle/>
                    <a:p>
                      <a:r>
                        <a:rPr lang="en-ZA" sz="1600" dirty="0" smtClean="0"/>
                        <a:t>Responsibility</a:t>
                      </a:r>
                      <a:endParaRPr lang="en-ZA" sz="1600" dirty="0"/>
                    </a:p>
                  </a:txBody>
                  <a:tcPr/>
                </a:tc>
              </a:tr>
              <a:tr h="3170962">
                <a:tc>
                  <a:txBody>
                    <a:bodyPr/>
                    <a:lstStyle/>
                    <a:p>
                      <a:pPr>
                        <a:lnSpc>
                          <a:spcPct val="115000"/>
                        </a:lnSpc>
                        <a:spcAft>
                          <a:spcPts val="1000"/>
                        </a:spcAft>
                      </a:pPr>
                      <a:r>
                        <a:rPr lang="en-ZA" sz="1400" dirty="0" smtClean="0">
                          <a:effectLst/>
                        </a:rPr>
                        <a:t>Number of learners completing the Kha Ri Gude programme.  </a:t>
                      </a:r>
                      <a:endParaRPr lang="en-ZA" sz="1400" dirty="0">
                        <a:effectLst/>
                        <a:latin typeface="+mn-lt"/>
                        <a:ea typeface="Times New Roman"/>
                        <a:cs typeface="Helvetica"/>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u="none" strike="noStrike" dirty="0" smtClean="0">
                          <a:effectLst/>
                        </a:rPr>
                        <a:t>Due to the start of teaching in September. The completed LAPs were still being collected in May. Number of learners completed the LAPs that we collected in July 2016 were reported since they were already</a:t>
                      </a:r>
                      <a:r>
                        <a:rPr lang="en-ZA" sz="1400" u="none" strike="noStrike" baseline="0" dirty="0" smtClean="0">
                          <a:effectLst/>
                        </a:rPr>
                        <a:t>  evaluated by SAQA</a:t>
                      </a:r>
                      <a:endParaRPr lang="en-ZA" sz="1400" u="none" strike="noStrike" dirty="0" smtClean="0">
                        <a:effectLst/>
                      </a:endParaRPr>
                    </a:p>
                    <a:p>
                      <a:pPr marL="0" marR="0" indent="0" algn="l" defTabSz="914400" rtl="0" eaLnBrk="1" fontAlgn="auto" latinLnBrk="0" hangingPunct="1">
                        <a:lnSpc>
                          <a:spcPct val="115000"/>
                        </a:lnSpc>
                        <a:spcBef>
                          <a:spcPts val="0"/>
                        </a:spcBef>
                        <a:spcAft>
                          <a:spcPts val="1000"/>
                        </a:spcAft>
                        <a:buClrTx/>
                        <a:buSzTx/>
                        <a:buFontTx/>
                        <a:buNone/>
                        <a:tabLst/>
                        <a:defRPr/>
                      </a:pPr>
                      <a:r>
                        <a:rPr lang="en-ZA" sz="1400" kern="1200" baseline="0" dirty="0" smtClean="0">
                          <a:effectLst/>
                        </a:rPr>
                        <a:t>.</a:t>
                      </a:r>
                      <a:endParaRPr lang="en-ZA" sz="1400" kern="1200" baseline="0" dirty="0">
                        <a:solidFill>
                          <a:schemeClr val="dk1"/>
                        </a:solidFill>
                        <a:effectLst/>
                        <a:latin typeface="+mn-lt"/>
                        <a:ea typeface="Times New Roman"/>
                        <a:cs typeface="Times New Roman"/>
                      </a:endParaRPr>
                    </a:p>
                  </a:txBody>
                  <a:tcPr marL="68580" marR="68580" marT="0" marB="0"/>
                </a:tc>
                <a:tc>
                  <a:txBody>
                    <a:bodyPr/>
                    <a:lstStyle/>
                    <a:p>
                      <a:pPr marL="0" indent="0" algn="just">
                        <a:buFont typeface="Arial" panose="020B0604020202020204" pitchFamily="34" charset="0"/>
                        <a:buNone/>
                      </a:pPr>
                      <a:r>
                        <a:rPr lang="en-ZA" sz="1400" dirty="0" smtClean="0">
                          <a:effectLst/>
                        </a:rPr>
                        <a:t>Set a target that is informed by the trends regarding the completion rates in the past three years.</a:t>
                      </a:r>
                    </a:p>
                    <a:p>
                      <a:pPr marL="0" indent="0" algn="just">
                        <a:buFont typeface="Arial" panose="020B0604020202020204" pitchFamily="34" charset="0"/>
                        <a:buNone/>
                      </a:pPr>
                      <a:r>
                        <a:rPr lang="en-ZA" sz="1400" dirty="0" smtClean="0">
                          <a:effectLst/>
                          <a:latin typeface="+mn-lt"/>
                          <a:ea typeface="Times New Roman"/>
                          <a:cs typeface="Times New Roman"/>
                        </a:rPr>
                        <a:t>For 2016/17 the indicator reports on number of learners</a:t>
                      </a:r>
                      <a:r>
                        <a:rPr lang="en-ZA" sz="1400" baseline="0" dirty="0" smtClean="0">
                          <a:effectLst/>
                          <a:latin typeface="+mn-lt"/>
                          <a:ea typeface="Times New Roman"/>
                          <a:cs typeface="Times New Roman"/>
                        </a:rPr>
                        <a:t> enrolled.</a:t>
                      </a:r>
                      <a:endParaRPr lang="en-ZA" sz="1400" dirty="0" smtClean="0">
                        <a:effectLst/>
                        <a:latin typeface="+mn-lt"/>
                        <a:ea typeface="Times New Roman"/>
                        <a:cs typeface="Times New Roman"/>
                      </a:endParaRPr>
                    </a:p>
                  </a:txBody>
                  <a:tcPr marL="68580" marR="68580" marT="0" marB="0"/>
                </a:tc>
                <a:tc>
                  <a:txBody>
                    <a:bodyPr/>
                    <a:lstStyle/>
                    <a:p>
                      <a:pPr algn="l"/>
                      <a:r>
                        <a:rPr lang="en-US" sz="1400" kern="1200" baseline="0" dirty="0" smtClean="0">
                          <a:effectLst/>
                        </a:rPr>
                        <a:t>Next reporting cycle</a:t>
                      </a:r>
                      <a:endParaRPr lang="en-US" sz="1400" kern="1200" baseline="0" dirty="0" smtClean="0">
                        <a:solidFill>
                          <a:schemeClr val="dk1"/>
                        </a:solidFill>
                        <a:effectLst/>
                        <a:latin typeface="+mn-lt"/>
                        <a:ea typeface="Times New Roman"/>
                        <a:cs typeface="Times New Roman"/>
                      </a:endParaRPr>
                    </a:p>
                  </a:txBody>
                  <a:tcPr marL="68580" marR="68580" marT="0" marB="0"/>
                </a:tc>
                <a:tc>
                  <a:txBody>
                    <a:bodyPr/>
                    <a:lstStyle/>
                    <a:p>
                      <a:r>
                        <a:rPr lang="en-ZA" sz="1400" kern="1200" baseline="0" dirty="0" smtClean="0">
                          <a:effectLst/>
                        </a:rPr>
                        <a:t>Programme 2: Branch C</a:t>
                      </a:r>
                      <a:endParaRPr lang="en-ZA" sz="1400" kern="1200" baseline="0" dirty="0" smtClean="0">
                        <a:solidFill>
                          <a:schemeClr val="dk1"/>
                        </a:solidFill>
                        <a:effectLst/>
                        <a:latin typeface="+mn-lt"/>
                        <a:ea typeface="Times New Roman"/>
                        <a:cs typeface="Times New Roman"/>
                      </a:endParaRPr>
                    </a:p>
                  </a:txBody>
                  <a:tcPr/>
                </a:tc>
              </a:tr>
              <a:tr h="1398463">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dirty="0" smtClean="0">
                          <a:effectLst/>
                        </a:rPr>
                        <a:t>Percentage</a:t>
                      </a:r>
                      <a:r>
                        <a:rPr lang="en-ZA" sz="1400" baseline="0" dirty="0" smtClean="0">
                          <a:effectLst/>
                        </a:rPr>
                        <a:t> of  learners who obtained a National Senior Certificate</a:t>
                      </a:r>
                      <a:endParaRPr lang="en-ZA" sz="1400" dirty="0">
                        <a:effectLst/>
                        <a:latin typeface="+mn-lt"/>
                        <a:ea typeface="Times New Roman"/>
                        <a:cs typeface="Helvetica"/>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kern="1200" baseline="0" dirty="0" smtClean="0">
                          <a:effectLst/>
                        </a:rPr>
                        <a:t>There was an increase in high order questions across  all subjects to drive quality.</a:t>
                      </a:r>
                      <a:endParaRPr lang="en-ZA" sz="1400" kern="1200" baseline="0" dirty="0">
                        <a:solidFill>
                          <a:schemeClr val="dk1"/>
                        </a:solidFill>
                        <a:effectLst/>
                        <a:latin typeface="+mn-lt"/>
                        <a:ea typeface="Times New Roman"/>
                        <a:cs typeface="Times New Roman"/>
                      </a:endParaRPr>
                    </a:p>
                  </a:txBody>
                  <a:tcPr marL="68580" marR="68580" marT="0" marB="0"/>
                </a:tc>
                <a:tc>
                  <a:txBody>
                    <a:bodyPr/>
                    <a:lstStyle/>
                    <a:p>
                      <a:pPr marL="0" indent="0" algn="just">
                        <a:buFont typeface="Arial" panose="020B0604020202020204" pitchFamily="34" charset="0"/>
                        <a:buNone/>
                      </a:pPr>
                      <a:r>
                        <a:rPr lang="en-ZA" sz="1400" kern="1200" baseline="0" dirty="0" smtClean="0">
                          <a:effectLst/>
                        </a:rPr>
                        <a:t>Conduct a School Based Assessment workshops with special focus on cognitive levels as per the CAPS requirements.</a:t>
                      </a:r>
                      <a:endParaRPr lang="en-ZA" sz="1400" kern="1200" baseline="0" dirty="0">
                        <a:solidFill>
                          <a:schemeClr val="dk1"/>
                        </a:solidFill>
                        <a:effectLst/>
                        <a:latin typeface="+mn-lt"/>
                        <a:ea typeface="Times New Roman"/>
                        <a:cs typeface="Times New Roman"/>
                      </a:endParaRPr>
                    </a:p>
                  </a:txBody>
                  <a:tcPr/>
                </a:tc>
                <a:tc>
                  <a:txBody>
                    <a:bodyPr/>
                    <a:lstStyle/>
                    <a:p>
                      <a:r>
                        <a:rPr lang="en-ZA" sz="1400" kern="1200" baseline="0" dirty="0" smtClean="0">
                          <a:effectLst/>
                        </a:rPr>
                        <a:t>July 2016</a:t>
                      </a:r>
                    </a:p>
                    <a:p>
                      <a:endParaRPr lang="en-ZA" sz="1400" kern="1200" baseline="0" dirty="0" smtClean="0">
                        <a:effectLst/>
                      </a:endParaRPr>
                    </a:p>
                    <a:p>
                      <a:endParaRPr lang="en-ZA" sz="1400" kern="1200" baseline="0" dirty="0" smtClean="0">
                        <a:effectLst/>
                      </a:endParaRPr>
                    </a:p>
                    <a:p>
                      <a:endParaRPr lang="en-ZA" sz="1400" kern="1200" baseline="0" dirty="0" smtClean="0">
                        <a:effectLst/>
                      </a:endParaRPr>
                    </a:p>
                    <a:p>
                      <a:endParaRPr lang="en-ZA" sz="1400" kern="1200" baseline="0" dirty="0" smtClean="0">
                        <a:solidFill>
                          <a:schemeClr val="dk1"/>
                        </a:solidFill>
                        <a:effectLst/>
                        <a:latin typeface="+mn-lt"/>
                        <a:ea typeface="Times New Roman"/>
                        <a:cs typeface="Times New Roman"/>
                      </a:endParaRPr>
                    </a:p>
                  </a:txBody>
                  <a:tcPr/>
                </a:tc>
                <a:tc>
                  <a:txBody>
                    <a:bodyPr/>
                    <a:lstStyle/>
                    <a:p>
                      <a:r>
                        <a:rPr lang="en-ZA" sz="1400" kern="1200" baseline="0" dirty="0" smtClean="0">
                          <a:effectLst/>
                        </a:rPr>
                        <a:t>Programme 2 : Branch C</a:t>
                      </a:r>
                      <a:endParaRPr lang="en-ZA" sz="1400" kern="1200" baseline="0" dirty="0" smtClean="0">
                        <a:solidFill>
                          <a:schemeClr val="dk1"/>
                        </a:solidFill>
                        <a:effectLst/>
                        <a:latin typeface="+mn-lt"/>
                        <a:ea typeface="Times New Roman"/>
                        <a:cs typeface="Times New Roman"/>
                      </a:endParaRPr>
                    </a:p>
                  </a:txBody>
                  <a:tcPr/>
                </a:tc>
              </a:tr>
            </a:tbl>
          </a:graphicData>
        </a:graphic>
      </p:graphicFrame>
      <p:sp>
        <p:nvSpPr>
          <p:cNvPr id="4" name="Slide Number Placeholder 3"/>
          <p:cNvSpPr>
            <a:spLocks noGrp="1"/>
          </p:cNvSpPr>
          <p:nvPr>
            <p:ph type="sldNum" sz="quarter" idx="12"/>
          </p:nvPr>
        </p:nvSpPr>
        <p:spPr>
          <a:xfrm>
            <a:off x="6516216" y="6309320"/>
            <a:ext cx="1008112" cy="365125"/>
          </a:xfrm>
          <a:prstGeom prst="rect">
            <a:avLst/>
          </a:prstGeom>
        </p:spPr>
        <p:txBody>
          <a:bodyPr/>
          <a:lstStyle/>
          <a:p>
            <a:fld id="{3DB53F8B-4788-43D9-B19C-7CDD71F53993}" type="slidenum">
              <a:rPr lang="en-ZA" smtClean="0"/>
              <a:pPr/>
              <a:t>84</a:t>
            </a:fld>
            <a:endParaRPr lang="en-ZA" dirty="0"/>
          </a:p>
        </p:txBody>
      </p:sp>
    </p:spTree>
    <p:extLst>
      <p:ext uri="{BB962C8B-B14F-4D97-AF65-F5344CB8AC3E}">
        <p14:creationId xmlns:p14="http://schemas.microsoft.com/office/powerpoint/2010/main" xmlns="" val="38056455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Autofit/>
          </a:bodyPr>
          <a:lstStyle/>
          <a:p>
            <a:r>
              <a:rPr lang="en-ZA" sz="3600" b="1" dirty="0" smtClean="0"/>
              <a:t>AREAS OF UNDER-PERFORMANCE</a:t>
            </a:r>
            <a:endParaRPr lang="en-ZA"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76384071"/>
              </p:ext>
            </p:extLst>
          </p:nvPr>
        </p:nvGraphicFramePr>
        <p:xfrm>
          <a:off x="179512" y="1124745"/>
          <a:ext cx="8676453" cy="5089467"/>
        </p:xfrm>
        <a:graphic>
          <a:graphicData uri="http://schemas.openxmlformats.org/drawingml/2006/table">
            <a:tbl>
              <a:tblPr firstRow="1" bandRow="1">
                <a:tableStyleId>{21E4AEA4-8DFA-4A89-87EB-49C32662AFE0}</a:tableStyleId>
              </a:tblPr>
              <a:tblGrid>
                <a:gridCol w="1763199"/>
                <a:gridCol w="2043194"/>
                <a:gridCol w="1738223"/>
                <a:gridCol w="1314668"/>
                <a:gridCol w="1817169"/>
              </a:tblGrid>
              <a:tr h="648402">
                <a:tc>
                  <a:txBody>
                    <a:bodyPr/>
                    <a:lstStyle/>
                    <a:p>
                      <a:r>
                        <a:rPr lang="en-ZA" sz="1600" dirty="0" smtClean="0"/>
                        <a:t>Indicator</a:t>
                      </a:r>
                      <a:endParaRPr lang="en-ZA" sz="1600" dirty="0"/>
                    </a:p>
                  </a:txBody>
                  <a:tcPr/>
                </a:tc>
                <a:tc>
                  <a:txBody>
                    <a:bodyPr/>
                    <a:lstStyle/>
                    <a:p>
                      <a:r>
                        <a:rPr lang="en-ZA" sz="1600" dirty="0" smtClean="0"/>
                        <a:t>Reasons for Under-performance</a:t>
                      </a:r>
                      <a:endParaRPr lang="en-ZA" sz="1600" dirty="0"/>
                    </a:p>
                  </a:txBody>
                  <a:tcPr/>
                </a:tc>
                <a:tc>
                  <a:txBody>
                    <a:bodyPr/>
                    <a:lstStyle/>
                    <a:p>
                      <a:r>
                        <a:rPr lang="en-ZA" sz="1600" dirty="0" smtClean="0"/>
                        <a:t>Remedial Action</a:t>
                      </a:r>
                      <a:endParaRPr lang="en-ZA" sz="1600" dirty="0"/>
                    </a:p>
                  </a:txBody>
                  <a:tcPr/>
                </a:tc>
                <a:tc>
                  <a:txBody>
                    <a:bodyPr/>
                    <a:lstStyle/>
                    <a:p>
                      <a:r>
                        <a:rPr lang="en-ZA" sz="1600" dirty="0" smtClean="0"/>
                        <a:t>Time Frame</a:t>
                      </a:r>
                      <a:endParaRPr lang="en-ZA" sz="1600" dirty="0"/>
                    </a:p>
                  </a:txBody>
                  <a:tcPr/>
                </a:tc>
                <a:tc>
                  <a:txBody>
                    <a:bodyPr/>
                    <a:lstStyle/>
                    <a:p>
                      <a:r>
                        <a:rPr lang="en-ZA" sz="1600" dirty="0" smtClean="0"/>
                        <a:t>Responsibility</a:t>
                      </a:r>
                      <a:endParaRPr lang="en-ZA" sz="1600" dirty="0"/>
                    </a:p>
                  </a:txBody>
                  <a:tcPr/>
                </a:tc>
              </a:tr>
              <a:tr h="23174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t>Percentage of principals</a:t>
                      </a:r>
                      <a:r>
                        <a:rPr lang="en-ZA" sz="1400" baseline="0" dirty="0" smtClean="0"/>
                        <a:t> appointed based on competency assessment processes. </a:t>
                      </a:r>
                      <a:endParaRPr lang="en-ZA" sz="1400" kern="1200" baseline="0" dirty="0">
                        <a:solidFill>
                          <a:schemeClr val="dk1"/>
                        </a:solidFill>
                        <a:effectLst/>
                        <a:latin typeface="+mn-lt"/>
                        <a:ea typeface="Times New Roman"/>
                        <a:cs typeface="Times New Roman"/>
                      </a:endParaRPr>
                    </a:p>
                  </a:txBody>
                  <a:tcPr/>
                </a:tc>
                <a:tc>
                  <a:txBody>
                    <a:bodyPr/>
                    <a:lstStyle/>
                    <a:p>
                      <a:r>
                        <a:rPr lang="en-ZA" sz="1400" kern="1200" baseline="0" dirty="0" smtClean="0">
                          <a:effectLst/>
                        </a:rPr>
                        <a:t>Underperformance was due to 8 provinces not implementing competency assessments in appointing principals. The affected provinces could not introduce competency assessment due to the delays in consultation processes with unions. </a:t>
                      </a:r>
                      <a:endParaRPr lang="en-ZA" sz="1400" kern="1200" baseline="0" dirty="0">
                        <a:solidFill>
                          <a:schemeClr val="tx1"/>
                        </a:solidFill>
                        <a:effectLst/>
                        <a:latin typeface="+mn-lt"/>
                        <a:ea typeface="Times New Roman"/>
                        <a:cs typeface="Times New Roman"/>
                      </a:endParaRPr>
                    </a:p>
                  </a:txBody>
                  <a:tcPr/>
                </a:tc>
                <a:tc>
                  <a:txBody>
                    <a:bodyPr/>
                    <a:lstStyle/>
                    <a:p>
                      <a:r>
                        <a:rPr lang="en-ZA" sz="1400" kern="1200" baseline="0" dirty="0" smtClean="0">
                          <a:effectLst/>
                        </a:rPr>
                        <a:t>Discussion to be elevated to the National ELRC to have an agreement. Failure to reach agreement will result in declaration of policy in this regard.</a:t>
                      </a:r>
                      <a:endParaRPr lang="en-ZA" sz="1400" kern="1200" baseline="0" dirty="0">
                        <a:solidFill>
                          <a:schemeClr val="tx1"/>
                        </a:solidFill>
                        <a:effectLst/>
                        <a:latin typeface="+mn-lt"/>
                        <a:ea typeface="Times New Roman"/>
                        <a:cs typeface="Times New Roman"/>
                      </a:endParaRPr>
                    </a:p>
                  </a:txBody>
                  <a:tcPr/>
                </a:tc>
                <a:tc>
                  <a:txBody>
                    <a:bodyPr/>
                    <a:lstStyle/>
                    <a:p>
                      <a:r>
                        <a:rPr lang="en-ZA" sz="1400" kern="1200" baseline="0" dirty="0" smtClean="0">
                          <a:effectLst/>
                        </a:rPr>
                        <a:t>December 2016.</a:t>
                      </a:r>
                      <a:endParaRPr lang="en-ZA" sz="1400" kern="1200" baseline="0" dirty="0">
                        <a:solidFill>
                          <a:schemeClr val="tx1"/>
                        </a:solidFill>
                        <a:effectLst/>
                        <a:latin typeface="+mn-lt"/>
                        <a:ea typeface="Times New Roman"/>
                        <a:cs typeface="Times New Roman"/>
                      </a:endParaRPr>
                    </a:p>
                  </a:txBody>
                  <a:tcPr/>
                </a:tc>
                <a:tc>
                  <a:txBody>
                    <a:bodyPr/>
                    <a:lstStyle/>
                    <a:p>
                      <a:r>
                        <a:rPr lang="en-ZA" sz="1400" kern="1200" baseline="0" dirty="0" smtClean="0">
                          <a:effectLst/>
                        </a:rPr>
                        <a:t>Programme 3: Branch T</a:t>
                      </a:r>
                      <a:endParaRPr lang="en-ZA" sz="1400" kern="1200" baseline="0" dirty="0" smtClean="0">
                        <a:solidFill>
                          <a:schemeClr val="tx1"/>
                        </a:solidFill>
                        <a:effectLst/>
                        <a:latin typeface="+mn-lt"/>
                        <a:ea typeface="Times New Roman"/>
                        <a:cs typeface="Times New Roman"/>
                      </a:endParaRPr>
                    </a:p>
                  </a:txBody>
                  <a:tcPr/>
                </a:tc>
              </a:tr>
              <a:tr h="200266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dirty="0" smtClean="0"/>
                        <a:t>Number of public schools supported by external moderators</a:t>
                      </a:r>
                      <a:r>
                        <a:rPr lang="en-ZA" sz="1400" baseline="0" dirty="0" smtClean="0"/>
                        <a:t> to monitor the utilisation of findings of school profiles to improve leaner performance. </a:t>
                      </a:r>
                      <a:endParaRPr lang="en-ZA" sz="1400" b="0" dirty="0" smtClean="0"/>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kern="1200" baseline="0" dirty="0" smtClean="0">
                          <a:solidFill>
                            <a:schemeClr val="dk1"/>
                          </a:solidFill>
                          <a:effectLst/>
                          <a:latin typeface="+mn-lt"/>
                          <a:ea typeface="Times New Roman"/>
                          <a:cs typeface="Times New Roman"/>
                        </a:rPr>
                        <a:t>Underperformance was due to the tour of the 9 provinces  on findings of the school profiles overlapping to the first  quarter. The actual  monitoring  process started in the  2</a:t>
                      </a:r>
                      <a:r>
                        <a:rPr lang="en-ZA" sz="1400" kern="1200" baseline="30000" dirty="0" smtClean="0">
                          <a:solidFill>
                            <a:schemeClr val="dk1"/>
                          </a:solidFill>
                          <a:effectLst/>
                          <a:latin typeface="+mn-lt"/>
                          <a:ea typeface="Times New Roman"/>
                          <a:cs typeface="Times New Roman"/>
                        </a:rPr>
                        <a:t>nd</a:t>
                      </a:r>
                      <a:r>
                        <a:rPr lang="en-ZA" sz="1400" kern="1200" baseline="0" dirty="0" smtClean="0">
                          <a:solidFill>
                            <a:schemeClr val="dk1"/>
                          </a:solidFill>
                          <a:effectLst/>
                          <a:latin typeface="+mn-lt"/>
                          <a:ea typeface="Times New Roman"/>
                          <a:cs typeface="Times New Roman"/>
                        </a:rPr>
                        <a:t> quarter.  </a:t>
                      </a:r>
                      <a:endParaRPr lang="en-ZA" sz="1400" kern="1200" baseline="0" dirty="0">
                        <a:solidFill>
                          <a:schemeClr val="dk1"/>
                        </a:solidFill>
                        <a:effectLst/>
                        <a:latin typeface="+mn-lt"/>
                        <a:ea typeface="Times New Roman"/>
                        <a:cs typeface="Times New Roman"/>
                      </a:endParaRPr>
                    </a:p>
                  </a:txBody>
                  <a:tcPr marL="68580" marR="68580" marT="0" marB="0"/>
                </a:tc>
                <a:tc>
                  <a:txBody>
                    <a:bodyPr/>
                    <a:lstStyle/>
                    <a:p>
                      <a:pPr marL="0" indent="0" algn="just">
                        <a:buFont typeface="Arial" panose="020B0604020202020204" pitchFamily="34" charset="0"/>
                        <a:buNone/>
                      </a:pPr>
                      <a:r>
                        <a:rPr lang="en-ZA" sz="1400" kern="1200" baseline="0" dirty="0" smtClean="0">
                          <a:solidFill>
                            <a:schemeClr val="dk1"/>
                          </a:solidFill>
                          <a:effectLst/>
                          <a:latin typeface="+mn-lt"/>
                          <a:ea typeface="Times New Roman"/>
                          <a:cs typeface="Times New Roman"/>
                        </a:rPr>
                        <a:t>The monitoring will started at the beginning of the financial year so that the schools that were allocated to be monitored in the first quarter covered.</a:t>
                      </a:r>
                      <a:endParaRPr lang="en-ZA" sz="1400" kern="1200" baseline="0" dirty="0">
                        <a:solidFill>
                          <a:schemeClr val="dk1"/>
                        </a:solidFill>
                        <a:effectLst/>
                        <a:latin typeface="+mn-lt"/>
                        <a:ea typeface="Times New Roman"/>
                        <a:cs typeface="Times New Roman"/>
                      </a:endParaRPr>
                    </a:p>
                  </a:txBody>
                  <a:tcPr/>
                </a:tc>
                <a:tc>
                  <a:txBody>
                    <a:bodyPr/>
                    <a:lstStyle/>
                    <a:p>
                      <a:r>
                        <a:rPr lang="en-ZA" sz="1400" kern="1200" baseline="0" dirty="0" smtClean="0">
                          <a:solidFill>
                            <a:schemeClr val="dk1"/>
                          </a:solidFill>
                          <a:effectLst/>
                          <a:latin typeface="+mn-lt"/>
                          <a:ea typeface="Times New Roman"/>
                          <a:cs typeface="Times New Roman"/>
                        </a:rPr>
                        <a:t>Next reporting cycle</a:t>
                      </a:r>
                    </a:p>
                  </a:txBody>
                  <a:tcPr/>
                </a:tc>
                <a:tc>
                  <a:txBody>
                    <a:bodyPr/>
                    <a:lstStyle/>
                    <a:p>
                      <a:r>
                        <a:rPr lang="en-ZA" sz="1400" kern="1200" baseline="0" dirty="0" smtClean="0">
                          <a:solidFill>
                            <a:schemeClr val="dk1"/>
                          </a:solidFill>
                          <a:effectLst/>
                          <a:latin typeface="+mn-lt"/>
                          <a:ea typeface="Times New Roman"/>
                          <a:cs typeface="Times New Roman"/>
                        </a:rPr>
                        <a:t>Programme 3 </a:t>
                      </a:r>
                    </a:p>
                    <a:p>
                      <a:r>
                        <a:rPr lang="en-ZA" sz="1400" kern="1200" baseline="0" dirty="0" smtClean="0">
                          <a:solidFill>
                            <a:schemeClr val="dk1"/>
                          </a:solidFill>
                          <a:effectLst/>
                          <a:latin typeface="+mn-lt"/>
                          <a:ea typeface="Times New Roman"/>
                          <a:cs typeface="Times New Roman"/>
                        </a:rPr>
                        <a:t>Branch  DCMS</a:t>
                      </a:r>
                    </a:p>
                  </a:txBody>
                  <a:tcPr/>
                </a:tc>
              </a:tr>
            </a:tbl>
          </a:graphicData>
        </a:graphic>
      </p:graphicFrame>
      <p:sp>
        <p:nvSpPr>
          <p:cNvPr id="4" name="Slide Number Placeholder 3"/>
          <p:cNvSpPr>
            <a:spLocks noGrp="1"/>
          </p:cNvSpPr>
          <p:nvPr>
            <p:ph type="sldNum" sz="quarter" idx="12"/>
          </p:nvPr>
        </p:nvSpPr>
        <p:spPr>
          <a:xfrm>
            <a:off x="6516216" y="6309320"/>
            <a:ext cx="2133600" cy="365125"/>
          </a:xfrm>
          <a:prstGeom prst="rect">
            <a:avLst/>
          </a:prstGeom>
        </p:spPr>
        <p:txBody>
          <a:bodyPr/>
          <a:lstStyle/>
          <a:p>
            <a:fld id="{3DB53F8B-4788-43D9-B19C-7CDD71F53993}" type="slidenum">
              <a:rPr lang="en-ZA" smtClean="0"/>
              <a:pPr/>
              <a:t>85</a:t>
            </a:fld>
            <a:endParaRPr lang="en-ZA" dirty="0"/>
          </a:p>
        </p:txBody>
      </p:sp>
    </p:spTree>
    <p:extLst>
      <p:ext uri="{BB962C8B-B14F-4D97-AF65-F5344CB8AC3E}">
        <p14:creationId xmlns:p14="http://schemas.microsoft.com/office/powerpoint/2010/main" xmlns="" val="30677021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32049"/>
          </a:xfrm>
        </p:spPr>
        <p:txBody>
          <a:bodyPr>
            <a:noAutofit/>
          </a:bodyPr>
          <a:lstStyle/>
          <a:p>
            <a:r>
              <a:rPr lang="en-ZA" sz="3600" b="1" dirty="0" smtClean="0"/>
              <a:t>AREAS OF UNDER-PERFORMANCE</a:t>
            </a:r>
            <a:endParaRPr lang="en-ZA"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24330875"/>
              </p:ext>
            </p:extLst>
          </p:nvPr>
        </p:nvGraphicFramePr>
        <p:xfrm>
          <a:off x="2" y="764703"/>
          <a:ext cx="9143999" cy="4934759"/>
        </p:xfrm>
        <a:graphic>
          <a:graphicData uri="http://schemas.openxmlformats.org/drawingml/2006/table">
            <a:tbl>
              <a:tblPr firstRow="1" bandRow="1">
                <a:tableStyleId>{21E4AEA4-8DFA-4A89-87EB-49C32662AFE0}</a:tableStyleId>
              </a:tblPr>
              <a:tblGrid>
                <a:gridCol w="1850998"/>
                <a:gridCol w="1850998"/>
                <a:gridCol w="1850998"/>
                <a:gridCol w="1647852"/>
                <a:gridCol w="1943153"/>
              </a:tblGrid>
              <a:tr h="789479">
                <a:tc>
                  <a:txBody>
                    <a:bodyPr/>
                    <a:lstStyle/>
                    <a:p>
                      <a:r>
                        <a:rPr lang="en-ZA" sz="1600" dirty="0" smtClean="0"/>
                        <a:t>Indicator</a:t>
                      </a:r>
                      <a:endParaRPr lang="en-ZA" sz="1600" dirty="0"/>
                    </a:p>
                  </a:txBody>
                  <a:tcPr/>
                </a:tc>
                <a:tc>
                  <a:txBody>
                    <a:bodyPr/>
                    <a:lstStyle/>
                    <a:p>
                      <a:r>
                        <a:rPr lang="en-ZA" sz="1600" dirty="0" smtClean="0"/>
                        <a:t>Reasons for Under-performance</a:t>
                      </a:r>
                      <a:endParaRPr lang="en-ZA" sz="1600" dirty="0"/>
                    </a:p>
                  </a:txBody>
                  <a:tcPr/>
                </a:tc>
                <a:tc>
                  <a:txBody>
                    <a:bodyPr/>
                    <a:lstStyle/>
                    <a:p>
                      <a:r>
                        <a:rPr lang="en-ZA" sz="1600" dirty="0" smtClean="0"/>
                        <a:t>Remedial Action</a:t>
                      </a:r>
                      <a:endParaRPr lang="en-ZA" sz="1600" dirty="0"/>
                    </a:p>
                  </a:txBody>
                  <a:tcPr/>
                </a:tc>
                <a:tc>
                  <a:txBody>
                    <a:bodyPr/>
                    <a:lstStyle/>
                    <a:p>
                      <a:r>
                        <a:rPr lang="en-ZA" sz="1600" dirty="0" smtClean="0"/>
                        <a:t>Time Frame</a:t>
                      </a:r>
                      <a:endParaRPr lang="en-ZA" sz="1600" dirty="0"/>
                    </a:p>
                  </a:txBody>
                  <a:tcPr/>
                </a:tc>
                <a:tc>
                  <a:txBody>
                    <a:bodyPr/>
                    <a:lstStyle/>
                    <a:p>
                      <a:r>
                        <a:rPr lang="en-ZA" sz="1600" dirty="0" smtClean="0"/>
                        <a:t>Responsibility</a:t>
                      </a:r>
                      <a:endParaRPr lang="en-ZA" sz="1600" dirty="0"/>
                    </a:p>
                  </a:txBody>
                  <a:tcPr/>
                </a:tc>
              </a:tr>
              <a:tr h="1244519">
                <a:tc>
                  <a:txBody>
                    <a:bodyPr/>
                    <a:lstStyle/>
                    <a:p>
                      <a:r>
                        <a:rPr lang="en-ZA" sz="1400" dirty="0" smtClean="0"/>
                        <a:t>Number of teachers who have written the Self-Diagnostic Assessments for English First Additional Language(EFAL) and Mathematics. </a:t>
                      </a:r>
                      <a:endParaRPr lang="en-ZA"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u="none" strike="noStrike" dirty="0" smtClean="0">
                          <a:effectLst/>
                        </a:rPr>
                        <a:t>A</a:t>
                      </a:r>
                      <a:r>
                        <a:rPr lang="en-ZA" sz="1400" u="none" strike="noStrike" baseline="0" dirty="0" smtClean="0">
                          <a:effectLst/>
                        </a:rPr>
                        <a:t> lack of an appropriate platform as well as the required funding prevented the DBE and Provinces from undertaking the tests. The target set was too high and the DBE could not acquire the required amounts to undertake the tests.</a:t>
                      </a:r>
                      <a:endParaRPr lang="en-ZA" sz="1400" b="0" i="0" u="none" strike="noStrike" dirty="0" smtClean="0">
                        <a:solidFill>
                          <a:schemeClr val="tx1"/>
                        </a:solidFill>
                        <a:effectLst/>
                        <a:latin typeface="+mn-lt"/>
                      </a:endParaRPr>
                    </a:p>
                  </a:txBody>
                  <a:tcPr/>
                </a:tc>
                <a:tc>
                  <a:txBody>
                    <a:bodyPr/>
                    <a:lstStyle/>
                    <a:p>
                      <a:r>
                        <a:rPr lang="en-ZA" sz="1400" kern="1200" baseline="0" dirty="0" smtClean="0">
                          <a:effectLst/>
                        </a:rPr>
                        <a:t>For the current year, the target has been reduced for both EFAL and Mathematics. A tender is currently in progress to appoint a suitable service provider to provide the test items and the platform to conduct the tests. Money in this regard has been sourced from the EU Funding. Engagements are also being held with the ETDP SETA to use some of the Provincial funding to test the teachers.</a:t>
                      </a:r>
                      <a:endParaRPr lang="en-ZA" sz="1400" kern="1200" baseline="0" dirty="0">
                        <a:solidFill>
                          <a:schemeClr val="tx1"/>
                        </a:solidFill>
                        <a:effectLst/>
                        <a:latin typeface="+mn-lt"/>
                        <a:ea typeface="Times New Roman"/>
                        <a:cs typeface="Times New Roman"/>
                      </a:endParaRPr>
                    </a:p>
                  </a:txBody>
                  <a:tcPr/>
                </a:tc>
                <a:tc>
                  <a:txBody>
                    <a:bodyPr/>
                    <a:lstStyle/>
                    <a:p>
                      <a:r>
                        <a:rPr lang="en-ZA" sz="1400" kern="1200" baseline="0" dirty="0" smtClean="0">
                          <a:effectLst/>
                        </a:rPr>
                        <a:t>December 2016</a:t>
                      </a:r>
                      <a:endParaRPr lang="en-ZA" sz="1400" kern="1200" baseline="0" dirty="0">
                        <a:solidFill>
                          <a:schemeClr val="dk1"/>
                        </a:solidFill>
                        <a:effectLst/>
                        <a:latin typeface="+mn-lt"/>
                        <a:ea typeface="Times New Roman"/>
                        <a:cs typeface="Times New Roman"/>
                      </a:endParaRPr>
                    </a:p>
                  </a:txBody>
                  <a:tcPr/>
                </a:tc>
                <a:tc>
                  <a:txBody>
                    <a:bodyPr/>
                    <a:lstStyle/>
                    <a:p>
                      <a:r>
                        <a:rPr lang="en-ZA" sz="1400" kern="1200" baseline="0" dirty="0" smtClean="0">
                          <a:effectLst/>
                        </a:rPr>
                        <a:t>Programme 3: Branch T</a:t>
                      </a:r>
                      <a:endParaRPr lang="en-ZA" sz="1400" kern="1200" baseline="0" dirty="0" smtClean="0">
                        <a:solidFill>
                          <a:schemeClr val="dk1"/>
                        </a:solidFill>
                        <a:effectLst/>
                        <a:latin typeface="+mn-lt"/>
                        <a:ea typeface="Times New Roman"/>
                        <a:cs typeface="Times New Roman"/>
                      </a:endParaRPr>
                    </a:p>
                  </a:txBody>
                  <a:tcPr/>
                </a:tc>
              </a:tr>
            </a:tbl>
          </a:graphicData>
        </a:graphic>
      </p:graphicFrame>
      <p:sp>
        <p:nvSpPr>
          <p:cNvPr id="4" name="Slide Number Placeholder 3"/>
          <p:cNvSpPr>
            <a:spLocks noGrp="1"/>
          </p:cNvSpPr>
          <p:nvPr>
            <p:ph type="sldNum" sz="quarter" idx="12"/>
          </p:nvPr>
        </p:nvSpPr>
        <p:spPr>
          <a:xfrm>
            <a:off x="5580112" y="6309320"/>
            <a:ext cx="2133600" cy="365125"/>
          </a:xfrm>
          <a:prstGeom prst="rect">
            <a:avLst/>
          </a:prstGeom>
        </p:spPr>
        <p:txBody>
          <a:bodyPr/>
          <a:lstStyle/>
          <a:p>
            <a:fld id="{3DB53F8B-4788-43D9-B19C-7CDD71F53993}" type="slidenum">
              <a:rPr lang="en-ZA" b="1" smtClean="0"/>
              <a:pPr/>
              <a:t>86</a:t>
            </a:fld>
            <a:endParaRPr lang="en-ZA" b="1" dirty="0"/>
          </a:p>
        </p:txBody>
      </p:sp>
    </p:spTree>
    <p:extLst>
      <p:ext uri="{BB962C8B-B14F-4D97-AF65-F5344CB8AC3E}">
        <p14:creationId xmlns:p14="http://schemas.microsoft.com/office/powerpoint/2010/main" xmlns="" val="13457247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631825" indent="-631825">
              <a:spcBef>
                <a:spcPct val="20000"/>
              </a:spcBef>
              <a:defRPr/>
            </a:pPr>
            <a:r>
              <a:rPr lang="en-US" b="1" dirty="0" smtClean="0">
                <a:solidFill>
                  <a:srgbClr val="800000"/>
                </a:solidFill>
                <a:ea typeface="+mn-ea"/>
                <a:cs typeface="Calibri" pitchFamily="34" charset="0"/>
              </a:rPr>
              <a:t>PART C</a:t>
            </a:r>
            <a:endParaRPr lang="en-ZA" b="1" dirty="0">
              <a:solidFill>
                <a:srgbClr val="800000"/>
              </a:solidFill>
              <a:ea typeface="+mn-ea"/>
              <a:cs typeface="Calibri" pitchFamily="34" charset="0"/>
            </a:endParaRPr>
          </a:p>
        </p:txBody>
      </p:sp>
      <p:sp>
        <p:nvSpPr>
          <p:cNvPr id="3" name="Content Placeholder 2"/>
          <p:cNvSpPr>
            <a:spLocks noGrp="1"/>
          </p:cNvSpPr>
          <p:nvPr>
            <p:ph idx="1"/>
          </p:nvPr>
        </p:nvSpPr>
        <p:spPr>
          <a:xfrm>
            <a:off x="467544" y="2132856"/>
            <a:ext cx="8229600" cy="1800200"/>
          </a:xfrm>
        </p:spPr>
        <p:txBody>
          <a:bodyPr>
            <a:noAutofit/>
          </a:bodyPr>
          <a:lstStyle/>
          <a:p>
            <a:pPr marL="631825" indent="-631825" algn="ctr">
              <a:buNone/>
              <a:defRPr/>
            </a:pPr>
            <a:endParaRPr lang="en-US" sz="3600" b="1" dirty="0" smtClean="0">
              <a:solidFill>
                <a:srgbClr val="0070C0"/>
              </a:solidFill>
              <a:cs typeface="Calibri" pitchFamily="34" charset="0"/>
            </a:endParaRPr>
          </a:p>
          <a:p>
            <a:pPr marL="631825" indent="-631825" algn="ctr">
              <a:buNone/>
              <a:defRPr/>
            </a:pPr>
            <a:r>
              <a:rPr lang="en-US" sz="3600" b="1" dirty="0" smtClean="0">
                <a:solidFill>
                  <a:srgbClr val="0070C0"/>
                </a:solidFill>
                <a:cs typeface="Calibri" pitchFamily="34" charset="0"/>
              </a:rPr>
              <a:t> </a:t>
            </a:r>
            <a:endParaRPr lang="en-US" sz="3600" b="1" dirty="0">
              <a:solidFill>
                <a:srgbClr val="0070C0"/>
              </a:solidFill>
              <a:cs typeface="Calibri" pitchFamily="34" charset="0"/>
            </a:endParaRPr>
          </a:p>
          <a:p>
            <a:pPr marL="631825" indent="-631825" algn="ctr">
              <a:buNone/>
              <a:defRPr/>
            </a:pPr>
            <a:r>
              <a:rPr lang="en-US" sz="3600" b="1" dirty="0" smtClean="0">
                <a:solidFill>
                  <a:srgbClr val="800000"/>
                </a:solidFill>
                <a:cs typeface="Calibri" pitchFamily="34" charset="0"/>
              </a:rPr>
              <a:t>ANNUAL FINANCIAL STATEMENTS</a:t>
            </a:r>
            <a:endParaRPr lang="en-ZA" sz="3600" dirty="0"/>
          </a:p>
        </p:txBody>
      </p:sp>
      <p:sp>
        <p:nvSpPr>
          <p:cNvPr id="4" name="Slide Number Placeholder 3"/>
          <p:cNvSpPr>
            <a:spLocks noGrp="1"/>
          </p:cNvSpPr>
          <p:nvPr>
            <p:ph type="sldNum" sz="quarter" idx="12"/>
          </p:nvPr>
        </p:nvSpPr>
        <p:spPr>
          <a:xfrm>
            <a:off x="6444208" y="6356350"/>
            <a:ext cx="1080120" cy="365125"/>
          </a:xfrm>
          <a:prstGeom prst="rect">
            <a:avLst/>
          </a:prstGeom>
        </p:spPr>
        <p:txBody>
          <a:bodyPr/>
          <a:lstStyle/>
          <a:p>
            <a:fld id="{3DB53F8B-4788-43D9-B19C-7CDD71F53993}" type="slidenum">
              <a:rPr lang="en-ZA" b="1" smtClean="0"/>
              <a:pPr/>
              <a:t>87</a:t>
            </a:fld>
            <a:endParaRPr lang="en-ZA" b="1" dirty="0"/>
          </a:p>
        </p:txBody>
      </p:sp>
    </p:spTree>
    <p:extLst>
      <p:ext uri="{BB962C8B-B14F-4D97-AF65-F5344CB8AC3E}">
        <p14:creationId xmlns:p14="http://schemas.microsoft.com/office/powerpoint/2010/main" xmlns="" val="8543359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94121"/>
          </a:xfrm>
        </p:spPr>
        <p:txBody>
          <a:bodyPr>
            <a:noAutofit/>
          </a:bodyPr>
          <a:lstStyle/>
          <a:p>
            <a:r>
              <a:rPr lang="en-US" sz="2800" dirty="0" smtClean="0">
                <a:solidFill>
                  <a:schemeClr val="accent2">
                    <a:lumMod val="75000"/>
                  </a:schemeClr>
                </a:solidFill>
              </a:rPr>
              <a:t/>
            </a:r>
            <a:br>
              <a:rPr lang="en-US" sz="2800" dirty="0" smtClean="0">
                <a:solidFill>
                  <a:schemeClr val="accent2">
                    <a:lumMod val="75000"/>
                  </a:schemeClr>
                </a:solidFill>
              </a:rPr>
            </a:br>
            <a:r>
              <a:rPr lang="en-US" sz="2800" dirty="0" smtClean="0">
                <a:solidFill>
                  <a:schemeClr val="accent2">
                    <a:lumMod val="75000"/>
                  </a:schemeClr>
                </a:solidFill>
              </a:rPr>
              <a:t/>
            </a:r>
            <a:br>
              <a:rPr lang="en-US" sz="2800" dirty="0" smtClean="0">
                <a:solidFill>
                  <a:schemeClr val="accent2">
                    <a:lumMod val="75000"/>
                  </a:schemeClr>
                </a:solidFill>
              </a:rPr>
            </a:br>
            <a:r>
              <a:rPr lang="en-US" sz="2400" b="1" dirty="0" smtClean="0">
                <a:solidFill>
                  <a:schemeClr val="accent6">
                    <a:lumMod val="50000"/>
                  </a:schemeClr>
                </a:solidFill>
                <a:latin typeface="Arial" pitchFamily="34" charset="0"/>
                <a:cs typeface="Arial" pitchFamily="34" charset="0"/>
              </a:rPr>
              <a:t>ALLOCATION AGAINST ACTUAL EXPENDITURE PER PROGRAMME FOR THE 2015/16 FINANCIAL YEAR</a:t>
            </a:r>
            <a:r>
              <a:rPr lang="en-US" dirty="0" smtClean="0">
                <a:solidFill>
                  <a:schemeClr val="accent6">
                    <a:lumMod val="50000"/>
                  </a:schemeClr>
                </a:solidFill>
              </a:rPr>
              <a:t/>
            </a:r>
            <a:br>
              <a:rPr lang="en-US" dirty="0" smtClean="0">
                <a:solidFill>
                  <a:schemeClr val="accent6">
                    <a:lumMod val="50000"/>
                  </a:schemeClr>
                </a:solidFill>
              </a:rPr>
            </a:br>
            <a:endParaRPr lang="en-ZA" dirty="0">
              <a:solidFill>
                <a:schemeClr val="accent6">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7119169"/>
              </p:ext>
            </p:extLst>
          </p:nvPr>
        </p:nvGraphicFramePr>
        <p:xfrm>
          <a:off x="467543" y="1340768"/>
          <a:ext cx="8352930" cy="4558715"/>
        </p:xfrm>
        <a:graphic>
          <a:graphicData uri="http://schemas.openxmlformats.org/drawingml/2006/table">
            <a:tbl>
              <a:tblPr firstRow="1" bandRow="1">
                <a:tableStyleId>{21E4AEA4-8DFA-4A89-87EB-49C32662AFE0}</a:tableStyleId>
              </a:tblPr>
              <a:tblGrid>
                <a:gridCol w="3486440"/>
                <a:gridCol w="1266089"/>
                <a:gridCol w="1296144"/>
                <a:gridCol w="1142109"/>
                <a:gridCol w="1162148"/>
              </a:tblGrid>
              <a:tr h="304675">
                <a:tc rowSpan="3">
                  <a:txBody>
                    <a:bodyPr/>
                    <a:lstStyle/>
                    <a:p>
                      <a:pPr marL="0" algn="ctr" defTabSz="914400" rtl="0" eaLnBrk="1" fontAlgn="t" latinLnBrk="0" hangingPunct="1"/>
                      <a:r>
                        <a:rPr lang="en-US" sz="1400" u="none" strike="noStrike" kern="1200" dirty="0" smtClean="0"/>
                        <a:t>Programmes</a:t>
                      </a:r>
                      <a:endParaRPr lang="en-US" sz="1400" b="1" i="0" u="none" strike="noStrike" kern="1200" dirty="0">
                        <a:solidFill>
                          <a:srgbClr val="000000"/>
                        </a:solidFill>
                        <a:latin typeface="Arial"/>
                        <a:ea typeface="+mn-ea"/>
                        <a:cs typeface="+mn-cs"/>
                      </a:endParaRPr>
                    </a:p>
                  </a:txBody>
                  <a:tcPr marL="0" marR="0" marT="0" marB="0" anchor="ctr"/>
                </a:tc>
                <a:tc gridSpan="3">
                  <a:txBody>
                    <a:bodyPr/>
                    <a:lstStyle/>
                    <a:p>
                      <a:pPr algn="ctr" rtl="0" fontAlgn="t"/>
                      <a:r>
                        <a:rPr lang="en-US" sz="1400" u="none" strike="noStrike" dirty="0" smtClean="0"/>
                        <a:t>2015/16</a:t>
                      </a:r>
                      <a:endParaRPr lang="en-US" sz="14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algn="ctr" defTabSz="914400" rtl="0" eaLnBrk="1" fontAlgn="t" latinLnBrk="0" hangingPunct="1"/>
                      <a:r>
                        <a:rPr lang="en-US" sz="1400" u="none" strike="noStrike" kern="1200" dirty="0" smtClean="0"/>
                        <a:t>Expenditure as % of Appropriation</a:t>
                      </a:r>
                      <a:endParaRPr lang="en-US" sz="1400" b="1" i="0" u="none" strike="noStrike" kern="1200" dirty="0">
                        <a:solidFill>
                          <a:srgbClr val="000000"/>
                        </a:solidFill>
                        <a:latin typeface="Arial"/>
                        <a:ea typeface="+mn-ea"/>
                        <a:cs typeface="+mn-cs"/>
                      </a:endParaRPr>
                    </a:p>
                  </a:txBody>
                  <a:tcPr marL="0" marR="0" marT="0" marB="0" anchor="ctr"/>
                </a:tc>
              </a:tr>
              <a:tr h="609349">
                <a:tc vMerge="1">
                  <a:txBody>
                    <a:bodyPr/>
                    <a:lstStyle/>
                    <a:p>
                      <a:endParaRPr lang="en-GB"/>
                    </a:p>
                  </a:txBody>
                  <a:tcPr/>
                </a:tc>
                <a:tc>
                  <a:txBody>
                    <a:bodyPr/>
                    <a:lstStyle/>
                    <a:p>
                      <a:pPr algn="ctr" rtl="0" fontAlgn="t"/>
                      <a:r>
                        <a:rPr lang="en-US" sz="1400" u="none" strike="noStrike" dirty="0" smtClean="0"/>
                        <a:t>Appropriation</a:t>
                      </a:r>
                      <a:endParaRPr lang="en-US" sz="1400" b="1" i="0" u="none" strike="noStrike" dirty="0">
                        <a:solidFill>
                          <a:srgbClr val="000000"/>
                        </a:solidFill>
                        <a:latin typeface="Arial"/>
                      </a:endParaRPr>
                    </a:p>
                  </a:txBody>
                  <a:tcPr marL="0" marR="0" marT="0" marB="0" anchor="ctr"/>
                </a:tc>
                <a:tc>
                  <a:txBody>
                    <a:bodyPr/>
                    <a:lstStyle/>
                    <a:p>
                      <a:pPr algn="ctr" rtl="0" fontAlgn="t"/>
                      <a:r>
                        <a:rPr lang="en-US" sz="1400" u="none" strike="noStrike" dirty="0" smtClean="0"/>
                        <a:t>Actual</a:t>
                      </a:r>
                      <a:r>
                        <a:rPr lang="en-US" sz="1400" u="none" strike="noStrike" baseline="0" dirty="0" smtClean="0"/>
                        <a:t> Expenditure</a:t>
                      </a:r>
                      <a:endParaRPr lang="en-US" sz="1400" b="1" i="0" u="none" strike="noStrike" dirty="0">
                        <a:solidFill>
                          <a:srgbClr val="000000"/>
                        </a:solidFill>
                        <a:latin typeface="Arial"/>
                      </a:endParaRPr>
                    </a:p>
                  </a:txBody>
                  <a:tcPr marL="0" marR="0" marT="0" marB="0" anchor="ctr"/>
                </a:tc>
                <a:tc>
                  <a:txBody>
                    <a:bodyPr/>
                    <a:lstStyle/>
                    <a:p>
                      <a:pPr algn="ctr" rtl="0" fontAlgn="t"/>
                      <a:r>
                        <a:rPr lang="en-US" sz="1400" u="none" strike="noStrike" dirty="0" smtClean="0"/>
                        <a:t>Variance</a:t>
                      </a:r>
                      <a:endParaRPr lang="en-US" sz="1400" b="1" i="0" u="none" strike="noStrike" dirty="0">
                        <a:solidFill>
                          <a:srgbClr val="000000"/>
                        </a:solidFill>
                        <a:latin typeface="Arial"/>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tr>
              <a:tr h="304675">
                <a:tc vMerge="1">
                  <a:txBody>
                    <a:bodyPr/>
                    <a:lstStyle/>
                    <a:p>
                      <a:endParaRPr lang="en-US"/>
                    </a:p>
                  </a:txBody>
                  <a:tcPr/>
                </a:tc>
                <a:tc>
                  <a:txBody>
                    <a:bodyPr/>
                    <a:lstStyle/>
                    <a:p>
                      <a:pPr marL="0" algn="ctr" defTabSz="914400" rtl="0" eaLnBrk="1" fontAlgn="t" latinLnBrk="0" hangingPunct="1"/>
                      <a:r>
                        <a:rPr lang="en-US" sz="1400" u="none" strike="noStrike" kern="1200" dirty="0"/>
                        <a:t>R’000</a:t>
                      </a:r>
                      <a:endParaRPr lang="en-US" sz="1400" b="1" i="0" u="none" strike="noStrike" kern="1200" dirty="0">
                        <a:solidFill>
                          <a:srgbClr val="000000"/>
                        </a:solidFill>
                        <a:latin typeface="Arial"/>
                        <a:ea typeface="+mn-ea"/>
                        <a:cs typeface="+mn-cs"/>
                      </a:endParaRPr>
                    </a:p>
                  </a:txBody>
                  <a:tcPr marL="0" marR="0" marT="0" marB="0" anchor="ctr"/>
                </a:tc>
                <a:tc>
                  <a:txBody>
                    <a:bodyPr/>
                    <a:lstStyle/>
                    <a:p>
                      <a:pPr marL="0" algn="ctr" defTabSz="914400" rtl="0" eaLnBrk="1" fontAlgn="t" latinLnBrk="0" hangingPunct="1"/>
                      <a:r>
                        <a:rPr lang="en-US" sz="1400" u="none" strike="noStrike" kern="1200" dirty="0"/>
                        <a:t>R’000</a:t>
                      </a:r>
                      <a:endParaRPr lang="en-US" sz="1400" b="1" i="0" u="none" strike="noStrike" kern="1200" dirty="0">
                        <a:solidFill>
                          <a:srgbClr val="000000"/>
                        </a:solidFill>
                        <a:latin typeface="Arial"/>
                        <a:ea typeface="+mn-ea"/>
                        <a:cs typeface="+mn-cs"/>
                      </a:endParaRPr>
                    </a:p>
                  </a:txBody>
                  <a:tcPr marL="0" marR="0" marT="0" marB="0" anchor="ctr"/>
                </a:tc>
                <a:tc>
                  <a:txBody>
                    <a:bodyPr/>
                    <a:lstStyle/>
                    <a:p>
                      <a:pPr marL="0" algn="ctr" defTabSz="914400" rtl="0" eaLnBrk="1" fontAlgn="t" latinLnBrk="0" hangingPunct="1"/>
                      <a:r>
                        <a:rPr lang="en-US" sz="1400" u="none" strike="noStrike" kern="1200" dirty="0" smtClean="0"/>
                        <a:t>R’000</a:t>
                      </a:r>
                      <a:endParaRPr lang="en-US" sz="1400" b="1" i="0" u="none" strike="noStrike" kern="1200" dirty="0">
                        <a:solidFill>
                          <a:srgbClr val="000000"/>
                        </a:solidFill>
                        <a:latin typeface="Arial"/>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tr>
              <a:tr h="437485">
                <a:tc>
                  <a:txBody>
                    <a:bodyPr/>
                    <a:lstStyle/>
                    <a:p>
                      <a:pPr algn="l" rtl="0" fontAlgn="t"/>
                      <a:r>
                        <a:rPr lang="en-US" sz="1400" u="none" strike="noStrike" dirty="0" smtClean="0"/>
                        <a:t>Administration</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R="0" marT="0" marB="0" anchor="b"/>
                </a:tc>
                <a:tc>
                  <a:txBody>
                    <a:bodyPr/>
                    <a:lstStyle/>
                    <a:p>
                      <a:pPr algn="r" fontAlgn="b"/>
                      <a:r>
                        <a:rPr lang="en-ZA" sz="1400" u="none" strike="noStrike" dirty="0">
                          <a:effectLst/>
                        </a:rPr>
                        <a:t>386 645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rPr>
                        <a:t>386 475</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rPr>
                        <a:t>170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smtClean="0">
                          <a:effectLst/>
                        </a:rPr>
                        <a:t>100.0%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504056">
                <a:tc>
                  <a:txBody>
                    <a:bodyPr/>
                    <a:lstStyle/>
                    <a:p>
                      <a:pPr algn="l" rtl="0" fontAlgn="t"/>
                      <a:r>
                        <a:rPr lang="en-US" sz="1400" u="none" strike="noStrike" dirty="0"/>
                        <a:t>Curriculum Policy, Support and </a:t>
                      </a:r>
                      <a:r>
                        <a:rPr lang="en-US" sz="1400" u="none" strike="noStrike" dirty="0" smtClean="0"/>
                        <a:t>Monitoring</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0" marT="0" marB="0" anchor="b"/>
                </a:tc>
                <a:tc>
                  <a:txBody>
                    <a:bodyPr/>
                    <a:lstStyle/>
                    <a:p>
                      <a:pPr algn="r" fontAlgn="b"/>
                      <a:r>
                        <a:rPr lang="en-ZA" sz="1400" u="none" strike="noStrike" dirty="0">
                          <a:effectLst/>
                        </a:rPr>
                        <a:t>1 837 965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rPr>
                        <a:t>1 797 740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rPr>
                        <a:t>40 225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smtClean="0">
                          <a:effectLst/>
                        </a:rPr>
                        <a:t>97.8%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720080">
                <a:tc>
                  <a:txBody>
                    <a:bodyPr/>
                    <a:lstStyle/>
                    <a:p>
                      <a:pPr algn="l" rtl="0" fontAlgn="t"/>
                      <a:r>
                        <a:rPr lang="en-US" sz="1400" u="none" strike="noStrike" dirty="0" smtClean="0"/>
                        <a:t>Teachers,</a:t>
                      </a:r>
                      <a:r>
                        <a:rPr lang="en-US" sz="1400" u="none" strike="noStrike" baseline="0" dirty="0" smtClean="0"/>
                        <a:t> </a:t>
                      </a:r>
                      <a:r>
                        <a:rPr lang="en-US" sz="1400" u="none" strike="noStrike" dirty="0" smtClean="0"/>
                        <a:t>Education </a:t>
                      </a:r>
                      <a:r>
                        <a:rPr lang="en-US" sz="1400" u="none" strike="noStrike" dirty="0"/>
                        <a:t>Human </a:t>
                      </a:r>
                      <a:r>
                        <a:rPr lang="en-US" sz="1400" u="none" strike="noStrike" dirty="0" smtClean="0"/>
                        <a:t>Resources Development and Institutional Development</a:t>
                      </a:r>
                      <a:endParaRPr lang="en-US" sz="1400" b="0" i="0" u="none" strike="noStrike" dirty="0" smtClean="0">
                        <a:solidFill>
                          <a:srgbClr val="000000"/>
                        </a:solidFill>
                        <a:latin typeface="Arial" panose="020B0604020202020204" pitchFamily="34" charset="0"/>
                        <a:cs typeface="Arial" panose="020B0604020202020204" pitchFamily="34" charset="0"/>
                      </a:endParaRPr>
                    </a:p>
                  </a:txBody>
                  <a:tcPr marR="0" marT="0" marB="0" anchor="b"/>
                </a:tc>
                <a:tc>
                  <a:txBody>
                    <a:bodyPr/>
                    <a:lstStyle/>
                    <a:p>
                      <a:pPr algn="r" fontAlgn="b"/>
                      <a:r>
                        <a:rPr lang="en-ZA" sz="1400" u="none" strike="noStrike" dirty="0">
                          <a:effectLst/>
                        </a:rPr>
                        <a:t>1 164 017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rPr>
                        <a:t>1 163 548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rPr>
                        <a:t>469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smtClean="0">
                          <a:effectLst/>
                        </a:rPr>
                        <a:t>100.0%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504056">
                <a:tc>
                  <a:txBody>
                    <a:bodyPr/>
                    <a:lstStyle/>
                    <a:p>
                      <a:pPr algn="l" rtl="0" fontAlgn="t"/>
                      <a:r>
                        <a:rPr lang="en-US" sz="1400" u="none" strike="noStrike" dirty="0" smtClean="0"/>
                        <a:t>Planning</a:t>
                      </a:r>
                      <a:r>
                        <a:rPr lang="en-US" sz="1400" u="none" strike="noStrike" dirty="0"/>
                        <a:t>, </a:t>
                      </a:r>
                      <a:r>
                        <a:rPr lang="en-US" sz="1400" u="none" strike="noStrike" dirty="0" smtClean="0"/>
                        <a:t>Information and Assessment</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0" marT="0" marB="0" anchor="b"/>
                </a:tc>
                <a:tc>
                  <a:txBody>
                    <a:bodyPr/>
                    <a:lstStyle/>
                    <a:p>
                      <a:pPr algn="r" fontAlgn="b"/>
                      <a:r>
                        <a:rPr lang="en-ZA" sz="1400" u="none" strike="noStrike">
                          <a:effectLst/>
                        </a:rPr>
                        <a:t>11 959 764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rPr>
                        <a:t>11 </a:t>
                      </a:r>
                      <a:r>
                        <a:rPr lang="en-ZA" sz="1400" u="none" strike="noStrike" dirty="0" smtClean="0">
                          <a:effectLst/>
                        </a:rPr>
                        <a:t>511 906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smtClean="0">
                          <a:effectLst/>
                        </a:rPr>
                        <a:t>447 858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smtClean="0">
                          <a:effectLst/>
                        </a:rPr>
                        <a:t>96.3%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504056">
                <a:tc>
                  <a:txBody>
                    <a:bodyPr/>
                    <a:lstStyle/>
                    <a:p>
                      <a:pPr algn="l" rtl="0" fontAlgn="t"/>
                      <a:r>
                        <a:rPr lang="en-US" sz="1400" u="none" strike="noStrike" dirty="0" smtClean="0"/>
                        <a:t>Educational Enrichment Services</a:t>
                      </a:r>
                      <a:endParaRPr lang="en-US" sz="1400" b="1" i="0" u="none" strike="noStrike" baseline="30000" dirty="0">
                        <a:solidFill>
                          <a:srgbClr val="000000"/>
                        </a:solidFill>
                        <a:latin typeface="Arial" panose="020B0604020202020204" pitchFamily="34" charset="0"/>
                        <a:cs typeface="Arial" panose="020B0604020202020204" pitchFamily="34" charset="0"/>
                      </a:endParaRPr>
                    </a:p>
                  </a:txBody>
                  <a:tcPr marR="0" marT="0" marB="0" anchor="b"/>
                </a:tc>
                <a:tc>
                  <a:txBody>
                    <a:bodyPr/>
                    <a:lstStyle/>
                    <a:p>
                      <a:pPr algn="r" fontAlgn="b"/>
                      <a:r>
                        <a:rPr lang="en-ZA" sz="1400" u="none" strike="noStrike" dirty="0">
                          <a:effectLst/>
                        </a:rPr>
                        <a:t>5 938 035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rPr>
                        <a:t>5 936 456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rPr>
                        <a:t>1 579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smtClean="0">
                          <a:effectLst/>
                        </a:rPr>
                        <a:t>100.0%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670283">
                <a:tc>
                  <a:txBody>
                    <a:bodyPr/>
                    <a:lstStyle/>
                    <a:p>
                      <a:pPr algn="l" rtl="0" fontAlgn="t"/>
                      <a:r>
                        <a:rPr lang="en-US" sz="1400" u="none" strike="noStrike" dirty="0"/>
                        <a:t>Total</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R="0" marT="0" marB="0" anchor="b"/>
                </a:tc>
                <a:tc>
                  <a:txBody>
                    <a:bodyPr/>
                    <a:lstStyle/>
                    <a:p>
                      <a:pPr algn="r" fontAlgn="b"/>
                      <a:r>
                        <a:rPr lang="en-ZA" sz="1400" u="none" strike="noStrike" dirty="0">
                          <a:effectLst/>
                        </a:rPr>
                        <a:t>21 286 426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rPr>
                        <a:t>20 </a:t>
                      </a:r>
                      <a:r>
                        <a:rPr lang="en-ZA" sz="1400" u="none" strike="noStrike" dirty="0" smtClean="0">
                          <a:effectLst/>
                        </a:rPr>
                        <a:t>796 125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smtClean="0">
                          <a:effectLst/>
                        </a:rPr>
                        <a:t>490 301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smtClean="0">
                          <a:effectLst/>
                        </a:rPr>
                        <a:t>97.7%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bl>
          </a:graphicData>
        </a:graphic>
      </p:graphicFrame>
      <p:sp>
        <p:nvSpPr>
          <p:cNvPr id="5" name="Slide Number Placeholder 4"/>
          <p:cNvSpPr>
            <a:spLocks noGrp="1"/>
          </p:cNvSpPr>
          <p:nvPr>
            <p:ph type="sldNum" sz="quarter" idx="12"/>
          </p:nvPr>
        </p:nvSpPr>
        <p:spPr>
          <a:xfrm>
            <a:off x="6553200" y="6356350"/>
            <a:ext cx="1187152" cy="365125"/>
          </a:xfrm>
          <a:prstGeom prst="rect">
            <a:avLst/>
          </a:prstGeom>
        </p:spPr>
        <p:txBody>
          <a:bodyPr/>
          <a:lstStyle/>
          <a:p>
            <a:fld id="{3DB53F8B-4788-43D9-B19C-7CDD71F53993}" type="slidenum">
              <a:rPr lang="en-ZA" smtClean="0"/>
              <a:pPr/>
              <a:t>88</a:t>
            </a:fld>
            <a:endParaRPr lang="en-ZA" dirty="0"/>
          </a:p>
        </p:txBody>
      </p:sp>
    </p:spTree>
    <p:extLst>
      <p:ext uri="{BB962C8B-B14F-4D97-AF65-F5344CB8AC3E}">
        <p14:creationId xmlns:p14="http://schemas.microsoft.com/office/powerpoint/2010/main" xmlns="" val="37484640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1"/>
            <a:ext cx="8229600" cy="576063"/>
          </a:xfrm>
        </p:spPr>
        <p:txBody>
          <a:bodyPr>
            <a:normAutofit/>
          </a:bodyPr>
          <a:lstStyle/>
          <a:p>
            <a:r>
              <a:rPr lang="en-ZA" sz="2400" b="1" dirty="0">
                <a:solidFill>
                  <a:schemeClr val="accent6">
                    <a:lumMod val="50000"/>
                  </a:schemeClr>
                </a:solidFill>
                <a:latin typeface="Arial" panose="020B0604020202020204" pitchFamily="34" charset="0"/>
                <a:cs typeface="Arial" panose="020B0604020202020204" pitchFamily="34" charset="0"/>
              </a:rPr>
              <a:t>REASONS FOR DEVIATIONS</a:t>
            </a:r>
            <a:endParaRPr lang="en-ZA" sz="2400" b="1" dirty="0">
              <a:solidFill>
                <a:schemeClr val="accent6">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94727433"/>
              </p:ext>
            </p:extLst>
          </p:nvPr>
        </p:nvGraphicFramePr>
        <p:xfrm>
          <a:off x="395536" y="764704"/>
          <a:ext cx="8280920" cy="579120"/>
        </p:xfrm>
        <a:graphic>
          <a:graphicData uri="http://schemas.openxmlformats.org/drawingml/2006/table">
            <a:tbl>
              <a:tblPr firstRow="1" bandRow="1">
                <a:tableStyleId>{21E4AEA4-8DFA-4A89-87EB-49C32662AFE0}</a:tableStyleId>
              </a:tblPr>
              <a:tblGrid>
                <a:gridCol w="4140460"/>
                <a:gridCol w="4140460"/>
              </a:tblGrid>
              <a:tr h="507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Programme1: Administration</a:t>
                      </a:r>
                    </a:p>
                    <a:p>
                      <a:pPr marL="0" algn="l" defTabSz="914400" rtl="0" eaLnBrk="1" latinLnBrk="0" hangingPunct="1"/>
                      <a:endParaRPr lang="en-ZA" sz="1600" b="1" kern="1200" dirty="0">
                        <a:solidFill>
                          <a:schemeClr val="bg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ZA" sz="1600" kern="1200" dirty="0" smtClean="0"/>
                        <a:t>Underspent: R170 thousand</a:t>
                      </a:r>
                      <a:endParaRPr lang="en-ZA" sz="1600" b="1" kern="1200" dirty="0">
                        <a:solidFill>
                          <a:schemeClr val="bg1"/>
                        </a:solidFill>
                        <a:latin typeface="Arial" panose="020B0604020202020204" pitchFamily="34" charset="0"/>
                        <a:ea typeface="+mn-ea"/>
                        <a:cs typeface="Arial" panose="020B0604020202020204" pitchFamily="34" charset="0"/>
                      </a:endParaRPr>
                    </a:p>
                  </a:txBody>
                  <a:tcPr/>
                </a:tc>
              </a:tr>
            </a:tbl>
          </a:graphicData>
        </a:graphic>
      </p:graphicFrame>
      <p:sp>
        <p:nvSpPr>
          <p:cNvPr id="3" name="Rectangle 2"/>
          <p:cNvSpPr/>
          <p:nvPr/>
        </p:nvSpPr>
        <p:spPr>
          <a:xfrm>
            <a:off x="323528" y="1412776"/>
            <a:ext cx="8352928" cy="338554"/>
          </a:xfrm>
          <a:prstGeom prst="rect">
            <a:avLst/>
          </a:prstGeom>
        </p:spPr>
        <p:txBody>
          <a:bodyPr wrap="square">
            <a:spAutoFit/>
          </a:bodyPr>
          <a:lstStyle/>
          <a:p>
            <a:pPr algn="just"/>
            <a:r>
              <a:rPr lang="en-ZA" sz="1600" dirty="0">
                <a:latin typeface="Arial" panose="020B0604020202020204" pitchFamily="34" charset="0"/>
                <a:cs typeface="Arial" panose="020B0604020202020204" pitchFamily="34" charset="0"/>
              </a:rPr>
              <a:t>There were no material </a:t>
            </a:r>
            <a:r>
              <a:rPr lang="en-ZA" sz="1600" dirty="0" smtClean="0">
                <a:latin typeface="Arial" panose="020B0604020202020204" pitchFamily="34" charset="0"/>
                <a:cs typeface="Arial" panose="020B0604020202020204" pitchFamily="34" charset="0"/>
              </a:rPr>
              <a:t>variances </a:t>
            </a:r>
            <a:r>
              <a:rPr lang="en-ZA" sz="1600" dirty="0">
                <a:latin typeface="Arial" panose="020B0604020202020204" pitchFamily="34" charset="0"/>
                <a:cs typeface="Arial" panose="020B0604020202020204" pitchFamily="34" charset="0"/>
              </a:rPr>
              <a:t>on this programme.</a:t>
            </a:r>
          </a:p>
        </p:txBody>
      </p:sp>
      <p:graphicFrame>
        <p:nvGraphicFramePr>
          <p:cNvPr id="7" name="Table 6"/>
          <p:cNvGraphicFramePr>
            <a:graphicFrameLocks noGrp="1"/>
          </p:cNvGraphicFramePr>
          <p:nvPr>
            <p:extLst>
              <p:ext uri="{D42A27DB-BD31-4B8C-83A1-F6EECF244321}">
                <p14:modId xmlns:p14="http://schemas.microsoft.com/office/powerpoint/2010/main" xmlns="" val="1978224617"/>
              </p:ext>
            </p:extLst>
          </p:nvPr>
        </p:nvGraphicFramePr>
        <p:xfrm>
          <a:off x="395536" y="1916832"/>
          <a:ext cx="8280920" cy="720080"/>
        </p:xfrm>
        <a:graphic>
          <a:graphicData uri="http://schemas.openxmlformats.org/drawingml/2006/table">
            <a:tbl>
              <a:tblPr firstRow="1" bandRow="1">
                <a:tableStyleId>{21E4AEA4-8DFA-4A89-87EB-49C32662AFE0}</a:tableStyleId>
              </a:tblPr>
              <a:tblGrid>
                <a:gridCol w="4140460"/>
                <a:gridCol w="4140460"/>
              </a:tblGrid>
              <a:tr h="720080">
                <a:tc>
                  <a:txBody>
                    <a:bodyPr/>
                    <a:lstStyle/>
                    <a:p>
                      <a:pPr marL="0" indent="0" algn="l" defTabSz="914400" rtl="0" eaLnBrk="1" latinLnBrk="0" hangingPunct="1"/>
                      <a:r>
                        <a:rPr lang="en-ZA" sz="1600" kern="1200" dirty="0" smtClean="0"/>
                        <a:t>Programme 2: Curriculum Policy, Support and Monitoring</a:t>
                      </a:r>
                      <a:endParaRPr lang="en-ZA" sz="1600" b="1" kern="1200" dirty="0" smtClean="0">
                        <a:solidFill>
                          <a:schemeClr val="bg1"/>
                        </a:solidFill>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t>Underspent: </a:t>
                      </a:r>
                      <a:r>
                        <a:rPr lang="en-US" sz="1600" dirty="0" smtClean="0"/>
                        <a:t>R40.225</a:t>
                      </a:r>
                      <a:r>
                        <a:rPr lang="en-US" sz="1600" baseline="0" dirty="0" smtClean="0"/>
                        <a:t> million</a:t>
                      </a:r>
                      <a:endParaRPr lang="en-ZA" sz="1600" dirty="0"/>
                    </a:p>
                  </a:txBody>
                  <a:tcPr/>
                </a:tc>
              </a:tr>
            </a:tbl>
          </a:graphicData>
        </a:graphic>
      </p:graphicFrame>
      <p:sp>
        <p:nvSpPr>
          <p:cNvPr id="8" name="Rectangle 7"/>
          <p:cNvSpPr/>
          <p:nvPr/>
        </p:nvSpPr>
        <p:spPr>
          <a:xfrm>
            <a:off x="323528" y="2708921"/>
            <a:ext cx="8352928" cy="1323439"/>
          </a:xfrm>
          <a:prstGeom prst="rect">
            <a:avLst/>
          </a:prstGeom>
        </p:spPr>
        <p:txBody>
          <a:bodyPr wrap="square">
            <a:spAutoFit/>
          </a:bodyPr>
          <a:lstStyle/>
          <a:p>
            <a:pPr lvl="0" algn="just">
              <a:buFont typeface="Wingdings"/>
              <a:buNone/>
            </a:pPr>
            <a:r>
              <a:rPr lang="en-US" sz="1600" dirty="0" smtClean="0">
                <a:latin typeface="Arial" pitchFamily="34" charset="0"/>
                <a:cs typeface="Arial" pitchFamily="34" charset="0"/>
              </a:rPr>
              <a:t>The under-spending on this </a:t>
            </a:r>
            <a:r>
              <a:rPr lang="en-US" sz="1600" dirty="0" err="1" smtClean="0">
                <a:latin typeface="Arial" pitchFamily="34" charset="0"/>
                <a:cs typeface="Arial" pitchFamily="34" charset="0"/>
              </a:rPr>
              <a:t>programme</a:t>
            </a:r>
            <a:r>
              <a:rPr lang="en-US" sz="1600" dirty="0" smtClean="0">
                <a:latin typeface="Arial" pitchFamily="34" charset="0"/>
                <a:cs typeface="Arial" pitchFamily="34" charset="0"/>
              </a:rPr>
              <a:t> is mainly on the EPWP Grant due to</a:t>
            </a:r>
            <a:r>
              <a:rPr lang="en-ZA" sz="1600" dirty="0" smtClean="0">
                <a:latin typeface="Arial" pitchFamily="34" charset="0"/>
                <a:cs typeface="Arial" pitchFamily="34" charset="0"/>
              </a:rPr>
              <a:t> the delays in capturing the required data into the EPWP electronic system. The major problem was EPWP changed the reporting system, capturing in the new electronic system was a challenge as this system was not included in the original plan </a:t>
            </a:r>
            <a:r>
              <a:rPr lang="en-ZA" sz="1600" smtClean="0">
                <a:latin typeface="Arial" pitchFamily="34" charset="0"/>
                <a:cs typeface="Arial" pitchFamily="34" charset="0"/>
              </a:rPr>
              <a:t>and the </a:t>
            </a:r>
            <a:r>
              <a:rPr lang="en-ZA" sz="1600" dirty="0" smtClean="0">
                <a:latin typeface="Arial" pitchFamily="34" charset="0"/>
                <a:cs typeface="Arial" pitchFamily="34" charset="0"/>
              </a:rPr>
              <a:t>agreement signed by both the Director-general of DBE and Public Works.</a:t>
            </a:r>
            <a:endParaRPr lang="en-ZA" sz="1600" dirty="0">
              <a:latin typeface="Arial" pitchFamily="34" charset="0"/>
              <a:ea typeface="Times New Roman"/>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714244407"/>
              </p:ext>
            </p:extLst>
          </p:nvPr>
        </p:nvGraphicFramePr>
        <p:xfrm>
          <a:off x="377205" y="4365104"/>
          <a:ext cx="8280920" cy="1097280"/>
        </p:xfrm>
        <a:graphic>
          <a:graphicData uri="http://schemas.openxmlformats.org/drawingml/2006/table">
            <a:tbl>
              <a:tblPr firstRow="1" bandRow="1">
                <a:tableStyleId>{21E4AEA4-8DFA-4A89-87EB-49C32662AFE0}</a:tableStyleId>
              </a:tblPr>
              <a:tblGrid>
                <a:gridCol w="4211847"/>
                <a:gridCol w="4069073"/>
              </a:tblGrid>
              <a:tr h="104470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kern="1200" noProof="0" dirty="0" smtClean="0"/>
                        <a:t>Programme 3: Teachers, Education Human Resources Development and Institutional Development</a:t>
                      </a:r>
                    </a:p>
                    <a:p>
                      <a:endParaRPr lang="en-ZA"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t>Underspent: </a:t>
                      </a:r>
                      <a:r>
                        <a:rPr lang="en-US" sz="1600" dirty="0" smtClean="0"/>
                        <a:t>R469</a:t>
                      </a:r>
                      <a:r>
                        <a:rPr lang="en-US" sz="1600" baseline="0" dirty="0" smtClean="0"/>
                        <a:t> </a:t>
                      </a:r>
                      <a:r>
                        <a:rPr lang="en-ZA" sz="1600" baseline="0" dirty="0" smtClean="0"/>
                        <a:t>thousand</a:t>
                      </a:r>
                      <a:endParaRPr lang="en-ZA" sz="1600" dirty="0" smtClean="0"/>
                    </a:p>
                    <a:p>
                      <a:endParaRPr lang="en-ZA" b="1" dirty="0"/>
                    </a:p>
                  </a:txBody>
                  <a:tcPr/>
                </a:tc>
              </a:tr>
            </a:tbl>
          </a:graphicData>
        </a:graphic>
      </p:graphicFrame>
      <p:sp>
        <p:nvSpPr>
          <p:cNvPr id="6" name="Rectangle 5"/>
          <p:cNvSpPr/>
          <p:nvPr/>
        </p:nvSpPr>
        <p:spPr>
          <a:xfrm>
            <a:off x="323528" y="5661248"/>
            <a:ext cx="8352928" cy="369332"/>
          </a:xfrm>
          <a:prstGeom prst="rect">
            <a:avLst/>
          </a:prstGeom>
        </p:spPr>
        <p:txBody>
          <a:bodyPr wrap="square">
            <a:spAutoFit/>
          </a:bodyPr>
          <a:lstStyle/>
          <a:p>
            <a:pPr algn="just"/>
            <a:r>
              <a:rPr lang="en-ZA" dirty="0">
                <a:latin typeface="Arial" panose="020B0604020202020204" pitchFamily="34" charset="0"/>
                <a:cs typeface="Arial" panose="020B0604020202020204" pitchFamily="34" charset="0"/>
              </a:rPr>
              <a:t>There were no material variances on this programme.</a:t>
            </a:r>
          </a:p>
        </p:txBody>
      </p:sp>
      <p:sp>
        <p:nvSpPr>
          <p:cNvPr id="9" name="Slide Number Placeholder 8"/>
          <p:cNvSpPr>
            <a:spLocks noGrp="1"/>
          </p:cNvSpPr>
          <p:nvPr>
            <p:ph type="sldNum" sz="quarter" idx="12"/>
          </p:nvPr>
        </p:nvSpPr>
        <p:spPr/>
        <p:txBody>
          <a:bodyPr/>
          <a:lstStyle/>
          <a:p>
            <a:fld id="{E2C0AE55-7E06-4976-960B-3D98813CB3CF}" type="slidenum">
              <a:rPr lang="en-ZA" smtClean="0"/>
              <a:pPr/>
              <a:t>89</a:t>
            </a:fld>
            <a:endParaRPr lang="en-ZA"/>
          </a:p>
        </p:txBody>
      </p:sp>
    </p:spTree>
    <p:extLst>
      <p:ext uri="{BB962C8B-B14F-4D97-AF65-F5344CB8AC3E}">
        <p14:creationId xmlns:p14="http://schemas.microsoft.com/office/powerpoint/2010/main" xmlns="" val="3122592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5001421"/>
          </a:xfrm>
        </p:spPr>
        <p:txBody>
          <a:bodyPr>
            <a:noAutofit/>
          </a:bodyPr>
          <a:lstStyle/>
          <a:p>
            <a:pPr lvl="1" algn="just"/>
            <a:r>
              <a:rPr lang="en-ZA" sz="2400" b="1" dirty="0"/>
              <a:t>Technical Vocational </a:t>
            </a:r>
            <a:r>
              <a:rPr lang="en-ZA" sz="2400" b="1" dirty="0" smtClean="0"/>
              <a:t>and </a:t>
            </a:r>
            <a:r>
              <a:rPr lang="en-ZA" sz="2400" b="1" dirty="0"/>
              <a:t>Technical Occupational Streams </a:t>
            </a:r>
            <a:r>
              <a:rPr lang="en-ZA" sz="2400" dirty="0"/>
              <a:t>were introduced in </a:t>
            </a:r>
            <a:r>
              <a:rPr lang="en-ZA" sz="2400" dirty="0" smtClean="0"/>
              <a:t>this </a:t>
            </a:r>
            <a:r>
              <a:rPr lang="en-ZA" sz="2400" dirty="0"/>
              <a:t>financial year to cater for learners who have aptitude </a:t>
            </a:r>
            <a:r>
              <a:rPr lang="en-ZA" sz="2400" dirty="0" smtClean="0"/>
              <a:t>for </a:t>
            </a:r>
            <a:r>
              <a:rPr lang="en-ZA" sz="2400" dirty="0"/>
              <a:t>technical and vocational education or who could benefit from applied knowledge beyond what is offered in the National Curriculum Statement.</a:t>
            </a:r>
          </a:p>
          <a:p>
            <a:pPr lvl="1" algn="just"/>
            <a:r>
              <a:rPr lang="en-ZA" sz="2400" dirty="0"/>
              <a:t>Undertaken to </a:t>
            </a:r>
            <a:r>
              <a:rPr lang="en-ZA" sz="2400" b="1" dirty="0"/>
              <a:t>strengthen ICT in education</a:t>
            </a:r>
            <a:r>
              <a:rPr lang="en-ZA" sz="2400" dirty="0"/>
              <a:t>, including creating  a content repository for free, offline, static and interactive digital educational resources to support teaching and learning.</a:t>
            </a:r>
          </a:p>
          <a:p>
            <a:pPr lvl="1" algn="just"/>
            <a:r>
              <a:rPr lang="en-ZA" sz="2400" dirty="0"/>
              <a:t>School enrichment  programmes gained traction with the </a:t>
            </a:r>
            <a:r>
              <a:rPr lang="en-ZA" sz="2400" b="1" dirty="0"/>
              <a:t>Moot Court win in The Hague</a:t>
            </a:r>
            <a:r>
              <a:rPr lang="en-ZA" sz="2400" dirty="0"/>
              <a:t>.</a:t>
            </a:r>
          </a:p>
          <a:p>
            <a:pPr lvl="1" algn="just"/>
            <a:r>
              <a:rPr lang="en-ZA" sz="2400" dirty="0" smtClean="0"/>
              <a:t>The National </a:t>
            </a:r>
            <a:r>
              <a:rPr lang="en-ZA" sz="2400" dirty="0"/>
              <a:t>School Nutrition Programme </a:t>
            </a:r>
            <a:r>
              <a:rPr lang="en-ZA" sz="2400" b="1" dirty="0" smtClean="0"/>
              <a:t>(NSNP</a:t>
            </a:r>
            <a:r>
              <a:rPr lang="en-ZA" sz="2400" b="1" dirty="0"/>
              <a:t>)  </a:t>
            </a:r>
            <a:r>
              <a:rPr lang="en-ZA" sz="2400" dirty="0"/>
              <a:t>reaching an average of </a:t>
            </a:r>
            <a:r>
              <a:rPr lang="en-ZA" sz="2400" b="1" dirty="0"/>
              <a:t>9 630 590 learners</a:t>
            </a:r>
            <a:r>
              <a:rPr lang="en-ZA" sz="2400" dirty="0"/>
              <a:t>.</a:t>
            </a:r>
          </a:p>
        </p:txBody>
      </p:sp>
      <p:sp>
        <p:nvSpPr>
          <p:cNvPr id="4" name="Slide Number Placeholder 3"/>
          <p:cNvSpPr>
            <a:spLocks noGrp="1"/>
          </p:cNvSpPr>
          <p:nvPr>
            <p:ph type="sldNum" sz="quarter" idx="12"/>
          </p:nvPr>
        </p:nvSpPr>
        <p:spPr/>
        <p:txBody>
          <a:bodyPr/>
          <a:lstStyle/>
          <a:p>
            <a:fld id="{E2C0AE55-7E06-4976-960B-3D98813CB3CF}" type="slidenum">
              <a:rPr lang="en-ZA" smtClean="0"/>
              <a:pPr/>
              <a:t>9</a:t>
            </a:fld>
            <a:endParaRPr lang="en-ZA" dirty="0"/>
          </a:p>
        </p:txBody>
      </p:sp>
      <p:sp>
        <p:nvSpPr>
          <p:cNvPr id="5" name="Title 1"/>
          <p:cNvSpPr>
            <a:spLocks noGrp="1"/>
          </p:cNvSpPr>
          <p:nvPr>
            <p:ph type="title"/>
          </p:nvPr>
        </p:nvSpPr>
        <p:spPr>
          <a:xfrm>
            <a:off x="467544" y="116632"/>
            <a:ext cx="8229600" cy="504056"/>
          </a:xfrm>
        </p:spPr>
        <p:txBody>
          <a:bodyPr>
            <a:noAutofit/>
          </a:bodyPr>
          <a:lstStyle/>
          <a:p>
            <a:r>
              <a:rPr lang="en-ZA" sz="3600" b="1" dirty="0" smtClean="0"/>
              <a:t>ACHIEVEMENTS OF 2015/16</a:t>
            </a:r>
            <a:endParaRPr lang="en-ZA" sz="3600" b="1" dirty="0"/>
          </a:p>
        </p:txBody>
      </p:sp>
    </p:spTree>
    <p:extLst>
      <p:ext uri="{BB962C8B-B14F-4D97-AF65-F5344CB8AC3E}">
        <p14:creationId xmlns:p14="http://schemas.microsoft.com/office/powerpoint/2010/main" xmlns="" val="23673038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3"/>
            <a:ext cx="8568952" cy="576063"/>
          </a:xfrm>
        </p:spPr>
        <p:txBody>
          <a:bodyPr>
            <a:normAutofit/>
          </a:bodyPr>
          <a:lstStyle/>
          <a:p>
            <a:r>
              <a:rPr lang="en-ZA" sz="2400" b="1" dirty="0">
                <a:solidFill>
                  <a:schemeClr val="accent6">
                    <a:lumMod val="50000"/>
                  </a:schemeClr>
                </a:solidFill>
                <a:latin typeface="Arial" panose="020B0604020202020204" pitchFamily="34" charset="0"/>
                <a:cs typeface="Arial" panose="020B0604020202020204" pitchFamily="34" charset="0"/>
              </a:rPr>
              <a:t>REASONS FOR DEVIATIONS</a:t>
            </a:r>
            <a:endParaRPr lang="en-ZA" sz="2400" dirty="0">
              <a:solidFill>
                <a:schemeClr val="accent6">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91425046"/>
              </p:ext>
            </p:extLst>
          </p:nvPr>
        </p:nvGraphicFramePr>
        <p:xfrm>
          <a:off x="467544" y="3458617"/>
          <a:ext cx="5915000" cy="365760"/>
        </p:xfrm>
        <a:graphic>
          <a:graphicData uri="http://schemas.openxmlformats.org/drawingml/2006/table">
            <a:tbl>
              <a:tblPr firstRow="1" bandRow="1">
                <a:tableStyleId>{5C22544A-7EE6-4342-B048-85BDC9FD1C3A}</a:tableStyleId>
              </a:tblPr>
              <a:tblGrid>
                <a:gridCol w="2957500"/>
                <a:gridCol w="2957500"/>
              </a:tblGrid>
              <a:tr h="0">
                <a:tc>
                  <a:txBody>
                    <a:bodyPr/>
                    <a:lstStyle/>
                    <a:p>
                      <a:endParaRPr lang="en-ZA" dirty="0"/>
                    </a:p>
                  </a:txBody>
                  <a:tcPr/>
                </a:tc>
                <a:tc>
                  <a:txBody>
                    <a:bodyPr/>
                    <a:lstStyle/>
                    <a:p>
                      <a:endParaRPr lang="en-ZA"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565430460"/>
              </p:ext>
            </p:extLst>
          </p:nvPr>
        </p:nvGraphicFramePr>
        <p:xfrm>
          <a:off x="457200" y="836712"/>
          <a:ext cx="7931224" cy="792088"/>
        </p:xfrm>
        <a:graphic>
          <a:graphicData uri="http://schemas.openxmlformats.org/drawingml/2006/table">
            <a:tbl>
              <a:tblPr firstRow="1" bandRow="1">
                <a:tableStyleId>{21E4AEA4-8DFA-4A89-87EB-49C32662AFE0}</a:tableStyleId>
              </a:tblPr>
              <a:tblGrid>
                <a:gridCol w="3930250"/>
                <a:gridCol w="4000974"/>
              </a:tblGrid>
              <a:tr h="792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Programme 4: Planning, Information and Assessment</a:t>
                      </a:r>
                      <a:endParaRPr lang="en-US" sz="1600" b="1" kern="1200" dirty="0" smtClean="0">
                        <a:solidFill>
                          <a:schemeClr val="bg1"/>
                        </a:solidFill>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t>Underspent: </a:t>
                      </a:r>
                      <a:r>
                        <a:rPr lang="en-US" sz="1600" dirty="0" smtClean="0"/>
                        <a:t>R447.858</a:t>
                      </a:r>
                      <a:r>
                        <a:rPr lang="en-US" sz="1600" baseline="0" dirty="0" smtClean="0"/>
                        <a:t> million</a:t>
                      </a:r>
                      <a:endParaRPr lang="en-ZA" sz="1600" dirty="0" smtClean="0"/>
                    </a:p>
                    <a:p>
                      <a:endParaRPr lang="en-ZA" dirty="0"/>
                    </a:p>
                  </a:txBody>
                  <a:tcPr/>
                </a:tc>
              </a:tr>
            </a:tbl>
          </a:graphicData>
        </a:graphic>
      </p:graphicFrame>
      <p:sp>
        <p:nvSpPr>
          <p:cNvPr id="6" name="Rectangle 5"/>
          <p:cNvSpPr/>
          <p:nvPr/>
        </p:nvSpPr>
        <p:spPr>
          <a:xfrm>
            <a:off x="323528" y="1916832"/>
            <a:ext cx="8064896" cy="830997"/>
          </a:xfrm>
          <a:prstGeom prst="rect">
            <a:avLst/>
          </a:prstGeom>
        </p:spPr>
        <p:txBody>
          <a:bodyPr wrap="square">
            <a:spAutoFit/>
          </a:bodyPr>
          <a:lstStyle/>
          <a:p>
            <a:pPr algn="just"/>
            <a:r>
              <a:rPr lang="en-US" sz="1600" dirty="0" smtClean="0">
                <a:latin typeface="Arial" pitchFamily="34" charset="0"/>
                <a:cs typeface="Arial" pitchFamily="34" charset="0"/>
              </a:rPr>
              <a:t>The under-spending on this </a:t>
            </a:r>
            <a:r>
              <a:rPr lang="en-US" sz="1600" dirty="0" err="1" smtClean="0">
                <a:latin typeface="Arial" pitchFamily="34" charset="0"/>
                <a:cs typeface="Arial" pitchFamily="34" charset="0"/>
              </a:rPr>
              <a:t>programme</a:t>
            </a:r>
            <a:r>
              <a:rPr lang="en-US" sz="1600" dirty="0" smtClean="0">
                <a:latin typeface="Arial" pitchFamily="34" charset="0"/>
                <a:cs typeface="Arial" pitchFamily="34" charset="0"/>
              </a:rPr>
              <a:t> is mainly on the ASIDI </a:t>
            </a:r>
            <a:r>
              <a:rPr lang="en-US" sz="1600" dirty="0" err="1" smtClean="0">
                <a:latin typeface="Arial" pitchFamily="34" charset="0"/>
                <a:cs typeface="Arial" pitchFamily="34" charset="0"/>
              </a:rPr>
              <a:t>programme</a:t>
            </a:r>
            <a:r>
              <a:rPr lang="en-US" sz="1600" dirty="0" smtClean="0">
                <a:latin typeface="Arial" pitchFamily="34" charset="0"/>
                <a:cs typeface="Arial" pitchFamily="34" charset="0"/>
              </a:rPr>
              <a:t>. </a:t>
            </a:r>
            <a:r>
              <a:rPr lang="en-ZA" sz="1600" dirty="0" smtClean="0">
                <a:latin typeface="Arial"/>
                <a:ea typeface="Times New Roman"/>
              </a:rPr>
              <a:t>The process of consultation on rationalisation of schools took longer than anticipated and it impacted on the spending trends for the ASIDI project.</a:t>
            </a:r>
            <a:endParaRPr lang="en-ZA" sz="16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97560075"/>
              </p:ext>
            </p:extLst>
          </p:nvPr>
        </p:nvGraphicFramePr>
        <p:xfrm>
          <a:off x="395536" y="3068960"/>
          <a:ext cx="8064896" cy="853440"/>
        </p:xfrm>
        <a:graphic>
          <a:graphicData uri="http://schemas.openxmlformats.org/drawingml/2006/table">
            <a:tbl>
              <a:tblPr firstRow="1" bandRow="1">
                <a:tableStyleId>{21E4AEA4-8DFA-4A89-87EB-49C32662AFE0}</a:tableStyleId>
              </a:tblPr>
              <a:tblGrid>
                <a:gridCol w="4068133"/>
                <a:gridCol w="3996763"/>
              </a:tblGrid>
              <a:tr h="792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Programme 5: Educational Enrichment Services</a:t>
                      </a:r>
                    </a:p>
                    <a:p>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t>Underspent: </a:t>
                      </a:r>
                      <a:r>
                        <a:rPr lang="en-US" sz="1600" dirty="0" smtClean="0"/>
                        <a:t>R1.579</a:t>
                      </a:r>
                      <a:r>
                        <a:rPr lang="en-US" sz="1600" baseline="0" dirty="0" smtClean="0"/>
                        <a:t> million</a:t>
                      </a:r>
                      <a:endParaRPr lang="en-ZA" sz="1600" dirty="0" smtClean="0"/>
                    </a:p>
                    <a:p>
                      <a:endParaRPr lang="en-ZA" dirty="0"/>
                    </a:p>
                  </a:txBody>
                  <a:tcPr/>
                </a:tc>
              </a:tr>
            </a:tbl>
          </a:graphicData>
        </a:graphic>
      </p:graphicFrame>
      <p:sp>
        <p:nvSpPr>
          <p:cNvPr id="8" name="Rectangle 7"/>
          <p:cNvSpPr/>
          <p:nvPr/>
        </p:nvSpPr>
        <p:spPr>
          <a:xfrm>
            <a:off x="323528" y="4149080"/>
            <a:ext cx="8136904" cy="369332"/>
          </a:xfrm>
          <a:prstGeom prst="rect">
            <a:avLst/>
          </a:prstGeom>
        </p:spPr>
        <p:txBody>
          <a:bodyPr wrap="square">
            <a:spAutoFit/>
          </a:bodyPr>
          <a:lstStyle/>
          <a:p>
            <a:pPr lvl="0" algn="just"/>
            <a:r>
              <a:rPr lang="en-ZA" sz="1600" dirty="0">
                <a:solidFill>
                  <a:prstClr val="black"/>
                </a:solidFill>
                <a:latin typeface="Arial" panose="020B0604020202020204" pitchFamily="34" charset="0"/>
                <a:cs typeface="Arial" panose="020B0604020202020204" pitchFamily="34" charset="0"/>
              </a:rPr>
              <a:t>There were no material variances on this programme</a:t>
            </a:r>
            <a:r>
              <a:rPr lang="en-ZA" dirty="0">
                <a:solidFill>
                  <a:prstClr val="black"/>
                </a:solidFill>
                <a:latin typeface="Arial" panose="020B0604020202020204" pitchFamily="34" charset="0"/>
                <a:cs typeface="Arial" panose="020B0604020202020204" pitchFamily="34" charset="0"/>
              </a:rPr>
              <a:t>.</a:t>
            </a:r>
          </a:p>
        </p:txBody>
      </p:sp>
      <p:sp>
        <p:nvSpPr>
          <p:cNvPr id="3" name="Slide Number Placeholder 2"/>
          <p:cNvSpPr>
            <a:spLocks noGrp="1"/>
          </p:cNvSpPr>
          <p:nvPr>
            <p:ph type="sldNum" sz="quarter" idx="12"/>
          </p:nvPr>
        </p:nvSpPr>
        <p:spPr/>
        <p:txBody>
          <a:bodyPr/>
          <a:lstStyle/>
          <a:p>
            <a:fld id="{E2C0AE55-7E06-4976-960B-3D98813CB3CF}" type="slidenum">
              <a:rPr lang="en-ZA" smtClean="0"/>
              <a:pPr/>
              <a:t>90</a:t>
            </a:fld>
            <a:endParaRPr lang="en-ZA"/>
          </a:p>
        </p:txBody>
      </p:sp>
    </p:spTree>
    <p:extLst>
      <p:ext uri="{BB962C8B-B14F-4D97-AF65-F5344CB8AC3E}">
        <p14:creationId xmlns:p14="http://schemas.microsoft.com/office/powerpoint/2010/main" xmlns="" val="7578014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
            <a:ext cx="9144000" cy="836712"/>
          </a:xfrm>
        </p:spPr>
        <p:txBody>
          <a:bodyPr/>
          <a:lstStyle/>
          <a:p>
            <a:pPr eaLnBrk="1" hangingPunct="1"/>
            <a:r>
              <a:rPr lang="en-ZA" altLang="en-US" sz="2400" b="1" dirty="0" smtClean="0">
                <a:solidFill>
                  <a:schemeClr val="accent6">
                    <a:lumMod val="50000"/>
                  </a:schemeClr>
                </a:solidFill>
                <a:latin typeface="Arial" pitchFamily="34" charset="0"/>
                <a:cs typeface="Arial" pitchFamily="34" charset="0"/>
              </a:rPr>
              <a:t>Challenges and Mitigation Measures </a:t>
            </a:r>
          </a:p>
        </p:txBody>
      </p:sp>
      <p:graphicFrame>
        <p:nvGraphicFramePr>
          <p:cNvPr id="2" name="Table 1"/>
          <p:cNvGraphicFramePr>
            <a:graphicFrameLocks noGrp="1"/>
          </p:cNvGraphicFramePr>
          <p:nvPr>
            <p:extLst>
              <p:ext uri="{D42A27DB-BD31-4B8C-83A1-F6EECF244321}">
                <p14:modId xmlns:p14="http://schemas.microsoft.com/office/powerpoint/2010/main" xmlns="" val="179523042"/>
              </p:ext>
            </p:extLst>
          </p:nvPr>
        </p:nvGraphicFramePr>
        <p:xfrm>
          <a:off x="611560" y="836712"/>
          <a:ext cx="8064896" cy="5025447"/>
        </p:xfrm>
        <a:graphic>
          <a:graphicData uri="http://schemas.openxmlformats.org/drawingml/2006/table">
            <a:tbl>
              <a:tblPr firstRow="1" bandRow="1">
                <a:tableStyleId>{5C22544A-7EE6-4342-B048-85BDC9FD1C3A}</a:tableStyleId>
              </a:tblPr>
              <a:tblGrid>
                <a:gridCol w="3830826"/>
                <a:gridCol w="4234070"/>
              </a:tblGrid>
              <a:tr h="457120">
                <a:tc>
                  <a:txBody>
                    <a:bodyPr/>
                    <a:lstStyle/>
                    <a:p>
                      <a:pPr algn="ctr"/>
                      <a:r>
                        <a:rPr lang="en-ZA" sz="1800" dirty="0" smtClean="0">
                          <a:latin typeface="Arial" pitchFamily="34" charset="0"/>
                          <a:cs typeface="Arial" pitchFamily="34" charset="0"/>
                        </a:rPr>
                        <a:t>Challenges</a:t>
                      </a:r>
                      <a:endParaRPr lang="en-ZA" sz="1800" dirty="0">
                        <a:latin typeface="Arial" pitchFamily="34" charset="0"/>
                        <a:cs typeface="Arial" pitchFamily="34" charset="0"/>
                      </a:endParaRPr>
                    </a:p>
                  </a:txBody>
                  <a:tcPr marL="91431" marR="91431" marT="45721" marB="45721">
                    <a:solidFill>
                      <a:schemeClr val="accent2"/>
                    </a:solidFill>
                  </a:tcPr>
                </a:tc>
                <a:tc>
                  <a:txBody>
                    <a:bodyPr/>
                    <a:lstStyle/>
                    <a:p>
                      <a:pPr algn="ctr"/>
                      <a:r>
                        <a:rPr lang="en-ZA" sz="1800" dirty="0" smtClean="0">
                          <a:latin typeface="Arial" pitchFamily="34" charset="0"/>
                          <a:cs typeface="Arial" pitchFamily="34" charset="0"/>
                        </a:rPr>
                        <a:t>Mitigation Measures</a:t>
                      </a:r>
                      <a:endParaRPr lang="en-ZA" sz="1800" dirty="0">
                        <a:latin typeface="Arial" pitchFamily="34" charset="0"/>
                        <a:cs typeface="Arial" pitchFamily="34" charset="0"/>
                      </a:endParaRPr>
                    </a:p>
                  </a:txBody>
                  <a:tcPr marL="91431" marR="91431" marT="45721" marB="45721">
                    <a:solidFill>
                      <a:schemeClr val="accent2"/>
                    </a:solidFill>
                  </a:tcPr>
                </a:tc>
              </a:tr>
              <a:tr h="2495208">
                <a:tc>
                  <a:txBody>
                    <a:bodyPr/>
                    <a:lstStyle/>
                    <a:p>
                      <a:pPr marL="0" lvl="0" indent="0" algn="just" fontAlgn="t">
                        <a:spcBef>
                          <a:spcPts val="0"/>
                        </a:spcBef>
                        <a:buNone/>
                      </a:pPr>
                      <a:r>
                        <a:rPr lang="en-ZA" sz="1200" b="1" dirty="0" smtClean="0">
                          <a:solidFill>
                            <a:schemeClr val="tx1"/>
                          </a:solidFill>
                          <a:latin typeface="Arial" panose="020B0604020202020204" pitchFamily="34" charset="0"/>
                          <a:cs typeface="Arial" panose="020B0604020202020204" pitchFamily="34" charset="0"/>
                        </a:rPr>
                        <a:t>Programme  2: </a:t>
                      </a:r>
                      <a:r>
                        <a:rPr lang="en-US" sz="1200" b="1" dirty="0" smtClean="0">
                          <a:solidFill>
                            <a:schemeClr val="tx1"/>
                          </a:solidFill>
                          <a:latin typeface="Arial" panose="020B0604020202020204" pitchFamily="34" charset="0"/>
                          <a:cs typeface="Arial" panose="020B0604020202020204" pitchFamily="34" charset="0"/>
                        </a:rPr>
                        <a:t>Curriculum Policy, Support and Monitoring</a:t>
                      </a:r>
                    </a:p>
                    <a:p>
                      <a:pPr lvl="0" algn="just">
                        <a:lnSpc>
                          <a:spcPct val="150000"/>
                        </a:lnSpc>
                        <a:buFont typeface="Wingdings"/>
                        <a:buNone/>
                      </a:pPr>
                      <a:r>
                        <a:rPr lang="en-US" sz="1200" dirty="0" smtClean="0">
                          <a:solidFill>
                            <a:schemeClr val="tx1"/>
                          </a:solidFill>
                          <a:latin typeface="Arial" pitchFamily="34" charset="0"/>
                          <a:cs typeface="Arial" pitchFamily="34" charset="0"/>
                        </a:rPr>
                        <a:t>The under-spending on this programme is mainly on EPWP Grant for </a:t>
                      </a:r>
                      <a:r>
                        <a:rPr lang="en-US" sz="1200" dirty="0" err="1" smtClean="0">
                          <a:solidFill>
                            <a:schemeClr val="tx1"/>
                          </a:solidFill>
                          <a:latin typeface="Arial" pitchFamily="34" charset="0"/>
                          <a:cs typeface="Arial" pitchFamily="34" charset="0"/>
                        </a:rPr>
                        <a:t>Kha</a:t>
                      </a:r>
                      <a:r>
                        <a:rPr lang="en-US" sz="1200" dirty="0" smtClean="0">
                          <a:solidFill>
                            <a:schemeClr val="tx1"/>
                          </a:solidFill>
                          <a:latin typeface="Arial" pitchFamily="34" charset="0"/>
                          <a:cs typeface="Arial" pitchFamily="34" charset="0"/>
                        </a:rPr>
                        <a:t> </a:t>
                      </a:r>
                      <a:r>
                        <a:rPr lang="en-US" sz="1200" dirty="0" err="1" smtClean="0">
                          <a:solidFill>
                            <a:schemeClr val="tx1"/>
                          </a:solidFill>
                          <a:latin typeface="Arial" pitchFamily="34" charset="0"/>
                          <a:cs typeface="Arial" pitchFamily="34" charset="0"/>
                        </a:rPr>
                        <a:t>Ri</a:t>
                      </a:r>
                      <a:r>
                        <a:rPr lang="en-US" sz="1200" dirty="0" smtClean="0">
                          <a:solidFill>
                            <a:schemeClr val="tx1"/>
                          </a:solidFill>
                          <a:latin typeface="Arial" pitchFamily="34" charset="0"/>
                          <a:cs typeface="Arial" pitchFamily="34" charset="0"/>
                        </a:rPr>
                        <a:t> </a:t>
                      </a:r>
                      <a:r>
                        <a:rPr lang="en-US" sz="1200" dirty="0" err="1" smtClean="0">
                          <a:solidFill>
                            <a:schemeClr val="tx1"/>
                          </a:solidFill>
                          <a:latin typeface="Arial" pitchFamily="34" charset="0"/>
                          <a:cs typeface="Arial" pitchFamily="34" charset="0"/>
                        </a:rPr>
                        <a:t>Gude</a:t>
                      </a:r>
                      <a:r>
                        <a:rPr lang="en-US" sz="1200" dirty="0" smtClean="0">
                          <a:solidFill>
                            <a:schemeClr val="tx1"/>
                          </a:solidFill>
                          <a:latin typeface="Arial" pitchFamily="34" charset="0"/>
                          <a:cs typeface="Arial" pitchFamily="34" charset="0"/>
                        </a:rPr>
                        <a:t>. The under-spending on the grant was</a:t>
                      </a:r>
                      <a:r>
                        <a:rPr lang="en-US" sz="1200" baseline="0" dirty="0" smtClean="0">
                          <a:solidFill>
                            <a:schemeClr val="tx1"/>
                          </a:solidFill>
                          <a:latin typeface="Arial" pitchFamily="34" charset="0"/>
                          <a:cs typeface="Arial" pitchFamily="34" charset="0"/>
                        </a:rPr>
                        <a:t> due to</a:t>
                      </a:r>
                      <a:r>
                        <a:rPr lang="en-ZA" sz="1200" dirty="0" smtClean="0">
                          <a:latin typeface="Arial" pitchFamily="34" charset="0"/>
                          <a:cs typeface="Arial" pitchFamily="34" charset="0"/>
                        </a:rPr>
                        <a:t> delays in finalising the calculation and late  submission of data in the EPWP electronic system. The major problem was the delay in submitting the certified ID Copies to EPWP</a:t>
                      </a:r>
                      <a:r>
                        <a:rPr lang="en-ZA" sz="1200" dirty="0" smtClean="0"/>
                        <a:t>.</a:t>
                      </a:r>
                      <a:endParaRPr lang="en-ZA" sz="1200" dirty="0">
                        <a:solidFill>
                          <a:schemeClr val="tx1"/>
                        </a:solidFill>
                        <a:latin typeface="Times New Roman"/>
                        <a:ea typeface="Times New Roman"/>
                      </a:endParaRPr>
                    </a:p>
                  </a:txBody>
                  <a:tcPr marL="91431" marR="91431" marT="45721" marB="45721">
                    <a:solidFill>
                      <a:schemeClr val="accent2">
                        <a:lumMod val="20000"/>
                        <a:lumOff val="80000"/>
                      </a:schemeClr>
                    </a:solidFill>
                  </a:tcPr>
                </a:tc>
                <a:tc>
                  <a:txBody>
                    <a:bodyPr/>
                    <a:lstStyle/>
                    <a:p>
                      <a:pPr marL="0" indent="0">
                        <a:buFont typeface="Arial" panose="020B0604020202020204" pitchFamily="34" charset="0"/>
                        <a:buNone/>
                      </a:pPr>
                      <a:endParaRPr lang="en-ZA" sz="1200" dirty="0" smtClean="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ZA" sz="1200" dirty="0" smtClean="0">
                        <a:solidFill>
                          <a:schemeClr val="tx1"/>
                        </a:solidFill>
                        <a:latin typeface="Arial" panose="020B0604020202020204" pitchFamily="34" charset="0"/>
                        <a:cs typeface="Arial" panose="020B0604020202020204" pitchFamily="34" charset="0"/>
                      </a:endParaRPr>
                    </a:p>
                    <a:p>
                      <a:pPr marL="85725" lvl="0" indent="0" algn="just" hangingPunct="0">
                        <a:lnSpc>
                          <a:spcPct val="150000"/>
                        </a:lnSpc>
                        <a:buFont typeface="Wingdings" panose="05000000000000000000" pitchFamily="2" charset="2"/>
                        <a:buNone/>
                      </a:pPr>
                      <a:r>
                        <a:rPr lang="en-ZA" sz="1200" dirty="0" smtClean="0">
                          <a:latin typeface="Arial" pitchFamily="34" charset="0"/>
                          <a:cs typeface="Arial" pitchFamily="34" charset="0"/>
                        </a:rPr>
                        <a:t>The Department held meetings with EPWP unit of the Department of Public Works. Both Department’s agreed on amendment of the application form for volunteers to meet the categories required by the EPWP electronic system</a:t>
                      </a:r>
                      <a:r>
                        <a:rPr lang="en-ZA" sz="1200" baseline="0" dirty="0" smtClean="0">
                          <a:latin typeface="Arial" pitchFamily="34" charset="0"/>
                          <a:cs typeface="Arial" pitchFamily="34" charset="0"/>
                        </a:rPr>
                        <a:t> and the</a:t>
                      </a:r>
                      <a:r>
                        <a:rPr lang="en-ZA" sz="1200" dirty="0" smtClean="0">
                          <a:latin typeface="Arial" pitchFamily="34" charset="0"/>
                          <a:cs typeface="Arial" pitchFamily="34" charset="0"/>
                        </a:rPr>
                        <a:t> Department to assign a dedicated Deputy Director to work fulltime on data submission into the EPWP electronic system.</a:t>
                      </a:r>
                    </a:p>
                    <a:p>
                      <a:pPr marL="0" indent="0">
                        <a:buFont typeface="Arial" panose="020B0604020202020204" pitchFamily="34" charset="0"/>
                        <a:buNone/>
                      </a:pPr>
                      <a:endParaRPr lang="en-ZA" sz="1200" dirty="0">
                        <a:solidFill>
                          <a:schemeClr val="tx1"/>
                        </a:solidFill>
                        <a:latin typeface="Arial" panose="020B0604020202020204" pitchFamily="34" charset="0"/>
                        <a:cs typeface="Arial" panose="020B0604020202020204" pitchFamily="34" charset="0"/>
                      </a:endParaRPr>
                    </a:p>
                  </a:txBody>
                  <a:tcPr marL="91431" marR="91431" marT="45721" marB="45721">
                    <a:solidFill>
                      <a:schemeClr val="accent2">
                        <a:lumMod val="20000"/>
                        <a:lumOff val="80000"/>
                      </a:schemeClr>
                    </a:solidFill>
                  </a:tcPr>
                </a:tc>
              </a:tr>
              <a:tr h="2008005">
                <a:tc>
                  <a:txBody>
                    <a:bodyPr/>
                    <a:lstStyle/>
                    <a:p>
                      <a:pPr marL="0" indent="0" algn="just" fontAlgn="t">
                        <a:lnSpc>
                          <a:spcPct val="110000"/>
                        </a:lnSpc>
                        <a:spcBef>
                          <a:spcPts val="0"/>
                        </a:spcBef>
                        <a:buNone/>
                      </a:pPr>
                      <a:r>
                        <a:rPr lang="en-ZA" sz="1200" b="1" dirty="0" smtClean="0">
                          <a:solidFill>
                            <a:schemeClr val="tx1">
                              <a:lumMod val="95000"/>
                              <a:lumOff val="5000"/>
                            </a:schemeClr>
                          </a:solidFill>
                          <a:latin typeface="Arial" panose="020B0604020202020204" pitchFamily="34" charset="0"/>
                          <a:cs typeface="Arial" panose="020B0604020202020204" pitchFamily="34" charset="0"/>
                        </a:rPr>
                        <a:t>Programme 4: Planning, Information and Assessment</a:t>
                      </a:r>
                    </a:p>
                    <a:p>
                      <a:pPr lvl="0" algn="just">
                        <a:lnSpc>
                          <a:spcPct val="150000"/>
                        </a:lnSpc>
                        <a:buFont typeface="Wingdings"/>
                        <a:buNone/>
                      </a:pPr>
                      <a:r>
                        <a:rPr lang="en-US" sz="1200" dirty="0" smtClean="0">
                          <a:solidFill>
                            <a:schemeClr val="tx1"/>
                          </a:solidFill>
                          <a:latin typeface="Arial" pitchFamily="34" charset="0"/>
                          <a:cs typeface="Arial" pitchFamily="34" charset="0"/>
                        </a:rPr>
                        <a:t>The under-spending on this programme is mainly on the ASIDI programme. </a:t>
                      </a:r>
                      <a:r>
                        <a:rPr lang="en-ZA" sz="1200" dirty="0" smtClean="0">
                          <a:latin typeface="Arial"/>
                          <a:ea typeface="Times New Roman"/>
                        </a:rPr>
                        <a:t>The process of consultation on</a:t>
                      </a:r>
                      <a:r>
                        <a:rPr lang="en-ZA" sz="1200" baseline="0" dirty="0" smtClean="0">
                          <a:latin typeface="Arial"/>
                          <a:ea typeface="Times New Roman"/>
                        </a:rPr>
                        <a:t> </a:t>
                      </a:r>
                      <a:r>
                        <a:rPr lang="en-ZA" sz="1200" dirty="0" smtClean="0">
                          <a:latin typeface="Arial"/>
                          <a:ea typeface="Times New Roman"/>
                        </a:rPr>
                        <a:t>rationalisation of schools took longer than anticipated</a:t>
                      </a:r>
                      <a:r>
                        <a:rPr lang="en-ZA" sz="1200" baseline="0" dirty="0" smtClean="0">
                          <a:latin typeface="Arial"/>
                          <a:ea typeface="Times New Roman"/>
                        </a:rPr>
                        <a:t> and impacted </a:t>
                      </a:r>
                      <a:r>
                        <a:rPr lang="en-ZA" sz="1200" dirty="0" smtClean="0">
                          <a:latin typeface="Arial"/>
                          <a:ea typeface="Times New Roman"/>
                        </a:rPr>
                        <a:t>on the spending trends for the ASIDI project.</a:t>
                      </a:r>
                      <a:endParaRPr lang="en-ZA" sz="1000" dirty="0" smtClean="0">
                        <a:latin typeface="Times New Roman"/>
                        <a:ea typeface="Times New Roman"/>
                      </a:endParaRPr>
                    </a:p>
                  </a:txBody>
                  <a:tcPr marL="91431" marR="91431" marT="45721" marB="45721">
                    <a:solidFill>
                      <a:schemeClr val="accent2">
                        <a:lumMod val="40000"/>
                        <a:lumOff val="6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ZA" sz="1200" b="0" i="0" u="none" strike="noStrike" kern="1200" cap="none" spc="0" normalizeH="0" baseline="0" noProof="0" dirty="0" smtClean="0">
                          <a:ln>
                            <a:noFill/>
                          </a:ln>
                          <a:solidFill>
                            <a:schemeClr val="tx1"/>
                          </a:solidFill>
                          <a:effectLst/>
                          <a:uLnTx/>
                          <a:uFillTx/>
                          <a:latin typeface="Arial"/>
                          <a:ea typeface="Times New Roman"/>
                          <a:cs typeface="+mn-cs"/>
                        </a:rPr>
                        <a:t>The consultation on rationalisation of schools has been completed in some areas. </a:t>
                      </a:r>
                      <a:endParaRPr kumimoji="0" lang="en-ZA" sz="1200" b="0" i="0" u="none" strike="noStrike" kern="1200" cap="none" spc="0" normalizeH="0" baseline="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91431" marR="91431" marT="45721" marB="45721">
                    <a:solidFill>
                      <a:schemeClr val="accent2">
                        <a:lumMod val="40000"/>
                        <a:lumOff val="60000"/>
                      </a:schemeClr>
                    </a:solidFill>
                  </a:tcPr>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91</a:t>
            </a:fld>
            <a:endParaRPr lang="en-ZA" dirty="0"/>
          </a:p>
        </p:txBody>
      </p:sp>
    </p:spTree>
    <p:extLst>
      <p:ext uri="{BB962C8B-B14F-4D97-AF65-F5344CB8AC3E}">
        <p14:creationId xmlns:p14="http://schemas.microsoft.com/office/powerpoint/2010/main" xmlns="" val="326283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08720"/>
          </a:xfrm>
        </p:spPr>
        <p:txBody>
          <a:bodyPr>
            <a:norm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ALLOCATION AGAINST ACTUAL EXPENDITURE  FOR THE 2015/16 FINANCIAL YEAR</a:t>
            </a:r>
            <a:endParaRPr lang="en-ZA" sz="2400"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72616988"/>
              </p:ext>
            </p:extLst>
          </p:nvPr>
        </p:nvGraphicFramePr>
        <p:xfrm>
          <a:off x="467544" y="752061"/>
          <a:ext cx="8229600" cy="5502136"/>
        </p:xfrm>
        <a:graphic>
          <a:graphicData uri="http://schemas.openxmlformats.org/drawingml/2006/table">
            <a:tbl>
              <a:tblPr firstRow="1" bandRow="1">
                <a:tableStyleId>{21E4AEA4-8DFA-4A89-87EB-49C32662AFE0}</a:tableStyleId>
              </a:tblPr>
              <a:tblGrid>
                <a:gridCol w="3744416"/>
                <a:gridCol w="1152128"/>
                <a:gridCol w="1224136"/>
                <a:gridCol w="1080120"/>
                <a:gridCol w="1028800"/>
              </a:tblGrid>
              <a:tr h="193875">
                <a:tc rowSpan="3">
                  <a:txBody>
                    <a:bodyPr/>
                    <a:lstStyle/>
                    <a:p>
                      <a:pPr marL="0" algn="ctr" defTabSz="914400" rtl="0" eaLnBrk="1" fontAlgn="t" latinLnBrk="0" hangingPunct="1"/>
                      <a:r>
                        <a:rPr lang="en-US" sz="1200" u="none" strike="noStrike" kern="1200" dirty="0" smtClean="0"/>
                        <a:t>Economic Classifications</a:t>
                      </a:r>
                      <a:endParaRPr lang="en-US" sz="1200" b="1" i="0" u="none" strike="noStrike" kern="1200" dirty="0">
                        <a:solidFill>
                          <a:srgbClr val="000000"/>
                        </a:solidFill>
                        <a:latin typeface="Arial"/>
                        <a:ea typeface="+mn-ea"/>
                        <a:cs typeface="+mn-cs"/>
                      </a:endParaRPr>
                    </a:p>
                  </a:txBody>
                  <a:tcPr marL="0" marR="0" marT="0" marB="0" anchor="ctr"/>
                </a:tc>
                <a:tc gridSpan="3">
                  <a:txBody>
                    <a:bodyPr/>
                    <a:lstStyle/>
                    <a:p>
                      <a:pPr algn="ctr" rtl="0" fontAlgn="t"/>
                      <a:r>
                        <a:rPr lang="en-US" sz="1100" u="none" strike="noStrike" dirty="0" smtClean="0"/>
                        <a:t>2015/16</a:t>
                      </a:r>
                      <a:endParaRPr lang="en-US" sz="11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noProof="0" dirty="0" smtClean="0"/>
                        <a:t>Expenditure as % of Appropriation</a:t>
                      </a:r>
                      <a:endParaRPr lang="en-US" sz="1200" b="1" i="0" u="none" strike="noStrike" kern="1200" noProof="0" dirty="0">
                        <a:solidFill>
                          <a:srgbClr val="000000"/>
                        </a:solidFill>
                        <a:latin typeface="Arial"/>
                        <a:ea typeface="+mn-ea"/>
                        <a:cs typeface="+mn-cs"/>
                      </a:endParaRPr>
                    </a:p>
                  </a:txBody>
                  <a:tcPr marL="0" marR="0" marT="0" marB="0" anchor="ctr"/>
                </a:tc>
              </a:tr>
              <a:tr h="422998">
                <a:tc vMerge="1">
                  <a:txBody>
                    <a:bodyPr/>
                    <a:lstStyle/>
                    <a:p>
                      <a:endParaRPr lang="en-GB"/>
                    </a:p>
                  </a:txBody>
                  <a:tcPr/>
                </a:tc>
                <a:tc>
                  <a:txBody>
                    <a:bodyPr/>
                    <a:lstStyle/>
                    <a:p>
                      <a:pPr marL="0" algn="ctr" defTabSz="914400" rtl="0" eaLnBrk="1" fontAlgn="t" latinLnBrk="0" hangingPunct="1"/>
                      <a:r>
                        <a:rPr lang="en-US" sz="1200" u="none" strike="noStrike" kern="1200" dirty="0" smtClean="0"/>
                        <a:t>Appropriation</a:t>
                      </a:r>
                      <a:endParaRPr lang="en-US" sz="1200" b="1" i="0" u="none" strike="noStrike" kern="1200" dirty="0">
                        <a:solidFill>
                          <a:srgbClr val="000000"/>
                        </a:solidFill>
                        <a:latin typeface="Arial"/>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Actual Expenditure</a:t>
                      </a:r>
                      <a:endParaRPr lang="en-US" sz="1200" b="1" i="0" u="none" strike="noStrike" kern="1200" dirty="0">
                        <a:solidFill>
                          <a:srgbClr val="000000"/>
                        </a:solidFill>
                        <a:latin typeface="Arial"/>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Variance</a:t>
                      </a:r>
                      <a:endParaRPr lang="en-US" sz="1200" b="1" i="0" u="none" strike="noStrike" kern="1200" dirty="0">
                        <a:solidFill>
                          <a:srgbClr val="000000"/>
                        </a:solidFill>
                        <a:latin typeface="Arial"/>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tr>
              <a:tr h="211499">
                <a:tc vMerge="1">
                  <a:txBody>
                    <a:bodyPr/>
                    <a:lstStyle/>
                    <a:p>
                      <a:endParaRPr lang="en-US"/>
                    </a:p>
                  </a:txBody>
                  <a:tcP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Arial"/>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Arial"/>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R’000</a:t>
                      </a:r>
                      <a:endParaRPr lang="en-US" sz="1200" b="1" i="0" u="none" strike="noStrike" kern="1200" dirty="0">
                        <a:solidFill>
                          <a:srgbClr val="000000"/>
                        </a:solidFill>
                        <a:latin typeface="Arial"/>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tr>
              <a:tr h="234998">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defRPr/>
                      </a:pPr>
                      <a:r>
                        <a:rPr kumimoji="0" lang="en-US" sz="1400" u="none" strike="noStrike" cap="none" normalizeH="0" baseline="30000" dirty="0" smtClean="0">
                          <a:ln>
                            <a:noFill/>
                          </a:ln>
                          <a:effectLst/>
                        </a:rPr>
                        <a:t>CURRENT PAYMENTS</a:t>
                      </a:r>
                      <a:endParaRPr kumimoji="0" lang="en-US" sz="1400" b="1" i="0" u="none" strike="noStrike" cap="none" normalizeH="0" baseline="30000" dirty="0" smtClean="0">
                        <a:ln>
                          <a:noFill/>
                        </a:ln>
                        <a:solidFill>
                          <a:schemeClr val="tx1"/>
                        </a:solidFill>
                        <a:effectLst/>
                        <a:latin typeface="Arial"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27202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defRPr/>
                      </a:pPr>
                      <a:r>
                        <a:rPr kumimoji="0" lang="en-US" sz="1200" u="none" strike="noStrike" cap="none" normalizeH="0" baseline="0" dirty="0" smtClean="0">
                          <a:ln>
                            <a:noFill/>
                          </a:ln>
                          <a:effectLst/>
                        </a:rPr>
                        <a:t>Compensation of Employees</a:t>
                      </a:r>
                      <a:endParaRPr kumimoji="0" lang="en-US" sz="1200" b="1" i="0" u="none" strike="noStrike" cap="none" normalizeH="0" baseline="30000" dirty="0" smtClean="0">
                        <a:ln>
                          <a:noFill/>
                        </a:ln>
                        <a:solidFill>
                          <a:schemeClr val="tx1"/>
                        </a:solidFill>
                        <a:effectLst/>
                        <a:latin typeface="Arial"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439 640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439 472</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168</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100.0%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2591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 Goods and Services</a:t>
                      </a:r>
                      <a:endParaRPr kumimoji="0" lang="en-US" sz="1200" b="0" i="0" u="none" strike="noStrike" kern="1200" cap="none" normalizeH="0" baseline="0" dirty="0">
                        <a:ln>
                          <a:noFill/>
                        </a:ln>
                        <a:solidFill>
                          <a:schemeClr val="tx1"/>
                        </a:solidFill>
                        <a:effectLst/>
                        <a:latin typeface="Arial" charset="0"/>
                        <a:ea typeface="+mn-ea"/>
                        <a:cs typeface="+mn-cs"/>
                      </a:endParaRPr>
                    </a:p>
                  </a:txBody>
                  <a:tcPr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2 037 526</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2 102 </a:t>
                      </a:r>
                      <a:r>
                        <a:rPr kumimoji="0" lang="en-ZA" sz="1200" u="none" strike="noStrike" kern="1200" cap="none" normalizeH="0" baseline="0" dirty="0" smtClean="0">
                          <a:ln>
                            <a:noFill/>
                          </a:ln>
                          <a:effectLst/>
                        </a:rPr>
                        <a:t>316</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(64 790)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103.2%</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2658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    Interest </a:t>
                      </a:r>
                      <a:r>
                        <a:rPr kumimoji="0" lang="en-ZA" sz="1200" u="none" strike="noStrike" kern="1200" cap="none" normalizeH="0" baseline="0" dirty="0">
                          <a:ln>
                            <a:noFill/>
                          </a:ln>
                          <a:effectLst/>
                        </a:rPr>
                        <a:t>on rent and land</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47 524</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47 524</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100.0%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329307">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defRPr/>
                      </a:pPr>
                      <a:r>
                        <a:rPr kumimoji="0" lang="en-US" sz="1400" u="none" strike="noStrike" kern="1200" cap="none" normalizeH="0" baseline="30000" dirty="0" smtClean="0">
                          <a:ln>
                            <a:noFill/>
                          </a:ln>
                          <a:effectLst/>
                        </a:rPr>
                        <a:t>TRANSFERS AND SUBSIDIES</a:t>
                      </a:r>
                      <a:endParaRPr kumimoji="0" lang="en-US" sz="1400" b="1" i="0" u="none" strike="noStrike" kern="1200" cap="none" normalizeH="0" baseline="30000" dirty="0" smtClean="0">
                        <a:ln>
                          <a:noFill/>
                        </a:ln>
                        <a:solidFill>
                          <a:schemeClr val="tx1"/>
                        </a:solidFill>
                        <a:effectLst/>
                        <a:latin typeface="Arial" charset="0"/>
                        <a:ea typeface="+mn-ea"/>
                        <a:cs typeface="+mn-cs"/>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16 813 584</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16 818 </a:t>
                      </a:r>
                      <a:r>
                        <a:rPr kumimoji="0" lang="en-ZA" sz="1200" u="none" strike="noStrike" kern="1200" cap="none" normalizeH="0" baseline="0" dirty="0" smtClean="0">
                          <a:ln>
                            <a:noFill/>
                          </a:ln>
                          <a:effectLst/>
                        </a:rPr>
                        <a:t>562</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a:t>
                      </a:r>
                      <a:r>
                        <a:rPr kumimoji="0" lang="en-ZA" sz="1200" u="none" strike="noStrike" kern="1200" cap="none" normalizeH="0" baseline="0" dirty="0" smtClean="0">
                          <a:ln>
                            <a:noFill/>
                          </a:ln>
                          <a:effectLst/>
                        </a:rPr>
                        <a:t>4 978)</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100.0%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340927">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Provinces and Municipalities</a:t>
                      </a:r>
                      <a:endParaRPr kumimoji="0" lang="en-US" sz="12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15 631 771</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15 631 771</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                                                </a:t>
                      </a:r>
                      <a:r>
                        <a:rPr kumimoji="0" lang="en-ZA" sz="1200" u="none" strike="noStrike" kern="1200" cap="none" normalizeH="0" baseline="0" dirty="0" smtClean="0">
                          <a:ln>
                            <a:noFill/>
                          </a:ln>
                          <a:effectLst/>
                        </a:rPr>
                        <a:t>0   </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100.0%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299624">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Departmental agencies and accounts</a:t>
                      </a:r>
                      <a:endParaRPr kumimoji="0" lang="en-US" sz="12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1 103 789</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 </a:t>
                      </a:r>
                      <a:r>
                        <a:rPr kumimoji="0" lang="en-ZA" sz="1200" u="none" strike="noStrike" kern="1200" cap="none" normalizeH="0" baseline="0" dirty="0" smtClean="0">
                          <a:ln>
                            <a:noFill/>
                          </a:ln>
                          <a:effectLst/>
                        </a:rPr>
                        <a:t>104 391</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(417)                                                   </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100.0%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323615">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Foreign government and international organisations</a:t>
                      </a:r>
                      <a:endParaRPr kumimoji="0" lang="en-US" sz="12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16 478</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20 998</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(4 520)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127.4%</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299624">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Non profit institutions</a:t>
                      </a:r>
                      <a:endParaRPr kumimoji="0" lang="en-US" sz="12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60 055</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60 055</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100.00%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299624">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Households</a:t>
                      </a:r>
                      <a:endParaRPr kumimoji="0" lang="en-US" sz="12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1 306</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1 347</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(41)</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103.1%</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302431">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defRPr/>
                      </a:pPr>
                      <a:r>
                        <a:rPr kumimoji="0" lang="en-US" sz="1400" u="none" strike="noStrike" kern="1200" cap="none" normalizeH="0" baseline="30000" dirty="0" smtClean="0">
                          <a:ln>
                            <a:noFill/>
                          </a:ln>
                          <a:effectLst/>
                        </a:rPr>
                        <a:t>PAYMENTS FOR CAPITAL ASSETS</a:t>
                      </a:r>
                      <a:endParaRPr kumimoji="0" lang="en-US" sz="1400" b="1" i="0" u="none" strike="noStrike" kern="1200" cap="none" normalizeH="0" baseline="30000" dirty="0" smtClean="0">
                        <a:ln>
                          <a:noFill/>
                        </a:ln>
                        <a:solidFill>
                          <a:schemeClr val="tx1"/>
                        </a:solidFill>
                        <a:effectLst/>
                        <a:latin typeface="Arial" charset="0"/>
                        <a:ea typeface="+mn-ea"/>
                        <a:cs typeface="+mn-cs"/>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1 947 645</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1 387 737</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559 908</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71.3%</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322457">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Building and other fixed structures</a:t>
                      </a:r>
                      <a:endParaRPr kumimoji="0" lang="en-US" sz="12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1 932 786</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1 374 762</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558 024</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ZA" sz="1200" u="none" strike="noStrike" kern="1200" cap="none" normalizeH="0" baseline="0" dirty="0" smtClean="0">
                        <a:ln>
                          <a:noFill/>
                        </a:ln>
                        <a:effectLst/>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71.1%</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299624">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Machinery and Equipment</a:t>
                      </a:r>
                      <a:endParaRPr kumimoji="0" lang="en-US" sz="12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14 779</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12 795</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1 804</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87.8%</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299624">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Software and other tangible assets</a:t>
                      </a:r>
                      <a:endParaRPr kumimoji="0" lang="en-US" sz="1200" b="0" i="0" u="none" strike="noStrike" cap="none" normalizeH="0" baseline="0" dirty="0" smtClean="0">
                        <a:ln>
                          <a:noFill/>
                        </a:ln>
                        <a:solidFill>
                          <a:schemeClr val="tx1"/>
                        </a:solidFill>
                        <a:effectLst/>
                        <a:latin typeface="Arial"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80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80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0%</a:t>
                      </a:r>
                      <a:endParaRPr kumimoji="0" lang="en-ZA" sz="12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234998">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defRPr/>
                      </a:pPr>
                      <a:r>
                        <a:rPr kumimoji="0" lang="en-US" sz="1400" u="none" strike="noStrike" kern="1200" cap="none" normalizeH="0" baseline="30000" dirty="0" smtClean="0">
                          <a:ln>
                            <a:noFill/>
                          </a:ln>
                          <a:effectLst/>
                        </a:rPr>
                        <a:t>PAYMENTS FOR FINANCIAL ASSETS</a:t>
                      </a:r>
                      <a:endParaRPr kumimoji="0" lang="en-US" sz="1400" b="1" i="0" u="none" strike="noStrike" kern="1200" cap="none" normalizeH="0" baseline="30000" dirty="0" smtClean="0">
                        <a:ln>
                          <a:noFill/>
                        </a:ln>
                        <a:solidFill>
                          <a:schemeClr val="tx1"/>
                        </a:solidFill>
                        <a:effectLst/>
                        <a:latin typeface="Arial" charset="0"/>
                        <a:ea typeface="+mn-ea"/>
                        <a:cs typeface="+mn-cs"/>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100" u="none" strike="noStrike" kern="1200" cap="none" normalizeH="0" baseline="0" dirty="0" smtClean="0">
                          <a:ln>
                            <a:noFill/>
                          </a:ln>
                          <a:effectLst/>
                        </a:rPr>
                        <a:t>507</a:t>
                      </a:r>
                      <a:endParaRPr kumimoji="0" lang="en-ZA" sz="11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100" u="none" strike="noStrike" kern="1200" cap="none" normalizeH="0" baseline="0" dirty="0" smtClean="0">
                          <a:ln>
                            <a:noFill/>
                          </a:ln>
                          <a:effectLst/>
                        </a:rPr>
                        <a:t>514</a:t>
                      </a:r>
                      <a:endParaRPr kumimoji="0" lang="en-ZA" sz="11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100" u="none" strike="noStrike" kern="1200" cap="none" normalizeH="0" baseline="0" dirty="0" smtClean="0">
                          <a:ln>
                            <a:noFill/>
                          </a:ln>
                          <a:effectLst/>
                        </a:rPr>
                        <a:t>(7)</a:t>
                      </a:r>
                      <a:endParaRPr kumimoji="0" lang="en-ZA" sz="1100" b="0" i="0" u="none" strike="noStrike" kern="1200" cap="none" normalizeH="0" baseline="0" dirty="0">
                        <a:ln>
                          <a:noFill/>
                        </a:ln>
                        <a:solidFill>
                          <a:schemeClr val="tx1"/>
                        </a:solidFill>
                        <a:effectLst/>
                        <a:latin typeface="Arial" charset="0"/>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100" u="none" strike="noStrike" kern="1200" cap="none" normalizeH="0" baseline="0" dirty="0" smtClean="0">
                          <a:ln>
                            <a:noFill/>
                          </a:ln>
                          <a:effectLst/>
                        </a:rPr>
                        <a:t>101.4%</a:t>
                      </a:r>
                      <a:endParaRPr kumimoji="0" lang="en-ZA" sz="1100" b="0" i="0" u="none" strike="noStrike" kern="1200" cap="none" normalizeH="0" baseline="0" dirty="0">
                        <a:ln>
                          <a:noFill/>
                        </a:ln>
                        <a:solidFill>
                          <a:schemeClr val="tx1"/>
                        </a:solidFill>
                        <a:effectLst/>
                        <a:latin typeface="Arial" charset="0"/>
                        <a:ea typeface="+mn-ea"/>
                        <a:cs typeface="+mn-cs"/>
                      </a:endParaRPr>
                    </a:p>
                  </a:txBody>
                  <a:tcPr marL="0" marR="0" marT="0" marB="0" anchor="b"/>
                </a:tc>
              </a:tr>
              <a:tr h="166235">
                <a:tc>
                  <a:txBody>
                    <a:bodyPr/>
                    <a:lstStyle/>
                    <a:p>
                      <a:pPr marL="45720" algn="l" rtl="0" fontAlgn="t"/>
                      <a:r>
                        <a:rPr lang="en-US" sz="1200" u="none" strike="noStrike" kern="0" baseline="0" dirty="0"/>
                        <a:t>Total</a:t>
                      </a:r>
                      <a:endParaRPr lang="en-US" sz="1200" b="1" i="0" u="none" strike="noStrike" kern="0" baseline="0" dirty="0">
                        <a:solidFill>
                          <a:schemeClr val="tx1"/>
                        </a:solidFill>
                        <a:latin typeface="Arial" pitchFamily="34" charset="0"/>
                        <a:cs typeface="Arial" pitchFamily="34" charset="0"/>
                      </a:endParaRPr>
                    </a:p>
                  </a:txBody>
                  <a:tcPr marR="0" marT="0" marB="0" anchor="b"/>
                </a:tc>
                <a:tc>
                  <a:txBody>
                    <a:bodyPr/>
                    <a:lstStyle/>
                    <a:p>
                      <a:pPr algn="r" fontAlgn="b"/>
                      <a:r>
                        <a:rPr lang="en-ZA" sz="1200" u="none" strike="noStrike" dirty="0">
                          <a:effectLst/>
                        </a:rPr>
                        <a:t>21 286 426</a:t>
                      </a:r>
                      <a:endParaRPr lang="en-ZA"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200" u="none" strike="noStrike" dirty="0">
                          <a:effectLst/>
                        </a:rPr>
                        <a:t>20 </a:t>
                      </a:r>
                      <a:r>
                        <a:rPr lang="en-ZA" sz="1200" u="none" strike="noStrike" dirty="0" smtClean="0">
                          <a:effectLst/>
                        </a:rPr>
                        <a:t>796 125</a:t>
                      </a:r>
                      <a:endParaRPr lang="en-ZA"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200" u="none" strike="noStrike" dirty="0" smtClean="0">
                          <a:effectLst/>
                        </a:rPr>
                        <a:t>490 301</a:t>
                      </a:r>
                      <a:endParaRPr lang="en-ZA"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200" u="none" strike="noStrike" dirty="0" smtClean="0">
                          <a:effectLst/>
                        </a:rPr>
                        <a:t>97.7%</a:t>
                      </a:r>
                      <a:endParaRPr lang="en-ZA" sz="1200" b="1" i="0" u="none" strike="noStrike" dirty="0">
                        <a:solidFill>
                          <a:srgbClr val="000000"/>
                        </a:solidFill>
                        <a:effectLst/>
                        <a:latin typeface="Arial" pitchFamily="34" charset="0"/>
                        <a:cs typeface="Arial" pitchFamily="34" charset="0"/>
                      </a:endParaRPr>
                    </a:p>
                  </a:txBody>
                  <a:tcPr marL="0" marR="0" marT="0" marB="0" anchor="b"/>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92</a:t>
            </a:fld>
            <a:endParaRPr lang="en-ZA"/>
          </a:p>
        </p:txBody>
      </p:sp>
    </p:spTree>
    <p:extLst>
      <p:ext uri="{BB962C8B-B14F-4D97-AF65-F5344CB8AC3E}">
        <p14:creationId xmlns:p14="http://schemas.microsoft.com/office/powerpoint/2010/main" xmlns="" val="25157181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88640"/>
            <a:ext cx="9144000" cy="792435"/>
          </a:xfrm>
        </p:spPr>
        <p:txBody>
          <a:bodyPr/>
          <a:lstStyle/>
          <a:p>
            <a:pPr eaLnBrk="1" hangingPunct="1"/>
            <a:r>
              <a:rPr lang="en-ZA" altLang="en-US" sz="2400" dirty="0" smtClean="0"/>
              <a:t> </a:t>
            </a:r>
            <a:r>
              <a:rPr lang="en-ZA" altLang="en-US" sz="2000" b="1" dirty="0" smtClean="0">
                <a:solidFill>
                  <a:schemeClr val="accent6">
                    <a:lumMod val="50000"/>
                  </a:schemeClr>
                </a:solidFill>
                <a:latin typeface="Arial" pitchFamily="34" charset="0"/>
                <a:cs typeface="Arial" pitchFamily="34" charset="0"/>
              </a:rPr>
              <a:t>DEVIATIONS AND MITIGATION MEASURES </a:t>
            </a:r>
          </a:p>
        </p:txBody>
      </p:sp>
      <p:graphicFrame>
        <p:nvGraphicFramePr>
          <p:cNvPr id="2" name="Table 1"/>
          <p:cNvGraphicFramePr>
            <a:graphicFrameLocks noGrp="1"/>
          </p:cNvGraphicFramePr>
          <p:nvPr>
            <p:extLst>
              <p:ext uri="{D42A27DB-BD31-4B8C-83A1-F6EECF244321}">
                <p14:modId xmlns:p14="http://schemas.microsoft.com/office/powerpoint/2010/main" xmlns="" val="838359567"/>
              </p:ext>
            </p:extLst>
          </p:nvPr>
        </p:nvGraphicFramePr>
        <p:xfrm>
          <a:off x="251520" y="836713"/>
          <a:ext cx="8640960" cy="4793456"/>
        </p:xfrm>
        <a:graphic>
          <a:graphicData uri="http://schemas.openxmlformats.org/drawingml/2006/table">
            <a:tbl>
              <a:tblPr firstRow="1" bandRow="1">
                <a:tableStyleId>{21E4AEA4-8DFA-4A89-87EB-49C32662AFE0}</a:tableStyleId>
              </a:tblPr>
              <a:tblGrid>
                <a:gridCol w="3525708"/>
                <a:gridCol w="5115252"/>
              </a:tblGrid>
              <a:tr h="440906">
                <a:tc>
                  <a:txBody>
                    <a:bodyPr/>
                    <a:lstStyle/>
                    <a:p>
                      <a:pPr algn="ctr"/>
                      <a:r>
                        <a:rPr lang="en-ZA" sz="1600" dirty="0" smtClean="0"/>
                        <a:t>DEVIATIONS</a:t>
                      </a:r>
                      <a:endParaRPr lang="en-ZA" sz="1600" dirty="0">
                        <a:latin typeface="Arial" pitchFamily="34" charset="0"/>
                        <a:cs typeface="Arial" pitchFamily="34" charset="0"/>
                      </a:endParaRPr>
                    </a:p>
                  </a:txBody>
                  <a:tcPr marL="91431" marR="91431" marT="45721" marB="45721"/>
                </a:tc>
                <a:tc>
                  <a:txBody>
                    <a:bodyPr/>
                    <a:lstStyle/>
                    <a:p>
                      <a:pPr algn="ctr"/>
                      <a:r>
                        <a:rPr lang="en-ZA" sz="1600" dirty="0" smtClean="0"/>
                        <a:t>MITIGATION MEASURES</a:t>
                      </a:r>
                      <a:endParaRPr lang="en-ZA" sz="1600" dirty="0">
                        <a:latin typeface="Arial" pitchFamily="34" charset="0"/>
                        <a:cs typeface="Arial" pitchFamily="34" charset="0"/>
                      </a:endParaRPr>
                    </a:p>
                  </a:txBody>
                  <a:tcPr marL="91431" marR="91431" marT="45721" marB="45721"/>
                </a:tc>
              </a:tr>
              <a:tr h="864096">
                <a:tc>
                  <a:txBody>
                    <a:bodyPr/>
                    <a:lstStyle/>
                    <a:p>
                      <a:pPr lvl="0" indent="-254000" algn="just">
                        <a:lnSpc>
                          <a:spcPct val="170000"/>
                        </a:lnSpc>
                        <a:spcBef>
                          <a:spcPts val="0"/>
                        </a:spcBef>
                      </a:pPr>
                      <a:r>
                        <a:rPr lang="en-ZA" sz="1200" dirty="0" smtClean="0"/>
                        <a:t>Goods and Services: The over spending on this item is due to the procurement </a:t>
                      </a:r>
                      <a:r>
                        <a:rPr lang="en-ZA" sz="1200" baseline="0" dirty="0" smtClean="0"/>
                        <a:t> </a:t>
                      </a:r>
                      <a:r>
                        <a:rPr lang="en-ZA" sz="1200" dirty="0" smtClean="0"/>
                        <a:t>and provision of school furniture for  non ASIDI schools that</a:t>
                      </a:r>
                      <a:r>
                        <a:rPr lang="en-ZA" sz="1200" baseline="0" dirty="0" smtClean="0"/>
                        <a:t> was not budgeted for under  the ASIDI allocation. </a:t>
                      </a:r>
                      <a:endParaRPr lang="en-ZA" sz="1200" dirty="0" smtClean="0">
                        <a:solidFill>
                          <a:schemeClr val="tx1"/>
                        </a:solidFill>
                        <a:latin typeface="Arial" panose="020B0604020202020204" pitchFamily="34" charset="0"/>
                        <a:cs typeface="Arial" panose="020B0604020202020204" pitchFamily="34" charset="0"/>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200" u="none" strike="noStrike" kern="1200" cap="none" spc="0" normalizeH="0" baseline="0" dirty="0" smtClean="0">
                          <a:ln>
                            <a:noFill/>
                          </a:ln>
                          <a:effectLst/>
                          <a:uLnTx/>
                          <a:uFillTx/>
                        </a:rPr>
                        <a:t>The Department will ensure that during the adjustment, budget funds are shifted from the capital budget to cover the remaining commitments on this item.</a:t>
                      </a:r>
                      <a:endParaRPr kumimoji="0" lang="en-ZA" sz="1200" b="0" i="0" u="none" strike="noStrike" kern="1200" cap="none" spc="0" normalizeH="0" baseline="0" dirty="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91431" marR="91431" marT="45721" marB="45721"/>
                </a:tc>
              </a:tr>
              <a:tr h="1368152">
                <a:tc>
                  <a:txBody>
                    <a:bodyPr/>
                    <a:lstStyle/>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n-US" sz="1200" kern="1200" dirty="0" smtClean="0"/>
                        <a:t>Transfer and subsidies: </a:t>
                      </a:r>
                      <a:r>
                        <a:rPr lang="en-US" sz="1200" dirty="0" smtClean="0"/>
                        <a:t>The over expenditure on this item is due to the transfers to foreign/international organisations which are made</a:t>
                      </a:r>
                      <a:r>
                        <a:rPr lang="en-US" sz="1200" baseline="0" dirty="0" smtClean="0"/>
                        <a:t> in Dollars and EUROs. At the time of the transfer the</a:t>
                      </a:r>
                      <a:r>
                        <a:rPr lang="en-US" sz="1200" kern="1200" dirty="0" smtClean="0"/>
                        <a:t> exchange rate was higher than projected.</a:t>
                      </a:r>
                      <a:endParaRPr lang="en-ZA" sz="1200" dirty="0" smtClean="0">
                        <a:solidFill>
                          <a:schemeClr val="tx1"/>
                        </a:solidFill>
                        <a:latin typeface="Arial" pitchFamily="34" charset="0"/>
                        <a:ea typeface="Times New Roman"/>
                        <a:cs typeface="Arial" pitchFamily="34" charset="0"/>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200" u="none" strike="noStrike" kern="1200" cap="none" spc="0" normalizeH="0" baseline="0" noProof="0" dirty="0" smtClean="0">
                          <a:ln>
                            <a:noFill/>
                          </a:ln>
                          <a:effectLst/>
                          <a:uLnTx/>
                          <a:uFillTx/>
                        </a:rPr>
                        <a:t>The Department will in future estimate the exchange rate based on the value of the rand at the time of receipt of these invoices and request National Treasury approval to increase the amounts to be transferred to these organisations.</a:t>
                      </a:r>
                      <a:endPar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91431" marR="91431" marT="45721" marB="45721"/>
                </a:tc>
              </a:tr>
              <a:tr h="1368152">
                <a:tc>
                  <a:txBody>
                    <a:bodyPr/>
                    <a:lstStyle/>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n-ZA" sz="1200" u="none" strike="noStrike" kern="1200" cap="none" spc="0" normalizeH="0" baseline="0" noProof="0" dirty="0" smtClean="0">
                          <a:ln>
                            <a:noFill/>
                          </a:ln>
                          <a:effectLst/>
                          <a:uLnTx/>
                          <a:uFillTx/>
                        </a:rPr>
                        <a:t>Payments for Capital Assets: The under-spending on this item is mainly in respect of the ASIDI project. The under-spending was due to the rationalisation of schools. The process of consultation for the mergers of schools took longer than anticipated.</a:t>
                      </a:r>
                      <a:endParaRPr lang="en-ZA" sz="1200" dirty="0" smtClean="0">
                        <a:solidFill>
                          <a:schemeClr val="tx1"/>
                        </a:solidFill>
                        <a:latin typeface="Times New Roman"/>
                        <a:ea typeface="Times New Roman"/>
                      </a:endParaRPr>
                    </a:p>
                  </a:txBody>
                  <a:tcPr marL="91431" marR="91431" marT="45721" marB="45721"/>
                </a:tc>
                <a:tc>
                  <a:txBody>
                    <a:bodyPr/>
                    <a:lstStyle/>
                    <a:p>
                      <a:pPr marL="0" marR="0" lvl="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tab pos="1990725" algn="l"/>
                        </a:tabLst>
                        <a:defRPr/>
                      </a:pPr>
                      <a:r>
                        <a:rPr kumimoji="0" lang="en-ZA" sz="1200" u="none" strike="noStrike" kern="1200" cap="none" spc="0" normalizeH="0" baseline="0" noProof="0" dirty="0" smtClean="0">
                          <a:ln>
                            <a:noFill/>
                          </a:ln>
                          <a:effectLst/>
                          <a:uLnTx/>
                          <a:uFillTx/>
                        </a:rPr>
                        <a:t>The consultation on rationalisation of schools has been completed in some areas. </a:t>
                      </a:r>
                    </a:p>
                    <a:p>
                      <a:pPr marL="0" marR="0" lvl="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tab pos="1990725" algn="l"/>
                        </a:tabLst>
                        <a:defRPr/>
                      </a:pPr>
                      <a:endParaRPr kumimoji="0" lang="en-ZA" sz="1200" b="0" i="0" u="none" strike="noStrike" kern="1200" cap="none" spc="0" normalizeH="0" baseline="0" noProof="0" dirty="0" smtClean="0">
                        <a:ln>
                          <a:noFill/>
                        </a:ln>
                        <a:solidFill>
                          <a:schemeClr val="tx1"/>
                        </a:solidFill>
                        <a:effectLst/>
                        <a:uLnTx/>
                        <a:uFillTx/>
                        <a:latin typeface="Arial"/>
                        <a:ea typeface="Times New Roman"/>
                        <a:cs typeface="+mn-cs"/>
                      </a:endParaRPr>
                    </a:p>
                  </a:txBody>
                  <a:tcPr marL="91431" marR="91431" marT="45721" marB="45721"/>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93</a:t>
            </a:fld>
            <a:endParaRPr lang="en-ZA"/>
          </a:p>
        </p:txBody>
      </p:sp>
    </p:spTree>
    <p:extLst>
      <p:ext uri="{BB962C8B-B14F-4D97-AF65-F5344CB8AC3E}">
        <p14:creationId xmlns:p14="http://schemas.microsoft.com/office/powerpoint/2010/main" xmlns="" val="39401557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1"/>
            <a:ext cx="8229600" cy="720079"/>
          </a:xfrm>
        </p:spPr>
        <p:txBody>
          <a:bodyPr>
            <a:noAutofit/>
          </a:bodyPr>
          <a:lstStyle/>
          <a:p>
            <a:r>
              <a:rPr lang="en-ZA" sz="2400" b="1" dirty="0">
                <a:latin typeface="Arial" pitchFamily="34" charset="0"/>
                <a:cs typeface="Arial" pitchFamily="34" charset="0"/>
              </a:rPr>
              <a:t>SECTOR AUDIT OUTCOMES – </a:t>
            </a:r>
            <a:r>
              <a:rPr lang="en-ZA" sz="2400" b="1" dirty="0" smtClean="0">
                <a:latin typeface="Arial" pitchFamily="34" charset="0"/>
                <a:cs typeface="Arial" pitchFamily="34" charset="0"/>
              </a:rPr>
              <a:t>2015/16  </a:t>
            </a:r>
            <a:endParaRPr lang="en-ZA"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691631360"/>
              </p:ext>
            </p:extLst>
          </p:nvPr>
        </p:nvGraphicFramePr>
        <p:xfrm>
          <a:off x="579483" y="1066363"/>
          <a:ext cx="8229119" cy="5530986"/>
        </p:xfrm>
        <a:graphic>
          <a:graphicData uri="http://schemas.openxmlformats.org/drawingml/2006/table">
            <a:tbl>
              <a:tblPr firstRow="1" bandRow="1">
                <a:tableStyleId>{5C22544A-7EE6-4342-B048-85BDC9FD1C3A}</a:tableStyleId>
              </a:tblPr>
              <a:tblGrid>
                <a:gridCol w="1075003"/>
                <a:gridCol w="1244741"/>
                <a:gridCol w="622371"/>
                <a:gridCol w="1521349"/>
                <a:gridCol w="1313893"/>
                <a:gridCol w="553217"/>
                <a:gridCol w="1264453"/>
                <a:gridCol w="634092"/>
              </a:tblGrid>
              <a:tr h="348022">
                <a:tc rowSpan="2">
                  <a:txBody>
                    <a:bodyPr/>
                    <a:lstStyle/>
                    <a:p>
                      <a:pPr algn="ctr"/>
                      <a:r>
                        <a:rPr lang="en-ZA" sz="1000" dirty="0" smtClean="0">
                          <a:solidFill>
                            <a:schemeClr val="bg1"/>
                          </a:solidFill>
                          <a:latin typeface="Arial" panose="020B0604020202020204" pitchFamily="34" charset="0"/>
                          <a:cs typeface="Arial" panose="020B0604020202020204" pitchFamily="34" charset="0"/>
                        </a:rPr>
                        <a:t>Auditee</a:t>
                      </a:r>
                      <a:endParaRPr lang="en-ZA" sz="1000" dirty="0">
                        <a:solidFill>
                          <a:schemeClr val="bg1"/>
                        </a:solidFill>
                        <a:latin typeface="Arial" panose="020B0604020202020204" pitchFamily="34" charset="0"/>
                        <a:cs typeface="Arial" panose="020B0604020202020204" pitchFamily="34" charset="0"/>
                      </a:endParaRPr>
                    </a:p>
                  </a:txBody>
                  <a:tcPr marL="86155" marR="86155">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4">
                        <a:lumMod val="75000"/>
                      </a:schemeClr>
                    </a:solidFill>
                  </a:tcPr>
                </a:tc>
                <a:tc gridSpan="3">
                  <a:txBody>
                    <a:bodyPr/>
                    <a:lstStyle/>
                    <a:p>
                      <a:pPr algn="ctr"/>
                      <a:r>
                        <a:rPr lang="en-ZA" sz="1000" dirty="0" smtClean="0">
                          <a:latin typeface="Arial" panose="020B0604020202020204" pitchFamily="34" charset="0"/>
                          <a:cs typeface="Arial" panose="020B0604020202020204" pitchFamily="34" charset="0"/>
                        </a:rPr>
                        <a:t>Outcomes</a:t>
                      </a:r>
                      <a:r>
                        <a:rPr lang="en-ZA" sz="1000" baseline="0" dirty="0" smtClean="0">
                          <a:latin typeface="Arial" panose="020B0604020202020204" pitchFamily="34" charset="0"/>
                          <a:cs typeface="Arial" panose="020B0604020202020204" pitchFamily="34" charset="0"/>
                        </a:rPr>
                        <a:t> (2015/16)</a:t>
                      </a:r>
                      <a:endParaRPr lang="en-ZA" sz="1000" dirty="0">
                        <a:latin typeface="Arial" panose="020B0604020202020204" pitchFamily="34" charset="0"/>
                        <a:cs typeface="Arial" panose="020B0604020202020204" pitchFamily="34" charset="0"/>
                      </a:endParaRPr>
                    </a:p>
                  </a:txBody>
                  <a:tcPr marL="86155" marR="861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4">
                        <a:lumMod val="75000"/>
                      </a:schemeClr>
                    </a:solidFill>
                  </a:tcPr>
                </a:tc>
                <a:tc hMerge="1">
                  <a:txBody>
                    <a:bodyPr/>
                    <a:lstStyle/>
                    <a:p>
                      <a:endParaRPr lang="en-ZA" dirty="0"/>
                    </a:p>
                  </a:txBody>
                  <a:tcPr/>
                </a:tc>
                <a:tc hMerge="1">
                  <a:txBody>
                    <a:bodyPr/>
                    <a:lstStyle/>
                    <a:p>
                      <a:endParaRPr lang="en-ZA" dirty="0"/>
                    </a:p>
                  </a:txBody>
                  <a:tcPr/>
                </a:tc>
                <a:tc gridSpan="3">
                  <a:txBody>
                    <a:bodyPr/>
                    <a:lstStyle/>
                    <a:p>
                      <a:pPr algn="ctr"/>
                      <a:r>
                        <a:rPr lang="en-ZA" sz="1000" dirty="0" smtClean="0">
                          <a:latin typeface="Arial" panose="020B0604020202020204" pitchFamily="34" charset="0"/>
                          <a:cs typeface="Arial" panose="020B0604020202020204" pitchFamily="34" charset="0"/>
                        </a:rPr>
                        <a:t>Outcomes</a:t>
                      </a:r>
                      <a:r>
                        <a:rPr lang="en-ZA" sz="1000" baseline="0" dirty="0" smtClean="0">
                          <a:latin typeface="Arial" panose="020B0604020202020204" pitchFamily="34" charset="0"/>
                          <a:cs typeface="Arial" panose="020B0604020202020204" pitchFamily="34" charset="0"/>
                        </a:rPr>
                        <a:t> (2014/15)</a:t>
                      </a:r>
                      <a:endParaRPr lang="en-ZA" sz="1000" dirty="0">
                        <a:latin typeface="Arial" panose="020B0604020202020204" pitchFamily="34" charset="0"/>
                        <a:cs typeface="Arial" panose="020B0604020202020204" pitchFamily="34" charset="0"/>
                      </a:endParaRPr>
                    </a:p>
                  </a:txBody>
                  <a:tcPr marL="86155" marR="861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4">
                        <a:lumMod val="75000"/>
                      </a:schemeClr>
                    </a:solidFill>
                  </a:tcPr>
                </a:tc>
                <a:tc hMerge="1">
                  <a:txBody>
                    <a:bodyPr/>
                    <a:lstStyle/>
                    <a:p>
                      <a:endParaRPr lang="en-ZA" dirty="0"/>
                    </a:p>
                  </a:txBody>
                  <a:tcPr/>
                </a:tc>
                <a:tc hMerge="1">
                  <a:txBody>
                    <a:bodyPr/>
                    <a:lstStyle/>
                    <a:p>
                      <a:endParaRPr lang="en-ZA" dirty="0"/>
                    </a:p>
                  </a:txBody>
                  <a:tcPr/>
                </a:tc>
                <a:tc rowSpan="2">
                  <a:txBody>
                    <a:bodyPr/>
                    <a:lstStyle/>
                    <a:p>
                      <a:pPr algn="ctr"/>
                      <a:r>
                        <a:rPr lang="en-ZA" sz="1000" dirty="0" smtClean="0">
                          <a:latin typeface="Arial" panose="020B0604020202020204" pitchFamily="34" charset="0"/>
                          <a:cs typeface="Arial" panose="020B0604020202020204" pitchFamily="34" charset="0"/>
                        </a:rPr>
                        <a:t>Movement</a:t>
                      </a:r>
                      <a:endParaRPr lang="en-ZA" sz="1000" dirty="0">
                        <a:latin typeface="Arial" panose="020B0604020202020204" pitchFamily="34" charset="0"/>
                        <a:cs typeface="Arial" panose="020B0604020202020204" pitchFamily="34" charset="0"/>
                      </a:endParaRPr>
                    </a:p>
                  </a:txBody>
                  <a:tcPr marL="86155" marR="86155" vert="vert27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4">
                        <a:lumMod val="75000"/>
                      </a:schemeClr>
                    </a:solidFill>
                  </a:tcPr>
                </a:tc>
              </a:tr>
              <a:tr h="584552">
                <a:tc vMerge="1">
                  <a:txBody>
                    <a:bodyPr/>
                    <a:lstStyle/>
                    <a:p>
                      <a:endParaRPr lang="en-ZA" sz="1600" dirty="0">
                        <a:latin typeface="Arial" panose="020B0604020202020204" pitchFamily="34" charset="0"/>
                        <a:cs typeface="Arial" panose="020B0604020202020204" pitchFamily="34" charset="0"/>
                      </a:endParaRPr>
                    </a:p>
                  </a:txBody>
                  <a:tcPr/>
                </a:tc>
                <a:tc>
                  <a:txBody>
                    <a:bodyPr/>
                    <a:lstStyle/>
                    <a:p>
                      <a:r>
                        <a:rPr lang="en-ZA" sz="1000" dirty="0" smtClean="0">
                          <a:solidFill>
                            <a:schemeClr val="bg1"/>
                          </a:solidFill>
                          <a:latin typeface="Arial" panose="020B0604020202020204" pitchFamily="34" charset="0"/>
                          <a:cs typeface="Arial" panose="020B0604020202020204" pitchFamily="34" charset="0"/>
                        </a:rPr>
                        <a:t>Audit Opinion</a:t>
                      </a:r>
                      <a:endParaRPr lang="en-ZA" sz="1000" dirty="0">
                        <a:solidFill>
                          <a:schemeClr val="bg1"/>
                        </a:solidFill>
                        <a:latin typeface="Arial" panose="020B0604020202020204" pitchFamily="34" charset="0"/>
                        <a:cs typeface="Arial" panose="020B0604020202020204" pitchFamily="34" charset="0"/>
                      </a:endParaRPr>
                    </a:p>
                  </a:txBody>
                  <a:tcPr marL="86155" marR="861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r>
                        <a:rPr lang="en-ZA" sz="1000" dirty="0" smtClean="0">
                          <a:solidFill>
                            <a:schemeClr val="bg1"/>
                          </a:solidFill>
                          <a:latin typeface="Arial" panose="020B0604020202020204" pitchFamily="34" charset="0"/>
                          <a:cs typeface="Arial" panose="020B0604020202020204" pitchFamily="34" charset="0"/>
                        </a:rPr>
                        <a:t>PDOs</a:t>
                      </a:r>
                      <a:endParaRPr lang="en-ZA" sz="1000" dirty="0">
                        <a:solidFill>
                          <a:schemeClr val="bg1"/>
                        </a:solidFill>
                        <a:latin typeface="Arial" panose="020B0604020202020204" pitchFamily="34" charset="0"/>
                        <a:cs typeface="Arial" panose="020B0604020202020204" pitchFamily="34" charset="0"/>
                      </a:endParaRPr>
                    </a:p>
                  </a:txBody>
                  <a:tcPr marL="86155" marR="861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r>
                        <a:rPr lang="en-ZA" sz="1000" dirty="0" smtClean="0">
                          <a:solidFill>
                            <a:schemeClr val="bg1"/>
                          </a:solidFill>
                          <a:latin typeface="Arial" panose="020B0604020202020204" pitchFamily="34" charset="0"/>
                          <a:cs typeface="Arial" panose="020B0604020202020204" pitchFamily="34" charset="0"/>
                        </a:rPr>
                        <a:t>Non-compliance with laws and regulations</a:t>
                      </a:r>
                      <a:endParaRPr lang="en-ZA" sz="1000" dirty="0">
                        <a:solidFill>
                          <a:schemeClr val="bg1"/>
                        </a:solidFill>
                        <a:latin typeface="Arial" panose="020B0604020202020204" pitchFamily="34" charset="0"/>
                        <a:cs typeface="Arial" panose="020B0604020202020204" pitchFamily="34" charset="0"/>
                      </a:endParaRPr>
                    </a:p>
                  </a:txBody>
                  <a:tcPr marL="86155" marR="861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r>
                        <a:rPr lang="en-ZA" sz="1000" dirty="0" smtClean="0">
                          <a:solidFill>
                            <a:schemeClr val="bg1"/>
                          </a:solidFill>
                          <a:latin typeface="Arial" panose="020B0604020202020204" pitchFamily="34" charset="0"/>
                          <a:cs typeface="Arial" panose="020B0604020202020204" pitchFamily="34" charset="0"/>
                        </a:rPr>
                        <a:t>Audit Opinion</a:t>
                      </a:r>
                      <a:endParaRPr lang="en-ZA" sz="1000" dirty="0">
                        <a:solidFill>
                          <a:schemeClr val="bg1"/>
                        </a:solidFill>
                        <a:latin typeface="Arial" panose="020B0604020202020204" pitchFamily="34" charset="0"/>
                        <a:cs typeface="Arial" panose="020B0604020202020204" pitchFamily="34" charset="0"/>
                      </a:endParaRPr>
                    </a:p>
                  </a:txBody>
                  <a:tcPr marL="86155" marR="8615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r>
                        <a:rPr lang="en-ZA" sz="1000" dirty="0" smtClean="0">
                          <a:solidFill>
                            <a:schemeClr val="bg1"/>
                          </a:solidFill>
                          <a:latin typeface="Arial" panose="020B0604020202020204" pitchFamily="34" charset="0"/>
                          <a:cs typeface="Arial" panose="020B0604020202020204" pitchFamily="34" charset="0"/>
                        </a:rPr>
                        <a:t>PDOs</a:t>
                      </a:r>
                      <a:endParaRPr lang="en-ZA" sz="1000" dirty="0">
                        <a:solidFill>
                          <a:schemeClr val="bg1"/>
                        </a:solidFill>
                        <a:latin typeface="Arial" panose="020B0604020202020204" pitchFamily="34" charset="0"/>
                        <a:cs typeface="Arial" panose="020B0604020202020204" pitchFamily="34" charset="0"/>
                      </a:endParaRPr>
                    </a:p>
                  </a:txBody>
                  <a:tcPr marL="86155" marR="8615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r>
                        <a:rPr lang="en-ZA" sz="1000" dirty="0" smtClean="0">
                          <a:solidFill>
                            <a:schemeClr val="bg1"/>
                          </a:solidFill>
                          <a:latin typeface="Arial" panose="020B0604020202020204" pitchFamily="34" charset="0"/>
                          <a:cs typeface="Arial" panose="020B0604020202020204" pitchFamily="34" charset="0"/>
                        </a:rPr>
                        <a:t>Non-compliance with laws and regulations</a:t>
                      </a:r>
                      <a:endParaRPr lang="en-ZA" sz="1000" dirty="0">
                        <a:solidFill>
                          <a:schemeClr val="bg1"/>
                        </a:solidFill>
                        <a:latin typeface="Arial" panose="020B0604020202020204" pitchFamily="34" charset="0"/>
                        <a:cs typeface="Arial" panose="020B0604020202020204" pitchFamily="34" charset="0"/>
                      </a:endParaRPr>
                    </a:p>
                  </a:txBody>
                  <a:tcPr marL="86155" marR="861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vMerge="1">
                  <a:txBody>
                    <a:bodyPr/>
                    <a:lstStyle/>
                    <a:p>
                      <a:endParaRPr lang="en-ZA" dirty="0"/>
                    </a:p>
                  </a:txBody>
                  <a:tcPr/>
                </a:tc>
              </a:tr>
              <a:tr h="474572">
                <a:tc>
                  <a:txBody>
                    <a:bodyPr/>
                    <a:lstStyle/>
                    <a:p>
                      <a:r>
                        <a:rPr lang="en-ZA" sz="1000" b="1" dirty="0" smtClean="0">
                          <a:solidFill>
                            <a:schemeClr val="bg1"/>
                          </a:solidFill>
                          <a:latin typeface="Arial" panose="020B0604020202020204" pitchFamily="34" charset="0"/>
                          <a:cs typeface="Arial" panose="020B0604020202020204" pitchFamily="34" charset="0"/>
                        </a:rPr>
                        <a:t>Eastern Cape</a:t>
                      </a:r>
                      <a:endParaRPr lang="en-ZA" sz="1000" b="1" dirty="0">
                        <a:solidFill>
                          <a:schemeClr val="bg1"/>
                        </a:solidFill>
                        <a:latin typeface="Arial" panose="020B0604020202020204" pitchFamily="34" charset="0"/>
                        <a:cs typeface="Arial" panose="020B0604020202020204" pitchFamily="34" charset="0"/>
                      </a:endParaRPr>
                    </a:p>
                  </a:txBody>
                  <a:tcPr marL="86155" marR="8615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bg1"/>
                          </a:solidFill>
                          <a:latin typeface="Arial" panose="020B0604020202020204" pitchFamily="34" charset="0"/>
                          <a:cs typeface="Arial" panose="020B0604020202020204" pitchFamily="34" charset="0"/>
                        </a:rPr>
                        <a:t>Qualified</a:t>
                      </a:r>
                    </a:p>
                  </a:txBody>
                  <a:tcPr marL="86155" marR="861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2786"/>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bg1"/>
                          </a:solidFill>
                          <a:latin typeface="Arial" panose="020B0604020202020204" pitchFamily="34" charset="0"/>
                          <a:cs typeface="Arial" panose="020B0604020202020204" pitchFamily="34" charset="0"/>
                        </a:rPr>
                        <a:t>Qualified</a:t>
                      </a:r>
                    </a:p>
                  </a:txBody>
                  <a:tcPr marL="86155" marR="86155">
                    <a:lnT w="12700" cap="flat" cmpd="sng" algn="ctr">
                      <a:solidFill>
                        <a:schemeClr val="bg1"/>
                      </a:solidFill>
                      <a:prstDash val="solid"/>
                      <a:round/>
                      <a:headEnd type="none" w="med" len="med"/>
                      <a:tailEnd type="none" w="med" len="med"/>
                    </a:lnT>
                    <a:solidFill>
                      <a:srgbClr val="592786"/>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lnT w="12700" cap="flat" cmpd="sng" algn="ctr">
                      <a:solidFill>
                        <a:schemeClr val="bg1"/>
                      </a:solidFill>
                      <a:prstDash val="solid"/>
                      <a:round/>
                      <a:headEnd type="none" w="med" len="med"/>
                      <a:tailEnd type="none" w="med" len="med"/>
                    </a:lnT>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lnT w="12700" cap="flat" cmpd="sng" algn="ctr">
                      <a:solidFill>
                        <a:schemeClr val="bg1"/>
                      </a:solidFill>
                      <a:prstDash val="solid"/>
                      <a:round/>
                      <a:headEnd type="none" w="med" len="med"/>
                      <a:tailEnd type="none" w="med" len="med"/>
                    </a:lnT>
                    <a:solidFill>
                      <a:srgbClr val="FF0000"/>
                    </a:solidFill>
                  </a:tcPr>
                </a:tc>
                <a:tc>
                  <a:txBody>
                    <a:bodyPr/>
                    <a:lstStyle/>
                    <a:p>
                      <a:endParaRPr lang="en-ZA" sz="1000" dirty="0">
                        <a:latin typeface="Arial" panose="020B0604020202020204" pitchFamily="34" charset="0"/>
                        <a:cs typeface="Arial" panose="020B0604020202020204" pitchFamily="34" charset="0"/>
                      </a:endParaRPr>
                    </a:p>
                  </a:txBody>
                  <a:tcPr marL="86155" marR="86155">
                    <a:lnT w="12700" cap="flat" cmpd="sng" algn="ctr">
                      <a:solidFill>
                        <a:schemeClr val="bg1"/>
                      </a:solidFill>
                      <a:prstDash val="solid"/>
                      <a:round/>
                      <a:headEnd type="none" w="med" len="med"/>
                      <a:tailEnd type="none" w="med" len="med"/>
                    </a:lnT>
                  </a:tcPr>
                </a:tc>
              </a:tr>
              <a:tr h="474572">
                <a:tc>
                  <a:txBody>
                    <a:bodyPr/>
                    <a:lstStyle/>
                    <a:p>
                      <a:r>
                        <a:rPr lang="en-ZA" sz="1000" b="1" dirty="0" smtClean="0">
                          <a:solidFill>
                            <a:schemeClr val="bg1"/>
                          </a:solidFill>
                          <a:latin typeface="Arial" panose="020B0604020202020204" pitchFamily="34" charset="0"/>
                          <a:cs typeface="Arial" panose="020B0604020202020204" pitchFamily="34" charset="0"/>
                        </a:rPr>
                        <a:t>Free</a:t>
                      </a:r>
                      <a:r>
                        <a:rPr lang="en-ZA" sz="1000" b="1" baseline="0" dirty="0" smtClean="0">
                          <a:solidFill>
                            <a:schemeClr val="bg1"/>
                          </a:solidFill>
                          <a:latin typeface="Arial" panose="020B0604020202020204" pitchFamily="34" charset="0"/>
                          <a:cs typeface="Arial" panose="020B0604020202020204" pitchFamily="34" charset="0"/>
                        </a:rPr>
                        <a:t> State</a:t>
                      </a:r>
                      <a:endParaRPr lang="en-ZA" sz="1000" b="1" dirty="0">
                        <a:solidFill>
                          <a:schemeClr val="bg1"/>
                        </a:solidFill>
                        <a:latin typeface="Arial" panose="020B0604020202020204" pitchFamily="34" charset="0"/>
                        <a:cs typeface="Arial" panose="020B0604020202020204" pitchFamily="34" charset="0"/>
                      </a:endParaRPr>
                    </a:p>
                  </a:txBody>
                  <a:tcPr marL="86155" marR="8615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bg1"/>
                          </a:solidFill>
                          <a:latin typeface="Arial" panose="020B0604020202020204" pitchFamily="34" charset="0"/>
                          <a:cs typeface="Arial" panose="020B0604020202020204" pitchFamily="34" charset="0"/>
                        </a:rPr>
                        <a:t>Qualified</a:t>
                      </a:r>
                    </a:p>
                  </a:txBody>
                  <a:tcPr marL="86155" marR="861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2786"/>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lnT w="12700" cap="flat" cmpd="sng" algn="ctr">
                      <a:solidFill>
                        <a:schemeClr val="bg1"/>
                      </a:solidFill>
                      <a:prstDash val="solid"/>
                      <a:round/>
                      <a:headEnd type="none" w="med" len="med"/>
                      <a:tailEnd type="none" w="med" len="med"/>
                    </a:lnT>
                    <a:solidFill>
                      <a:srgbClr val="FF0000"/>
                    </a:solidFill>
                  </a:tcPr>
                </a:tc>
                <a:tc>
                  <a:txBody>
                    <a:bodyPr/>
                    <a:lstStyle/>
                    <a:p>
                      <a:r>
                        <a:rPr lang="en-ZA" sz="1000" kern="1200" dirty="0" smtClean="0">
                          <a:solidFill>
                            <a:schemeClr val="dk1"/>
                          </a:solidFill>
                          <a:latin typeface="Arial" panose="020B0604020202020204" pitchFamily="34" charset="0"/>
                          <a:ea typeface="+mn-ea"/>
                          <a:cs typeface="Arial" panose="020B0604020202020204" pitchFamily="34" charset="0"/>
                        </a:rPr>
                        <a:t>Unqualified with findings</a:t>
                      </a:r>
                      <a:endParaRPr lang="en-ZA" sz="1000" kern="1200" dirty="0">
                        <a:solidFill>
                          <a:schemeClr val="dk1"/>
                        </a:solidFill>
                        <a:latin typeface="Arial" panose="020B0604020202020204" pitchFamily="34" charset="0"/>
                        <a:ea typeface="+mn-ea"/>
                        <a:cs typeface="Arial" panose="020B0604020202020204" pitchFamily="34" charset="0"/>
                      </a:endParaRPr>
                    </a:p>
                  </a:txBody>
                  <a:tcPr marL="86155" marR="86155">
                    <a:solidFill>
                      <a:srgbClr val="FFC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endParaRPr lang="en-ZA" sz="1000" dirty="0">
                        <a:latin typeface="Arial" panose="020B0604020202020204" pitchFamily="34" charset="0"/>
                        <a:cs typeface="Arial" panose="020B0604020202020204" pitchFamily="34" charset="0"/>
                      </a:endParaRPr>
                    </a:p>
                  </a:txBody>
                  <a:tcPr marL="86155" marR="86155"/>
                </a:tc>
              </a:tr>
              <a:tr h="474572">
                <a:tc>
                  <a:txBody>
                    <a:bodyPr/>
                    <a:lstStyle/>
                    <a:p>
                      <a:r>
                        <a:rPr lang="en-ZA" sz="1000" b="1" dirty="0" smtClean="0">
                          <a:solidFill>
                            <a:schemeClr val="bg1"/>
                          </a:solidFill>
                          <a:latin typeface="Arial" panose="020B0604020202020204" pitchFamily="34" charset="0"/>
                          <a:cs typeface="Arial" panose="020B0604020202020204" pitchFamily="34" charset="0"/>
                        </a:rPr>
                        <a:t>Gauteng</a:t>
                      </a:r>
                      <a:endParaRPr lang="en-ZA" sz="1000" b="1" dirty="0">
                        <a:solidFill>
                          <a:schemeClr val="bg1"/>
                        </a:solidFill>
                        <a:latin typeface="Arial" panose="020B0604020202020204" pitchFamily="34" charset="0"/>
                        <a:cs typeface="Arial" panose="020B0604020202020204" pitchFamily="34" charset="0"/>
                      </a:endParaRPr>
                    </a:p>
                  </a:txBody>
                  <a:tcPr marL="86155" marR="86155">
                    <a:lnR w="12700" cap="flat" cmpd="sng" algn="ctr">
                      <a:solidFill>
                        <a:schemeClr val="bg1"/>
                      </a:solidFill>
                      <a:prstDash val="solid"/>
                      <a:round/>
                      <a:headEnd type="none" w="med" len="med"/>
                      <a:tailEnd type="none" w="med" len="med"/>
                    </a:lnR>
                    <a:solidFill>
                      <a:schemeClr val="accent4">
                        <a:lumMod val="75000"/>
                      </a:schemeClr>
                    </a:solidFill>
                  </a:tcPr>
                </a:tc>
                <a:tc>
                  <a:txBody>
                    <a:bodyPr/>
                    <a:lstStyle/>
                    <a:p>
                      <a:r>
                        <a:rPr lang="en-ZA" sz="1000" dirty="0" smtClean="0">
                          <a:latin typeface="Arial" panose="020B0604020202020204" pitchFamily="34" charset="0"/>
                          <a:cs typeface="Arial" panose="020B0604020202020204" pitchFamily="34" charset="0"/>
                        </a:rPr>
                        <a:t>Unqualified with findings</a:t>
                      </a:r>
                      <a:endParaRPr lang="en-ZA" sz="1000" dirty="0">
                        <a:latin typeface="Arial" panose="020B0604020202020204" pitchFamily="34" charset="0"/>
                        <a:cs typeface="Arial" panose="020B0604020202020204" pitchFamily="34" charset="0"/>
                      </a:endParaRPr>
                    </a:p>
                  </a:txBody>
                  <a:tcPr marL="86155" marR="8615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C000"/>
                    </a:solidFill>
                  </a:tcPr>
                </a:tc>
                <a:tc>
                  <a:txBody>
                    <a:bodyPr/>
                    <a:lstStyle/>
                    <a:p>
                      <a:pPr algn="ctr"/>
                      <a:r>
                        <a:rPr lang="en-ZA" sz="1000" dirty="0" smtClean="0">
                          <a:latin typeface="Arial" panose="020B0604020202020204" pitchFamily="34" charset="0"/>
                          <a:cs typeface="Arial" panose="020B0604020202020204" pitchFamily="34" charset="0"/>
                        </a:rPr>
                        <a:t>No</a:t>
                      </a:r>
                      <a:endParaRPr lang="en-ZA" sz="1000" dirty="0">
                        <a:latin typeface="Arial" panose="020B0604020202020204" pitchFamily="34" charset="0"/>
                        <a:cs typeface="Arial" panose="020B0604020202020204" pitchFamily="34" charset="0"/>
                      </a:endParaRPr>
                    </a:p>
                  </a:txBody>
                  <a:tcPr marL="86155" marR="86155">
                    <a:lnL w="12700" cap="flat" cmpd="sng" algn="ctr">
                      <a:solidFill>
                        <a:schemeClr val="bg1"/>
                      </a:solidFill>
                      <a:prstDash val="solid"/>
                      <a:round/>
                      <a:headEnd type="none" w="med" len="med"/>
                      <a:tailEnd type="none" w="med" len="med"/>
                    </a:lnL>
                    <a:solidFill>
                      <a:srgbClr val="00B05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r>
                        <a:rPr lang="en-ZA" sz="1000" dirty="0" smtClean="0">
                          <a:latin typeface="Arial" panose="020B0604020202020204" pitchFamily="34" charset="0"/>
                          <a:cs typeface="Arial" panose="020B0604020202020204" pitchFamily="34" charset="0"/>
                        </a:rPr>
                        <a:t>Unqualified with findings</a:t>
                      </a:r>
                      <a:endParaRPr lang="en-ZA" sz="1000" dirty="0">
                        <a:latin typeface="Arial" panose="020B0604020202020204" pitchFamily="34" charset="0"/>
                        <a:cs typeface="Arial" panose="020B0604020202020204" pitchFamily="34" charset="0"/>
                      </a:endParaRPr>
                    </a:p>
                  </a:txBody>
                  <a:tcPr marL="86155" marR="86155">
                    <a:solidFill>
                      <a:srgbClr val="FFC000"/>
                    </a:solidFill>
                  </a:tcPr>
                </a:tc>
                <a:tc>
                  <a:txBody>
                    <a:bodyPr/>
                    <a:lstStyle/>
                    <a:p>
                      <a:pPr algn="ctr"/>
                      <a:r>
                        <a:rPr lang="en-ZA" sz="1000" dirty="0" smtClean="0">
                          <a:latin typeface="Arial" panose="020B0604020202020204" pitchFamily="34" charset="0"/>
                          <a:cs typeface="Arial" panose="020B0604020202020204" pitchFamily="34" charset="0"/>
                        </a:rPr>
                        <a:t>No</a:t>
                      </a:r>
                      <a:endParaRPr lang="en-ZA" sz="1000" dirty="0">
                        <a:latin typeface="Arial" panose="020B0604020202020204" pitchFamily="34" charset="0"/>
                        <a:cs typeface="Arial" panose="020B0604020202020204" pitchFamily="34" charset="0"/>
                      </a:endParaRPr>
                    </a:p>
                  </a:txBody>
                  <a:tcPr marL="86155" marR="86155">
                    <a:solidFill>
                      <a:srgbClr val="00B05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endParaRPr lang="en-ZA" sz="1000" dirty="0">
                        <a:latin typeface="Arial" panose="020B0604020202020204" pitchFamily="34" charset="0"/>
                        <a:cs typeface="Arial" panose="020B0604020202020204" pitchFamily="34" charset="0"/>
                      </a:endParaRPr>
                    </a:p>
                  </a:txBody>
                  <a:tcPr marL="86155" marR="86155"/>
                </a:tc>
              </a:tr>
              <a:tr h="474572">
                <a:tc>
                  <a:txBody>
                    <a:bodyPr/>
                    <a:lstStyle/>
                    <a:p>
                      <a:r>
                        <a:rPr lang="en-ZA" sz="1000" b="1" dirty="0" smtClean="0">
                          <a:solidFill>
                            <a:schemeClr val="bg1"/>
                          </a:solidFill>
                          <a:latin typeface="Arial" panose="020B0604020202020204" pitchFamily="34" charset="0"/>
                          <a:cs typeface="Arial" panose="020B0604020202020204" pitchFamily="34" charset="0"/>
                        </a:rPr>
                        <a:t>KwaZulu-</a:t>
                      </a:r>
                      <a:r>
                        <a:rPr lang="en-ZA" sz="1000" b="1" baseline="0" dirty="0" smtClean="0">
                          <a:solidFill>
                            <a:schemeClr val="bg1"/>
                          </a:solidFill>
                          <a:latin typeface="Arial" panose="020B0604020202020204" pitchFamily="34" charset="0"/>
                          <a:cs typeface="Arial" panose="020B0604020202020204" pitchFamily="34" charset="0"/>
                        </a:rPr>
                        <a:t>Natal</a:t>
                      </a:r>
                      <a:endParaRPr lang="en-ZA" sz="1000" b="1" dirty="0">
                        <a:solidFill>
                          <a:schemeClr val="bg1"/>
                        </a:solidFill>
                        <a:latin typeface="Arial" panose="020B0604020202020204" pitchFamily="34" charset="0"/>
                        <a:cs typeface="Arial" panose="020B0604020202020204" pitchFamily="34" charset="0"/>
                      </a:endParaRPr>
                    </a:p>
                  </a:txBody>
                  <a:tcPr marL="86155" marR="86155">
                    <a:solidFill>
                      <a:schemeClr val="accent4">
                        <a:lumMod val="75000"/>
                      </a:schemeClr>
                    </a:solidFill>
                  </a:tcPr>
                </a:tc>
                <a:tc>
                  <a:txBody>
                    <a:bodyPr/>
                    <a:lstStyle/>
                    <a:p>
                      <a:r>
                        <a:rPr lang="en-ZA" sz="1000" dirty="0" smtClean="0">
                          <a:latin typeface="Arial" panose="020B0604020202020204" pitchFamily="34" charset="0"/>
                          <a:cs typeface="Arial" panose="020B0604020202020204" pitchFamily="34" charset="0"/>
                        </a:rPr>
                        <a:t>Unqualified with findings</a:t>
                      </a:r>
                      <a:endParaRPr lang="en-ZA" sz="1000" dirty="0">
                        <a:latin typeface="Arial" panose="020B0604020202020204" pitchFamily="34" charset="0"/>
                        <a:cs typeface="Arial" panose="020B0604020202020204" pitchFamily="34" charset="0"/>
                      </a:endParaRPr>
                    </a:p>
                  </a:txBody>
                  <a:tcPr marL="86155" marR="86155">
                    <a:lnR w="12700" cap="flat" cmpd="sng" algn="ctr">
                      <a:solidFill>
                        <a:schemeClr val="bg1"/>
                      </a:solidFill>
                      <a:prstDash val="solid"/>
                      <a:round/>
                      <a:headEnd type="none" w="med" len="med"/>
                      <a:tailEnd type="none" w="med" len="med"/>
                    </a:lnR>
                    <a:solidFill>
                      <a:srgbClr val="FFC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lnL w="12700" cap="flat" cmpd="sng" algn="ctr">
                      <a:solidFill>
                        <a:schemeClr val="bg1"/>
                      </a:solidFill>
                      <a:prstDash val="solid"/>
                      <a:round/>
                      <a:headEnd type="none" w="med" len="med"/>
                      <a:tailEnd type="none" w="med" len="med"/>
                    </a:lnL>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r>
                        <a:rPr lang="en-ZA" sz="1000" dirty="0" smtClean="0">
                          <a:latin typeface="Arial" panose="020B0604020202020204" pitchFamily="34" charset="0"/>
                          <a:cs typeface="Arial" panose="020B0604020202020204" pitchFamily="34" charset="0"/>
                        </a:rPr>
                        <a:t>Unqualified with findings</a:t>
                      </a:r>
                      <a:endParaRPr lang="en-ZA" sz="1000" dirty="0">
                        <a:latin typeface="Arial" panose="020B0604020202020204" pitchFamily="34" charset="0"/>
                        <a:cs typeface="Arial" panose="020B0604020202020204" pitchFamily="34" charset="0"/>
                      </a:endParaRPr>
                    </a:p>
                  </a:txBody>
                  <a:tcPr marL="86155" marR="86155">
                    <a:solidFill>
                      <a:srgbClr val="FFC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endParaRPr lang="en-ZA" sz="1000" dirty="0">
                        <a:latin typeface="Arial" panose="020B0604020202020204" pitchFamily="34" charset="0"/>
                        <a:cs typeface="Arial" panose="020B0604020202020204" pitchFamily="34" charset="0"/>
                      </a:endParaRPr>
                    </a:p>
                  </a:txBody>
                  <a:tcPr marL="86155" marR="86155"/>
                </a:tc>
              </a:tr>
              <a:tr h="379660">
                <a:tc>
                  <a:txBody>
                    <a:bodyPr/>
                    <a:lstStyle/>
                    <a:p>
                      <a:r>
                        <a:rPr lang="en-ZA" sz="1000" b="1" dirty="0" smtClean="0">
                          <a:solidFill>
                            <a:schemeClr val="bg1"/>
                          </a:solidFill>
                          <a:latin typeface="Arial" panose="020B0604020202020204" pitchFamily="34" charset="0"/>
                          <a:cs typeface="Arial" panose="020B0604020202020204" pitchFamily="34" charset="0"/>
                        </a:rPr>
                        <a:t>Limpopo</a:t>
                      </a:r>
                      <a:endParaRPr lang="en-ZA" sz="1000" b="1" dirty="0">
                        <a:solidFill>
                          <a:schemeClr val="bg1"/>
                        </a:solidFill>
                        <a:latin typeface="Arial" panose="020B0604020202020204" pitchFamily="34" charset="0"/>
                        <a:cs typeface="Arial" panose="020B0604020202020204" pitchFamily="34" charset="0"/>
                      </a:endParaRPr>
                    </a:p>
                  </a:txBody>
                  <a:tcPr marL="86155" marR="86155">
                    <a:solidFill>
                      <a:schemeClr val="accent4">
                        <a:lumMod val="75000"/>
                      </a:schemeClr>
                    </a:solidFill>
                  </a:tcPr>
                </a:tc>
                <a:tc>
                  <a:txBody>
                    <a:bodyPr/>
                    <a:lstStyle/>
                    <a:p>
                      <a:r>
                        <a:rPr lang="en-ZA" sz="1000" dirty="0" smtClean="0">
                          <a:latin typeface="Arial" panose="020B0604020202020204" pitchFamily="34" charset="0"/>
                          <a:cs typeface="Arial" panose="020B0604020202020204" pitchFamily="34" charset="0"/>
                        </a:rPr>
                        <a:t>Disclaimer</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r>
                        <a:rPr lang="en-ZA" sz="1000" dirty="0" smtClean="0">
                          <a:latin typeface="Arial" panose="020B0604020202020204" pitchFamily="34" charset="0"/>
                          <a:cs typeface="Arial" panose="020B0604020202020204" pitchFamily="34" charset="0"/>
                        </a:rPr>
                        <a:t>Disclaimer</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endParaRPr lang="en-ZA" sz="1000" dirty="0">
                        <a:latin typeface="Arial" panose="020B0604020202020204" pitchFamily="34" charset="0"/>
                        <a:cs typeface="Arial" panose="020B0604020202020204" pitchFamily="34" charset="0"/>
                      </a:endParaRPr>
                    </a:p>
                  </a:txBody>
                  <a:tcPr marL="86155" marR="86155"/>
                </a:tc>
              </a:tr>
              <a:tr h="474572">
                <a:tc>
                  <a:txBody>
                    <a:bodyPr/>
                    <a:lstStyle/>
                    <a:p>
                      <a:r>
                        <a:rPr lang="en-ZA" sz="1000" b="1" dirty="0" smtClean="0">
                          <a:solidFill>
                            <a:schemeClr val="bg1"/>
                          </a:solidFill>
                          <a:latin typeface="Arial" panose="020B0604020202020204" pitchFamily="34" charset="0"/>
                          <a:cs typeface="Arial" panose="020B0604020202020204" pitchFamily="34" charset="0"/>
                        </a:rPr>
                        <a:t>Mpumalanga</a:t>
                      </a:r>
                      <a:endParaRPr lang="en-ZA" sz="1000" b="1" dirty="0">
                        <a:solidFill>
                          <a:schemeClr val="bg1"/>
                        </a:solidFill>
                        <a:latin typeface="Arial" panose="020B0604020202020204" pitchFamily="34" charset="0"/>
                        <a:cs typeface="Arial" panose="020B0604020202020204" pitchFamily="34" charset="0"/>
                      </a:endParaRPr>
                    </a:p>
                  </a:txBody>
                  <a:tcPr marL="86155" marR="86155">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bg1"/>
                          </a:solidFill>
                          <a:latin typeface="Arial" panose="020B0604020202020204" pitchFamily="34" charset="0"/>
                          <a:cs typeface="Arial" panose="020B0604020202020204" pitchFamily="34" charset="0"/>
                        </a:rPr>
                        <a:t>Qualified</a:t>
                      </a:r>
                    </a:p>
                  </a:txBody>
                  <a:tcPr marL="86155" marR="86155">
                    <a:solidFill>
                      <a:srgbClr val="592786"/>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bg1"/>
                          </a:solidFill>
                          <a:latin typeface="Arial" panose="020B0604020202020204" pitchFamily="34" charset="0"/>
                          <a:cs typeface="Arial" panose="020B0604020202020204" pitchFamily="34" charset="0"/>
                        </a:rPr>
                        <a:t>Qualified</a:t>
                      </a:r>
                    </a:p>
                  </a:txBody>
                  <a:tcPr marL="86155" marR="86155">
                    <a:solidFill>
                      <a:srgbClr val="592786"/>
                    </a:solidFill>
                  </a:tcPr>
                </a:tc>
                <a:tc>
                  <a:txBody>
                    <a:bodyPr/>
                    <a:lstStyle/>
                    <a:p>
                      <a:pPr algn="ctr"/>
                      <a:r>
                        <a:rPr lang="en-ZA" sz="1000" dirty="0" smtClean="0">
                          <a:latin typeface="Arial" panose="020B0604020202020204" pitchFamily="34" charset="0"/>
                          <a:cs typeface="Arial" panose="020B0604020202020204" pitchFamily="34" charset="0"/>
                        </a:rPr>
                        <a:t>No</a:t>
                      </a:r>
                      <a:endParaRPr lang="en-ZA" sz="1000" dirty="0">
                        <a:latin typeface="Arial" panose="020B0604020202020204" pitchFamily="34" charset="0"/>
                        <a:cs typeface="Arial" panose="020B0604020202020204" pitchFamily="34" charset="0"/>
                      </a:endParaRPr>
                    </a:p>
                  </a:txBody>
                  <a:tcPr marL="86155" marR="86155">
                    <a:solidFill>
                      <a:srgbClr val="00B05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endParaRPr lang="en-ZA" sz="1000" dirty="0">
                        <a:latin typeface="Arial" panose="020B0604020202020204" pitchFamily="34" charset="0"/>
                        <a:cs typeface="Arial" panose="020B0604020202020204" pitchFamily="34" charset="0"/>
                      </a:endParaRPr>
                    </a:p>
                  </a:txBody>
                  <a:tcPr marL="86155" marR="86155"/>
                </a:tc>
              </a:tr>
              <a:tr h="474572">
                <a:tc>
                  <a:txBody>
                    <a:bodyPr/>
                    <a:lstStyle/>
                    <a:p>
                      <a:r>
                        <a:rPr lang="en-ZA" sz="1000" b="1" dirty="0" smtClean="0">
                          <a:solidFill>
                            <a:schemeClr val="bg1"/>
                          </a:solidFill>
                          <a:latin typeface="Arial" panose="020B0604020202020204" pitchFamily="34" charset="0"/>
                          <a:cs typeface="Arial" panose="020B0604020202020204" pitchFamily="34" charset="0"/>
                        </a:rPr>
                        <a:t>Northern Cape</a:t>
                      </a:r>
                      <a:endParaRPr lang="en-ZA" sz="1000" b="1" dirty="0">
                        <a:solidFill>
                          <a:schemeClr val="bg1"/>
                        </a:solidFill>
                        <a:latin typeface="Arial" panose="020B0604020202020204" pitchFamily="34" charset="0"/>
                        <a:cs typeface="Arial" panose="020B0604020202020204" pitchFamily="34" charset="0"/>
                      </a:endParaRPr>
                    </a:p>
                  </a:txBody>
                  <a:tcPr marL="86155" marR="86155">
                    <a:solidFill>
                      <a:schemeClr val="accent4">
                        <a:lumMod val="75000"/>
                      </a:schemeClr>
                    </a:solidFill>
                  </a:tcPr>
                </a:tc>
                <a:tc>
                  <a:txBody>
                    <a:bodyPr/>
                    <a:lstStyle/>
                    <a:p>
                      <a:r>
                        <a:rPr lang="en-ZA" sz="1000" dirty="0" smtClean="0">
                          <a:latin typeface="Arial" panose="020B0604020202020204" pitchFamily="34" charset="0"/>
                          <a:cs typeface="Arial" panose="020B0604020202020204" pitchFamily="34" charset="0"/>
                        </a:rPr>
                        <a:t>Unqualified with findings</a:t>
                      </a:r>
                      <a:endParaRPr lang="en-ZA" sz="1000" dirty="0">
                        <a:latin typeface="Arial" panose="020B0604020202020204" pitchFamily="34" charset="0"/>
                        <a:cs typeface="Arial" panose="020B0604020202020204" pitchFamily="34" charset="0"/>
                      </a:endParaRPr>
                    </a:p>
                  </a:txBody>
                  <a:tcPr marL="86155" marR="86155">
                    <a:solidFill>
                      <a:srgbClr val="FFC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r>
                        <a:rPr lang="en-ZA" sz="1000" dirty="0" smtClean="0">
                          <a:latin typeface="Arial" panose="020B0604020202020204" pitchFamily="34" charset="0"/>
                          <a:cs typeface="Arial" panose="020B0604020202020204" pitchFamily="34" charset="0"/>
                        </a:rPr>
                        <a:t>Unqualified with findings</a:t>
                      </a:r>
                      <a:endParaRPr lang="en-ZA" sz="1000" dirty="0">
                        <a:latin typeface="Arial" panose="020B0604020202020204" pitchFamily="34" charset="0"/>
                        <a:cs typeface="Arial" panose="020B0604020202020204" pitchFamily="34" charset="0"/>
                      </a:endParaRPr>
                    </a:p>
                  </a:txBody>
                  <a:tcPr marL="86155" marR="86155">
                    <a:solidFill>
                      <a:srgbClr val="FFC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endParaRPr lang="en-ZA" sz="1000" dirty="0">
                        <a:latin typeface="Arial" panose="020B0604020202020204" pitchFamily="34" charset="0"/>
                        <a:cs typeface="Arial" panose="020B0604020202020204" pitchFamily="34" charset="0"/>
                      </a:endParaRPr>
                    </a:p>
                  </a:txBody>
                  <a:tcPr marL="86155" marR="86155"/>
                </a:tc>
              </a:tr>
              <a:tr h="474572">
                <a:tc>
                  <a:txBody>
                    <a:bodyPr/>
                    <a:lstStyle/>
                    <a:p>
                      <a:r>
                        <a:rPr lang="en-ZA" sz="1000" b="1" dirty="0" smtClean="0">
                          <a:solidFill>
                            <a:schemeClr val="bg1"/>
                          </a:solidFill>
                          <a:latin typeface="Arial" panose="020B0604020202020204" pitchFamily="34" charset="0"/>
                          <a:cs typeface="Arial" panose="020B0604020202020204" pitchFamily="34" charset="0"/>
                        </a:rPr>
                        <a:t>North</a:t>
                      </a:r>
                      <a:r>
                        <a:rPr lang="en-ZA" sz="1000" b="1" baseline="0" dirty="0" smtClean="0">
                          <a:solidFill>
                            <a:schemeClr val="bg1"/>
                          </a:solidFill>
                          <a:latin typeface="Arial" panose="020B0604020202020204" pitchFamily="34" charset="0"/>
                          <a:cs typeface="Arial" panose="020B0604020202020204" pitchFamily="34" charset="0"/>
                        </a:rPr>
                        <a:t> West</a:t>
                      </a:r>
                      <a:endParaRPr lang="en-ZA" sz="1000" b="1" dirty="0">
                        <a:solidFill>
                          <a:schemeClr val="bg1"/>
                        </a:solidFill>
                        <a:latin typeface="Arial" panose="020B0604020202020204" pitchFamily="34" charset="0"/>
                        <a:cs typeface="Arial" panose="020B0604020202020204" pitchFamily="34" charset="0"/>
                      </a:endParaRPr>
                    </a:p>
                  </a:txBody>
                  <a:tcPr marL="86155" marR="86155">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latin typeface="Arial" panose="020B0604020202020204" pitchFamily="34" charset="0"/>
                          <a:cs typeface="Arial" panose="020B0604020202020204" pitchFamily="34" charset="0"/>
                        </a:rPr>
                        <a:t>Unqualified with findings</a:t>
                      </a:r>
                    </a:p>
                  </a:txBody>
                  <a:tcPr marL="86155" marR="86155">
                    <a:solidFill>
                      <a:srgbClr val="FFC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latin typeface="Arial" panose="020B0604020202020204" pitchFamily="34" charset="0"/>
                          <a:cs typeface="Arial" panose="020B0604020202020204" pitchFamily="34" charset="0"/>
                        </a:rPr>
                        <a:t>Unqualified with findings</a:t>
                      </a:r>
                    </a:p>
                  </a:txBody>
                  <a:tcPr marL="86155" marR="86155">
                    <a:solidFill>
                      <a:srgbClr val="FFC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endParaRPr lang="en-ZA" sz="1000" dirty="0">
                        <a:latin typeface="Arial" panose="020B0604020202020204" pitchFamily="34" charset="0"/>
                        <a:cs typeface="Arial" panose="020B0604020202020204" pitchFamily="34" charset="0"/>
                      </a:endParaRPr>
                    </a:p>
                  </a:txBody>
                  <a:tcPr marL="86155" marR="86155"/>
                </a:tc>
              </a:tr>
              <a:tr h="422176">
                <a:tc>
                  <a:txBody>
                    <a:bodyPr/>
                    <a:lstStyle/>
                    <a:p>
                      <a:r>
                        <a:rPr lang="en-ZA" sz="1000" b="1" dirty="0" smtClean="0">
                          <a:solidFill>
                            <a:schemeClr val="bg1"/>
                          </a:solidFill>
                          <a:latin typeface="Arial" panose="020B0604020202020204" pitchFamily="34" charset="0"/>
                          <a:cs typeface="Arial" panose="020B0604020202020204" pitchFamily="34" charset="0"/>
                        </a:rPr>
                        <a:t>Western</a:t>
                      </a:r>
                      <a:r>
                        <a:rPr lang="en-ZA" sz="1000" b="1" baseline="0" dirty="0" smtClean="0">
                          <a:solidFill>
                            <a:schemeClr val="bg1"/>
                          </a:solidFill>
                          <a:latin typeface="Arial" panose="020B0604020202020204" pitchFamily="34" charset="0"/>
                          <a:cs typeface="Arial" panose="020B0604020202020204" pitchFamily="34" charset="0"/>
                        </a:rPr>
                        <a:t> Cape</a:t>
                      </a:r>
                      <a:endParaRPr lang="en-ZA" sz="1000" b="1" dirty="0">
                        <a:solidFill>
                          <a:schemeClr val="bg1"/>
                        </a:solidFill>
                        <a:latin typeface="Arial" panose="020B0604020202020204" pitchFamily="34" charset="0"/>
                        <a:cs typeface="Arial" panose="020B0604020202020204" pitchFamily="34" charset="0"/>
                      </a:endParaRPr>
                    </a:p>
                  </a:txBody>
                  <a:tcPr marL="86155" marR="86155">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latin typeface="Arial" panose="020B0604020202020204" pitchFamily="34" charset="0"/>
                          <a:cs typeface="Arial" panose="020B0604020202020204" pitchFamily="34" charset="0"/>
                        </a:rPr>
                        <a:t>Unqualified without findings</a:t>
                      </a:r>
                    </a:p>
                  </a:txBody>
                  <a:tcPr marL="86155" marR="86155">
                    <a:solidFill>
                      <a:srgbClr val="00B050"/>
                    </a:solidFill>
                  </a:tcPr>
                </a:tc>
                <a:tc>
                  <a:txBody>
                    <a:bodyPr/>
                    <a:lstStyle/>
                    <a:p>
                      <a:pPr algn="ctr"/>
                      <a:r>
                        <a:rPr lang="en-ZA" sz="1000" dirty="0" smtClean="0">
                          <a:latin typeface="Arial" panose="020B0604020202020204" pitchFamily="34" charset="0"/>
                          <a:cs typeface="Arial" panose="020B0604020202020204" pitchFamily="34" charset="0"/>
                        </a:rPr>
                        <a:t>No</a:t>
                      </a:r>
                      <a:endParaRPr lang="en-ZA" sz="1000" dirty="0">
                        <a:latin typeface="Arial" panose="020B0604020202020204" pitchFamily="34" charset="0"/>
                        <a:cs typeface="Arial" panose="020B0604020202020204" pitchFamily="34" charset="0"/>
                      </a:endParaRPr>
                    </a:p>
                  </a:txBody>
                  <a:tcPr marL="86155" marR="86155">
                    <a:solidFill>
                      <a:srgbClr val="00B050"/>
                    </a:solidFill>
                  </a:tcPr>
                </a:tc>
                <a:tc>
                  <a:txBody>
                    <a:bodyPr/>
                    <a:lstStyle/>
                    <a:p>
                      <a:pPr algn="ctr"/>
                      <a:r>
                        <a:rPr lang="en-ZA" sz="1000" dirty="0" smtClean="0">
                          <a:latin typeface="Arial" panose="020B0604020202020204" pitchFamily="34" charset="0"/>
                          <a:cs typeface="Arial" panose="020B0604020202020204" pitchFamily="34" charset="0"/>
                        </a:rPr>
                        <a:t>No</a:t>
                      </a:r>
                      <a:endParaRPr lang="en-ZA" sz="1000" dirty="0">
                        <a:latin typeface="Arial" panose="020B0604020202020204" pitchFamily="34" charset="0"/>
                        <a:cs typeface="Arial" panose="020B0604020202020204" pitchFamily="34" charset="0"/>
                      </a:endParaRPr>
                    </a:p>
                  </a:txBody>
                  <a:tcPr marL="86155" marR="86155">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latin typeface="Arial" panose="020B0604020202020204" pitchFamily="34" charset="0"/>
                          <a:cs typeface="Arial" panose="020B0604020202020204" pitchFamily="34" charset="0"/>
                        </a:rPr>
                        <a:t>Unqualified without findings</a:t>
                      </a:r>
                    </a:p>
                  </a:txBody>
                  <a:tcPr marL="86155" marR="86155">
                    <a:solidFill>
                      <a:srgbClr val="00B050"/>
                    </a:solidFill>
                  </a:tcPr>
                </a:tc>
                <a:tc>
                  <a:txBody>
                    <a:bodyPr/>
                    <a:lstStyle/>
                    <a:p>
                      <a:pPr algn="ctr"/>
                      <a:r>
                        <a:rPr lang="en-ZA" sz="1000" dirty="0" smtClean="0">
                          <a:latin typeface="Arial" panose="020B0604020202020204" pitchFamily="34" charset="0"/>
                          <a:cs typeface="Arial" panose="020B0604020202020204" pitchFamily="34" charset="0"/>
                        </a:rPr>
                        <a:t>No</a:t>
                      </a:r>
                      <a:endParaRPr lang="en-ZA" sz="1000" dirty="0">
                        <a:latin typeface="Arial" panose="020B0604020202020204" pitchFamily="34" charset="0"/>
                        <a:cs typeface="Arial" panose="020B0604020202020204" pitchFamily="34" charset="0"/>
                      </a:endParaRPr>
                    </a:p>
                  </a:txBody>
                  <a:tcPr marL="86155" marR="86155">
                    <a:solidFill>
                      <a:srgbClr val="00B050"/>
                    </a:solidFill>
                  </a:tcPr>
                </a:tc>
                <a:tc>
                  <a:txBody>
                    <a:bodyPr/>
                    <a:lstStyle/>
                    <a:p>
                      <a:pPr algn="ctr"/>
                      <a:r>
                        <a:rPr lang="en-ZA" sz="1000" dirty="0" smtClean="0">
                          <a:latin typeface="Arial" panose="020B0604020202020204" pitchFamily="34" charset="0"/>
                          <a:cs typeface="Arial" panose="020B0604020202020204" pitchFamily="34" charset="0"/>
                        </a:rPr>
                        <a:t>No</a:t>
                      </a:r>
                      <a:endParaRPr lang="en-ZA" sz="1000" dirty="0">
                        <a:latin typeface="Arial" panose="020B0604020202020204" pitchFamily="34" charset="0"/>
                        <a:cs typeface="Arial" panose="020B0604020202020204" pitchFamily="34" charset="0"/>
                      </a:endParaRPr>
                    </a:p>
                  </a:txBody>
                  <a:tcPr marL="86155" marR="86155">
                    <a:solidFill>
                      <a:srgbClr val="00B050"/>
                    </a:solidFill>
                  </a:tcPr>
                </a:tc>
                <a:tc>
                  <a:txBody>
                    <a:bodyPr/>
                    <a:lstStyle/>
                    <a:p>
                      <a:endParaRPr lang="en-ZA" sz="1000" dirty="0">
                        <a:latin typeface="Arial" panose="020B0604020202020204" pitchFamily="34" charset="0"/>
                        <a:cs typeface="Arial" panose="020B0604020202020204" pitchFamily="34" charset="0"/>
                      </a:endParaRPr>
                    </a:p>
                  </a:txBody>
                  <a:tcPr marL="86155" marR="86155"/>
                </a:tc>
              </a:tr>
              <a:tr h="474572">
                <a:tc>
                  <a:txBody>
                    <a:bodyPr/>
                    <a:lstStyle/>
                    <a:p>
                      <a:r>
                        <a:rPr lang="en-ZA" sz="1000" b="1" dirty="0" smtClean="0">
                          <a:solidFill>
                            <a:schemeClr val="bg1"/>
                          </a:solidFill>
                          <a:latin typeface="Arial" panose="020B0604020202020204" pitchFamily="34" charset="0"/>
                          <a:cs typeface="Arial" panose="020B0604020202020204" pitchFamily="34" charset="0"/>
                        </a:rPr>
                        <a:t>Basic</a:t>
                      </a:r>
                      <a:r>
                        <a:rPr lang="en-ZA" sz="1000" b="1" baseline="0" dirty="0" smtClean="0">
                          <a:solidFill>
                            <a:schemeClr val="bg1"/>
                          </a:solidFill>
                          <a:latin typeface="Arial" panose="020B0604020202020204" pitchFamily="34" charset="0"/>
                          <a:cs typeface="Arial" panose="020B0604020202020204" pitchFamily="34" charset="0"/>
                        </a:rPr>
                        <a:t> Education</a:t>
                      </a:r>
                      <a:endParaRPr lang="en-ZA" sz="1000" b="1" dirty="0">
                        <a:solidFill>
                          <a:schemeClr val="bg1"/>
                        </a:solidFill>
                        <a:latin typeface="Arial" panose="020B0604020202020204" pitchFamily="34" charset="0"/>
                        <a:cs typeface="Arial" panose="020B0604020202020204" pitchFamily="34" charset="0"/>
                      </a:endParaRPr>
                    </a:p>
                  </a:txBody>
                  <a:tcPr marL="86155" marR="86155">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latin typeface="Arial" panose="020B0604020202020204" pitchFamily="34" charset="0"/>
                          <a:cs typeface="Arial" panose="020B0604020202020204" pitchFamily="34" charset="0"/>
                        </a:rPr>
                        <a:t>Unqualified with findings</a:t>
                      </a:r>
                    </a:p>
                  </a:txBody>
                  <a:tcPr marL="86155" marR="86155">
                    <a:solidFill>
                      <a:srgbClr val="FFC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latin typeface="Arial" panose="020B0604020202020204" pitchFamily="34" charset="0"/>
                          <a:cs typeface="Arial" panose="020B0604020202020204" pitchFamily="34" charset="0"/>
                        </a:rPr>
                        <a:t>Unqualified with findings</a:t>
                      </a:r>
                      <a:endParaRPr lang="en-ZA" sz="1000" dirty="0">
                        <a:latin typeface="Arial" panose="020B0604020202020204" pitchFamily="34" charset="0"/>
                        <a:cs typeface="Arial" panose="020B0604020202020204" pitchFamily="34" charset="0"/>
                      </a:endParaRPr>
                    </a:p>
                  </a:txBody>
                  <a:tcPr marL="86155" marR="86155">
                    <a:solidFill>
                      <a:srgbClr val="FFC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pPr algn="ctr"/>
                      <a:r>
                        <a:rPr lang="en-ZA" sz="1000" dirty="0" smtClean="0">
                          <a:latin typeface="Arial" panose="020B0604020202020204" pitchFamily="34" charset="0"/>
                          <a:cs typeface="Arial" panose="020B0604020202020204" pitchFamily="34" charset="0"/>
                        </a:rPr>
                        <a:t>Yes</a:t>
                      </a:r>
                      <a:endParaRPr lang="en-ZA" sz="1000" dirty="0">
                        <a:latin typeface="Arial" panose="020B0604020202020204" pitchFamily="34" charset="0"/>
                        <a:cs typeface="Arial" panose="020B0604020202020204" pitchFamily="34" charset="0"/>
                      </a:endParaRPr>
                    </a:p>
                  </a:txBody>
                  <a:tcPr marL="86155" marR="86155">
                    <a:solidFill>
                      <a:srgbClr val="FF0000"/>
                    </a:solidFill>
                  </a:tcPr>
                </a:tc>
                <a:tc>
                  <a:txBody>
                    <a:bodyPr/>
                    <a:lstStyle/>
                    <a:p>
                      <a:endParaRPr lang="en-ZA" sz="1000" dirty="0">
                        <a:latin typeface="Arial" panose="020B0604020202020204" pitchFamily="34" charset="0"/>
                        <a:cs typeface="Arial" panose="020B0604020202020204" pitchFamily="34" charset="0"/>
                      </a:endParaRPr>
                    </a:p>
                  </a:txBody>
                  <a:tcPr marL="86155" marR="86155"/>
                </a:tc>
              </a:tr>
            </a:tbl>
          </a:graphicData>
        </a:graphic>
      </p:graphicFrame>
      <p:pic>
        <p:nvPicPr>
          <p:cNvPr id="10" name="Picture 9"/>
          <p:cNvPicPr>
            <a:picLocks noChangeAspect="1"/>
          </p:cNvPicPr>
          <p:nvPr/>
        </p:nvPicPr>
        <p:blipFill>
          <a:blip r:embed="rId3" cstate="print"/>
          <a:stretch>
            <a:fillRect/>
          </a:stretch>
        </p:blipFill>
        <p:spPr>
          <a:xfrm>
            <a:off x="8453014" y="4299852"/>
            <a:ext cx="213702" cy="304800"/>
          </a:xfrm>
          <a:prstGeom prst="rect">
            <a:avLst/>
          </a:prstGeom>
        </p:spPr>
      </p:pic>
      <p:pic>
        <p:nvPicPr>
          <p:cNvPr id="11" name="Picture 10"/>
          <p:cNvPicPr>
            <a:picLocks noChangeAspect="1"/>
          </p:cNvPicPr>
          <p:nvPr/>
        </p:nvPicPr>
        <p:blipFill>
          <a:blip r:embed="rId4" cstate="print"/>
          <a:stretch>
            <a:fillRect/>
          </a:stretch>
        </p:blipFill>
        <p:spPr>
          <a:xfrm>
            <a:off x="8414564" y="2027746"/>
            <a:ext cx="359002" cy="227660"/>
          </a:xfrm>
          <a:prstGeom prst="rect">
            <a:avLst/>
          </a:prstGeom>
        </p:spPr>
      </p:pic>
      <p:pic>
        <p:nvPicPr>
          <p:cNvPr id="12" name="Picture 11"/>
          <p:cNvPicPr>
            <a:picLocks noChangeAspect="1"/>
          </p:cNvPicPr>
          <p:nvPr/>
        </p:nvPicPr>
        <p:blipFill>
          <a:blip r:embed="rId4" cstate="print"/>
          <a:stretch>
            <a:fillRect/>
          </a:stretch>
        </p:blipFill>
        <p:spPr>
          <a:xfrm>
            <a:off x="8449600" y="3011272"/>
            <a:ext cx="359002" cy="227660"/>
          </a:xfrm>
          <a:prstGeom prst="rect">
            <a:avLst/>
          </a:prstGeom>
        </p:spPr>
      </p:pic>
      <p:pic>
        <p:nvPicPr>
          <p:cNvPr id="14" name="Picture 13"/>
          <p:cNvPicPr>
            <a:picLocks noChangeAspect="1"/>
          </p:cNvPicPr>
          <p:nvPr/>
        </p:nvPicPr>
        <p:blipFill>
          <a:blip r:embed="rId4" cstate="print"/>
          <a:stretch>
            <a:fillRect/>
          </a:stretch>
        </p:blipFill>
        <p:spPr>
          <a:xfrm>
            <a:off x="8449600" y="3912587"/>
            <a:ext cx="359002" cy="227660"/>
          </a:xfrm>
          <a:prstGeom prst="rect">
            <a:avLst/>
          </a:prstGeom>
        </p:spPr>
      </p:pic>
      <p:pic>
        <p:nvPicPr>
          <p:cNvPr id="17" name="Picture 16"/>
          <p:cNvPicPr>
            <a:picLocks noChangeAspect="1"/>
          </p:cNvPicPr>
          <p:nvPr/>
        </p:nvPicPr>
        <p:blipFill>
          <a:blip r:embed="rId4" cstate="print"/>
          <a:stretch>
            <a:fillRect/>
          </a:stretch>
        </p:blipFill>
        <p:spPr>
          <a:xfrm>
            <a:off x="8449600" y="5294261"/>
            <a:ext cx="359002" cy="227660"/>
          </a:xfrm>
          <a:prstGeom prst="rect">
            <a:avLst/>
          </a:prstGeom>
        </p:spPr>
      </p:pic>
      <p:pic>
        <p:nvPicPr>
          <p:cNvPr id="18" name="Picture 17"/>
          <p:cNvPicPr>
            <a:picLocks noChangeAspect="1"/>
          </p:cNvPicPr>
          <p:nvPr/>
        </p:nvPicPr>
        <p:blipFill>
          <a:blip r:embed="rId4" cstate="print"/>
          <a:stretch>
            <a:fillRect/>
          </a:stretch>
        </p:blipFill>
        <p:spPr>
          <a:xfrm>
            <a:off x="8449600" y="6261433"/>
            <a:ext cx="359002" cy="227660"/>
          </a:xfrm>
          <a:prstGeom prst="rect">
            <a:avLst/>
          </a:prstGeom>
        </p:spPr>
      </p:pic>
      <p:pic>
        <p:nvPicPr>
          <p:cNvPr id="15" name="Picture 14"/>
          <p:cNvPicPr>
            <a:picLocks noChangeAspect="1"/>
          </p:cNvPicPr>
          <p:nvPr/>
        </p:nvPicPr>
        <p:blipFill>
          <a:blip r:embed="rId3" cstate="print"/>
          <a:stretch>
            <a:fillRect/>
          </a:stretch>
        </p:blipFill>
        <p:spPr>
          <a:xfrm>
            <a:off x="8463884" y="2461828"/>
            <a:ext cx="213702" cy="304800"/>
          </a:xfrm>
          <a:prstGeom prst="rect">
            <a:avLst/>
          </a:prstGeom>
        </p:spPr>
      </p:pic>
      <p:pic>
        <p:nvPicPr>
          <p:cNvPr id="16" name="Picture 15"/>
          <p:cNvPicPr>
            <a:picLocks noChangeAspect="1"/>
          </p:cNvPicPr>
          <p:nvPr/>
        </p:nvPicPr>
        <p:blipFill>
          <a:blip r:embed="rId4" cstate="print"/>
          <a:stretch>
            <a:fillRect/>
          </a:stretch>
        </p:blipFill>
        <p:spPr>
          <a:xfrm>
            <a:off x="8449600" y="3453347"/>
            <a:ext cx="359002" cy="227660"/>
          </a:xfrm>
          <a:prstGeom prst="rect">
            <a:avLst/>
          </a:prstGeom>
        </p:spPr>
      </p:pic>
      <p:pic>
        <p:nvPicPr>
          <p:cNvPr id="22" name="Picture 21"/>
          <p:cNvPicPr>
            <a:picLocks noChangeAspect="1"/>
          </p:cNvPicPr>
          <p:nvPr/>
        </p:nvPicPr>
        <p:blipFill>
          <a:blip r:embed="rId4" cstate="print"/>
          <a:stretch>
            <a:fillRect/>
          </a:stretch>
        </p:blipFill>
        <p:spPr>
          <a:xfrm>
            <a:off x="8449600" y="4810675"/>
            <a:ext cx="359002" cy="227660"/>
          </a:xfrm>
          <a:prstGeom prst="rect">
            <a:avLst/>
          </a:prstGeom>
        </p:spPr>
      </p:pic>
      <p:pic>
        <p:nvPicPr>
          <p:cNvPr id="23" name="Picture 22"/>
          <p:cNvPicPr>
            <a:picLocks noChangeAspect="1"/>
          </p:cNvPicPr>
          <p:nvPr/>
        </p:nvPicPr>
        <p:blipFill>
          <a:blip r:embed="rId4" cstate="print"/>
          <a:stretch>
            <a:fillRect/>
          </a:stretch>
        </p:blipFill>
        <p:spPr>
          <a:xfrm>
            <a:off x="8449600" y="5777847"/>
            <a:ext cx="359002" cy="227660"/>
          </a:xfrm>
          <a:prstGeom prst="rect">
            <a:avLst/>
          </a:prstGeom>
        </p:spPr>
      </p:pic>
    </p:spTree>
    <p:extLst>
      <p:ext uri="{BB962C8B-B14F-4D97-AF65-F5344CB8AC3E}">
        <p14:creationId xmlns:p14="http://schemas.microsoft.com/office/powerpoint/2010/main" xmlns="" val="24578239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268760"/>
          </a:xfrm>
        </p:spPr>
        <p:txBody>
          <a:bodyPr>
            <a:normAutofit/>
          </a:bodyPr>
          <a:lstStyle/>
          <a:p>
            <a:r>
              <a:rPr lang="en-US" altLang="en-US" sz="2000" b="1" dirty="0">
                <a:solidFill>
                  <a:schemeClr val="accent6">
                    <a:lumMod val="50000"/>
                  </a:schemeClr>
                </a:solidFill>
                <a:latin typeface="Arial" panose="020B0604020202020204" pitchFamily="34" charset="0"/>
                <a:cs typeface="Arial" panose="020B0604020202020204" pitchFamily="34" charset="0"/>
              </a:rPr>
              <a:t>AUDITOR-GENERAL REPORT</a:t>
            </a:r>
            <a:endParaRPr lang="en-ZA" sz="2000" dirty="0">
              <a:solidFill>
                <a:schemeClr val="accent6">
                  <a:lumMod val="50000"/>
                </a:schemeClr>
              </a:solidFill>
            </a:endParaRPr>
          </a:p>
        </p:txBody>
      </p:sp>
      <p:sp>
        <p:nvSpPr>
          <p:cNvPr id="3" name="Content Placeholder 2"/>
          <p:cNvSpPr>
            <a:spLocks noGrp="1"/>
          </p:cNvSpPr>
          <p:nvPr>
            <p:ph idx="1"/>
          </p:nvPr>
        </p:nvSpPr>
        <p:spPr>
          <a:xfrm>
            <a:off x="457200" y="980728"/>
            <a:ext cx="8229600" cy="5256583"/>
          </a:xfrm>
        </p:spPr>
        <p:txBody>
          <a:bodyPr>
            <a:normAutofit fontScale="32500" lnSpcReduction="20000"/>
          </a:bodyPr>
          <a:lstStyle/>
          <a:p>
            <a:pPr lvl="0" algn="just">
              <a:lnSpc>
                <a:spcPct val="120000"/>
              </a:lnSpc>
              <a:spcBef>
                <a:spcPts val="0"/>
              </a:spcBef>
              <a:buNone/>
            </a:pPr>
            <a:r>
              <a:rPr lang="en-US" altLang="en-US" sz="4300" b="1" dirty="0">
                <a:solidFill>
                  <a:schemeClr val="tx1">
                    <a:lumMod val="95000"/>
                    <a:lumOff val="5000"/>
                  </a:schemeClr>
                </a:solidFill>
                <a:latin typeface="Arial" pitchFamily="34" charset="0"/>
                <a:cs typeface="Arial" pitchFamily="34" charset="0"/>
              </a:rPr>
              <a:t>Unqualified audit opinion with </a:t>
            </a:r>
            <a:r>
              <a:rPr lang="en-US" altLang="en-US" sz="4300" b="1" dirty="0" smtClean="0">
                <a:solidFill>
                  <a:schemeClr val="tx1">
                    <a:lumMod val="95000"/>
                    <a:lumOff val="5000"/>
                  </a:schemeClr>
                </a:solidFill>
                <a:latin typeface="Arial" pitchFamily="34" charset="0"/>
                <a:cs typeface="Arial" pitchFamily="34" charset="0"/>
              </a:rPr>
              <a:t>matter </a:t>
            </a:r>
            <a:r>
              <a:rPr lang="en-US" altLang="en-US" sz="4300" b="1" dirty="0">
                <a:solidFill>
                  <a:schemeClr val="tx1">
                    <a:lumMod val="95000"/>
                    <a:lumOff val="5000"/>
                  </a:schemeClr>
                </a:solidFill>
                <a:latin typeface="Arial" pitchFamily="34" charset="0"/>
                <a:cs typeface="Arial" pitchFamily="34" charset="0"/>
              </a:rPr>
              <a:t>of emphasis</a:t>
            </a:r>
          </a:p>
          <a:p>
            <a:pPr lvl="0" algn="just">
              <a:lnSpc>
                <a:spcPct val="120000"/>
              </a:lnSpc>
              <a:spcBef>
                <a:spcPts val="0"/>
              </a:spcBef>
              <a:buNone/>
            </a:pPr>
            <a:endParaRPr lang="en-US" altLang="en-US" sz="4300" dirty="0">
              <a:solidFill>
                <a:schemeClr val="tx1">
                  <a:lumMod val="95000"/>
                  <a:lumOff val="5000"/>
                </a:schemeClr>
              </a:solidFill>
              <a:latin typeface="Arial" pitchFamily="34" charset="0"/>
              <a:cs typeface="Arial" pitchFamily="34" charset="0"/>
            </a:endParaRPr>
          </a:p>
          <a:p>
            <a:pPr lvl="0" algn="just">
              <a:lnSpc>
                <a:spcPct val="120000"/>
              </a:lnSpc>
              <a:spcBef>
                <a:spcPts val="0"/>
              </a:spcBef>
            </a:pPr>
            <a:r>
              <a:rPr lang="en-ZA" sz="4300" b="1" dirty="0">
                <a:solidFill>
                  <a:schemeClr val="tx1">
                    <a:lumMod val="95000"/>
                    <a:lumOff val="5000"/>
                  </a:schemeClr>
                </a:solidFill>
                <a:latin typeface="Arial" pitchFamily="34" charset="0"/>
                <a:cs typeface="Arial" pitchFamily="34" charset="0"/>
              </a:rPr>
              <a:t>National text books cataloguing process </a:t>
            </a:r>
            <a:endParaRPr lang="en-ZA" sz="4300" b="1" dirty="0" smtClean="0">
              <a:solidFill>
                <a:schemeClr val="tx1">
                  <a:lumMod val="95000"/>
                  <a:lumOff val="5000"/>
                </a:schemeClr>
              </a:solidFill>
              <a:latin typeface="Arial" pitchFamily="34" charset="0"/>
              <a:cs typeface="Arial" pitchFamily="34" charset="0"/>
            </a:endParaRPr>
          </a:p>
          <a:p>
            <a:pPr marL="0" lvl="0" indent="0" algn="just">
              <a:lnSpc>
                <a:spcPct val="120000"/>
              </a:lnSpc>
              <a:spcBef>
                <a:spcPts val="0"/>
              </a:spcBef>
              <a:buNone/>
            </a:pPr>
            <a:endParaRPr lang="en-ZA" sz="2800" b="1" dirty="0" smtClean="0">
              <a:solidFill>
                <a:schemeClr val="tx1">
                  <a:lumMod val="95000"/>
                  <a:lumOff val="5000"/>
                </a:schemeClr>
              </a:solidFill>
              <a:latin typeface="Arial" pitchFamily="34" charset="0"/>
              <a:cs typeface="Arial" pitchFamily="34" charset="0"/>
            </a:endParaRPr>
          </a:p>
          <a:p>
            <a:pPr marL="542925" lvl="1" indent="-180975" algn="just">
              <a:lnSpc>
                <a:spcPct val="120000"/>
              </a:lnSpc>
              <a:spcBef>
                <a:spcPts val="0"/>
              </a:spcBef>
              <a:buClr>
                <a:srgbClr val="C0504D">
                  <a:lumMod val="50000"/>
                </a:srgbClr>
              </a:buClr>
            </a:pPr>
            <a:r>
              <a:rPr lang="en-ZA" sz="4300" dirty="0">
                <a:solidFill>
                  <a:schemeClr val="tx1">
                    <a:lumMod val="95000"/>
                    <a:lumOff val="5000"/>
                  </a:schemeClr>
                </a:solidFill>
                <a:latin typeface="Arial" pitchFamily="34" charset="0"/>
                <a:cs typeface="Arial" pitchFamily="34" charset="0"/>
              </a:rPr>
              <a:t>The audit revealed deficiencies in the process of establishing national catalogues of text books to be procured by provincial education departments for distribution to schools. The </a:t>
            </a:r>
            <a:r>
              <a:rPr lang="en-ZA" sz="4300" dirty="0" smtClean="0">
                <a:solidFill>
                  <a:schemeClr val="tx1">
                    <a:lumMod val="95000"/>
                    <a:lumOff val="5000"/>
                  </a:schemeClr>
                </a:solidFill>
                <a:latin typeface="Arial" pitchFamily="34" charset="0"/>
                <a:cs typeface="Arial" pitchFamily="34" charset="0"/>
              </a:rPr>
              <a:t>Department </a:t>
            </a:r>
            <a:r>
              <a:rPr lang="en-ZA" sz="4300" dirty="0">
                <a:solidFill>
                  <a:schemeClr val="tx1">
                    <a:lumMod val="95000"/>
                    <a:lumOff val="5000"/>
                  </a:schemeClr>
                </a:solidFill>
                <a:latin typeface="Arial" pitchFamily="34" charset="0"/>
                <a:cs typeface="Arial" pitchFamily="34" charset="0"/>
              </a:rPr>
              <a:t>did not comply with certain aspects of the supply chain requirements as prescribed by the National Treasury in the Treasury Regulations.  This was due to lack of tracking and monitoring of compliance with Treasury Regulations during this process</a:t>
            </a:r>
            <a:r>
              <a:rPr lang="en-ZA" sz="4300" dirty="0" smtClean="0">
                <a:solidFill>
                  <a:schemeClr val="tx1">
                    <a:lumMod val="95000"/>
                    <a:lumOff val="5000"/>
                  </a:schemeClr>
                </a:solidFill>
                <a:latin typeface="Arial" pitchFamily="34" charset="0"/>
                <a:cs typeface="Arial" pitchFamily="34" charset="0"/>
              </a:rPr>
              <a:t>.</a:t>
            </a:r>
          </a:p>
          <a:p>
            <a:pPr marL="457200" lvl="1" indent="0" algn="just">
              <a:lnSpc>
                <a:spcPct val="120000"/>
              </a:lnSpc>
              <a:spcBef>
                <a:spcPts val="0"/>
              </a:spcBef>
              <a:buClr>
                <a:srgbClr val="C0504D">
                  <a:lumMod val="50000"/>
                </a:srgbClr>
              </a:buClr>
              <a:buNone/>
            </a:pPr>
            <a:endParaRPr lang="en-ZA" sz="2500" dirty="0">
              <a:solidFill>
                <a:schemeClr val="tx1">
                  <a:lumMod val="95000"/>
                  <a:lumOff val="5000"/>
                </a:schemeClr>
              </a:solidFill>
              <a:latin typeface="Arial" pitchFamily="34" charset="0"/>
              <a:cs typeface="Arial" pitchFamily="34" charset="0"/>
            </a:endParaRPr>
          </a:p>
          <a:p>
            <a:pPr>
              <a:buNone/>
            </a:pPr>
            <a:r>
              <a:rPr lang="en-ZA" sz="3500" b="1" dirty="0" smtClean="0">
                <a:solidFill>
                  <a:schemeClr val="tx1">
                    <a:lumMod val="95000"/>
                    <a:lumOff val="5000"/>
                  </a:schemeClr>
                </a:solidFill>
                <a:latin typeface="Arial" pitchFamily="34" charset="0"/>
                <a:cs typeface="Arial" pitchFamily="34" charset="0"/>
              </a:rPr>
              <a:t>	</a:t>
            </a:r>
            <a:r>
              <a:rPr lang="en-ZA" sz="4300" b="1" dirty="0" smtClean="0">
                <a:solidFill>
                  <a:schemeClr val="tx1">
                    <a:lumMod val="95000"/>
                    <a:lumOff val="5000"/>
                  </a:schemeClr>
                </a:solidFill>
                <a:latin typeface="Arial" pitchFamily="34" charset="0"/>
                <a:cs typeface="Arial" pitchFamily="34" charset="0"/>
              </a:rPr>
              <a:t>Additional Matters</a:t>
            </a:r>
          </a:p>
          <a:p>
            <a:pPr>
              <a:buNone/>
            </a:pPr>
            <a:endParaRPr lang="en-ZA" sz="3500" b="1" dirty="0" smtClean="0">
              <a:solidFill>
                <a:schemeClr val="tx1">
                  <a:lumMod val="95000"/>
                  <a:lumOff val="5000"/>
                </a:schemeClr>
              </a:solidFill>
              <a:latin typeface="Arial" pitchFamily="34" charset="0"/>
              <a:cs typeface="Arial" pitchFamily="34" charset="0"/>
            </a:endParaRPr>
          </a:p>
          <a:p>
            <a:r>
              <a:rPr lang="en-ZA" sz="4300" b="1" dirty="0" smtClean="0">
                <a:solidFill>
                  <a:schemeClr val="tx1">
                    <a:lumMod val="95000"/>
                    <a:lumOff val="5000"/>
                  </a:schemeClr>
                </a:solidFill>
                <a:latin typeface="Arial" pitchFamily="34" charset="0"/>
                <a:cs typeface="Arial" pitchFamily="34" charset="0"/>
              </a:rPr>
              <a:t>Expenditure </a:t>
            </a:r>
            <a:r>
              <a:rPr lang="en-ZA" sz="4300" b="1" dirty="0">
                <a:solidFill>
                  <a:schemeClr val="tx1">
                    <a:lumMod val="95000"/>
                    <a:lumOff val="5000"/>
                  </a:schemeClr>
                </a:solidFill>
                <a:latin typeface="Arial" pitchFamily="34" charset="0"/>
                <a:cs typeface="Arial" pitchFamily="34" charset="0"/>
              </a:rPr>
              <a:t>management</a:t>
            </a:r>
            <a:r>
              <a:rPr lang="en-ZA" sz="4300" b="1" dirty="0">
                <a:latin typeface="Arial" pitchFamily="34" charset="0"/>
                <a:cs typeface="Arial" pitchFamily="34" charset="0"/>
              </a:rPr>
              <a:t>	</a:t>
            </a:r>
          </a:p>
          <a:p>
            <a:pPr marL="542925" lvl="1" indent="-180975" algn="just">
              <a:lnSpc>
                <a:spcPct val="120000"/>
              </a:lnSpc>
              <a:spcBef>
                <a:spcPts val="0"/>
              </a:spcBef>
              <a:spcAft>
                <a:spcPts val="1200"/>
              </a:spcAft>
              <a:buClr>
                <a:srgbClr val="C0504D">
                  <a:lumMod val="50000"/>
                </a:srgbClr>
              </a:buClr>
              <a:buSzPts val="1100"/>
            </a:pPr>
            <a:r>
              <a:rPr lang="en-ZA" sz="4300" dirty="0">
                <a:solidFill>
                  <a:schemeClr val="tx1">
                    <a:lumMod val="95000"/>
                    <a:lumOff val="5000"/>
                  </a:schemeClr>
                </a:solidFill>
                <a:latin typeface="Arial" pitchFamily="34" charset="0"/>
                <a:cs typeface="Arial" pitchFamily="34" charset="0"/>
              </a:rPr>
              <a:t>The accounting officer did not take effective steps to prevent irregular expenditure amounting to R599 million, </a:t>
            </a:r>
            <a:r>
              <a:rPr lang="en-ZA" sz="4300" dirty="0" smtClean="0">
                <a:solidFill>
                  <a:schemeClr val="tx1">
                    <a:lumMod val="95000"/>
                    <a:lumOff val="5000"/>
                  </a:schemeClr>
                </a:solidFill>
                <a:latin typeface="Arial" pitchFamily="34" charset="0"/>
                <a:cs typeface="Arial" pitchFamily="34" charset="0"/>
              </a:rPr>
              <a:t>in </a:t>
            </a:r>
            <a:r>
              <a:rPr lang="en-ZA" sz="4300" dirty="0">
                <a:solidFill>
                  <a:schemeClr val="tx1">
                    <a:lumMod val="95000"/>
                    <a:lumOff val="5000"/>
                  </a:schemeClr>
                </a:solidFill>
                <a:latin typeface="Arial" pitchFamily="34" charset="0"/>
                <a:cs typeface="Arial" pitchFamily="34" charset="0"/>
              </a:rPr>
              <a:t>contravention of section 38(1)(c)(ii) of the PFMA and treasury regulation 9.1.1.  </a:t>
            </a:r>
          </a:p>
          <a:p>
            <a:pPr marL="542925" lvl="1" indent="-180975" algn="just">
              <a:lnSpc>
                <a:spcPct val="120000"/>
              </a:lnSpc>
              <a:spcBef>
                <a:spcPts val="0"/>
              </a:spcBef>
              <a:spcAft>
                <a:spcPts val="1200"/>
              </a:spcAft>
              <a:buClr>
                <a:srgbClr val="C0504D">
                  <a:lumMod val="50000"/>
                </a:srgbClr>
              </a:buClr>
              <a:buSzPts val="1100"/>
            </a:pPr>
            <a:r>
              <a:rPr lang="en-ZA" sz="4300" dirty="0" smtClean="0">
                <a:solidFill>
                  <a:schemeClr val="tx1">
                    <a:lumMod val="95000"/>
                    <a:lumOff val="5000"/>
                  </a:schemeClr>
                </a:solidFill>
                <a:latin typeface="Arial" pitchFamily="34" charset="0"/>
                <a:cs typeface="Arial" pitchFamily="34" charset="0"/>
              </a:rPr>
              <a:t>The </a:t>
            </a:r>
            <a:r>
              <a:rPr lang="en-ZA" sz="4300" dirty="0">
                <a:solidFill>
                  <a:schemeClr val="tx1">
                    <a:lumMod val="95000"/>
                    <a:lumOff val="5000"/>
                  </a:schemeClr>
                </a:solidFill>
                <a:latin typeface="Arial" pitchFamily="34" charset="0"/>
                <a:cs typeface="Arial" pitchFamily="34" charset="0"/>
              </a:rPr>
              <a:t>accounting officer did not take effective steps to prevent unauthorised expenditure amounting to R153 million, </a:t>
            </a:r>
            <a:r>
              <a:rPr lang="en-ZA" sz="4300" dirty="0" smtClean="0">
                <a:solidFill>
                  <a:schemeClr val="tx1">
                    <a:lumMod val="95000"/>
                    <a:lumOff val="5000"/>
                  </a:schemeClr>
                </a:solidFill>
                <a:latin typeface="Arial" pitchFamily="34" charset="0"/>
                <a:cs typeface="Arial" pitchFamily="34" charset="0"/>
              </a:rPr>
              <a:t>in </a:t>
            </a:r>
            <a:r>
              <a:rPr lang="en-ZA" sz="4300" dirty="0">
                <a:solidFill>
                  <a:schemeClr val="tx1">
                    <a:lumMod val="95000"/>
                    <a:lumOff val="5000"/>
                  </a:schemeClr>
                </a:solidFill>
                <a:latin typeface="Arial" pitchFamily="34" charset="0"/>
                <a:cs typeface="Arial" pitchFamily="34" charset="0"/>
              </a:rPr>
              <a:t>contravention of section 38(1)(c)(ii) of the PFMA and treasury regulation 9.1.1. </a:t>
            </a:r>
          </a:p>
          <a:p>
            <a:pPr marL="542925" lvl="1" indent="-180975" algn="just">
              <a:lnSpc>
                <a:spcPct val="120000"/>
              </a:lnSpc>
              <a:spcBef>
                <a:spcPts val="0"/>
              </a:spcBef>
              <a:spcAft>
                <a:spcPts val="1200"/>
              </a:spcAft>
              <a:buClr>
                <a:srgbClr val="C0504D">
                  <a:lumMod val="50000"/>
                </a:srgbClr>
              </a:buClr>
              <a:buSzPts val="1100"/>
            </a:pPr>
            <a:r>
              <a:rPr lang="en-ZA" sz="4300" dirty="0">
                <a:solidFill>
                  <a:schemeClr val="tx1">
                    <a:lumMod val="95000"/>
                    <a:lumOff val="5000"/>
                  </a:schemeClr>
                </a:solidFill>
                <a:latin typeface="Arial" pitchFamily="34" charset="0"/>
                <a:cs typeface="Arial" pitchFamily="34" charset="0"/>
              </a:rPr>
              <a:t>The accounting officer did not take effective steps to prevent fruitless and wasteful expenditure amounting to R44 million</a:t>
            </a:r>
            <a:r>
              <a:rPr lang="en-ZA" sz="4300" dirty="0" smtClean="0">
                <a:solidFill>
                  <a:schemeClr val="tx1">
                    <a:lumMod val="95000"/>
                    <a:lumOff val="5000"/>
                  </a:schemeClr>
                </a:solidFill>
                <a:latin typeface="Arial" pitchFamily="34" charset="0"/>
                <a:cs typeface="Arial" pitchFamily="34" charset="0"/>
              </a:rPr>
              <a:t>, </a:t>
            </a:r>
            <a:r>
              <a:rPr lang="en-ZA" sz="4300" dirty="0">
                <a:solidFill>
                  <a:schemeClr val="tx1">
                    <a:lumMod val="95000"/>
                    <a:lumOff val="5000"/>
                  </a:schemeClr>
                </a:solidFill>
                <a:latin typeface="Arial" pitchFamily="34" charset="0"/>
                <a:cs typeface="Arial" pitchFamily="34" charset="0"/>
              </a:rPr>
              <a:t>in contravention of section 38(1)(c)(ii) of the PFMA and treasury regulation 9.1.1.</a:t>
            </a:r>
          </a:p>
          <a:p>
            <a:pPr marL="457200" lvl="1" indent="0" algn="just">
              <a:lnSpc>
                <a:spcPct val="120000"/>
              </a:lnSpc>
              <a:spcBef>
                <a:spcPts val="0"/>
              </a:spcBef>
              <a:buClr>
                <a:srgbClr val="C0504D">
                  <a:lumMod val="50000"/>
                </a:srgbClr>
              </a:buClr>
              <a:buNone/>
            </a:pPr>
            <a:endParaRPr lang="en-ZA" sz="1800" dirty="0">
              <a:solidFill>
                <a:schemeClr val="tx1">
                  <a:lumMod val="95000"/>
                  <a:lumOff val="5000"/>
                </a:schemeClr>
              </a:solidFill>
              <a:latin typeface="Arial" panose="020B0604020202020204" pitchFamily="34" charset="0"/>
              <a:cs typeface="Arial" panose="020B0604020202020204" pitchFamily="34" charset="0"/>
            </a:endParaRPr>
          </a:p>
          <a:p>
            <a:pPr lvl="0">
              <a:lnSpc>
                <a:spcPct val="120000"/>
              </a:lnSpc>
              <a:spcBef>
                <a:spcPts val="0"/>
              </a:spcBef>
              <a:buNone/>
            </a:pPr>
            <a:endParaRPr lang="en-ZA" sz="800"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95</a:t>
            </a:fld>
            <a:endParaRPr lang="en-ZA"/>
          </a:p>
        </p:txBody>
      </p:sp>
    </p:spTree>
    <p:extLst>
      <p:ext uri="{BB962C8B-B14F-4D97-AF65-F5344CB8AC3E}">
        <p14:creationId xmlns:p14="http://schemas.microsoft.com/office/powerpoint/2010/main" xmlns="" val="27092837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06089"/>
          </a:xfrm>
        </p:spPr>
        <p:txBody>
          <a:bodyPr>
            <a:normAutofit/>
          </a:bodyPr>
          <a:lstStyle/>
          <a:p>
            <a:r>
              <a:rPr lang="en-ZA" sz="2000" b="1" dirty="0" smtClean="0">
                <a:solidFill>
                  <a:schemeClr val="accent6">
                    <a:lumMod val="50000"/>
                  </a:schemeClr>
                </a:solidFill>
                <a:latin typeface="Arial" pitchFamily="34" charset="0"/>
                <a:cs typeface="Arial" pitchFamily="34" charset="0"/>
              </a:rPr>
              <a:t>ADDITIONAL MATTERS </a:t>
            </a:r>
            <a:endParaRPr lang="en-ZA" sz="2000" b="1"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052736"/>
            <a:ext cx="8229600" cy="5328592"/>
          </a:xfrm>
        </p:spPr>
        <p:txBody>
          <a:bodyPr>
            <a:normAutofit fontScale="62500" lnSpcReduction="20000"/>
          </a:bodyPr>
          <a:lstStyle/>
          <a:p>
            <a:pPr algn="just">
              <a:lnSpc>
                <a:spcPct val="120000"/>
              </a:lnSpc>
              <a:spcBef>
                <a:spcPts val="0"/>
              </a:spcBef>
              <a:spcAft>
                <a:spcPts val="1200"/>
              </a:spcAft>
            </a:pPr>
            <a:r>
              <a:rPr lang="en-ZA" sz="2200" b="1" dirty="0">
                <a:solidFill>
                  <a:schemeClr val="tx1">
                    <a:lumMod val="95000"/>
                    <a:lumOff val="5000"/>
                  </a:schemeClr>
                </a:solidFill>
                <a:latin typeface="Arial" panose="020B0604020202020204" pitchFamily="34" charset="0"/>
                <a:cs typeface="Arial" panose="020B0604020202020204" pitchFamily="34" charset="0"/>
              </a:rPr>
              <a:t>Consequence management</a:t>
            </a:r>
          </a:p>
          <a:p>
            <a:pPr lvl="1" algn="just">
              <a:lnSpc>
                <a:spcPct val="120000"/>
              </a:lnSpc>
              <a:spcBef>
                <a:spcPts val="0"/>
              </a:spcBef>
              <a:spcAft>
                <a:spcPts val="1200"/>
              </a:spcAft>
              <a:buClr>
                <a:srgbClr val="C0504D">
                  <a:lumMod val="50000"/>
                </a:srgbClr>
              </a:buClr>
            </a:pPr>
            <a:r>
              <a:rPr lang="en-ZA" sz="2200" dirty="0">
                <a:solidFill>
                  <a:schemeClr val="tx1">
                    <a:lumMod val="95000"/>
                    <a:lumOff val="5000"/>
                  </a:schemeClr>
                </a:solidFill>
                <a:latin typeface="Arial" panose="020B0604020202020204" pitchFamily="34" charset="0"/>
                <a:cs typeface="Arial" panose="020B0604020202020204" pitchFamily="34" charset="0"/>
              </a:rPr>
              <a:t>Effective and appropriate disciplinary steps were not taken against officials who made and permitted irregular and unauthorised expenditure at the time, as required by section 38(1)(h)(iii) of the PFMA and treasury regulation 9.1.3, as it was not investigated during the year under review</a:t>
            </a:r>
            <a:r>
              <a:rPr lang="en-ZA" sz="1900" dirty="0">
                <a:solidFill>
                  <a:schemeClr val="tx1">
                    <a:lumMod val="95000"/>
                    <a:lumOff val="5000"/>
                  </a:schemeClr>
                </a:solidFill>
                <a:latin typeface="Arial" panose="020B0604020202020204" pitchFamily="34" charset="0"/>
                <a:cs typeface="Arial" panose="020B0604020202020204" pitchFamily="34" charset="0"/>
              </a:rPr>
              <a:t>. </a:t>
            </a:r>
          </a:p>
          <a:p>
            <a:pPr algn="just">
              <a:lnSpc>
                <a:spcPct val="120000"/>
              </a:lnSpc>
              <a:spcBef>
                <a:spcPts val="0"/>
              </a:spcBef>
              <a:spcAft>
                <a:spcPts val="1200"/>
              </a:spcAft>
            </a:pPr>
            <a:r>
              <a:rPr lang="en-ZA" sz="2200" b="1" dirty="0">
                <a:solidFill>
                  <a:schemeClr val="tx1">
                    <a:lumMod val="95000"/>
                    <a:lumOff val="5000"/>
                  </a:schemeClr>
                </a:solidFill>
                <a:latin typeface="Arial" panose="020B0604020202020204" pitchFamily="34" charset="0"/>
                <a:cs typeface="Arial" panose="020B0604020202020204" pitchFamily="34" charset="0"/>
              </a:rPr>
              <a:t>Procurement and contract management </a:t>
            </a:r>
          </a:p>
          <a:p>
            <a:pPr lvl="1" algn="just">
              <a:lnSpc>
                <a:spcPct val="120000"/>
              </a:lnSpc>
              <a:spcBef>
                <a:spcPts val="0"/>
              </a:spcBef>
              <a:spcAft>
                <a:spcPts val="1200"/>
              </a:spcAft>
              <a:buClr>
                <a:srgbClr val="C0504D">
                  <a:lumMod val="50000"/>
                </a:srgbClr>
              </a:buClr>
              <a:buSzPts val="1100"/>
            </a:pPr>
            <a:r>
              <a:rPr lang="en-ZA" sz="2200" dirty="0">
                <a:solidFill>
                  <a:schemeClr val="tx1">
                    <a:lumMod val="95000"/>
                    <a:lumOff val="5000"/>
                  </a:schemeClr>
                </a:solidFill>
                <a:latin typeface="Arial" panose="020B0604020202020204" pitchFamily="34" charset="0"/>
                <a:cs typeface="Arial" panose="020B0604020202020204" pitchFamily="34" charset="0"/>
              </a:rPr>
              <a:t>Fourteen contracts were awarded to bidders where preferential points were not allocated and/or calculated according to the requirements of the Preferential Procurement Policy Framework Act and its regulations.</a:t>
            </a:r>
          </a:p>
          <a:p>
            <a:pPr lvl="1" algn="just">
              <a:lnSpc>
                <a:spcPct val="120000"/>
              </a:lnSpc>
              <a:spcBef>
                <a:spcPts val="0"/>
              </a:spcBef>
              <a:spcAft>
                <a:spcPts val="1200"/>
              </a:spcAft>
              <a:buClr>
                <a:srgbClr val="C0504D">
                  <a:lumMod val="50000"/>
                </a:srgbClr>
              </a:buClr>
              <a:buSzPts val="1100"/>
            </a:pPr>
            <a:r>
              <a:rPr lang="en-ZA" sz="2200" dirty="0" smtClean="0">
                <a:solidFill>
                  <a:schemeClr val="tx1">
                    <a:lumMod val="95000"/>
                    <a:lumOff val="5000"/>
                  </a:schemeClr>
                </a:solidFill>
                <a:latin typeface="Arial" panose="020B0604020202020204" pitchFamily="34" charset="0"/>
                <a:cs typeface="Arial" panose="020B0604020202020204" pitchFamily="34" charset="0"/>
              </a:rPr>
              <a:t>Memorandums </a:t>
            </a:r>
            <a:r>
              <a:rPr lang="en-ZA" sz="2200" dirty="0">
                <a:solidFill>
                  <a:schemeClr val="tx1">
                    <a:lumMod val="95000"/>
                    <a:lumOff val="5000"/>
                  </a:schemeClr>
                </a:solidFill>
                <a:latin typeface="Arial" panose="020B0604020202020204" pitchFamily="34" charset="0"/>
                <a:cs typeface="Arial" panose="020B0604020202020204" pitchFamily="34" charset="0"/>
              </a:rPr>
              <a:t>of agreements with implementing agents were not amended or extended through approval by a delegated official, in contravention of the department’s delegation of authority issued in terms of section 44 of the PFMA. The total value of the payments </a:t>
            </a:r>
            <a:r>
              <a:rPr lang="en-ZA" sz="2200" dirty="0" smtClean="0">
                <a:solidFill>
                  <a:schemeClr val="tx1">
                    <a:lumMod val="95000"/>
                    <a:lumOff val="5000"/>
                  </a:schemeClr>
                </a:solidFill>
                <a:latin typeface="Arial" panose="020B0604020202020204" pitchFamily="34" charset="0"/>
                <a:cs typeface="Arial" panose="020B0604020202020204" pitchFamily="34" charset="0"/>
              </a:rPr>
              <a:t>made in </a:t>
            </a:r>
            <a:r>
              <a:rPr lang="en-ZA" sz="2200" dirty="0">
                <a:solidFill>
                  <a:schemeClr val="tx1">
                    <a:lumMod val="95000"/>
                    <a:lumOff val="5000"/>
                  </a:schemeClr>
                </a:solidFill>
                <a:latin typeface="Arial" panose="020B0604020202020204" pitchFamily="34" charset="0"/>
                <a:cs typeface="Arial" panose="020B0604020202020204" pitchFamily="34" charset="0"/>
              </a:rPr>
              <a:t>the current financial year to the implementing agents after expiry of their memorandums of agreements amounted to R219 834 000 and </a:t>
            </a:r>
            <a:r>
              <a:rPr lang="en-ZA" sz="2200" dirty="0" smtClean="0">
                <a:solidFill>
                  <a:schemeClr val="tx1">
                    <a:lumMod val="95000"/>
                    <a:lumOff val="5000"/>
                  </a:schemeClr>
                </a:solidFill>
                <a:latin typeface="Arial" panose="020B0604020202020204" pitchFamily="34" charset="0"/>
                <a:cs typeface="Arial" panose="020B0604020202020204" pitchFamily="34" charset="0"/>
              </a:rPr>
              <a:t>it has </a:t>
            </a:r>
            <a:r>
              <a:rPr lang="en-ZA" sz="2200" dirty="0">
                <a:solidFill>
                  <a:schemeClr val="tx1">
                    <a:lumMod val="95000"/>
                    <a:lumOff val="5000"/>
                  </a:schemeClr>
                </a:solidFill>
                <a:latin typeface="Arial" panose="020B0604020202020204" pitchFamily="34" charset="0"/>
                <a:cs typeface="Arial" panose="020B0604020202020204" pitchFamily="34" charset="0"/>
              </a:rPr>
              <a:t>been disclosed as irregular expenditure.</a:t>
            </a:r>
          </a:p>
          <a:p>
            <a:pPr lvl="0">
              <a:lnSpc>
                <a:spcPct val="120000"/>
              </a:lnSpc>
              <a:spcBef>
                <a:spcPts val="0"/>
              </a:spcBef>
            </a:pPr>
            <a:r>
              <a:rPr lang="en-ZA" sz="2200" b="1" dirty="0" smtClean="0">
                <a:solidFill>
                  <a:schemeClr val="tx1">
                    <a:lumMod val="95000"/>
                    <a:lumOff val="5000"/>
                  </a:schemeClr>
                </a:solidFill>
                <a:latin typeface="Arial" panose="020B0604020202020204" pitchFamily="34" charset="0"/>
                <a:cs typeface="Arial" panose="020B0604020202020204" pitchFamily="34" charset="0"/>
              </a:rPr>
              <a:t>Annual Financial Statements</a:t>
            </a:r>
          </a:p>
          <a:p>
            <a:pPr lvl="0">
              <a:lnSpc>
                <a:spcPct val="120000"/>
              </a:lnSpc>
              <a:spcBef>
                <a:spcPts val="0"/>
              </a:spcBef>
            </a:pPr>
            <a:endParaRPr lang="en-ZA" sz="1300" b="1" dirty="0">
              <a:solidFill>
                <a:schemeClr val="tx1">
                  <a:lumMod val="95000"/>
                  <a:lumOff val="5000"/>
                </a:schemeClr>
              </a:solidFill>
              <a:latin typeface="Arial" panose="020B0604020202020204" pitchFamily="34" charset="0"/>
              <a:cs typeface="Arial" panose="020B0604020202020204" pitchFamily="34" charset="0"/>
            </a:endParaRPr>
          </a:p>
          <a:p>
            <a:pPr lvl="1" algn="just">
              <a:lnSpc>
                <a:spcPct val="120000"/>
              </a:lnSpc>
              <a:spcBef>
                <a:spcPts val="0"/>
              </a:spcBef>
              <a:spcAft>
                <a:spcPts val="1200"/>
              </a:spcAft>
              <a:buClr>
                <a:srgbClr val="C0504D">
                  <a:lumMod val="50000"/>
                </a:srgbClr>
              </a:buClr>
              <a:buSzPts val="1100"/>
            </a:pPr>
            <a:r>
              <a:rPr lang="en-ZA" sz="2200" dirty="0" smtClean="0">
                <a:latin typeface="Arial" pitchFamily="34" charset="0"/>
                <a:cs typeface="Arial" pitchFamily="34" charset="0"/>
              </a:rPr>
              <a:t>Material misstatements of immovable tangible capital assets, accruals and commitments identified by the auditors in the submitted financial statements were subsequently corrected and the supporting records provided, resulting in the financial statements receiving an unqualified audit opinion</a:t>
            </a:r>
            <a:r>
              <a:rPr lang="en-ZA" sz="2000" dirty="0" smtClean="0">
                <a:latin typeface="Arial" pitchFamily="34" charset="0"/>
                <a:cs typeface="Arial" pitchFamily="34" charset="0"/>
              </a:rPr>
              <a:t>.</a:t>
            </a:r>
          </a:p>
          <a:p>
            <a:pPr lvl="1" algn="just">
              <a:lnSpc>
                <a:spcPct val="120000"/>
              </a:lnSpc>
              <a:spcBef>
                <a:spcPts val="0"/>
              </a:spcBef>
              <a:spcAft>
                <a:spcPts val="1200"/>
              </a:spcAft>
              <a:buClr>
                <a:srgbClr val="C0504D">
                  <a:lumMod val="50000"/>
                </a:srgbClr>
              </a:buClr>
              <a:buSzPts val="1100"/>
            </a:pPr>
            <a:endParaRPr lang="en-ZA" sz="1900" dirty="0">
              <a:solidFill>
                <a:schemeClr val="tx1">
                  <a:lumMod val="95000"/>
                  <a:lumOff val="5000"/>
                </a:schemeClr>
              </a:solidFill>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96</a:t>
            </a:fld>
            <a:endParaRPr lang="en-ZA"/>
          </a:p>
        </p:txBody>
      </p:sp>
    </p:spTree>
    <p:extLst>
      <p:ext uri="{BB962C8B-B14F-4D97-AF65-F5344CB8AC3E}">
        <p14:creationId xmlns:p14="http://schemas.microsoft.com/office/powerpoint/2010/main" xmlns="" val="32742905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
            <a:ext cx="9144000" cy="620688"/>
          </a:xfrm>
        </p:spPr>
        <p:txBody>
          <a:bodyPr/>
          <a:lstStyle/>
          <a:p>
            <a:pPr eaLnBrk="1" hangingPunct="1"/>
            <a:r>
              <a:rPr lang="en-ZA" altLang="en-US" sz="2400" dirty="0" smtClean="0"/>
              <a:t> </a:t>
            </a:r>
            <a:r>
              <a:rPr lang="en-ZA" altLang="en-US" sz="2000" b="1" dirty="0" smtClean="0">
                <a:solidFill>
                  <a:schemeClr val="accent6">
                    <a:lumMod val="50000"/>
                  </a:schemeClr>
                </a:solidFill>
                <a:latin typeface="Arial" pitchFamily="34" charset="0"/>
                <a:cs typeface="Arial" pitchFamily="34" charset="0"/>
              </a:rPr>
              <a:t>STEPS TAKEN TO PREVENT RECCURENCE </a:t>
            </a:r>
          </a:p>
        </p:txBody>
      </p:sp>
      <p:graphicFrame>
        <p:nvGraphicFramePr>
          <p:cNvPr id="2" name="Table 1"/>
          <p:cNvGraphicFramePr>
            <a:graphicFrameLocks noGrp="1"/>
          </p:cNvGraphicFramePr>
          <p:nvPr>
            <p:extLst>
              <p:ext uri="{D42A27DB-BD31-4B8C-83A1-F6EECF244321}">
                <p14:modId xmlns:p14="http://schemas.microsoft.com/office/powerpoint/2010/main" xmlns="" val="3163671135"/>
              </p:ext>
            </p:extLst>
          </p:nvPr>
        </p:nvGraphicFramePr>
        <p:xfrm>
          <a:off x="251520" y="685794"/>
          <a:ext cx="8712968" cy="6172206"/>
        </p:xfrm>
        <a:graphic>
          <a:graphicData uri="http://schemas.openxmlformats.org/drawingml/2006/table">
            <a:tbl>
              <a:tblPr firstRow="1" bandRow="1">
                <a:tableStyleId>{21E4AEA4-8DFA-4A89-87EB-49C32662AFE0}</a:tableStyleId>
              </a:tblPr>
              <a:tblGrid>
                <a:gridCol w="2088232"/>
                <a:gridCol w="2520280"/>
                <a:gridCol w="4104456"/>
              </a:tblGrid>
              <a:tr h="679616">
                <a:tc>
                  <a:txBody>
                    <a:bodyPr/>
                    <a:lstStyle/>
                    <a:p>
                      <a:pPr algn="ctr"/>
                      <a:r>
                        <a:rPr lang="en-ZA" sz="2000" dirty="0" smtClean="0">
                          <a:latin typeface="+mn-lt"/>
                        </a:rPr>
                        <a:t>FINDINGS OF</a:t>
                      </a:r>
                      <a:r>
                        <a:rPr lang="en-ZA" sz="2000" baseline="0" dirty="0" smtClean="0">
                          <a:latin typeface="+mn-lt"/>
                        </a:rPr>
                        <a:t> AGSA</a:t>
                      </a:r>
                      <a:endParaRPr lang="en-ZA" sz="2000" dirty="0">
                        <a:latin typeface="+mn-lt"/>
                        <a:cs typeface="Arial" pitchFamily="34" charset="0"/>
                      </a:endParaRPr>
                    </a:p>
                  </a:txBody>
                  <a:tcPr marL="91431" marR="91431" marT="45721" marB="45721"/>
                </a:tc>
                <a:tc>
                  <a:txBody>
                    <a:bodyPr/>
                    <a:lstStyle/>
                    <a:p>
                      <a:pPr algn="ctr"/>
                      <a:r>
                        <a:rPr lang="en-US" sz="1600" dirty="0" smtClean="0">
                          <a:latin typeface="+mn-lt"/>
                          <a:cs typeface="Arial" pitchFamily="34" charset="0"/>
                        </a:rPr>
                        <a:t>RECOMMENDATIONS BY AGSA</a:t>
                      </a:r>
                      <a:endParaRPr lang="en-ZA" sz="1600" dirty="0">
                        <a:latin typeface="+mn-lt"/>
                        <a:cs typeface="Arial" pitchFamily="34" charset="0"/>
                      </a:endParaRPr>
                    </a:p>
                  </a:txBody>
                  <a:tcPr marL="91431" marR="91431" marT="45721" marB="45721"/>
                </a:tc>
                <a:tc>
                  <a:txBody>
                    <a:bodyPr/>
                    <a:lstStyle/>
                    <a:p>
                      <a:pPr algn="ctr"/>
                      <a:r>
                        <a:rPr lang="en-US" sz="1800" dirty="0" smtClean="0">
                          <a:latin typeface="+mn-lt"/>
                          <a:cs typeface="Arial" pitchFamily="34" charset="0"/>
                        </a:rPr>
                        <a:t>REMEDIAL ACTION</a:t>
                      </a:r>
                      <a:endParaRPr lang="en-ZA" sz="1800" dirty="0">
                        <a:latin typeface="+mn-lt"/>
                        <a:cs typeface="Arial" pitchFamily="34" charset="0"/>
                      </a:endParaRPr>
                    </a:p>
                  </a:txBody>
                  <a:tcPr marL="91431" marR="91431" marT="45721" marB="45721"/>
                </a:tc>
              </a:tr>
              <a:tr h="1270585">
                <a:tc>
                  <a:txBody>
                    <a:bodyPr/>
                    <a:lstStyle/>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lang="en-ZA" sz="1600" b="0" dirty="0" smtClean="0">
                          <a:solidFill>
                            <a:schemeClr val="tx1">
                              <a:lumMod val="95000"/>
                              <a:lumOff val="5000"/>
                            </a:schemeClr>
                          </a:solidFill>
                          <a:latin typeface="+mn-lt"/>
                          <a:cs typeface="Arial" pitchFamily="34" charset="0"/>
                        </a:rPr>
                        <a:t>National text books cataloguing process</a:t>
                      </a:r>
                      <a:endParaRPr lang="en-ZA" sz="1600" b="0" dirty="0" smtClean="0">
                        <a:solidFill>
                          <a:schemeClr val="tx1"/>
                        </a:solidFill>
                        <a:latin typeface="+mn-lt"/>
                        <a:ea typeface="Times New Roman"/>
                      </a:endParaRPr>
                    </a:p>
                  </a:txBody>
                  <a:tcPr marL="91431" marR="91431" marT="45721" marB="45721"/>
                </a:tc>
                <a:tc>
                  <a:txBody>
                    <a:bodyPr/>
                    <a:lstStyle/>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lang="en-ZA" sz="1600" b="0" dirty="0" smtClean="0">
                        <a:solidFill>
                          <a:schemeClr val="tx1"/>
                        </a:solidFill>
                        <a:latin typeface="+mn-lt"/>
                        <a:ea typeface="Times New Roman"/>
                      </a:endParaRPr>
                    </a:p>
                  </a:txBody>
                  <a:tcPr marL="91431" marR="91431" marT="45721" marB="45721"/>
                </a:tc>
                <a:tc>
                  <a:txBody>
                    <a:bodyPr/>
                    <a:lstStyle/>
                    <a:p>
                      <a:pPr marL="179388" marR="0" lvl="0" indent="-179388" algn="just" defTabSz="914400" rtl="0" eaLnBrk="1" fontAlgn="auto" latinLnBrk="0" hangingPunct="1">
                        <a:lnSpc>
                          <a:spcPct val="100000"/>
                        </a:lnSpc>
                        <a:spcBef>
                          <a:spcPct val="20000"/>
                        </a:spcBef>
                        <a:spcAft>
                          <a:spcPts val="0"/>
                        </a:spcAft>
                        <a:buClrTx/>
                        <a:buSzTx/>
                        <a:buFont typeface="Arial" pitchFamily="34" charset="0"/>
                        <a:buChar char="•"/>
                        <a:tabLst>
                          <a:tab pos="1990725" algn="l"/>
                        </a:tabLst>
                        <a:defRPr/>
                      </a:pPr>
                      <a:r>
                        <a:rPr kumimoji="0" lang="en-ZA" sz="1600" b="0" i="0" u="none" strike="noStrike" kern="1200" cap="none" spc="0" normalizeH="0" baseline="0" noProof="0" dirty="0" smtClean="0">
                          <a:ln>
                            <a:noFill/>
                          </a:ln>
                          <a:solidFill>
                            <a:schemeClr val="tx1"/>
                          </a:solidFill>
                          <a:effectLst/>
                          <a:uLnTx/>
                          <a:uFillTx/>
                          <a:latin typeface="+mn-lt"/>
                          <a:ea typeface="Times New Roman"/>
                          <a:cs typeface="+mn-cs"/>
                        </a:rPr>
                        <a:t>The Department wrote to National Treasury requesting approval to deviate from the normal procurement process since cataloguing cannot be done through the normal SCM process.</a:t>
                      </a:r>
                    </a:p>
                  </a:txBody>
                  <a:tcPr marL="91431" marR="91431" marT="45721" marB="45721"/>
                </a:tc>
              </a:tr>
              <a:tr h="4033365">
                <a:tc>
                  <a:txBody>
                    <a:bodyPr/>
                    <a:lstStyle/>
                    <a:p>
                      <a:pPr lvl="0" indent="-254000" algn="just">
                        <a:lnSpc>
                          <a:spcPct val="170000"/>
                        </a:lnSpc>
                        <a:spcBef>
                          <a:spcPts val="0"/>
                        </a:spcBef>
                      </a:pPr>
                      <a:r>
                        <a:rPr lang="en-ZA" sz="1600" dirty="0" smtClean="0">
                          <a:latin typeface="+mn-lt"/>
                          <a:cs typeface="Arial" pitchFamily="34" charset="0"/>
                        </a:rPr>
                        <a:t>Irregular Expenditure</a:t>
                      </a:r>
                      <a:endParaRPr lang="en-ZA" sz="1600" dirty="0" smtClean="0">
                        <a:solidFill>
                          <a:schemeClr val="tx1"/>
                        </a:solidFill>
                        <a:latin typeface="+mn-lt"/>
                        <a:cs typeface="Arial" pitchFamily="34" charset="0"/>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n-US" sz="1600" kern="1200" dirty="0" smtClean="0">
                          <a:latin typeface="+mn-lt"/>
                        </a:rPr>
                        <a:t>Fruitless and Wasteful Expenditure</a:t>
                      </a:r>
                      <a:endParaRPr lang="en-ZA" sz="1600" dirty="0" smtClean="0">
                        <a:solidFill>
                          <a:schemeClr val="tx1"/>
                        </a:solidFill>
                        <a:latin typeface="+mn-lt"/>
                        <a:ea typeface="Times New Roman"/>
                        <a:cs typeface="Arial" pitchFamily="34" charset="0"/>
                      </a:endParaRPr>
                    </a:p>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n-ZA" sz="1600" u="none" strike="noStrike" kern="1200" cap="none" spc="0" normalizeH="0" baseline="0" noProof="0" dirty="0" smtClean="0">
                          <a:ln>
                            <a:noFill/>
                          </a:ln>
                          <a:effectLst/>
                          <a:uLnTx/>
                          <a:uFillTx/>
                          <a:latin typeface="+mn-lt"/>
                        </a:rPr>
                        <a:t>Unauthorised Expenditure</a:t>
                      </a:r>
                      <a:endParaRPr lang="en-ZA" sz="1600" dirty="0" smtClean="0">
                        <a:solidFill>
                          <a:schemeClr val="tx1"/>
                        </a:solidFill>
                        <a:latin typeface="+mn-lt"/>
                        <a:ea typeface="Times New Roman"/>
                      </a:endParaRPr>
                    </a:p>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lang="en-ZA" sz="1600" b="0" dirty="0" smtClean="0">
                          <a:solidFill>
                            <a:schemeClr val="tx1">
                              <a:lumMod val="95000"/>
                              <a:lumOff val="5000"/>
                            </a:schemeClr>
                          </a:solidFill>
                          <a:latin typeface="+mn-lt"/>
                          <a:cs typeface="Arial" panose="020B0604020202020204" pitchFamily="34" charset="0"/>
                        </a:rPr>
                        <a:t>Consequence management</a:t>
                      </a:r>
                    </a:p>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lang="en-ZA" sz="1600" dirty="0" smtClean="0">
                        <a:solidFill>
                          <a:schemeClr val="tx1"/>
                        </a:solidFill>
                        <a:latin typeface="+mn-lt"/>
                        <a:ea typeface="Times New Roman"/>
                      </a:endParaRPr>
                    </a:p>
                  </a:txBody>
                  <a:tcPr marL="91431" marR="91431" marT="45721" marB="45721"/>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chemeClr val="tx1"/>
                          </a:solidFill>
                          <a:latin typeface="+mn-lt"/>
                          <a:ea typeface="Times New Roman"/>
                        </a:rPr>
                        <a:t>Enforce  daily management disciplines.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chemeClr val="tx1"/>
                          </a:solidFill>
                          <a:latin typeface="+mn-lt"/>
                          <a:ea typeface="Times New Roman"/>
                        </a:rPr>
                        <a:t>Identify and create appropriate capacity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chemeClr val="tx1"/>
                          </a:solidFill>
                          <a:latin typeface="+mn-lt"/>
                          <a:ea typeface="Times New Roman"/>
                        </a:rPr>
                        <a:t>Improve coordination between the various departments and principal</a:t>
                      </a:r>
                      <a:r>
                        <a:rPr lang="en-US" sz="1600" baseline="0" dirty="0" smtClean="0">
                          <a:solidFill>
                            <a:schemeClr val="tx1"/>
                          </a:solidFill>
                          <a:latin typeface="+mn-lt"/>
                          <a:ea typeface="Times New Roman"/>
                        </a:rPr>
                        <a:t> </a:t>
                      </a:r>
                      <a:r>
                        <a:rPr lang="en-US" sz="1600" dirty="0" smtClean="0">
                          <a:solidFill>
                            <a:schemeClr val="tx1"/>
                          </a:solidFill>
                          <a:latin typeface="+mn-lt"/>
                          <a:ea typeface="Times New Roman"/>
                        </a:rPr>
                        <a:t>actors.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chemeClr val="tx1"/>
                          </a:solidFill>
                          <a:latin typeface="+mn-lt"/>
                          <a:ea typeface="Times New Roman"/>
                        </a:rPr>
                        <a:t>Manage consequences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chemeClr val="tx1"/>
                          </a:solidFill>
                          <a:latin typeface="+mn-lt"/>
                          <a:ea typeface="Times New Roman"/>
                        </a:rPr>
                        <a:t>Monitor and evaluate</a:t>
                      </a:r>
                      <a:r>
                        <a:rPr lang="en-US" sz="1600" baseline="0" dirty="0" smtClean="0">
                          <a:solidFill>
                            <a:schemeClr val="tx1"/>
                          </a:solidFill>
                          <a:latin typeface="+mn-lt"/>
                          <a:ea typeface="Times New Roman"/>
                        </a:rPr>
                        <a:t> processes.</a:t>
                      </a:r>
                    </a:p>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lang="en-US" sz="1600" dirty="0" smtClean="0">
                        <a:solidFill>
                          <a:schemeClr val="tx1"/>
                        </a:solidFill>
                        <a:latin typeface="+mn-lt"/>
                        <a:ea typeface="Times New Roman"/>
                      </a:endParaRPr>
                    </a:p>
                  </a:txBody>
                  <a:tcPr marL="91431" marR="91431" marT="45721" marB="45721"/>
                </a:tc>
                <a:tc>
                  <a:txBody>
                    <a:bodyPr/>
                    <a:lstStyle/>
                    <a:p>
                      <a:pPr marL="179388" marR="0" lvl="0" indent="-179388" algn="just" defTabSz="914400" rtl="0" eaLnBrk="1" fontAlgn="auto" latinLnBrk="0" hangingPunct="1">
                        <a:lnSpc>
                          <a:spcPct val="100000"/>
                        </a:lnSpc>
                        <a:spcBef>
                          <a:spcPts val="0"/>
                        </a:spcBef>
                        <a:spcAft>
                          <a:spcPts val="0"/>
                        </a:spcAft>
                        <a:buClrTx/>
                        <a:buSzTx/>
                        <a:buFont typeface="Arial" pitchFamily="34" charset="0"/>
                        <a:buChar char="•"/>
                        <a:tabLst>
                          <a:tab pos="1990725" algn="l"/>
                        </a:tabLst>
                        <a:defRPr/>
                      </a:pPr>
                      <a:r>
                        <a:rPr kumimoji="0" lang="en-ZA" sz="1600" u="none" strike="noStrike" kern="1200" cap="none" spc="0" normalizeH="0" baseline="0" dirty="0" smtClean="0">
                          <a:ln>
                            <a:noFill/>
                          </a:ln>
                          <a:effectLst/>
                          <a:uLnTx/>
                          <a:uFillTx/>
                          <a:latin typeface="+mn-lt"/>
                          <a:cs typeface="Arial" pitchFamily="34" charset="0"/>
                        </a:rPr>
                        <a:t>Meetings were held with all Implementing Agencies to inform them about following all Government Supply Chain Management (SCM) processes. </a:t>
                      </a:r>
                    </a:p>
                    <a:p>
                      <a:pPr marL="179388" marR="0" lvl="0" indent="-179388" algn="just" defTabSz="914400" rtl="0" eaLnBrk="1" fontAlgn="auto" latinLnBrk="0" hangingPunct="1">
                        <a:lnSpc>
                          <a:spcPct val="100000"/>
                        </a:lnSpc>
                        <a:spcBef>
                          <a:spcPts val="0"/>
                        </a:spcBef>
                        <a:spcAft>
                          <a:spcPts val="0"/>
                        </a:spcAft>
                        <a:buClrTx/>
                        <a:buSzTx/>
                        <a:buFont typeface="Arial" pitchFamily="34" charset="0"/>
                        <a:buChar char="•"/>
                        <a:tabLst>
                          <a:tab pos="1990725" algn="l"/>
                        </a:tabLst>
                        <a:defRPr/>
                      </a:pPr>
                      <a:endParaRPr kumimoji="0" lang="en-ZA" sz="900" u="none" strike="noStrike" kern="1200" cap="none" spc="0" normalizeH="0" baseline="0" dirty="0" smtClean="0">
                        <a:ln>
                          <a:noFill/>
                        </a:ln>
                        <a:effectLst/>
                        <a:uLnTx/>
                        <a:uFillTx/>
                        <a:latin typeface="+mn-lt"/>
                        <a:cs typeface="Arial" pitchFamily="34" charset="0"/>
                      </a:endParaRPr>
                    </a:p>
                    <a:p>
                      <a:pPr marL="179388" marR="0" lvl="0" indent="-179388" algn="just" defTabSz="914400" rtl="0" eaLnBrk="1" fontAlgn="auto" latinLnBrk="0" hangingPunct="1">
                        <a:lnSpc>
                          <a:spcPct val="100000"/>
                        </a:lnSpc>
                        <a:spcBef>
                          <a:spcPts val="0"/>
                        </a:spcBef>
                        <a:spcAft>
                          <a:spcPts val="0"/>
                        </a:spcAft>
                        <a:buClrTx/>
                        <a:buSzTx/>
                        <a:buFont typeface="Arial" pitchFamily="34" charset="0"/>
                        <a:buChar char="•"/>
                        <a:tabLst>
                          <a:tab pos="1990725" algn="l"/>
                        </a:tabLst>
                        <a:defRPr/>
                      </a:pPr>
                      <a:r>
                        <a:rPr kumimoji="0" lang="en-ZA" sz="1600" u="none" strike="noStrike" kern="1200" cap="none" spc="0" normalizeH="0" baseline="0" dirty="0" smtClean="0">
                          <a:ln>
                            <a:noFill/>
                          </a:ln>
                          <a:effectLst/>
                          <a:uLnTx/>
                          <a:uFillTx/>
                          <a:latin typeface="+mn-lt"/>
                          <a:cs typeface="Arial" pitchFamily="34" charset="0"/>
                        </a:rPr>
                        <a:t>Should any Implementing Agency found not to have followed the SCM processes, the Department has the right to terminate the Memorandum of Understanding with the IA.</a:t>
                      </a:r>
                    </a:p>
                    <a:p>
                      <a:pPr marL="179388" marR="0" lvl="0" indent="-179388" algn="just" defTabSz="914400" rtl="0" eaLnBrk="1" fontAlgn="auto" latinLnBrk="0" hangingPunct="1">
                        <a:lnSpc>
                          <a:spcPct val="100000"/>
                        </a:lnSpc>
                        <a:spcBef>
                          <a:spcPts val="0"/>
                        </a:spcBef>
                        <a:spcAft>
                          <a:spcPts val="0"/>
                        </a:spcAft>
                        <a:buClrTx/>
                        <a:buSzTx/>
                        <a:buFont typeface="Arial" pitchFamily="34" charset="0"/>
                        <a:buChar char="•"/>
                        <a:tabLst>
                          <a:tab pos="1990725" algn="l"/>
                        </a:tabLst>
                        <a:defRPr/>
                      </a:pPr>
                      <a:endParaRPr kumimoji="0" lang="en-ZA" sz="900" u="none" strike="noStrike" kern="1200" cap="none" spc="0" normalizeH="0" baseline="0" dirty="0" smtClean="0">
                        <a:ln>
                          <a:noFill/>
                        </a:ln>
                        <a:effectLst/>
                        <a:uLnTx/>
                        <a:uFillTx/>
                        <a:latin typeface="+mn-lt"/>
                        <a:cs typeface="Arial" pitchFamily="34" charset="0"/>
                      </a:endParaRPr>
                    </a:p>
                    <a:p>
                      <a:pPr marL="179388" marR="0" lvl="0" indent="-179388" algn="just" defTabSz="914400" rtl="0" eaLnBrk="1" fontAlgn="auto" latinLnBrk="0" hangingPunct="1">
                        <a:lnSpc>
                          <a:spcPct val="100000"/>
                        </a:lnSpc>
                        <a:spcBef>
                          <a:spcPts val="0"/>
                        </a:spcBef>
                        <a:spcAft>
                          <a:spcPts val="0"/>
                        </a:spcAft>
                        <a:buClrTx/>
                        <a:buSzTx/>
                        <a:buFont typeface="Arial" pitchFamily="34" charset="0"/>
                        <a:buChar char="•"/>
                        <a:tabLst>
                          <a:tab pos="1990725" algn="l"/>
                        </a:tabLst>
                        <a:defRPr/>
                      </a:pPr>
                      <a:r>
                        <a:rPr lang="en-ZA" sz="1600" kern="1200" dirty="0" smtClean="0">
                          <a:solidFill>
                            <a:schemeClr val="dk1"/>
                          </a:solidFill>
                          <a:latin typeface="+mn-lt"/>
                          <a:ea typeface="+mn-ea"/>
                          <a:cs typeface="+mn-cs"/>
                        </a:rPr>
                        <a:t>Where fruitless and wasteful expenditure could be confirmed, deductions have already been made from the volunteers. Other cases are still under investigation to ascertain that they are indeed fruitless and wasteful expenditure. Once confirmed, deductions will be effected immediately</a:t>
                      </a:r>
                      <a:r>
                        <a:rPr kumimoji="0" lang="en-ZA" sz="1600" u="none" strike="noStrike" kern="1200" cap="none" spc="0" normalizeH="0" baseline="0" noProof="0" dirty="0" smtClean="0">
                          <a:ln>
                            <a:noFill/>
                          </a:ln>
                          <a:effectLst/>
                          <a:uLnTx/>
                          <a:uFillTx/>
                          <a:latin typeface="+mn-lt"/>
                        </a:rPr>
                        <a:t>.  </a:t>
                      </a:r>
                    </a:p>
                    <a:p>
                      <a:pPr marL="179388" marR="0" lvl="0" indent="-179388" algn="just" defTabSz="914400" rtl="0" eaLnBrk="1" fontAlgn="auto" latinLnBrk="0" hangingPunct="1">
                        <a:lnSpc>
                          <a:spcPct val="100000"/>
                        </a:lnSpc>
                        <a:spcBef>
                          <a:spcPts val="0"/>
                        </a:spcBef>
                        <a:spcAft>
                          <a:spcPts val="0"/>
                        </a:spcAft>
                        <a:buClrTx/>
                        <a:buSzTx/>
                        <a:buFont typeface="Arial" pitchFamily="34" charset="0"/>
                        <a:buChar char="•"/>
                        <a:tabLst>
                          <a:tab pos="1990725" algn="l"/>
                        </a:tabLst>
                        <a:defRPr/>
                      </a:pPr>
                      <a:endParaRPr kumimoji="0" lang="en-ZA" sz="900" u="none" strike="noStrike" kern="1200" cap="none" spc="0" normalizeH="0" baseline="0" noProof="0" dirty="0" smtClean="0">
                        <a:ln>
                          <a:noFill/>
                        </a:ln>
                        <a:effectLst/>
                        <a:uLnTx/>
                        <a:uFillTx/>
                        <a:latin typeface="+mn-lt"/>
                      </a:endParaRPr>
                    </a:p>
                  </a:txBody>
                  <a:tcPr marL="91431" marR="91431" marT="45721" marB="45721"/>
                </a:tc>
              </a:tr>
            </a:tbl>
          </a:graphicData>
        </a:graphic>
      </p:graphicFrame>
      <p:sp>
        <p:nvSpPr>
          <p:cNvPr id="3" name="Slide Number Placeholder 2"/>
          <p:cNvSpPr>
            <a:spLocks noGrp="1"/>
          </p:cNvSpPr>
          <p:nvPr>
            <p:ph type="sldNum" sz="quarter" idx="12"/>
          </p:nvPr>
        </p:nvSpPr>
        <p:spPr>
          <a:xfrm>
            <a:off x="7596336" y="6381328"/>
            <a:ext cx="936104" cy="365125"/>
          </a:xfrm>
        </p:spPr>
        <p:txBody>
          <a:bodyPr/>
          <a:lstStyle/>
          <a:p>
            <a:fld id="{E2C0AE55-7E06-4976-960B-3D98813CB3CF}" type="slidenum">
              <a:rPr lang="en-ZA" smtClean="0"/>
              <a:pPr/>
              <a:t>97</a:t>
            </a:fld>
            <a:endParaRPr lang="en-ZA" dirty="0"/>
          </a:p>
        </p:txBody>
      </p:sp>
    </p:spTree>
    <p:extLst>
      <p:ext uri="{BB962C8B-B14F-4D97-AF65-F5344CB8AC3E}">
        <p14:creationId xmlns:p14="http://schemas.microsoft.com/office/powerpoint/2010/main" xmlns="" val="39401557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0"/>
            <a:ext cx="9144000" cy="981075"/>
          </a:xfrm>
        </p:spPr>
        <p:txBody>
          <a:bodyPr/>
          <a:lstStyle/>
          <a:p>
            <a:pPr eaLnBrk="1" hangingPunct="1"/>
            <a:r>
              <a:rPr lang="en-ZA" altLang="en-US" sz="2400" dirty="0" smtClean="0"/>
              <a:t> </a:t>
            </a:r>
            <a:r>
              <a:rPr lang="en-ZA" altLang="en-US" sz="2000" b="1" dirty="0" smtClean="0">
                <a:solidFill>
                  <a:schemeClr val="accent6">
                    <a:lumMod val="50000"/>
                  </a:schemeClr>
                </a:solidFill>
                <a:latin typeface="Arial" pitchFamily="34" charset="0"/>
                <a:cs typeface="Arial" pitchFamily="34" charset="0"/>
              </a:rPr>
              <a:t>STEPS TAKEN TO PREVENT RECCURENCE </a:t>
            </a:r>
          </a:p>
        </p:txBody>
      </p:sp>
      <p:graphicFrame>
        <p:nvGraphicFramePr>
          <p:cNvPr id="2" name="Table 1"/>
          <p:cNvGraphicFramePr>
            <a:graphicFrameLocks noGrp="1"/>
          </p:cNvGraphicFramePr>
          <p:nvPr>
            <p:extLst>
              <p:ext uri="{D42A27DB-BD31-4B8C-83A1-F6EECF244321}">
                <p14:modId xmlns:p14="http://schemas.microsoft.com/office/powerpoint/2010/main" xmlns="" val="1743470348"/>
              </p:ext>
            </p:extLst>
          </p:nvPr>
        </p:nvGraphicFramePr>
        <p:xfrm>
          <a:off x="395536" y="980728"/>
          <a:ext cx="8496944" cy="5260697"/>
        </p:xfrm>
        <a:graphic>
          <a:graphicData uri="http://schemas.openxmlformats.org/drawingml/2006/table">
            <a:tbl>
              <a:tblPr firstRow="1" bandRow="1">
                <a:tableStyleId>{21E4AEA4-8DFA-4A89-87EB-49C32662AFE0}</a:tableStyleId>
              </a:tblPr>
              <a:tblGrid>
                <a:gridCol w="1770197"/>
                <a:gridCol w="2478275"/>
                <a:gridCol w="4248472"/>
              </a:tblGrid>
              <a:tr h="385681">
                <a:tc>
                  <a:txBody>
                    <a:bodyPr/>
                    <a:lstStyle/>
                    <a:p>
                      <a:pPr algn="ctr"/>
                      <a:r>
                        <a:rPr lang="en-ZA" sz="1800" dirty="0" smtClean="0">
                          <a:latin typeface="+mn-lt"/>
                        </a:rPr>
                        <a:t>FINDINGS</a:t>
                      </a:r>
                      <a:endParaRPr lang="en-ZA" sz="1800" dirty="0">
                        <a:latin typeface="+mn-lt"/>
                        <a:cs typeface="Arial" pitchFamily="34" charset="0"/>
                      </a:endParaRPr>
                    </a:p>
                  </a:txBody>
                  <a:tcPr marL="91431" marR="91431"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RECOMMENDATIONS BY AGSA</a:t>
                      </a:r>
                      <a:endParaRPr lang="en-ZA" sz="1800" b="1" kern="1200" dirty="0" smtClean="0">
                        <a:solidFill>
                          <a:schemeClr val="lt1"/>
                        </a:solidFill>
                        <a:latin typeface="+mn-lt"/>
                        <a:ea typeface="+mn-ea"/>
                        <a:cs typeface="+mn-cs"/>
                      </a:endParaRPr>
                    </a:p>
                    <a:p>
                      <a:pPr algn="ctr"/>
                      <a:endParaRPr lang="en-ZA" sz="1800" dirty="0">
                        <a:latin typeface="+mn-lt"/>
                        <a:cs typeface="Arial" pitchFamily="34" charset="0"/>
                      </a:endParaRPr>
                    </a:p>
                  </a:txBody>
                  <a:tcPr marL="91431" marR="91431" marT="45721" marB="45721"/>
                </a:tc>
                <a:tc>
                  <a:txBody>
                    <a:bodyPr/>
                    <a:lstStyle/>
                    <a:p>
                      <a:pPr algn="ctr"/>
                      <a:r>
                        <a:rPr lang="en-ZA" sz="1800" dirty="0" smtClean="0">
                          <a:latin typeface="+mn-lt"/>
                        </a:rPr>
                        <a:t>MITIGATION MEASURES</a:t>
                      </a:r>
                      <a:endParaRPr lang="en-ZA" sz="1800" dirty="0">
                        <a:latin typeface="+mn-lt"/>
                        <a:cs typeface="Arial" pitchFamily="34" charset="0"/>
                      </a:endParaRPr>
                    </a:p>
                  </a:txBody>
                  <a:tcPr marL="91431" marR="91431" marT="45721" marB="45721"/>
                </a:tc>
              </a:tr>
              <a:tr h="4346295">
                <a:tc>
                  <a:txBody>
                    <a:bodyPr/>
                    <a:lstStyle/>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lang="en-ZA" sz="1600" dirty="0" smtClean="0">
                          <a:solidFill>
                            <a:schemeClr val="tx1"/>
                          </a:solidFill>
                          <a:latin typeface="+mn-lt"/>
                          <a:ea typeface="Times New Roman"/>
                        </a:rPr>
                        <a:t>Annual Financial Statements</a:t>
                      </a:r>
                    </a:p>
                  </a:txBody>
                  <a:tcPr marL="91431" marR="91431" marT="45721" marB="45721"/>
                </a:tc>
                <a:tc>
                  <a:txBody>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tab pos="1990725" algn="l"/>
                        </a:tabLst>
                        <a:defRPr/>
                      </a:pPr>
                      <a:endParaRPr kumimoji="0" lang="en-ZA" sz="1600" b="0" i="0" u="none" strike="noStrike" kern="1200" cap="none" spc="0" normalizeH="0" baseline="0" noProof="0" dirty="0" smtClean="0">
                        <a:ln>
                          <a:noFill/>
                        </a:ln>
                        <a:solidFill>
                          <a:schemeClr val="tx1"/>
                        </a:solidFill>
                        <a:effectLst/>
                        <a:uLnTx/>
                        <a:uFillTx/>
                        <a:latin typeface="+mn-lt"/>
                        <a:ea typeface="Times New Roman"/>
                        <a:cs typeface="+mn-cs"/>
                      </a:endParaRPr>
                    </a:p>
                  </a:txBody>
                  <a:tcPr marL="91431" marR="91431" marT="45721" marB="45721"/>
                </a:tc>
                <a:tc>
                  <a:txBody>
                    <a:bodyPr/>
                    <a:lstStyle/>
                    <a:p>
                      <a:pPr marL="179388" marR="0" lvl="0" indent="-179388" algn="just" defTabSz="914400" rtl="0" eaLnBrk="1" fontAlgn="auto" latinLnBrk="0" hangingPunct="1">
                        <a:lnSpc>
                          <a:spcPct val="100000"/>
                        </a:lnSpc>
                        <a:spcBef>
                          <a:spcPts val="0"/>
                        </a:spcBef>
                        <a:spcAft>
                          <a:spcPts val="0"/>
                        </a:spcAft>
                        <a:buClrTx/>
                        <a:buSzTx/>
                        <a:buFont typeface="Arial" pitchFamily="34" charset="0"/>
                        <a:buChar char="•"/>
                        <a:tabLst>
                          <a:tab pos="1990725" algn="l"/>
                        </a:tabLst>
                        <a:defRPr/>
                      </a:pPr>
                      <a:r>
                        <a:rPr kumimoji="0" lang="en-ZA" sz="1600" u="none" strike="noStrike" kern="1200" cap="none" spc="0" normalizeH="0" baseline="0" noProof="0" dirty="0" smtClean="0">
                          <a:ln>
                            <a:noFill/>
                          </a:ln>
                          <a:effectLst/>
                          <a:uLnTx/>
                          <a:uFillTx/>
                          <a:latin typeface="+mn-lt"/>
                        </a:rPr>
                        <a:t>During the training of volunteer supervisors and coordinators, a presentation was made on the matter. Should any volunteer be found to be affected by the matter, their contract  will be terminated with immediate effect.</a:t>
                      </a:r>
                    </a:p>
                    <a:p>
                      <a:pPr marL="179388" marR="0" lvl="0" indent="-179388" algn="just" defTabSz="914400" rtl="0" eaLnBrk="1" fontAlgn="auto" latinLnBrk="0" hangingPunct="1">
                        <a:lnSpc>
                          <a:spcPct val="100000"/>
                        </a:lnSpc>
                        <a:spcBef>
                          <a:spcPts val="0"/>
                        </a:spcBef>
                        <a:spcAft>
                          <a:spcPts val="0"/>
                        </a:spcAft>
                        <a:buClrTx/>
                        <a:buSzTx/>
                        <a:buFont typeface="Arial" pitchFamily="34" charset="0"/>
                        <a:buChar char="•"/>
                        <a:tabLst>
                          <a:tab pos="1990725" algn="l"/>
                        </a:tabLst>
                        <a:defRPr/>
                      </a:pPr>
                      <a:endParaRPr kumimoji="0" lang="en-ZA" sz="900" u="none" strike="noStrike" kern="1200" cap="none" spc="0" normalizeH="0" baseline="0" noProof="0" dirty="0" smtClean="0">
                        <a:ln>
                          <a:noFill/>
                        </a:ln>
                        <a:effectLst/>
                        <a:uLnTx/>
                        <a:uFillTx/>
                        <a:latin typeface="+mn-lt"/>
                      </a:endParaRPr>
                    </a:p>
                    <a:p>
                      <a:pPr marL="179388" marR="0" lvl="0" indent="-179388" algn="just" defTabSz="914400" rtl="0" eaLnBrk="1" fontAlgn="auto" latinLnBrk="0" hangingPunct="1">
                        <a:lnSpc>
                          <a:spcPct val="100000"/>
                        </a:lnSpc>
                        <a:spcBef>
                          <a:spcPct val="20000"/>
                        </a:spcBef>
                        <a:spcAft>
                          <a:spcPts val="0"/>
                        </a:spcAft>
                        <a:buClrTx/>
                        <a:buSzTx/>
                        <a:buFont typeface="Arial" pitchFamily="34" charset="0"/>
                        <a:buChar char="•"/>
                        <a:tabLst>
                          <a:tab pos="1990725" algn="l"/>
                        </a:tabLst>
                        <a:defRPr/>
                      </a:pPr>
                      <a:r>
                        <a:rPr kumimoji="0" lang="en-ZA" sz="1600" b="0" i="0" u="none" strike="noStrike" kern="1200" cap="none" spc="0" normalizeH="0" baseline="0" noProof="0" dirty="0" smtClean="0">
                          <a:ln>
                            <a:noFill/>
                          </a:ln>
                          <a:solidFill>
                            <a:schemeClr val="tx1"/>
                          </a:solidFill>
                          <a:effectLst/>
                          <a:uLnTx/>
                          <a:uFillTx/>
                          <a:latin typeface="+mn-lt"/>
                          <a:ea typeface="Times New Roman"/>
                          <a:cs typeface="+mn-cs"/>
                        </a:rPr>
                        <a:t>Officials affected by any form of irregularity, have been issued with warning letters.</a:t>
                      </a:r>
                      <a:endParaRPr lang="en-ZA" sz="1600" dirty="0" smtClean="0">
                        <a:latin typeface="+mn-lt"/>
                        <a:cs typeface="Arial" pitchFamily="34" charset="0"/>
                      </a:endParaRPr>
                    </a:p>
                    <a:p>
                      <a:pPr marL="179388" marR="0" lvl="0" indent="-179388" algn="just" defTabSz="914400" rtl="0" eaLnBrk="1" fontAlgn="auto" latinLnBrk="0" hangingPunct="1">
                        <a:lnSpc>
                          <a:spcPct val="100000"/>
                        </a:lnSpc>
                        <a:spcBef>
                          <a:spcPct val="20000"/>
                        </a:spcBef>
                        <a:spcAft>
                          <a:spcPts val="0"/>
                        </a:spcAft>
                        <a:buClrTx/>
                        <a:buSzTx/>
                        <a:buFont typeface="Arial" pitchFamily="34" charset="0"/>
                        <a:buChar char="•"/>
                        <a:tabLst>
                          <a:tab pos="1990725" algn="l"/>
                        </a:tabLst>
                        <a:defRPr/>
                      </a:pPr>
                      <a:r>
                        <a:rPr lang="en-ZA" sz="1600" dirty="0" smtClean="0">
                          <a:latin typeface="+mn-lt"/>
                          <a:cs typeface="Arial" pitchFamily="34" charset="0"/>
                        </a:rPr>
                        <a:t>Immovable tangible capital assets - </a:t>
                      </a:r>
                      <a:r>
                        <a:rPr kumimoji="0" lang="en-ZA" sz="1600" b="0" i="0" u="none" strike="noStrike" kern="1200" cap="none" spc="0" normalizeH="0" baseline="0" noProof="0" dirty="0" smtClean="0">
                          <a:ln>
                            <a:noFill/>
                          </a:ln>
                          <a:solidFill>
                            <a:schemeClr val="tx1"/>
                          </a:solidFill>
                          <a:effectLst/>
                          <a:uLnTx/>
                          <a:uFillTx/>
                          <a:latin typeface="+mn-lt"/>
                          <a:ea typeface="Times New Roman"/>
                          <a:cs typeface="+mn-cs"/>
                        </a:rPr>
                        <a:t>The capital asset table is updated quarterly.</a:t>
                      </a:r>
                    </a:p>
                    <a:p>
                      <a:pPr marL="179388" marR="0" lvl="0" indent="-179388" algn="just" defTabSz="914400" rtl="0" eaLnBrk="1" fontAlgn="auto" latinLnBrk="0" hangingPunct="1">
                        <a:lnSpc>
                          <a:spcPct val="100000"/>
                        </a:lnSpc>
                        <a:spcBef>
                          <a:spcPct val="20000"/>
                        </a:spcBef>
                        <a:spcAft>
                          <a:spcPts val="0"/>
                        </a:spcAft>
                        <a:buClrTx/>
                        <a:buSzTx/>
                        <a:buFont typeface="Arial" pitchFamily="34" charset="0"/>
                        <a:buChar char="•"/>
                        <a:tabLst>
                          <a:tab pos="1990725" algn="l"/>
                        </a:tabLst>
                        <a:defRPr/>
                      </a:pPr>
                      <a:r>
                        <a:rPr kumimoji="0" lang="en-ZA" sz="1600" b="0" i="0" u="none" strike="noStrike" kern="1200" cap="none" spc="0" normalizeH="0" baseline="0" noProof="0" dirty="0" smtClean="0">
                          <a:ln>
                            <a:noFill/>
                          </a:ln>
                          <a:solidFill>
                            <a:schemeClr val="tx1"/>
                          </a:solidFill>
                          <a:effectLst/>
                          <a:uLnTx/>
                          <a:uFillTx/>
                          <a:latin typeface="+mn-lt"/>
                          <a:ea typeface="Times New Roman"/>
                          <a:cs typeface="+mn-cs"/>
                        </a:rPr>
                        <a:t>Accruals - The implementing agents will submit accruals on their official letterhead confirming completeness and correctness.</a:t>
                      </a:r>
                    </a:p>
                    <a:p>
                      <a:pPr marL="179388" marR="0" lvl="0" indent="-179388" algn="just" defTabSz="914400" rtl="0" eaLnBrk="1" fontAlgn="auto" latinLnBrk="0" hangingPunct="1">
                        <a:lnSpc>
                          <a:spcPct val="100000"/>
                        </a:lnSpc>
                        <a:spcBef>
                          <a:spcPct val="20000"/>
                        </a:spcBef>
                        <a:spcAft>
                          <a:spcPts val="0"/>
                        </a:spcAft>
                        <a:buClrTx/>
                        <a:buSzTx/>
                        <a:buFont typeface="Arial" pitchFamily="34" charset="0"/>
                        <a:buChar char="•"/>
                        <a:tabLst>
                          <a:tab pos="1990725" algn="l"/>
                        </a:tabLst>
                        <a:defRPr/>
                      </a:pPr>
                      <a:r>
                        <a:rPr kumimoji="0" lang="en-ZA" sz="1600" b="0" i="0" u="none" strike="noStrike" kern="1200" cap="none" spc="0" normalizeH="0" baseline="0" noProof="0" dirty="0" smtClean="0">
                          <a:ln>
                            <a:noFill/>
                          </a:ln>
                          <a:solidFill>
                            <a:schemeClr val="tx1"/>
                          </a:solidFill>
                          <a:effectLst/>
                          <a:uLnTx/>
                          <a:uFillTx/>
                          <a:latin typeface="+mn-lt"/>
                          <a:ea typeface="Times New Roman"/>
                          <a:cs typeface="+mn-cs"/>
                        </a:rPr>
                        <a:t>Commitments – Copies of contracts are being collected from the implementing agents to verify the commitment amounts.</a:t>
                      </a:r>
                    </a:p>
                  </a:txBody>
                  <a:tcPr marL="91431" marR="91431" marT="45721" marB="45721"/>
                </a:tc>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98</a:t>
            </a:fld>
            <a:endParaRPr lang="en-ZA"/>
          </a:p>
        </p:txBody>
      </p:sp>
    </p:spTree>
    <p:extLst>
      <p:ext uri="{BB962C8B-B14F-4D97-AF65-F5344CB8AC3E}">
        <p14:creationId xmlns:p14="http://schemas.microsoft.com/office/powerpoint/2010/main" xmlns="" val="23193852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1"/>
            <a:ext cx="8229600" cy="720080"/>
          </a:xfrm>
        </p:spPr>
        <p:txBody>
          <a:bodyPr>
            <a:normAutofit/>
          </a:bodyPr>
          <a:lstStyle/>
          <a:p>
            <a:r>
              <a:rPr lang="en-ZA" sz="3200" b="1" dirty="0">
                <a:solidFill>
                  <a:schemeClr val="accent6">
                    <a:lumMod val="50000"/>
                  </a:schemeClr>
                </a:solidFill>
                <a:latin typeface="+mn-lt"/>
                <a:cs typeface="Arial" pitchFamily="34" charset="0"/>
              </a:rPr>
              <a:t>RECOMMENDATIONS</a:t>
            </a:r>
          </a:p>
        </p:txBody>
      </p:sp>
      <p:sp>
        <p:nvSpPr>
          <p:cNvPr id="3" name="Content Placeholder 2"/>
          <p:cNvSpPr>
            <a:spLocks noGrp="1"/>
          </p:cNvSpPr>
          <p:nvPr>
            <p:ph idx="1"/>
          </p:nvPr>
        </p:nvSpPr>
        <p:spPr>
          <a:xfrm>
            <a:off x="467544" y="1052736"/>
            <a:ext cx="8229600" cy="4525963"/>
          </a:xfrm>
        </p:spPr>
        <p:txBody>
          <a:bodyPr/>
          <a:lstStyle/>
          <a:p>
            <a:pPr algn="just"/>
            <a:r>
              <a:rPr lang="en-ZA" dirty="0" smtClean="0"/>
              <a:t>To request the Portfolio Committee to:</a:t>
            </a:r>
          </a:p>
          <a:p>
            <a:pPr lvl="1" algn="just"/>
            <a:r>
              <a:rPr lang="en-ZA" dirty="0" smtClean="0"/>
              <a:t>accept the Annual Report outputs of the Department of Basic Education against planned targets of the pre-determined objectives in the Annual Performance Plan</a:t>
            </a:r>
            <a:r>
              <a:rPr lang="en-ZA" dirty="0"/>
              <a:t> </a:t>
            </a:r>
            <a:r>
              <a:rPr lang="en-ZA" dirty="0" smtClean="0"/>
              <a:t>of 2015/16.</a:t>
            </a:r>
          </a:p>
          <a:p>
            <a:pPr lvl="1" algn="just"/>
            <a:endParaRPr lang="en-ZA" dirty="0" smtClean="0"/>
          </a:p>
          <a:p>
            <a:pPr lvl="1" algn="just"/>
            <a:r>
              <a:rPr lang="en-ZA" dirty="0"/>
              <a:t>a</a:t>
            </a:r>
            <a:r>
              <a:rPr lang="en-ZA" dirty="0" smtClean="0"/>
              <a:t>ccept the Annual Financial Statement of the Department of Basic Education for the financial year 2015/16.</a:t>
            </a:r>
          </a:p>
          <a:p>
            <a:endParaRPr lang="en-ZA" dirty="0" smtClean="0"/>
          </a:p>
          <a:p>
            <a:endParaRPr lang="en-ZA" dirty="0"/>
          </a:p>
        </p:txBody>
      </p:sp>
    </p:spTree>
    <p:extLst>
      <p:ext uri="{BB962C8B-B14F-4D97-AF65-F5344CB8AC3E}">
        <p14:creationId xmlns:p14="http://schemas.microsoft.com/office/powerpoint/2010/main" xmlns="" val="1956050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DBE Presentation template</Template>
  <TotalTime>7470</TotalTime>
  <Words>10280</Words>
  <Application>Microsoft Office PowerPoint</Application>
  <PresentationFormat>On-screen Show (4:3)</PresentationFormat>
  <Paragraphs>1620</Paragraphs>
  <Slides>100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2" baseType="lpstr">
      <vt:lpstr>New DBE Presentation template</vt:lpstr>
      <vt:lpstr>Chart</vt:lpstr>
      <vt:lpstr>ANNUAL REPORT OF THE DEPARTMENT OF BASIC EDUCATION 2015/16 FINANCIAL YEAR</vt:lpstr>
      <vt:lpstr>PRESENTATION OUTLINE </vt:lpstr>
      <vt:lpstr>PURPOSE</vt:lpstr>
      <vt:lpstr>PART A</vt:lpstr>
      <vt:lpstr>OVERVIEW OF THE SERVICE DELIVERY ENVIRONMENT AND CONTEXT</vt:lpstr>
      <vt:lpstr>PERFORMANCE DELIVERY ENVIRONMENT 2015/16</vt:lpstr>
      <vt:lpstr>PERFORMANCE DELIVERY ENVIRONMENT 2015/16</vt:lpstr>
      <vt:lpstr>ACHIEVEMENTS OF 2015/16</vt:lpstr>
      <vt:lpstr>ACHIEVEMENTS OF 2015/16</vt:lpstr>
      <vt:lpstr>PART B</vt:lpstr>
      <vt:lpstr>PROGRAMMES OF THE DBE</vt:lpstr>
      <vt:lpstr>STATUS BAR FOR INDICATORS</vt:lpstr>
      <vt:lpstr>   </vt:lpstr>
      <vt:lpstr>Slide 14</vt:lpstr>
      <vt:lpstr> PROGRAMME 1</vt:lpstr>
      <vt:lpstr>Slide 16</vt:lpstr>
      <vt:lpstr> PROGRAMME 1     …cont.</vt:lpstr>
      <vt:lpstr> PROGRAMME 1      …cont.</vt:lpstr>
      <vt:lpstr> PROGRAMME 1     …cont.</vt:lpstr>
      <vt:lpstr>   </vt:lpstr>
      <vt:lpstr>Slide 21</vt:lpstr>
      <vt:lpstr>Slide 22</vt:lpstr>
      <vt:lpstr> PROGRAMME 2</vt:lpstr>
      <vt:lpstr>Slide 24</vt:lpstr>
      <vt:lpstr>Slide 25</vt:lpstr>
      <vt:lpstr> PROGRAMME 2     …cont.</vt:lpstr>
      <vt:lpstr> PROGRAMME 2     …cont.</vt:lpstr>
      <vt:lpstr>Slide 28</vt:lpstr>
      <vt:lpstr> PROGRAMME 2     …cont.</vt:lpstr>
      <vt:lpstr> PROGRAMME 2     …cont.</vt:lpstr>
      <vt:lpstr> PROGRAMME 2</vt:lpstr>
      <vt:lpstr>NUMBER OF LEARNERS WHO BENEFITTED FROM KHA RI GUDE PROGRAMME</vt:lpstr>
      <vt:lpstr>NUMBER OF JOB OPPORTUNITIES CREATED</vt:lpstr>
      <vt:lpstr>Slide 34</vt:lpstr>
      <vt:lpstr>JOB OPPORTUNITIES FOR YOUTH</vt:lpstr>
      <vt:lpstr>STATISTICS FOR GRADUATIONS</vt:lpstr>
      <vt:lpstr>CEREMONY  -Limpopo</vt:lpstr>
      <vt:lpstr>Slide 38</vt:lpstr>
      <vt:lpstr>Slide 39</vt:lpstr>
      <vt:lpstr>Slide 40</vt:lpstr>
      <vt:lpstr>Slide 41</vt:lpstr>
      <vt:lpstr>Slide 42</vt:lpstr>
      <vt:lpstr>Slide 43</vt:lpstr>
      <vt:lpstr>Slide 44</vt:lpstr>
      <vt:lpstr>Slide 45</vt:lpstr>
      <vt:lpstr>Slide 46</vt:lpstr>
      <vt:lpstr>Slide 47</vt:lpstr>
      <vt:lpstr>Slide 48</vt:lpstr>
      <vt:lpstr>TEACHER TRAINING </vt:lpstr>
      <vt:lpstr> PROGRAMME 3     …cont.</vt:lpstr>
      <vt:lpstr>Slide 51</vt:lpstr>
      <vt:lpstr> PROGRAMME 4 - OUTPUTS</vt:lpstr>
      <vt:lpstr>Slide 53</vt:lpstr>
      <vt:lpstr> PROGRAMME 4- OUTPUTS</vt:lpstr>
      <vt:lpstr>Slide 55</vt:lpstr>
      <vt:lpstr>Slide 56</vt:lpstr>
      <vt:lpstr>Slide 57</vt:lpstr>
      <vt:lpstr>Slide 58</vt:lpstr>
      <vt:lpstr>Slide 59</vt:lpstr>
      <vt:lpstr>STATISTICS OF EMPLOYMENT   ASIDI  2013-16</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NATIONAL SCHOOL FEEDING PROGRAMME</vt:lpstr>
      <vt:lpstr>Slide 74</vt:lpstr>
      <vt:lpstr>HUMAN PAPILOMAVIRUS VACCINATION</vt:lpstr>
      <vt:lpstr>SCHOOL SAFETY</vt:lpstr>
      <vt:lpstr>Slide 77</vt:lpstr>
      <vt:lpstr>SASCE</vt:lpstr>
      <vt:lpstr>Slide 79</vt:lpstr>
      <vt:lpstr>MOOT COURT</vt:lpstr>
      <vt:lpstr>Slide 81</vt:lpstr>
      <vt:lpstr>Slide 82</vt:lpstr>
      <vt:lpstr>Slide 83</vt:lpstr>
      <vt:lpstr>AREAS OF UNDER-PERFORMANCE</vt:lpstr>
      <vt:lpstr>AREAS OF UNDER-PERFORMANCE</vt:lpstr>
      <vt:lpstr>AREAS OF UNDER-PERFORMANCE</vt:lpstr>
      <vt:lpstr>PART C</vt:lpstr>
      <vt:lpstr>  ALLOCATION AGAINST ACTUAL EXPENDITURE PER PROGRAMME FOR THE 2015/16 FINANCIAL YEAR </vt:lpstr>
      <vt:lpstr>REASONS FOR DEVIATIONS</vt:lpstr>
      <vt:lpstr>REASONS FOR DEVIATIONS</vt:lpstr>
      <vt:lpstr>Challenges and Mitigation Measures </vt:lpstr>
      <vt:lpstr>ALLOCATION AGAINST ACTUAL EXPENDITURE  FOR THE 2015/16 FINANCIAL YEAR</vt:lpstr>
      <vt:lpstr> DEVIATIONS AND MITIGATION MEASURES </vt:lpstr>
      <vt:lpstr>SECTOR AUDIT OUTCOMES – 2015/16  </vt:lpstr>
      <vt:lpstr>AUDITOR-GENERAL REPORT</vt:lpstr>
      <vt:lpstr>ADDITIONAL MATTERS </vt:lpstr>
      <vt:lpstr> STEPS TAKEN TO PREVENT RECCURENCE </vt:lpstr>
      <vt:lpstr> STEPS TAKEN TO PREVENT RECCURENCE </vt:lpstr>
      <vt:lpstr>RECOMMENDATIONS</vt:lpstr>
      <vt:lpstr>Slide 100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Moja Boitumelo</dc:creator>
  <cp:lastModifiedBy>PUMZA</cp:lastModifiedBy>
  <cp:revision>220</cp:revision>
  <cp:lastPrinted>2016-10-04T09:01:05Z</cp:lastPrinted>
  <dcterms:created xsi:type="dcterms:W3CDTF">2016-04-18T12:36:04Z</dcterms:created>
  <dcterms:modified xsi:type="dcterms:W3CDTF">2016-10-13T07:44:04Z</dcterms:modified>
</cp:coreProperties>
</file>