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charts/chart2.xml" ContentType="application/vnd.openxmlformats-officedocument.drawingml.chart+xml"/>
  <Override PartName="/ppt/theme/themeOverride9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1"/>
  </p:notesMasterIdLst>
  <p:handoutMasterIdLst>
    <p:handoutMasterId r:id="rId32"/>
  </p:handoutMasterIdLst>
  <p:sldIdLst>
    <p:sldId id="1192" r:id="rId6"/>
    <p:sldId id="1158" r:id="rId7"/>
    <p:sldId id="794" r:id="rId8"/>
    <p:sldId id="1155" r:id="rId9"/>
    <p:sldId id="1187" r:id="rId10"/>
    <p:sldId id="1188" r:id="rId11"/>
    <p:sldId id="935" r:id="rId12"/>
    <p:sldId id="1178" r:id="rId13"/>
    <p:sldId id="1177" r:id="rId14"/>
    <p:sldId id="1143" r:id="rId15"/>
    <p:sldId id="1180" r:id="rId16"/>
    <p:sldId id="1185" r:id="rId17"/>
    <p:sldId id="1162" r:id="rId18"/>
    <p:sldId id="1179" r:id="rId19"/>
    <p:sldId id="1175" r:id="rId20"/>
    <p:sldId id="1191" r:id="rId21"/>
    <p:sldId id="1176" r:id="rId22"/>
    <p:sldId id="1181" r:id="rId23"/>
    <p:sldId id="1186" r:id="rId24"/>
    <p:sldId id="1193" r:id="rId25"/>
    <p:sldId id="1184" r:id="rId26"/>
    <p:sldId id="1183" r:id="rId27"/>
    <p:sldId id="1195" r:id="rId28"/>
    <p:sldId id="1190" r:id="rId29"/>
    <p:sldId id="1170" r:id="rId30"/>
  </p:sldIdLst>
  <p:sldSz cx="10690225" cy="7564438"/>
  <p:notesSz cx="6797675" cy="9926638"/>
  <p:defaultTextStyle>
    <a:defPPr>
      <a:defRPr lang="en-US"/>
    </a:defPPr>
    <a:lvl1pPr marL="0" algn="l" defTabSz="101390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953" algn="l" defTabSz="101390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3906" algn="l" defTabSz="101390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0858" algn="l" defTabSz="101390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7812" algn="l" defTabSz="101390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4764" algn="l" defTabSz="101390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1718" algn="l" defTabSz="101390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8670" algn="l" defTabSz="101390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55622" algn="l" defTabSz="101390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3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 Roux, Linda (BE)" initials="LRL" lastIdx="29" clrIdx="0"/>
  <p:cmAuthor id="7" name="Muller,Alice (CE)" initials="M(" lastIdx="3" clrIdx="7"/>
  <p:cmAuthor id="1" name="EliznaV" initials="EVS" lastIdx="1" clrIdx="1"/>
  <p:cmAuthor id="2" name="Nell,Theo (SM)" initials="N(" lastIdx="2" clrIdx="2"/>
  <p:cmAuthor id="3" name="Zungu,Eugene (NL)" initials="Z(" lastIdx="5" clrIdx="3"/>
  <p:cmAuthor id="4" name="Sekgetho,Andries (SM)" initials="S(" lastIdx="7" clrIdx="4"/>
  <p:cmAuthor id="5" name="Henning,Mariaan (SM)" initials="H(" lastIdx="4" clrIdx="5"/>
  <p:cmAuthor id="6" name="NelisiweM" initials="N" lastIdx="3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746A"/>
    <a:srgbClr val="558ED5"/>
    <a:srgbClr val="0D70BD"/>
    <a:srgbClr val="F9A1A1"/>
    <a:srgbClr val="97E59E"/>
    <a:srgbClr val="BE97E1"/>
    <a:srgbClr val="5A5A5A"/>
    <a:srgbClr val="FFE697"/>
    <a:srgbClr val="17375E"/>
    <a:srgbClr val="B7DE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3522" autoAdjust="0"/>
  </p:normalViewPr>
  <p:slideViewPr>
    <p:cSldViewPr>
      <p:cViewPr varScale="1">
        <p:scale>
          <a:sx n="98" d="100"/>
          <a:sy n="98" d="100"/>
        </p:scale>
        <p:origin x="-1404" y="-108"/>
      </p:cViewPr>
      <p:guideLst>
        <p:guide orient="horz" pos="2383"/>
        <p:guide pos="3368"/>
      </p:guideLst>
    </p:cSldViewPr>
  </p:slideViewPr>
  <p:outlineViewPr>
    <p:cViewPr>
      <p:scale>
        <a:sx n="33" d="100"/>
        <a:sy n="33" d="100"/>
      </p:scale>
      <p:origin x="258" y="10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9048"/>
    </p:cViewPr>
  </p:sorterViewPr>
  <p:notesViewPr>
    <p:cSldViewPr>
      <p:cViewPr>
        <p:scale>
          <a:sx n="100" d="100"/>
          <a:sy n="100" d="100"/>
        </p:scale>
        <p:origin x="-1800" y="-72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0.xlsx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1.xlsx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3.xlsx"/><Relationship Id="rId1" Type="http://schemas.openxmlformats.org/officeDocument/2006/relationships/themeOverride" Target="../theme/themeOverride6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4.xlsx"/><Relationship Id="rId1" Type="http://schemas.openxmlformats.org/officeDocument/2006/relationships/themeOverride" Target="../theme/themeOverride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Office_Excel_Worksheet15.xlsx"/><Relationship Id="rId1" Type="http://schemas.openxmlformats.org/officeDocument/2006/relationships/themeOverride" Target="../theme/themeOverride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Office_Excel_Worksheet16.xlsx"/><Relationship Id="rId1" Type="http://schemas.openxmlformats.org/officeDocument/2006/relationships/themeOverride" Target="../theme/themeOverride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Office_Excel_Worksheet17.xlsx"/><Relationship Id="rId1" Type="http://schemas.openxmlformats.org/officeDocument/2006/relationships/themeOverride" Target="../theme/themeOverride10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Office_Excel_Worksheet21.xlsx"/><Relationship Id="rId1" Type="http://schemas.openxmlformats.org/officeDocument/2006/relationships/themeOverride" Target="../theme/themeOverride1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6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8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9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plotArea>
      <c:layout>
        <c:manualLayout>
          <c:layoutTarget val="inner"/>
          <c:xMode val="edge"/>
          <c:yMode val="edge"/>
          <c:x val="1.8003273322422263E-2"/>
          <c:y val="2.346207130286377E-2"/>
          <c:w val="0.96399345335515574"/>
          <c:h val="0.90060810743108244"/>
        </c:manualLayout>
      </c:layout>
      <c:barChart>
        <c:barDir val="col"/>
        <c:grouping val="percentStacked"/>
        <c:ser>
          <c:idx val="0"/>
          <c:order val="0"/>
          <c:tx>
            <c:strRef>
              <c:f>Sheet1!$B$5</c:f>
              <c:strCache>
                <c:ptCount val="1"/>
                <c:pt idx="0">
                  <c:v>Audit outstanding (blue)</c:v>
                </c:pt>
              </c:strCache>
            </c:strRef>
          </c:tx>
          <c:spPr>
            <a:solidFill>
              <a:srgbClr val="0D70BD"/>
            </a:solidFill>
          </c:spPr>
          <c:dLbls>
            <c:delete val="1"/>
          </c:dLbls>
          <c:cat>
            <c:strRef>
              <c:f>Sheet1!$A$6:$A$8</c:f>
              <c:strCache>
                <c:ptCount val="3"/>
                <c:pt idx="0">
                  <c:v>2015-16</c:v>
                </c:pt>
                <c:pt idx="1">
                  <c:v>2014-15</c:v>
                </c:pt>
                <c:pt idx="2">
                  <c:v>2013-14</c:v>
                </c:pt>
              </c:strCache>
            </c:strRef>
          </c:cat>
          <c:val>
            <c:numRef>
              <c:f>Sheet1!$B$6:$B$8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Disclaimed (red)</c:v>
                </c:pt>
              </c:strCache>
            </c:strRef>
          </c:tx>
          <c:spPr>
            <a:solidFill>
              <a:srgbClr val="E0001B"/>
            </a:solidFill>
          </c:spPr>
          <c:dLbls>
            <c:delete val="1"/>
          </c:dLbls>
          <c:cat>
            <c:strRef>
              <c:f>Sheet1!$A$6:$A$8</c:f>
              <c:strCache>
                <c:ptCount val="3"/>
                <c:pt idx="0">
                  <c:v>2015-16</c:v>
                </c:pt>
                <c:pt idx="1">
                  <c:v>2014-15</c:v>
                </c:pt>
                <c:pt idx="2">
                  <c:v>2013-14</c:v>
                </c:pt>
              </c:strCache>
            </c:strRef>
          </c:cat>
          <c:val>
            <c:numRef>
              <c:f>Sheet1!$C$6:$C$8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Sheet1!$D$5</c:f>
              <c:strCache>
                <c:ptCount val="1"/>
                <c:pt idx="0">
                  <c:v>Adverse (pink)</c:v>
                </c:pt>
              </c:strCache>
            </c:strRef>
          </c:tx>
          <c:spPr>
            <a:solidFill>
              <a:srgbClr val="CE3F91"/>
            </a:solidFill>
          </c:spPr>
          <c:dLbls>
            <c:delete val="1"/>
          </c:dLbls>
          <c:cat>
            <c:strRef>
              <c:f>Sheet1!$A$6:$A$8</c:f>
              <c:strCache>
                <c:ptCount val="3"/>
                <c:pt idx="0">
                  <c:v>2015-16</c:v>
                </c:pt>
                <c:pt idx="1">
                  <c:v>2014-15</c:v>
                </c:pt>
                <c:pt idx="2">
                  <c:v>2013-14</c:v>
                </c:pt>
              </c:strCache>
            </c:strRef>
          </c:cat>
          <c:val>
            <c:numRef>
              <c:f>Sheet1!$D$6:$D$8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Sheet1!$E$5</c:f>
              <c:strCache>
                <c:ptCount val="1"/>
                <c:pt idx="0">
                  <c:v>Qualified (purple)</c:v>
                </c:pt>
              </c:strCache>
            </c:strRef>
          </c:tx>
          <c:spPr>
            <a:solidFill>
              <a:srgbClr val="592786"/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13%</a:t>
                    </a:r>
                  </a:p>
                  <a:p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Sapo</a:t>
                    </a:r>
                    <a:endParaRPr lang="en-US" b="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13%</a:t>
                    </a:r>
                  </a:p>
                  <a:p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Sapo</a:t>
                    </a:r>
                    <a:endParaRPr lang="en-US" b="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24</a:t>
                    </a:r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 (68)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20</a:t>
                    </a:r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 (55)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Sheet1!$A$6:$A$8</c:f>
              <c:strCache>
                <c:ptCount val="3"/>
                <c:pt idx="0">
                  <c:v>2015-16</c:v>
                </c:pt>
                <c:pt idx="1">
                  <c:v>2014-15</c:v>
                </c:pt>
                <c:pt idx="2">
                  <c:v>2013-14</c:v>
                </c:pt>
              </c:strCache>
            </c:strRef>
          </c:cat>
          <c:val>
            <c:numRef>
              <c:f>Sheet1!$E$6:$E$8</c:f>
              <c:numCache>
                <c:formatCode>0%</c:formatCode>
                <c:ptCount val="3"/>
                <c:pt idx="0">
                  <c:v>0.13</c:v>
                </c:pt>
                <c:pt idx="1">
                  <c:v>0.13</c:v>
                </c:pt>
                <c:pt idx="2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Sheet1!$F$5</c:f>
              <c:strCache>
                <c:ptCount val="1"/>
                <c:pt idx="0">
                  <c:v>Unqualified with (yellow)</c:v>
                </c:pt>
              </c:strCache>
            </c:strRef>
          </c:tx>
          <c:spPr>
            <a:solidFill>
              <a:srgbClr val="FEC000"/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62% </a:t>
                    </a:r>
                  </a:p>
                  <a:p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DTPS</a:t>
                    </a: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Nemisa</a:t>
                    </a:r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Sita</a:t>
                    </a:r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Usaasa</a:t>
                    </a:r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Usaf</a:t>
                    </a:r>
                    <a:endParaRPr lang="en-US" b="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74%</a:t>
                    </a:r>
                  </a:p>
                  <a:p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BBI</a:t>
                    </a:r>
                  </a:p>
                  <a:p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DTPS</a:t>
                    </a: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Nemisa</a:t>
                    </a:r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Sita</a:t>
                    </a:r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Usaf</a:t>
                    </a:r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Usaasa</a:t>
                    </a:r>
                    <a:endParaRPr lang="en-US" b="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87% </a:t>
                    </a:r>
                  </a:p>
                  <a:p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BBI</a:t>
                    </a:r>
                  </a:p>
                  <a:p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DTPS</a:t>
                    </a: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Nemisa</a:t>
                    </a:r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</a:t>
                    </a:r>
                    <a:r>
                      <a:rPr lang="en-US" sz="1400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apo</a:t>
                    </a:r>
                    <a:endParaRPr lang="en-US" sz="1400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Sita</a:t>
                    </a:r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Usaf</a:t>
                    </a:r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Usaasa</a:t>
                    </a:r>
                    <a:endParaRPr lang="en-US" b="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39</a:t>
                    </a:r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 (107)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42</a:t>
                    </a:r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 (117)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Sheet1!$A$6:$A$8</c:f>
              <c:strCache>
                <c:ptCount val="3"/>
                <c:pt idx="0">
                  <c:v>2015-16</c:v>
                </c:pt>
                <c:pt idx="1">
                  <c:v>2014-15</c:v>
                </c:pt>
                <c:pt idx="2">
                  <c:v>2013-14</c:v>
                </c:pt>
              </c:strCache>
            </c:strRef>
          </c:cat>
          <c:val>
            <c:numRef>
              <c:f>Sheet1!$F$6:$F$8</c:f>
              <c:numCache>
                <c:formatCode>0%</c:formatCode>
                <c:ptCount val="3"/>
                <c:pt idx="0">
                  <c:v>0.62000000000000011</c:v>
                </c:pt>
                <c:pt idx="1">
                  <c:v>0.7400000000000001</c:v>
                </c:pt>
                <c:pt idx="2">
                  <c:v>0.87000000000000011</c:v>
                </c:pt>
              </c:numCache>
            </c:numRef>
          </c:val>
        </c:ser>
        <c:ser>
          <c:idx val="5"/>
          <c:order val="5"/>
          <c:tx>
            <c:strRef>
              <c:f>Sheet1!$G$5</c:f>
              <c:strCache>
                <c:ptCount val="1"/>
                <c:pt idx="0">
                  <c:v>Unqualified without (green)</c:v>
                </c:pt>
              </c:strCache>
            </c:strRef>
          </c:tx>
          <c:spPr>
            <a:solidFill>
              <a:srgbClr val="29A535"/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25% </a:t>
                    </a:r>
                  </a:p>
                  <a:p>
                    <a:r>
                      <a:rPr lang="en-US" sz="1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BBI</a:t>
                    </a:r>
                  </a:p>
                  <a:p>
                    <a:r>
                      <a:rPr lang="en-US" sz="1400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Sentech</a:t>
                    </a:r>
                    <a:endParaRPr lang="en-US" sz="1400" b="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13%</a:t>
                    </a: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Sentech</a:t>
                    </a:r>
                    <a:endParaRPr lang="en-US" b="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13%</a:t>
                    </a: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Sentech</a:t>
                    </a:r>
                    <a:endParaRPr lang="en-US" b="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</a:t>
                    </a:r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 (9)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</a:t>
                    </a:r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 (13)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Sheet1!$A$6:$A$8</c:f>
              <c:strCache>
                <c:ptCount val="3"/>
                <c:pt idx="0">
                  <c:v>2015-16</c:v>
                </c:pt>
                <c:pt idx="1">
                  <c:v>2014-15</c:v>
                </c:pt>
                <c:pt idx="2">
                  <c:v>2013-14</c:v>
                </c:pt>
              </c:strCache>
            </c:strRef>
          </c:cat>
          <c:val>
            <c:numRef>
              <c:f>Sheet1!$G$6:$G$8</c:f>
              <c:numCache>
                <c:formatCode>0%</c:formatCode>
                <c:ptCount val="3"/>
                <c:pt idx="0">
                  <c:v>0.25</c:v>
                </c:pt>
                <c:pt idx="1">
                  <c:v>0.13</c:v>
                </c:pt>
                <c:pt idx="2">
                  <c:v>0.13</c:v>
                </c:pt>
              </c:numCache>
            </c:numRef>
          </c:val>
        </c:ser>
        <c:dLbls>
          <c:showVal val="1"/>
        </c:dLbls>
        <c:gapWidth val="50"/>
        <c:overlap val="100"/>
        <c:axId val="84305792"/>
        <c:axId val="84307328"/>
      </c:barChart>
      <c:catAx>
        <c:axId val="84305792"/>
        <c:scaling>
          <c:orientation val="minMax"/>
        </c:scaling>
        <c:axPos val="b"/>
        <c:numFmt formatCode="General" sourceLinked="0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84307328"/>
        <c:crosses val="autoZero"/>
        <c:auto val="1"/>
        <c:lblAlgn val="ctr"/>
        <c:lblOffset val="100"/>
      </c:catAx>
      <c:valAx>
        <c:axId val="84307328"/>
        <c:scaling>
          <c:orientation val="minMax"/>
        </c:scaling>
        <c:delete val="1"/>
        <c:axPos val="l"/>
        <c:numFmt formatCode="0%" sourceLinked="1"/>
        <c:tickLblPos val="none"/>
        <c:crossAx val="843057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2013-14
Outcome after corrections</c:v>
                </c:pt>
              </c:strCache>
            </c:strRef>
          </c:tx>
          <c:spPr>
            <a:solidFill>
              <a:srgbClr val="65D970"/>
            </a:solidFill>
          </c:spPr>
          <c:dPt>
            <c:idx val="0"/>
            <c:spPr>
              <a:solidFill>
                <a:srgbClr val="F9A1A1"/>
              </a:solidFill>
            </c:spPr>
          </c:dPt>
          <c:dPt>
            <c:idx val="1"/>
            <c:spPr>
              <a:solidFill>
                <a:srgbClr val="97E59E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13% (1)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87% (7)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Financially qualified (dark orange)</c:v>
                </c:pt>
                <c:pt idx="1">
                  <c:v>Financially unqualified (light orange)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0.13</c:v>
                </c:pt>
                <c:pt idx="1">
                  <c:v>0.88</c:v>
                </c:pt>
              </c:numCache>
            </c:numRef>
          </c:val>
        </c:ser>
        <c:dLbls>
          <c:showVal val="1"/>
        </c:dLbls>
        <c:firstSliceAng val="200"/>
        <c:holeSize val="40"/>
      </c:doughnut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2013-14
Outcome if not corrected</c:v>
                </c:pt>
              </c:strCache>
            </c:strRef>
          </c:tx>
          <c:spPr>
            <a:solidFill>
              <a:srgbClr val="65D970"/>
            </a:solidFill>
          </c:spPr>
          <c:dPt>
            <c:idx val="0"/>
            <c:spPr>
              <a:solidFill>
                <a:srgbClr val="F9A1A1"/>
              </a:solidFill>
            </c:spPr>
          </c:dPt>
          <c:dPt>
            <c:idx val="1"/>
            <c:spPr>
              <a:solidFill>
                <a:srgbClr val="97E59E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62% (5)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38% (3)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Auditees with material  misstatements (dark orange) </c:v>
                </c:pt>
                <c:pt idx="1">
                  <c:v>Auditees with no material  misstatements (light orange)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0.62000000000000011</c:v>
                </c:pt>
                <c:pt idx="1">
                  <c:v>0.38000000000000006</c:v>
                </c:pt>
              </c:numCache>
            </c:numRef>
          </c:val>
        </c:ser>
        <c:dLbls>
          <c:showVal val="1"/>
        </c:dLbls>
        <c:firstSliceAng val="200"/>
        <c:holeSize val="40"/>
      </c:doughnut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plotArea>
      <c:layout>
        <c:manualLayout>
          <c:layoutTarget val="inner"/>
          <c:xMode val="edge"/>
          <c:yMode val="edge"/>
          <c:x val="0.34930156793645306"/>
          <c:y val="0"/>
          <c:w val="0.63513694339685434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cat>
            <c:strRef>
              <c:f>Sheet1!$B$16:$B$18</c:f>
              <c:strCache>
                <c:ptCount val="3"/>
                <c:pt idx="0">
                  <c:v>Irregular expenditure</c:v>
                </c:pt>
                <c:pt idx="1">
                  <c:v>Fruitless and wasteful expenditure</c:v>
                </c:pt>
                <c:pt idx="2">
                  <c:v>Unauthorised expenditure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Sheet1!$C$15</c:f>
              <c:strCache>
                <c:ptCount val="1"/>
                <c:pt idx="0">
                  <c:v>2014-15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8.9285693361995377E-3"/>
                  <c:y val="4.4017600801605581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R166 </a:t>
                    </a:r>
                    <a:r>
                      <a:rPr lang="en-US"/>
                      <a:t>million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R1 </a:t>
                    </a:r>
                    <a:r>
                      <a:rPr lang="en-US"/>
                      <a:t>million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Sheet1!$B$16:$B$18</c:f>
              <c:strCache>
                <c:ptCount val="3"/>
                <c:pt idx="0">
                  <c:v>Irregular expenditure</c:v>
                </c:pt>
                <c:pt idx="1">
                  <c:v>Fruitless and wasteful expenditure</c:v>
                </c:pt>
                <c:pt idx="2">
                  <c:v>Unauthorised expenditure</c:v>
                </c:pt>
              </c:strCache>
            </c:strRef>
          </c:cat>
          <c:val>
            <c:numRef>
              <c:f>Sheet1!$C$16:$C$18</c:f>
              <c:numCache>
                <c:formatCode>\R#\ ###\ "million"</c:formatCode>
                <c:ptCount val="3"/>
                <c:pt idx="0">
                  <c:v>166</c:v>
                </c:pt>
                <c:pt idx="1">
                  <c:v>0.5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Sheet1!$D$15</c:f>
              <c:strCache>
                <c:ptCount val="1"/>
                <c:pt idx="0">
                  <c:v>2015-16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R398  million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R9 </a:t>
                    </a:r>
                    <a:r>
                      <a:rPr lang="en-US"/>
                      <a:t>million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Sheet1!$B$16:$B$18</c:f>
              <c:strCache>
                <c:ptCount val="3"/>
                <c:pt idx="0">
                  <c:v>Irregular expenditure</c:v>
                </c:pt>
                <c:pt idx="1">
                  <c:v>Fruitless and wasteful expenditure</c:v>
                </c:pt>
                <c:pt idx="2">
                  <c:v>Unauthorised expenditure</c:v>
                </c:pt>
              </c:strCache>
            </c:strRef>
          </c:cat>
          <c:val>
            <c:numRef>
              <c:f>Sheet1!$D$16:$D$18</c:f>
              <c:numCache>
                <c:formatCode>\R#\ ###\ "million"</c:formatCode>
                <c:ptCount val="3"/>
                <c:pt idx="0">
                  <c:v>398</c:v>
                </c:pt>
                <c:pt idx="1">
                  <c:v>9</c:v>
                </c:pt>
                <c:pt idx="2">
                  <c:v>0</c:v>
                </c:pt>
              </c:numCache>
            </c:numRef>
          </c:val>
        </c:ser>
        <c:dLbls/>
        <c:gapWidth val="60"/>
        <c:axId val="109362560"/>
        <c:axId val="110171264"/>
      </c:barChart>
      <c:catAx>
        <c:axId val="109362560"/>
        <c:scaling>
          <c:orientation val="minMax"/>
        </c:scaling>
        <c:axPos val="l"/>
        <c:numFmt formatCode="General" sourceLinked="0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10171264"/>
        <c:crosses val="autoZero"/>
        <c:auto val="1"/>
        <c:lblAlgn val="ctr"/>
        <c:lblOffset val="100"/>
      </c:catAx>
      <c:valAx>
        <c:axId val="110171264"/>
        <c:scaling>
          <c:orientation val="minMax"/>
        </c:scaling>
        <c:delete val="1"/>
        <c:axPos val="b"/>
        <c:numFmt formatCode="General" sourceLinked="1"/>
        <c:tickLblPos val="none"/>
        <c:crossAx val="109362560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872867272602499E-2"/>
          <c:y val="0.10379131529212916"/>
          <c:w val="0.85905966699747149"/>
          <c:h val="0.8282788513708397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Outcome if not corrected</c:v>
                </c:pt>
              </c:strCache>
            </c:strRef>
          </c:tx>
          <c:spPr>
            <a:solidFill>
              <a:srgbClr val="65D970"/>
            </a:solidFill>
          </c:spPr>
          <c:dPt>
            <c:idx val="0"/>
            <c:spPr>
              <a:solidFill>
                <a:srgbClr val="97E59E"/>
              </a:solidFill>
            </c:spPr>
          </c:dPt>
          <c:dPt>
            <c:idx val="1"/>
            <c:spPr>
              <a:solidFill>
                <a:srgbClr val="F9A1A1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dirty="0" smtClean="0"/>
                      <a:t>87%</a:t>
                    </a:r>
                  </a:p>
                  <a:p>
                    <a:r>
                      <a:rPr lang="en-US" sz="1400" dirty="0" smtClean="0"/>
                      <a:t>(7)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dirty="0" smtClean="0"/>
                      <a:t>13%</a:t>
                    </a:r>
                  </a:p>
                  <a:p>
                    <a:r>
                      <a:rPr lang="en-US" sz="1400" dirty="0" smtClean="0"/>
                      <a:t>(1)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Council investigated UIFW</c:v>
                </c:pt>
                <c:pt idx="1">
                  <c:v>Council  NOTinvestigated UIFW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0.87500000000000011</c:v>
                </c:pt>
                <c:pt idx="1">
                  <c:v>0.125</c:v>
                </c:pt>
              </c:numCache>
            </c:numRef>
          </c:val>
        </c:ser>
        <c:dLbls>
          <c:showVal val="1"/>
        </c:dLbls>
        <c:firstSliceAng val="200"/>
        <c:holeSize val="52"/>
      </c:doughnut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347215969661924E-2"/>
          <c:y val="6.2499763829414731E-2"/>
          <c:w val="0.86661950051294234"/>
          <c:h val="0.8696682653490938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Outcome if not corrected</c:v>
                </c:pt>
              </c:strCache>
            </c:strRef>
          </c:tx>
          <c:spPr>
            <a:solidFill>
              <a:srgbClr val="F55959"/>
            </a:solidFill>
          </c:spPr>
          <c:dPt>
            <c:idx val="0"/>
            <c:spPr>
              <a:solidFill>
                <a:srgbClr val="97E59E"/>
              </a:solidFill>
            </c:spPr>
          </c:dPt>
          <c:dPt>
            <c:idx val="1"/>
            <c:spPr>
              <a:solidFill>
                <a:srgbClr val="F9A1A1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dirty="0" smtClean="0"/>
                      <a:t>100%</a:t>
                    </a:r>
                  </a:p>
                  <a:p>
                    <a:r>
                      <a:rPr lang="en-US" sz="1400" dirty="0" smtClean="0"/>
                      <a:t>(8)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Council investigated UIFW</c:v>
                </c:pt>
                <c:pt idx="1">
                  <c:v>Council  NOTinvestigated UIFW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Val val="1"/>
        </c:dLbls>
        <c:firstSliceAng val="200"/>
        <c:holeSize val="52"/>
      </c:doughnut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percentStacked"/>
        <c:ser>
          <c:idx val="0"/>
          <c:order val="0"/>
          <c:tx>
            <c:strRef>
              <c:f>Sheet1!$D$5</c:f>
              <c:strCache>
                <c:ptCount val="1"/>
                <c:pt idx="0">
                  <c:v>Good (green)</c:v>
                </c:pt>
              </c:strCache>
            </c:strRef>
          </c:tx>
          <c:spPr>
            <a:solidFill>
              <a:srgbClr val="97E59E"/>
            </a:solidFill>
            <a:ln>
              <a:noFill/>
            </a:ln>
          </c:spPr>
          <c:dLbls>
            <c:dLbl>
              <c:idx val="0"/>
              <c:layout>
                <c:manualLayout>
                  <c:x val="-5.1309468819060733E-2"/>
                  <c:y val="-6.896551724137930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003506970022841E-3"/>
                  <c:y val="-7.4712643678160939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37%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Sheet1!$A$6:$A$7</c:f>
              <c:strCache>
                <c:ptCount val="2"/>
                <c:pt idx="0">
                  <c:v>2014-15</c:v>
                </c:pt>
                <c:pt idx="1">
                  <c:v>2015-16</c:v>
                </c:pt>
              </c:strCache>
            </c:strRef>
          </c:cat>
          <c:val>
            <c:numRef>
              <c:f>Sheet1!$D$6:$D$7</c:f>
              <c:numCache>
                <c:formatCode>0%</c:formatCode>
                <c:ptCount val="2"/>
                <c:pt idx="0">
                  <c:v>0.62000000000000011</c:v>
                </c:pt>
                <c:pt idx="1">
                  <c:v>0.38000000000000006</c:v>
                </c:pt>
              </c:numCache>
            </c:numRef>
          </c:val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Concerning (orange)</c:v>
                </c:pt>
              </c:strCache>
            </c:strRef>
          </c:tx>
          <c:spPr>
            <a:solidFill>
              <a:srgbClr val="FFE697"/>
            </a:solidFill>
            <a:ln>
              <a:noFill/>
            </a:ln>
          </c:spPr>
          <c:dLbls>
            <c:dLbl>
              <c:idx val="0"/>
              <c:layout>
                <c:manualLayout>
                  <c:x val="-3.8007013940044992E-3"/>
                  <c:y val="-6.8965517241379309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25%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50%</a:t>
                    </a:r>
                  </a:p>
                  <a:p>
                    <a:r>
                      <a:rPr lang="en-US" sz="1200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Usaasa</a:t>
                    </a:r>
                    <a:r>
                      <a:rPr lang="en-US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</a:t>
                    </a:r>
                    <a:r>
                      <a:rPr lang="en-US" sz="12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1200" b="0" baseline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Usaf</a:t>
                    </a:r>
                    <a:r>
                      <a:rPr lang="en-US" sz="12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&amp; </a:t>
                    </a:r>
                    <a:r>
                      <a:rPr lang="en-US" sz="1200" b="0" baseline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Nemisa</a:t>
                    </a:r>
                    <a:r>
                      <a:rPr lang="en-US" sz="12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 </a:t>
                    </a:r>
                    <a:r>
                      <a:rPr lang="en-US" sz="1200" b="0" baseline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DTPS</a:t>
                    </a:r>
                    <a:endParaRPr lang="en-US" sz="1000" b="0" baseline="0" dirty="0" smtClean="0">
                      <a:latin typeface="Arial Narrow" panose="020B0606020202030204" pitchFamily="34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Sheet1!$A$6:$A$7</c:f>
              <c:strCache>
                <c:ptCount val="2"/>
                <c:pt idx="0">
                  <c:v>2014-15</c:v>
                </c:pt>
                <c:pt idx="1">
                  <c:v>2015-16</c:v>
                </c:pt>
              </c:strCache>
            </c:strRef>
          </c:cat>
          <c:val>
            <c:numRef>
              <c:f>Sheet1!$C$6:$C$7</c:f>
              <c:numCache>
                <c:formatCode>0%</c:formatCode>
                <c:ptCount val="2"/>
                <c:pt idx="0">
                  <c:v>0.25</c:v>
                </c:pt>
                <c:pt idx="1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Intervention required (red) </c:v>
                </c:pt>
              </c:strCache>
            </c:strRef>
          </c:tx>
          <c:spPr>
            <a:solidFill>
              <a:srgbClr val="F9A1A1"/>
            </a:solidFill>
            <a:ln>
              <a:noFill/>
            </a:ln>
          </c:spPr>
          <c:dLbls>
            <c:dLbl>
              <c:idx val="0"/>
              <c:layout>
                <c:manualLayout>
                  <c:x val="1.9003506970022496E-3"/>
                  <c:y val="-6.3218390804597721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13%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13%</a:t>
                    </a:r>
                  </a:p>
                  <a:p>
                    <a:r>
                      <a:rPr lang="en-US" sz="1200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Sapo</a:t>
                    </a:r>
                    <a:endParaRPr lang="en-US" sz="1000" b="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Sheet1!$A$6:$A$7</c:f>
              <c:strCache>
                <c:ptCount val="2"/>
                <c:pt idx="0">
                  <c:v>2014-15</c:v>
                </c:pt>
                <c:pt idx="1">
                  <c:v>2015-16</c:v>
                </c:pt>
              </c:strCache>
            </c:strRef>
          </c:cat>
          <c:val>
            <c:numRef>
              <c:f>Sheet1!$B$6:$B$7</c:f>
              <c:numCache>
                <c:formatCode>0%</c:formatCode>
                <c:ptCount val="2"/>
                <c:pt idx="0">
                  <c:v>0.13</c:v>
                </c:pt>
                <c:pt idx="1">
                  <c:v>0.13</c:v>
                </c:pt>
              </c:numCache>
            </c:numRef>
          </c:val>
        </c:ser>
        <c:dLbls/>
        <c:gapWidth val="50"/>
        <c:overlap val="100"/>
        <c:axId val="112272128"/>
        <c:axId val="112273664"/>
      </c:barChart>
      <c:catAx>
        <c:axId val="112272128"/>
        <c:scaling>
          <c:orientation val="minMax"/>
        </c:scaling>
        <c:axPos val="l"/>
        <c:numFmt formatCode="General" sourceLinked="0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12273664"/>
        <c:crosses val="autoZero"/>
        <c:auto val="1"/>
        <c:lblAlgn val="ctr"/>
        <c:lblOffset val="100"/>
      </c:catAx>
      <c:valAx>
        <c:axId val="112273664"/>
        <c:scaling>
          <c:orientation val="minMax"/>
        </c:scaling>
        <c:delete val="1"/>
        <c:axPos val="b"/>
        <c:numFmt formatCode="0%" sourceLinked="1"/>
        <c:tickLblPos val="none"/>
        <c:crossAx val="1122721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2"/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percentStacked"/>
        <c:ser>
          <c:idx val="0"/>
          <c:order val="0"/>
          <c:tx>
            <c:strRef>
              <c:f>Sheet1!$D$6</c:f>
              <c:strCache>
                <c:ptCount val="1"/>
                <c:pt idx="0">
                  <c:v>Good (green)</c:v>
                </c:pt>
              </c:strCache>
            </c:strRef>
          </c:tx>
          <c:spPr>
            <a:solidFill>
              <a:srgbClr val="97E59E"/>
            </a:solidFill>
            <a:ln>
              <a:noFill/>
            </a:ln>
          </c:spPr>
          <c:dLbls>
            <c:dLbl>
              <c:idx val="0"/>
              <c:layout>
                <c:manualLayout>
                  <c:x val="-1.9003506970022496E-3"/>
                  <c:y val="-6.321839080459772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302454879015747E-2"/>
                  <c:y val="-6.896551724137930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Sheet1!$A$7:$A$8</c:f>
              <c:strCache>
                <c:ptCount val="2"/>
                <c:pt idx="0">
                  <c:v>2014-15</c:v>
                </c:pt>
                <c:pt idx="1">
                  <c:v>2015-16</c:v>
                </c:pt>
              </c:strCache>
            </c:strRef>
          </c:cat>
          <c:val>
            <c:numRef>
              <c:f>Sheet1!$D$7:$D$8</c:f>
              <c:numCache>
                <c:formatCode>0%</c:formatCode>
                <c:ptCount val="2"/>
                <c:pt idx="0">
                  <c:v>0.87000000000000011</c:v>
                </c:pt>
                <c:pt idx="1">
                  <c:v>0.87000000000000011</c:v>
                </c:pt>
              </c:numCache>
            </c:numRef>
          </c:val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Concerning (orange)</c:v>
                </c:pt>
              </c:strCache>
            </c:strRef>
          </c:tx>
          <c:spPr>
            <a:solidFill>
              <a:srgbClr val="FFE697"/>
            </a:solidFill>
            <a:ln>
              <a:noFill/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5.747126436781609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Sheet1!$A$7:$A$8</c:f>
              <c:strCache>
                <c:ptCount val="2"/>
                <c:pt idx="0">
                  <c:v>2014-15</c:v>
                </c:pt>
                <c:pt idx="1">
                  <c:v>2015-16</c:v>
                </c:pt>
              </c:strCache>
            </c:strRef>
          </c:cat>
          <c:val>
            <c:numRef>
              <c:f>Sheet1!$C$7:$C$8</c:f>
              <c:numCache>
                <c:formatCode>0%</c:formatCode>
                <c:ptCount val="2"/>
                <c:pt idx="0">
                  <c:v>0</c:v>
                </c:pt>
                <c:pt idx="1">
                  <c:v>0.13</c:v>
                </c:pt>
              </c:numCache>
            </c:numRef>
          </c:val>
        </c:ser>
        <c:ser>
          <c:idx val="2"/>
          <c:order val="2"/>
          <c:tx>
            <c:strRef>
              <c:f>Sheet1!$B$6</c:f>
              <c:strCache>
                <c:ptCount val="1"/>
                <c:pt idx="0">
                  <c:v>Intervention required (red) </c:v>
                </c:pt>
              </c:strCache>
            </c:strRef>
          </c:tx>
          <c:spPr>
            <a:solidFill>
              <a:srgbClr val="F9A1A1"/>
            </a:solidFill>
            <a:ln>
              <a:noFill/>
            </a:ln>
          </c:spPr>
          <c:dLbls>
            <c:dLbl>
              <c:idx val="0"/>
              <c:layout>
                <c:manualLayout>
                  <c:x val="0"/>
                  <c:y val="-6.3218390804597721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13</a:t>
                    </a:r>
                    <a:r>
                      <a:rPr lang="en-US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  <a:endParaRPr lang="en-US" dirty="0" smtClean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Sheet1!$A$7:$A$8</c:f>
              <c:strCache>
                <c:ptCount val="2"/>
                <c:pt idx="0">
                  <c:v>2014-15</c:v>
                </c:pt>
                <c:pt idx="1">
                  <c:v>2015-16</c:v>
                </c:pt>
              </c:strCache>
            </c:strRef>
          </c:cat>
          <c:val>
            <c:numRef>
              <c:f>Sheet1!$B$7:$B$8</c:f>
              <c:numCache>
                <c:formatCode>0%</c:formatCode>
                <c:ptCount val="2"/>
                <c:pt idx="0">
                  <c:v>0.13</c:v>
                </c:pt>
                <c:pt idx="1">
                  <c:v>0</c:v>
                </c:pt>
              </c:numCache>
            </c:numRef>
          </c:val>
        </c:ser>
        <c:dLbls/>
        <c:gapWidth val="66"/>
        <c:overlap val="100"/>
        <c:axId val="112369664"/>
        <c:axId val="112371200"/>
      </c:barChart>
      <c:catAx>
        <c:axId val="112369664"/>
        <c:scaling>
          <c:orientation val="minMax"/>
        </c:scaling>
        <c:axPos val="l"/>
        <c:numFmt formatCode="General" sourceLinked="0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12371200"/>
        <c:crosses val="autoZero"/>
        <c:auto val="1"/>
        <c:lblAlgn val="ctr"/>
        <c:lblOffset val="100"/>
      </c:catAx>
      <c:valAx>
        <c:axId val="112371200"/>
        <c:scaling>
          <c:orientation val="minMax"/>
        </c:scaling>
        <c:delete val="1"/>
        <c:axPos val="b"/>
        <c:numFmt formatCode="0%" sourceLinked="1"/>
        <c:tickLblPos val="none"/>
        <c:crossAx val="1123696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2"/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percentStacked"/>
        <c:ser>
          <c:idx val="0"/>
          <c:order val="0"/>
          <c:tx>
            <c:strRef>
              <c:f>Sheet1!$D$6</c:f>
              <c:strCache>
                <c:ptCount val="1"/>
                <c:pt idx="0">
                  <c:v>Good (green)</c:v>
                </c:pt>
              </c:strCache>
            </c:strRef>
          </c:tx>
          <c:spPr>
            <a:solidFill>
              <a:srgbClr val="97E59E"/>
            </a:solidFill>
            <a:ln>
              <a:noFill/>
            </a:ln>
          </c:spPr>
          <c:dLbls>
            <c:dLbl>
              <c:idx val="0"/>
              <c:layout>
                <c:manualLayout>
                  <c:x val="-5.7010520910067133E-3"/>
                  <c:y val="-8.6206896551724158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50%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402104182013498E-2"/>
                  <c:y val="-8.0459770114942528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37%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Sheet1!$A$7:$A$8</c:f>
              <c:strCache>
                <c:ptCount val="2"/>
                <c:pt idx="0">
                  <c:v>2014-15</c:v>
                </c:pt>
                <c:pt idx="1">
                  <c:v>2015-16</c:v>
                </c:pt>
              </c:strCache>
            </c:strRef>
          </c:cat>
          <c:val>
            <c:numRef>
              <c:f>Sheet1!$D$7:$D$8</c:f>
              <c:numCache>
                <c:formatCode>0%</c:formatCode>
                <c:ptCount val="2"/>
                <c:pt idx="0">
                  <c:v>0.49000000000000005</c:v>
                </c:pt>
                <c:pt idx="1">
                  <c:v>0.38000000000000006</c:v>
                </c:pt>
              </c:numCache>
            </c:numRef>
          </c:val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Concerning (orange)</c:v>
                </c:pt>
              </c:strCache>
            </c:strRef>
          </c:tx>
          <c:spPr>
            <a:solidFill>
              <a:srgbClr val="FFE697"/>
            </a:solidFill>
            <a:ln>
              <a:noFill/>
            </a:ln>
          </c:spPr>
          <c:dLbls>
            <c:dLbl>
              <c:idx val="0"/>
              <c:layout>
                <c:manualLayout>
                  <c:x val="-5.7010520910067489E-3"/>
                  <c:y val="-8.0459770114942528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37%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6.8965517241379309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50%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Sheet1!$A$7:$A$8</c:f>
              <c:strCache>
                <c:ptCount val="2"/>
                <c:pt idx="0">
                  <c:v>2014-15</c:v>
                </c:pt>
                <c:pt idx="1">
                  <c:v>2015-16</c:v>
                </c:pt>
              </c:strCache>
            </c:strRef>
          </c:cat>
          <c:val>
            <c:numRef>
              <c:f>Sheet1!$C$7:$C$8</c:f>
              <c:numCache>
                <c:formatCode>0%</c:formatCode>
                <c:ptCount val="2"/>
                <c:pt idx="0">
                  <c:v>0.38000000000000006</c:v>
                </c:pt>
                <c:pt idx="1">
                  <c:v>0.49000000000000005</c:v>
                </c:pt>
              </c:numCache>
            </c:numRef>
          </c:val>
        </c:ser>
        <c:ser>
          <c:idx val="2"/>
          <c:order val="2"/>
          <c:tx>
            <c:strRef>
              <c:f>Sheet1!$B$6</c:f>
              <c:strCache>
                <c:ptCount val="1"/>
                <c:pt idx="0">
                  <c:v>Intervention required (red) </c:v>
                </c:pt>
              </c:strCache>
            </c:strRef>
          </c:tx>
          <c:spPr>
            <a:solidFill>
              <a:srgbClr val="F9A1A1"/>
            </a:solidFill>
            <a:ln>
              <a:noFill/>
            </a:ln>
          </c:spPr>
          <c:dLbls>
            <c:dLbl>
              <c:idx val="0"/>
              <c:layout>
                <c:manualLayout>
                  <c:x val="1.9003506970022496E-3"/>
                  <c:y val="-8.0459770114942528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13%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003506970022496E-3"/>
                  <c:y val="-6.3218390804597721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13%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Sheet1!$A$7:$A$8</c:f>
              <c:strCache>
                <c:ptCount val="2"/>
                <c:pt idx="0">
                  <c:v>2014-15</c:v>
                </c:pt>
                <c:pt idx="1">
                  <c:v>2015-16</c:v>
                </c:pt>
              </c:strCache>
            </c:strRef>
          </c:cat>
          <c:val>
            <c:numRef>
              <c:f>Sheet1!$B$7:$B$8</c:f>
              <c:numCache>
                <c:formatCode>0%</c:formatCode>
                <c:ptCount val="2"/>
                <c:pt idx="0">
                  <c:v>0.13</c:v>
                </c:pt>
                <c:pt idx="1">
                  <c:v>0.13</c:v>
                </c:pt>
              </c:numCache>
            </c:numRef>
          </c:val>
        </c:ser>
        <c:dLbls/>
        <c:gapWidth val="50"/>
        <c:overlap val="100"/>
        <c:axId val="112425984"/>
        <c:axId val="112452352"/>
      </c:barChart>
      <c:catAx>
        <c:axId val="112425984"/>
        <c:scaling>
          <c:orientation val="minMax"/>
        </c:scaling>
        <c:axPos val="l"/>
        <c:numFmt formatCode="General" sourceLinked="0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12452352"/>
        <c:crosses val="autoZero"/>
        <c:auto val="1"/>
        <c:lblAlgn val="ctr"/>
        <c:lblOffset val="100"/>
      </c:catAx>
      <c:valAx>
        <c:axId val="112452352"/>
        <c:scaling>
          <c:orientation val="minMax"/>
        </c:scaling>
        <c:delete val="1"/>
        <c:axPos val="b"/>
        <c:numFmt formatCode="0%" sourceLinked="1"/>
        <c:tickLblPos val="none"/>
        <c:crossAx val="1124259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2"/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hart>
    <c:plotArea>
      <c:layout/>
      <c:barChart>
        <c:barDir val="col"/>
        <c:grouping val="percentStacked"/>
        <c:ser>
          <c:idx val="0"/>
          <c:order val="0"/>
          <c:tx>
            <c:strRef>
              <c:f>Sheet1!$C$1</c:f>
              <c:strCache>
                <c:ptCount val="1"/>
                <c:pt idx="0">
                  <c:v>Limited (red)</c:v>
                </c:pt>
              </c:strCache>
            </c:strRef>
          </c:tx>
          <c:spPr>
            <a:solidFill>
              <a:srgbClr val="F9A1A1"/>
            </a:solidFill>
          </c:spPr>
          <c:cat>
            <c:strRef>
              <c:f>Sheet1!$A$2:$A$4</c:f>
              <c:strCache>
                <c:ptCount val="3"/>
                <c:pt idx="0">
                  <c:v>Senior management</c:v>
                </c:pt>
                <c:pt idx="1">
                  <c:v>Accounting officers/ authorities</c:v>
                </c:pt>
                <c:pt idx="2">
                  <c:v>Executive authorities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Some (orange)</c:v>
                </c:pt>
              </c:strCache>
            </c:strRef>
          </c:tx>
          <c:spPr>
            <a:solidFill>
              <a:srgbClr val="FFE697"/>
            </a:solidFill>
          </c:spPr>
          <c:dLbls>
            <c:dLbl>
              <c:idx val="2"/>
              <c:layout>
                <c:manualLayout>
                  <c:x val="-8.3096040702665391E-3"/>
                  <c:y val="-0.4421771075992863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100%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Senior management</c:v>
                </c:pt>
                <c:pt idx="1">
                  <c:v>Accounting officers/ authorities</c:v>
                </c:pt>
                <c:pt idx="2">
                  <c:v>Executive authorities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0.63000000000000012</c:v>
                </c:pt>
                <c:pt idx="1">
                  <c:v>0.38000000000000006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Provides (green)</c:v>
                </c:pt>
              </c:strCache>
            </c:strRef>
          </c:tx>
          <c:spPr>
            <a:solidFill>
              <a:srgbClr val="97E59E"/>
            </a:solidFill>
          </c:spPr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Senior management</c:v>
                </c:pt>
                <c:pt idx="1">
                  <c:v>Accounting officers/ authorities</c:v>
                </c:pt>
                <c:pt idx="2">
                  <c:v>Executive authorities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0.37000000000000005</c:v>
                </c:pt>
                <c:pt idx="1">
                  <c:v>0.62000000000000011</c:v>
                </c:pt>
                <c:pt idx="2">
                  <c:v>1</c:v>
                </c:pt>
              </c:numCache>
            </c:numRef>
          </c:val>
        </c:ser>
        <c:dLbls/>
        <c:gapWidth val="50"/>
        <c:overlap val="100"/>
        <c:axId val="112527232"/>
        <c:axId val="112528768"/>
      </c:barChart>
      <c:catAx>
        <c:axId val="112527232"/>
        <c:scaling>
          <c:orientation val="minMax"/>
        </c:scaling>
        <c:delete val="1"/>
        <c:axPos val="b"/>
        <c:numFmt formatCode="General" sourceLinked="0"/>
        <c:tickLblPos val="none"/>
        <c:crossAx val="112528768"/>
        <c:crosses val="autoZero"/>
        <c:auto val="1"/>
        <c:lblAlgn val="ctr"/>
        <c:lblOffset val="100"/>
      </c:catAx>
      <c:valAx>
        <c:axId val="112528768"/>
        <c:scaling>
          <c:orientation val="minMax"/>
        </c:scaling>
        <c:delete val="1"/>
        <c:axPos val="l"/>
        <c:numFmt formatCode="0%" sourceLinked="1"/>
        <c:tickLblPos val="none"/>
        <c:crossAx val="1125272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hart>
    <c:plotArea>
      <c:layout/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Not established (purple)</c:v>
                </c:pt>
              </c:strCache>
            </c:strRef>
          </c:tx>
          <c:spPr>
            <a:solidFill>
              <a:srgbClr val="BE97E1"/>
            </a:solidFill>
          </c:spPr>
          <c:cat>
            <c:strRef>
              <c:f>Sheet1!$A$2:$A$3</c:f>
              <c:strCache>
                <c:ptCount val="2"/>
                <c:pt idx="0">
                  <c:v>Internal audit</c:v>
                </c:pt>
                <c:pt idx="1">
                  <c:v>Audit committee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Limited (red)</c:v>
                </c:pt>
              </c:strCache>
            </c:strRef>
          </c:tx>
          <c:spPr>
            <a:solidFill>
              <a:srgbClr val="F9A1A1"/>
            </a:solidFill>
          </c:spPr>
          <c:cat>
            <c:strRef>
              <c:f>Sheet1!$A$2:$A$3</c:f>
              <c:strCache>
                <c:ptCount val="2"/>
                <c:pt idx="0">
                  <c:v>Internal audit</c:v>
                </c:pt>
                <c:pt idx="1">
                  <c:v>Audit committee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 (orange)</c:v>
                </c:pt>
              </c:strCache>
            </c:strRef>
          </c:tx>
          <c:spPr>
            <a:solidFill>
              <a:srgbClr val="FFE697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Internal audit</c:v>
                </c:pt>
                <c:pt idx="1">
                  <c:v>Audit committee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0.13</c:v>
                </c:pt>
                <c:pt idx="1">
                  <c:v>0.13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Provides (green)</c:v>
                </c:pt>
              </c:strCache>
            </c:strRef>
          </c:tx>
          <c:spPr>
            <a:solidFill>
              <a:srgbClr val="97E59E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Internal audit</c:v>
                </c:pt>
                <c:pt idx="1">
                  <c:v>Audit committee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0.87000000000000011</c:v>
                </c:pt>
                <c:pt idx="1">
                  <c:v>0.87000000000000011</c:v>
                </c:pt>
              </c:numCache>
            </c:numRef>
          </c:val>
        </c:ser>
        <c:dLbls/>
        <c:gapWidth val="50"/>
        <c:overlap val="100"/>
        <c:axId val="112646784"/>
        <c:axId val="112652672"/>
      </c:barChart>
      <c:catAx>
        <c:axId val="112646784"/>
        <c:scaling>
          <c:orientation val="minMax"/>
        </c:scaling>
        <c:delete val="1"/>
        <c:axPos val="b"/>
        <c:numFmt formatCode="General" sourceLinked="0"/>
        <c:tickLblPos val="none"/>
        <c:crossAx val="112652672"/>
        <c:crosses val="autoZero"/>
        <c:auto val="1"/>
        <c:lblAlgn val="ctr"/>
        <c:lblOffset val="100"/>
      </c:catAx>
      <c:valAx>
        <c:axId val="112652672"/>
        <c:scaling>
          <c:orientation val="minMax"/>
        </c:scaling>
        <c:delete val="1"/>
        <c:axPos val="l"/>
        <c:numFmt formatCode="0%" sourceLinked="1"/>
        <c:tickLblPos val="none"/>
        <c:crossAx val="112646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plotArea>
      <c:layout>
        <c:manualLayout>
          <c:layoutTarget val="inner"/>
          <c:xMode val="edge"/>
          <c:yMode val="edge"/>
          <c:x val="2.4254555111843209E-2"/>
          <c:y val="6.2148277960406499E-2"/>
          <c:w val="0.81610169413326505"/>
          <c:h val="0.8810456901044148"/>
        </c:manualLayout>
      </c:layout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Audits outstanding</c:v>
                </c:pt>
              </c:strCache>
            </c:strRef>
          </c:tx>
          <c:spPr>
            <a:solidFill>
              <a:srgbClr val="0D70BD"/>
            </a:solidFill>
          </c:spPr>
          <c:dLbls>
            <c:delete val="1"/>
          </c:dLbls>
          <c:cat>
            <c:strRef>
              <c:f>Sheet1!$A$2:$A$3</c:f>
              <c:strCache>
                <c:ptCount val="2"/>
                <c:pt idx="0">
                  <c:v>2015-16</c:v>
                </c:pt>
                <c:pt idx="1">
                  <c:v>2014-15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Late or no APR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Pt>
            <c:idx val="0"/>
          </c:dPt>
          <c:dPt>
            <c:idx val="1"/>
          </c:dPt>
          <c:dPt>
            <c:idx val="2"/>
            <c:spPr>
              <a:solidFill>
                <a:srgbClr val="17375E"/>
              </a:solidFill>
            </c:spPr>
          </c:dPt>
          <c:dPt>
            <c:idx val="4"/>
            <c:spPr>
              <a:solidFill>
                <a:srgbClr val="17375E"/>
              </a:solidFill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2015-16</c:v>
                </c:pt>
                <c:pt idx="1">
                  <c:v>2014-15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With findings (red)</c:v>
                </c:pt>
              </c:strCache>
            </c:strRef>
          </c:tx>
          <c:spPr>
            <a:solidFill>
              <a:srgbClr val="F9A1A1"/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38</a:t>
                    </a:r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  <a:p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Nemisa</a:t>
                    </a:r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Sapo</a:t>
                    </a:r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Usaasa</a:t>
                    </a:r>
                    <a:endParaRPr lang="en-US" b="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13</a:t>
                    </a:r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  <a:p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Sapo</a:t>
                    </a:r>
                    <a:endParaRPr lang="en-US" b="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2015-16</c:v>
                </c:pt>
                <c:pt idx="1">
                  <c:v>2014-15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0.38000000000000006</c:v>
                </c:pt>
                <c:pt idx="1">
                  <c:v>0.13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With no findings (green)</c:v>
                </c:pt>
              </c:strCache>
            </c:strRef>
          </c:tx>
          <c:spPr>
            <a:solidFill>
              <a:srgbClr val="97E59E"/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62</a:t>
                    </a:r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  <a:p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BBI</a:t>
                    </a:r>
                  </a:p>
                  <a:p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DTPS</a:t>
                    </a: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Sentech</a:t>
                    </a:r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Sita</a:t>
                    </a:r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Usaf</a:t>
                    </a:r>
                    <a:endParaRPr lang="en-US" b="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87</a:t>
                    </a:r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  <a:p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BBI</a:t>
                    </a:r>
                  </a:p>
                  <a:p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DTPS</a:t>
                    </a: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Nemisa</a:t>
                    </a:r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Sentech</a:t>
                    </a:r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Sita</a:t>
                    </a:r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Usaf</a:t>
                    </a:r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Usaasa</a:t>
                    </a:r>
                    <a:endParaRPr lang="en-US" b="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2015-16</c:v>
                </c:pt>
                <c:pt idx="1">
                  <c:v>2014-15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0.62000000000000011</c:v>
                </c:pt>
                <c:pt idx="1">
                  <c:v>0.87000000000000011</c:v>
                </c:pt>
              </c:numCache>
            </c:numRef>
          </c:val>
        </c:ser>
        <c:dLbls>
          <c:showVal val="1"/>
        </c:dLbls>
        <c:gapWidth val="28"/>
        <c:overlap val="100"/>
        <c:axId val="93978624"/>
        <c:axId val="93980160"/>
      </c:barChart>
      <c:catAx>
        <c:axId val="93978624"/>
        <c:scaling>
          <c:orientation val="minMax"/>
        </c:scaling>
        <c:axPos val="b"/>
        <c:numFmt formatCode="General" sourceLinked="0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3980160"/>
        <c:crosses val="autoZero"/>
        <c:auto val="1"/>
        <c:lblAlgn val="ctr"/>
        <c:lblOffset val="100"/>
      </c:catAx>
      <c:valAx>
        <c:axId val="93980160"/>
        <c:scaling>
          <c:orientation val="minMax"/>
        </c:scaling>
        <c:delete val="1"/>
        <c:axPos val="l"/>
        <c:numFmt formatCode="0%" sourceLinked="1"/>
        <c:tickLblPos val="none"/>
        <c:crossAx val="939786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hart>
    <c:plotArea>
      <c:layout/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Not established (purple)</c:v>
                </c:pt>
              </c:strCache>
            </c:strRef>
          </c:tx>
          <c:spPr>
            <a:solidFill>
              <a:srgbClr val="BE97E1"/>
            </a:solidFill>
          </c:spPr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2">
                  <c:v>Public accounts committees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2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Limited (red)</c:v>
                </c:pt>
              </c:strCache>
            </c:strRef>
          </c:tx>
          <c:spPr>
            <a:solidFill>
              <a:srgbClr val="F9A1A1"/>
            </a:solidFill>
          </c:spPr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2">
                  <c:v>Public accounts committees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2" formatCode="0%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 (orange)</c:v>
                </c:pt>
              </c:strCache>
            </c:strRef>
          </c:tx>
          <c:spPr>
            <a:solidFill>
              <a:srgbClr val="FFE697"/>
            </a:solidFill>
          </c:spPr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2">
                  <c:v>Public accounts committees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2" formatCode="0%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Provides (green)</c:v>
                </c:pt>
              </c:strCache>
            </c:strRef>
          </c:tx>
          <c:spPr>
            <a:solidFill>
              <a:srgbClr val="97E59E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2">
                  <c:v>Public accounts committees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2" formatCode="0%">
                  <c:v>1</c:v>
                </c:pt>
              </c:numCache>
            </c:numRef>
          </c:val>
        </c:ser>
        <c:dLbls/>
        <c:gapWidth val="50"/>
        <c:overlap val="100"/>
        <c:axId val="112704512"/>
        <c:axId val="112718592"/>
      </c:barChart>
      <c:catAx>
        <c:axId val="112704512"/>
        <c:scaling>
          <c:orientation val="minMax"/>
        </c:scaling>
        <c:delete val="1"/>
        <c:axPos val="b"/>
        <c:numFmt formatCode="General" sourceLinked="0"/>
        <c:tickLblPos val="none"/>
        <c:crossAx val="112718592"/>
        <c:crosses val="autoZero"/>
        <c:auto val="1"/>
        <c:lblAlgn val="ctr"/>
        <c:lblOffset val="100"/>
      </c:catAx>
      <c:valAx>
        <c:axId val="112718592"/>
        <c:scaling>
          <c:orientation val="minMax"/>
        </c:scaling>
        <c:delete val="1"/>
        <c:axPos val="l"/>
        <c:numFmt formatCode="0%" sourceLinked="1"/>
        <c:tickLblPos val="none"/>
        <c:crossAx val="112704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6245905431251715E-3"/>
          <c:w val="1"/>
          <c:h val="0.97916292534032856"/>
        </c:manualLayout>
      </c:layout>
      <c:barChart>
        <c:barDir val="bar"/>
        <c:grouping val="clustered"/>
        <c:ser>
          <c:idx val="0"/>
          <c:order val="0"/>
          <c:tx>
            <c:strRef>
              <c:f>Sheet1!$D$5</c:f>
              <c:strCache>
                <c:ptCount val="1"/>
                <c:pt idx="0">
                  <c:v>Number of auditees
2014-15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effectLst/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</a:t>
                    </a:r>
                    <a:endParaRPr lang="en-US" dirty="0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4</a:t>
                    </a:r>
                    <a:endParaRPr lang="en-US" dirty="0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6</a:t>
                    </a:r>
                    <a:endParaRPr lang="en-US" dirty="0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Sheet1!$B$6:$B$8</c:f>
              <c:strCache>
                <c:ptCount val="3"/>
                <c:pt idx="0">
                  <c:v>Inadequate consequences for poor performance and transgressions</c:v>
                </c:pt>
                <c:pt idx="1">
                  <c:v>Instability or vacancies in key positions</c:v>
                </c:pt>
                <c:pt idx="2">
                  <c:v>Slow response by management improving key controls and addressing risk areas</c:v>
                </c:pt>
              </c:strCache>
            </c:strRef>
          </c:cat>
          <c:val>
            <c:numRef>
              <c:f>Sheet1!$D$6:$D$8</c:f>
              <c:numCache>
                <c:formatCode>0%</c:formatCode>
                <c:ptCount val="3"/>
                <c:pt idx="0">
                  <c:v>0.29000000000000004</c:v>
                </c:pt>
                <c:pt idx="1">
                  <c:v>0.56999999999999995</c:v>
                </c:pt>
                <c:pt idx="2">
                  <c:v>0.8600000000000001</c:v>
                </c:pt>
              </c:numCache>
            </c:numRef>
          </c:val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Number of auditees
2015-16</c:v>
                </c:pt>
              </c:strCache>
            </c:strRef>
          </c:tx>
          <c:spPr>
            <a:solidFill>
              <a:srgbClr val="1F497D">
                <a:lumMod val="50000"/>
              </a:srgbClr>
            </a:solidFill>
            <a:effectLst/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</a:t>
                    </a:r>
                    <a:endParaRPr lang="en-US" dirty="0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3</a:t>
                    </a:r>
                    <a:endParaRPr lang="en-US" dirty="0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Sheet1!$B$6:$B$8</c:f>
              <c:strCache>
                <c:ptCount val="3"/>
                <c:pt idx="0">
                  <c:v>Inadequate consequences for poor performance and transgressions</c:v>
                </c:pt>
                <c:pt idx="1">
                  <c:v>Instability or vacancies in key positions</c:v>
                </c:pt>
                <c:pt idx="2">
                  <c:v>Slow response by management improving key controls and addressing risk areas</c:v>
                </c:pt>
              </c:strCache>
            </c:strRef>
          </c:cat>
          <c:val>
            <c:numRef>
              <c:f>Sheet1!$C$6:$C$8</c:f>
              <c:numCache>
                <c:formatCode>0%</c:formatCode>
                <c:ptCount val="3"/>
                <c:pt idx="0">
                  <c:v>0.29000000000000004</c:v>
                </c:pt>
                <c:pt idx="1">
                  <c:v>0.8600000000000001</c:v>
                </c:pt>
                <c:pt idx="2">
                  <c:v>0.43000000000000005</c:v>
                </c:pt>
              </c:numCache>
            </c:numRef>
          </c:val>
        </c:ser>
        <c:dLbls/>
        <c:gapWidth val="118"/>
        <c:axId val="112909696"/>
        <c:axId val="112927872"/>
      </c:barChart>
      <c:catAx>
        <c:axId val="112909696"/>
        <c:scaling>
          <c:orientation val="minMax"/>
        </c:scaling>
        <c:delete val="1"/>
        <c:axPos val="l"/>
        <c:numFmt formatCode="General" sourceLinked="0"/>
        <c:tickLblPos val="none"/>
        <c:crossAx val="112927872"/>
        <c:crosses val="autoZero"/>
        <c:auto val="1"/>
        <c:lblAlgn val="ctr"/>
        <c:lblOffset val="100"/>
      </c:catAx>
      <c:valAx>
        <c:axId val="112927872"/>
        <c:scaling>
          <c:orientation val="minMax"/>
          <c:max val="1"/>
          <c:min val="0"/>
        </c:scaling>
        <c:delete val="1"/>
        <c:axPos val="b"/>
        <c:numFmt formatCode="0%" sourceLinked="1"/>
        <c:tickLblPos val="none"/>
        <c:crossAx val="112909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plotArea>
      <c:layout>
        <c:manualLayout>
          <c:layoutTarget val="inner"/>
          <c:xMode val="edge"/>
          <c:yMode val="edge"/>
          <c:x val="6.5433494323773184E-2"/>
          <c:y val="6.2191666004344302E-2"/>
          <c:w val="0.84972588710512953"/>
          <c:h val="0.82071729270024707"/>
        </c:manualLayout>
      </c:layout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With material misstatements (red)</c:v>
                </c:pt>
              </c:strCache>
            </c:strRef>
          </c:tx>
          <c:spPr>
            <a:solidFill>
              <a:srgbClr val="F9A1A1"/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25</a:t>
                    </a:r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  <a:p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Nemisa</a:t>
                    </a:r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Sapo</a:t>
                    </a:r>
                    <a:endParaRPr lang="en-US" b="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227149371400376E-2"/>
                  <c:y val="-8.8587829776043733E-3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13%</a:t>
                    </a:r>
                  </a:p>
                  <a:p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Sapo</a:t>
                    </a:r>
                    <a:endParaRPr lang="en-US" b="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2015-16</c:v>
                </c:pt>
                <c:pt idx="1">
                  <c:v>2014-15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0.25</c:v>
                </c:pt>
                <c:pt idx="1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 no material misstatements (green)</c:v>
                </c:pt>
              </c:strCache>
            </c:strRef>
          </c:tx>
          <c:spPr>
            <a:solidFill>
              <a:srgbClr val="65D970"/>
            </a:solidFill>
          </c:spPr>
          <c:dPt>
            <c:idx val="0"/>
            <c:spPr>
              <a:solidFill>
                <a:srgbClr val="97E59E"/>
              </a:solidFill>
            </c:spPr>
          </c:dPt>
          <c:dPt>
            <c:idx val="1"/>
            <c:spPr>
              <a:solidFill>
                <a:srgbClr val="97E59E"/>
              </a:solidFill>
            </c:spPr>
          </c:dPt>
          <c:dPt>
            <c:idx val="2"/>
            <c:spPr>
              <a:solidFill>
                <a:srgbClr val="97E59E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75</a:t>
                    </a:r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  <a:p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BBI</a:t>
                    </a:r>
                  </a:p>
                  <a:p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DTPS</a:t>
                    </a: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Sentech</a:t>
                    </a:r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Sita</a:t>
                    </a:r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Usaasa</a:t>
                    </a:r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Usaf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87</a:t>
                    </a:r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  <a:p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BBI</a:t>
                    </a:r>
                    <a:r>
                      <a:rPr lang="en-US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DTPS</a:t>
                    </a:r>
                    <a:r>
                      <a:rPr lang="en-US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Nemisa</a:t>
                    </a:r>
                    <a:r>
                      <a:rPr lang="en-US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SentechSita</a:t>
                    </a:r>
                    <a:r>
                      <a:rPr lang="en-US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Usaasa</a:t>
                    </a:r>
                    <a:r>
                      <a:rPr lang="en-US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Usaf</a:t>
                    </a:r>
                    <a:endParaRPr lang="en-US" b="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2015-16</c:v>
                </c:pt>
                <c:pt idx="1">
                  <c:v>2014-15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0.75000000000000011</c:v>
                </c:pt>
                <c:pt idx="1">
                  <c:v>0.87000000000000011</c:v>
                </c:pt>
              </c:numCache>
            </c:numRef>
          </c:val>
        </c:ser>
        <c:dLbls>
          <c:showVal val="1"/>
        </c:dLbls>
        <c:gapWidth val="34"/>
        <c:overlap val="100"/>
        <c:axId val="94018560"/>
        <c:axId val="94376704"/>
      </c:barChart>
      <c:catAx>
        <c:axId val="94018560"/>
        <c:scaling>
          <c:orientation val="minMax"/>
        </c:scaling>
        <c:axPos val="b"/>
        <c:numFmt formatCode="General" sourceLinked="0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4376704"/>
        <c:crosses val="autoZero"/>
        <c:auto val="1"/>
        <c:lblAlgn val="ctr"/>
        <c:lblOffset val="100"/>
      </c:catAx>
      <c:valAx>
        <c:axId val="94376704"/>
        <c:scaling>
          <c:orientation val="minMax"/>
        </c:scaling>
        <c:delete val="1"/>
        <c:axPos val="l"/>
        <c:numFmt formatCode="0%" sourceLinked="1"/>
        <c:tickLblPos val="none"/>
        <c:crossAx val="940185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 b="1">
          <a:latin typeface="Arial Narrow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0.34044890607288714"/>
          <c:y val="3.941619690895435E-2"/>
          <c:w val="0.62878234093354979"/>
          <c:h val="0.8761205240004296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6B95C7"/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25%</a:t>
                    </a:r>
                  </a:p>
                  <a:p>
                    <a:r>
                      <a:rPr lang="en-US" sz="1200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Nemisa</a:t>
                    </a:r>
                    <a:endParaRPr lang="en-US" sz="1200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sz="1200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Sapo</a:t>
                    </a:r>
                    <a:endParaRPr lang="en-US" sz="1400" b="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38%</a:t>
                    </a:r>
                  </a:p>
                  <a:p>
                    <a:r>
                      <a:rPr lang="en-US" sz="1200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Nemisa</a:t>
                    </a:r>
                    <a:endParaRPr lang="en-US" sz="1200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sz="1200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Sapo</a:t>
                    </a:r>
                    <a:endParaRPr lang="en-US" sz="1200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sz="1200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Usaasa</a:t>
                    </a:r>
                    <a:endParaRPr lang="en-US" sz="1400" b="0" dirty="0" smtClean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Reliability</c:v>
                </c:pt>
                <c:pt idx="1">
                  <c:v>Usefulness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0.38000000000000006</c:v>
                </c:pt>
                <c:pt idx="1">
                  <c:v>0.56000000000000005</c:v>
                </c:pt>
              </c:numCache>
            </c:numRef>
          </c:val>
        </c:ser>
        <c:dLbls>
          <c:showVal val="1"/>
        </c:dLbls>
        <c:gapWidth val="50"/>
        <c:overlap val="100"/>
        <c:axId val="94446720"/>
        <c:axId val="94448256"/>
      </c:barChart>
      <c:catAx>
        <c:axId val="94446720"/>
        <c:scaling>
          <c:orientation val="minMax"/>
        </c:scaling>
        <c:axPos val="l"/>
        <c:numFmt formatCode="General" sourceLinked="0"/>
        <c:tickLblPos val="nextTo"/>
        <c:spPr>
          <a:ln w="12700">
            <a:solidFill>
              <a:schemeClr val="tx1">
                <a:lumMod val="65000"/>
                <a:lumOff val="35000"/>
              </a:schemeClr>
            </a:solidFill>
          </a:ln>
        </c:spPr>
        <c:txPr>
          <a:bodyPr/>
          <a:lstStyle/>
          <a:p>
            <a:pPr>
              <a:defRPr sz="16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4448256"/>
        <c:crosses val="autoZero"/>
        <c:auto val="1"/>
        <c:lblAlgn val="ctr"/>
        <c:lblOffset val="100"/>
      </c:catAx>
      <c:valAx>
        <c:axId val="94448256"/>
        <c:scaling>
          <c:orientation val="minMax"/>
          <c:max val="1"/>
        </c:scaling>
        <c:delete val="1"/>
        <c:axPos val="b"/>
        <c:numFmt formatCode="0%" sourceLinked="1"/>
        <c:tickLblPos val="none"/>
        <c:crossAx val="944467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plotArea>
      <c:layout>
        <c:manualLayout>
          <c:layoutTarget val="inner"/>
          <c:xMode val="edge"/>
          <c:yMode val="edge"/>
          <c:x val="2.0090286583066337E-2"/>
          <c:y val="3.0687295252256021E-2"/>
          <c:w val="0.96740384768364762"/>
          <c:h val="0.89387408184713912"/>
        </c:manualLayout>
      </c:layout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Audits outstanding</c:v>
                </c:pt>
              </c:strCache>
            </c:strRef>
          </c:tx>
          <c:spPr>
            <a:solidFill>
              <a:srgbClr val="0D70BD"/>
            </a:solidFill>
          </c:spPr>
          <c:dLbls>
            <c:delete val="1"/>
          </c:dLbls>
          <c:cat>
            <c:strRef>
              <c:f>Sheet1!$A$2:$A$3</c:f>
              <c:strCache>
                <c:ptCount val="2"/>
                <c:pt idx="0">
                  <c:v>2015-16</c:v>
                </c:pt>
                <c:pt idx="1">
                  <c:v>2014-15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 findings (red)</c:v>
                </c:pt>
              </c:strCache>
            </c:strRef>
          </c:tx>
          <c:spPr>
            <a:solidFill>
              <a:srgbClr val="F9A1A1"/>
            </a:solidFill>
          </c:spPr>
          <c:dPt>
            <c:idx val="0"/>
          </c:dPt>
          <c:dPt>
            <c:idx val="1"/>
          </c:dPt>
          <c:dPt>
            <c:idx val="2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75% </a:t>
                    </a:r>
                  </a:p>
                  <a:p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DTPS</a:t>
                    </a: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Nemisa</a:t>
                    </a:r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Sapo</a:t>
                    </a:r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Sita</a:t>
                    </a:r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Usaasa</a:t>
                    </a:r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Usaf</a:t>
                    </a:r>
                    <a:endParaRPr lang="en-US" b="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257073513065151E-2"/>
                  <c:y val="1.2334030804970321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87% </a:t>
                    </a:r>
                  </a:p>
                  <a:p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BBI</a:t>
                    </a:r>
                  </a:p>
                  <a:p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DTPS</a:t>
                    </a: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Nemisa</a:t>
                    </a:r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Sapo</a:t>
                    </a:r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Sita</a:t>
                    </a:r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Usaasa</a:t>
                    </a:r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Usaf</a:t>
                    </a:r>
                    <a:endPara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91</a:t>
                    </a:r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 (254)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96</a:t>
                    </a:r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 (268)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95</a:t>
                    </a:r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 (265)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2015-16</c:v>
                </c:pt>
                <c:pt idx="1">
                  <c:v>2014-15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0.75000000000000011</c:v>
                </c:pt>
                <c:pt idx="1">
                  <c:v>0.87000000000000011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With no findings (green)</c:v>
                </c:pt>
              </c:strCache>
            </c:strRef>
          </c:tx>
          <c:spPr>
            <a:solidFill>
              <a:srgbClr val="97E59E"/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25% </a:t>
                    </a:r>
                  </a:p>
                  <a:p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BBI</a:t>
                    </a: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Sentech</a:t>
                    </a:r>
                    <a:endParaRPr lang="en-US" b="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856709456657196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13% </a:t>
                    </a:r>
                  </a:p>
                  <a:p>
                    <a:r>
                      <a:rPr lang="en-US" b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Sentech</a:t>
                    </a:r>
                    <a:endParaRPr lang="en-US" b="0" dirty="0" smtClean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</a:t>
                    </a:r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 (24)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</a:t>
                    </a:r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 (10)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</a:t>
                    </a:r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 (13)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2015-16</c:v>
                </c:pt>
                <c:pt idx="1">
                  <c:v>2014-15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0.25</c:v>
                </c:pt>
                <c:pt idx="1">
                  <c:v>0.13</c:v>
                </c:pt>
              </c:numCache>
            </c:numRef>
          </c:val>
        </c:ser>
        <c:dLbls>
          <c:showVal val="1"/>
        </c:dLbls>
        <c:gapWidth val="76"/>
        <c:overlap val="100"/>
        <c:axId val="109097728"/>
        <c:axId val="109099264"/>
      </c:barChart>
      <c:catAx>
        <c:axId val="109097728"/>
        <c:scaling>
          <c:orientation val="minMax"/>
        </c:scaling>
        <c:axPos val="b"/>
        <c:numFmt formatCode="General" sourceLinked="0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9099264"/>
        <c:crosses val="autoZero"/>
        <c:auto val="1"/>
        <c:lblAlgn val="ctr"/>
        <c:lblOffset val="100"/>
      </c:catAx>
      <c:valAx>
        <c:axId val="109099264"/>
        <c:scaling>
          <c:orientation val="minMax"/>
        </c:scaling>
        <c:delete val="1"/>
        <c:axPos val="l"/>
        <c:numFmt formatCode="0%" sourceLinked="1"/>
        <c:tickLblPos val="none"/>
        <c:crossAx val="1090977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0837074659671204E-2"/>
          <c:w val="0.92943477460054325"/>
          <c:h val="0.97916292534032856"/>
        </c:manualLayout>
      </c:layout>
      <c:barChart>
        <c:barDir val="bar"/>
        <c:grouping val="clustered"/>
        <c:ser>
          <c:idx val="1"/>
          <c:order val="0"/>
          <c:tx>
            <c:strRef>
              <c:f>Sheet1!$E$6</c:f>
              <c:strCache>
                <c:ptCount val="1"/>
                <c:pt idx="0">
                  <c:v>Number of auditees
2013-14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effectLst/>
          </c:spPr>
          <c:val>
            <c:numRef>
              <c:f>Sheet1!$E$7:$E$10</c:f>
              <c:numCache>
                <c:formatCode>0%</c:formatCode>
                <c:ptCount val="4"/>
                <c:pt idx="0">
                  <c:v>0</c:v>
                </c:pt>
                <c:pt idx="1">
                  <c:v>0.25</c:v>
                </c:pt>
                <c:pt idx="2">
                  <c:v>0.25</c:v>
                </c:pt>
                <c:pt idx="3">
                  <c:v>0.5</c:v>
                </c:pt>
              </c:numCache>
            </c:numRef>
          </c:val>
        </c:ser>
        <c:ser>
          <c:idx val="0"/>
          <c:order val="1"/>
          <c:tx>
            <c:strRef>
              <c:f>Sheet1!$C$6</c:f>
              <c:strCache>
                <c:ptCount val="1"/>
                <c:pt idx="0">
                  <c:v>Number of auditees
2014-15</c:v>
                </c:pt>
              </c:strCache>
            </c:strRef>
          </c:tx>
          <c:spPr>
            <a:solidFill>
              <a:srgbClr val="17375E"/>
            </a:solidFill>
            <a:effectLst/>
          </c:spPr>
          <c:cat>
            <c:strRef>
              <c:f>Sheet1!$B$7:$B$10</c:f>
              <c:strCache>
                <c:ptCount val="4"/>
                <c:pt idx="0">
                  <c:v>Consequence management</c:v>
                </c:pt>
                <c:pt idx="1">
                  <c:v>Management of procurement and/or contracts</c:v>
                </c:pt>
                <c:pt idx="2">
                  <c:v>Prevention and/or follow-up of unauthorised, irregular and/or fruitless and wasteful expenditure</c:v>
                </c:pt>
                <c:pt idx="3">
                  <c:v>Material misstatements in submitted financial statements</c:v>
                </c:pt>
              </c:strCache>
            </c:strRef>
          </c:cat>
          <c:val>
            <c:numRef>
              <c:f>Sheet1!$C$7:$C$10</c:f>
              <c:numCache>
                <c:formatCode>0%</c:formatCode>
                <c:ptCount val="4"/>
                <c:pt idx="0">
                  <c:v>0.125</c:v>
                </c:pt>
                <c:pt idx="1">
                  <c:v>0.37500000000000006</c:v>
                </c:pt>
                <c:pt idx="2">
                  <c:v>0.75000000000000011</c:v>
                </c:pt>
                <c:pt idx="3">
                  <c:v>0.62500000000000011</c:v>
                </c:pt>
              </c:numCache>
            </c:numRef>
          </c:val>
        </c:ser>
        <c:dLbls/>
        <c:gapWidth val="118"/>
        <c:axId val="109429888"/>
        <c:axId val="109431424"/>
      </c:barChart>
      <c:catAx>
        <c:axId val="109429888"/>
        <c:scaling>
          <c:orientation val="minMax"/>
        </c:scaling>
        <c:delete val="1"/>
        <c:axPos val="l"/>
        <c:tickLblPos val="none"/>
        <c:crossAx val="109431424"/>
        <c:crosses val="autoZero"/>
        <c:auto val="1"/>
        <c:lblAlgn val="ctr"/>
        <c:lblOffset val="100"/>
      </c:catAx>
      <c:valAx>
        <c:axId val="109431424"/>
        <c:scaling>
          <c:orientation val="minMax"/>
          <c:max val="1"/>
          <c:min val="0"/>
        </c:scaling>
        <c:delete val="1"/>
        <c:axPos val="b"/>
        <c:numFmt formatCode="0%" sourceLinked="1"/>
        <c:tickLblPos val="none"/>
        <c:crossAx val="1094298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plotArea>
      <c:layout>
        <c:manualLayout>
          <c:layoutTarget val="inner"/>
          <c:xMode val="edge"/>
          <c:yMode val="edge"/>
          <c:x val="0.4645329861111111"/>
          <c:y val="2.3055574993167488E-2"/>
          <c:w val="0.53546701388888884"/>
          <c:h val="0.95388885001366508"/>
        </c:manualLayout>
      </c:layout>
      <c:barChart>
        <c:barDir val="bar"/>
        <c:grouping val="clustered"/>
        <c:ser>
          <c:idx val="1"/>
          <c:order val="0"/>
          <c:tx>
            <c:strRef>
              <c:f>Sheet1!$D$11</c:f>
              <c:strCache>
                <c:ptCount val="1"/>
                <c:pt idx="0">
                  <c:v>2014-15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1"/>
              <c:layout>
                <c:manualLayout>
                  <c:x val="0.15875000000000011"/>
                  <c:y val="-4.7138699498956473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5875000000000011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278819444444444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Sheet1!$B$12:$B$15</c:f>
              <c:strCache>
                <c:ptCount val="4"/>
                <c:pt idx="0">
                  <c:v>Limitation in planned scope 
                of audit of awards</c:v>
                </c:pt>
                <c:pt idx="1">
                  <c:v>Inadequate contract management</c:v>
                </c:pt>
                <c:pt idx="2">
                  <c:v>Awards to other state officials</c:v>
                </c:pt>
                <c:pt idx="3">
                  <c:v>Uncompetitive or unfair procurement processes</c:v>
                </c:pt>
              </c:strCache>
            </c:strRef>
          </c:cat>
          <c:val>
            <c:numRef>
              <c:f>Sheet1!$D$12:$D$15</c:f>
              <c:numCache>
                <c:formatCode>0%</c:formatCode>
                <c:ptCount val="4"/>
                <c:pt idx="0">
                  <c:v>0.13</c:v>
                </c:pt>
                <c:pt idx="1">
                  <c:v>0</c:v>
                </c:pt>
                <c:pt idx="2">
                  <c:v>0</c:v>
                </c:pt>
                <c:pt idx="3">
                  <c:v>0.25</c:v>
                </c:pt>
              </c:numCache>
            </c:numRef>
          </c:val>
        </c:ser>
        <c:ser>
          <c:idx val="0"/>
          <c:order val="1"/>
          <c:tx>
            <c:strRef>
              <c:f>Sheet1!$C$11</c:f>
              <c:strCache>
                <c:ptCount val="1"/>
                <c:pt idx="0">
                  <c:v>2015-16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dLbl>
              <c:idx val="2"/>
              <c:layout>
                <c:manualLayout>
                  <c:x val="0.15875000000000011"/>
                  <c:y val="4.7138699498956473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6756944444444447"/>
                  <c:y val="-9.4277398997912962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38%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Sheet1!$B$12:$B$15</c:f>
              <c:strCache>
                <c:ptCount val="4"/>
                <c:pt idx="0">
                  <c:v>Limitation in planned scope 
                of audit of awards</c:v>
                </c:pt>
                <c:pt idx="1">
                  <c:v>Inadequate contract management</c:v>
                </c:pt>
                <c:pt idx="2">
                  <c:v>Awards to other state officials</c:v>
                </c:pt>
                <c:pt idx="3">
                  <c:v>Uncompetitive or unfair procurement processes</c:v>
                </c:pt>
              </c:strCache>
            </c:strRef>
          </c:cat>
          <c:val>
            <c:numRef>
              <c:f>Sheet1!$C$12:$C$15</c:f>
              <c:numCache>
                <c:formatCode>0%</c:formatCode>
                <c:ptCount val="4"/>
                <c:pt idx="0">
                  <c:v>0.13</c:v>
                </c:pt>
                <c:pt idx="1">
                  <c:v>0.13</c:v>
                </c:pt>
                <c:pt idx="2">
                  <c:v>0</c:v>
                </c:pt>
                <c:pt idx="3">
                  <c:v>0.38000000000000006</c:v>
                </c:pt>
              </c:numCache>
            </c:numRef>
          </c:val>
        </c:ser>
        <c:dLbls/>
        <c:axId val="109702528"/>
        <c:axId val="109716608"/>
      </c:barChart>
      <c:catAx>
        <c:axId val="109702528"/>
        <c:scaling>
          <c:orientation val="minMax"/>
        </c:scaling>
        <c:axPos val="l"/>
        <c:numFmt formatCode="General" sourceLinked="0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109716608"/>
        <c:crosses val="autoZero"/>
        <c:auto val="1"/>
        <c:lblAlgn val="ctr"/>
        <c:lblOffset val="100"/>
      </c:catAx>
      <c:valAx>
        <c:axId val="109716608"/>
        <c:scaling>
          <c:orientation val="minMax"/>
        </c:scaling>
        <c:delete val="1"/>
        <c:axPos val="b"/>
        <c:numFmt formatCode="0%" sourceLinked="1"/>
        <c:tickLblPos val="none"/>
        <c:crossAx val="109702528"/>
        <c:crossesAt val="1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200" b="1">
          <a:latin typeface="Arial Narrow" panose="020B0606020202030204" pitchFamily="34" charset="0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2014-15
Outcome after corrections</c:v>
                </c:pt>
              </c:strCache>
            </c:strRef>
          </c:tx>
          <c:spPr>
            <a:solidFill>
              <a:srgbClr val="65D970"/>
            </a:solidFill>
          </c:spPr>
          <c:dPt>
            <c:idx val="0"/>
            <c:spPr>
              <a:solidFill>
                <a:srgbClr val="F9A1A1"/>
              </a:solidFill>
            </c:spPr>
          </c:dPt>
          <c:dPt>
            <c:idx val="1"/>
            <c:spPr>
              <a:solidFill>
                <a:srgbClr val="97E59E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13% (1)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87% (7)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Financially qualified (dark orange)</c:v>
                </c:pt>
                <c:pt idx="1">
                  <c:v>Financially unqualified (light orange)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0.13</c:v>
                </c:pt>
                <c:pt idx="1">
                  <c:v>0.87000000000000011</c:v>
                </c:pt>
              </c:numCache>
            </c:numRef>
          </c:val>
        </c:ser>
        <c:dLbls>
          <c:showVal val="1"/>
        </c:dLbls>
        <c:firstSliceAng val="200"/>
        <c:holeSize val="40"/>
      </c:doughnut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2014-15
Outcome if not corrected</c:v>
                </c:pt>
              </c:strCache>
            </c:strRef>
          </c:tx>
          <c:spPr>
            <a:solidFill>
              <a:srgbClr val="65D970"/>
            </a:solidFill>
          </c:spPr>
          <c:dPt>
            <c:idx val="0"/>
            <c:spPr>
              <a:solidFill>
                <a:srgbClr val="F9A1A1"/>
              </a:solidFill>
            </c:spPr>
          </c:dPt>
          <c:dPt>
            <c:idx val="1"/>
            <c:spPr>
              <a:solidFill>
                <a:srgbClr val="97E59E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62% (5)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38% (3)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Auditees with material  misstatements (dark orange) </c:v>
                </c:pt>
                <c:pt idx="1">
                  <c:v>Auditees with no material  misstatements (light orange)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0.63000000000000012</c:v>
                </c:pt>
                <c:pt idx="1">
                  <c:v>0.38000000000000006</c:v>
                </c:pt>
              </c:numCache>
            </c:numRef>
          </c:val>
        </c:ser>
        <c:dLbls>
          <c:showVal val="1"/>
        </c:dLbls>
        <c:firstSliceAng val="200"/>
        <c:holeSize val="40"/>
      </c:doughnut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2"/>
</c:chartSpace>
</file>

<file path=ppt/drawings/_rels/drawing1.xml.rels><?xml version="1.0" encoding="UTF-8" standalone="yes"?>
<Relationships xmlns="http://schemas.openxmlformats.org/package/2006/relationships"><Relationship Id="rId17" Type="http://schemas.openxmlformats.org/officeDocument/2006/relationships/image" Target="../media/image25.pdf"/><Relationship Id="rId16" Type="http://schemas.openxmlformats.org/officeDocument/2006/relationships/image" Target="../media/image10.png"/><Relationship Id="rId15" Type="http://schemas.openxmlformats.org/officeDocument/2006/relationships/image" Target="../media/image25.pd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0.70735</cdr:x>
      <cdr:y>0.65409</cdr:y>
    </cdr:from>
    <cdr:to>
      <cdr:x>0.77595</cdr:x>
      <cdr:y>0.72553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mc:AlternateContent xmlns:mc="http://schemas.openxmlformats.org/markup-compatibility/2006">
        <mc:Choice xmlns:a="http://schemas.openxmlformats.org/drawingml/2006/main" xmlns:lc="http://schemas.openxmlformats.org/drawingml/2006/lockedCanvas" xmlns:ma="http://schemas.microsoft.com/office/mac/drawingml/2008/main" xmlns:mv="urn:schemas-microsoft-com:mac:vml" xmlns="" xmlns:p="http://schemas.openxmlformats.org/presentationml/2006/main" xmlns:r="http://schemas.openxmlformats.org/officeDocument/2006/relationships" Requires="ma">
          <p:blipFill>
            <a:blip r:embed="rId15"/>
            <a:stretch>
              <a:fillRect/>
            </a:stretch>
          </p:blipFill>
        </mc:Choice>
        <mc:Fallback>
          <cdr:blipFill>
            <a:blip xmlns:a="http://schemas.openxmlformats.org/drawingml/2006/main" xmlns:r="http://schemas.openxmlformats.org/officeDocument/2006/relationships" r:embed="rId16"/>
            <a:stretch xmlns:a="http://schemas.openxmlformats.org/drawingml/2006/main">
              <a:fillRect/>
            </a:stretch>
          </cdr:blipFill>
        </mc:Fallback>
      </mc:AlternateContent>
      <cdr:spPr>
        <a:xfrm xmlns:a="http://schemas.openxmlformats.org/drawingml/2006/main">
          <a:off x="2641114" y="3483704"/>
          <a:ext cx="256121" cy="38051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0.73896</cdr:x>
      <cdr:y>0.19803</cdr:y>
    </cdr:from>
    <cdr:to>
      <cdr:x>0.80756</cdr:x>
      <cdr:y>0.26947</cdr:y>
    </cdr:to>
    <cdr:pic>
      <cdr:nvPicPr>
        <cdr:cNvPr id="3" name="Picture 2"/>
        <cdr:cNvPicPr>
          <a:picLocks xmlns:a="http://schemas.openxmlformats.org/drawingml/2006/main" noChangeAspect="1"/>
        </cdr:cNvPicPr>
      </cdr:nvPicPr>
      <mc:AlternateContent xmlns:mc="http://schemas.openxmlformats.org/markup-compatibility/2006">
        <mc:Choice xmlns:a="http://schemas.openxmlformats.org/drawingml/2006/main" xmlns:lc="http://schemas.openxmlformats.org/drawingml/2006/lockedCanvas" xmlns:r="http://schemas.openxmlformats.org/officeDocument/2006/relationships" xmlns:p="http://schemas.openxmlformats.org/presentationml/2006/main" xmlns="" xmlns:mv="urn:schemas-microsoft-com:mac:vml" xmlns:ma="http://schemas.microsoft.com/office/mac/drawingml/2008/main" Requires="ma">
          <p:blipFill>
            <a:blip r:embed="rId17"/>
            <a:stretch>
              <a:fillRect/>
            </a:stretch>
          </p:blipFill>
        </mc:Choice>
        <mc:Fallback>
          <cdr:blipFill>
            <a:blip xmlns:a="http://schemas.openxmlformats.org/drawingml/2006/main" xmlns:r="http://schemas.openxmlformats.org/officeDocument/2006/relationships" r:embed="rId16"/>
            <a:stretch xmlns:a="http://schemas.openxmlformats.org/drawingml/2006/main">
              <a:fillRect/>
            </a:stretch>
          </cdr:blipFill>
        </mc:Fallback>
      </mc:AlternateContent>
      <cdr:spPr>
        <a:xfrm xmlns:a="http://schemas.openxmlformats.org/drawingml/2006/main">
          <a:off x="2986669" y="1211885"/>
          <a:ext cx="277260" cy="437197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0.18244</cdr:x>
      <cdr:y>0.24874</cdr:y>
    </cdr:from>
    <cdr:to>
      <cdr:x>0.39908</cdr:x>
      <cdr:y>0.4931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19230" y="549659"/>
          <a:ext cx="1447800" cy="539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000" dirty="0" smtClean="0">
              <a:latin typeface="Arial" panose="020B0604020202020204" pitchFamily="34" charset="0"/>
              <a:cs typeface="Arial" panose="020B0604020202020204" pitchFamily="34" charset="0"/>
            </a:rPr>
            <a:t>SITA, </a:t>
          </a:r>
          <a:r>
            <a:rPr lang="en-ZA" sz="1000" dirty="0" err="1" smtClean="0">
              <a:latin typeface="Arial" panose="020B0604020202020204" pitchFamily="34" charset="0"/>
              <a:cs typeface="Arial" panose="020B0604020202020204" pitchFamily="34" charset="0"/>
            </a:rPr>
            <a:t>BBI</a:t>
          </a:r>
          <a:r>
            <a:rPr lang="en-ZA" sz="1000" dirty="0" smtClean="0"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en-ZA" sz="1000" dirty="0" err="1" smtClean="0">
              <a:latin typeface="Arial" panose="020B0604020202020204" pitchFamily="34" charset="0"/>
              <a:cs typeface="Arial" panose="020B0604020202020204" pitchFamily="34" charset="0"/>
            </a:rPr>
            <a:t>Sentech</a:t>
          </a:r>
          <a:endParaRPr lang="en-ZA" sz="1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0.88598</cdr:x>
      <cdr:y>0.70226</cdr:y>
    </cdr:from>
    <cdr:to>
      <cdr:x>0.96579</cdr:x>
      <cdr:y>0.79709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920977" y="1551864"/>
          <a:ext cx="53340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000" dirty="0" err="1" smtClean="0">
              <a:latin typeface="Arial Narrow" panose="020B0606020202030204" pitchFamily="34" charset="0"/>
            </a:rPr>
            <a:t>Sapo</a:t>
          </a:r>
          <a:endParaRPr lang="en-ZA" sz="1000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0.68074</cdr:x>
      <cdr:y>0.70097</cdr:y>
    </cdr:from>
    <cdr:to>
      <cdr:x>0.86317</cdr:x>
      <cdr:y>0.81005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549377" y="1549003"/>
          <a:ext cx="1219200" cy="241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000" dirty="0" err="1" smtClean="0">
              <a:latin typeface="Arial Narrow" panose="020B0606020202030204" pitchFamily="34" charset="0"/>
            </a:rPr>
            <a:t>Nemisa</a:t>
          </a:r>
          <a:r>
            <a:rPr lang="en-ZA" sz="1000" dirty="0" smtClean="0">
              <a:latin typeface="Arial Narrow" panose="020B0606020202030204" pitchFamily="34" charset="0"/>
            </a:rPr>
            <a:t> &amp; DTPS</a:t>
          </a:r>
          <a:endParaRPr lang="en-ZA" sz="1000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0.19045</cdr:x>
      <cdr:y>0.69919</cdr:y>
    </cdr:from>
    <cdr:to>
      <cdr:x>0.52111</cdr:x>
      <cdr:y>0.81528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272777" y="1545080"/>
          <a:ext cx="2209793" cy="2565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000" dirty="0" err="1" smtClean="0">
              <a:latin typeface="Arial Narrow" panose="020B0606020202030204" pitchFamily="34" charset="0"/>
            </a:rPr>
            <a:t>Usaasa</a:t>
          </a:r>
          <a:r>
            <a:rPr lang="en-ZA" sz="1000" dirty="0" smtClean="0">
              <a:latin typeface="Arial Narrow" panose="020B0606020202030204" pitchFamily="34" charset="0"/>
            </a:rPr>
            <a:t>, </a:t>
          </a:r>
          <a:r>
            <a:rPr lang="en-ZA" sz="1000" dirty="0" err="1" smtClean="0">
              <a:latin typeface="Arial Narrow" panose="020B0606020202030204" pitchFamily="34" charset="0"/>
            </a:rPr>
            <a:t>Usaf</a:t>
          </a:r>
          <a:r>
            <a:rPr lang="en-ZA" sz="1000" dirty="0" smtClean="0">
              <a:latin typeface="Arial Narrow" panose="020B0606020202030204" pitchFamily="34" charset="0"/>
            </a:rPr>
            <a:t>, </a:t>
          </a:r>
          <a:r>
            <a:rPr lang="en-ZA" sz="1000" dirty="0" err="1" smtClean="0">
              <a:latin typeface="Arial Narrow" panose="020B0606020202030204" pitchFamily="34" charset="0"/>
            </a:rPr>
            <a:t>Sita</a:t>
          </a:r>
          <a:r>
            <a:rPr lang="en-ZA" sz="1000" dirty="0" smtClean="0">
              <a:latin typeface="Arial Narrow" panose="020B0606020202030204" pitchFamily="34" charset="0"/>
            </a:rPr>
            <a:t>, BBI &amp; Sentech</a:t>
          </a:r>
          <a:endParaRPr lang="en-ZA" sz="1000" dirty="0"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0.65794</cdr:x>
      <cdr:y>0.2785</cdr:y>
    </cdr:from>
    <cdr:to>
      <cdr:x>0.77196</cdr:x>
      <cdr:y>0.41643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96977" y="615426"/>
          <a:ext cx="761993" cy="304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000" dirty="0" err="1" smtClean="0">
              <a:latin typeface="Arial" panose="020B0604020202020204" pitchFamily="34" charset="0"/>
              <a:cs typeface="Arial" panose="020B0604020202020204" pitchFamily="34" charset="0"/>
            </a:rPr>
            <a:t>Sapo</a:t>
          </a:r>
          <a:endParaRPr lang="en-ZA" sz="1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0.11732</cdr:x>
      <cdr:y>0.25115</cdr:y>
    </cdr:from>
    <cdr:to>
      <cdr:x>0.41849</cdr:x>
      <cdr:y>0.46259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84027" y="554988"/>
          <a:ext cx="2012749" cy="4672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000" dirty="0" smtClean="0">
              <a:latin typeface="Arial" panose="020B0604020202020204" pitchFamily="34" charset="0"/>
              <a:cs typeface="Arial" panose="020B0604020202020204" pitchFamily="34" charset="0"/>
            </a:rPr>
            <a:t>DTPS, </a:t>
          </a:r>
          <a:r>
            <a:rPr lang="en-ZA" sz="1000" dirty="0" err="1" smtClean="0">
              <a:latin typeface="Arial" panose="020B0604020202020204" pitchFamily="34" charset="0"/>
              <a:cs typeface="Arial" panose="020B0604020202020204" pitchFamily="34" charset="0"/>
            </a:rPr>
            <a:t>Usaasa</a:t>
          </a:r>
          <a:r>
            <a:rPr lang="en-ZA" sz="10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ZA" sz="1000" dirty="0" err="1" smtClean="0">
              <a:latin typeface="Arial" panose="020B0604020202020204" pitchFamily="34" charset="0"/>
              <a:cs typeface="Arial" panose="020B0604020202020204" pitchFamily="34" charset="0"/>
            </a:rPr>
            <a:t>Usaf</a:t>
          </a:r>
          <a:r>
            <a:rPr lang="en-ZA" sz="1000" dirty="0" smtClean="0">
              <a:latin typeface="Arial" panose="020B0604020202020204" pitchFamily="34" charset="0"/>
              <a:cs typeface="Arial" panose="020B0604020202020204" pitchFamily="34" charset="0"/>
            </a:rPr>
            <a:t>, BBI, </a:t>
          </a:r>
          <a:r>
            <a:rPr lang="en-ZA" sz="1000" dirty="0" err="1" smtClean="0">
              <a:latin typeface="Arial" panose="020B0604020202020204" pitchFamily="34" charset="0"/>
              <a:cs typeface="Arial" panose="020B0604020202020204" pitchFamily="34" charset="0"/>
            </a:rPr>
            <a:t>Sita</a:t>
          </a:r>
          <a:r>
            <a:rPr lang="en-ZA" sz="10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ZA" sz="1000" dirty="0" err="1" smtClean="0">
              <a:latin typeface="Arial" panose="020B0604020202020204" pitchFamily="34" charset="0"/>
              <a:cs typeface="Arial" panose="020B0604020202020204" pitchFamily="34" charset="0"/>
            </a:rPr>
            <a:t>Nemisa</a:t>
          </a:r>
          <a:r>
            <a:rPr lang="en-ZA" sz="1000" dirty="0" smtClean="0">
              <a:latin typeface="Arial" panose="020B0604020202020204" pitchFamily="34" charset="0"/>
              <a:cs typeface="Arial" panose="020B0604020202020204" pitchFamily="34" charset="0"/>
            </a:rPr>
            <a:t> &amp; Sentech</a:t>
          </a:r>
          <a:endParaRPr lang="en-ZA" sz="1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0.66934</cdr:x>
      <cdr:y>0.70971</cdr:y>
    </cdr:from>
    <cdr:to>
      <cdr:x>0.76056</cdr:x>
      <cdr:y>0.83022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473177" y="1568309"/>
          <a:ext cx="609600" cy="26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000" dirty="0" err="1" smtClean="0">
              <a:latin typeface="Arial" panose="020B0604020202020204" pitchFamily="34" charset="0"/>
              <a:cs typeface="Arial" panose="020B0604020202020204" pitchFamily="34" charset="0"/>
            </a:rPr>
            <a:t>Sapo</a:t>
          </a:r>
          <a:endParaRPr lang="en-ZA" sz="1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0.12204</cdr:x>
      <cdr:y>0.68109</cdr:y>
    </cdr:from>
    <cdr:to>
      <cdr:x>0.41849</cdr:x>
      <cdr:y>0.88799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15577" y="1505083"/>
          <a:ext cx="1981168" cy="4572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000" dirty="0" smtClean="0">
              <a:latin typeface="Arial" panose="020B0604020202020204" pitchFamily="34" charset="0"/>
              <a:cs typeface="Arial" panose="020B0604020202020204" pitchFamily="34" charset="0"/>
            </a:rPr>
            <a:t>DTPS, </a:t>
          </a:r>
          <a:r>
            <a:rPr lang="en-ZA" sz="1000" dirty="0" err="1" smtClean="0">
              <a:latin typeface="Arial" panose="020B0604020202020204" pitchFamily="34" charset="0"/>
              <a:cs typeface="Arial" panose="020B0604020202020204" pitchFamily="34" charset="0"/>
            </a:rPr>
            <a:t>Usaasa</a:t>
          </a:r>
          <a:r>
            <a:rPr lang="en-ZA" sz="10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ZA" sz="1000" dirty="0" err="1" smtClean="0">
              <a:latin typeface="Arial" panose="020B0604020202020204" pitchFamily="34" charset="0"/>
              <a:cs typeface="Arial" panose="020B0604020202020204" pitchFamily="34" charset="0"/>
            </a:rPr>
            <a:t>Usaf</a:t>
          </a:r>
          <a:r>
            <a:rPr lang="en-ZA" sz="1000" dirty="0" smtClean="0">
              <a:latin typeface="Arial" panose="020B0604020202020204" pitchFamily="34" charset="0"/>
              <a:cs typeface="Arial" panose="020B0604020202020204" pitchFamily="34" charset="0"/>
            </a:rPr>
            <a:t>, BBI, </a:t>
          </a:r>
          <a:r>
            <a:rPr lang="en-ZA" sz="1000" dirty="0" err="1" smtClean="0">
              <a:latin typeface="Arial" panose="020B0604020202020204" pitchFamily="34" charset="0"/>
              <a:cs typeface="Arial" panose="020B0604020202020204" pitchFamily="34" charset="0"/>
            </a:rPr>
            <a:t>Sita</a:t>
          </a:r>
          <a:r>
            <a:rPr lang="en-ZA" sz="10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ZA" sz="1000" dirty="0" err="1" smtClean="0">
              <a:latin typeface="Arial" panose="020B0604020202020204" pitchFamily="34" charset="0"/>
              <a:cs typeface="Arial" panose="020B0604020202020204" pitchFamily="34" charset="0"/>
            </a:rPr>
            <a:t>Nemisa</a:t>
          </a:r>
          <a:r>
            <a:rPr lang="en-ZA" sz="1000" dirty="0" smtClean="0">
              <a:latin typeface="Arial" panose="020B0604020202020204" pitchFamily="34" charset="0"/>
              <a:cs typeface="Arial" panose="020B0604020202020204" pitchFamily="34" charset="0"/>
            </a:rPr>
            <a:t> &amp; Sentech</a:t>
          </a:r>
        </a:p>
        <a:p xmlns:a="http://schemas.openxmlformats.org/drawingml/2006/main">
          <a:endParaRPr lang="en-ZA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0.18182</cdr:x>
      <cdr:y>0.27642</cdr:y>
    </cdr:from>
    <cdr:to>
      <cdr:x>0.47828</cdr:x>
      <cdr:y>0.37987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200" y="610826"/>
          <a:ext cx="1987942" cy="228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000" dirty="0" smtClean="0">
              <a:latin typeface="Arial" panose="020B0604020202020204" pitchFamily="34" charset="0"/>
              <a:cs typeface="Arial" panose="020B0604020202020204" pitchFamily="34" charset="0"/>
            </a:rPr>
            <a:t>DTPS, BBI &amp; Sentech</a:t>
          </a:r>
          <a:endParaRPr lang="en-ZA" sz="1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0.54545</cdr:x>
      <cdr:y>0.27303</cdr:y>
    </cdr:from>
    <cdr:to>
      <cdr:x>0.84037</cdr:x>
      <cdr:y>0.37987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57600" y="603341"/>
          <a:ext cx="1977585" cy="236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000" dirty="0" err="1" smtClean="0">
              <a:latin typeface="Arial" panose="020B0604020202020204" pitchFamily="34" charset="0"/>
              <a:cs typeface="Arial" panose="020B0604020202020204" pitchFamily="34" charset="0"/>
            </a:rPr>
            <a:t>Usaasa</a:t>
          </a:r>
          <a:r>
            <a:rPr lang="en-ZA" sz="10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ZA" sz="1000" dirty="0" err="1" smtClean="0">
              <a:latin typeface="Arial" panose="020B0604020202020204" pitchFamily="34" charset="0"/>
              <a:cs typeface="Arial" panose="020B0604020202020204" pitchFamily="34" charset="0"/>
            </a:rPr>
            <a:t>Usaf</a:t>
          </a:r>
          <a:r>
            <a:rPr lang="en-ZA" sz="1000" dirty="0" smtClean="0"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en-ZA" sz="1000" dirty="0" err="1" smtClean="0">
              <a:latin typeface="Arial" panose="020B0604020202020204" pitchFamily="34" charset="0"/>
              <a:cs typeface="Arial" panose="020B0604020202020204" pitchFamily="34" charset="0"/>
            </a:rPr>
            <a:t>Nemisa</a:t>
          </a:r>
          <a:r>
            <a:rPr lang="en-ZA" sz="10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ZA" sz="1000" dirty="0" err="1" smtClean="0">
              <a:latin typeface="Arial" panose="020B0604020202020204" pitchFamily="34" charset="0"/>
              <a:cs typeface="Arial" panose="020B0604020202020204" pitchFamily="34" charset="0"/>
            </a:rPr>
            <a:t>Sita</a:t>
          </a:r>
          <a:endParaRPr lang="en-ZA" sz="1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0.88598</cdr:x>
      <cdr:y>0.27718</cdr:y>
    </cdr:from>
    <cdr:to>
      <cdr:x>0.9772</cdr:x>
      <cdr:y>0.38652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20977" y="612513"/>
          <a:ext cx="609600" cy="241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000" dirty="0" err="1" smtClean="0">
              <a:latin typeface="Arial" panose="020B0604020202020204" pitchFamily="34" charset="0"/>
              <a:cs typeface="Arial" panose="020B0604020202020204" pitchFamily="34" charset="0"/>
            </a:rPr>
            <a:t>Sapo</a:t>
          </a:r>
          <a:endParaRPr lang="en-ZA" sz="1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0.18182</cdr:x>
      <cdr:y>0.71349</cdr:y>
    </cdr:from>
    <cdr:to>
      <cdr:x>0.51413</cdr:x>
      <cdr:y>0.81772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19200" y="1576666"/>
          <a:ext cx="2228362" cy="2303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Usaasa</a:t>
          </a:r>
          <a:r>
            <a:rPr lang="en-ZA" sz="11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ZA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Usaf</a:t>
          </a:r>
          <a:r>
            <a:rPr lang="en-ZA" sz="11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ZA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BBI</a:t>
          </a:r>
          <a:r>
            <a:rPr lang="en-ZA" sz="1100" dirty="0" smtClean="0">
              <a:latin typeface="Arial" panose="020B0604020202020204" pitchFamily="34" charset="0"/>
              <a:cs typeface="Arial" panose="020B0604020202020204" pitchFamily="34" charset="0"/>
            </a:rPr>
            <a:t> &amp; Sentech</a:t>
          </a:r>
          <a:endParaRPr lang="en-ZA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0.58952</cdr:x>
      <cdr:y>0.69116</cdr:y>
    </cdr:from>
    <cdr:to>
      <cdr:x>0.82897</cdr:x>
      <cdr:y>0.78299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39777" y="1527319"/>
          <a:ext cx="1600200" cy="2029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000" dirty="0" err="1" smtClean="0">
              <a:latin typeface="Arial Narrow" panose="020B0606020202030204" pitchFamily="34" charset="0"/>
            </a:rPr>
            <a:t>DTPS</a:t>
          </a:r>
          <a:r>
            <a:rPr lang="en-ZA" sz="10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ZA" sz="1000" dirty="0" err="1" smtClean="0">
              <a:latin typeface="Arial" panose="020B0604020202020204" pitchFamily="34" charset="0"/>
              <a:cs typeface="Arial" panose="020B0604020202020204" pitchFamily="34" charset="0"/>
            </a:rPr>
            <a:t>Nemisa</a:t>
          </a:r>
          <a:r>
            <a:rPr lang="en-ZA" sz="1000" dirty="0" smtClean="0"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en-ZA" sz="1000" dirty="0" err="1" smtClean="0">
              <a:latin typeface="Arial" panose="020B0604020202020204" pitchFamily="34" charset="0"/>
              <a:cs typeface="Arial" panose="020B0604020202020204" pitchFamily="34" charset="0"/>
            </a:rPr>
            <a:t>Sita</a:t>
          </a:r>
          <a:endParaRPr lang="en-ZA" sz="1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0.88636</cdr:x>
      <cdr:y>0.70826</cdr:y>
    </cdr:from>
    <cdr:to>
      <cdr:x>0.97758</cdr:x>
      <cdr:y>0.83471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943600" y="1565114"/>
          <a:ext cx="611685" cy="279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000" dirty="0" err="1" smtClean="0">
              <a:latin typeface="Arial" panose="020B0604020202020204" pitchFamily="34" charset="0"/>
              <a:cs typeface="Arial" panose="020B0604020202020204" pitchFamily="34" charset="0"/>
            </a:rPr>
            <a:t>Sapo</a:t>
          </a:r>
          <a:endParaRPr lang="en-ZA" sz="1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0.15369</cdr:x>
      <cdr:y>0.08933</cdr:y>
    </cdr:from>
    <cdr:to>
      <cdr:x>0.39396</cdr:x>
      <cdr:y>0.14697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45392" y="590496"/>
          <a:ext cx="1947020" cy="381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1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Sapo</a:t>
          </a:r>
          <a:r>
            <a:rPr lang="en-ZA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ZA" sz="11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Nemisa</a:t>
          </a:r>
          <a:r>
            <a:rPr lang="en-ZA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en-ZA" sz="11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Sita</a:t>
          </a:r>
          <a:endParaRPr lang="en-ZA" sz="11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0.4546</cdr:x>
      <cdr:y>0.18875</cdr:y>
    </cdr:from>
    <cdr:to>
      <cdr:x>0.83353</cdr:x>
      <cdr:y>0.24351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83792" y="1247692"/>
          <a:ext cx="3070629" cy="361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1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Sapo</a:t>
          </a:r>
          <a:r>
            <a:rPr lang="en-ZA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ZA" sz="11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DTPS</a:t>
          </a:r>
          <a:r>
            <a:rPr lang="en-ZA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ZA" sz="11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Usaasa</a:t>
          </a:r>
          <a:r>
            <a:rPr lang="en-ZA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ZA" sz="11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Usaf</a:t>
          </a:r>
          <a:r>
            <a:rPr lang="en-ZA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ZA" sz="11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Nemisa</a:t>
          </a:r>
          <a:r>
            <a:rPr lang="en-ZA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&amp; </a:t>
          </a:r>
          <a:r>
            <a:rPr lang="en-ZA" sz="11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Sita</a:t>
          </a:r>
          <a:endParaRPr lang="en-ZA" sz="11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0.48437</cdr:x>
      <cdr:y>0.41855</cdr:y>
    </cdr:from>
    <cdr:to>
      <cdr:x>0.82289</cdr:x>
      <cdr:y>0.46031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925004" y="2766751"/>
          <a:ext cx="2743200" cy="276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Sapo</a:t>
          </a:r>
          <a:r>
            <a:rPr lang="en-ZA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ZA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DTPS</a:t>
          </a:r>
          <a:r>
            <a:rPr lang="en-Z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ZA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Usaasa</a:t>
          </a:r>
          <a:r>
            <a:rPr lang="en-ZA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ZA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Usaf</a:t>
          </a:r>
          <a:r>
            <a:rPr lang="en-ZA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ZA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Nemisa</a:t>
          </a:r>
          <a:r>
            <a:rPr lang="en-ZA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&amp; </a:t>
          </a:r>
          <a:r>
            <a:rPr lang="en-ZA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Sita</a:t>
          </a:r>
          <a:endParaRPr lang="en-ZA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0.31355</cdr:x>
      <cdr:y>0.51585</cdr:y>
    </cdr:from>
    <cdr:to>
      <cdr:x>0.53923</cdr:x>
      <cdr:y>0.56196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40792" y="3409881"/>
          <a:ext cx="1828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Sapo</a:t>
          </a:r>
          <a:r>
            <a:rPr lang="en-ZA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DTPS, </a:t>
          </a:r>
          <a:r>
            <a:rPr lang="en-ZA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Nemisa</a:t>
          </a:r>
          <a:r>
            <a:rPr lang="en-ZA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&amp; </a:t>
          </a:r>
          <a:r>
            <a:rPr lang="en-ZA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Sita</a:t>
          </a:r>
          <a:endParaRPr lang="en-ZA" sz="11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0.12548</cdr:x>
      <cdr:y>0.74912</cdr:y>
    </cdr:from>
    <cdr:to>
      <cdr:x>0.26653</cdr:x>
      <cdr:y>0.79523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16792" y="4951883"/>
          <a:ext cx="1143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1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Usaasa</a:t>
          </a:r>
          <a:r>
            <a:rPr lang="en-ZA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en-ZA" sz="11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Sapo</a:t>
          </a:r>
          <a:endParaRPr lang="en-ZA" sz="11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0.13488</cdr:x>
      <cdr:y>0.83871</cdr:y>
    </cdr:from>
    <cdr:to>
      <cdr:x>0.32295</cdr:x>
      <cdr:y>0.88472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092992" y="5544137"/>
          <a:ext cx="1524000" cy="304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1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Sita</a:t>
          </a:r>
          <a:r>
            <a:rPr lang="en-ZA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en-ZA" sz="11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Sapo</a:t>
          </a:r>
          <a:endParaRPr lang="en-ZA" sz="11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4"/>
          </a:xfrm>
          <a:prstGeom prst="rect">
            <a:avLst/>
          </a:prstGeom>
        </p:spPr>
        <p:txBody>
          <a:bodyPr vert="horz" lIns="95530" tIns="47764" rIns="95530" bIns="47764" rtlCol="0"/>
          <a:lstStyle>
            <a:lvl1pPr algn="l">
              <a:defRPr sz="13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6334"/>
          </a:xfrm>
          <a:prstGeom prst="rect">
            <a:avLst/>
          </a:prstGeom>
        </p:spPr>
        <p:txBody>
          <a:bodyPr vert="horz" lIns="95530" tIns="47764" rIns="95530" bIns="47764" rtlCol="0"/>
          <a:lstStyle>
            <a:lvl1pPr algn="r">
              <a:defRPr sz="1300"/>
            </a:lvl1pPr>
          </a:lstStyle>
          <a:p>
            <a:fld id="{78780B5D-9DFC-4F19-A510-62D6F3D931FE}" type="datetimeFigureOut">
              <a:rPr lang="en-ZA" smtClean="0"/>
              <a:pPr/>
              <a:t>2016/10/12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6"/>
            <a:ext cx="2945659" cy="496334"/>
          </a:xfrm>
          <a:prstGeom prst="rect">
            <a:avLst/>
          </a:prstGeom>
        </p:spPr>
        <p:txBody>
          <a:bodyPr vert="horz" lIns="95530" tIns="47764" rIns="95530" bIns="47764" rtlCol="0" anchor="b"/>
          <a:lstStyle>
            <a:lvl1pPr algn="l">
              <a:defRPr sz="13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6"/>
            <a:ext cx="2945659" cy="496334"/>
          </a:xfrm>
          <a:prstGeom prst="rect">
            <a:avLst/>
          </a:prstGeom>
        </p:spPr>
        <p:txBody>
          <a:bodyPr vert="horz" lIns="95530" tIns="47764" rIns="95530" bIns="47764" rtlCol="0" anchor="b"/>
          <a:lstStyle>
            <a:lvl1pPr algn="r">
              <a:defRPr sz="1300"/>
            </a:lvl1pPr>
          </a:lstStyle>
          <a:p>
            <a:fld id="{E5AC91BD-633F-4E3B-AA4B-97C0208AAE19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90400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4"/>
          </a:xfrm>
          <a:prstGeom prst="rect">
            <a:avLst/>
          </a:prstGeom>
        </p:spPr>
        <p:txBody>
          <a:bodyPr vert="horz" lIns="95530" tIns="47764" rIns="95530" bIns="47764" rtlCol="0"/>
          <a:lstStyle>
            <a:lvl1pPr algn="l">
              <a:defRPr sz="13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4"/>
          </a:xfrm>
          <a:prstGeom prst="rect">
            <a:avLst/>
          </a:prstGeom>
        </p:spPr>
        <p:txBody>
          <a:bodyPr vert="horz" lIns="95530" tIns="47764" rIns="95530" bIns="47764" rtlCol="0"/>
          <a:lstStyle>
            <a:lvl1pPr algn="r">
              <a:defRPr sz="1300"/>
            </a:lvl1pPr>
          </a:lstStyle>
          <a:p>
            <a:fld id="{BCBE8312-1ED3-46AA-B8FE-328F75DD6347}" type="datetimeFigureOut">
              <a:rPr lang="en-ZA" smtClean="0"/>
              <a:pPr/>
              <a:t>2016/10/12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30" tIns="47764" rIns="95530" bIns="47764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60"/>
            <a:ext cx="5438140" cy="4466987"/>
          </a:xfrm>
          <a:prstGeom prst="rect">
            <a:avLst/>
          </a:prstGeom>
        </p:spPr>
        <p:txBody>
          <a:bodyPr vert="horz" lIns="95530" tIns="47764" rIns="95530" bIns="4776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9" cy="496334"/>
          </a:xfrm>
          <a:prstGeom prst="rect">
            <a:avLst/>
          </a:prstGeom>
        </p:spPr>
        <p:txBody>
          <a:bodyPr vert="horz" lIns="95530" tIns="47764" rIns="95530" bIns="47764" rtlCol="0" anchor="b"/>
          <a:lstStyle>
            <a:lvl1pPr algn="l">
              <a:defRPr sz="13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6334"/>
          </a:xfrm>
          <a:prstGeom prst="rect">
            <a:avLst/>
          </a:prstGeom>
        </p:spPr>
        <p:txBody>
          <a:bodyPr vert="horz" lIns="95530" tIns="47764" rIns="95530" bIns="47764" rtlCol="0" anchor="b"/>
          <a:lstStyle>
            <a:lvl1pPr algn="r">
              <a:defRPr sz="1300"/>
            </a:lvl1pPr>
          </a:lstStyle>
          <a:p>
            <a:fld id="{FA2E8593-C716-4DCD-A7C8-8E2B0CD2CE08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5190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3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6953" algn="l" defTabSz="1013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3906" algn="l" defTabSz="1013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0858" algn="l" defTabSz="1013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27812" algn="l" defTabSz="1013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4764" algn="l" defTabSz="1013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1718" algn="l" defTabSz="1013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48670" algn="l" defTabSz="1013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55622" algn="l" defTabSz="1013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E8593-C716-4DCD-A7C8-8E2B0CD2CE08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600174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E8593-C716-4DCD-A7C8-8E2B0CD2CE08}" type="slidenum">
              <a:rPr lang="en-ZA" smtClean="0"/>
              <a:pPr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760657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25650" y="741363"/>
            <a:ext cx="10615613" cy="751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9" y="8651017"/>
            <a:ext cx="5438140" cy="531125"/>
          </a:xfrm>
        </p:spPr>
        <p:txBody>
          <a:bodyPr>
            <a:noAutofit/>
          </a:bodyPr>
          <a:lstStyle/>
          <a:p>
            <a:pPr marL="247423" indent="-247423">
              <a:buFont typeface="+mj-lt"/>
              <a:buAutoNum type="arabicPeriod"/>
            </a:pPr>
            <a:endParaRPr lang="en-ZA" dirty="0" smtClean="0">
              <a:solidFill>
                <a:srgbClr val="0000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1353-5112-4503-955F-C320BE052457}" type="slidenum">
              <a:rPr lang="en-ZA" smtClean="0"/>
              <a:pPr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57289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744538"/>
            <a:ext cx="52609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403" indent="-228403">
              <a:buFont typeface="+mj-lt"/>
              <a:buAutoNum type="arabicPeriod"/>
            </a:pPr>
            <a:endParaRPr lang="en-ZA" dirty="0">
              <a:solidFill>
                <a:srgbClr val="0000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1353-5112-4503-955F-C320BE052457}" type="slidenum">
              <a:rPr lang="en-ZA" smtClean="0"/>
              <a:pPr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870778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E8593-C716-4DCD-A7C8-8E2B0CD2CE08}" type="slidenum">
              <a:rPr lang="en-ZA" smtClean="0"/>
              <a:pPr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609992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E8593-C716-4DCD-A7C8-8E2B0CD2CE08}" type="slidenum">
              <a:rPr lang="en-ZA" smtClean="0"/>
              <a:pPr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38848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744538"/>
            <a:ext cx="52609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403" indent="-228403">
              <a:buFont typeface="+mj-lt"/>
              <a:buAutoNum type="arabicPeriod"/>
            </a:pPr>
            <a:endParaRPr lang="en-ZA" dirty="0">
              <a:solidFill>
                <a:srgbClr val="0000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1353-5112-4503-955F-C320BE052457}" type="slidenum">
              <a:rPr lang="en-ZA" smtClean="0"/>
              <a:pPr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63413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E8593-C716-4DCD-A7C8-8E2B0CD2CE08}" type="slidenum">
              <a:rPr lang="en-ZA" smtClean="0"/>
              <a:pPr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51381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8829" indent="-218829">
              <a:buAutoNum type="arabicPeriod"/>
            </a:pPr>
            <a:r>
              <a:rPr lang="en-ZA" dirty="0" smtClean="0"/>
              <a:t>These are the line items most commonly qualified.</a:t>
            </a:r>
          </a:p>
          <a:p>
            <a:pPr marL="218829" indent="-218829">
              <a:buAutoNum type="arabicPeriod"/>
            </a:pPr>
            <a:r>
              <a:rPr lang="en-ZA" dirty="0" smtClean="0"/>
              <a:t>The number of qualifications on PPE</a:t>
            </a:r>
            <a:r>
              <a:rPr lang="en-ZA" baseline="0" dirty="0" smtClean="0"/>
              <a:t> reduced from 44% to 36% of auditees.</a:t>
            </a:r>
          </a:p>
          <a:p>
            <a:pPr marL="218829" indent="-218829">
              <a:buAutoNum type="arabicPeriod"/>
            </a:pPr>
            <a:r>
              <a:rPr lang="en-ZA" baseline="0" dirty="0" smtClean="0"/>
              <a:t>The number of qualifications on receivables reduced from 33% to 25% of auditees.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1353-5112-4503-955F-C320BE052457}" type="slidenum">
              <a:rPr lang="en-ZA" smtClean="0"/>
              <a:pPr/>
              <a:t>22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19659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744538"/>
            <a:ext cx="52609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1353-5112-4503-955F-C320BE052457}" type="slidenum">
              <a:rPr lang="en-ZA" smtClean="0"/>
              <a:pPr/>
              <a:t>23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19659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E8593-C716-4DCD-A7C8-8E2B0CD2CE08}" type="slidenum">
              <a:rPr lang="en-ZA" smtClean="0"/>
              <a:pPr/>
              <a:t>24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668124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744538"/>
            <a:ext cx="52609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403" indent="-228403">
              <a:buFont typeface="+mj-lt"/>
              <a:buAutoNum type="arabicPeriod"/>
            </a:pPr>
            <a:endParaRPr lang="en-ZA" dirty="0">
              <a:solidFill>
                <a:srgbClr val="0000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1353-5112-4503-955F-C320BE052457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932405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744538"/>
            <a:ext cx="52609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403" indent="-228403">
              <a:buFont typeface="+mj-lt"/>
              <a:buAutoNum type="arabicPeriod"/>
            </a:pPr>
            <a:endParaRPr lang="en-ZA" dirty="0">
              <a:solidFill>
                <a:srgbClr val="0000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1353-5112-4503-955F-C320BE052457}" type="slidenum">
              <a:rPr lang="en-ZA" smtClean="0"/>
              <a:pPr/>
              <a:t>25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39517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971675" y="741363"/>
            <a:ext cx="9015413" cy="637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9" y="7513711"/>
            <a:ext cx="5438140" cy="1668435"/>
          </a:xfrm>
        </p:spPr>
        <p:txBody>
          <a:bodyPr>
            <a:normAutofit/>
          </a:bodyPr>
          <a:lstStyle/>
          <a:p>
            <a:pPr marL="245642" indent="-245642">
              <a:buFont typeface="+mj-lt"/>
              <a:buAutoNum type="arabicPeriod"/>
            </a:pPr>
            <a:endParaRPr lang="en-ZA" dirty="0">
              <a:solidFill>
                <a:srgbClr val="0000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1353-5112-4503-955F-C320BE052457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252682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971675" y="741363"/>
            <a:ext cx="9015413" cy="637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9" y="7513711"/>
            <a:ext cx="5438140" cy="1668435"/>
          </a:xfrm>
        </p:spPr>
        <p:txBody>
          <a:bodyPr>
            <a:normAutofit/>
          </a:bodyPr>
          <a:lstStyle/>
          <a:p>
            <a:pPr marL="245642" indent="-245642">
              <a:buFont typeface="+mj-lt"/>
              <a:buAutoNum type="arabicPeriod"/>
            </a:pPr>
            <a:endParaRPr lang="en-ZA" dirty="0">
              <a:solidFill>
                <a:srgbClr val="0000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1353-5112-4503-955F-C320BE052457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75971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971675" y="741363"/>
            <a:ext cx="9015413" cy="637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9" y="7513711"/>
            <a:ext cx="5438140" cy="1668435"/>
          </a:xfrm>
        </p:spPr>
        <p:txBody>
          <a:bodyPr>
            <a:normAutofit/>
          </a:bodyPr>
          <a:lstStyle/>
          <a:p>
            <a:pPr marL="245642" indent="-245642">
              <a:buFont typeface="+mj-lt"/>
              <a:buAutoNum type="arabicPeriod"/>
            </a:pPr>
            <a:endParaRPr lang="en-ZA" dirty="0">
              <a:solidFill>
                <a:srgbClr val="0000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1353-5112-4503-955F-C320BE052457}" type="slidenum">
              <a:rPr lang="en-ZA" smtClean="0"/>
              <a:pPr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72495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971675" y="741363"/>
            <a:ext cx="9015413" cy="637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9" y="7513711"/>
            <a:ext cx="5438140" cy="1668435"/>
          </a:xfrm>
        </p:spPr>
        <p:txBody>
          <a:bodyPr>
            <a:normAutofit/>
          </a:bodyPr>
          <a:lstStyle/>
          <a:p>
            <a:pPr marL="245642" indent="-245642">
              <a:buFont typeface="+mj-lt"/>
              <a:buAutoNum type="arabicPeriod"/>
            </a:pPr>
            <a:endParaRPr lang="en-ZA" dirty="0">
              <a:solidFill>
                <a:srgbClr val="0000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1353-5112-4503-955F-C320BE052457}" type="slidenum">
              <a:rPr lang="en-ZA" smtClean="0"/>
              <a:pPr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602635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744538"/>
            <a:ext cx="52609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403" indent="-228403">
              <a:buFont typeface="+mj-lt"/>
              <a:buAutoNum type="arabicPeriod"/>
            </a:pPr>
            <a:endParaRPr lang="en-ZA" dirty="0">
              <a:solidFill>
                <a:srgbClr val="0000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1353-5112-4503-955F-C320BE052457}" type="slidenum">
              <a:rPr lang="en-ZA" smtClean="0"/>
              <a:pPr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02149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E8593-C716-4DCD-A7C8-8E2B0CD2CE08}" type="slidenum">
              <a:rPr lang="en-ZA" smtClean="0"/>
              <a:pPr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765471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744538"/>
            <a:ext cx="52609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403" indent="-228403">
              <a:buFont typeface="+mj-lt"/>
              <a:buAutoNum type="arabicPeriod"/>
            </a:pPr>
            <a:endParaRPr lang="en-ZA" dirty="0">
              <a:solidFill>
                <a:srgbClr val="0000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1353-5112-4503-955F-C320BE052457}" type="slidenum">
              <a:rPr lang="en-ZA" smtClean="0"/>
              <a:pPr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1542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768" y="2349880"/>
            <a:ext cx="9086691" cy="16214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535" y="4286516"/>
            <a:ext cx="7483158" cy="19331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3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0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7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4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1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8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768" y="2349880"/>
            <a:ext cx="9086691" cy="16214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535" y="4286516"/>
            <a:ext cx="7483158" cy="19331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3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0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7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4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1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8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768" y="2349880"/>
            <a:ext cx="9086691" cy="16214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535" y="4286516"/>
            <a:ext cx="7483158" cy="19331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3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0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7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4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1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8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768" y="2349880"/>
            <a:ext cx="9086691" cy="16214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535" y="4286516"/>
            <a:ext cx="7483158" cy="19331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3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0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7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4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1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8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768" y="2349880"/>
            <a:ext cx="9086691" cy="16214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535" y="4286516"/>
            <a:ext cx="7483158" cy="19331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3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0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7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4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1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8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768" y="2349880"/>
            <a:ext cx="9086691" cy="16214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535" y="4286516"/>
            <a:ext cx="7483158" cy="19331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3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0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7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4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1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8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768" y="2349880"/>
            <a:ext cx="9086691" cy="16214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535" y="4286516"/>
            <a:ext cx="7483158" cy="19331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3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0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7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4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1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8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768" y="2349880"/>
            <a:ext cx="9086691" cy="16214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535" y="4286516"/>
            <a:ext cx="7483158" cy="19331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3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0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7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4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1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8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768" y="2349880"/>
            <a:ext cx="9086691" cy="16214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535" y="4286516"/>
            <a:ext cx="7483158" cy="19331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3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0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7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4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1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8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768" y="2349880"/>
            <a:ext cx="9086691" cy="16214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535" y="4286516"/>
            <a:ext cx="7483158" cy="19331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3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0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7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4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1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8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768" y="2349880"/>
            <a:ext cx="9086691" cy="16214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535" y="4286516"/>
            <a:ext cx="7483158" cy="19331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3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0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7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4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1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8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768" y="2349880"/>
            <a:ext cx="9086691" cy="16214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535" y="4286516"/>
            <a:ext cx="7483158" cy="19331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3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0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7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4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1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8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768" y="2349880"/>
            <a:ext cx="9086691" cy="16214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535" y="4286516"/>
            <a:ext cx="7483158" cy="19331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3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0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7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4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1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8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768" y="2349880"/>
            <a:ext cx="9086691" cy="16214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535" y="4286516"/>
            <a:ext cx="7483158" cy="19331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3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0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7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4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1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8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768" y="2349880"/>
            <a:ext cx="9086691" cy="16214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535" y="4286516"/>
            <a:ext cx="7483158" cy="19331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3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0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7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4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1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8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768" y="2349880"/>
            <a:ext cx="9086691" cy="16214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535" y="4286516"/>
            <a:ext cx="7483158" cy="19331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3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0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7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4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1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8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768" y="2349880"/>
            <a:ext cx="9086691" cy="16214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535" y="4286516"/>
            <a:ext cx="7483158" cy="19331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3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0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7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4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1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8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768" y="2349880"/>
            <a:ext cx="9086691" cy="16214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535" y="4286516"/>
            <a:ext cx="7483158" cy="19331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3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0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7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4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1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8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54" y="4860854"/>
            <a:ext cx="9086691" cy="150238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454" y="3206133"/>
            <a:ext cx="9086691" cy="1654721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9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39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0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7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47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1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86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556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12" y="1740523"/>
            <a:ext cx="4721516" cy="492564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4198" y="1740523"/>
            <a:ext cx="4721516" cy="492564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12" y="302929"/>
            <a:ext cx="9621202" cy="12607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11" y="1693245"/>
            <a:ext cx="4723373" cy="70566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953" indent="0">
              <a:buNone/>
              <a:defRPr sz="2200" b="1"/>
            </a:lvl2pPr>
            <a:lvl3pPr marL="1013906" indent="0">
              <a:buNone/>
              <a:defRPr sz="2000" b="1"/>
            </a:lvl3pPr>
            <a:lvl4pPr marL="1520858" indent="0">
              <a:buNone/>
              <a:defRPr sz="1800" b="1"/>
            </a:lvl4pPr>
            <a:lvl5pPr marL="2027812" indent="0">
              <a:buNone/>
              <a:defRPr sz="1800" b="1"/>
            </a:lvl5pPr>
            <a:lvl6pPr marL="2534764" indent="0">
              <a:buNone/>
              <a:defRPr sz="1800" b="1"/>
            </a:lvl6pPr>
            <a:lvl7pPr marL="3041718" indent="0">
              <a:buNone/>
              <a:defRPr sz="1800" b="1"/>
            </a:lvl7pPr>
            <a:lvl8pPr marL="3548670" indent="0">
              <a:buNone/>
              <a:defRPr sz="1800" b="1"/>
            </a:lvl8pPr>
            <a:lvl9pPr marL="405562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11" y="2398909"/>
            <a:ext cx="4723373" cy="43583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0490" y="1693245"/>
            <a:ext cx="4725228" cy="70566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953" indent="0">
              <a:buNone/>
              <a:defRPr sz="2200" b="1"/>
            </a:lvl2pPr>
            <a:lvl3pPr marL="1013906" indent="0">
              <a:buNone/>
              <a:defRPr sz="2000" b="1"/>
            </a:lvl3pPr>
            <a:lvl4pPr marL="1520858" indent="0">
              <a:buNone/>
              <a:defRPr sz="1800" b="1"/>
            </a:lvl4pPr>
            <a:lvl5pPr marL="2027812" indent="0">
              <a:buNone/>
              <a:defRPr sz="1800" b="1"/>
            </a:lvl5pPr>
            <a:lvl6pPr marL="2534764" indent="0">
              <a:buNone/>
              <a:defRPr sz="1800" b="1"/>
            </a:lvl6pPr>
            <a:lvl7pPr marL="3041718" indent="0">
              <a:buNone/>
              <a:defRPr sz="1800" b="1"/>
            </a:lvl7pPr>
            <a:lvl8pPr marL="3548670" indent="0">
              <a:buNone/>
              <a:defRPr sz="1800" b="1"/>
            </a:lvl8pPr>
            <a:lvl9pPr marL="405562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0490" y="2398909"/>
            <a:ext cx="4725228" cy="43583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768" y="2349880"/>
            <a:ext cx="9086691" cy="16214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535" y="4286516"/>
            <a:ext cx="7483158" cy="19331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3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0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7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4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1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8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15" y="301180"/>
            <a:ext cx="3517011" cy="128175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9582" y="301178"/>
            <a:ext cx="5976133" cy="645603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515" y="1582931"/>
            <a:ext cx="3517011" cy="5174286"/>
          </a:xfrm>
        </p:spPr>
        <p:txBody>
          <a:bodyPr/>
          <a:lstStyle>
            <a:lvl1pPr marL="0" indent="0">
              <a:buNone/>
              <a:defRPr sz="1600"/>
            </a:lvl1pPr>
            <a:lvl2pPr marL="506953" indent="0">
              <a:buNone/>
              <a:defRPr sz="1300"/>
            </a:lvl2pPr>
            <a:lvl3pPr marL="1013906" indent="0">
              <a:buNone/>
              <a:defRPr sz="1100"/>
            </a:lvl3pPr>
            <a:lvl4pPr marL="1520858" indent="0">
              <a:buNone/>
              <a:defRPr sz="1000"/>
            </a:lvl4pPr>
            <a:lvl5pPr marL="2027812" indent="0">
              <a:buNone/>
              <a:defRPr sz="1000"/>
            </a:lvl5pPr>
            <a:lvl6pPr marL="2534764" indent="0">
              <a:buNone/>
              <a:defRPr sz="1000"/>
            </a:lvl6pPr>
            <a:lvl7pPr marL="3041718" indent="0">
              <a:buNone/>
              <a:defRPr sz="1000"/>
            </a:lvl7pPr>
            <a:lvl8pPr marL="3548670" indent="0">
              <a:buNone/>
              <a:defRPr sz="1000"/>
            </a:lvl8pPr>
            <a:lvl9pPr marL="405562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360" y="5295110"/>
            <a:ext cx="6414135" cy="62511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360" y="675898"/>
            <a:ext cx="6414135" cy="4538663"/>
          </a:xfrm>
        </p:spPr>
        <p:txBody>
          <a:bodyPr/>
          <a:lstStyle>
            <a:lvl1pPr marL="0" indent="0">
              <a:buNone/>
              <a:defRPr sz="3500"/>
            </a:lvl1pPr>
            <a:lvl2pPr marL="506953" indent="0">
              <a:buNone/>
              <a:defRPr sz="3100"/>
            </a:lvl2pPr>
            <a:lvl3pPr marL="1013906" indent="0">
              <a:buNone/>
              <a:defRPr sz="2700"/>
            </a:lvl3pPr>
            <a:lvl4pPr marL="1520858" indent="0">
              <a:buNone/>
              <a:defRPr sz="2200"/>
            </a:lvl4pPr>
            <a:lvl5pPr marL="2027812" indent="0">
              <a:buNone/>
              <a:defRPr sz="2200"/>
            </a:lvl5pPr>
            <a:lvl6pPr marL="2534764" indent="0">
              <a:buNone/>
              <a:defRPr sz="2200"/>
            </a:lvl6pPr>
            <a:lvl7pPr marL="3041718" indent="0">
              <a:buNone/>
              <a:defRPr sz="2200"/>
            </a:lvl7pPr>
            <a:lvl8pPr marL="3548670" indent="0">
              <a:buNone/>
              <a:defRPr sz="2200"/>
            </a:lvl8pPr>
            <a:lvl9pPr marL="4055622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360" y="5920225"/>
            <a:ext cx="6414135" cy="887770"/>
          </a:xfrm>
        </p:spPr>
        <p:txBody>
          <a:bodyPr/>
          <a:lstStyle>
            <a:lvl1pPr marL="0" indent="0">
              <a:buNone/>
              <a:defRPr sz="1600"/>
            </a:lvl1pPr>
            <a:lvl2pPr marL="506953" indent="0">
              <a:buNone/>
              <a:defRPr sz="1300"/>
            </a:lvl2pPr>
            <a:lvl3pPr marL="1013906" indent="0">
              <a:buNone/>
              <a:defRPr sz="1100"/>
            </a:lvl3pPr>
            <a:lvl4pPr marL="1520858" indent="0">
              <a:buNone/>
              <a:defRPr sz="1000"/>
            </a:lvl4pPr>
            <a:lvl5pPr marL="2027812" indent="0">
              <a:buNone/>
              <a:defRPr sz="1000"/>
            </a:lvl5pPr>
            <a:lvl6pPr marL="2534764" indent="0">
              <a:buNone/>
              <a:defRPr sz="1000"/>
            </a:lvl6pPr>
            <a:lvl7pPr marL="3041718" indent="0">
              <a:buNone/>
              <a:defRPr sz="1000"/>
            </a:lvl7pPr>
            <a:lvl8pPr marL="3548670" indent="0">
              <a:buNone/>
              <a:defRPr sz="1000"/>
            </a:lvl8pPr>
            <a:lvl9pPr marL="405562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0414" y="299425"/>
            <a:ext cx="2405301" cy="63667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12" y="299425"/>
            <a:ext cx="7037731" cy="63667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768" y="2349880"/>
            <a:ext cx="9086691" cy="16214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535" y="4286516"/>
            <a:ext cx="7483158" cy="19331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3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0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7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4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1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8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12" y="302929"/>
            <a:ext cx="9621202" cy="1260739"/>
          </a:xfrm>
          <a:prstGeom prst="rect">
            <a:avLst/>
          </a:prstGeom>
        </p:spPr>
        <p:txBody>
          <a:bodyPr vert="horz" lIns="101391" tIns="50694" rIns="101391" bIns="5069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12" y="1765036"/>
            <a:ext cx="9621202" cy="4992180"/>
          </a:xfrm>
          <a:prstGeom prst="rect">
            <a:avLst/>
          </a:prstGeom>
        </p:spPr>
        <p:txBody>
          <a:bodyPr vert="horz" lIns="101391" tIns="50694" rIns="101391" bIns="506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11" y="7011117"/>
            <a:ext cx="2494386" cy="402736"/>
          </a:xfrm>
          <a:prstGeom prst="rect">
            <a:avLst/>
          </a:prstGeom>
        </p:spPr>
        <p:txBody>
          <a:bodyPr vert="horz" lIns="101391" tIns="50694" rIns="101391" bIns="5069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728E7-6E26-40D4-A17C-14CFCABBBE11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495" y="7011117"/>
            <a:ext cx="3385238" cy="402736"/>
          </a:xfrm>
          <a:prstGeom prst="rect">
            <a:avLst/>
          </a:prstGeom>
        </p:spPr>
        <p:txBody>
          <a:bodyPr vert="horz" lIns="101391" tIns="50694" rIns="101391" bIns="5069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1328" y="7011117"/>
            <a:ext cx="2494386" cy="402736"/>
          </a:xfrm>
          <a:prstGeom prst="rect">
            <a:avLst/>
          </a:prstGeom>
        </p:spPr>
        <p:txBody>
          <a:bodyPr vert="horz" lIns="101391" tIns="50694" rIns="101391" bIns="506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3" r:id="rId2"/>
    <p:sldLayoutId id="2147483792" r:id="rId3"/>
    <p:sldLayoutId id="2147483790" r:id="rId4"/>
    <p:sldLayoutId id="2147483789" r:id="rId5"/>
    <p:sldLayoutId id="2147483788" r:id="rId6"/>
    <p:sldLayoutId id="2147483787" r:id="rId7"/>
    <p:sldLayoutId id="2147483786" r:id="rId8"/>
    <p:sldLayoutId id="2147483785" r:id="rId9"/>
    <p:sldLayoutId id="2147483784" r:id="rId10"/>
    <p:sldLayoutId id="2147483783" r:id="rId11"/>
    <p:sldLayoutId id="2147483780" r:id="rId12"/>
    <p:sldLayoutId id="2147483779" r:id="rId13"/>
    <p:sldLayoutId id="2147483778" r:id="rId14"/>
    <p:sldLayoutId id="2147483774" r:id="rId15"/>
    <p:sldLayoutId id="2147483760" r:id="rId16"/>
    <p:sldLayoutId id="2147483759" r:id="rId17"/>
    <p:sldLayoutId id="2147483744" r:id="rId18"/>
    <p:sldLayoutId id="2147483743" r:id="rId19"/>
    <p:sldLayoutId id="2147483742" r:id="rId20"/>
    <p:sldLayoutId id="2147483770" r:id="rId21"/>
    <p:sldLayoutId id="2147483769" r:id="rId22"/>
    <p:sldLayoutId id="2147483768" r:id="rId23"/>
    <p:sldLayoutId id="2147483767" r:id="rId24"/>
    <p:sldLayoutId id="2147483766" r:id="rId25"/>
    <p:sldLayoutId id="2147483765" r:id="rId26"/>
    <p:sldLayoutId id="2147483764" r:id="rId27"/>
    <p:sldLayoutId id="2147483763" r:id="rId28"/>
    <p:sldLayoutId id="2147483762" r:id="rId29"/>
    <p:sldLayoutId id="2147483798" r:id="rId30"/>
    <p:sldLayoutId id="2147483797" r:id="rId31"/>
    <p:sldLayoutId id="2147483796" r:id="rId32"/>
    <p:sldLayoutId id="2147483795" r:id="rId33"/>
    <p:sldLayoutId id="2147483794" r:id="rId34"/>
    <p:sldLayoutId id="2147483791" r:id="rId35"/>
    <p:sldLayoutId id="2147483782" r:id="rId36"/>
    <p:sldLayoutId id="2147483781" r:id="rId37"/>
    <p:sldLayoutId id="2147483777" r:id="rId38"/>
    <p:sldLayoutId id="2147483776" r:id="rId39"/>
    <p:sldLayoutId id="2147483775" r:id="rId40"/>
    <p:sldLayoutId id="2147483773" r:id="rId41"/>
    <p:sldLayoutId id="2147483772" r:id="rId42"/>
    <p:sldLayoutId id="2147483771" r:id="rId43"/>
    <p:sldLayoutId id="2147483761" r:id="rId44"/>
    <p:sldLayoutId id="2147483758" r:id="rId45"/>
    <p:sldLayoutId id="2147483757" r:id="rId46"/>
    <p:sldLayoutId id="2147483756" r:id="rId47"/>
    <p:sldLayoutId id="2147483755" r:id="rId48"/>
    <p:sldLayoutId id="2147483754" r:id="rId49"/>
    <p:sldLayoutId id="2147483753" r:id="rId50"/>
    <p:sldLayoutId id="2147483752" r:id="rId51"/>
    <p:sldLayoutId id="2147483751" r:id="rId52"/>
    <p:sldLayoutId id="2147483750" r:id="rId53"/>
    <p:sldLayoutId id="2147483749" r:id="rId54"/>
    <p:sldLayoutId id="2147483748" r:id="rId55"/>
    <p:sldLayoutId id="2147483747" r:id="rId56"/>
    <p:sldLayoutId id="2147483746" r:id="rId57"/>
    <p:sldLayoutId id="2147483745" r:id="rId58"/>
    <p:sldLayoutId id="2147483741" r:id="rId59"/>
    <p:sldLayoutId id="2147483740" r:id="rId60"/>
    <p:sldLayoutId id="2147483739" r:id="rId61"/>
    <p:sldLayoutId id="2147483738" r:id="rId62"/>
    <p:sldLayoutId id="2147483737" r:id="rId63"/>
    <p:sldLayoutId id="2147483736" r:id="rId64"/>
    <p:sldLayoutId id="2147483735" r:id="rId65"/>
    <p:sldLayoutId id="2147483669" r:id="rId66"/>
    <p:sldLayoutId id="2147483734" r:id="rId67"/>
    <p:sldLayoutId id="2147483733" r:id="rId68"/>
    <p:sldLayoutId id="2147483732" r:id="rId69"/>
    <p:sldLayoutId id="2147483731" r:id="rId70"/>
    <p:sldLayoutId id="2147483730" r:id="rId71"/>
    <p:sldLayoutId id="2147483729" r:id="rId72"/>
    <p:sldLayoutId id="2147483728" r:id="rId73"/>
    <p:sldLayoutId id="2147483727" r:id="rId74"/>
    <p:sldLayoutId id="2147483726" r:id="rId75"/>
    <p:sldLayoutId id="2147483651" r:id="rId76"/>
    <p:sldLayoutId id="2147483652" r:id="rId77"/>
    <p:sldLayoutId id="2147483653" r:id="rId78"/>
    <p:sldLayoutId id="2147483654" r:id="rId79"/>
    <p:sldLayoutId id="2147483655" r:id="rId80"/>
    <p:sldLayoutId id="2147483656" r:id="rId81"/>
    <p:sldLayoutId id="2147483657" r:id="rId82"/>
    <p:sldLayoutId id="2147483658" r:id="rId83"/>
    <p:sldLayoutId id="2147483659" r:id="rId84"/>
  </p:sldLayoutIdLst>
  <p:txStyles>
    <p:titleStyle>
      <a:lvl1pPr algn="ctr" defTabSz="1013906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215" indent="-380215" algn="l" defTabSz="1013906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3799" indent="-316846" algn="l" defTabSz="101390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7382" indent="-253476" algn="l" defTabSz="101390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4335" indent="-253476" algn="l" defTabSz="1013906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1288" indent="-253476" algn="l" defTabSz="1013906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8240" indent="-253476" algn="l" defTabSz="101390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5194" indent="-253476" algn="l" defTabSz="101390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2146" indent="-253476" algn="l" defTabSz="101390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9100" indent="-253476" algn="l" defTabSz="101390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953" algn="l" defTabSz="101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906" algn="l" defTabSz="101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858" algn="l" defTabSz="101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7812" algn="l" defTabSz="101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4764" algn="l" defTabSz="101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1718" algn="l" defTabSz="101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8670" algn="l" defTabSz="101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5622" algn="l" defTabSz="101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png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12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Relationship Id="rId9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3.png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image" Target="../media/image14.png"/><Relationship Id="rId7" Type="http://schemas.openxmlformats.org/officeDocument/2006/relationships/chart" Target="../charts/chart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18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0690225" cy="7561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551" y="4635218"/>
            <a:ext cx="9537122" cy="1628819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just"/>
            <a:r>
              <a:rPr lang="en-US" sz="27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Briefing </a:t>
            </a:r>
            <a:r>
              <a:rPr lang="en-US" sz="27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to the Telecommunications and Postal </a:t>
            </a:r>
            <a:r>
              <a:rPr lang="en-US" sz="27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Services Portfolio Committee</a:t>
            </a:r>
            <a:endParaRPr lang="en-US" sz="27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27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ZA" sz="18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Audit outcomes of the portfolio for the 2015-16 financial year</a:t>
            </a:r>
            <a:endParaRPr lang="en-US" sz="1800" i="1" dirty="0">
              <a:solidFill>
                <a:schemeClr val="accent1">
                  <a:lumMod val="40000"/>
                  <a:lumOff val="6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4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8244590" cy="7564437"/>
          </a:xfrm>
          <a:prstGeom prst="rect">
            <a:avLst/>
          </a:prstGeom>
          <a:solidFill>
            <a:srgbClr val="8E8479"/>
          </a:solidFill>
          <a:ln w="9525" cap="flat" cmpd="sng" algn="ctr">
            <a:noFill/>
            <a:prstDash val="solid"/>
          </a:ln>
          <a:effectLst/>
        </p:spPr>
        <p:txBody>
          <a:bodyPr lIns="104300" tIns="52149" rIns="104300" bIns="52149" rtlCol="0" anchor="ctr"/>
          <a:lstStyle/>
          <a:p>
            <a:pPr marL="0" marR="0" lvl="0" indent="0" algn="ctr" defTabSz="11565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40402" y="-12882"/>
            <a:ext cx="2385694" cy="7577320"/>
          </a:xfrm>
          <a:prstGeom prst="rect">
            <a:avLst/>
          </a:prstGeom>
          <a:solidFill>
            <a:srgbClr val="80746A"/>
          </a:solidFill>
          <a:ln w="9525" cap="flat" cmpd="sng" algn="ctr">
            <a:noFill/>
            <a:prstDash val="solid"/>
          </a:ln>
          <a:effectLst/>
        </p:spPr>
        <p:txBody>
          <a:bodyPr lIns="104300" tIns="52149" rIns="104300" bIns="52149" rtlCol="0" anchor="ctr"/>
          <a:lstStyle/>
          <a:p>
            <a:pPr marL="0" marR="0" lvl="0" indent="0" algn="ctr" defTabSz="11565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20" name="Content Placeholder 6" descr="Auditor General SA.png"/>
          <p:cNvPicPr>
            <a:picLocks noChangeAspect="1"/>
          </p:cNvPicPr>
          <p:nvPr/>
        </p:nvPicPr>
        <p:blipFill>
          <a:blip r:embed="rId3" cstate="print"/>
          <a:srcRect t="-8363" b="-8363"/>
          <a:stretch>
            <a:fillRect/>
          </a:stretch>
        </p:blipFill>
        <p:spPr>
          <a:xfrm>
            <a:off x="8554607" y="5224061"/>
            <a:ext cx="2099406" cy="120465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244590" y="-1"/>
            <a:ext cx="191622" cy="7564437"/>
          </a:xfrm>
          <a:prstGeom prst="rect">
            <a:avLst/>
          </a:prstGeom>
          <a:solidFill>
            <a:srgbClr val="C1B7AF"/>
          </a:solidFill>
          <a:ln w="25400" cap="flat" cmpd="sng" algn="ctr">
            <a:noFill/>
            <a:prstDash val="solid"/>
          </a:ln>
          <a:effectLst/>
        </p:spPr>
        <p:txBody>
          <a:bodyPr lIns="115657" tIns="57827" rIns="115657" bIns="57827" rtlCol="0" anchor="ctr"/>
          <a:lstStyle/>
          <a:p>
            <a:pPr marL="0" marR="0" lvl="0" indent="0" algn="ctr" defTabSz="11565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3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3" name="Text Box 42"/>
          <p:cNvSpPr txBox="1"/>
          <p:nvPr/>
        </p:nvSpPr>
        <p:spPr>
          <a:xfrm>
            <a:off x="8693933" y="525375"/>
            <a:ext cx="1365973" cy="90283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04306" tIns="52153" rIns="104306" bIns="5215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1156563">
              <a:spcBef>
                <a:spcPts val="1141"/>
              </a:spcBef>
            </a:pPr>
            <a:r>
              <a:rPr lang="en-US" sz="1800" b="1" dirty="0" err="1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PFMA</a:t>
            </a:r>
            <a:r>
              <a:rPr lang="en-US" sz="1800" b="1" dirty="0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 </a:t>
            </a:r>
            <a:endParaRPr lang="en-ZA" sz="1100" dirty="0">
              <a:solidFill>
                <a:srgbClr val="404040"/>
              </a:solidFill>
              <a:latin typeface="Calibri Light"/>
              <a:ea typeface="Times New Roman"/>
              <a:cs typeface="Times New Roman"/>
            </a:endParaRPr>
          </a:p>
          <a:p>
            <a:pPr algn="r" defTabSz="1156563"/>
            <a:r>
              <a:rPr lang="en-US" sz="1800" i="1" dirty="0">
                <a:solidFill>
                  <a:srgbClr val="C1B7AF"/>
                </a:solidFill>
                <a:latin typeface="Century Gothic"/>
                <a:ea typeface="Calibri"/>
                <a:cs typeface="Times New Roman"/>
              </a:rPr>
              <a:t>2015-16</a:t>
            </a:r>
            <a:endParaRPr lang="en-ZA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35736" y="2717421"/>
            <a:ext cx="595026" cy="830991"/>
          </a:xfrm>
          <a:prstGeom prst="rect">
            <a:avLst/>
          </a:prstGeom>
        </p:spPr>
        <p:txBody>
          <a:bodyPr wrap="none" lIns="91435" tIns="45717" rIns="91435" bIns="45717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 Black"/>
                <a:cs typeface="Arial Black"/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56098" y="2964556"/>
            <a:ext cx="424322" cy="424348"/>
          </a:xfrm>
          <a:prstGeom prst="rect">
            <a:avLst/>
          </a:prstGeom>
          <a:solidFill>
            <a:srgbClr val="8074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r>
              <a:rPr lang="en-US" dirty="0">
                <a:latin typeface="Arial Black"/>
                <a:cs typeface="Arial Black"/>
              </a:rPr>
              <a:t>3</a:t>
            </a:r>
          </a:p>
        </p:txBody>
      </p:sp>
      <p:sp>
        <p:nvSpPr>
          <p:cNvPr id="3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9139361" y="7011118"/>
            <a:ext cx="1016353" cy="448436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4358" y="2712467"/>
            <a:ext cx="5500554" cy="954101"/>
          </a:xfrm>
          <a:prstGeom prst="rect">
            <a:avLst/>
          </a:prstGeom>
          <a:noFill/>
        </p:spPr>
        <p:txBody>
          <a:bodyPr wrap="square" lIns="91435" tIns="45717" rIns="91435" bIns="45717" rtlCol="0" anchor="ctr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Performance management linked to </a:t>
            </a:r>
            <a:r>
              <a:rPr lang="en-US" sz="2800" b="1" dirty="0" err="1" smtClean="0">
                <a:solidFill>
                  <a:schemeClr val="bg1"/>
                </a:solidFill>
              </a:rPr>
              <a:t>programmes</a:t>
            </a:r>
            <a:r>
              <a:rPr lang="en-US" sz="2800" b="1" dirty="0" smtClean="0">
                <a:solidFill>
                  <a:schemeClr val="bg1"/>
                </a:solidFill>
              </a:rPr>
              <a:t> or objectives tested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8363456" y="-52219"/>
            <a:ext cx="2376230" cy="7665509"/>
          </a:xfrm>
          <a:prstGeom prst="rect">
            <a:avLst/>
          </a:prstGeom>
          <a:solidFill>
            <a:srgbClr val="80746A"/>
          </a:solidFill>
          <a:ln w="9525" cap="flat" cmpd="sng" algn="ctr">
            <a:noFill/>
            <a:prstDash val="solid"/>
          </a:ln>
          <a:effectLst/>
        </p:spPr>
        <p:txBody>
          <a:bodyPr lIns="91435" tIns="45717" rIns="91435" bIns="4571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240527" y="-52218"/>
            <a:ext cx="163906" cy="7665508"/>
          </a:xfrm>
          <a:prstGeom prst="rect">
            <a:avLst/>
          </a:prstGeom>
          <a:solidFill>
            <a:srgbClr val="C1B7AF"/>
          </a:solidFill>
          <a:ln w="25400" cap="flat" cmpd="sng" algn="ctr">
            <a:noFill/>
            <a:prstDash val="solid"/>
          </a:ln>
          <a:effectLst/>
        </p:spPr>
        <p:txBody>
          <a:bodyPr lIns="101391" tIns="50694" rIns="101391" bIns="50694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6" name="Text Box 42"/>
          <p:cNvSpPr txBox="1"/>
          <p:nvPr/>
        </p:nvSpPr>
        <p:spPr>
          <a:xfrm>
            <a:off x="8757196" y="503934"/>
            <a:ext cx="1168400" cy="81851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1000"/>
              </a:spcBef>
            </a:pPr>
            <a:r>
              <a:rPr lang="en-US" sz="1600" b="1" dirty="0" err="1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PFMA</a:t>
            </a:r>
            <a:r>
              <a:rPr lang="en-US" sz="1600" b="1" dirty="0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 </a:t>
            </a:r>
            <a:endParaRPr lang="en-ZA" sz="1000" dirty="0">
              <a:solidFill>
                <a:srgbClr val="404040"/>
              </a:solidFill>
              <a:latin typeface="Calibri Light"/>
              <a:ea typeface="Times New Roman"/>
              <a:cs typeface="Times New Roman"/>
            </a:endParaRPr>
          </a:p>
          <a:p>
            <a:pPr algn="r"/>
            <a:r>
              <a:rPr lang="en-US" sz="1600" i="1" dirty="0">
                <a:solidFill>
                  <a:srgbClr val="C1B7AF"/>
                </a:solidFill>
                <a:latin typeface="Century Gothic"/>
                <a:ea typeface="Calibri"/>
                <a:cs typeface="Times New Roman"/>
              </a:rPr>
              <a:t>2015-16</a:t>
            </a:r>
            <a:endParaRPr lang="en-ZA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27" name="Content Placeholder 6" descr="Auditor General SA.png"/>
          <p:cNvPicPr>
            <a:picLocks noChangeAspect="1"/>
          </p:cNvPicPr>
          <p:nvPr/>
        </p:nvPicPr>
        <p:blipFill>
          <a:blip r:embed="rId3" cstate="print"/>
          <a:srcRect t="-8363" b="-8363"/>
          <a:stretch>
            <a:fillRect/>
          </a:stretch>
        </p:blipFill>
        <p:spPr>
          <a:xfrm>
            <a:off x="8653696" y="5865723"/>
            <a:ext cx="1795750" cy="1092157"/>
          </a:xfrm>
          <a:prstGeom prst="rect">
            <a:avLst/>
          </a:prstGeom>
        </p:spPr>
      </p:pic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9215561" y="7068364"/>
            <a:ext cx="1016353" cy="448436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Rectangle 23"/>
          <p:cNvSpPr/>
          <p:nvPr/>
        </p:nvSpPr>
        <p:spPr>
          <a:xfrm>
            <a:off x="8875920" y="2921923"/>
            <a:ext cx="1829400" cy="707896"/>
          </a:xfrm>
          <a:prstGeom prst="rect">
            <a:avLst/>
          </a:prstGeom>
        </p:spPr>
        <p:txBody>
          <a:bodyPr wrap="square" lIns="91449" tIns="45725" rIns="91449" bIns="45725" anchor="t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no material findings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material findings 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24"/>
          <p:cNvSpPr/>
          <p:nvPr/>
        </p:nvSpPr>
        <p:spPr>
          <a:xfrm>
            <a:off x="8645211" y="3017129"/>
            <a:ext cx="209581" cy="209594"/>
          </a:xfrm>
          <a:prstGeom prst="rect">
            <a:avLst/>
          </a:prstGeom>
          <a:solidFill>
            <a:srgbClr val="97E59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 dirty="0"/>
          </a:p>
        </p:txBody>
      </p:sp>
      <p:sp>
        <p:nvSpPr>
          <p:cNvPr id="35" name="Rectangle 21"/>
          <p:cNvSpPr/>
          <p:nvPr/>
        </p:nvSpPr>
        <p:spPr>
          <a:xfrm>
            <a:off x="8645211" y="3379123"/>
            <a:ext cx="209581" cy="209594"/>
          </a:xfrm>
          <a:prstGeom prst="rect">
            <a:avLst/>
          </a:prstGeom>
          <a:solidFill>
            <a:srgbClr val="F9A1A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 dirty="0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15911" y="27918"/>
            <a:ext cx="7772401" cy="553902"/>
          </a:xfrm>
          <a:prstGeom prst="rect">
            <a:avLst/>
          </a:prstGeom>
        </p:spPr>
        <p:txBody>
          <a:bodyPr vert="horz" lIns="101317" tIns="50660" rIns="101317" bIns="50660" rtlCol="0" anchor="ctr">
            <a:noAutofit/>
          </a:bodyPr>
          <a:lstStyle>
            <a:lvl1pPr algn="ctr" defTabSz="101407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400" dirty="0" smtClean="0">
                <a:solidFill>
                  <a:srgbClr val="807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Regression in the quality of performance information</a:t>
            </a:r>
            <a:endParaRPr lang="en-ZA" sz="2400" dirty="0">
              <a:solidFill>
                <a:srgbClr val="807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3112" y="886619"/>
            <a:ext cx="6781800" cy="61722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ZA" dirty="0"/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xmlns="" val="487145863"/>
              </p:ext>
            </p:extLst>
          </p:nvPr>
        </p:nvGraphicFramePr>
        <p:xfrm>
          <a:off x="1154112" y="1324397"/>
          <a:ext cx="3009900" cy="5353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xmlns="" val="3412589463"/>
              </p:ext>
            </p:extLst>
          </p:nvPr>
        </p:nvGraphicFramePr>
        <p:xfrm>
          <a:off x="4343854" y="1324397"/>
          <a:ext cx="3104838" cy="5734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20"/>
          <p:cNvSpPr txBox="1"/>
          <p:nvPr/>
        </p:nvSpPr>
        <p:spPr>
          <a:xfrm rot="5400000">
            <a:off x="1978355" y="3996343"/>
            <a:ext cx="4330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bg1">
                    <a:lumMod val="75000"/>
                  </a:schemeClr>
                </a:solidFill>
              </a:rPr>
              <a:t>---------------------------------------------------</a:t>
            </a:r>
            <a:endParaRPr lang="en-ZA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81890" y="886619"/>
            <a:ext cx="3182122" cy="437778"/>
          </a:xfrm>
          <a:prstGeom prst="rect">
            <a:avLst/>
          </a:prstGeom>
        </p:spPr>
        <p:txBody>
          <a:bodyPr vert="horz" lIns="159696" tIns="119772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ZA" sz="1400" b="1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/>
              </a:rPr>
              <a:t>Usefulness of annual </a:t>
            </a:r>
            <a:br>
              <a:rPr lang="en-ZA" sz="1400" b="1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/>
              </a:rPr>
            </a:br>
            <a:r>
              <a:rPr lang="en-ZA" sz="1400" b="1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/>
              </a:rPr>
              <a:t>performance information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145274" y="886619"/>
            <a:ext cx="3104838" cy="601755"/>
          </a:xfrm>
          <a:prstGeom prst="rect">
            <a:avLst/>
          </a:prstGeom>
        </p:spPr>
        <p:txBody>
          <a:bodyPr vert="horz" lIns="159696" tIns="119772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ZA" sz="1400" b="1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/>
              </a:rPr>
              <a:t>Reliability of</a:t>
            </a:r>
            <a:br>
              <a:rPr lang="en-ZA" sz="1400" b="1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/>
              </a:rPr>
            </a:br>
            <a:r>
              <a:rPr lang="en-ZA" sz="1400" b="1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/>
              </a:rPr>
              <a:t> performance information</a:t>
            </a:r>
            <a:endParaRPr lang="en-ZA" sz="1400" b="1" dirty="0">
              <a:solidFill>
                <a:schemeClr val="accent3">
                  <a:lumMod val="75000"/>
                </a:schemeClr>
              </a:solidFill>
              <a:latin typeface="Arial Narrow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363456" y="-26109"/>
            <a:ext cx="2376230" cy="7613290"/>
          </a:xfrm>
          <a:prstGeom prst="rect">
            <a:avLst/>
          </a:prstGeom>
          <a:solidFill>
            <a:srgbClr val="80746A"/>
          </a:solidFill>
          <a:ln w="9525" cap="flat" cmpd="sng" algn="ctr">
            <a:noFill/>
            <a:prstDash val="solid"/>
          </a:ln>
          <a:effectLst/>
        </p:spPr>
        <p:txBody>
          <a:bodyPr lIns="91435" tIns="45717" rIns="91435" bIns="4571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40527" y="-26109"/>
            <a:ext cx="163906" cy="7613290"/>
          </a:xfrm>
          <a:prstGeom prst="rect">
            <a:avLst/>
          </a:prstGeom>
          <a:solidFill>
            <a:srgbClr val="C1B7AF"/>
          </a:solidFill>
          <a:ln w="25400" cap="flat" cmpd="sng" algn="ctr">
            <a:noFill/>
            <a:prstDash val="solid"/>
          </a:ln>
          <a:effectLst/>
        </p:spPr>
        <p:txBody>
          <a:bodyPr lIns="101391" tIns="50694" rIns="101391" bIns="50694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9" name="Text Box 42"/>
          <p:cNvSpPr txBox="1"/>
          <p:nvPr/>
        </p:nvSpPr>
        <p:spPr>
          <a:xfrm>
            <a:off x="8757196" y="503934"/>
            <a:ext cx="1168400" cy="81851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1000"/>
              </a:spcBef>
            </a:pPr>
            <a:r>
              <a:rPr lang="en-US" sz="1600" b="1" dirty="0" err="1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PFMA</a:t>
            </a:r>
            <a:r>
              <a:rPr lang="en-US" sz="1600" b="1" dirty="0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 </a:t>
            </a:r>
            <a:endParaRPr lang="en-ZA" sz="1000" dirty="0">
              <a:solidFill>
                <a:srgbClr val="404040"/>
              </a:solidFill>
              <a:latin typeface="Calibri Light"/>
              <a:ea typeface="Times New Roman"/>
              <a:cs typeface="Times New Roman"/>
            </a:endParaRPr>
          </a:p>
          <a:p>
            <a:pPr algn="r"/>
            <a:r>
              <a:rPr lang="en-US" sz="1600" i="1" dirty="0">
                <a:solidFill>
                  <a:srgbClr val="C1B7AF"/>
                </a:solidFill>
                <a:latin typeface="Century Gothic"/>
                <a:ea typeface="Calibri"/>
                <a:cs typeface="Times New Roman"/>
              </a:rPr>
              <a:t>2015-16</a:t>
            </a:r>
            <a:endParaRPr lang="en-ZA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20" name="Content Placeholder 6" descr="Auditor General SA.png"/>
          <p:cNvPicPr>
            <a:picLocks noChangeAspect="1"/>
          </p:cNvPicPr>
          <p:nvPr/>
        </p:nvPicPr>
        <p:blipFill>
          <a:blip r:embed="rId3" cstate="print"/>
          <a:srcRect t="-8363" b="-8363"/>
          <a:stretch>
            <a:fillRect/>
          </a:stretch>
        </p:blipFill>
        <p:spPr>
          <a:xfrm>
            <a:off x="8653696" y="5865723"/>
            <a:ext cx="1795750" cy="1092157"/>
          </a:xfrm>
          <a:prstGeom prst="rect">
            <a:avLst/>
          </a:prstGeom>
        </p:spPr>
      </p:pic>
      <p:sp>
        <p:nvSpPr>
          <p:cNvPr id="2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9139360" y="7011117"/>
            <a:ext cx="1016353" cy="448436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158190" y="109845"/>
            <a:ext cx="8082337" cy="520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400" dirty="0">
                <a:solidFill>
                  <a:srgbClr val="80746A"/>
                </a:solidFill>
                <a:latin typeface="Arial"/>
                <a:cs typeface="Arial"/>
              </a:rPr>
              <a:t>Most common material findings on usefulness and reliability</a:t>
            </a:r>
            <a:endParaRPr lang="en-US" sz="2400" dirty="0">
              <a:solidFill>
                <a:srgbClr val="80746A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078543" y="3780536"/>
            <a:ext cx="1119963" cy="277007"/>
          </a:xfrm>
          <a:prstGeom prst="rect">
            <a:avLst/>
          </a:prstGeom>
        </p:spPr>
        <p:txBody>
          <a:bodyPr wrap="square" lIns="91449" tIns="45724" rIns="91449" bIns="45724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b="1" dirty="0">
                <a:solidFill>
                  <a:schemeClr val="bg1"/>
                </a:solidFill>
              </a:rPr>
              <a:t>Regressed</a:t>
            </a:r>
          </a:p>
        </p:txBody>
      </p:sp>
      <p:graphicFrame>
        <p:nvGraphicFramePr>
          <p:cNvPr id="36" name="Chart 35"/>
          <p:cNvGraphicFramePr/>
          <p:nvPr>
            <p:extLst>
              <p:ext uri="{D42A27DB-BD31-4B8C-83A1-F6EECF244321}">
                <p14:modId xmlns:p14="http://schemas.microsoft.com/office/powerpoint/2010/main" xmlns="" val="2815096645"/>
              </p:ext>
            </p:extLst>
          </p:nvPr>
        </p:nvGraphicFramePr>
        <p:xfrm>
          <a:off x="148643" y="1427334"/>
          <a:ext cx="4041699" cy="6119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4033861" y="2042868"/>
            <a:ext cx="4206666" cy="49822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Usefulness</a:t>
            </a:r>
          </a:p>
          <a:p>
            <a:pPr marL="0" indent="0">
              <a:buNone/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 most common findings on the usefulness of information were the following:</a:t>
            </a:r>
          </a:p>
          <a:p>
            <a:pPr>
              <a:buFontTx/>
              <a:buChar char="-"/>
            </a:pP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Indicators 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not well </a:t>
            </a: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defined</a:t>
            </a:r>
          </a:p>
          <a:p>
            <a:pPr>
              <a:buFontTx/>
              <a:buChar char="-"/>
            </a:pP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Indicators not verifiable</a:t>
            </a:r>
            <a:endParaRPr lang="en-ZA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argets 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not </a:t>
            </a: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specific and measurable</a:t>
            </a:r>
            <a:endParaRPr lang="en-ZA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ZA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ZA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ZA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ZA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ZA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Reliability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 most common findings on reliability of information were the following:</a:t>
            </a:r>
          </a:p>
          <a:p>
            <a:pPr>
              <a:buFontTx/>
              <a:buChar char="-"/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Reported information not complete</a:t>
            </a:r>
          </a:p>
          <a:p>
            <a:pPr>
              <a:buFontTx/>
              <a:buChar char="-"/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Reported information not valid</a:t>
            </a:r>
          </a:p>
          <a:p>
            <a:pPr>
              <a:buFontTx/>
              <a:buChar char="-"/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Reported information not accurate</a:t>
            </a:r>
          </a:p>
          <a:p>
            <a:pPr>
              <a:buFontTx/>
              <a:buChar char="-"/>
            </a:pPr>
            <a:endParaRPr lang="en-ZA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ZA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34247" y="3780536"/>
            <a:ext cx="175652" cy="27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391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8244590" cy="7564437"/>
          </a:xfrm>
          <a:prstGeom prst="rect">
            <a:avLst/>
          </a:prstGeom>
          <a:solidFill>
            <a:srgbClr val="8E8479"/>
          </a:solidFill>
          <a:ln w="9525" cap="flat" cmpd="sng" algn="ctr">
            <a:noFill/>
            <a:prstDash val="solid"/>
          </a:ln>
          <a:effectLst/>
        </p:spPr>
        <p:txBody>
          <a:bodyPr lIns="104300" tIns="52149" rIns="104300" bIns="52149" rtlCol="0" anchor="ctr"/>
          <a:lstStyle/>
          <a:p>
            <a:pPr marL="0" marR="0" lvl="0" indent="0" algn="ctr" defTabSz="11565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40402" y="-12882"/>
            <a:ext cx="2385694" cy="7577320"/>
          </a:xfrm>
          <a:prstGeom prst="rect">
            <a:avLst/>
          </a:prstGeom>
          <a:solidFill>
            <a:srgbClr val="80746A"/>
          </a:solidFill>
          <a:ln w="9525" cap="flat" cmpd="sng" algn="ctr">
            <a:noFill/>
            <a:prstDash val="solid"/>
          </a:ln>
          <a:effectLst/>
        </p:spPr>
        <p:txBody>
          <a:bodyPr lIns="104300" tIns="52149" rIns="104300" bIns="52149" rtlCol="0" anchor="ctr"/>
          <a:lstStyle/>
          <a:p>
            <a:pPr marL="0" marR="0" lvl="0" indent="0" algn="ctr" defTabSz="11565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7" name="Content Placeholder 6" descr="Auditor General SA.png"/>
          <p:cNvPicPr>
            <a:picLocks noChangeAspect="1"/>
          </p:cNvPicPr>
          <p:nvPr/>
        </p:nvPicPr>
        <p:blipFill>
          <a:blip r:embed="rId3" cstate="print"/>
          <a:srcRect t="-8363" b="-8363"/>
          <a:stretch>
            <a:fillRect/>
          </a:stretch>
        </p:blipFill>
        <p:spPr>
          <a:xfrm>
            <a:off x="8554607" y="5224061"/>
            <a:ext cx="2099406" cy="120465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244590" y="-1"/>
            <a:ext cx="191622" cy="7564437"/>
          </a:xfrm>
          <a:prstGeom prst="rect">
            <a:avLst/>
          </a:prstGeom>
          <a:solidFill>
            <a:srgbClr val="C1B7AF"/>
          </a:solidFill>
          <a:ln w="25400" cap="flat" cmpd="sng" algn="ctr">
            <a:noFill/>
            <a:prstDash val="solid"/>
          </a:ln>
          <a:effectLst/>
        </p:spPr>
        <p:txBody>
          <a:bodyPr lIns="115657" tIns="57827" rIns="115657" bIns="57827" rtlCol="0" anchor="ctr"/>
          <a:lstStyle/>
          <a:p>
            <a:pPr marL="0" marR="0" lvl="0" indent="0" algn="ctr" defTabSz="11565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3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0" name="Text Box 42"/>
          <p:cNvSpPr txBox="1"/>
          <p:nvPr/>
        </p:nvSpPr>
        <p:spPr>
          <a:xfrm>
            <a:off x="8693933" y="525375"/>
            <a:ext cx="1365973" cy="90283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04306" tIns="52153" rIns="104306" bIns="5215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1156563">
              <a:spcBef>
                <a:spcPts val="1141"/>
              </a:spcBef>
            </a:pPr>
            <a:r>
              <a:rPr lang="en-US" sz="1800" b="1" dirty="0" err="1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PFMA</a:t>
            </a:r>
            <a:r>
              <a:rPr lang="en-US" sz="1800" b="1" dirty="0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 </a:t>
            </a:r>
            <a:endParaRPr lang="en-ZA" sz="1100" dirty="0">
              <a:solidFill>
                <a:srgbClr val="404040"/>
              </a:solidFill>
              <a:latin typeface="Calibri Light"/>
              <a:ea typeface="Times New Roman"/>
              <a:cs typeface="Times New Roman"/>
            </a:endParaRPr>
          </a:p>
          <a:p>
            <a:pPr algn="r" defTabSz="1156563"/>
            <a:r>
              <a:rPr lang="en-US" sz="1800" i="1" dirty="0">
                <a:solidFill>
                  <a:srgbClr val="C1B7AF"/>
                </a:solidFill>
                <a:latin typeface="Century Gothic"/>
                <a:ea typeface="Calibri"/>
                <a:cs typeface="Times New Roman"/>
              </a:rPr>
              <a:t>2015-16</a:t>
            </a:r>
            <a:endParaRPr lang="en-ZA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23384" y="2761234"/>
            <a:ext cx="595026" cy="830991"/>
          </a:xfrm>
          <a:prstGeom prst="rect">
            <a:avLst/>
          </a:prstGeom>
        </p:spPr>
        <p:txBody>
          <a:bodyPr wrap="none" lIns="91435" tIns="45717" rIns="91435" bIns="45717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 Black"/>
                <a:cs typeface="Arial Black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56098" y="2964556"/>
            <a:ext cx="424322" cy="424348"/>
          </a:xfrm>
          <a:prstGeom prst="rect">
            <a:avLst/>
          </a:prstGeom>
          <a:solidFill>
            <a:srgbClr val="8074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r>
              <a:rPr lang="en-US" dirty="0">
                <a:latin typeface="Arial Black"/>
                <a:cs typeface="Arial Black"/>
              </a:rPr>
              <a:t>4</a:t>
            </a:r>
          </a:p>
        </p:txBody>
      </p:sp>
      <p:sp>
        <p:nvSpPr>
          <p:cNvPr id="3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9139361" y="7011118"/>
            <a:ext cx="1016353" cy="448436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4358" y="2927910"/>
            <a:ext cx="5383380" cy="523214"/>
          </a:xfrm>
          <a:prstGeom prst="rect">
            <a:avLst/>
          </a:prstGeom>
          <a:noFill/>
        </p:spPr>
        <p:txBody>
          <a:bodyPr wrap="square" lIns="91435" tIns="45717" rIns="91435" bIns="45717" rtlCol="0" anchor="ctr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Compliance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75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363456" y="-52219"/>
            <a:ext cx="2376230" cy="7665509"/>
          </a:xfrm>
          <a:prstGeom prst="rect">
            <a:avLst/>
          </a:prstGeom>
          <a:solidFill>
            <a:srgbClr val="80746A"/>
          </a:solidFill>
          <a:ln w="9525" cap="flat" cmpd="sng" algn="ctr">
            <a:noFill/>
            <a:prstDash val="solid"/>
          </a:ln>
          <a:effectLst/>
        </p:spPr>
        <p:txBody>
          <a:bodyPr lIns="91435" tIns="45717" rIns="91435" bIns="4571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40527" y="-52218"/>
            <a:ext cx="163906" cy="7665508"/>
          </a:xfrm>
          <a:prstGeom prst="rect">
            <a:avLst/>
          </a:prstGeom>
          <a:solidFill>
            <a:srgbClr val="C1B7AF"/>
          </a:solidFill>
          <a:ln w="25400" cap="flat" cmpd="sng" algn="ctr">
            <a:noFill/>
            <a:prstDash val="solid"/>
          </a:ln>
          <a:effectLst/>
        </p:spPr>
        <p:txBody>
          <a:bodyPr lIns="101391" tIns="50694" rIns="101391" bIns="50694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8" name="Text Box 42"/>
          <p:cNvSpPr txBox="1"/>
          <p:nvPr/>
        </p:nvSpPr>
        <p:spPr>
          <a:xfrm>
            <a:off x="8757196" y="503934"/>
            <a:ext cx="1168400" cy="81851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1000"/>
              </a:spcBef>
            </a:pPr>
            <a:r>
              <a:rPr lang="en-US" sz="1600" b="1" dirty="0" err="1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PFMA</a:t>
            </a:r>
            <a:r>
              <a:rPr lang="en-US" sz="1600" b="1" dirty="0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 </a:t>
            </a:r>
            <a:endParaRPr lang="en-ZA" sz="1000" dirty="0">
              <a:solidFill>
                <a:srgbClr val="404040"/>
              </a:solidFill>
              <a:latin typeface="Calibri Light"/>
              <a:ea typeface="Times New Roman"/>
              <a:cs typeface="Times New Roman"/>
            </a:endParaRPr>
          </a:p>
          <a:p>
            <a:pPr algn="r"/>
            <a:r>
              <a:rPr lang="en-US" sz="1600" i="1" dirty="0">
                <a:solidFill>
                  <a:srgbClr val="C1B7AF"/>
                </a:solidFill>
                <a:latin typeface="Century Gothic"/>
                <a:ea typeface="Calibri"/>
                <a:cs typeface="Times New Roman"/>
              </a:rPr>
              <a:t>2015-16</a:t>
            </a:r>
            <a:endParaRPr lang="en-ZA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9" name="Content Placeholder 6" descr="Auditor General SA.png"/>
          <p:cNvPicPr>
            <a:picLocks noChangeAspect="1"/>
          </p:cNvPicPr>
          <p:nvPr/>
        </p:nvPicPr>
        <p:blipFill>
          <a:blip r:embed="rId2" cstate="print"/>
          <a:srcRect t="-8363" b="-8363"/>
          <a:stretch>
            <a:fillRect/>
          </a:stretch>
        </p:blipFill>
        <p:spPr>
          <a:xfrm>
            <a:off x="8653696" y="5865723"/>
            <a:ext cx="1795750" cy="1092157"/>
          </a:xfrm>
          <a:prstGeom prst="rect">
            <a:avLst/>
          </a:prstGeom>
        </p:spPr>
      </p:pic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9215561" y="7068364"/>
            <a:ext cx="1016353" cy="448436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xmlns="" val="1209666928"/>
              </p:ext>
            </p:extLst>
          </p:nvPr>
        </p:nvGraphicFramePr>
        <p:xfrm>
          <a:off x="99097" y="614473"/>
          <a:ext cx="8082264" cy="6178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306512" y="6975160"/>
            <a:ext cx="1552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8 auditees</a:t>
            </a:r>
            <a:endParaRPr lang="en-ZA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21312" y="6979642"/>
            <a:ext cx="1552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8 auditees</a:t>
            </a:r>
            <a:endParaRPr lang="en-ZA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Rectangle 23"/>
          <p:cNvSpPr/>
          <p:nvPr/>
        </p:nvSpPr>
        <p:spPr>
          <a:xfrm>
            <a:off x="8875920" y="2610974"/>
            <a:ext cx="1829400" cy="1169561"/>
          </a:xfrm>
          <a:prstGeom prst="rect">
            <a:avLst/>
          </a:prstGeom>
        </p:spPr>
        <p:txBody>
          <a:bodyPr wrap="square" lIns="91449" tIns="45725" rIns="91449" bIns="45725" anchor="t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no  material compliance findings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material compliance findings 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24"/>
          <p:cNvSpPr/>
          <p:nvPr/>
        </p:nvSpPr>
        <p:spPr>
          <a:xfrm>
            <a:off x="8645211" y="2734425"/>
            <a:ext cx="209581" cy="209594"/>
          </a:xfrm>
          <a:prstGeom prst="rect">
            <a:avLst/>
          </a:prstGeom>
          <a:solidFill>
            <a:srgbClr val="97E59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 dirty="0"/>
          </a:p>
        </p:txBody>
      </p:sp>
      <p:sp>
        <p:nvSpPr>
          <p:cNvPr id="35" name="Rectangle 21"/>
          <p:cNvSpPr/>
          <p:nvPr/>
        </p:nvSpPr>
        <p:spPr>
          <a:xfrm>
            <a:off x="8645211" y="3344025"/>
            <a:ext cx="209581" cy="209594"/>
          </a:xfrm>
          <a:prstGeom prst="rect">
            <a:avLst/>
          </a:prstGeom>
          <a:solidFill>
            <a:srgbClr val="F9A1A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 dirty="0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87319" y="27918"/>
            <a:ext cx="8000994" cy="553902"/>
          </a:xfrm>
          <a:prstGeom prst="rect">
            <a:avLst/>
          </a:prstGeom>
        </p:spPr>
        <p:txBody>
          <a:bodyPr vert="horz" lIns="101317" tIns="50660" rIns="101317" bIns="50660" rtlCol="0" anchor="ctr">
            <a:noAutofit/>
          </a:bodyPr>
          <a:lstStyle>
            <a:lvl1pPr algn="ctr" defTabSz="101407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400" dirty="0">
                <a:solidFill>
                  <a:srgbClr val="807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ZA" sz="2400" dirty="0" smtClean="0">
                <a:solidFill>
                  <a:srgbClr val="807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ompliance </a:t>
            </a:r>
            <a:r>
              <a:rPr lang="en-ZA" sz="2400" dirty="0">
                <a:solidFill>
                  <a:srgbClr val="807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ZA" sz="2400" dirty="0" smtClean="0">
                <a:solidFill>
                  <a:srgbClr val="807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legislation</a:t>
            </a:r>
            <a:endParaRPr lang="en-ZA" sz="2400" dirty="0">
              <a:solidFill>
                <a:srgbClr val="807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52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-38875" y="7064581"/>
            <a:ext cx="10729099" cy="527638"/>
            <a:chOff x="-38874" y="7064581"/>
            <a:chExt cx="10729098" cy="527638"/>
          </a:xfrm>
        </p:grpSpPr>
        <p:grpSp>
          <p:nvGrpSpPr>
            <p:cNvPr id="48" name="Group 47"/>
            <p:cNvGrpSpPr/>
            <p:nvPr/>
          </p:nvGrpSpPr>
          <p:grpSpPr>
            <a:xfrm>
              <a:off x="-38874" y="7064581"/>
              <a:ext cx="10729098" cy="512723"/>
              <a:chOff x="-38874" y="6868513"/>
              <a:chExt cx="10729098" cy="512723"/>
            </a:xfrm>
          </p:grpSpPr>
          <p:sp>
            <p:nvSpPr>
              <p:cNvPr id="63" name="Rectangle 62"/>
              <p:cNvSpPr/>
              <p:nvPr/>
            </p:nvSpPr>
            <p:spPr>
              <a:xfrm rot="5400000">
                <a:off x="5247546" y="1589740"/>
                <a:ext cx="163906" cy="10721451"/>
              </a:xfrm>
              <a:prstGeom prst="rect">
                <a:avLst/>
              </a:prstGeom>
              <a:solidFill>
                <a:srgbClr val="C1B7A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101391" tIns="50694" rIns="101391" bIns="50694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5400000">
                <a:off x="5110289" y="1801302"/>
                <a:ext cx="430771" cy="10729098"/>
              </a:xfrm>
              <a:prstGeom prst="rect">
                <a:avLst/>
              </a:prstGeom>
              <a:solidFill>
                <a:srgbClr val="80746A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91435" tIns="45717" rIns="91435" bIns="45717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9" name="Text Box 42"/>
            <p:cNvSpPr txBox="1"/>
            <p:nvPr/>
          </p:nvSpPr>
          <p:spPr>
            <a:xfrm>
              <a:off x="11112" y="7135019"/>
              <a:ext cx="791345" cy="32730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1B7AF"/>
                  </a:solidFill>
                  <a:effectLst/>
                  <a:uLnTx/>
                  <a:uFillTx/>
                  <a:latin typeface="Century Gothic"/>
                  <a:ea typeface="Times New Roman"/>
                  <a:cs typeface="Times New Roman"/>
                </a:rPr>
                <a:t>PFMA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1B7AF"/>
                  </a:solidFill>
                  <a:effectLst/>
                  <a:uLnTx/>
                  <a:uFillTx/>
                  <a:latin typeface="Century Gothic"/>
                  <a:ea typeface="Times New Roman"/>
                  <a:cs typeface="Times New Roman"/>
                </a:rPr>
                <a:t> </a:t>
              </a:r>
              <a:endParaRPr kumimoji="0" lang="en-Z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 Light"/>
                <a:ea typeface="Times New Roman"/>
                <a:cs typeface="Times New Roman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C1B7AF"/>
                  </a:solidFill>
                  <a:effectLst/>
                  <a:uLnTx/>
                  <a:uFillTx/>
                  <a:latin typeface="Century Gothic"/>
                  <a:ea typeface="Calibri"/>
                  <a:cs typeface="Times New Roman"/>
                </a:rPr>
                <a:t>2015-16</a:t>
              </a:r>
              <a:endParaRPr kumimoji="0" lang="en-ZA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Times New Roman"/>
              </a:endParaRPr>
            </a:p>
          </p:txBody>
        </p:sp>
        <p:pic>
          <p:nvPicPr>
            <p:cNvPr id="51" name="Content Placeholder 6" descr="Auditor General SA.png"/>
            <p:cNvPicPr>
              <a:picLocks noChangeAspect="1"/>
            </p:cNvPicPr>
            <p:nvPr/>
          </p:nvPicPr>
          <p:blipFill>
            <a:blip r:embed="rId3" cstate="print"/>
            <a:srcRect t="-8363" b="-8363"/>
            <a:stretch>
              <a:fillRect/>
            </a:stretch>
          </p:blipFill>
          <p:spPr>
            <a:xfrm>
              <a:off x="9824143" y="7160219"/>
              <a:ext cx="710305" cy="432000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87318" y="641757"/>
            <a:ext cx="10454266" cy="6036062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75" tIns="49736" rIns="99475" bIns="49736" rtlCol="0" anchor="ctr"/>
          <a:lstStyle/>
          <a:p>
            <a:pPr algn="ctr"/>
            <a:endParaRPr lang="en-ZA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-413392" y="581819"/>
            <a:ext cx="3929704" cy="457903"/>
          </a:xfrm>
          <a:prstGeom prst="rect">
            <a:avLst/>
          </a:prstGeom>
        </p:spPr>
        <p:txBody>
          <a:bodyPr vert="horz" lIns="159554" tIns="119666" rIns="0" bIns="0" rtlCol="0" anchor="t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en-ZA" sz="1300" b="1" dirty="0" smtClean="0">
                <a:latin typeface="Arial Narrow" pitchFamily="34" charset="0"/>
                <a:cs typeface="Arial"/>
              </a:rPr>
              <a:t>Figure 1: Findings </a:t>
            </a:r>
            <a:r>
              <a:rPr lang="en-ZA" sz="1300" b="1" dirty="0">
                <a:latin typeface="Arial Narrow" pitchFamily="34" charset="0"/>
                <a:cs typeface="Arial"/>
              </a:rPr>
              <a:t>on compliance with  </a:t>
            </a:r>
            <a:endParaRPr lang="en-ZA" sz="1300" b="1" dirty="0" smtClean="0">
              <a:latin typeface="Arial Narrow" pitchFamily="34" charset="0"/>
              <a:cs typeface="Arial"/>
            </a:endParaRPr>
          </a:p>
          <a:p>
            <a:pPr algn="ctr">
              <a:spcBef>
                <a:spcPct val="0"/>
              </a:spcBef>
            </a:pPr>
            <a:r>
              <a:rPr lang="en-ZA" sz="1300" b="1" dirty="0" smtClean="0">
                <a:latin typeface="Arial Narrow" pitchFamily="34" charset="0"/>
                <a:cs typeface="Arial"/>
              </a:rPr>
              <a:t>key legislation – all auditees </a:t>
            </a:r>
            <a:endParaRPr lang="en-US" sz="1300" b="1" dirty="0">
              <a:latin typeface="Arial Narrow" pitchFamily="34" charset="0"/>
              <a:cs typeface="Arial"/>
            </a:endParaRPr>
          </a:p>
        </p:txBody>
      </p:sp>
      <p:graphicFrame>
        <p:nvGraphicFramePr>
          <p:cNvPr id="136" name="Table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357786"/>
              </p:ext>
            </p:extLst>
          </p:nvPr>
        </p:nvGraphicFramePr>
        <p:xfrm>
          <a:off x="2664074" y="6754019"/>
          <a:ext cx="1704476" cy="257098"/>
        </p:xfrm>
        <a:graphic>
          <a:graphicData uri="http://schemas.openxmlformats.org/drawingml/2006/table">
            <a:tbl>
              <a:tblPr/>
              <a:tblGrid>
                <a:gridCol w="852238"/>
                <a:gridCol w="852238"/>
              </a:tblGrid>
              <a:tr h="257098">
                <a:tc>
                  <a:txBody>
                    <a:bodyPr/>
                    <a:lstStyle/>
                    <a:p>
                      <a:pPr algn="ctr" fontAlgn="ctr">
                        <a:lnSpc>
                          <a:spcPts val="960"/>
                        </a:lnSpc>
                      </a:pPr>
                      <a:r>
                        <a:rPr lang="en-ZA" sz="10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2015-16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0" marR="0" marT="827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60"/>
                        </a:lnSpc>
                      </a:pP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2014-15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827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9" name="Title 1"/>
          <p:cNvSpPr txBox="1">
            <a:spLocks/>
          </p:cNvSpPr>
          <p:nvPr/>
        </p:nvSpPr>
        <p:spPr>
          <a:xfrm>
            <a:off x="87318" y="27918"/>
            <a:ext cx="10602913" cy="534466"/>
          </a:xfrm>
          <a:prstGeom prst="rect">
            <a:avLst/>
          </a:prstGeom>
        </p:spPr>
        <p:txBody>
          <a:bodyPr vert="horz" lIns="101317" tIns="50660" rIns="101317" bIns="50660" rtlCol="0" anchor="ctr">
            <a:noAutofit/>
          </a:bodyPr>
          <a:lstStyle>
            <a:lvl1pPr algn="ctr" defTabSz="101407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400" dirty="0">
                <a:solidFill>
                  <a:srgbClr val="807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ZA" sz="2400" dirty="0" smtClean="0">
                <a:solidFill>
                  <a:srgbClr val="807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egression </a:t>
            </a:r>
            <a:r>
              <a:rPr lang="en-ZA" sz="2400" dirty="0">
                <a:solidFill>
                  <a:srgbClr val="807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ZA" sz="2400" dirty="0" smtClean="0">
                <a:solidFill>
                  <a:srgbClr val="807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with legislation and quality of financial statements</a:t>
            </a:r>
            <a:endParaRPr lang="en-ZA" sz="2400" dirty="0">
              <a:solidFill>
                <a:srgbClr val="807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9078912" y="7116002"/>
            <a:ext cx="762000" cy="448436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>
            <a:off x="3516312" y="633550"/>
            <a:ext cx="0" cy="60442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21"/>
          <p:cNvSpPr txBox="1">
            <a:spLocks/>
          </p:cNvSpPr>
          <p:nvPr/>
        </p:nvSpPr>
        <p:spPr>
          <a:xfrm>
            <a:off x="9950923" y="7011117"/>
            <a:ext cx="1016354" cy="448436"/>
          </a:xfrm>
          <a:prstGeom prst="rect">
            <a:avLst/>
          </a:prstGeom>
        </p:spPr>
        <p:txBody>
          <a:bodyPr vert="horz" lIns="101407" tIns="50703" rIns="101407" bIns="50703" rtlCol="0" anchor="ctr"/>
          <a:lstStyle>
            <a:defPPr>
              <a:defRPr lang="en-US"/>
            </a:defPPr>
            <a:lvl1pPr marL="0" algn="r" defTabSz="1014070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7035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4070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1104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8139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5174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2209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9244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6278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7" name="Chart 9"/>
          <p:cNvGraphicFramePr/>
          <p:nvPr>
            <p:extLst>
              <p:ext uri="{D42A27DB-BD31-4B8C-83A1-F6EECF244321}">
                <p14:modId xmlns:p14="http://schemas.microsoft.com/office/powerpoint/2010/main" xmlns="" val="2223083175"/>
              </p:ext>
            </p:extLst>
          </p:nvPr>
        </p:nvGraphicFramePr>
        <p:xfrm>
          <a:off x="254100" y="1459322"/>
          <a:ext cx="3696412" cy="5066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287248" y="2635891"/>
            <a:ext cx="3991064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ZA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 of unauthorised, irregular and</a:t>
            </a:r>
            <a:r>
              <a:rPr lang="en-ZA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br>
              <a:rPr lang="en-ZA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ZA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fruitless and wasteful expenditure</a:t>
            </a:r>
            <a:endParaRPr lang="en-ZA" sz="11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87248" y="4070142"/>
            <a:ext cx="343024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ZA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procurement </a:t>
            </a:r>
            <a:r>
              <a:rPr lang="en-ZA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and/or </a:t>
            </a:r>
            <a:r>
              <a:rPr lang="en-ZA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contracts</a:t>
            </a:r>
            <a:endParaRPr lang="en-ZA" sz="11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87248" y="5244413"/>
            <a:ext cx="3907540" cy="21486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ts val="1885"/>
              </a:lnSpc>
            </a:pPr>
            <a:r>
              <a:rPr lang="en-ZA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 management </a:t>
            </a:r>
            <a:endParaRPr lang="en-ZA" sz="11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313592" y="2159370"/>
            <a:ext cx="907320" cy="384525"/>
          </a:xfrm>
          <a:prstGeom prst="rect">
            <a:avLst/>
          </a:prstGeom>
          <a:noFill/>
        </p:spPr>
        <p:txBody>
          <a:bodyPr wrap="square" lIns="101407" tIns="50703" rIns="101407" bIns="50703" rtlCol="0" anchor="ctr" anchorCtr="0">
            <a:spAutoFit/>
          </a:bodyPr>
          <a:lstStyle/>
          <a:p>
            <a:pPr algn="ctr">
              <a:lnSpc>
                <a:spcPts val="2218"/>
              </a:lnSpc>
            </a:pPr>
            <a:r>
              <a:rPr lang="en-Z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50% (4) </a:t>
            </a:r>
            <a:endParaRPr lang="en-ZA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313592" y="3428843"/>
            <a:ext cx="907320" cy="384525"/>
          </a:xfrm>
          <a:prstGeom prst="rect">
            <a:avLst/>
          </a:prstGeom>
          <a:noFill/>
        </p:spPr>
        <p:txBody>
          <a:bodyPr wrap="square" lIns="101407" tIns="50703" rIns="101407" bIns="50703" rtlCol="0" anchor="ctr" anchorCtr="0">
            <a:spAutoFit/>
          </a:bodyPr>
          <a:lstStyle/>
          <a:p>
            <a:pPr algn="ctr">
              <a:lnSpc>
                <a:spcPts val="2218"/>
              </a:lnSpc>
            </a:pPr>
            <a:r>
              <a:rPr lang="en-Z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25% (</a:t>
            </a:r>
            <a:r>
              <a:rPr lang="en-ZA" sz="1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Z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ZA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389792" y="5458619"/>
            <a:ext cx="907320" cy="384525"/>
          </a:xfrm>
          <a:prstGeom prst="rect">
            <a:avLst/>
          </a:prstGeom>
          <a:noFill/>
        </p:spPr>
        <p:txBody>
          <a:bodyPr wrap="square" lIns="101407" tIns="50703" rIns="101407" bIns="50703" rtlCol="0" anchor="ctr" anchorCtr="0">
            <a:spAutoFit/>
          </a:bodyPr>
          <a:lstStyle/>
          <a:p>
            <a:pPr algn="ctr">
              <a:lnSpc>
                <a:spcPts val="2218"/>
              </a:lnSpc>
            </a:pPr>
            <a:r>
              <a:rPr lang="en-Z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13% (</a:t>
            </a:r>
            <a:r>
              <a:rPr lang="en-ZA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Z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ZA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382712" y="5859545"/>
            <a:ext cx="907320" cy="384525"/>
          </a:xfrm>
          <a:prstGeom prst="rect">
            <a:avLst/>
          </a:prstGeom>
          <a:noFill/>
        </p:spPr>
        <p:txBody>
          <a:bodyPr wrap="square" lIns="101407" tIns="50703" rIns="101407" bIns="50703" rtlCol="0" anchor="ctr" anchorCtr="0">
            <a:spAutoFit/>
          </a:bodyPr>
          <a:lstStyle/>
          <a:p>
            <a:pPr algn="ctr">
              <a:lnSpc>
                <a:spcPts val="2218"/>
              </a:lnSpc>
            </a:pPr>
            <a:r>
              <a:rPr lang="en-ZA" sz="1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Z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% (</a:t>
            </a:r>
            <a:r>
              <a:rPr lang="en-ZA" sz="1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Z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ZA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389792" y="4239419"/>
            <a:ext cx="907320" cy="384525"/>
          </a:xfrm>
          <a:prstGeom prst="rect">
            <a:avLst/>
          </a:prstGeom>
          <a:noFill/>
        </p:spPr>
        <p:txBody>
          <a:bodyPr wrap="square" lIns="101407" tIns="50703" rIns="101407" bIns="50703" rtlCol="0" anchor="ctr" anchorCtr="0">
            <a:spAutoFit/>
          </a:bodyPr>
          <a:lstStyle/>
          <a:p>
            <a:pPr algn="ctr">
              <a:lnSpc>
                <a:spcPts val="2218"/>
              </a:lnSpc>
            </a:pPr>
            <a:r>
              <a:rPr lang="en-Z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38% (</a:t>
            </a:r>
            <a:r>
              <a:rPr lang="en-ZA" sz="1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Z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ZA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389792" y="4688300"/>
            <a:ext cx="907320" cy="384525"/>
          </a:xfrm>
          <a:prstGeom prst="rect">
            <a:avLst/>
          </a:prstGeom>
          <a:noFill/>
        </p:spPr>
        <p:txBody>
          <a:bodyPr wrap="square" lIns="101407" tIns="50703" rIns="101407" bIns="50703" rtlCol="0" anchor="ctr" anchorCtr="0">
            <a:spAutoFit/>
          </a:bodyPr>
          <a:lstStyle/>
          <a:p>
            <a:pPr algn="ctr">
              <a:lnSpc>
                <a:spcPts val="2218"/>
              </a:lnSpc>
            </a:pPr>
            <a:r>
              <a:rPr lang="en-Z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25% (</a:t>
            </a:r>
            <a:r>
              <a:rPr lang="en-ZA" sz="1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Z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ZA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313592" y="3016694"/>
            <a:ext cx="907320" cy="384525"/>
          </a:xfrm>
          <a:prstGeom prst="rect">
            <a:avLst/>
          </a:prstGeom>
          <a:noFill/>
        </p:spPr>
        <p:txBody>
          <a:bodyPr wrap="square" lIns="101407" tIns="50703" rIns="101407" bIns="50703" rtlCol="0" anchor="ctr" anchorCtr="0">
            <a:spAutoFit/>
          </a:bodyPr>
          <a:lstStyle/>
          <a:p>
            <a:pPr algn="ctr">
              <a:lnSpc>
                <a:spcPts val="2218"/>
              </a:lnSpc>
            </a:pPr>
            <a:r>
              <a:rPr lang="en-ZA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(6) </a:t>
            </a:r>
            <a:endParaRPr lang="en-ZA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87248" y="1433592"/>
            <a:ext cx="3877588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ZA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misstatements in submitted </a:t>
            </a:r>
            <a:br>
              <a:rPr lang="en-ZA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financial statements</a:t>
            </a:r>
            <a:endParaRPr lang="en-ZA" sz="11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313592" y="1772146"/>
            <a:ext cx="907320" cy="384525"/>
          </a:xfrm>
          <a:prstGeom prst="rect">
            <a:avLst/>
          </a:prstGeom>
          <a:noFill/>
        </p:spPr>
        <p:txBody>
          <a:bodyPr wrap="square" lIns="101407" tIns="50703" rIns="101407" bIns="50703" rtlCol="0" anchor="ctr" anchorCtr="0">
            <a:spAutoFit/>
          </a:bodyPr>
          <a:lstStyle/>
          <a:p>
            <a:pPr algn="ctr">
              <a:lnSpc>
                <a:spcPts val="2218"/>
              </a:lnSpc>
            </a:pPr>
            <a:r>
              <a:rPr lang="en-ZA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(</a:t>
            </a:r>
            <a:r>
              <a:rPr lang="en-ZA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ZA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ZA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3516312" y="581116"/>
            <a:ext cx="3243904" cy="457903"/>
          </a:xfrm>
          <a:prstGeom prst="rect">
            <a:avLst/>
          </a:prstGeom>
        </p:spPr>
        <p:txBody>
          <a:bodyPr vert="horz" lIns="159554" tIns="119666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ZA" sz="1300" b="1" dirty="0" smtClean="0">
                <a:latin typeface="Arial Narrow" pitchFamily="34" charset="0"/>
                <a:cs typeface="Arial"/>
              </a:rPr>
              <a:t>Figure 2: Findings </a:t>
            </a:r>
            <a:r>
              <a:rPr lang="en-ZA" sz="1300" b="1" dirty="0">
                <a:latin typeface="Arial Narrow" pitchFamily="34" charset="0"/>
                <a:cs typeface="Arial"/>
              </a:rPr>
              <a:t>on compliance with </a:t>
            </a:r>
            <a:r>
              <a:rPr lang="en-ZA" sz="1300" b="1" dirty="0" smtClean="0">
                <a:latin typeface="Arial Narrow" pitchFamily="34" charset="0"/>
                <a:cs typeface="Arial"/>
              </a:rPr>
              <a:t>key </a:t>
            </a:r>
            <a:br>
              <a:rPr lang="en-ZA" sz="1300" b="1" dirty="0" smtClean="0">
                <a:latin typeface="Arial Narrow" pitchFamily="34" charset="0"/>
                <a:cs typeface="Arial"/>
              </a:rPr>
            </a:br>
            <a:r>
              <a:rPr lang="en-ZA" sz="1300" b="1" dirty="0" smtClean="0">
                <a:latin typeface="Arial Narrow" pitchFamily="34" charset="0"/>
                <a:cs typeface="Arial"/>
              </a:rPr>
              <a:t>SCM legislation – all auditees </a:t>
            </a:r>
            <a:endParaRPr lang="en-US" sz="1300" b="1" dirty="0">
              <a:latin typeface="Arial Narrow" pitchFamily="34" charset="0"/>
              <a:cs typeface="Arial"/>
            </a:endParaRPr>
          </a:p>
        </p:txBody>
      </p:sp>
      <p:graphicFrame>
        <p:nvGraphicFramePr>
          <p:cNvPr id="54" name="Chart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50161685"/>
              </p:ext>
            </p:extLst>
          </p:nvPr>
        </p:nvGraphicFramePr>
        <p:xfrm>
          <a:off x="3668712" y="1191042"/>
          <a:ext cx="2880000" cy="538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" name="Title 1"/>
          <p:cNvSpPr txBox="1">
            <a:spLocks/>
          </p:cNvSpPr>
          <p:nvPr/>
        </p:nvSpPr>
        <p:spPr>
          <a:xfrm>
            <a:off x="6754247" y="581819"/>
            <a:ext cx="3696265" cy="473461"/>
          </a:xfrm>
          <a:prstGeom prst="rect">
            <a:avLst/>
          </a:prstGeom>
        </p:spPr>
        <p:txBody>
          <a:bodyPr vert="horz" lIns="159696" tIns="119772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ZA" sz="1300" b="1" dirty="0">
                <a:latin typeface="Arial Narrow" pitchFamily="34" charset="0"/>
                <a:cs typeface="Arial"/>
              </a:rPr>
              <a:t>Figure 3: Quality of submitted </a:t>
            </a:r>
            <a:r>
              <a:rPr lang="en-ZA" sz="1300" b="1" dirty="0" smtClean="0">
                <a:latin typeface="Arial Narrow" pitchFamily="34" charset="0"/>
                <a:cs typeface="Arial"/>
              </a:rPr>
              <a:t/>
            </a:r>
            <a:br>
              <a:rPr lang="en-ZA" sz="1300" b="1" dirty="0" smtClean="0">
                <a:latin typeface="Arial Narrow" pitchFamily="34" charset="0"/>
                <a:cs typeface="Arial"/>
              </a:rPr>
            </a:br>
            <a:r>
              <a:rPr lang="en-ZA" sz="1300" b="1" dirty="0" smtClean="0">
                <a:latin typeface="Arial Narrow" pitchFamily="34" charset="0"/>
                <a:cs typeface="Arial"/>
              </a:rPr>
              <a:t>financial statements</a:t>
            </a:r>
            <a:endParaRPr lang="en-ZA" sz="1300" b="1" dirty="0">
              <a:latin typeface="Arial Narrow" pitchFamily="34" charset="0"/>
              <a:cs typeface="Arial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7579185" y="2105819"/>
            <a:ext cx="1804527" cy="430750"/>
          </a:xfrm>
          <a:prstGeom prst="rect">
            <a:avLst/>
          </a:prstGeom>
        </p:spPr>
        <p:txBody>
          <a:bodyPr vert="horz" lIns="159696" tIns="119772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ZA" sz="1400" b="1" i="1" dirty="0" smtClean="0">
                <a:latin typeface="Arial Narrow" pitchFamily="34" charset="0"/>
                <a:cs typeface="Arial"/>
              </a:rPr>
              <a:t>2015-16</a:t>
            </a:r>
            <a:endParaRPr lang="en-ZA" sz="1400" b="1" i="1" dirty="0">
              <a:latin typeface="Arial Narrow" pitchFamily="34" charset="0"/>
              <a:cs typeface="Arial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6925944" y="2530582"/>
            <a:ext cx="1308775" cy="3270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ZA" sz="1200" b="1" i="1" dirty="0">
                <a:latin typeface="Arial Narrow" pitchFamily="34" charset="0"/>
                <a:cs typeface="Arial"/>
              </a:rPr>
              <a:t>Outcome if </a:t>
            </a:r>
            <a:br>
              <a:rPr lang="en-ZA" sz="1200" b="1" i="1" dirty="0">
                <a:latin typeface="Arial Narrow" pitchFamily="34" charset="0"/>
                <a:cs typeface="Arial"/>
              </a:rPr>
            </a:br>
            <a:r>
              <a:rPr lang="en-ZA" sz="1200" b="1" i="1" dirty="0">
                <a:latin typeface="Arial Narrow" pitchFamily="34" charset="0"/>
                <a:cs typeface="Arial"/>
              </a:rPr>
              <a:t>NOT corrected</a:t>
            </a:r>
            <a:endParaRPr lang="en-ZA" sz="1200" b="1" i="1" dirty="0">
              <a:latin typeface="Arial Narrow" pitchFamily="34" charset="0"/>
              <a:ea typeface="+mj-ea"/>
              <a:cs typeface="Arial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9137804" y="2522866"/>
            <a:ext cx="1293339" cy="3424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ZA" sz="1200" b="1" i="1" dirty="0">
                <a:latin typeface="Arial Narrow" pitchFamily="34" charset="0"/>
                <a:cs typeface="Arial"/>
              </a:rPr>
              <a:t>Outcome </a:t>
            </a:r>
            <a:br>
              <a:rPr lang="en-ZA" sz="1200" b="1" i="1" dirty="0">
                <a:latin typeface="Arial Narrow" pitchFamily="34" charset="0"/>
                <a:cs typeface="Arial"/>
              </a:rPr>
            </a:br>
            <a:r>
              <a:rPr lang="en-ZA" sz="1200" b="1" i="1" dirty="0">
                <a:latin typeface="Arial Narrow" pitchFamily="34" charset="0"/>
                <a:cs typeface="Arial"/>
              </a:rPr>
              <a:t>after corrections</a:t>
            </a:r>
            <a:endParaRPr lang="en-ZA" sz="1200" b="1" i="1" dirty="0">
              <a:latin typeface="Arial Narrow" pitchFamily="34" charset="0"/>
              <a:ea typeface="+mj-ea"/>
              <a:cs typeface="Arial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8481448" y="3401219"/>
            <a:ext cx="369515" cy="30190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algn="ctr"/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60216" y="1319218"/>
            <a:ext cx="37813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Z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ZA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auditees (62%) [2014-15: 5 (62%)] avoided qualifications by correcting material misstatements </a:t>
            </a:r>
            <a:br>
              <a:rPr lang="en-ZA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audit process</a:t>
            </a:r>
            <a:endParaRPr lang="en-ZA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6" name="Chart 45"/>
          <p:cNvGraphicFramePr/>
          <p:nvPr>
            <p:extLst>
              <p:ext uri="{D42A27DB-BD31-4B8C-83A1-F6EECF244321}">
                <p14:modId xmlns:p14="http://schemas.microsoft.com/office/powerpoint/2010/main" xmlns="" val="426554980"/>
              </p:ext>
            </p:extLst>
          </p:nvPr>
        </p:nvGraphicFramePr>
        <p:xfrm>
          <a:off x="8907678" y="2696799"/>
          <a:ext cx="1753589" cy="1861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7" name="Chart 46"/>
          <p:cNvGraphicFramePr/>
          <p:nvPr>
            <p:extLst>
              <p:ext uri="{D42A27DB-BD31-4B8C-83A1-F6EECF244321}">
                <p14:modId xmlns:p14="http://schemas.microsoft.com/office/powerpoint/2010/main" xmlns="" val="2390233225"/>
              </p:ext>
            </p:extLst>
          </p:nvPr>
        </p:nvGraphicFramePr>
        <p:xfrm>
          <a:off x="6754247" y="2690396"/>
          <a:ext cx="1753589" cy="1861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3" name="Title 1"/>
          <p:cNvSpPr txBox="1">
            <a:spLocks/>
          </p:cNvSpPr>
          <p:nvPr/>
        </p:nvSpPr>
        <p:spPr>
          <a:xfrm>
            <a:off x="6925944" y="4849018"/>
            <a:ext cx="1308775" cy="3270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ZA" sz="1200" b="1" i="1" dirty="0">
                <a:latin typeface="Arial Narrow" pitchFamily="34" charset="0"/>
                <a:cs typeface="Arial"/>
              </a:rPr>
              <a:t>Outcome if </a:t>
            </a:r>
            <a:br>
              <a:rPr lang="en-ZA" sz="1200" b="1" i="1" dirty="0">
                <a:latin typeface="Arial Narrow" pitchFamily="34" charset="0"/>
                <a:cs typeface="Arial"/>
              </a:rPr>
            </a:br>
            <a:r>
              <a:rPr lang="en-ZA" sz="1200" b="1" i="1" dirty="0">
                <a:latin typeface="Arial Narrow" pitchFamily="34" charset="0"/>
                <a:cs typeface="Arial"/>
              </a:rPr>
              <a:t>NOT corrected</a:t>
            </a:r>
            <a:endParaRPr lang="en-ZA" sz="1200" b="1" i="1" dirty="0">
              <a:latin typeface="Arial Narrow" pitchFamily="34" charset="0"/>
              <a:ea typeface="+mj-ea"/>
              <a:cs typeface="Arial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9137803" y="4849019"/>
            <a:ext cx="1293339" cy="3424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ZA" sz="1200" b="1" i="1" dirty="0">
                <a:latin typeface="Arial Narrow" pitchFamily="34" charset="0"/>
                <a:cs typeface="Arial"/>
              </a:rPr>
              <a:t>Outcome </a:t>
            </a:r>
            <a:br>
              <a:rPr lang="en-ZA" sz="1200" b="1" i="1" dirty="0">
                <a:latin typeface="Arial Narrow" pitchFamily="34" charset="0"/>
                <a:cs typeface="Arial"/>
              </a:rPr>
            </a:br>
            <a:r>
              <a:rPr lang="en-ZA" sz="1200" b="1" i="1" dirty="0">
                <a:latin typeface="Arial Narrow" pitchFamily="34" charset="0"/>
                <a:cs typeface="Arial"/>
              </a:rPr>
              <a:t>after corrections</a:t>
            </a:r>
            <a:endParaRPr lang="en-ZA" sz="1200" b="1" i="1" dirty="0">
              <a:latin typeface="Arial Narrow" pitchFamily="34" charset="0"/>
              <a:ea typeface="+mj-ea"/>
              <a:cs typeface="Arial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8556997" y="4925219"/>
            <a:ext cx="369515" cy="30190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algn="ctr"/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7783512" y="4465063"/>
            <a:ext cx="1676400" cy="383956"/>
          </a:xfrm>
          <a:prstGeom prst="rect">
            <a:avLst/>
          </a:prstGeom>
        </p:spPr>
        <p:txBody>
          <a:bodyPr vert="horz" lIns="159696" tIns="119772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ZA" sz="1400" b="1" i="1" dirty="0" smtClean="0">
                <a:latin typeface="Arial Narrow" pitchFamily="34" charset="0"/>
                <a:cs typeface="Arial"/>
              </a:rPr>
              <a:t>2014-15</a:t>
            </a:r>
            <a:endParaRPr lang="en-ZA" sz="1400" b="1" i="1" dirty="0">
              <a:latin typeface="Arial Narrow" pitchFamily="34" charset="0"/>
              <a:cs typeface="Arial"/>
            </a:endParaRPr>
          </a:p>
        </p:txBody>
      </p:sp>
      <p:graphicFrame>
        <p:nvGraphicFramePr>
          <p:cNvPr id="58" name="Chart 57"/>
          <p:cNvGraphicFramePr/>
          <p:nvPr>
            <p:extLst>
              <p:ext uri="{D42A27DB-BD31-4B8C-83A1-F6EECF244321}">
                <p14:modId xmlns:p14="http://schemas.microsoft.com/office/powerpoint/2010/main" xmlns="" val="47684404"/>
              </p:ext>
            </p:extLst>
          </p:nvPr>
        </p:nvGraphicFramePr>
        <p:xfrm>
          <a:off x="8850963" y="4928981"/>
          <a:ext cx="1753589" cy="1861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9" name="Chart 58"/>
          <p:cNvGraphicFramePr/>
          <p:nvPr>
            <p:extLst>
              <p:ext uri="{D42A27DB-BD31-4B8C-83A1-F6EECF244321}">
                <p14:modId xmlns:p14="http://schemas.microsoft.com/office/powerpoint/2010/main" xmlns="" val="2153870645"/>
              </p:ext>
            </p:extLst>
          </p:nvPr>
        </p:nvGraphicFramePr>
        <p:xfrm>
          <a:off x="6760216" y="4928836"/>
          <a:ext cx="1753589" cy="1861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60" name="Straight Connector 59"/>
          <p:cNvCxnSpPr/>
          <p:nvPr/>
        </p:nvCxnSpPr>
        <p:spPr>
          <a:xfrm>
            <a:off x="6716712" y="658841"/>
            <a:ext cx="0" cy="609517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8282162"/>
              </p:ext>
            </p:extLst>
          </p:nvPr>
        </p:nvGraphicFramePr>
        <p:xfrm>
          <a:off x="6925941" y="6754019"/>
          <a:ext cx="3608506" cy="257098"/>
        </p:xfrm>
        <a:graphic>
          <a:graphicData uri="http://schemas.openxmlformats.org/drawingml/2006/table">
            <a:tbl>
              <a:tblPr/>
              <a:tblGrid>
                <a:gridCol w="1804253"/>
                <a:gridCol w="1804253"/>
              </a:tblGrid>
              <a:tr h="257098">
                <a:tc>
                  <a:txBody>
                    <a:bodyPr/>
                    <a:lstStyle/>
                    <a:p>
                      <a:pPr algn="ctr" fontAlgn="ctr">
                        <a:lnSpc>
                          <a:spcPts val="960"/>
                        </a:lnSpc>
                      </a:pPr>
                      <a:r>
                        <a:rPr lang="en-ZA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With no material misstatements</a:t>
                      </a:r>
                      <a:endParaRPr lang="en-ZA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0" marR="0" marT="992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E5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60"/>
                        </a:lnSpc>
                      </a:pPr>
                      <a:r>
                        <a:rPr lang="en-ZA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With material misstatements</a:t>
                      </a:r>
                      <a:endParaRPr lang="en-ZA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0" marR="0" marT="992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1A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537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9453151" y="-25423"/>
            <a:ext cx="1237073" cy="7577320"/>
          </a:xfrm>
          <a:prstGeom prst="rect">
            <a:avLst/>
          </a:prstGeom>
          <a:solidFill>
            <a:srgbClr val="80746A"/>
          </a:solidFill>
          <a:ln w="9525" cap="flat" cmpd="sng" algn="ctr">
            <a:noFill/>
            <a:prstDash val="solid"/>
          </a:ln>
          <a:effectLst/>
        </p:spPr>
        <p:txBody>
          <a:bodyPr lIns="104300" tIns="52149" rIns="104300" bIns="52149" rtlCol="0" anchor="ctr"/>
          <a:lstStyle/>
          <a:p>
            <a:pPr marL="0" marR="0" lvl="0" indent="0" algn="ctr" defTabSz="11565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" name="TextBox 9"/>
          <p:cNvSpPr txBox="1"/>
          <p:nvPr/>
        </p:nvSpPr>
        <p:spPr>
          <a:xfrm>
            <a:off x="100556" y="1"/>
            <a:ext cx="9448405" cy="461639"/>
          </a:xfrm>
          <a:prstGeom prst="rect">
            <a:avLst/>
          </a:prstGeom>
          <a:noFill/>
        </p:spPr>
        <p:txBody>
          <a:bodyPr wrap="square" lIns="91411" tIns="45707" rIns="91411" bIns="45707" rtlCol="0">
            <a:spAutoFit/>
          </a:bodyPr>
          <a:lstStyle>
            <a:defPPr>
              <a:defRPr lang="en-US"/>
            </a:defPPr>
            <a:lvl1pPr marL="0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035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4070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1104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8139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5174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2209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9244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6278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400" dirty="0" smtClean="0">
                <a:solidFill>
                  <a:srgbClr val="807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Unauthorised, irregular and fruitless and wasteful expenditure</a:t>
            </a:r>
            <a:endParaRPr lang="en-ZA" sz="2400" dirty="0">
              <a:solidFill>
                <a:srgbClr val="807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9891359" y="7068364"/>
            <a:ext cx="1016353" cy="448436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0337696"/>
              </p:ext>
            </p:extLst>
          </p:nvPr>
        </p:nvGraphicFramePr>
        <p:xfrm>
          <a:off x="1458911" y="1231250"/>
          <a:ext cx="4267201" cy="5770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63513" y="5306219"/>
            <a:ext cx="1097026" cy="1615827"/>
          </a:xfrm>
          <a:prstGeom prst="rect">
            <a:avLst/>
          </a:prstGeom>
          <a:noFill/>
          <a:ln>
            <a:solidFill>
              <a:srgbClr val="80746A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 in contravention of key legislation; goods delivered but prescribed processes not followed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3512" y="1343819"/>
            <a:ext cx="1097026" cy="1615827"/>
          </a:xfrm>
          <a:prstGeom prst="rect">
            <a:avLst/>
          </a:prstGeom>
          <a:noFill/>
          <a:ln>
            <a:solidFill>
              <a:srgbClr val="80746A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 not in accordance with the budget vote/ overspending of budget or programme </a:t>
            </a:r>
          </a:p>
          <a:p>
            <a:pPr algn="ctr"/>
            <a:endParaRPr lang="en-ZA" sz="11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9123" y="3248819"/>
            <a:ext cx="1081415" cy="1615827"/>
          </a:xfrm>
          <a:prstGeom prst="rect">
            <a:avLst/>
          </a:prstGeom>
          <a:noFill/>
          <a:ln>
            <a:solidFill>
              <a:srgbClr val="80746A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 in vain, which could have been avoided if reasonable steps had been taken. No value for money!</a:t>
            </a:r>
            <a:endParaRPr lang="en-ZA" sz="11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538" y="898287"/>
            <a:ext cx="1080000" cy="307777"/>
          </a:xfrm>
          <a:prstGeom prst="rect">
            <a:avLst/>
          </a:prstGeom>
          <a:solidFill>
            <a:srgbClr val="80746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Definition</a:t>
            </a:r>
            <a:endParaRPr lang="en-ZA" sz="14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726112" y="810585"/>
            <a:ext cx="0" cy="66489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6201" y="810585"/>
            <a:ext cx="9231311" cy="6648968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75" tIns="49736" rIns="99475" bIns="49736" rtlCol="0" anchor="ctr"/>
          <a:lstStyle/>
          <a:p>
            <a:pPr algn="ctr"/>
            <a:endParaRPr lang="en-ZA" dirty="0"/>
          </a:p>
        </p:txBody>
      </p:sp>
      <p:sp>
        <p:nvSpPr>
          <p:cNvPr id="23" name="TextBox 22"/>
          <p:cNvSpPr txBox="1"/>
          <p:nvPr/>
        </p:nvSpPr>
        <p:spPr>
          <a:xfrm>
            <a:off x="1687512" y="886619"/>
            <a:ext cx="3886200" cy="307777"/>
          </a:xfrm>
          <a:prstGeom prst="rect">
            <a:avLst/>
          </a:prstGeom>
          <a:solidFill>
            <a:srgbClr val="80746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UIF amounts incurred by entities in portfolio</a:t>
            </a:r>
            <a:endParaRPr lang="en-ZA" sz="14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54712" y="886619"/>
            <a:ext cx="3124200" cy="307777"/>
          </a:xfrm>
          <a:prstGeom prst="rect">
            <a:avLst/>
          </a:prstGeom>
          <a:solidFill>
            <a:srgbClr val="80746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Investigations of </a:t>
            </a:r>
            <a:r>
              <a:rPr lang="en-ZA" sz="14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UIF</a:t>
            </a:r>
            <a:r>
              <a:rPr lang="en-ZA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expenditure</a:t>
            </a:r>
            <a:endParaRPr lang="en-ZA" sz="14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79005" y="1981146"/>
            <a:ext cx="1866507" cy="341172"/>
          </a:xfrm>
          <a:prstGeom prst="rect">
            <a:avLst/>
          </a:prstGeom>
          <a:noFill/>
        </p:spPr>
        <p:txBody>
          <a:bodyPr wrap="square" lIns="94032" tIns="47016" rIns="94032" bIns="47016" rtlCol="0">
            <a:spAutoFit/>
          </a:bodyPr>
          <a:lstStyle/>
          <a:p>
            <a:pPr algn="ctr"/>
            <a:r>
              <a:rPr lang="en-ZA" sz="1600" b="1" dirty="0" smtClean="0">
                <a:latin typeface="Arial Narrow" panose="020B0606020202030204" pitchFamily="34" charset="0"/>
              </a:rPr>
              <a:t>2015-16</a:t>
            </a:r>
            <a:endParaRPr lang="en-ZA" sz="16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29" name="Chart 2"/>
          <p:cNvGraphicFramePr/>
          <p:nvPr>
            <p:extLst>
              <p:ext uri="{D42A27DB-BD31-4B8C-83A1-F6EECF244321}">
                <p14:modId xmlns:p14="http://schemas.microsoft.com/office/powerpoint/2010/main" xmlns="" val="1858264350"/>
              </p:ext>
            </p:extLst>
          </p:nvPr>
        </p:nvGraphicFramePr>
        <p:xfrm>
          <a:off x="6412430" y="2061338"/>
          <a:ext cx="2390132" cy="2478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Rectangle 29"/>
          <p:cNvSpPr/>
          <p:nvPr/>
        </p:nvSpPr>
        <p:spPr>
          <a:xfrm>
            <a:off x="5831280" y="1206064"/>
            <a:ext cx="35524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Z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auditees (75%) [2014-15: 2 (50%)] </a:t>
            </a:r>
            <a:r>
              <a:rPr lang="en-ZA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lodged investigations to determine the root cause and consequences of </a:t>
            </a:r>
            <a:r>
              <a:rPr lang="en-ZA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UIF</a:t>
            </a:r>
            <a:r>
              <a:rPr lang="en-ZA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incurred</a:t>
            </a:r>
            <a:endParaRPr lang="en-ZA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7351291"/>
              </p:ext>
            </p:extLst>
          </p:nvPr>
        </p:nvGraphicFramePr>
        <p:xfrm>
          <a:off x="2026398" y="7043439"/>
          <a:ext cx="1704476" cy="320180"/>
        </p:xfrm>
        <a:graphic>
          <a:graphicData uri="http://schemas.openxmlformats.org/drawingml/2006/table">
            <a:tbl>
              <a:tblPr/>
              <a:tblGrid>
                <a:gridCol w="852238"/>
                <a:gridCol w="852238"/>
              </a:tblGrid>
              <a:tr h="32018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60"/>
                        </a:lnSpc>
                      </a:pPr>
                      <a:r>
                        <a:rPr lang="en-ZA" sz="13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2015-16</a:t>
                      </a:r>
                      <a:endParaRPr lang="en-ZA" sz="13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0" marR="0" marT="827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60"/>
                        </a:lnSpc>
                      </a:pPr>
                      <a:r>
                        <a:rPr lang="en-ZA" sz="13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2014-15</a:t>
                      </a:r>
                      <a:endParaRPr lang="en-ZA" sz="13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827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" name="Flowchart: Connector 31"/>
          <p:cNvSpPr/>
          <p:nvPr/>
        </p:nvSpPr>
        <p:spPr>
          <a:xfrm>
            <a:off x="7112112" y="2902855"/>
            <a:ext cx="900000" cy="900000"/>
          </a:xfrm>
          <a:prstGeom prst="flowChartConnector">
            <a:avLst/>
          </a:prstGeom>
          <a:solidFill>
            <a:srgbClr val="558ED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340" tIns="41171" rIns="82340" bIns="41171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Entities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84865" y="4584047"/>
            <a:ext cx="1877178" cy="341172"/>
          </a:xfrm>
          <a:prstGeom prst="rect">
            <a:avLst/>
          </a:prstGeom>
          <a:noFill/>
        </p:spPr>
        <p:txBody>
          <a:bodyPr wrap="square" lIns="94032" tIns="47016" rIns="94032" bIns="47016" rtlCol="0">
            <a:spAutoFit/>
          </a:bodyPr>
          <a:lstStyle/>
          <a:p>
            <a:pPr algn="ctr"/>
            <a:r>
              <a:rPr lang="en-ZA" sz="1600" b="1" dirty="0" smtClean="0">
                <a:latin typeface="Arial Narrow" panose="020B0606020202030204" pitchFamily="34" charset="0"/>
              </a:rPr>
              <a:t>2014-15</a:t>
            </a:r>
            <a:endParaRPr lang="en-ZA" sz="16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4" name="Chart 2"/>
          <p:cNvGraphicFramePr/>
          <p:nvPr>
            <p:extLst>
              <p:ext uri="{D42A27DB-BD31-4B8C-83A1-F6EECF244321}">
                <p14:modId xmlns:p14="http://schemas.microsoft.com/office/powerpoint/2010/main" xmlns="" val="1571818162"/>
              </p:ext>
            </p:extLst>
          </p:nvPr>
        </p:nvGraphicFramePr>
        <p:xfrm>
          <a:off x="6400770" y="4753266"/>
          <a:ext cx="2390132" cy="2381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Flowchart: Connector 34"/>
          <p:cNvSpPr/>
          <p:nvPr/>
        </p:nvSpPr>
        <p:spPr>
          <a:xfrm>
            <a:off x="7145836" y="5495611"/>
            <a:ext cx="900000" cy="900000"/>
          </a:xfrm>
          <a:prstGeom prst="flowChartConnector">
            <a:avLst/>
          </a:prstGeom>
          <a:solidFill>
            <a:srgbClr val="558ED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340" tIns="41171" rIns="82340" bIns="41171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Entities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10"/>
          <p:cNvSpPr/>
          <p:nvPr/>
        </p:nvSpPr>
        <p:spPr>
          <a:xfrm>
            <a:off x="7707312" y="7154069"/>
            <a:ext cx="209550" cy="209550"/>
          </a:xfrm>
          <a:prstGeom prst="rect">
            <a:avLst/>
          </a:prstGeom>
          <a:solidFill>
            <a:srgbClr val="F9A1A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Rectangle 12"/>
          <p:cNvSpPr/>
          <p:nvPr/>
        </p:nvSpPr>
        <p:spPr>
          <a:xfrm>
            <a:off x="6107112" y="7105684"/>
            <a:ext cx="209550" cy="209550"/>
          </a:xfrm>
          <a:prstGeom prst="rect">
            <a:avLst/>
          </a:prstGeom>
          <a:solidFill>
            <a:srgbClr val="97E59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35712" y="7086634"/>
            <a:ext cx="1066800" cy="246207"/>
          </a:xfrm>
          <a:prstGeom prst="rect">
            <a:avLst/>
          </a:prstGeom>
        </p:spPr>
        <p:txBody>
          <a:bodyPr wrap="square" lIns="91426" tIns="45713" rIns="91426" bIns="45713" anchor="t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Investigated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935912" y="7086634"/>
            <a:ext cx="1337399" cy="246207"/>
          </a:xfrm>
          <a:prstGeom prst="rect">
            <a:avLst/>
          </a:prstGeom>
        </p:spPr>
        <p:txBody>
          <a:bodyPr wrap="square" lIns="91426" tIns="45713" rIns="91426" bIns="45713" anchor="t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Not investigated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357339" y="-12542"/>
            <a:ext cx="191622" cy="7564437"/>
          </a:xfrm>
          <a:prstGeom prst="rect">
            <a:avLst/>
          </a:prstGeom>
          <a:solidFill>
            <a:srgbClr val="C1B7AF"/>
          </a:solidFill>
          <a:ln w="25400" cap="flat" cmpd="sng" algn="ctr">
            <a:noFill/>
            <a:prstDash val="solid"/>
          </a:ln>
          <a:effectLst/>
        </p:spPr>
        <p:txBody>
          <a:bodyPr lIns="115657" tIns="57827" rIns="115657" bIns="57827" rtlCol="0" anchor="ctr"/>
          <a:lstStyle/>
          <a:p>
            <a:pPr marL="0" marR="0" lvl="0" indent="0" algn="ctr" defTabSz="11565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3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5" name="Text Box 42"/>
          <p:cNvSpPr txBox="1"/>
          <p:nvPr/>
        </p:nvSpPr>
        <p:spPr>
          <a:xfrm>
            <a:off x="9238703" y="512834"/>
            <a:ext cx="1365973" cy="90283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04306" tIns="52153" rIns="104306" bIns="5215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1156563">
              <a:spcBef>
                <a:spcPts val="1141"/>
              </a:spcBef>
            </a:pPr>
            <a:r>
              <a:rPr lang="en-US" sz="1800" b="1" dirty="0" err="1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PFMA</a:t>
            </a:r>
            <a:r>
              <a:rPr lang="en-US" sz="1800" b="1" dirty="0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 </a:t>
            </a:r>
            <a:endParaRPr lang="en-ZA" sz="1100" dirty="0">
              <a:solidFill>
                <a:srgbClr val="404040"/>
              </a:solidFill>
              <a:latin typeface="Calibri Light"/>
              <a:ea typeface="Times New Roman"/>
              <a:cs typeface="Times New Roman"/>
            </a:endParaRPr>
          </a:p>
          <a:p>
            <a:pPr algn="r" defTabSz="1156563"/>
            <a:r>
              <a:rPr lang="en-US" sz="1800" i="1" dirty="0">
                <a:solidFill>
                  <a:srgbClr val="C1B7AF"/>
                </a:solidFill>
                <a:latin typeface="Century Gothic"/>
                <a:ea typeface="Calibri"/>
                <a:cs typeface="Times New Roman"/>
              </a:rPr>
              <a:t>2015-16</a:t>
            </a:r>
            <a:endParaRPr lang="en-ZA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46" name="Content Placeholder 6" descr="Auditor General SA.png"/>
          <p:cNvPicPr>
            <a:picLocks noChangeAspect="1"/>
          </p:cNvPicPr>
          <p:nvPr/>
        </p:nvPicPr>
        <p:blipFill>
          <a:blip r:embed="rId6" cstate="print"/>
          <a:srcRect t="-8363" b="-8363"/>
          <a:stretch>
            <a:fillRect/>
          </a:stretch>
        </p:blipFill>
        <p:spPr>
          <a:xfrm>
            <a:off x="9607708" y="6154804"/>
            <a:ext cx="1027897" cy="62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958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8244590" cy="7564437"/>
          </a:xfrm>
          <a:prstGeom prst="rect">
            <a:avLst/>
          </a:prstGeom>
          <a:solidFill>
            <a:srgbClr val="8E8479"/>
          </a:solidFill>
          <a:ln w="9525" cap="flat" cmpd="sng" algn="ctr">
            <a:noFill/>
            <a:prstDash val="solid"/>
          </a:ln>
          <a:effectLst/>
        </p:spPr>
        <p:txBody>
          <a:bodyPr lIns="104300" tIns="52149" rIns="104300" bIns="52149" rtlCol="0" anchor="ctr"/>
          <a:lstStyle/>
          <a:p>
            <a:pPr marL="0" marR="0" lvl="0" indent="0" algn="ctr" defTabSz="11565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40401" y="-12882"/>
            <a:ext cx="2349823" cy="7577320"/>
          </a:xfrm>
          <a:prstGeom prst="rect">
            <a:avLst/>
          </a:prstGeom>
          <a:solidFill>
            <a:srgbClr val="80746A"/>
          </a:solidFill>
          <a:ln w="9525" cap="flat" cmpd="sng" algn="ctr">
            <a:noFill/>
            <a:prstDash val="solid"/>
          </a:ln>
          <a:effectLst/>
        </p:spPr>
        <p:txBody>
          <a:bodyPr lIns="104300" tIns="52149" rIns="104300" bIns="52149" rtlCol="0" anchor="ctr"/>
          <a:lstStyle/>
          <a:p>
            <a:pPr marL="0" marR="0" lvl="0" indent="0" algn="ctr" defTabSz="11565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7" name="Content Placeholder 6" descr="Auditor General SA.png"/>
          <p:cNvPicPr>
            <a:picLocks noChangeAspect="1"/>
          </p:cNvPicPr>
          <p:nvPr/>
        </p:nvPicPr>
        <p:blipFill>
          <a:blip r:embed="rId3" cstate="print"/>
          <a:srcRect t="-8363" b="-8363"/>
          <a:stretch>
            <a:fillRect/>
          </a:stretch>
        </p:blipFill>
        <p:spPr>
          <a:xfrm>
            <a:off x="8554607" y="5224061"/>
            <a:ext cx="2099406" cy="120465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244590" y="-1"/>
            <a:ext cx="191622" cy="7564437"/>
          </a:xfrm>
          <a:prstGeom prst="rect">
            <a:avLst/>
          </a:prstGeom>
          <a:solidFill>
            <a:srgbClr val="C1B7AF"/>
          </a:solidFill>
          <a:ln w="25400" cap="flat" cmpd="sng" algn="ctr">
            <a:noFill/>
            <a:prstDash val="solid"/>
          </a:ln>
          <a:effectLst/>
        </p:spPr>
        <p:txBody>
          <a:bodyPr lIns="115657" tIns="57827" rIns="115657" bIns="57827" rtlCol="0" anchor="ctr"/>
          <a:lstStyle/>
          <a:p>
            <a:pPr marL="0" marR="0" lvl="0" indent="0" algn="ctr" defTabSz="11565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3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0" name="Text Box 42"/>
          <p:cNvSpPr txBox="1"/>
          <p:nvPr/>
        </p:nvSpPr>
        <p:spPr>
          <a:xfrm>
            <a:off x="8693933" y="525375"/>
            <a:ext cx="1365973" cy="90283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04306" tIns="52153" rIns="104306" bIns="5215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1156563">
              <a:spcBef>
                <a:spcPts val="1141"/>
              </a:spcBef>
            </a:pPr>
            <a:r>
              <a:rPr lang="en-US" sz="1800" b="1" dirty="0" err="1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PFMA</a:t>
            </a:r>
            <a:r>
              <a:rPr lang="en-US" sz="1800" b="1" dirty="0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 </a:t>
            </a:r>
            <a:endParaRPr lang="en-ZA" sz="1100" dirty="0">
              <a:solidFill>
                <a:srgbClr val="404040"/>
              </a:solidFill>
              <a:latin typeface="Calibri Light"/>
              <a:ea typeface="Times New Roman"/>
              <a:cs typeface="Times New Roman"/>
            </a:endParaRPr>
          </a:p>
          <a:p>
            <a:pPr algn="r" defTabSz="1156563"/>
            <a:r>
              <a:rPr lang="en-US" sz="1800" i="1" dirty="0">
                <a:solidFill>
                  <a:srgbClr val="C1B7AF"/>
                </a:solidFill>
                <a:latin typeface="Century Gothic"/>
                <a:ea typeface="Calibri"/>
                <a:cs typeface="Times New Roman"/>
              </a:rPr>
              <a:t>2015-16</a:t>
            </a:r>
            <a:endParaRPr lang="en-ZA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23384" y="2754226"/>
            <a:ext cx="595026" cy="830991"/>
          </a:xfrm>
          <a:prstGeom prst="rect">
            <a:avLst/>
          </a:prstGeom>
        </p:spPr>
        <p:txBody>
          <a:bodyPr wrap="none" lIns="91435" tIns="45717" rIns="91435" bIns="45717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 Black"/>
                <a:cs typeface="Arial Black"/>
              </a:rPr>
              <a:t>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56098" y="2964556"/>
            <a:ext cx="424322" cy="424348"/>
          </a:xfrm>
          <a:prstGeom prst="rect">
            <a:avLst/>
          </a:prstGeom>
          <a:solidFill>
            <a:srgbClr val="8074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r>
              <a:rPr lang="en-US" dirty="0">
                <a:latin typeface="Arial Black"/>
                <a:cs typeface="Arial Black"/>
              </a:rPr>
              <a:t>5</a:t>
            </a:r>
          </a:p>
        </p:txBody>
      </p:sp>
      <p:sp>
        <p:nvSpPr>
          <p:cNvPr id="3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9139361" y="7011118"/>
            <a:ext cx="1016353" cy="448436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4358" y="2497024"/>
            <a:ext cx="5383380" cy="1384988"/>
          </a:xfrm>
          <a:prstGeom prst="rect">
            <a:avLst/>
          </a:prstGeom>
          <a:noFill/>
        </p:spPr>
        <p:txBody>
          <a:bodyPr wrap="square" lIns="91435" tIns="45717" rIns="91435" bIns="45717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Key </a:t>
            </a:r>
            <a:r>
              <a:rPr lang="en-US" sz="2800" b="1" dirty="0">
                <a:solidFill>
                  <a:schemeClr val="bg1"/>
                </a:solidFill>
              </a:rPr>
              <a:t>c</a:t>
            </a:r>
            <a:r>
              <a:rPr lang="en-US" sz="2800" b="1" dirty="0" smtClean="0">
                <a:solidFill>
                  <a:schemeClr val="bg1"/>
                </a:solidFill>
              </a:rPr>
              <a:t>ontrols, assurance providers, top </a:t>
            </a:r>
            <a:r>
              <a:rPr lang="en-US" sz="2800" b="1" dirty="0">
                <a:solidFill>
                  <a:schemeClr val="bg1"/>
                </a:solidFill>
              </a:rPr>
              <a:t>three root </a:t>
            </a:r>
            <a:r>
              <a:rPr lang="en-US" sz="2800" b="1" dirty="0" smtClean="0">
                <a:solidFill>
                  <a:schemeClr val="bg1"/>
                </a:solidFill>
              </a:rPr>
              <a:t>causes and </a:t>
            </a:r>
            <a:r>
              <a:rPr lang="en-US" sz="2800" b="1" dirty="0">
                <a:solidFill>
                  <a:schemeClr val="bg1"/>
                </a:solidFill>
              </a:rPr>
              <a:t>proposed </a:t>
            </a:r>
            <a:r>
              <a:rPr lang="en-US" sz="2800" b="1" dirty="0" smtClean="0">
                <a:solidFill>
                  <a:schemeClr val="bg1"/>
                </a:solidFill>
              </a:rPr>
              <a:t>recommendations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1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363456" y="-52219"/>
            <a:ext cx="2376230" cy="7665509"/>
          </a:xfrm>
          <a:prstGeom prst="rect">
            <a:avLst/>
          </a:prstGeom>
          <a:solidFill>
            <a:srgbClr val="80746A"/>
          </a:solidFill>
          <a:ln w="9525" cap="flat" cmpd="sng" algn="ctr">
            <a:noFill/>
            <a:prstDash val="solid"/>
          </a:ln>
          <a:effectLst/>
        </p:spPr>
        <p:txBody>
          <a:bodyPr lIns="91435" tIns="45717" rIns="91435" bIns="4571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240527" y="-52218"/>
            <a:ext cx="163906" cy="7665508"/>
          </a:xfrm>
          <a:prstGeom prst="rect">
            <a:avLst/>
          </a:prstGeom>
          <a:solidFill>
            <a:srgbClr val="C1B7AF"/>
          </a:solidFill>
          <a:ln w="25400" cap="flat" cmpd="sng" algn="ctr">
            <a:noFill/>
            <a:prstDash val="solid"/>
          </a:ln>
          <a:effectLst/>
        </p:spPr>
        <p:txBody>
          <a:bodyPr lIns="101391" tIns="50694" rIns="101391" bIns="50694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6" name="Text Box 42"/>
          <p:cNvSpPr txBox="1"/>
          <p:nvPr/>
        </p:nvSpPr>
        <p:spPr>
          <a:xfrm>
            <a:off x="8757196" y="503934"/>
            <a:ext cx="1168400" cy="81851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1000"/>
              </a:spcBef>
            </a:pPr>
            <a:r>
              <a:rPr lang="en-US" sz="1600" b="1" dirty="0" err="1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PFMA</a:t>
            </a:r>
            <a:r>
              <a:rPr lang="en-US" sz="1600" b="1" dirty="0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 </a:t>
            </a:r>
            <a:endParaRPr lang="en-ZA" sz="1000" dirty="0">
              <a:solidFill>
                <a:srgbClr val="404040"/>
              </a:solidFill>
              <a:latin typeface="Calibri Light"/>
              <a:ea typeface="Times New Roman"/>
              <a:cs typeface="Times New Roman"/>
            </a:endParaRPr>
          </a:p>
          <a:p>
            <a:pPr algn="r"/>
            <a:r>
              <a:rPr lang="en-US" sz="1600" i="1" dirty="0">
                <a:solidFill>
                  <a:srgbClr val="C1B7AF"/>
                </a:solidFill>
                <a:latin typeface="Century Gothic"/>
                <a:ea typeface="Calibri"/>
                <a:cs typeface="Times New Roman"/>
              </a:rPr>
              <a:t>2015-16</a:t>
            </a:r>
            <a:endParaRPr lang="en-ZA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37" name="Content Placeholder 6" descr="Auditor General SA.png"/>
          <p:cNvPicPr>
            <a:picLocks noChangeAspect="1"/>
          </p:cNvPicPr>
          <p:nvPr/>
        </p:nvPicPr>
        <p:blipFill>
          <a:blip r:embed="rId3" cstate="print"/>
          <a:srcRect t="-8363" b="-8363"/>
          <a:stretch>
            <a:fillRect/>
          </a:stretch>
        </p:blipFill>
        <p:spPr>
          <a:xfrm>
            <a:off x="8653696" y="5865723"/>
            <a:ext cx="1795750" cy="109215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" y="0"/>
            <a:ext cx="8297128" cy="461639"/>
          </a:xfrm>
          <a:prstGeom prst="rect">
            <a:avLst/>
          </a:prstGeom>
          <a:noFill/>
        </p:spPr>
        <p:txBody>
          <a:bodyPr wrap="square" lIns="91411" tIns="45707" rIns="91411" bIns="45707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Regression </a:t>
            </a:r>
            <a:r>
              <a:rPr lang="en-ZA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 controls</a:t>
            </a:r>
          </a:p>
        </p:txBody>
      </p:sp>
      <p:sp>
        <p:nvSpPr>
          <p:cNvPr id="18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9139361" y="7011118"/>
            <a:ext cx="1016353" cy="448436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2" name="Chart 1"/>
          <p:cNvGraphicFramePr/>
          <p:nvPr>
            <p:extLst>
              <p:ext uri="{D42A27DB-BD31-4B8C-83A1-F6EECF244321}">
                <p14:modId xmlns:p14="http://schemas.microsoft.com/office/powerpoint/2010/main" xmlns="" val="3020461239"/>
              </p:ext>
            </p:extLst>
          </p:nvPr>
        </p:nvGraphicFramePr>
        <p:xfrm>
          <a:off x="1481535" y="658019"/>
          <a:ext cx="6682977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/>
          <p:cNvSpPr/>
          <p:nvPr/>
        </p:nvSpPr>
        <p:spPr>
          <a:xfrm>
            <a:off x="190752" y="1611869"/>
            <a:ext cx="1080000" cy="2678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82426" tIns="41214" rIns="82426" bIns="41214" anchor="ctr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0752" y="3713204"/>
            <a:ext cx="1080000" cy="6372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82426" tIns="41214" rIns="82426" bIns="41214" anchor="ctr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Financial and performance management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0752" y="6183869"/>
            <a:ext cx="1080000" cy="2678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82426" tIns="41214" rIns="82426" bIns="41214" anchor="ctr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</a:p>
        </p:txBody>
      </p:sp>
      <p:graphicFrame>
        <p:nvGraphicFramePr>
          <p:cNvPr id="16" name="Chart 1"/>
          <p:cNvGraphicFramePr/>
          <p:nvPr>
            <p:extLst>
              <p:ext uri="{D42A27DB-BD31-4B8C-83A1-F6EECF244321}">
                <p14:modId xmlns:p14="http://schemas.microsoft.com/office/powerpoint/2010/main" xmlns="" val="855145988"/>
              </p:ext>
            </p:extLst>
          </p:nvPr>
        </p:nvGraphicFramePr>
        <p:xfrm>
          <a:off x="1481535" y="5224193"/>
          <a:ext cx="6682977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"/>
          <p:cNvGraphicFramePr/>
          <p:nvPr>
            <p:extLst>
              <p:ext uri="{D42A27DB-BD31-4B8C-83A1-F6EECF244321}">
                <p14:modId xmlns:p14="http://schemas.microsoft.com/office/powerpoint/2010/main" xmlns="" val="2466198351"/>
              </p:ext>
            </p:extLst>
          </p:nvPr>
        </p:nvGraphicFramePr>
        <p:xfrm>
          <a:off x="1458912" y="2941106"/>
          <a:ext cx="6705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Rectangle 21"/>
          <p:cNvSpPr/>
          <p:nvPr/>
        </p:nvSpPr>
        <p:spPr>
          <a:xfrm>
            <a:off x="8967012" y="1877219"/>
            <a:ext cx="1723213" cy="10926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ZA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ZA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concern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ZA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 required</a:t>
            </a:r>
            <a:endParaRPr lang="en-US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716962" y="2343290"/>
            <a:ext cx="209550" cy="209550"/>
          </a:xfrm>
          <a:prstGeom prst="rect">
            <a:avLst/>
          </a:prstGeom>
          <a:solidFill>
            <a:srgbClr val="FFE697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716962" y="1937068"/>
            <a:ext cx="209550" cy="209550"/>
          </a:xfrm>
          <a:prstGeom prst="rect">
            <a:avLst/>
          </a:prstGeom>
          <a:solidFill>
            <a:srgbClr val="97E59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716962" y="2757794"/>
            <a:ext cx="209550" cy="209550"/>
          </a:xfrm>
          <a:prstGeom prst="rect">
            <a:avLst/>
          </a:prstGeom>
          <a:solidFill>
            <a:srgbClr val="F9A1A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862" y="5526385"/>
            <a:ext cx="210888" cy="31323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16962" y="3944887"/>
            <a:ext cx="168040" cy="26500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967012" y="3860298"/>
            <a:ext cx="1456503" cy="679339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Regressed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29896" y="4350435"/>
            <a:ext cx="196616" cy="31006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1862" y="1027678"/>
            <a:ext cx="228278" cy="36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4472" y="3275692"/>
            <a:ext cx="22827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565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8363456" y="-52219"/>
            <a:ext cx="2376230" cy="7665509"/>
          </a:xfrm>
          <a:prstGeom prst="rect">
            <a:avLst/>
          </a:prstGeom>
          <a:solidFill>
            <a:srgbClr val="80746A"/>
          </a:solidFill>
          <a:ln w="9525" cap="flat" cmpd="sng" algn="ctr">
            <a:noFill/>
            <a:prstDash val="solid"/>
          </a:ln>
          <a:effectLst/>
        </p:spPr>
        <p:txBody>
          <a:bodyPr lIns="91435" tIns="45717" rIns="91435" bIns="4571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40527" y="-52218"/>
            <a:ext cx="163906" cy="7665508"/>
          </a:xfrm>
          <a:prstGeom prst="rect">
            <a:avLst/>
          </a:prstGeom>
          <a:solidFill>
            <a:srgbClr val="C1B7AF"/>
          </a:solidFill>
          <a:ln w="25400" cap="flat" cmpd="sng" algn="ctr">
            <a:noFill/>
            <a:prstDash val="solid"/>
          </a:ln>
          <a:effectLst/>
        </p:spPr>
        <p:txBody>
          <a:bodyPr lIns="101391" tIns="50694" rIns="101391" bIns="50694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4" name="Text Box 42"/>
          <p:cNvSpPr txBox="1"/>
          <p:nvPr/>
        </p:nvSpPr>
        <p:spPr>
          <a:xfrm>
            <a:off x="8757196" y="503934"/>
            <a:ext cx="1168400" cy="81851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1000"/>
              </a:spcBef>
            </a:pPr>
            <a:r>
              <a:rPr lang="en-US" sz="1600" b="1" dirty="0" err="1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PFMA</a:t>
            </a:r>
            <a:r>
              <a:rPr lang="en-US" sz="1600" b="1" dirty="0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 </a:t>
            </a:r>
            <a:endParaRPr lang="en-ZA" sz="1000" dirty="0">
              <a:solidFill>
                <a:srgbClr val="404040"/>
              </a:solidFill>
              <a:latin typeface="Calibri Light"/>
              <a:ea typeface="Times New Roman"/>
              <a:cs typeface="Times New Roman"/>
            </a:endParaRPr>
          </a:p>
          <a:p>
            <a:pPr algn="r"/>
            <a:r>
              <a:rPr lang="en-US" sz="1600" i="1" dirty="0">
                <a:solidFill>
                  <a:srgbClr val="C1B7AF"/>
                </a:solidFill>
                <a:latin typeface="Century Gothic"/>
                <a:ea typeface="Calibri"/>
                <a:cs typeface="Times New Roman"/>
              </a:rPr>
              <a:t>2015-16</a:t>
            </a:r>
            <a:endParaRPr lang="en-ZA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45" name="Content Placeholder 6" descr="Auditor General SA.png"/>
          <p:cNvPicPr>
            <a:picLocks noChangeAspect="1"/>
          </p:cNvPicPr>
          <p:nvPr/>
        </p:nvPicPr>
        <p:blipFill>
          <a:blip r:embed="rId2" cstate="print"/>
          <a:srcRect t="-8363" b="-8363"/>
          <a:stretch>
            <a:fillRect/>
          </a:stretch>
        </p:blipFill>
        <p:spPr>
          <a:xfrm>
            <a:off x="8653696" y="5865723"/>
            <a:ext cx="1795750" cy="1092157"/>
          </a:xfrm>
          <a:prstGeom prst="rect">
            <a:avLst/>
          </a:prstGeom>
        </p:spPr>
      </p:pic>
      <p:sp>
        <p:nvSpPr>
          <p:cNvPr id="18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9139362" y="7011118"/>
            <a:ext cx="1016354" cy="448436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847444" y="2021558"/>
            <a:ext cx="1892242" cy="1146452"/>
          </a:xfrm>
          <a:prstGeom prst="rect">
            <a:avLst/>
          </a:prstGeom>
        </p:spPr>
        <p:txBody>
          <a:bodyPr wrap="square" lIns="91424" tIns="45712" rIns="91424" bIns="45712" anchor="t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ZA" sz="1300" b="1" dirty="0">
                <a:solidFill>
                  <a:schemeClr val="bg1"/>
                </a:solidFill>
              </a:rPr>
              <a:t>Provides assurance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ZA" sz="1300" b="1" dirty="0">
                <a:solidFill>
                  <a:schemeClr val="bg1"/>
                </a:solidFill>
              </a:rPr>
              <a:t>Provides some </a:t>
            </a:r>
            <a:r>
              <a:rPr lang="en-ZA" sz="1300" b="1" dirty="0" smtClean="0">
                <a:solidFill>
                  <a:schemeClr val="bg1"/>
                </a:solidFill>
              </a:rPr>
              <a:t>assurance</a:t>
            </a:r>
            <a:endParaRPr lang="en-ZA" sz="13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64562" y="2582069"/>
            <a:ext cx="209550" cy="209550"/>
          </a:xfrm>
          <a:prstGeom prst="rect">
            <a:avLst/>
          </a:prstGeom>
          <a:solidFill>
            <a:srgbClr val="FFE697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564562" y="2115998"/>
            <a:ext cx="209550" cy="209550"/>
          </a:xfrm>
          <a:prstGeom prst="rect">
            <a:avLst/>
          </a:prstGeom>
          <a:solidFill>
            <a:srgbClr val="97E59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6509" y="3695040"/>
            <a:ext cx="166059" cy="26187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53695" y="4238243"/>
            <a:ext cx="272817" cy="1730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994010" y="3524548"/>
            <a:ext cx="1456503" cy="1600406"/>
          </a:xfrm>
          <a:prstGeom prst="rect">
            <a:avLst/>
          </a:prstGeom>
          <a:noFill/>
        </p:spPr>
        <p:txBody>
          <a:bodyPr wrap="square" lIns="91410" tIns="45704" rIns="91410" bIns="45704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300" b="1" dirty="0">
                <a:solidFill>
                  <a:schemeClr val="bg1"/>
                </a:solidFill>
              </a:rPr>
              <a:t>Improved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300" b="1" dirty="0">
                <a:solidFill>
                  <a:schemeClr val="bg1"/>
                </a:solidFill>
              </a:rPr>
              <a:t>Stagnant or little progress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300" b="1" dirty="0">
                <a:solidFill>
                  <a:schemeClr val="bg1"/>
                </a:solidFill>
              </a:rPr>
              <a:t>Regressed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14064" y="4873867"/>
            <a:ext cx="152078" cy="239831"/>
          </a:xfrm>
          <a:prstGeom prst="rect">
            <a:avLst/>
          </a:prstGeom>
        </p:spPr>
      </p:pic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xmlns="" val="2603950930"/>
              </p:ext>
            </p:extLst>
          </p:nvPr>
        </p:nvGraphicFramePr>
        <p:xfrm>
          <a:off x="76984" y="3787053"/>
          <a:ext cx="3056704" cy="3733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Rectangle 26"/>
          <p:cNvSpPr/>
          <p:nvPr/>
        </p:nvSpPr>
        <p:spPr>
          <a:xfrm>
            <a:off x="3376672" y="753496"/>
            <a:ext cx="3053493" cy="6685345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428" tIns="41213" rIns="82428" bIns="41213"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642395" y="753339"/>
            <a:ext cx="1526746" cy="6686481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428" tIns="41213" rIns="82428" bIns="41213"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10876" y="753339"/>
            <a:ext cx="3054689" cy="6686481"/>
          </a:xfrm>
          <a:prstGeom prst="rect">
            <a:avLst/>
          </a:prstGeom>
          <a:noFill/>
          <a:ln w="38100" cap="flat" cmpd="sng" algn="ctr">
            <a:solidFill>
              <a:srgbClr val="937C7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428" tIns="41213" rIns="82428" bIns="41213" rtlCol="0" anchor="ctr"/>
          <a:lstStyle/>
          <a:p>
            <a:pPr algn="ctr"/>
            <a:endParaRPr lang="en-US" dirty="0"/>
          </a:p>
        </p:txBody>
      </p:sp>
      <p:sp>
        <p:nvSpPr>
          <p:cNvPr id="30" name="Isosceles Triangle 29"/>
          <p:cNvSpPr>
            <a:spLocks noChangeAspect="1"/>
          </p:cNvSpPr>
          <p:nvPr/>
        </p:nvSpPr>
        <p:spPr>
          <a:xfrm rot="5400000">
            <a:off x="989204" y="2513693"/>
            <a:ext cx="488583" cy="166312"/>
          </a:xfrm>
          <a:prstGeom prst="triangle">
            <a:avLst/>
          </a:prstGeom>
          <a:solidFill>
            <a:srgbClr val="0071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428" tIns="41213" rIns="82428" bIns="41213" rtlCol="0" anchor="ctr"/>
          <a:lstStyle/>
          <a:p>
            <a:pPr algn="ctr"/>
            <a:endParaRPr lang="en-US" sz="1100" dirty="0">
              <a:latin typeface="Calibri"/>
              <a:cs typeface="Calibri"/>
            </a:endParaRPr>
          </a:p>
        </p:txBody>
      </p:sp>
      <p:sp>
        <p:nvSpPr>
          <p:cNvPr id="31" name="Rectangle 30"/>
          <p:cNvSpPr/>
          <p:nvPr/>
        </p:nvSpPr>
        <p:spPr>
          <a:xfrm rot="16200000">
            <a:off x="131898" y="2450885"/>
            <a:ext cx="1249483" cy="25802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ts val="1046"/>
              </a:lnSpc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      management</a:t>
            </a:r>
          </a:p>
        </p:txBody>
      </p:sp>
      <p:sp>
        <p:nvSpPr>
          <p:cNvPr id="32" name="Rectangle 31"/>
          <p:cNvSpPr/>
          <p:nvPr/>
        </p:nvSpPr>
        <p:spPr>
          <a:xfrm rot="16200000">
            <a:off x="1057539" y="2281615"/>
            <a:ext cx="1478239" cy="50235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ts val="1046"/>
              </a:lnSpc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officers/ authorities</a:t>
            </a:r>
          </a:p>
        </p:txBody>
      </p:sp>
      <p:sp>
        <p:nvSpPr>
          <p:cNvPr id="34" name="Rectangle 33"/>
          <p:cNvSpPr/>
          <p:nvPr/>
        </p:nvSpPr>
        <p:spPr>
          <a:xfrm rot="16200000">
            <a:off x="1851635" y="2459997"/>
            <a:ext cx="1517567" cy="2397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ts val="1046"/>
              </a:lnSpc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authorities</a:t>
            </a:r>
          </a:p>
        </p:txBody>
      </p:sp>
      <p:sp>
        <p:nvSpPr>
          <p:cNvPr id="39" name="Isosceles Triangle 38"/>
          <p:cNvSpPr>
            <a:spLocks noChangeAspect="1"/>
          </p:cNvSpPr>
          <p:nvPr/>
        </p:nvSpPr>
        <p:spPr>
          <a:xfrm rot="5400000">
            <a:off x="1901263" y="2513693"/>
            <a:ext cx="488583" cy="166312"/>
          </a:xfrm>
          <a:prstGeom prst="triangle">
            <a:avLst/>
          </a:prstGeom>
          <a:solidFill>
            <a:srgbClr val="0071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428" tIns="41213" rIns="82428" bIns="41213" rtlCol="0" anchor="ctr"/>
          <a:lstStyle/>
          <a:p>
            <a:pPr algn="ctr"/>
            <a:endParaRPr lang="en-US" sz="1100" dirty="0">
              <a:latin typeface="Calibri"/>
              <a:cs typeface="Calibri"/>
            </a:endParaRPr>
          </a:p>
        </p:txBody>
      </p:sp>
      <p:sp>
        <p:nvSpPr>
          <p:cNvPr id="40" name="Isosceles Triangle 39"/>
          <p:cNvSpPr>
            <a:spLocks noChangeAspect="1"/>
          </p:cNvSpPr>
          <p:nvPr/>
        </p:nvSpPr>
        <p:spPr>
          <a:xfrm rot="5400000">
            <a:off x="2750715" y="2513693"/>
            <a:ext cx="488583" cy="166312"/>
          </a:xfrm>
          <a:prstGeom prst="triangle">
            <a:avLst/>
          </a:prstGeom>
          <a:solidFill>
            <a:srgbClr val="0071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428" tIns="41213" rIns="82428" bIns="41213" rtlCol="0" anchor="ctr"/>
          <a:lstStyle/>
          <a:p>
            <a:pPr algn="ctr"/>
            <a:endParaRPr lang="en-US" sz="1100" dirty="0">
              <a:latin typeface="Calibri"/>
              <a:cs typeface="Calibri"/>
            </a:endParaRPr>
          </a:p>
        </p:txBody>
      </p:sp>
      <p:sp>
        <p:nvSpPr>
          <p:cNvPr id="47" name="Isosceles Triangle 46"/>
          <p:cNvSpPr>
            <a:spLocks noChangeAspect="1"/>
          </p:cNvSpPr>
          <p:nvPr/>
        </p:nvSpPr>
        <p:spPr>
          <a:xfrm rot="5400000">
            <a:off x="4377719" y="2496741"/>
            <a:ext cx="488583" cy="166312"/>
          </a:xfrm>
          <a:prstGeom prst="triangle">
            <a:avLst/>
          </a:prstGeom>
          <a:solidFill>
            <a:srgbClr val="0071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428" tIns="41213" rIns="82428" bIns="41213" rtlCol="0" anchor="ctr"/>
          <a:lstStyle/>
          <a:p>
            <a:pPr algn="ctr"/>
            <a:endParaRPr lang="en-US" sz="1100" dirty="0">
              <a:latin typeface="Calibri"/>
              <a:cs typeface="Calibri"/>
            </a:endParaRPr>
          </a:p>
        </p:txBody>
      </p:sp>
      <p:sp>
        <p:nvSpPr>
          <p:cNvPr id="48" name="Rectangle 47"/>
          <p:cNvSpPr/>
          <p:nvPr/>
        </p:nvSpPr>
        <p:spPr>
          <a:xfrm rot="16200000">
            <a:off x="3389783" y="2529247"/>
            <a:ext cx="1517567" cy="1310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ts val="1046"/>
              </a:lnSpc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audit </a:t>
            </a:r>
          </a:p>
          <a:p>
            <a:pPr algn="ctr">
              <a:lnSpc>
                <a:spcPts val="1046"/>
              </a:lnSpc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</a:p>
        </p:txBody>
      </p:sp>
      <p:sp>
        <p:nvSpPr>
          <p:cNvPr id="49" name="Rectangle 48"/>
          <p:cNvSpPr/>
          <p:nvPr/>
        </p:nvSpPr>
        <p:spPr>
          <a:xfrm rot="16200000">
            <a:off x="4790511" y="2352281"/>
            <a:ext cx="1517567" cy="2817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ts val="1046"/>
              </a:lnSpc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committees</a:t>
            </a:r>
          </a:p>
        </p:txBody>
      </p:sp>
      <p:sp>
        <p:nvSpPr>
          <p:cNvPr id="50" name="Isosceles Triangle 49"/>
          <p:cNvSpPr>
            <a:spLocks noChangeAspect="1"/>
          </p:cNvSpPr>
          <p:nvPr/>
        </p:nvSpPr>
        <p:spPr>
          <a:xfrm rot="5400000">
            <a:off x="5529033" y="2480713"/>
            <a:ext cx="488583" cy="166312"/>
          </a:xfrm>
          <a:prstGeom prst="triangle">
            <a:avLst/>
          </a:prstGeom>
          <a:solidFill>
            <a:srgbClr val="0071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428" tIns="41213" rIns="82428" bIns="41213" rtlCol="0" anchor="ctr"/>
          <a:lstStyle/>
          <a:p>
            <a:pPr algn="ctr"/>
            <a:endParaRPr lang="en-US" sz="1100" dirty="0">
              <a:latin typeface="Calibri"/>
              <a:cs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0875" y="842976"/>
            <a:ext cx="3054689" cy="4794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428" tIns="64905" rIns="82428" bIns="41213" rtlCol="0" anchor="ctr" anchorCtr="0"/>
          <a:lstStyle/>
          <a:p>
            <a:pPr algn="ctr"/>
            <a:r>
              <a:rPr lang="en-US" sz="1400" b="1" dirty="0">
                <a:solidFill>
                  <a:srgbClr val="937C71"/>
                </a:solidFill>
                <a:latin typeface="Arial Narrow" panose="020B0606020202030204" pitchFamily="34" charset="0"/>
                <a:cs typeface="Calibri"/>
              </a:rPr>
              <a:t>First level of assurance</a:t>
            </a:r>
          </a:p>
          <a:p>
            <a:pPr algn="ctr"/>
            <a:r>
              <a:rPr lang="en-US" sz="1400" dirty="0">
                <a:solidFill>
                  <a:srgbClr val="937C71"/>
                </a:solidFill>
                <a:latin typeface="Arial Narrow" panose="020B0606020202030204" pitchFamily="34" charset="0"/>
                <a:cs typeface="Calibri"/>
              </a:rPr>
              <a:t>Management/leadership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332974" y="860915"/>
            <a:ext cx="3053491" cy="626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428" tIns="64905" rIns="82428" bIns="41213" rtlCol="0" anchor="ctr" anchorCtr="0"/>
          <a:lstStyle/>
          <a:p>
            <a:pPr algn="ct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Calibri"/>
              </a:rPr>
              <a:t>Second level of assurance</a:t>
            </a:r>
          </a:p>
          <a:p>
            <a:pPr algn="ctr"/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Calibri"/>
              </a:rPr>
              <a:t>Internal independent assurance and oversight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654687" y="812695"/>
            <a:ext cx="1514454" cy="121692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428" tIns="64905" rIns="82428" bIns="41213" rtlCol="0" anchor="ctr" anchorCtr="0"/>
          <a:lstStyle/>
          <a:p>
            <a:pPr algn="ctr"/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/>
              </a:rPr>
              <a:t>Third level of assurance</a:t>
            </a:r>
          </a:p>
          <a:p>
            <a:pPr algn="ctr"/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/>
              </a:rPr>
              <a:t>External independent assurance and oversight</a:t>
            </a:r>
          </a:p>
        </p:txBody>
      </p:sp>
      <p:graphicFrame>
        <p:nvGraphicFramePr>
          <p:cNvPr id="56" name="Chart 55"/>
          <p:cNvGraphicFramePr/>
          <p:nvPr>
            <p:extLst>
              <p:ext uri="{D42A27DB-BD31-4B8C-83A1-F6EECF244321}">
                <p14:modId xmlns:p14="http://schemas.microsoft.com/office/powerpoint/2010/main" xmlns="" val="3893106933"/>
              </p:ext>
            </p:extLst>
          </p:nvPr>
        </p:nvGraphicFramePr>
        <p:xfrm>
          <a:off x="3327180" y="3706020"/>
          <a:ext cx="3075842" cy="3733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7" name="Rectangle 56"/>
          <p:cNvSpPr/>
          <p:nvPr/>
        </p:nvSpPr>
        <p:spPr>
          <a:xfrm rot="16200000">
            <a:off x="6578051" y="2617654"/>
            <a:ext cx="1795717" cy="3810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ts val="1046"/>
              </a:lnSpc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Portfolio  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046"/>
              </a:lnSpc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ommittee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1323" y="3338681"/>
            <a:ext cx="254486" cy="37799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8419" y="3328028"/>
            <a:ext cx="254486" cy="377991"/>
          </a:xfrm>
          <a:prstGeom prst="rect">
            <a:avLst/>
          </a:prstGeom>
        </p:spPr>
      </p:pic>
      <p:graphicFrame>
        <p:nvGraphicFramePr>
          <p:cNvPr id="65" name="Chart 64"/>
          <p:cNvGraphicFramePr/>
          <p:nvPr>
            <p:extLst>
              <p:ext uri="{D42A27DB-BD31-4B8C-83A1-F6EECF244321}">
                <p14:modId xmlns:p14="http://schemas.microsoft.com/office/powerpoint/2010/main" xmlns="" val="3359684488"/>
              </p:ext>
            </p:extLst>
          </p:nvPr>
        </p:nvGraphicFramePr>
        <p:xfrm>
          <a:off x="4903418" y="3706020"/>
          <a:ext cx="3136536" cy="3733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7" name="TextBox 9"/>
          <p:cNvSpPr txBox="1"/>
          <p:nvPr/>
        </p:nvSpPr>
        <p:spPr>
          <a:xfrm>
            <a:off x="2" y="2"/>
            <a:ext cx="8297129" cy="461639"/>
          </a:xfrm>
          <a:prstGeom prst="rect">
            <a:avLst/>
          </a:prstGeom>
          <a:noFill/>
        </p:spPr>
        <p:txBody>
          <a:bodyPr wrap="square" lIns="91395" tIns="45699" rIns="91395" bIns="45699" rtlCol="0">
            <a:spAutoFit/>
          </a:bodyPr>
          <a:lstStyle>
            <a:defPPr>
              <a:defRPr lang="en-US"/>
            </a:defPPr>
            <a:lvl1pPr marL="0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035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4070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1104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8139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5174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2209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9244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6278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400" dirty="0">
                <a:solidFill>
                  <a:srgbClr val="807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in assurance provided by key role players 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338" y="3346018"/>
            <a:ext cx="228278" cy="3600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8219" y="3380070"/>
            <a:ext cx="360000" cy="22830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0418" y="3418317"/>
            <a:ext cx="360000" cy="22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1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8244590" cy="7564437"/>
          </a:xfrm>
          <a:prstGeom prst="rect">
            <a:avLst/>
          </a:prstGeom>
          <a:solidFill>
            <a:srgbClr val="8E8479"/>
          </a:solidFill>
          <a:ln w="9525" cap="flat" cmpd="sng" algn="ctr">
            <a:noFill/>
            <a:prstDash val="solid"/>
          </a:ln>
          <a:effectLst/>
        </p:spPr>
        <p:txBody>
          <a:bodyPr lIns="104300" tIns="52149" rIns="104300" bIns="52149" rtlCol="0" anchor="ctr"/>
          <a:lstStyle/>
          <a:p>
            <a:pPr marL="0" marR="0" lvl="0" indent="0" algn="ctr" defTabSz="11565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40401" y="-12882"/>
            <a:ext cx="2349823" cy="7577320"/>
          </a:xfrm>
          <a:prstGeom prst="rect">
            <a:avLst/>
          </a:prstGeom>
          <a:solidFill>
            <a:srgbClr val="80746A"/>
          </a:solidFill>
          <a:ln w="9525" cap="flat" cmpd="sng" algn="ctr">
            <a:noFill/>
            <a:prstDash val="solid"/>
          </a:ln>
          <a:effectLst/>
        </p:spPr>
        <p:txBody>
          <a:bodyPr lIns="104300" tIns="52149" rIns="104300" bIns="52149" rtlCol="0" anchor="ctr"/>
          <a:lstStyle/>
          <a:p>
            <a:pPr marL="0" marR="0" lvl="0" indent="0" algn="ctr" defTabSz="11565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6" name="Content Placeholder 6" descr="Auditor General SA.png"/>
          <p:cNvPicPr>
            <a:picLocks noChangeAspect="1"/>
          </p:cNvPicPr>
          <p:nvPr/>
        </p:nvPicPr>
        <p:blipFill>
          <a:blip r:embed="rId3" cstate="print"/>
          <a:srcRect t="-8363" b="-8363"/>
          <a:stretch>
            <a:fillRect/>
          </a:stretch>
        </p:blipFill>
        <p:spPr>
          <a:xfrm>
            <a:off x="8554607" y="5224061"/>
            <a:ext cx="2099406" cy="120465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244590" y="-12882"/>
            <a:ext cx="191622" cy="7577319"/>
          </a:xfrm>
          <a:prstGeom prst="rect">
            <a:avLst/>
          </a:prstGeom>
          <a:solidFill>
            <a:srgbClr val="C1B7AF"/>
          </a:solidFill>
          <a:ln w="25400" cap="flat" cmpd="sng" algn="ctr">
            <a:noFill/>
            <a:prstDash val="solid"/>
          </a:ln>
          <a:effectLst/>
        </p:spPr>
        <p:txBody>
          <a:bodyPr lIns="115657" tIns="57827" rIns="115657" bIns="57827" rtlCol="0" anchor="ctr"/>
          <a:lstStyle/>
          <a:p>
            <a:pPr marL="0" marR="0" lvl="0" indent="0" algn="ctr" defTabSz="11565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3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4" name="Text Box 42"/>
          <p:cNvSpPr txBox="1"/>
          <p:nvPr/>
        </p:nvSpPr>
        <p:spPr>
          <a:xfrm>
            <a:off x="8693933" y="525375"/>
            <a:ext cx="1365973" cy="90283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04306" tIns="52153" rIns="104306" bIns="5215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1156563">
              <a:spcBef>
                <a:spcPts val="1141"/>
              </a:spcBef>
            </a:pPr>
            <a:r>
              <a:rPr lang="en-US" sz="1800" b="1" dirty="0" err="1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PFMA</a:t>
            </a:r>
            <a:r>
              <a:rPr lang="en-US" sz="1800" b="1" dirty="0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 </a:t>
            </a:r>
            <a:endParaRPr lang="en-ZA" sz="1100" dirty="0">
              <a:solidFill>
                <a:srgbClr val="404040"/>
              </a:solidFill>
              <a:latin typeface="Calibri Light"/>
              <a:ea typeface="Times New Roman"/>
              <a:cs typeface="Times New Roman"/>
            </a:endParaRPr>
          </a:p>
          <a:p>
            <a:pPr algn="r" defTabSz="1156563"/>
            <a:r>
              <a:rPr lang="en-US" sz="1800" i="1" dirty="0">
                <a:solidFill>
                  <a:srgbClr val="C1B7AF"/>
                </a:solidFill>
                <a:latin typeface="Century Gothic"/>
                <a:ea typeface="Calibri"/>
                <a:cs typeface="Times New Roman"/>
              </a:rPr>
              <a:t>2015-16</a:t>
            </a:r>
            <a:endParaRPr lang="en-ZA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42038" y="2918246"/>
            <a:ext cx="680317" cy="951702"/>
          </a:xfrm>
          <a:prstGeom prst="rect">
            <a:avLst/>
          </a:prstGeom>
        </p:spPr>
        <p:txBody>
          <a:bodyPr wrap="none" lIns="104300" tIns="52149" rIns="104300" bIns="52149">
            <a:spAutoFit/>
          </a:bodyPr>
          <a:lstStyle/>
          <a:p>
            <a:pPr algn="ctr" defTabSz="1156563"/>
            <a:r>
              <a:rPr lang="en-US" sz="5500" dirty="0">
                <a:solidFill>
                  <a:prstClr val="white"/>
                </a:solidFill>
                <a:latin typeface="Arial Black"/>
                <a:cs typeface="Arial Black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77265" y="3394097"/>
            <a:ext cx="496074" cy="468060"/>
          </a:xfrm>
          <a:prstGeom prst="rect">
            <a:avLst/>
          </a:prstGeom>
          <a:solidFill>
            <a:srgbClr val="80746A"/>
          </a:solidFill>
          <a:ln w="9525" cap="flat" cmpd="sng" algn="ctr">
            <a:noFill/>
            <a:prstDash val="solid"/>
          </a:ln>
          <a:effectLst/>
        </p:spPr>
        <p:txBody>
          <a:bodyPr lIns="104300" tIns="52149" rIns="104300" bIns="52149" rtlCol="0" anchor="ctr"/>
          <a:lstStyle/>
          <a:p>
            <a:pPr algn="ctr" defTabSz="1156563"/>
            <a:r>
              <a:rPr lang="en-US" sz="2300" kern="0" dirty="0">
                <a:solidFill>
                  <a:prstClr val="white"/>
                </a:solidFill>
                <a:latin typeface="Arial Black"/>
                <a:cs typeface="Arial Black"/>
              </a:rPr>
              <a:t>1</a:t>
            </a:r>
          </a:p>
        </p:txBody>
      </p:sp>
      <p:sp>
        <p:nvSpPr>
          <p:cNvPr id="20" name="Slide Number Placeholder 21"/>
          <p:cNvSpPr txBox="1">
            <a:spLocks/>
          </p:cNvSpPr>
          <p:nvPr/>
        </p:nvSpPr>
        <p:spPr>
          <a:xfrm>
            <a:off x="9010202" y="7069807"/>
            <a:ext cx="1188215" cy="494629"/>
          </a:xfrm>
          <a:prstGeom prst="rect">
            <a:avLst/>
          </a:prstGeom>
        </p:spPr>
        <p:txBody>
          <a:bodyPr vert="horz" lIns="115657" tIns="57827" rIns="115657" bIns="57827" rtlCol="0" anchor="ctr"/>
          <a:lstStyle>
            <a:defPPr>
              <a:defRPr lang="en-US"/>
            </a:defPPr>
            <a:lvl1pPr marL="0" algn="r" defTabSz="1013906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6953" algn="l" defTabSz="101390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3906" algn="l" defTabSz="101390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0858" algn="l" defTabSz="101390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7812" algn="l" defTabSz="101390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4764" algn="l" defTabSz="101390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1718" algn="l" defTabSz="101390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8670" algn="l" defTabSz="101390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5622" algn="l" defTabSz="101390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156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E3914-9785-AB4C-9ACD-E1117CFE9C60}" type="slidenum"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11565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76848" y="3290212"/>
            <a:ext cx="6293695" cy="597759"/>
          </a:xfrm>
          <a:prstGeom prst="rect">
            <a:avLst/>
          </a:prstGeom>
          <a:noFill/>
        </p:spPr>
        <p:txBody>
          <a:bodyPr wrap="square" lIns="104300" tIns="52149" rIns="104300" bIns="52149" rtlCol="0" anchor="ctr">
            <a:spAutoFit/>
          </a:bodyPr>
          <a:lstStyle/>
          <a:p>
            <a:pPr marL="0" marR="0" lvl="0" indent="0" algn="ctr" defTabSz="11565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The AGSA’s promise and focus</a:t>
            </a:r>
          </a:p>
        </p:txBody>
      </p:sp>
    </p:spTree>
    <p:extLst>
      <p:ext uri="{BB962C8B-B14F-4D97-AF65-F5344CB8AC3E}">
        <p14:creationId xmlns:p14="http://schemas.microsoft.com/office/powerpoint/2010/main" xmlns="" val="325351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363456" y="-52219"/>
            <a:ext cx="2376230" cy="7665509"/>
          </a:xfrm>
          <a:prstGeom prst="rect">
            <a:avLst/>
          </a:prstGeom>
          <a:solidFill>
            <a:srgbClr val="80746A"/>
          </a:solidFill>
          <a:ln w="9525" cap="flat" cmpd="sng" algn="ctr">
            <a:noFill/>
            <a:prstDash val="solid"/>
          </a:ln>
          <a:effectLst/>
        </p:spPr>
        <p:txBody>
          <a:bodyPr lIns="91435" tIns="45717" rIns="91435" bIns="4571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40527" y="-52218"/>
            <a:ext cx="163906" cy="7665508"/>
          </a:xfrm>
          <a:prstGeom prst="rect">
            <a:avLst/>
          </a:prstGeom>
          <a:solidFill>
            <a:srgbClr val="C1B7AF"/>
          </a:solidFill>
          <a:ln w="25400" cap="flat" cmpd="sng" algn="ctr">
            <a:noFill/>
            <a:prstDash val="solid"/>
          </a:ln>
          <a:effectLst/>
        </p:spPr>
        <p:txBody>
          <a:bodyPr lIns="101391" tIns="50694" rIns="101391" bIns="50694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8" name="Text Box 42"/>
          <p:cNvSpPr txBox="1"/>
          <p:nvPr/>
        </p:nvSpPr>
        <p:spPr>
          <a:xfrm>
            <a:off x="8757196" y="503934"/>
            <a:ext cx="1168400" cy="81851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1000"/>
              </a:spcBef>
            </a:pPr>
            <a:r>
              <a:rPr lang="en-US" sz="1600" b="1" dirty="0" err="1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PFMA</a:t>
            </a:r>
            <a:r>
              <a:rPr lang="en-US" sz="1600" b="1" dirty="0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 </a:t>
            </a:r>
            <a:endParaRPr lang="en-ZA" sz="1000" dirty="0">
              <a:solidFill>
                <a:srgbClr val="404040"/>
              </a:solidFill>
              <a:latin typeface="Calibri Light"/>
              <a:ea typeface="Times New Roman"/>
              <a:cs typeface="Times New Roman"/>
            </a:endParaRPr>
          </a:p>
          <a:p>
            <a:pPr algn="r"/>
            <a:r>
              <a:rPr lang="en-US" sz="1600" i="1" dirty="0">
                <a:solidFill>
                  <a:srgbClr val="C1B7AF"/>
                </a:solidFill>
                <a:latin typeface="Century Gothic"/>
                <a:ea typeface="Calibri"/>
                <a:cs typeface="Times New Roman"/>
              </a:rPr>
              <a:t>2015-16</a:t>
            </a:r>
            <a:endParaRPr lang="en-ZA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30" name="Content Placeholder 6" descr="Auditor General SA.png"/>
          <p:cNvPicPr>
            <a:picLocks noChangeAspect="1"/>
          </p:cNvPicPr>
          <p:nvPr/>
        </p:nvPicPr>
        <p:blipFill>
          <a:blip r:embed="rId2" cstate="print"/>
          <a:srcRect t="-8363" b="-8363"/>
          <a:stretch>
            <a:fillRect/>
          </a:stretch>
        </p:blipFill>
        <p:spPr>
          <a:xfrm>
            <a:off x="8653696" y="5865723"/>
            <a:ext cx="1795750" cy="1092157"/>
          </a:xfrm>
          <a:prstGeom prst="rect">
            <a:avLst/>
          </a:prstGeom>
        </p:spPr>
      </p:pic>
      <p:sp>
        <p:nvSpPr>
          <p:cNvPr id="18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9139364" y="7011118"/>
            <a:ext cx="1016354" cy="448436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prstClr val="white"/>
                </a:solidFill>
              </a:rPr>
              <a:pPr algn="ctr"/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0876" y="753342"/>
            <a:ext cx="7901236" cy="6305479"/>
          </a:xfrm>
          <a:prstGeom prst="rect">
            <a:avLst/>
          </a:prstGeom>
          <a:noFill/>
          <a:ln w="38100" cap="flat" cmpd="sng" algn="ctr">
            <a:solidFill>
              <a:srgbClr val="937C7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398" tIns="41199" rIns="82398" bIns="41199" rtlCol="0" anchor="ctr"/>
          <a:lstStyle/>
          <a:p>
            <a:pPr algn="ctr" defTabSz="101355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7" name="TextBox 9"/>
          <p:cNvSpPr txBox="1"/>
          <p:nvPr/>
        </p:nvSpPr>
        <p:spPr>
          <a:xfrm>
            <a:off x="4" y="61978"/>
            <a:ext cx="8297129" cy="461639"/>
          </a:xfrm>
          <a:prstGeom prst="rect">
            <a:avLst/>
          </a:prstGeom>
          <a:noFill/>
        </p:spPr>
        <p:txBody>
          <a:bodyPr wrap="square" lIns="91363" tIns="45683" rIns="91363" bIns="45683" rtlCol="0">
            <a:spAutoFit/>
          </a:bodyPr>
          <a:lstStyle>
            <a:defPPr>
              <a:defRPr lang="en-US"/>
            </a:defPPr>
            <a:lvl1pPr marL="0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035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4070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1104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8139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5174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2209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9244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6278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400" dirty="0">
                <a:solidFill>
                  <a:srgbClr val="807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up on commitments by the minister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69203" y="2486819"/>
            <a:ext cx="3429000" cy="2969995"/>
          </a:xfrm>
          <a:prstGeom prst="rect">
            <a:avLst/>
          </a:prstGeom>
          <a:ln w="57150">
            <a:solidFill>
              <a:srgbClr val="0D70BD"/>
            </a:solidFill>
          </a:ln>
        </p:spPr>
        <p:txBody>
          <a:bodyPr wrap="square" lIns="91392" tIns="45696" rIns="91392" bIns="45696" anchor="t">
            <a:spAutoFit/>
          </a:bodyPr>
          <a:lstStyle/>
          <a:p>
            <a:pPr defTabSz="1013550">
              <a:lnSpc>
                <a:spcPct val="150000"/>
              </a:lnSpc>
              <a:spcAft>
                <a:spcPts val="12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Filling </a:t>
            </a: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vacancies  in the portfolio</a:t>
            </a:r>
          </a:p>
          <a:p>
            <a:pPr defTabSz="1013550">
              <a:lnSpc>
                <a:spcPct val="150000"/>
              </a:lnSpc>
              <a:spcAft>
                <a:spcPts val="12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 consequence </a:t>
            </a: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defTabSz="1013550">
              <a:lnSpc>
                <a:spcPct val="150000"/>
              </a:lnSpc>
              <a:spcAft>
                <a:spcPts val="12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 of irregular and fruitless and wasteful expenditure in the portfolio</a:t>
            </a:r>
          </a:p>
          <a:p>
            <a:pPr defTabSz="1013550">
              <a:lnSpc>
                <a:spcPct val="150000"/>
              </a:lnSpc>
              <a:spcAft>
                <a:spcPts val="1200"/>
              </a:spcAft>
            </a:pP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 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ZA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Sapo</a:t>
            </a: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 concern</a:t>
            </a:r>
          </a:p>
          <a:p>
            <a:pPr defTabSz="1013550">
              <a:lnSpc>
                <a:spcPct val="150000"/>
              </a:lnSpc>
              <a:spcAft>
                <a:spcPts val="1200"/>
              </a:spcAft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 of DTT project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48795" y="1591542"/>
            <a:ext cx="3624717" cy="352999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lIns="41049" tIns="41049" rIns="41049" bIns="41049" rtlCol="0">
            <a:spAutoFit/>
          </a:bodyPr>
          <a:lstStyle/>
          <a:p>
            <a:pPr defTabSz="1013550"/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stability within the staff at department, thereby increasing stability in public </a:t>
            </a: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</a:t>
            </a:r>
          </a:p>
          <a:p>
            <a:pPr defTabSz="1013550"/>
            <a:endParaRPr lang="en-ZA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13550"/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vacant key positions in the department</a:t>
            </a:r>
          </a:p>
          <a:p>
            <a:pPr defTabSz="1013550"/>
            <a:endParaRPr lang="en-ZA" sz="14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13550"/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Clarify the 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(space</a:t>
            </a: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each entity as there is </a:t>
            </a: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overlap 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functions and </a:t>
            </a: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  <a:endParaRPr lang="en-ZA" sz="14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13550"/>
            <a:endParaRPr lang="en-ZA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13550"/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the budget for the </a:t>
            </a:r>
            <a:r>
              <a:rPr lang="en-ZA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Nemisa</a:t>
            </a: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ZA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iNeSI</a:t>
            </a: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merger, as </a:t>
            </a: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lack adds to uncertainty about their 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reasons for </a:t>
            </a: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existence/mandate</a:t>
            </a:r>
          </a:p>
          <a:p>
            <a:pPr defTabSz="1013550"/>
            <a:endParaRPr lang="en-ZA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13550"/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Closely monitoring the </a:t>
            </a:r>
            <a:r>
              <a:rPr lang="en-ZA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Sapo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situation</a:t>
            </a:r>
          </a:p>
          <a:p>
            <a:pPr defTabSz="1013550"/>
            <a:endParaRPr lang="en-ZA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7392" y="1613828"/>
            <a:ext cx="3429000" cy="698669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wrap="square" lIns="91392" tIns="45696" rIns="91392" bIns="45696" anchor="t">
            <a:spAutoFit/>
          </a:bodyPr>
          <a:lstStyle/>
          <a:p>
            <a:pPr defTabSz="1013550">
              <a:lnSpc>
                <a:spcPct val="150000"/>
              </a:lnSpc>
              <a:spcAft>
                <a:spcPts val="1200"/>
              </a:spcAft>
            </a:pP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agreements are </a:t>
            </a: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signed</a:t>
            </a:r>
            <a:endParaRPr lang="en-ZA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27220" y="6285452"/>
            <a:ext cx="1508492" cy="294584"/>
          </a:xfrm>
          <a:prstGeom prst="rect">
            <a:avLst/>
          </a:prstGeom>
          <a:ln w="57150">
            <a:solidFill>
              <a:srgbClr val="0D70BD"/>
            </a:solidFill>
          </a:ln>
        </p:spPr>
        <p:txBody>
          <a:bodyPr wrap="square" lIns="91392" tIns="45696" rIns="91392" bIns="45696" anchor="t">
            <a:spAutoFit/>
          </a:bodyPr>
          <a:lstStyle/>
          <a:p>
            <a:pPr defTabSz="1013550">
              <a:lnSpc>
                <a:spcPct val="150000"/>
              </a:lnSpc>
              <a:spcAft>
                <a:spcPts val="1200"/>
              </a:spcAft>
            </a:pPr>
            <a:r>
              <a:rPr lang="en-Z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87646" y="6285452"/>
            <a:ext cx="1508492" cy="294584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wrap="square" lIns="91392" tIns="45696" rIns="91392" bIns="45696" anchor="t">
            <a:spAutoFit/>
          </a:bodyPr>
          <a:lstStyle/>
          <a:p>
            <a:pPr defTabSz="1013550">
              <a:lnSpc>
                <a:spcPct val="150000"/>
              </a:lnSpc>
              <a:spcAft>
                <a:spcPts val="1200"/>
              </a:spcAft>
            </a:pPr>
            <a:r>
              <a:rPr lang="en-Z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043957" y="6285452"/>
            <a:ext cx="1508492" cy="294584"/>
          </a:xfrm>
          <a:prstGeom prst="rect">
            <a:avLst/>
          </a:prstGeom>
          <a:ln w="57150">
            <a:solidFill>
              <a:srgbClr val="FFC000"/>
            </a:solidFill>
          </a:ln>
        </p:spPr>
        <p:txBody>
          <a:bodyPr wrap="square" lIns="91392" tIns="45696" rIns="91392" bIns="45696" anchor="t">
            <a:spAutoFit/>
          </a:bodyPr>
          <a:lstStyle/>
          <a:p>
            <a:pPr defTabSz="1013550">
              <a:lnSpc>
                <a:spcPct val="150000"/>
              </a:lnSpc>
              <a:spcAft>
                <a:spcPts val="1200"/>
              </a:spcAft>
            </a:pPr>
            <a:r>
              <a:rPr lang="en-Z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progress</a:t>
            </a:r>
          </a:p>
        </p:txBody>
      </p:sp>
    </p:spTree>
    <p:extLst>
      <p:ext uri="{BB962C8B-B14F-4D97-AF65-F5344CB8AC3E}">
        <p14:creationId xmlns:p14="http://schemas.microsoft.com/office/powerpoint/2010/main" xmlns="" val="9061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363456" y="-52219"/>
            <a:ext cx="2376230" cy="7665509"/>
          </a:xfrm>
          <a:prstGeom prst="rect">
            <a:avLst/>
          </a:prstGeom>
          <a:solidFill>
            <a:srgbClr val="80746A"/>
          </a:solidFill>
          <a:ln w="9525" cap="flat" cmpd="sng" algn="ctr">
            <a:noFill/>
            <a:prstDash val="solid"/>
          </a:ln>
          <a:effectLst/>
        </p:spPr>
        <p:txBody>
          <a:bodyPr lIns="91435" tIns="45717" rIns="91435" bIns="4571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40527" y="-52218"/>
            <a:ext cx="163906" cy="7665508"/>
          </a:xfrm>
          <a:prstGeom prst="rect">
            <a:avLst/>
          </a:prstGeom>
          <a:solidFill>
            <a:srgbClr val="C1B7AF"/>
          </a:solidFill>
          <a:ln w="25400" cap="flat" cmpd="sng" algn="ctr">
            <a:noFill/>
            <a:prstDash val="solid"/>
          </a:ln>
          <a:effectLst/>
        </p:spPr>
        <p:txBody>
          <a:bodyPr lIns="101391" tIns="50694" rIns="101391" bIns="50694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7" name="Text Box 42"/>
          <p:cNvSpPr txBox="1"/>
          <p:nvPr/>
        </p:nvSpPr>
        <p:spPr>
          <a:xfrm>
            <a:off x="8757196" y="503934"/>
            <a:ext cx="1168400" cy="81851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1000"/>
              </a:spcBef>
            </a:pPr>
            <a:r>
              <a:rPr lang="en-US" sz="1600" b="1" dirty="0" err="1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PFMA</a:t>
            </a:r>
            <a:r>
              <a:rPr lang="en-US" sz="1600" b="1" dirty="0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 </a:t>
            </a:r>
            <a:endParaRPr lang="en-ZA" sz="1000" dirty="0">
              <a:solidFill>
                <a:srgbClr val="404040"/>
              </a:solidFill>
              <a:latin typeface="Calibri Light"/>
              <a:ea typeface="Times New Roman"/>
              <a:cs typeface="Times New Roman"/>
            </a:endParaRPr>
          </a:p>
          <a:p>
            <a:pPr algn="r"/>
            <a:r>
              <a:rPr lang="en-US" sz="1600" i="1" dirty="0">
                <a:solidFill>
                  <a:srgbClr val="C1B7AF"/>
                </a:solidFill>
                <a:latin typeface="Century Gothic"/>
                <a:ea typeface="Calibri"/>
                <a:cs typeface="Times New Roman"/>
              </a:rPr>
              <a:t>2015-16</a:t>
            </a:r>
            <a:endParaRPr lang="en-ZA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20" name="Content Placeholder 6" descr="Auditor General SA.png"/>
          <p:cNvPicPr>
            <a:picLocks noChangeAspect="1"/>
          </p:cNvPicPr>
          <p:nvPr/>
        </p:nvPicPr>
        <p:blipFill>
          <a:blip r:embed="rId2" cstate="print"/>
          <a:srcRect t="-8363" b="-8363"/>
          <a:stretch>
            <a:fillRect/>
          </a:stretch>
        </p:blipFill>
        <p:spPr>
          <a:xfrm>
            <a:off x="8653696" y="5865723"/>
            <a:ext cx="1795750" cy="1092157"/>
          </a:xfrm>
          <a:prstGeom prst="rect">
            <a:avLst/>
          </a:prstGeom>
        </p:spPr>
      </p:pic>
      <p:sp>
        <p:nvSpPr>
          <p:cNvPr id="18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9139361" y="7011118"/>
            <a:ext cx="1016353" cy="448436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7" name="TextBox 9"/>
          <p:cNvSpPr txBox="1"/>
          <p:nvPr/>
        </p:nvSpPr>
        <p:spPr>
          <a:xfrm>
            <a:off x="107305" y="46735"/>
            <a:ext cx="8297128" cy="461639"/>
          </a:xfrm>
          <a:prstGeom prst="rect">
            <a:avLst/>
          </a:prstGeom>
          <a:noFill/>
        </p:spPr>
        <p:txBody>
          <a:bodyPr wrap="square" lIns="91411" tIns="45707" rIns="91411" bIns="45707" rtlCol="0">
            <a:spAutoFit/>
          </a:bodyPr>
          <a:lstStyle>
            <a:defPPr>
              <a:defRPr lang="en-US"/>
            </a:defPPr>
            <a:lvl1pPr marL="0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035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4070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1104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8139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5174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2209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9244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6278" algn="l" defTabSz="101407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400" dirty="0" smtClean="0">
                <a:solidFill>
                  <a:srgbClr val="807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root causes</a:t>
            </a:r>
            <a:endParaRPr lang="en-ZA" sz="2400" dirty="0">
              <a:solidFill>
                <a:srgbClr val="807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6" name="Chart 45"/>
          <p:cNvGraphicFramePr/>
          <p:nvPr>
            <p:extLst>
              <p:ext uri="{D42A27DB-BD31-4B8C-83A1-F6EECF244321}">
                <p14:modId xmlns:p14="http://schemas.microsoft.com/office/powerpoint/2010/main" xmlns="" val="2593528067"/>
              </p:ext>
            </p:extLst>
          </p:nvPr>
        </p:nvGraphicFramePr>
        <p:xfrm>
          <a:off x="61120" y="753338"/>
          <a:ext cx="8103392" cy="6610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48502" y="767734"/>
            <a:ext cx="7874793" cy="290913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ZA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 response in improving key controls and addressing risk areas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8502" y="5192883"/>
            <a:ext cx="6410081" cy="29091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1700"/>
              </a:lnSpc>
            </a:pPr>
            <a:r>
              <a:rPr lang="en-ZA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Inadequate consequences for poor performance and transgressions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18828" y="3049569"/>
            <a:ext cx="6430740" cy="276999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n-ZA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Instability or vacancies in key positions or key officials lacking competencies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9"/>
          <p:cNvSpPr/>
          <p:nvPr/>
        </p:nvSpPr>
        <p:spPr>
          <a:xfrm>
            <a:off x="8947140" y="2258219"/>
            <a:ext cx="1579573" cy="1261870"/>
          </a:xfrm>
          <a:prstGeom prst="rect">
            <a:avLst/>
          </a:prstGeom>
        </p:spPr>
        <p:txBody>
          <a:bodyPr wrap="square" lIns="91426" tIns="45713" rIns="91426" bIns="45713" anchor="t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200" b="1" dirty="0" smtClean="0">
                <a:solidFill>
                  <a:schemeClr val="bg1"/>
                </a:solidFill>
              </a:rPr>
              <a:t>2015-16</a:t>
            </a:r>
            <a:endParaRPr lang="en-US" sz="1200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200" b="1" dirty="0" smtClean="0">
                <a:solidFill>
                  <a:schemeClr val="bg1"/>
                </a:solidFill>
              </a:rPr>
              <a:t>2014-15</a:t>
            </a:r>
            <a:endParaRPr lang="en-US" sz="1200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2" name="Rectangle 10"/>
          <p:cNvSpPr/>
          <p:nvPr/>
        </p:nvSpPr>
        <p:spPr>
          <a:xfrm>
            <a:off x="8734246" y="2739231"/>
            <a:ext cx="209550" cy="209550"/>
          </a:xfrm>
          <a:prstGeom prst="rect">
            <a:avLst/>
          </a:prstGeom>
          <a:solidFill>
            <a:srgbClr val="376092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74" name="Rectangle 12"/>
          <p:cNvSpPr/>
          <p:nvPr/>
        </p:nvSpPr>
        <p:spPr>
          <a:xfrm>
            <a:off x="8734246" y="2258220"/>
            <a:ext cx="209550" cy="209550"/>
          </a:xfrm>
          <a:prstGeom prst="rect">
            <a:avLst/>
          </a:prstGeom>
          <a:solidFill>
            <a:srgbClr val="10253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546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363456" y="0"/>
            <a:ext cx="2376230" cy="7613290"/>
          </a:xfrm>
          <a:prstGeom prst="rect">
            <a:avLst/>
          </a:prstGeom>
          <a:solidFill>
            <a:srgbClr val="80746A"/>
          </a:solidFill>
          <a:ln w="9525" cap="flat" cmpd="sng" algn="ctr">
            <a:noFill/>
            <a:prstDash val="solid"/>
          </a:ln>
          <a:effectLst/>
        </p:spPr>
        <p:txBody>
          <a:bodyPr lIns="91435" tIns="45717" rIns="91435" bIns="4571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40713" y="0"/>
            <a:ext cx="228600" cy="7613290"/>
          </a:xfrm>
          <a:prstGeom prst="rect">
            <a:avLst/>
          </a:prstGeom>
          <a:solidFill>
            <a:srgbClr val="C1B7AF"/>
          </a:solidFill>
          <a:ln w="25400" cap="flat" cmpd="sng" algn="ctr">
            <a:noFill/>
            <a:prstDash val="solid"/>
          </a:ln>
          <a:effectLst/>
        </p:spPr>
        <p:txBody>
          <a:bodyPr lIns="101391" tIns="50694" rIns="101391" bIns="50694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Text Box 42"/>
          <p:cNvSpPr txBox="1"/>
          <p:nvPr/>
        </p:nvSpPr>
        <p:spPr>
          <a:xfrm>
            <a:off x="8757196" y="503934"/>
            <a:ext cx="1168400" cy="81851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1000"/>
              </a:spcBef>
            </a:pPr>
            <a:r>
              <a:rPr lang="en-US" sz="1600" b="1" dirty="0" err="1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PFMA</a:t>
            </a:r>
            <a:r>
              <a:rPr lang="en-US" sz="1600" b="1" dirty="0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 </a:t>
            </a:r>
            <a:endParaRPr lang="en-ZA" sz="1000" dirty="0">
              <a:solidFill>
                <a:srgbClr val="404040"/>
              </a:solidFill>
              <a:latin typeface="Calibri Light"/>
              <a:ea typeface="Times New Roman"/>
              <a:cs typeface="Times New Roman"/>
            </a:endParaRPr>
          </a:p>
          <a:p>
            <a:pPr algn="r"/>
            <a:r>
              <a:rPr lang="en-US" sz="1600" i="1" dirty="0">
                <a:solidFill>
                  <a:srgbClr val="C1B7AF"/>
                </a:solidFill>
                <a:latin typeface="Century Gothic"/>
                <a:ea typeface="Calibri"/>
                <a:cs typeface="Times New Roman"/>
              </a:rPr>
              <a:t>2015-16</a:t>
            </a:r>
            <a:endParaRPr lang="en-ZA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5" name="Content Placeholder 6" descr="Auditor General SA.png"/>
          <p:cNvPicPr>
            <a:picLocks noChangeAspect="1"/>
          </p:cNvPicPr>
          <p:nvPr/>
        </p:nvPicPr>
        <p:blipFill>
          <a:blip r:embed="rId3" cstate="print"/>
          <a:srcRect t="-8363" b="-8363"/>
          <a:stretch>
            <a:fillRect/>
          </a:stretch>
        </p:blipFill>
        <p:spPr>
          <a:xfrm>
            <a:off x="8653696" y="5865723"/>
            <a:ext cx="1795750" cy="109215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10376" y="-70227"/>
            <a:ext cx="8425292" cy="991966"/>
          </a:xfrm>
        </p:spPr>
        <p:txBody>
          <a:bodyPr>
            <a:noAutofit/>
          </a:bodyPr>
          <a:lstStyle/>
          <a:p>
            <a:pPr algn="l" defTabSz="914488"/>
            <a:r>
              <a:rPr lang="en-ZA" sz="2700" dirty="0">
                <a:solidFill>
                  <a:srgbClr val="80746A"/>
                </a:solidFill>
                <a:latin typeface="Arial" pitchFamily="34" charset="0"/>
                <a:cs typeface="Arial" pitchFamily="34" charset="0"/>
              </a:rPr>
              <a:t>Key recommendation for </a:t>
            </a:r>
            <a:r>
              <a:rPr lang="en-ZA" sz="2700" dirty="0" smtClean="0">
                <a:solidFill>
                  <a:srgbClr val="80746A"/>
                </a:solidFill>
                <a:latin typeface="Arial" pitchFamily="34" charset="0"/>
                <a:cs typeface="Arial" pitchFamily="34" charset="0"/>
              </a:rPr>
              <a:t>improvement </a:t>
            </a:r>
            <a:br>
              <a:rPr lang="en-ZA" sz="2700" dirty="0" smtClean="0">
                <a:solidFill>
                  <a:srgbClr val="80746A"/>
                </a:solidFill>
                <a:latin typeface="Arial" pitchFamily="34" charset="0"/>
                <a:cs typeface="Arial" pitchFamily="34" charset="0"/>
              </a:rPr>
            </a:br>
            <a:endParaRPr lang="en-ZA" sz="2700" dirty="0">
              <a:solidFill>
                <a:srgbClr val="80746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50823" y="734219"/>
            <a:ext cx="7620001" cy="6421869"/>
          </a:xfrm>
          <a:prstGeom prst="rect">
            <a:avLst/>
          </a:prstGeom>
        </p:spPr>
        <p:txBody>
          <a:bodyPr vert="horz" lIns="99560" tIns="49780" rIns="99560" bIns="49780" rtlCol="0" anchor="t" anchorCtr="0">
            <a:noAutofit/>
          </a:bodyPr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6897" indent="-316897" algn="l" defTabSz="914488">
              <a:buFont typeface="Arial" pitchFamily="34" charset="0"/>
              <a:buChar char="•"/>
            </a:pPr>
            <a:r>
              <a:rPr lang="en-ZA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Auditees </a:t>
            </a:r>
            <a:r>
              <a:rPr lang="en-ZA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that submitted financial statements of poor quality for auditing should strengthen their processes and controls </a:t>
            </a:r>
            <a:r>
              <a:rPr lang="en-ZA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,to </a:t>
            </a:r>
            <a:r>
              <a:rPr lang="en-ZA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create and sustain a control environment that supports reliable </a:t>
            </a:r>
            <a:r>
              <a:rPr lang="en-ZA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reporting</a:t>
            </a:r>
            <a:endParaRPr lang="en-ZA" sz="14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16897" indent="-316897" algn="l" defTabSz="914488">
              <a:buFont typeface="Arial" pitchFamily="34" charset="0"/>
              <a:buChar char="•"/>
            </a:pPr>
            <a:endParaRPr lang="en-ZA" sz="14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16897" indent="-316897" algn="l" defTabSz="914488">
              <a:buFont typeface="Arial" pitchFamily="34" charset="0"/>
              <a:buChar char="•"/>
            </a:pPr>
            <a:r>
              <a:rPr lang="en-ZA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We recommend that </a:t>
            </a:r>
            <a:r>
              <a:rPr lang="en-ZA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 following best practices be implemented by all auditees to prevent material </a:t>
            </a:r>
            <a:r>
              <a:rPr lang="en-ZA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misstatements</a:t>
            </a:r>
            <a:r>
              <a:rPr lang="en-ZA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and  non -compliance with legislation:</a:t>
            </a:r>
            <a:endParaRPr lang="en-ZA" sz="14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defTabSz="914488"/>
            <a:endParaRPr lang="en-ZA" sz="14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11257" indent="-316897" algn="l" defTabSz="914488">
              <a:buFontTx/>
              <a:buChar char="-"/>
            </a:pPr>
            <a:r>
              <a:rPr lang="en-ZA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Leadership should prioritise filling all vacant managerial and key official positions that have remained vacant for extended periods</a:t>
            </a:r>
          </a:p>
          <a:p>
            <a:pPr marL="394360" algn="l" defTabSz="914488"/>
            <a:endParaRPr lang="en-ZA" sz="14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11257" indent="-316897" algn="l" defTabSz="914488">
              <a:buFontTx/>
              <a:buChar char="-"/>
            </a:pPr>
            <a:r>
              <a:rPr lang="en-ZA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Leadership should develop a training programme to ensure that all staff are up to date with the requirements of their jobs and relevant legislation</a:t>
            </a:r>
          </a:p>
          <a:p>
            <a:pPr marL="394360" algn="l" defTabSz="914488"/>
            <a:endParaRPr lang="en-ZA" sz="14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11257" indent="-316897" algn="l" defTabSz="914488">
              <a:buFontTx/>
              <a:buChar char="-"/>
            </a:pPr>
            <a:r>
              <a:rPr lang="en-ZA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Implement an </a:t>
            </a:r>
            <a:r>
              <a:rPr lang="en-ZA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effective performance management system, which ensures that consequence management is </a:t>
            </a:r>
            <a:r>
              <a:rPr lang="en-ZA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implemented</a:t>
            </a:r>
            <a:endParaRPr lang="en-ZA" sz="14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711257" indent="-316897" algn="l" defTabSz="914488">
              <a:buFontTx/>
              <a:buChar char="-"/>
            </a:pPr>
            <a:endParaRPr lang="en-ZA" sz="14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11257" indent="-316897" algn="l" defTabSz="914488">
              <a:buFontTx/>
              <a:buChar char="-"/>
            </a:pPr>
            <a:r>
              <a:rPr lang="en-ZA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Auditees should implement daily and monthly processing and reconciling controls over the areas where material misstatements were identified in the submitted financial </a:t>
            </a:r>
            <a:r>
              <a:rPr lang="en-ZA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statements</a:t>
            </a:r>
            <a:endParaRPr lang="en-ZA" sz="14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11257" indent="-316897" algn="l" defTabSz="914488">
              <a:buFontTx/>
              <a:buChar char="-"/>
            </a:pPr>
            <a:endParaRPr lang="en-ZA" sz="14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11257" indent="-316897" algn="l" defTabSz="914488">
              <a:buFontTx/>
              <a:buChar char="-"/>
            </a:pPr>
            <a:r>
              <a:rPr lang="en-ZA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 information for the secondary financial information should not be prepared </a:t>
            </a:r>
            <a:r>
              <a:rPr lang="en-ZA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only </a:t>
            </a:r>
            <a:r>
              <a:rPr lang="en-ZA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when compiling the year-end financial </a:t>
            </a:r>
            <a:r>
              <a:rPr lang="en-ZA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statements, but regularly, </a:t>
            </a:r>
            <a:r>
              <a:rPr lang="en-ZA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and reviewed </a:t>
            </a:r>
            <a:r>
              <a:rPr lang="en-ZA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monthly</a:t>
            </a:r>
            <a:endParaRPr lang="en-ZA" sz="14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94360" algn="l" defTabSz="914488"/>
            <a:endParaRPr lang="en-ZA" sz="14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16897" indent="-316897" algn="l" defTabSz="914488">
              <a:buFont typeface="Arial" pitchFamily="34" charset="0"/>
              <a:buChar char="•"/>
            </a:pPr>
            <a:r>
              <a:rPr lang="en-ZA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Auditees should identify the root cause of the material misstatements identified during the audit and ensure that adequate and immediate action is taken to address </a:t>
            </a:r>
            <a:r>
              <a:rPr lang="en-ZA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them</a:t>
            </a:r>
            <a:endParaRPr lang="en-ZA" sz="14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16897" indent="-316897" algn="l" defTabSz="914488">
              <a:buFont typeface="Arial" pitchFamily="34" charset="0"/>
              <a:buChar char="•"/>
            </a:pPr>
            <a:endParaRPr lang="en-ZA" sz="14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9139360" y="7011117"/>
            <a:ext cx="1016353" cy="448436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09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363456" y="-52219"/>
            <a:ext cx="2376230" cy="7665509"/>
          </a:xfrm>
          <a:prstGeom prst="rect">
            <a:avLst/>
          </a:prstGeom>
          <a:solidFill>
            <a:srgbClr val="80746A"/>
          </a:solidFill>
          <a:ln w="9525" cap="flat" cmpd="sng" algn="ctr">
            <a:noFill/>
            <a:prstDash val="solid"/>
          </a:ln>
          <a:effectLst/>
        </p:spPr>
        <p:txBody>
          <a:bodyPr lIns="91435" tIns="45717" rIns="91435" bIns="4571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40527" y="-52218"/>
            <a:ext cx="199490" cy="7665508"/>
          </a:xfrm>
          <a:prstGeom prst="rect">
            <a:avLst/>
          </a:prstGeom>
          <a:solidFill>
            <a:srgbClr val="C1B7AF"/>
          </a:solidFill>
          <a:ln w="25400" cap="flat" cmpd="sng" algn="ctr">
            <a:noFill/>
            <a:prstDash val="solid"/>
          </a:ln>
          <a:effectLst/>
        </p:spPr>
        <p:txBody>
          <a:bodyPr lIns="101391" tIns="50694" rIns="101391" bIns="50694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Text Box 42"/>
          <p:cNvSpPr txBox="1"/>
          <p:nvPr/>
        </p:nvSpPr>
        <p:spPr>
          <a:xfrm>
            <a:off x="8757196" y="503934"/>
            <a:ext cx="1168400" cy="81851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1000"/>
              </a:spcBef>
            </a:pPr>
            <a:r>
              <a:rPr lang="en-US" sz="1600" b="1" dirty="0" err="1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PFMA</a:t>
            </a:r>
            <a:r>
              <a:rPr lang="en-US" sz="1600" b="1" dirty="0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 </a:t>
            </a:r>
            <a:endParaRPr lang="en-ZA" sz="1000" dirty="0">
              <a:solidFill>
                <a:srgbClr val="404040"/>
              </a:solidFill>
              <a:latin typeface="Calibri Light"/>
              <a:ea typeface="Times New Roman"/>
              <a:cs typeface="Times New Roman"/>
            </a:endParaRPr>
          </a:p>
          <a:p>
            <a:pPr algn="r"/>
            <a:r>
              <a:rPr lang="en-US" sz="1600" i="1" dirty="0">
                <a:solidFill>
                  <a:srgbClr val="C1B7AF"/>
                </a:solidFill>
                <a:latin typeface="Century Gothic"/>
                <a:ea typeface="Calibri"/>
                <a:cs typeface="Times New Roman"/>
              </a:rPr>
              <a:t>2015-16</a:t>
            </a:r>
            <a:endParaRPr lang="en-ZA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23" name="Content Placeholder 6" descr="Auditor General SA.png"/>
          <p:cNvPicPr>
            <a:picLocks noChangeAspect="1"/>
          </p:cNvPicPr>
          <p:nvPr/>
        </p:nvPicPr>
        <p:blipFill>
          <a:blip r:embed="rId3" cstate="print"/>
          <a:srcRect t="-8363" b="-8363"/>
          <a:stretch>
            <a:fillRect/>
          </a:stretch>
        </p:blipFill>
        <p:spPr>
          <a:xfrm>
            <a:off x="8653696" y="5865723"/>
            <a:ext cx="1795750" cy="109215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3809" y="203836"/>
            <a:ext cx="8217320" cy="508231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l">
              <a:spcAft>
                <a:spcPts val="1234"/>
              </a:spcAft>
            </a:pPr>
            <a:r>
              <a:rPr lang="en-ZA" sz="2400" dirty="0">
                <a:solidFill>
                  <a:srgbClr val="80746A"/>
                </a:solidFill>
                <a:latin typeface="Arial"/>
                <a:ea typeface="+mn-ea"/>
                <a:cs typeface="Arial"/>
              </a:rPr>
              <a:t>Actions required </a:t>
            </a:r>
            <a:r>
              <a:rPr lang="en-ZA" sz="2400" dirty="0" smtClean="0">
                <a:solidFill>
                  <a:srgbClr val="80746A"/>
                </a:solidFill>
                <a:latin typeface="Arial"/>
                <a:ea typeface="+mn-ea"/>
                <a:cs typeface="Arial"/>
              </a:rPr>
              <a:t>from the oversight structures</a:t>
            </a:r>
            <a:endParaRPr lang="en-ZA" sz="2400" dirty="0">
              <a:solidFill>
                <a:srgbClr val="80746A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1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9139363" y="7011118"/>
            <a:ext cx="1016354" cy="448436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4725" y="3256443"/>
            <a:ext cx="8425292" cy="991966"/>
          </a:xfrm>
          <a:prstGeom prst="rect">
            <a:avLst/>
          </a:prstGeom>
        </p:spPr>
        <p:txBody>
          <a:bodyPr vert="horz" lIns="102406" tIns="51203" rIns="102406" bIns="51203" rtlCol="0" anchor="ctr">
            <a:noAutofit/>
          </a:bodyPr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5955" indent="-325955" algn="l" defTabSz="940628">
              <a:buFont typeface="Arial" pitchFamily="34" charset="0"/>
              <a:buChar char="•"/>
            </a:pPr>
            <a:endParaRPr lang="en-ZA" sz="11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049" y="957884"/>
            <a:ext cx="7686863" cy="4414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4306" tIns="52153" rIns="104306" bIns="52153" rtlCol="0">
            <a:spAutoFit/>
          </a:bodyPr>
          <a:lstStyle/>
          <a:p>
            <a:pPr marL="325955" indent="-325955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5955" indent="-325955"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Oversee 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and follow </a:t>
            </a: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up on filling 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key vacancies in the portfolio (quarterly interactions portfolio to report on their vacancy rates)</a:t>
            </a:r>
          </a:p>
          <a:p>
            <a:pPr marL="325955" indent="-325955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5955" indent="-32595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management, political leadership and oversight structures should continue to pay close attention to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supply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chain management transgressions.  Investigate the incidents of non-compliance, take appropriate corrective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steps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and implement consequence management</a:t>
            </a:r>
          </a:p>
          <a:p>
            <a:pPr marL="325955" indent="-325955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25955" indent="-325955"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Oversee 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key </a:t>
            </a: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projects, 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reporting on the milestones of the </a:t>
            </a: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projects</a:t>
            </a:r>
          </a:p>
          <a:p>
            <a:endParaRPr lang="en-ZA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25955" indent="-325955"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Monitor 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Financial </a:t>
            </a: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viability or health 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of entities within the portfolio</a:t>
            </a:r>
          </a:p>
          <a:p>
            <a:pPr marL="325955" indent="-325955">
              <a:buFont typeface="Arial" panose="020B0604020202020204" pitchFamily="34" charset="0"/>
              <a:buChar char="•"/>
            </a:pPr>
            <a:endParaRPr lang="en-ZA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25955" indent="-325955">
              <a:buFont typeface="Arial" panose="020B0604020202020204" pitchFamily="34" charset="0"/>
              <a:buChar char="•"/>
            </a:pPr>
            <a:endParaRPr lang="en-ZA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25955" indent="-325955"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Continue 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to have the portfolio account </a:t>
            </a: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their performance </a:t>
            </a: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quarterly</a:t>
            </a:r>
          </a:p>
          <a:p>
            <a:pPr marL="325955" indent="-325955">
              <a:buFont typeface="Arial" panose="020B0604020202020204" pitchFamily="34" charset="0"/>
              <a:buChar char="•"/>
            </a:pPr>
            <a:endParaRPr lang="en-ZA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25955" indent="-32595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Monitor quarterly progress reports to determine whether the SAPO is resolving the outstanding qualification matters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ZA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21"/>
          <p:cNvSpPr txBox="1">
            <a:spLocks/>
          </p:cNvSpPr>
          <p:nvPr/>
        </p:nvSpPr>
        <p:spPr>
          <a:xfrm>
            <a:off x="9034910" y="6737789"/>
            <a:ext cx="1016354" cy="448436"/>
          </a:xfrm>
          <a:prstGeom prst="rect">
            <a:avLst/>
          </a:prstGeom>
        </p:spPr>
        <p:txBody>
          <a:bodyPr lIns="104306" tIns="52153" rIns="104306" bIns="52153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7BE3914-9785-AB4C-9ACD-E1117CFE9C60}" type="slidenum">
              <a:rPr lang="en-US" b="1" smtClean="0">
                <a:solidFill>
                  <a:schemeClr val="bg1">
                    <a:lumMod val="65000"/>
                  </a:schemeClr>
                </a:solidFill>
              </a:rPr>
              <a:pPr algn="ctr"/>
              <a:t>23</a:t>
            </a:fld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7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8363456" y="-52219"/>
            <a:ext cx="2376230" cy="7665509"/>
          </a:xfrm>
          <a:prstGeom prst="rect">
            <a:avLst/>
          </a:prstGeom>
          <a:solidFill>
            <a:srgbClr val="80746A"/>
          </a:solidFill>
          <a:ln w="9525" cap="flat" cmpd="sng" algn="ctr">
            <a:noFill/>
            <a:prstDash val="solid"/>
          </a:ln>
          <a:effectLst/>
        </p:spPr>
        <p:txBody>
          <a:bodyPr lIns="91435" tIns="45717" rIns="91435" bIns="4571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240527" y="-52218"/>
            <a:ext cx="163906" cy="7665508"/>
          </a:xfrm>
          <a:prstGeom prst="rect">
            <a:avLst/>
          </a:prstGeom>
          <a:solidFill>
            <a:srgbClr val="C1B7AF"/>
          </a:solidFill>
          <a:ln w="25400" cap="flat" cmpd="sng" algn="ctr">
            <a:noFill/>
            <a:prstDash val="solid"/>
          </a:ln>
          <a:effectLst/>
        </p:spPr>
        <p:txBody>
          <a:bodyPr lIns="101391" tIns="50694" rIns="101391" bIns="50694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0" name="Text Box 42"/>
          <p:cNvSpPr txBox="1"/>
          <p:nvPr/>
        </p:nvSpPr>
        <p:spPr>
          <a:xfrm>
            <a:off x="8757196" y="503934"/>
            <a:ext cx="1168400" cy="81851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1000"/>
              </a:spcBef>
            </a:pPr>
            <a:r>
              <a:rPr lang="en-US" sz="1600" b="1" dirty="0" err="1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PFMA</a:t>
            </a:r>
            <a:r>
              <a:rPr lang="en-US" sz="1600" b="1" dirty="0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 </a:t>
            </a:r>
            <a:endParaRPr lang="en-ZA" sz="1000" dirty="0">
              <a:solidFill>
                <a:srgbClr val="404040"/>
              </a:solidFill>
              <a:latin typeface="Calibri Light"/>
              <a:ea typeface="Times New Roman"/>
              <a:cs typeface="Times New Roman"/>
            </a:endParaRPr>
          </a:p>
          <a:p>
            <a:pPr algn="r"/>
            <a:r>
              <a:rPr lang="en-US" sz="1600" i="1" dirty="0">
                <a:solidFill>
                  <a:srgbClr val="C1B7AF"/>
                </a:solidFill>
                <a:latin typeface="Century Gothic"/>
                <a:ea typeface="Calibri"/>
                <a:cs typeface="Times New Roman"/>
              </a:rPr>
              <a:t>2015-16</a:t>
            </a:r>
            <a:endParaRPr lang="en-ZA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1" name="Content Placeholder 6" descr="Auditor General SA.png"/>
          <p:cNvPicPr>
            <a:picLocks noChangeAspect="1"/>
          </p:cNvPicPr>
          <p:nvPr/>
        </p:nvPicPr>
        <p:blipFill>
          <a:blip r:embed="rId3" cstate="print"/>
          <a:srcRect t="-8363" b="-8363"/>
          <a:stretch>
            <a:fillRect/>
          </a:stretch>
        </p:blipFill>
        <p:spPr>
          <a:xfrm>
            <a:off x="8653696" y="5865723"/>
            <a:ext cx="1795750" cy="109215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37292"/>
            <a:ext cx="7935912" cy="849327"/>
          </a:xfrm>
          <a:prstGeom prst="rect">
            <a:avLst/>
          </a:prstGeom>
        </p:spPr>
        <p:txBody>
          <a:bodyPr vert="horz" lIns="101391" tIns="50694" rIns="101391" bIns="50694" rtlCol="0" anchor="ctr">
            <a:noAutofit/>
          </a:bodyPr>
          <a:lstStyle>
            <a:lvl1pPr algn="ctr" defTabSz="1013906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400" dirty="0" smtClean="0">
                <a:solidFill>
                  <a:srgbClr val="807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Entities included in the portfolio but not audited by the AGSA: </a:t>
            </a:r>
            <a:r>
              <a:rPr lang="en-ZA" sz="2400" dirty="0" err="1" smtClean="0">
                <a:solidFill>
                  <a:srgbClr val="807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PAA</a:t>
            </a:r>
            <a:r>
              <a:rPr lang="en-ZA" sz="2400" dirty="0" smtClean="0">
                <a:solidFill>
                  <a:srgbClr val="807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(section 4(3) audit entities	</a:t>
            </a:r>
            <a:endParaRPr lang="en-ZA" sz="2400" dirty="0">
              <a:solidFill>
                <a:srgbClr val="807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9133163" y="7116002"/>
            <a:ext cx="1016353" cy="448436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87503" y="6601619"/>
            <a:ext cx="108000" cy="223903"/>
          </a:xfrm>
          <a:prstGeom prst="rect">
            <a:avLst/>
          </a:prstGeom>
        </p:spPr>
      </p:pic>
      <p:sp>
        <p:nvSpPr>
          <p:cNvPr id="14" name="Rectangle 26"/>
          <p:cNvSpPr/>
          <p:nvPr/>
        </p:nvSpPr>
        <p:spPr>
          <a:xfrm>
            <a:off x="1611302" y="6579301"/>
            <a:ext cx="1371590" cy="2462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Aft>
                <a:spcPts val="1167"/>
              </a:spcAft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87503" y="7068812"/>
            <a:ext cx="194839" cy="144000"/>
          </a:xfrm>
          <a:prstGeom prst="rect">
            <a:avLst/>
          </a:prstGeom>
        </p:spPr>
      </p:pic>
      <p:sp>
        <p:nvSpPr>
          <p:cNvPr id="15" name="Rectangle 26"/>
          <p:cNvSpPr/>
          <p:nvPr/>
        </p:nvSpPr>
        <p:spPr>
          <a:xfrm>
            <a:off x="1611312" y="6988723"/>
            <a:ext cx="1371590" cy="2462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Aft>
                <a:spcPts val="1167"/>
              </a:spcAft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Stagnant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30"/>
          <p:cNvSpPr/>
          <p:nvPr/>
        </p:nvSpPr>
        <p:spPr>
          <a:xfrm>
            <a:off x="8633008" y="3419352"/>
            <a:ext cx="216000" cy="188936"/>
          </a:xfrm>
          <a:prstGeom prst="rect">
            <a:avLst/>
          </a:prstGeom>
          <a:solidFill>
            <a:srgbClr val="29A535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032724" y="3357848"/>
            <a:ext cx="1416722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Aft>
                <a:spcPts val="1167"/>
              </a:spcAft>
            </a:pP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Unqualified with no findings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26"/>
          <p:cNvSpPr/>
          <p:nvPr/>
        </p:nvSpPr>
        <p:spPr>
          <a:xfrm>
            <a:off x="6172568" y="6601619"/>
            <a:ext cx="1610944" cy="2462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Aft>
                <a:spcPts val="1167"/>
              </a:spcAft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material findings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26"/>
          <p:cNvSpPr/>
          <p:nvPr/>
        </p:nvSpPr>
        <p:spPr>
          <a:xfrm>
            <a:off x="6172568" y="7058819"/>
            <a:ext cx="1498575" cy="2462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Aft>
                <a:spcPts val="1167"/>
              </a:spcAft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findings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26"/>
          <p:cNvSpPr/>
          <p:nvPr/>
        </p:nvSpPr>
        <p:spPr>
          <a:xfrm>
            <a:off x="5954712" y="6578622"/>
            <a:ext cx="216000" cy="276999"/>
          </a:xfrm>
          <a:prstGeom prst="rect">
            <a:avLst/>
          </a:prstGeom>
          <a:solidFill>
            <a:schemeClr val="bg1"/>
          </a:solidFill>
        </p:spPr>
        <p:txBody>
          <a:bodyPr wrap="square" anchor="t">
            <a:spAutoFit/>
          </a:bodyPr>
          <a:lstStyle/>
          <a:p>
            <a:pPr algn="ctr">
              <a:spcAft>
                <a:spcPts val="1167"/>
              </a:spcAft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Webdings" panose="05030102010509060703" pitchFamily="18" charset="2"/>
                <a:cs typeface="Arial" panose="020B0604020202020204" pitchFamily="34" charset="0"/>
              </a:rPr>
              <a:t>a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Webdings" panose="05030102010509060703" pitchFamily="18" charset="2"/>
              <a:cs typeface="Arial" panose="020B0604020202020204" pitchFamily="34" charset="0"/>
            </a:endParaRPr>
          </a:p>
        </p:txBody>
      </p:sp>
      <p:sp>
        <p:nvSpPr>
          <p:cNvPr id="50" name="Rectangle 26"/>
          <p:cNvSpPr/>
          <p:nvPr/>
        </p:nvSpPr>
        <p:spPr>
          <a:xfrm>
            <a:off x="5956568" y="7058819"/>
            <a:ext cx="216000" cy="276999"/>
          </a:xfrm>
          <a:prstGeom prst="rect">
            <a:avLst/>
          </a:prstGeom>
          <a:solidFill>
            <a:schemeClr val="bg1"/>
          </a:solidFill>
        </p:spPr>
        <p:txBody>
          <a:bodyPr wrap="square" anchor="t">
            <a:spAutoFit/>
          </a:bodyPr>
          <a:lstStyle/>
          <a:p>
            <a:pPr algn="ctr">
              <a:spcAft>
                <a:spcPts val="1167"/>
              </a:spcAft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Webdings" panose="05030102010509060703" pitchFamily="18" charset="2"/>
                <a:cs typeface="Arial" panose="020B0604020202020204" pitchFamily="34" charset="0"/>
              </a:rPr>
              <a:t>r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Webdings" panose="05030102010509060703" pitchFamily="18" charset="2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197106"/>
              </p:ext>
            </p:extLst>
          </p:nvPr>
        </p:nvGraphicFramePr>
        <p:xfrm>
          <a:off x="372745" y="1160701"/>
          <a:ext cx="7696199" cy="5240118"/>
        </p:xfrm>
        <a:graphic>
          <a:graphicData uri="http://schemas.openxmlformats.org/drawingml/2006/table">
            <a:tbl>
              <a:tblPr firstRow="1" bandRow="1"/>
              <a:tblGrid>
                <a:gridCol w="1402181"/>
                <a:gridCol w="861408"/>
                <a:gridCol w="1121856"/>
                <a:gridCol w="896889"/>
                <a:gridCol w="896889"/>
                <a:gridCol w="824254"/>
                <a:gridCol w="846361"/>
                <a:gridCol w="846361"/>
              </a:tblGrid>
              <a:tr h="882175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Three-year 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audit outcome of auditees within the </a:t>
                      </a:r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telecommunications 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portfolio 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 that </a:t>
                      </a:r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are 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not audited by the AGSA in terms of PAA section 4(3):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873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Auditee</a:t>
                      </a:r>
                      <a:endParaRPr lang="en-US" sz="15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AC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746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Two-year trend</a:t>
                      </a:r>
                      <a:endParaRPr lang="en-US" sz="15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746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 outcomes</a:t>
                      </a:r>
                      <a:endParaRPr lang="en-US" sz="15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7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500" b="0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7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63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2015-16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7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AC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7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86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AFS</a:t>
                      </a:r>
                      <a:endParaRPr lang="en-US" sz="15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74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AoPO</a:t>
                      </a:r>
                      <a:endParaRPr lang="en-US" sz="15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AC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74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Compliance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AC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74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AFS</a:t>
                      </a:r>
                      <a:endParaRPr lang="en-US" sz="15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AC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74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AoPO</a:t>
                      </a:r>
                      <a:endParaRPr lang="en-US" sz="15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AC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74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Compliance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AC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746A"/>
                    </a:solidFill>
                  </a:tcPr>
                </a:tc>
              </a:tr>
              <a:tr h="13938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D0D0D"/>
                          </a:solidFill>
                          <a:effectLst/>
                          <a:latin typeface="Arial Narrow"/>
                        </a:rPr>
                        <a:t>BroadBand Infraco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Webdings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Webdings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Webdings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Webdings"/>
                        </a:rPr>
                        <a:t>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3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D0D0D"/>
                          </a:solidFill>
                          <a:effectLst/>
                          <a:latin typeface="Arial Narrow"/>
                        </a:rPr>
                        <a:t>Sentech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Webdings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Webdings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Webdings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Webdings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3" name="Picture 52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80274" y="5888830"/>
            <a:ext cx="311150" cy="206375"/>
          </a:xfrm>
          <a:prstGeom prst="rect">
            <a:avLst/>
          </a:prstGeom>
        </p:spPr>
      </p:pic>
      <p:pic>
        <p:nvPicPr>
          <p:cNvPr id="54" name="Picture 53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6723" y="4403487"/>
            <a:ext cx="194849" cy="33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820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8244590" cy="7564437"/>
          </a:xfrm>
          <a:prstGeom prst="rect">
            <a:avLst/>
          </a:prstGeom>
          <a:solidFill>
            <a:srgbClr val="8E8479"/>
          </a:solidFill>
          <a:ln w="9525" cap="flat" cmpd="sng" algn="ctr">
            <a:noFill/>
            <a:prstDash val="solid"/>
          </a:ln>
          <a:effectLst/>
        </p:spPr>
        <p:txBody>
          <a:bodyPr lIns="104300" tIns="52149" rIns="104300" bIns="52149" rtlCol="0" anchor="ctr"/>
          <a:lstStyle/>
          <a:p>
            <a:pPr algn="ctr" defTabSz="1156563"/>
            <a:endParaRPr lang="en-US" sz="23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40401" y="-12882"/>
            <a:ext cx="2349823" cy="7577320"/>
          </a:xfrm>
          <a:prstGeom prst="rect">
            <a:avLst/>
          </a:prstGeom>
          <a:solidFill>
            <a:srgbClr val="80746A"/>
          </a:solidFill>
          <a:ln w="9525" cap="flat" cmpd="sng" algn="ctr">
            <a:noFill/>
            <a:prstDash val="solid"/>
          </a:ln>
          <a:effectLst/>
        </p:spPr>
        <p:txBody>
          <a:bodyPr lIns="104300" tIns="52149" rIns="104300" bIns="52149" rtlCol="0" anchor="ctr"/>
          <a:lstStyle/>
          <a:p>
            <a:pPr algn="ctr" defTabSz="1156563"/>
            <a:endParaRPr lang="en-US" sz="2300" kern="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Content Placeholder 6" descr="Auditor General SA.png"/>
          <p:cNvPicPr>
            <a:picLocks noChangeAspect="1"/>
          </p:cNvPicPr>
          <p:nvPr/>
        </p:nvPicPr>
        <p:blipFill>
          <a:blip r:embed="rId3" cstate="print"/>
          <a:srcRect t="-8363" b="-8363"/>
          <a:stretch>
            <a:fillRect/>
          </a:stretch>
        </p:blipFill>
        <p:spPr>
          <a:xfrm>
            <a:off x="8554607" y="5224061"/>
            <a:ext cx="2099406" cy="120465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44590" y="-1"/>
            <a:ext cx="191622" cy="7564437"/>
          </a:xfrm>
          <a:prstGeom prst="rect">
            <a:avLst/>
          </a:prstGeom>
          <a:solidFill>
            <a:srgbClr val="C1B7AF"/>
          </a:solidFill>
          <a:ln w="25400" cap="flat" cmpd="sng" algn="ctr">
            <a:noFill/>
            <a:prstDash val="solid"/>
          </a:ln>
          <a:effectLst/>
        </p:spPr>
        <p:txBody>
          <a:bodyPr lIns="115657" tIns="57827" rIns="115657" bIns="57827" rtlCol="0" anchor="ctr"/>
          <a:lstStyle/>
          <a:p>
            <a:pPr algn="ctr" defTabSz="1156563"/>
            <a:endParaRPr lang="en-ZA" sz="23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 Box 42"/>
          <p:cNvSpPr txBox="1"/>
          <p:nvPr/>
        </p:nvSpPr>
        <p:spPr>
          <a:xfrm>
            <a:off x="8693933" y="525375"/>
            <a:ext cx="1365973" cy="90283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04306" tIns="52153" rIns="104306" bIns="5215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1156563">
              <a:spcBef>
                <a:spcPts val="1141"/>
              </a:spcBef>
            </a:pPr>
            <a:r>
              <a:rPr lang="en-US" sz="1800" b="1" dirty="0" err="1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PFMA</a:t>
            </a:r>
            <a:r>
              <a:rPr lang="en-US" sz="1800" b="1" dirty="0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 </a:t>
            </a:r>
            <a:endParaRPr lang="en-ZA" sz="1100" dirty="0">
              <a:solidFill>
                <a:srgbClr val="404040"/>
              </a:solidFill>
              <a:latin typeface="Calibri Light"/>
              <a:ea typeface="Times New Roman"/>
              <a:cs typeface="Times New Roman"/>
            </a:endParaRPr>
          </a:p>
          <a:p>
            <a:pPr algn="r" defTabSz="1156563"/>
            <a:r>
              <a:rPr lang="en-US" sz="1800" i="1" dirty="0">
                <a:solidFill>
                  <a:srgbClr val="C1B7AF"/>
                </a:solidFill>
                <a:latin typeface="Century Gothic"/>
                <a:ea typeface="Calibri"/>
                <a:cs typeface="Times New Roman"/>
              </a:rPr>
              <a:t>2015-16</a:t>
            </a:r>
            <a:endParaRPr lang="en-ZA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9139361" y="7011118"/>
            <a:ext cx="1016353" cy="448436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243590" y="2715419"/>
            <a:ext cx="8001000" cy="838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</a:t>
            </a:r>
            <a:endParaRPr lang="en-US" sz="32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29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8244590" cy="7564437"/>
          </a:xfrm>
          <a:prstGeom prst="rect">
            <a:avLst/>
          </a:prstGeom>
          <a:solidFill>
            <a:srgbClr val="8E8479"/>
          </a:solidFill>
          <a:ln w="9525" cap="flat" cmpd="sng" algn="ctr">
            <a:noFill/>
            <a:prstDash val="solid"/>
          </a:ln>
          <a:effectLst/>
        </p:spPr>
        <p:txBody>
          <a:bodyPr lIns="104300" tIns="52149" rIns="104300" bIns="52149" rtlCol="0" anchor="ctr"/>
          <a:lstStyle/>
          <a:p>
            <a:pPr marL="0" marR="0" lvl="0" indent="0" algn="ctr" defTabSz="11565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46653" y="-12882"/>
            <a:ext cx="2243571" cy="7577320"/>
          </a:xfrm>
          <a:prstGeom prst="rect">
            <a:avLst/>
          </a:prstGeom>
          <a:solidFill>
            <a:srgbClr val="80746A"/>
          </a:solidFill>
          <a:ln w="9525" cap="flat" cmpd="sng" algn="ctr">
            <a:noFill/>
            <a:prstDash val="solid"/>
          </a:ln>
          <a:effectLst/>
        </p:spPr>
        <p:txBody>
          <a:bodyPr lIns="104300" tIns="52149" rIns="104300" bIns="52149" rtlCol="0" anchor="ctr"/>
          <a:lstStyle/>
          <a:p>
            <a:pPr marL="0" marR="0" lvl="0" indent="0" algn="ctr" defTabSz="11565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29" name="Content Placeholder 6" descr="Auditor General SA.png"/>
          <p:cNvPicPr>
            <a:picLocks noChangeAspect="1"/>
          </p:cNvPicPr>
          <p:nvPr/>
        </p:nvPicPr>
        <p:blipFill>
          <a:blip r:embed="rId3" cstate="print"/>
          <a:srcRect t="-8363" b="-8363"/>
          <a:stretch>
            <a:fillRect/>
          </a:stretch>
        </p:blipFill>
        <p:spPr>
          <a:xfrm>
            <a:off x="8554607" y="5224061"/>
            <a:ext cx="2099406" cy="120465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8244590" y="-1"/>
            <a:ext cx="191622" cy="7564437"/>
          </a:xfrm>
          <a:prstGeom prst="rect">
            <a:avLst/>
          </a:prstGeom>
          <a:solidFill>
            <a:srgbClr val="C1B7AF"/>
          </a:solidFill>
          <a:ln w="25400" cap="flat" cmpd="sng" algn="ctr">
            <a:noFill/>
            <a:prstDash val="solid"/>
          </a:ln>
          <a:effectLst/>
        </p:spPr>
        <p:txBody>
          <a:bodyPr lIns="115657" tIns="57827" rIns="115657" bIns="57827" rtlCol="0" anchor="ctr"/>
          <a:lstStyle/>
          <a:p>
            <a:pPr marL="0" marR="0" lvl="0" indent="0" algn="ctr" defTabSz="11565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3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1" name="Text Box 42"/>
          <p:cNvSpPr txBox="1"/>
          <p:nvPr/>
        </p:nvSpPr>
        <p:spPr>
          <a:xfrm>
            <a:off x="8693933" y="525375"/>
            <a:ext cx="1365973" cy="90283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04306" tIns="52153" rIns="104306" bIns="5215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1156563">
              <a:spcBef>
                <a:spcPts val="1141"/>
              </a:spcBef>
            </a:pPr>
            <a:r>
              <a:rPr lang="en-US" sz="1800" b="1" dirty="0" err="1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PFMA</a:t>
            </a:r>
            <a:r>
              <a:rPr lang="en-US" sz="1800" b="1" dirty="0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 </a:t>
            </a:r>
            <a:endParaRPr lang="en-ZA" sz="1100" dirty="0">
              <a:solidFill>
                <a:srgbClr val="404040"/>
              </a:solidFill>
              <a:latin typeface="Calibri Light"/>
              <a:ea typeface="Times New Roman"/>
              <a:cs typeface="Times New Roman"/>
            </a:endParaRPr>
          </a:p>
          <a:p>
            <a:pPr algn="r" defTabSz="1156563"/>
            <a:r>
              <a:rPr lang="en-US" sz="1800" i="1" dirty="0">
                <a:solidFill>
                  <a:srgbClr val="C1B7AF"/>
                </a:solidFill>
                <a:latin typeface="Century Gothic"/>
                <a:ea typeface="Calibri"/>
                <a:cs typeface="Times New Roman"/>
              </a:rPr>
              <a:t>2015-16</a:t>
            </a:r>
            <a:endParaRPr lang="en-ZA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7312" y="283679"/>
            <a:ext cx="8093953" cy="4833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US" sz="27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Reputation promise</a:t>
            </a:r>
          </a:p>
        </p:txBody>
      </p:sp>
      <p:sp>
        <p:nvSpPr>
          <p:cNvPr id="2" name="Rectangle 1"/>
          <p:cNvSpPr/>
          <p:nvPr/>
        </p:nvSpPr>
        <p:spPr>
          <a:xfrm>
            <a:off x="620711" y="994502"/>
            <a:ext cx="7239001" cy="1949037"/>
          </a:xfrm>
          <a:prstGeom prst="rect">
            <a:avLst/>
          </a:prstGeom>
        </p:spPr>
        <p:txBody>
          <a:bodyPr wrap="square" lIns="101391" tIns="50694" rIns="101391" bIns="50694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The Auditor-General of South Africa (AGSA) has a constitutional mandate and, as the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supreme audit institution (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SAI) of South Africa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,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exists to strengthen our country’s democracy by enabling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oversight, accountability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and governance in the public sector through auditing, thereby building public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confidence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9139361" y="7011118"/>
            <a:ext cx="1016353" cy="448436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43590" y="3538537"/>
            <a:ext cx="8001000" cy="487362"/>
          </a:xfrm>
        </p:spPr>
        <p:txBody>
          <a:bodyPr>
            <a:noAutofit/>
          </a:bodyPr>
          <a:lstStyle/>
          <a:p>
            <a:r>
              <a:rPr lang="en-US" sz="27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the </a:t>
            </a:r>
            <a:r>
              <a:rPr lang="en-US" sz="27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AGSA</a:t>
            </a:r>
            <a:r>
              <a:rPr lang="en-US" sz="27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BRRR process</a:t>
            </a:r>
            <a:endParaRPr lang="en-US" sz="2700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8"/>
          <p:cNvSpPr>
            <a:spLocks noGrp="1"/>
          </p:cNvSpPr>
          <p:nvPr>
            <p:ph idx="1"/>
          </p:nvPr>
        </p:nvSpPr>
        <p:spPr>
          <a:xfrm>
            <a:off x="620711" y="4315619"/>
            <a:ext cx="7239002" cy="16486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Our role as the AGSA is to reflect on the audit work performed to assist the portfolio committee in its oversight role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of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assessing the performance of the entities taking into consideration the objective of the committee to produce a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BRRR</a:t>
            </a:r>
            <a:endParaRPr lang="en-ZA" sz="20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315912" y="4620419"/>
            <a:ext cx="7239000" cy="1600200"/>
          </a:xfrm>
          <a:prstGeom prst="rect">
            <a:avLst/>
          </a:prstGeom>
        </p:spPr>
        <p:txBody>
          <a:bodyPr vert="horz" lIns="101391" tIns="50694" rIns="101391" bIns="50694" rtlCol="0">
            <a:normAutofit/>
          </a:bodyPr>
          <a:lstStyle>
            <a:lvl1pPr marL="380215" indent="-380215" algn="l" defTabSz="10139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3799" indent="-316846" algn="l" defTabSz="101390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382" indent="-253476" algn="l" defTabSz="10139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4335" indent="-253476" algn="l" defTabSz="101390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1288" indent="-253476" algn="l" defTabSz="101390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88240" indent="-253476" algn="l" defTabSz="10139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5194" indent="-253476" algn="l" defTabSz="10139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2146" indent="-253476" algn="l" defTabSz="10139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9100" indent="-253476" algn="l" defTabSz="10139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27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8322479" y="-2909"/>
            <a:ext cx="2376230" cy="7564437"/>
          </a:xfrm>
          <a:prstGeom prst="rect">
            <a:avLst/>
          </a:prstGeom>
          <a:solidFill>
            <a:srgbClr val="80746A"/>
          </a:solidFill>
          <a:ln w="9525" cap="flat" cmpd="sng" algn="ctr">
            <a:noFill/>
            <a:prstDash val="solid"/>
          </a:ln>
          <a:effectLst/>
        </p:spPr>
        <p:txBody>
          <a:bodyPr lIns="91435" tIns="45717" rIns="91435" bIns="4571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40527" y="-1683"/>
            <a:ext cx="163906" cy="7564438"/>
          </a:xfrm>
          <a:prstGeom prst="rect">
            <a:avLst/>
          </a:prstGeom>
          <a:solidFill>
            <a:srgbClr val="C1B7AF"/>
          </a:solidFill>
          <a:ln w="25400" cap="flat" cmpd="sng" algn="ctr">
            <a:noFill/>
            <a:prstDash val="solid"/>
          </a:ln>
          <a:effectLst/>
        </p:spPr>
        <p:txBody>
          <a:bodyPr lIns="101391" tIns="50694" rIns="101391" bIns="50694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8" name="Text Box 42"/>
          <p:cNvSpPr txBox="1"/>
          <p:nvPr/>
        </p:nvSpPr>
        <p:spPr>
          <a:xfrm>
            <a:off x="8757196" y="503934"/>
            <a:ext cx="1168400" cy="81851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1000"/>
              </a:spcBef>
            </a:pPr>
            <a:r>
              <a:rPr lang="en-US" sz="1600" b="1" dirty="0" err="1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PFMA</a:t>
            </a:r>
            <a:r>
              <a:rPr lang="en-US" sz="1600" b="1" dirty="0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 </a:t>
            </a:r>
            <a:endParaRPr lang="en-ZA" sz="1000" dirty="0">
              <a:solidFill>
                <a:srgbClr val="404040"/>
              </a:solidFill>
              <a:latin typeface="Calibri Light"/>
              <a:ea typeface="Times New Roman"/>
              <a:cs typeface="Times New Roman"/>
            </a:endParaRPr>
          </a:p>
          <a:p>
            <a:pPr algn="r"/>
            <a:r>
              <a:rPr lang="en-US" sz="1600" i="1" dirty="0">
                <a:solidFill>
                  <a:srgbClr val="C1B7AF"/>
                </a:solidFill>
                <a:latin typeface="Century Gothic"/>
                <a:ea typeface="Calibri"/>
                <a:cs typeface="Times New Roman"/>
              </a:rPr>
              <a:t>2015-16</a:t>
            </a:r>
            <a:endParaRPr lang="en-ZA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29" name="Content Placeholder 6" descr="Auditor General SA.png"/>
          <p:cNvPicPr>
            <a:picLocks noChangeAspect="1"/>
          </p:cNvPicPr>
          <p:nvPr/>
        </p:nvPicPr>
        <p:blipFill>
          <a:blip r:embed="rId3" cstate="print"/>
          <a:srcRect t="-8363" b="-8363"/>
          <a:stretch>
            <a:fillRect/>
          </a:stretch>
        </p:blipFill>
        <p:spPr>
          <a:xfrm>
            <a:off x="8653696" y="5865723"/>
            <a:ext cx="1795750" cy="109215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" y="2584319"/>
            <a:ext cx="7748151" cy="978106"/>
          </a:xfrm>
          <a:prstGeom prst="rect">
            <a:avLst/>
          </a:prstGeom>
        </p:spPr>
        <p:txBody>
          <a:bodyPr vert="horz" wrap="square" lIns="99543" tIns="49772" rIns="99543" bIns="49772" rtlCol="0" anchor="t">
            <a:normAutofit fontScale="97500"/>
          </a:bodyPr>
          <a:lstStyle/>
          <a:p>
            <a:pPr defTabSz="497721">
              <a:spcBef>
                <a:spcPct val="0"/>
              </a:spcBef>
              <a:defRPr/>
            </a:pPr>
            <a:endParaRPr lang="en-US" sz="3200" dirty="0">
              <a:solidFill>
                <a:srgbClr val="69BAA6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9139361" y="7011118"/>
            <a:ext cx="1016353" cy="448436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2" descr="C:\Users\AntoniusV.AGSA\AppData\Local\Microsoft\Windows\Temporary Internet Files\Content.Outlook\Q9GDGQ4H\Three audit areas (2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106"/>
          <a:stretch/>
        </p:blipFill>
        <p:spPr bwMode="auto">
          <a:xfrm>
            <a:off x="163513" y="972616"/>
            <a:ext cx="7931352" cy="472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39829" y="6144420"/>
            <a:ext cx="318718" cy="1015663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ZA" sz="6000" dirty="0">
                <a:solidFill>
                  <a:srgbClr val="7F7F7F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0713" y="6320155"/>
            <a:ext cx="2160000" cy="73866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FAIR PRESENTATION AND RELIABILITY OF FINANCIAL STATEMENTS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19377" y="6144420"/>
            <a:ext cx="318718" cy="1015663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ZA" sz="6000" dirty="0">
                <a:solidFill>
                  <a:srgbClr val="7F7F7F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00260" y="6333312"/>
            <a:ext cx="2525853" cy="95410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RELIABLE AND CREDIBLE PERFORMANCE INFORMATION FOR PREDETERMINED OBJECTIVES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23629" y="6144420"/>
            <a:ext cx="318718" cy="1015663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ZA" sz="6000" dirty="0">
                <a:solidFill>
                  <a:srgbClr val="7F7F7F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04512" y="6333312"/>
            <a:ext cx="2391435" cy="95410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COMPLIANCE WITH KEY LEGISLATION ON FINANCIAL AND PERFORMANCE MANAGEMENT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24129" y="95237"/>
            <a:ext cx="8093953" cy="725430"/>
          </a:xfrm>
          <a:prstGeom prst="rect">
            <a:avLst/>
          </a:prstGeom>
        </p:spPr>
        <p:txBody>
          <a:bodyPr vert="horz" lIns="159670" tIns="119753" rIns="0" bIns="0" rtlCol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spcAft>
                <a:spcPts val="1200"/>
              </a:spcAft>
              <a:defRPr sz="2700">
                <a:solidFill>
                  <a:srgbClr val="479B87"/>
                </a:solidFill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80746A"/>
                </a:solidFill>
                <a:effectLst/>
                <a:uLnTx/>
                <a:uFillTx/>
                <a:latin typeface="Arial"/>
                <a:cs typeface="Arial"/>
              </a:rPr>
              <a:t>Our annual audits examine </a:t>
            </a: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80746A"/>
                </a:solidFill>
                <a:effectLst/>
                <a:uLnTx/>
                <a:uFillTx/>
                <a:latin typeface="Arial"/>
                <a:cs typeface="Arial"/>
              </a:rPr>
              <a:t>three areas</a:t>
            </a:r>
          </a:p>
        </p:txBody>
      </p:sp>
    </p:spTree>
    <p:extLst>
      <p:ext uri="{BB962C8B-B14F-4D97-AF65-F5344CB8AC3E}">
        <p14:creationId xmlns:p14="http://schemas.microsoft.com/office/powerpoint/2010/main" xmlns="" val="208116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322479" y="-2909"/>
            <a:ext cx="2376230" cy="7564437"/>
          </a:xfrm>
          <a:prstGeom prst="rect">
            <a:avLst/>
          </a:prstGeom>
          <a:solidFill>
            <a:srgbClr val="80746A"/>
          </a:solidFill>
          <a:ln w="9525" cap="flat" cmpd="sng" algn="ctr">
            <a:noFill/>
            <a:prstDash val="solid"/>
          </a:ln>
          <a:effectLst/>
        </p:spPr>
        <p:txBody>
          <a:bodyPr lIns="91435" tIns="45717" rIns="91435" bIns="4571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40527" y="-1683"/>
            <a:ext cx="163906" cy="7564438"/>
          </a:xfrm>
          <a:prstGeom prst="rect">
            <a:avLst/>
          </a:prstGeom>
          <a:solidFill>
            <a:srgbClr val="C1B7AF"/>
          </a:solidFill>
          <a:ln w="25400" cap="flat" cmpd="sng" algn="ctr">
            <a:noFill/>
            <a:prstDash val="solid"/>
          </a:ln>
          <a:effectLst/>
        </p:spPr>
        <p:txBody>
          <a:bodyPr lIns="101391" tIns="50694" rIns="101391" bIns="50694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8" name="Text Box 42"/>
          <p:cNvSpPr txBox="1"/>
          <p:nvPr/>
        </p:nvSpPr>
        <p:spPr>
          <a:xfrm>
            <a:off x="8757196" y="503934"/>
            <a:ext cx="1168400" cy="81851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1000"/>
              </a:spcBef>
            </a:pPr>
            <a:r>
              <a:rPr lang="en-US" sz="1600" b="1" dirty="0" err="1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PFMA</a:t>
            </a:r>
            <a:r>
              <a:rPr lang="en-US" sz="1600" b="1" dirty="0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 </a:t>
            </a:r>
            <a:endParaRPr lang="en-ZA" sz="1000" dirty="0">
              <a:solidFill>
                <a:srgbClr val="404040"/>
              </a:solidFill>
              <a:latin typeface="Calibri Light"/>
              <a:ea typeface="Times New Roman"/>
              <a:cs typeface="Times New Roman"/>
            </a:endParaRPr>
          </a:p>
          <a:p>
            <a:pPr algn="r"/>
            <a:r>
              <a:rPr lang="en-US" sz="1600" i="1" dirty="0">
                <a:solidFill>
                  <a:srgbClr val="C1B7AF"/>
                </a:solidFill>
                <a:latin typeface="Century Gothic"/>
                <a:ea typeface="Calibri"/>
                <a:cs typeface="Times New Roman"/>
              </a:rPr>
              <a:t>2015-16</a:t>
            </a:r>
            <a:endParaRPr lang="en-ZA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9" name="Content Placeholder 6" descr="Auditor General SA.png"/>
          <p:cNvPicPr>
            <a:picLocks noChangeAspect="1"/>
          </p:cNvPicPr>
          <p:nvPr/>
        </p:nvPicPr>
        <p:blipFill>
          <a:blip r:embed="rId3" cstate="print"/>
          <a:srcRect t="-8363" b="-8363"/>
          <a:stretch>
            <a:fillRect/>
          </a:stretch>
        </p:blipFill>
        <p:spPr>
          <a:xfrm>
            <a:off x="8653696" y="5865723"/>
            <a:ext cx="1795750" cy="1092157"/>
          </a:xfrm>
          <a:prstGeom prst="rect">
            <a:avLst/>
          </a:prstGeom>
        </p:spPr>
      </p:pic>
      <p:sp>
        <p:nvSpPr>
          <p:cNvPr id="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9139361" y="7011118"/>
            <a:ext cx="1016353" cy="448436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356" y="4047824"/>
            <a:ext cx="3780000" cy="2523762"/>
          </a:xfrm>
          <a:prstGeom prst="rect">
            <a:avLst/>
          </a:prstGeom>
          <a:ln w="28575">
            <a:noFill/>
          </a:ln>
        </p:spPr>
        <p:txBody>
          <a:bodyPr wrap="square" lIns="158375" tIns="45717" rIns="91435" bIns="45717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Auditee:</a:t>
            </a:r>
          </a:p>
          <a:p>
            <a:pPr marL="173010" indent="-17301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produced </a:t>
            </a:r>
            <a:r>
              <a:rPr 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credible and reliable financial </a:t>
            </a: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statements </a:t>
            </a:r>
            <a:r>
              <a:rPr 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that are free </a:t>
            </a: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of material </a:t>
            </a:r>
            <a:r>
              <a:rPr 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misstatements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173010" indent="-173010">
              <a:spcAft>
                <a:spcPts val="600"/>
              </a:spcAft>
              <a:buFont typeface="Arial" pitchFamily="34" charset="0"/>
              <a:buChar char="•"/>
            </a:pPr>
            <a:r>
              <a:rPr lang="en-ZA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eported in a useful and reliable manner on performance as measured against predetermined </a:t>
            </a:r>
            <a:r>
              <a:rPr 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objectives </a:t>
            </a:r>
            <a:r>
              <a:rPr lang="en-ZA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in the </a:t>
            </a:r>
            <a:r>
              <a:rPr lang="en-ZA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annual performance plan (APP)</a:t>
            </a:r>
            <a:endParaRPr lang="en-ZA" sz="13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173010" indent="-17301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complied with </a:t>
            </a: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key </a:t>
            </a:r>
            <a:r>
              <a:rPr 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legislation in conducting their day-to-day operations to achieve their mandate</a:t>
            </a:r>
            <a:endParaRPr lang="en-ZA" sz="13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2" name="Picture 21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434" y="886620"/>
            <a:ext cx="3105847" cy="2896443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74356" y="167433"/>
            <a:ext cx="3780000" cy="719187"/>
          </a:xfrm>
          <a:prstGeom prst="rect">
            <a:avLst/>
          </a:prstGeom>
          <a:solidFill>
            <a:srgbClr val="00B050"/>
          </a:solidFill>
        </p:spPr>
        <p:txBody>
          <a:bodyPr vert="horz" lIns="72000" tIns="119753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Unqualified opinion with no findings </a:t>
            </a:r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(</a:t>
            </a: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clean audit)</a:t>
            </a:r>
          </a:p>
        </p:txBody>
      </p:sp>
      <p:pic>
        <p:nvPicPr>
          <p:cNvPr id="24" name="Picture 2" descr="C:\Users\AntoniusV.AGSA\AppData\Local\Microsoft\Windows\Temporary Internet Files\Content.Outlook\Q9GDGQ4H\Unqualified with findings.jpg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1712" y="850102"/>
            <a:ext cx="3003158" cy="293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4202112" y="167433"/>
            <a:ext cx="3963947" cy="719187"/>
          </a:xfrm>
          <a:prstGeom prst="rect">
            <a:avLst/>
          </a:prstGeom>
          <a:solidFill>
            <a:srgbClr val="FFC000"/>
          </a:solidFill>
        </p:spPr>
        <p:txBody>
          <a:bodyPr vert="horz" lIns="159670" tIns="119753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Financially unqualified opinion with findings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38624" y="4047824"/>
            <a:ext cx="3963947" cy="34009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91435" tIns="45717" rIns="91435" bIns="45717">
            <a:spAutoFit/>
          </a:bodyPr>
          <a:lstStyle/>
          <a:p>
            <a:pPr>
              <a:spcAft>
                <a:spcPts val="600"/>
              </a:spcAft>
            </a:pPr>
            <a:r>
              <a:rPr lang="en-ZA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Auditee produced financial statements without material </a:t>
            </a:r>
            <a:r>
              <a:rPr lang="en-ZA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misstatements or could correct the material misstatements, </a:t>
            </a:r>
            <a:r>
              <a:rPr lang="en-ZA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but struggled </a:t>
            </a:r>
            <a:r>
              <a:rPr lang="en-ZA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in one or more area to</a:t>
            </a:r>
            <a:r>
              <a:rPr lang="en-ZA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</a:t>
            </a:r>
          </a:p>
          <a:p>
            <a:pPr marL="173010" indent="-173010">
              <a:spcAft>
                <a:spcPts val="600"/>
              </a:spcAft>
              <a:buFont typeface="Arial" pitchFamily="34" charset="0"/>
              <a:buChar char="•"/>
            </a:pPr>
            <a:r>
              <a:rPr lang="en-ZA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align their performance reports to the </a:t>
            </a:r>
            <a:r>
              <a:rPr lang="en-ZA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predetermined objectives </a:t>
            </a:r>
            <a:r>
              <a:rPr lang="en-ZA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they committed to in their </a:t>
            </a:r>
            <a:r>
              <a:rPr lang="en-ZA" sz="1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APPs</a:t>
            </a:r>
            <a:endParaRPr lang="en-ZA" sz="13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173010" indent="-173010">
              <a:spcAft>
                <a:spcPts val="600"/>
              </a:spcAft>
              <a:buFont typeface="Arial" pitchFamily="34" charset="0"/>
              <a:buChar char="•"/>
            </a:pPr>
            <a:r>
              <a:rPr lang="en-ZA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set clear performance indicators and targets to measure their performance against their predetermined </a:t>
            </a:r>
            <a:r>
              <a:rPr lang="en-ZA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objectives</a:t>
            </a:r>
            <a:endParaRPr lang="en-ZA" sz="13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173010" indent="-173010">
              <a:spcAft>
                <a:spcPts val="600"/>
              </a:spcAft>
              <a:buFont typeface="Arial" pitchFamily="34" charset="0"/>
              <a:buChar char="•"/>
            </a:pPr>
            <a:r>
              <a:rPr lang="en-ZA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report reliably on whether they achieved their performance </a:t>
            </a:r>
            <a:r>
              <a:rPr lang="en-ZA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targets</a:t>
            </a:r>
            <a:endParaRPr lang="en-ZA" sz="13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173010" indent="-173010">
              <a:spcAft>
                <a:spcPts val="600"/>
              </a:spcAft>
              <a:buFont typeface="Arial" pitchFamily="34" charset="0"/>
              <a:buChar char="•"/>
            </a:pPr>
            <a:r>
              <a:rPr lang="en-ZA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determine </a:t>
            </a:r>
            <a:r>
              <a:rPr lang="en-ZA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the </a:t>
            </a:r>
            <a:r>
              <a:rPr lang="en-ZA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legislation </a:t>
            </a:r>
            <a:r>
              <a:rPr lang="en-ZA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that they </a:t>
            </a:r>
            <a:r>
              <a:rPr lang="en-ZA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should comply with and implement the required policies, procedures and controls to ensure </a:t>
            </a:r>
            <a:r>
              <a:rPr lang="en-ZA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compliance</a:t>
            </a:r>
            <a:endParaRPr lang="en-ZA" sz="13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02112" y="167433"/>
            <a:ext cx="3963947" cy="724655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ZA" dirty="0"/>
          </a:p>
        </p:txBody>
      </p:sp>
      <p:sp>
        <p:nvSpPr>
          <p:cNvPr id="28" name="Rectangle 27"/>
          <p:cNvSpPr/>
          <p:nvPr/>
        </p:nvSpPr>
        <p:spPr>
          <a:xfrm>
            <a:off x="274356" y="167433"/>
            <a:ext cx="3780000" cy="724655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83420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8363456" y="-52219"/>
            <a:ext cx="2376230" cy="7665509"/>
          </a:xfrm>
          <a:prstGeom prst="rect">
            <a:avLst/>
          </a:prstGeom>
          <a:solidFill>
            <a:srgbClr val="80746A"/>
          </a:solidFill>
          <a:ln w="9525" cap="flat" cmpd="sng" algn="ctr">
            <a:noFill/>
            <a:prstDash val="solid"/>
          </a:ln>
          <a:effectLst/>
        </p:spPr>
        <p:txBody>
          <a:bodyPr lIns="91435" tIns="45717" rIns="91435" bIns="4571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40527" y="-52218"/>
            <a:ext cx="163906" cy="7665508"/>
          </a:xfrm>
          <a:prstGeom prst="rect">
            <a:avLst/>
          </a:prstGeom>
          <a:solidFill>
            <a:srgbClr val="C1B7AF"/>
          </a:solidFill>
          <a:ln w="25400" cap="flat" cmpd="sng" algn="ctr">
            <a:noFill/>
            <a:prstDash val="solid"/>
          </a:ln>
          <a:effectLst/>
        </p:spPr>
        <p:txBody>
          <a:bodyPr lIns="101391" tIns="50694" rIns="101391" bIns="50694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3" name="Text Box 42"/>
          <p:cNvSpPr txBox="1"/>
          <p:nvPr/>
        </p:nvSpPr>
        <p:spPr>
          <a:xfrm>
            <a:off x="8757196" y="503934"/>
            <a:ext cx="1168400" cy="81851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1000"/>
              </a:spcBef>
            </a:pPr>
            <a:r>
              <a:rPr lang="en-US" sz="1600" b="1" dirty="0" err="1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PFMA</a:t>
            </a:r>
            <a:r>
              <a:rPr lang="en-US" sz="1600" b="1" dirty="0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 </a:t>
            </a:r>
            <a:endParaRPr lang="en-ZA" sz="1000" dirty="0">
              <a:solidFill>
                <a:srgbClr val="404040"/>
              </a:solidFill>
              <a:latin typeface="Calibri Light"/>
              <a:ea typeface="Times New Roman"/>
              <a:cs typeface="Times New Roman"/>
            </a:endParaRPr>
          </a:p>
          <a:p>
            <a:pPr algn="r"/>
            <a:r>
              <a:rPr lang="en-US" sz="1600" i="1" dirty="0">
                <a:solidFill>
                  <a:srgbClr val="C1B7AF"/>
                </a:solidFill>
                <a:latin typeface="Century Gothic"/>
                <a:ea typeface="Calibri"/>
                <a:cs typeface="Times New Roman"/>
              </a:rPr>
              <a:t>2015-16</a:t>
            </a:r>
            <a:endParaRPr lang="en-ZA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24" name="Content Placeholder 6" descr="Auditor General SA.png"/>
          <p:cNvPicPr>
            <a:picLocks noChangeAspect="1"/>
          </p:cNvPicPr>
          <p:nvPr/>
        </p:nvPicPr>
        <p:blipFill>
          <a:blip r:embed="rId3" cstate="print"/>
          <a:srcRect t="-8363" b="-8363"/>
          <a:stretch>
            <a:fillRect/>
          </a:stretch>
        </p:blipFill>
        <p:spPr>
          <a:xfrm>
            <a:off x="8653696" y="5865723"/>
            <a:ext cx="1795750" cy="1092157"/>
          </a:xfrm>
          <a:prstGeom prst="rect">
            <a:avLst/>
          </a:prstGeom>
        </p:spPr>
      </p:pic>
      <p:sp>
        <p:nvSpPr>
          <p:cNvPr id="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9139361" y="7011118"/>
            <a:ext cx="1016353" cy="448436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2" descr="C:\Users\AntoniusV.AGSA\AppData\Local\Microsoft\Windows\Temporary Internet Files\Content.Outlook\Q9GDGQ4H\Qualified audit.jpg"/>
          <p:cNvPicPr preferRelativeResize="0"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506"/>
          <a:stretch/>
        </p:blipFill>
        <p:spPr bwMode="auto">
          <a:xfrm>
            <a:off x="128112" y="608419"/>
            <a:ext cx="180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ntoniusV.AGSA\AppData\Local\Microsoft\Windows\Temporary Internet Files\Content.Outlook\Q9GDGQ4H\Adverse audit.jpg"/>
          <p:cNvPicPr preferRelativeResize="0"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030"/>
          <a:stretch/>
        </p:blipFill>
        <p:spPr bwMode="auto">
          <a:xfrm>
            <a:off x="128112" y="283950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ntoniusV.AGSA\AppData\Local\Microsoft\Windows\Temporary Internet Files\Content.Outlook\Q9GDGQ4H\Disclaimer.jpg"/>
          <p:cNvPicPr preferRelativeResize="0"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8" r="10694"/>
          <a:stretch/>
        </p:blipFill>
        <p:spPr bwMode="auto">
          <a:xfrm>
            <a:off x="128112" y="5243582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928113" y="5277442"/>
            <a:ext cx="6236400" cy="1423461"/>
          </a:xfrm>
          <a:prstGeom prst="rect">
            <a:avLst/>
          </a:prstGeom>
          <a:ln w="28575">
            <a:noFill/>
          </a:ln>
        </p:spPr>
        <p:txBody>
          <a:bodyPr wrap="square" lIns="158375" tIns="45717" rIns="91435" bIns="45717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Auditee:</a:t>
            </a:r>
          </a:p>
          <a:p>
            <a:pPr marL="173010" indent="-173010">
              <a:spcAft>
                <a:spcPts val="300"/>
              </a:spcAft>
              <a:buFont typeface="Arial" pitchFamily="34" charset="0"/>
              <a:buChar char="•"/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</a:t>
            </a: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same 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as those </a:t>
            </a: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qualified opinions but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addition, they </a:t>
            </a: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could 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provide us with evidence for most of the amounts and disclosures </a:t>
            </a: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reported in 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financial statements, and we were unable to conclude or express an opinion on the credibility of their financial </a:t>
            </a: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lang="en-ZA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8112" y="200819"/>
            <a:ext cx="8036400" cy="400110"/>
          </a:xfrm>
          <a:prstGeom prst="rect">
            <a:avLst/>
          </a:prstGeom>
          <a:solidFill>
            <a:srgbClr val="592786"/>
          </a:solidFill>
        </p:spPr>
        <p:txBody>
          <a:bodyPr wrap="square" lIns="91426" tIns="45713" rIns="91426" bIns="45713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Qualified opinion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8112" y="2424802"/>
            <a:ext cx="8036400" cy="400110"/>
          </a:xfrm>
          <a:prstGeom prst="rect">
            <a:avLst/>
          </a:prstGeom>
          <a:solidFill>
            <a:srgbClr val="FF33CC"/>
          </a:solidFill>
        </p:spPr>
        <p:txBody>
          <a:bodyPr wrap="square" lIns="91426" tIns="45713" rIns="91426" bIns="45713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US" b="1" dirty="0">
                <a:latin typeface="Arial Narrow" panose="020B0606020202030204" pitchFamily="34" charset="0"/>
                <a:cs typeface="Arial"/>
              </a:rPr>
              <a:t>Adverse opinion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28112" y="4849019"/>
            <a:ext cx="8036400" cy="400110"/>
          </a:xfrm>
          <a:prstGeom prst="rect">
            <a:avLst/>
          </a:prstGeom>
          <a:solidFill>
            <a:srgbClr val="FF0000"/>
          </a:solidFill>
        </p:spPr>
        <p:txBody>
          <a:bodyPr wrap="square" lIns="91426" tIns="45713" rIns="91426" bIns="45713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Disclaimed </a:t>
            </a:r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opinion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28112" y="581820"/>
            <a:ext cx="6236400" cy="1677376"/>
          </a:xfrm>
          <a:prstGeom prst="rect">
            <a:avLst/>
          </a:prstGeom>
          <a:ln w="28575">
            <a:noFill/>
          </a:ln>
        </p:spPr>
        <p:txBody>
          <a:bodyPr wrap="square" lIns="158375" tIns="45717" rIns="91435" bIns="45717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Auditee: </a:t>
            </a:r>
          </a:p>
          <a:p>
            <a:pPr marL="173010" indent="-17301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the same 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as those </a:t>
            </a: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unqualified opinions with 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but, in addition, they could not produce credible and reliable financial </a:t>
            </a: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lang="en-ZA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10" indent="-17301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misstatements </a:t>
            </a: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specific areas in 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financial statements, which could not be corrected before the financial statements were </a:t>
            </a: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928113" y="2839042"/>
            <a:ext cx="6236400" cy="1208017"/>
          </a:xfrm>
          <a:prstGeom prst="rect">
            <a:avLst/>
          </a:prstGeom>
          <a:ln w="28575">
            <a:noFill/>
          </a:ln>
        </p:spPr>
        <p:txBody>
          <a:bodyPr wrap="square" lIns="158375" tIns="45717" rIns="91435" bIns="45717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Auditee:</a:t>
            </a:r>
          </a:p>
          <a:p>
            <a:pPr marL="173010" indent="-173010">
              <a:spcAft>
                <a:spcPts val="300"/>
              </a:spcAft>
              <a:buFont typeface="Arial" pitchFamily="34" charset="0"/>
              <a:buChar char="•"/>
            </a:pP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</a:t>
            </a: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same 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as those </a:t>
            </a: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qualified opinions but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addition, </a:t>
            </a: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had 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many material misstatements in their financial statements that we </a:t>
            </a: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disagreed </a:t>
            </a:r>
            <a:r>
              <a:rPr lang="en-Z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almost all the amounts and disclosures in the financial </a:t>
            </a:r>
            <a:r>
              <a:rPr lang="en-Z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lang="en-ZA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132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2" grpId="0" animBg="1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8244590" cy="7564437"/>
          </a:xfrm>
          <a:prstGeom prst="rect">
            <a:avLst/>
          </a:prstGeom>
          <a:solidFill>
            <a:srgbClr val="8E8479"/>
          </a:solidFill>
          <a:ln w="9525" cap="flat" cmpd="sng" algn="ctr">
            <a:noFill/>
            <a:prstDash val="solid"/>
          </a:ln>
          <a:effectLst/>
        </p:spPr>
        <p:txBody>
          <a:bodyPr lIns="104300" tIns="52149" rIns="104300" bIns="52149" rtlCol="0" anchor="ctr"/>
          <a:lstStyle/>
          <a:p>
            <a:pPr marL="0" marR="0" lvl="0" indent="0" algn="ctr" defTabSz="11565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40402" y="-12882"/>
            <a:ext cx="2385694" cy="7577320"/>
          </a:xfrm>
          <a:prstGeom prst="rect">
            <a:avLst/>
          </a:prstGeom>
          <a:solidFill>
            <a:srgbClr val="80746A"/>
          </a:solidFill>
          <a:ln w="9525" cap="flat" cmpd="sng" algn="ctr">
            <a:noFill/>
            <a:prstDash val="solid"/>
          </a:ln>
          <a:effectLst/>
        </p:spPr>
        <p:txBody>
          <a:bodyPr lIns="104300" tIns="52149" rIns="104300" bIns="52149" rtlCol="0" anchor="ctr"/>
          <a:lstStyle/>
          <a:p>
            <a:pPr marL="0" marR="0" lvl="0" indent="0" algn="ctr" defTabSz="11565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7" name="Content Placeholder 6" descr="Auditor General SA.png"/>
          <p:cNvPicPr>
            <a:picLocks noChangeAspect="1"/>
          </p:cNvPicPr>
          <p:nvPr/>
        </p:nvPicPr>
        <p:blipFill>
          <a:blip r:embed="rId3" cstate="print"/>
          <a:srcRect t="-8363" b="-8363"/>
          <a:stretch>
            <a:fillRect/>
          </a:stretch>
        </p:blipFill>
        <p:spPr>
          <a:xfrm>
            <a:off x="8554607" y="5224061"/>
            <a:ext cx="2099406" cy="120465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244590" y="-1"/>
            <a:ext cx="191622" cy="7564437"/>
          </a:xfrm>
          <a:prstGeom prst="rect">
            <a:avLst/>
          </a:prstGeom>
          <a:solidFill>
            <a:srgbClr val="C1B7AF"/>
          </a:solidFill>
          <a:ln w="25400" cap="flat" cmpd="sng" algn="ctr">
            <a:noFill/>
            <a:prstDash val="solid"/>
          </a:ln>
          <a:effectLst/>
        </p:spPr>
        <p:txBody>
          <a:bodyPr lIns="115657" tIns="57827" rIns="115657" bIns="57827" rtlCol="0" anchor="ctr"/>
          <a:lstStyle/>
          <a:p>
            <a:pPr marL="0" marR="0" lvl="0" indent="0" algn="ctr" defTabSz="11565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3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0" name="Text Box 42"/>
          <p:cNvSpPr txBox="1"/>
          <p:nvPr/>
        </p:nvSpPr>
        <p:spPr>
          <a:xfrm>
            <a:off x="8693933" y="525375"/>
            <a:ext cx="1365973" cy="90283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04306" tIns="52153" rIns="104306" bIns="5215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1156563">
              <a:spcBef>
                <a:spcPts val="1141"/>
              </a:spcBef>
            </a:pPr>
            <a:r>
              <a:rPr lang="en-US" sz="1800" b="1" dirty="0" err="1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PFMA</a:t>
            </a:r>
            <a:r>
              <a:rPr lang="en-US" sz="1800" b="1" dirty="0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 </a:t>
            </a:r>
            <a:endParaRPr lang="en-ZA" sz="1100" dirty="0">
              <a:solidFill>
                <a:srgbClr val="404040"/>
              </a:solidFill>
              <a:latin typeface="Calibri Light"/>
              <a:ea typeface="Times New Roman"/>
              <a:cs typeface="Times New Roman"/>
            </a:endParaRPr>
          </a:p>
          <a:p>
            <a:pPr algn="r" defTabSz="1156563"/>
            <a:r>
              <a:rPr lang="en-US" sz="1800" i="1" dirty="0">
                <a:solidFill>
                  <a:srgbClr val="C1B7AF"/>
                </a:solidFill>
                <a:latin typeface="Century Gothic"/>
                <a:ea typeface="Calibri"/>
                <a:cs typeface="Times New Roman"/>
              </a:rPr>
              <a:t>2015-16</a:t>
            </a:r>
            <a:endParaRPr lang="en-ZA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23384" y="2856297"/>
            <a:ext cx="595026" cy="830991"/>
          </a:xfrm>
          <a:prstGeom prst="rect">
            <a:avLst/>
          </a:prstGeom>
        </p:spPr>
        <p:txBody>
          <a:bodyPr wrap="none" lIns="91435" tIns="45717" rIns="91435" bIns="45717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 Black"/>
                <a:cs typeface="Arial Black"/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56098" y="2964556"/>
            <a:ext cx="424322" cy="424348"/>
          </a:xfrm>
          <a:prstGeom prst="rect">
            <a:avLst/>
          </a:prstGeom>
          <a:solidFill>
            <a:srgbClr val="8074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r>
              <a:rPr lang="en-US" dirty="0">
                <a:latin typeface="Arial Black"/>
                <a:cs typeface="Arial Black"/>
              </a:rPr>
              <a:t>2</a:t>
            </a:r>
          </a:p>
        </p:txBody>
      </p:sp>
      <p:sp>
        <p:nvSpPr>
          <p:cNvPr id="3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9139361" y="7011118"/>
            <a:ext cx="1016353" cy="448436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4358" y="2794741"/>
            <a:ext cx="5383380" cy="954101"/>
          </a:xfrm>
          <a:prstGeom prst="rect">
            <a:avLst/>
          </a:prstGeom>
          <a:noFill/>
        </p:spPr>
        <p:txBody>
          <a:bodyPr wrap="square" lIns="91435" tIns="45717" rIns="91435" bIns="45717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</a:rPr>
              <a:t>2015-16 </a:t>
            </a:r>
            <a:r>
              <a:rPr lang="en-US" sz="2800" b="1" dirty="0">
                <a:solidFill>
                  <a:schemeClr val="bg1"/>
                </a:solidFill>
              </a:rPr>
              <a:t>audit </a:t>
            </a:r>
            <a:r>
              <a:rPr lang="en-US" sz="2800" b="1" dirty="0" smtClean="0">
                <a:solidFill>
                  <a:schemeClr val="bg1"/>
                </a:solidFill>
              </a:rPr>
              <a:t>outcomes and key messages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4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363456" y="-21071"/>
            <a:ext cx="2376230" cy="7613290"/>
          </a:xfrm>
          <a:prstGeom prst="rect">
            <a:avLst/>
          </a:prstGeom>
          <a:solidFill>
            <a:srgbClr val="80746A"/>
          </a:solidFill>
          <a:ln w="9525" cap="flat" cmpd="sng" algn="ctr">
            <a:noFill/>
            <a:prstDash val="solid"/>
          </a:ln>
          <a:effectLst/>
        </p:spPr>
        <p:txBody>
          <a:bodyPr lIns="91435" tIns="45717" rIns="91435" bIns="4571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31470" y="0"/>
            <a:ext cx="163906" cy="7592219"/>
          </a:xfrm>
          <a:prstGeom prst="rect">
            <a:avLst/>
          </a:prstGeom>
          <a:solidFill>
            <a:srgbClr val="C1B7AF"/>
          </a:solidFill>
          <a:ln w="25400" cap="flat" cmpd="sng" algn="ctr">
            <a:noFill/>
            <a:prstDash val="solid"/>
          </a:ln>
          <a:effectLst/>
        </p:spPr>
        <p:txBody>
          <a:bodyPr lIns="101391" tIns="50694" rIns="101391" bIns="50694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8" name="Text Box 42"/>
          <p:cNvSpPr txBox="1"/>
          <p:nvPr/>
        </p:nvSpPr>
        <p:spPr>
          <a:xfrm>
            <a:off x="8757196" y="503934"/>
            <a:ext cx="1168400" cy="81851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1000"/>
              </a:spcBef>
            </a:pPr>
            <a:r>
              <a:rPr lang="en-US" sz="1600" b="1" dirty="0" err="1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PFMA</a:t>
            </a:r>
            <a:r>
              <a:rPr lang="en-US" sz="1600" b="1" dirty="0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 </a:t>
            </a:r>
            <a:endParaRPr lang="en-ZA" sz="1000" dirty="0">
              <a:solidFill>
                <a:srgbClr val="404040"/>
              </a:solidFill>
              <a:latin typeface="Calibri Light"/>
              <a:ea typeface="Times New Roman"/>
              <a:cs typeface="Times New Roman"/>
            </a:endParaRPr>
          </a:p>
          <a:p>
            <a:pPr algn="r"/>
            <a:r>
              <a:rPr lang="en-US" sz="1600" i="1" dirty="0">
                <a:solidFill>
                  <a:srgbClr val="C1B7AF"/>
                </a:solidFill>
                <a:latin typeface="Century Gothic"/>
                <a:ea typeface="Calibri"/>
                <a:cs typeface="Times New Roman"/>
              </a:rPr>
              <a:t>2015-16</a:t>
            </a:r>
            <a:endParaRPr lang="en-ZA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29" name="Content Placeholder 6" descr="Auditor General SA.png"/>
          <p:cNvPicPr>
            <a:picLocks noChangeAspect="1"/>
          </p:cNvPicPr>
          <p:nvPr/>
        </p:nvPicPr>
        <p:blipFill>
          <a:blip r:embed="rId3" cstate="print"/>
          <a:srcRect t="-8363" b="-8363"/>
          <a:stretch>
            <a:fillRect/>
          </a:stretch>
        </p:blipFill>
        <p:spPr>
          <a:xfrm>
            <a:off x="8653696" y="5865723"/>
            <a:ext cx="1795750" cy="1092157"/>
          </a:xfrm>
          <a:prstGeom prst="rect">
            <a:avLst/>
          </a:prstGeom>
        </p:spPr>
      </p:pic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9139364" y="7011117"/>
            <a:ext cx="1016354" cy="448436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-27781"/>
            <a:ext cx="8365402" cy="914400"/>
          </a:xfrm>
          <a:prstGeom prst="rect">
            <a:avLst/>
          </a:prstGeom>
        </p:spPr>
        <p:txBody>
          <a:bodyPr vert="horz" lIns="159554" tIns="119666" rIns="0" bIns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ZA" sz="2400" dirty="0">
                <a:solidFill>
                  <a:srgbClr val="807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outcomes </a:t>
            </a:r>
            <a:r>
              <a:rPr lang="en-ZA" sz="2400" dirty="0" smtClean="0">
                <a:solidFill>
                  <a:srgbClr val="807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three years – Telecommunication and Postal Services portfolio </a:t>
            </a:r>
            <a:endParaRPr lang="en-US" sz="2400" dirty="0">
              <a:solidFill>
                <a:srgbClr val="807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Chart 44"/>
          <p:cNvGraphicFramePr/>
          <p:nvPr>
            <p:extLst>
              <p:ext uri="{D42A27DB-BD31-4B8C-83A1-F6EECF244321}">
                <p14:modId xmlns:p14="http://schemas.microsoft.com/office/powerpoint/2010/main" xmlns="" val="1465189275"/>
              </p:ext>
            </p:extLst>
          </p:nvPr>
        </p:nvGraphicFramePr>
        <p:xfrm>
          <a:off x="239713" y="1048725"/>
          <a:ext cx="7772400" cy="5705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798500" y="6959569"/>
            <a:ext cx="1552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8 auditees</a:t>
            </a:r>
            <a:endParaRPr lang="en-ZA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24189" y="6959569"/>
            <a:ext cx="1552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8 auditees</a:t>
            </a:r>
            <a:endParaRPr lang="en-ZA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49877" y="6959569"/>
            <a:ext cx="1552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8 auditees</a:t>
            </a:r>
            <a:endParaRPr lang="en-ZA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57196" y="2857401"/>
            <a:ext cx="2003984" cy="10772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b="1" dirty="0" smtClean="0">
                <a:solidFill>
                  <a:schemeClr val="bg1"/>
                </a:solidFill>
              </a:rPr>
              <a:t>Unqualified with no findings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b="1" dirty="0" smtClean="0">
                <a:solidFill>
                  <a:schemeClr val="bg1"/>
                </a:solidFill>
              </a:rPr>
              <a:t>Unqualified with findings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b="1" dirty="0" smtClean="0">
                <a:solidFill>
                  <a:schemeClr val="bg1"/>
                </a:solidFill>
              </a:rPr>
              <a:t>Qualified with findings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513203" y="3324959"/>
            <a:ext cx="209550" cy="209550"/>
          </a:xfrm>
          <a:prstGeom prst="rect">
            <a:avLst/>
          </a:prstGeom>
          <a:solidFill>
            <a:srgbClr val="FEC00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513203" y="3719668"/>
            <a:ext cx="209550" cy="209550"/>
          </a:xfrm>
          <a:prstGeom prst="rect">
            <a:avLst/>
          </a:prstGeom>
          <a:solidFill>
            <a:srgbClr val="59278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513203" y="2958311"/>
            <a:ext cx="209550" cy="209550"/>
          </a:xfrm>
          <a:prstGeom prst="rect">
            <a:avLst/>
          </a:prstGeom>
          <a:solidFill>
            <a:srgbClr val="29A535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533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8340402" y="-12882"/>
            <a:ext cx="2385694" cy="7577320"/>
          </a:xfrm>
          <a:prstGeom prst="rect">
            <a:avLst/>
          </a:prstGeom>
          <a:solidFill>
            <a:srgbClr val="80746A"/>
          </a:solidFill>
          <a:ln w="9525" cap="flat" cmpd="sng" algn="ctr">
            <a:noFill/>
            <a:prstDash val="solid"/>
          </a:ln>
          <a:effectLst/>
        </p:spPr>
        <p:txBody>
          <a:bodyPr lIns="104300" tIns="52149" rIns="104300" bIns="52149" rtlCol="0" anchor="ctr"/>
          <a:lstStyle/>
          <a:p>
            <a:pPr marL="0" marR="0" lvl="0" indent="0" algn="ctr" defTabSz="11565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44590" y="-1"/>
            <a:ext cx="191622" cy="7564437"/>
          </a:xfrm>
          <a:prstGeom prst="rect">
            <a:avLst/>
          </a:prstGeom>
          <a:solidFill>
            <a:srgbClr val="C1B7AF"/>
          </a:solidFill>
          <a:ln w="25400" cap="flat" cmpd="sng" algn="ctr">
            <a:noFill/>
            <a:prstDash val="solid"/>
          </a:ln>
          <a:effectLst/>
        </p:spPr>
        <p:txBody>
          <a:bodyPr lIns="115657" tIns="57827" rIns="115657" bIns="57827" rtlCol="0" anchor="ctr"/>
          <a:lstStyle/>
          <a:p>
            <a:pPr marL="0" marR="0" lvl="0" indent="0" algn="ctr" defTabSz="11565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3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1" name="Text Box 42"/>
          <p:cNvSpPr txBox="1"/>
          <p:nvPr/>
        </p:nvSpPr>
        <p:spPr>
          <a:xfrm>
            <a:off x="8693933" y="525375"/>
            <a:ext cx="1365973" cy="90283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04306" tIns="52153" rIns="104306" bIns="5215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1156563">
              <a:spcBef>
                <a:spcPts val="1141"/>
              </a:spcBef>
            </a:pPr>
            <a:r>
              <a:rPr lang="en-US" sz="1800" b="1" dirty="0" err="1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PFMA</a:t>
            </a:r>
            <a:r>
              <a:rPr lang="en-US" sz="1800" b="1" dirty="0">
                <a:solidFill>
                  <a:srgbClr val="C1B7AF"/>
                </a:solidFill>
                <a:latin typeface="Century Gothic"/>
                <a:ea typeface="Times New Roman"/>
                <a:cs typeface="Times New Roman"/>
              </a:rPr>
              <a:t> </a:t>
            </a:r>
            <a:endParaRPr lang="en-ZA" sz="1100" dirty="0">
              <a:solidFill>
                <a:srgbClr val="404040"/>
              </a:solidFill>
              <a:latin typeface="Calibri Light"/>
              <a:ea typeface="Times New Roman"/>
              <a:cs typeface="Times New Roman"/>
            </a:endParaRPr>
          </a:p>
          <a:p>
            <a:pPr algn="r" defTabSz="1156563"/>
            <a:r>
              <a:rPr lang="en-US" sz="1800" i="1" dirty="0">
                <a:solidFill>
                  <a:srgbClr val="C1B7AF"/>
                </a:solidFill>
                <a:latin typeface="Century Gothic"/>
                <a:ea typeface="Calibri"/>
                <a:cs typeface="Times New Roman"/>
              </a:rPr>
              <a:t>2015-16</a:t>
            </a:r>
            <a:endParaRPr lang="en-ZA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6" name="Content Placeholder 6" descr="Auditor General SA.png"/>
          <p:cNvPicPr>
            <a:picLocks noChangeAspect="1"/>
          </p:cNvPicPr>
          <p:nvPr/>
        </p:nvPicPr>
        <p:blipFill>
          <a:blip r:embed="rId2" cstate="print"/>
          <a:srcRect t="-8363" b="-8363"/>
          <a:stretch>
            <a:fillRect/>
          </a:stretch>
        </p:blipFill>
        <p:spPr>
          <a:xfrm>
            <a:off x="8690866" y="5700345"/>
            <a:ext cx="1795750" cy="1092157"/>
          </a:xfrm>
          <a:prstGeom prst="rect">
            <a:avLst/>
          </a:prstGeom>
        </p:spPr>
      </p:pic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9215561" y="7068364"/>
            <a:ext cx="1016353" cy="448436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2112" y="976789"/>
            <a:ext cx="7467600" cy="32626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Portfolio’s 2015-16 audit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stagnant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increased in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2015-16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positions remain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vacant or suspended, with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positions filled in an acting capacity:</a:t>
            </a:r>
          </a:p>
          <a:p>
            <a:pPr lvl="0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lvl="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director-general (DTPS)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lvl="0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chief executive officer (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Nemisa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lvl="0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officer (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Usaasa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Nemisa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Sentech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2300" lvl="0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chairpersons of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(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Usaasa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2300" lvl="0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 officer (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0824" y="63716"/>
            <a:ext cx="5383380" cy="461659"/>
          </a:xfrm>
          <a:prstGeom prst="rect">
            <a:avLst/>
          </a:prstGeom>
          <a:noFill/>
        </p:spPr>
        <p:txBody>
          <a:bodyPr wrap="square" lIns="91435" tIns="45717" rIns="91435" bIns="45717" rtlCol="0" anchor="ctr">
            <a:spAutoFit/>
          </a:bodyPr>
          <a:lstStyle/>
          <a:p>
            <a:r>
              <a:rPr lang="en-US" sz="2400" dirty="0" smtClean="0">
                <a:solidFill>
                  <a:srgbClr val="807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messages</a:t>
            </a:r>
            <a:endParaRPr lang="en-US" sz="2400" dirty="0">
              <a:solidFill>
                <a:srgbClr val="807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2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7F94217B98F445AA584973403D3637" ma:contentTypeVersion="5" ma:contentTypeDescription="Create a new document." ma:contentTypeScope="" ma:versionID="9b12966b21a28f5ba39eeba02b26f1aa">
  <xsd:schema xmlns:xsd="http://www.w3.org/2001/XMLSchema" xmlns:xs="http://www.w3.org/2001/XMLSchema" xmlns:p="http://schemas.microsoft.com/office/2006/metadata/properties" xmlns:ns1="http://schemas.microsoft.com/sharepoint/v3" xmlns:ns2="898e675c-dedf-4030-8522-202159b33034" xmlns:ns3="db9a61e7-e58b-4a0f-a1f0-f0fe15068406" targetNamespace="http://schemas.microsoft.com/office/2006/metadata/properties" ma:root="true" ma:fieldsID="b5a5f4863e660c4437a11f996282d335" ns1:_="" ns2:_="" ns3:_="">
    <xsd:import namespace="http://schemas.microsoft.com/sharepoint/v3"/>
    <xsd:import namespace="898e675c-dedf-4030-8522-202159b33034"/>
    <xsd:import namespace="db9a61e7-e58b-4a0f-a1f0-f0fe1506840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tatu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e675c-dedf-4030-8522-202159b33034" elementFormDefault="qualified">
    <xsd:import namespace="http://schemas.microsoft.com/office/2006/documentManagement/types"/>
    <xsd:import namespace="http://schemas.microsoft.com/office/infopath/2007/PartnerControls"/>
    <xsd:element name="Status" ma:index="10" nillable="true" ma:displayName="Status" ma:default="Please select..." ma:format="Dropdown" ma:internalName="Status">
      <xsd:simpleType>
        <xsd:restriction base="dms:Choice">
          <xsd:enumeration value="Please select..."/>
          <xsd:enumeration value="Draft"/>
          <xsd:enumeration value="Draft PFMA"/>
          <xsd:enumeration value="Final"/>
          <xsd:enumeration value="Final PFM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a61e7-e58b-4a0f-a1f0-f0fe15068406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Status xmlns="898e675c-dedf-4030-8522-202159b33034">Draft</Status>
    <PublishingStartDate xmlns="http://schemas.microsoft.com/sharepoint/v3" xsi:nil="true"/>
    <_dlc_DocId xmlns="db9a61e7-e58b-4a0f-a1f0-f0fe15068406">TWYHAFKYPVPY-264729111-880</_dlc_DocId>
    <_dlc_DocIdUrl xmlns="db9a61e7-e58b-4a0f-a1f0-f0fe15068406">
      <Url>http://intranet/sites/SupportServices/Communications/language-and-production/lapworkspace/_layouts/15/DocIdRedir.aspx?ID=TWYHAFKYPVPY-264729111-880</Url>
      <Description>TWYHAFKYPVPY-264729111-880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071C715-BDF9-4A7C-BA0B-32FA2CEBB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98e675c-dedf-4030-8522-202159b33034"/>
    <ds:schemaRef ds:uri="db9a61e7-e58b-4a0f-a1f0-f0fe150684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67FDA4-6858-43CA-9B31-6B4FD475E23B}">
  <ds:schemaRefs>
    <ds:schemaRef ds:uri="http://purl.org/dc/dcmitype/"/>
    <ds:schemaRef ds:uri="898e675c-dedf-4030-8522-202159b33034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db9a61e7-e58b-4a0f-a1f0-f0fe15068406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71EE2C1-C2E3-47C8-8D18-E93CF033FD9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43130F0-414B-4AF7-AA53-1764C562896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22050</TotalTime>
  <Words>2048</Words>
  <Application>Microsoft Office PowerPoint</Application>
  <PresentationFormat>Custom</PresentationFormat>
  <Paragraphs>532</Paragraphs>
  <Slides>25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Role of the AGSA in the BRRR process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Key recommendation for improvement  </vt:lpstr>
      <vt:lpstr>Actions required from the oversight structures</vt:lpstr>
      <vt:lpstr>Slide 24</vt:lpstr>
      <vt:lpstr>Questions</vt:lpstr>
    </vt:vector>
  </TitlesOfParts>
  <Company>Auditor General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Gerharddt</dc:creator>
  <cp:lastModifiedBy>PUMZA</cp:lastModifiedBy>
  <cp:revision>2038</cp:revision>
  <cp:lastPrinted>2016-05-03T12:43:55Z</cp:lastPrinted>
  <dcterms:created xsi:type="dcterms:W3CDTF">2014-02-11T09:57:26Z</dcterms:created>
  <dcterms:modified xsi:type="dcterms:W3CDTF">2016-10-12T08:46:05Z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0x0101007C7F94217B98F445AA584973403D3637</vt:lpwstr>
  </property>
  <property fmtid="{D5CDD505-2E9C-101B-9397-08002B2CF9AE}" pid="3" name="_dlc_DocIdItemGuid">
    <vt:lpwstr>79564601-6dcf-4281-96b7-9a65553aa7c2</vt:lpwstr>
  </property>
</Properties>
</file>