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401" r:id="rId2"/>
    <p:sldId id="775" r:id="rId3"/>
    <p:sldId id="896" r:id="rId4"/>
    <p:sldId id="897" r:id="rId5"/>
    <p:sldId id="930" r:id="rId6"/>
    <p:sldId id="931" r:id="rId7"/>
    <p:sldId id="932" r:id="rId8"/>
    <p:sldId id="933" r:id="rId9"/>
    <p:sldId id="934" r:id="rId10"/>
    <p:sldId id="935" r:id="rId11"/>
    <p:sldId id="937" r:id="rId12"/>
    <p:sldId id="938" r:id="rId13"/>
    <p:sldId id="959" r:id="rId14"/>
    <p:sldId id="721" r:id="rId15"/>
    <p:sldId id="943" r:id="rId16"/>
    <p:sldId id="944" r:id="rId17"/>
    <p:sldId id="776" r:id="rId18"/>
    <p:sldId id="907" r:id="rId19"/>
    <p:sldId id="915" r:id="rId20"/>
    <p:sldId id="916" r:id="rId21"/>
    <p:sldId id="917" r:id="rId22"/>
    <p:sldId id="945" r:id="rId23"/>
    <p:sldId id="946" r:id="rId24"/>
    <p:sldId id="947" r:id="rId25"/>
    <p:sldId id="914" r:id="rId26"/>
    <p:sldId id="919" r:id="rId27"/>
    <p:sldId id="957" r:id="rId28"/>
    <p:sldId id="920" r:id="rId29"/>
    <p:sldId id="921" r:id="rId30"/>
    <p:sldId id="922" r:id="rId31"/>
    <p:sldId id="923" r:id="rId32"/>
    <p:sldId id="926" r:id="rId33"/>
    <p:sldId id="927" r:id="rId34"/>
    <p:sldId id="960" r:id="rId35"/>
    <p:sldId id="961" r:id="rId36"/>
    <p:sldId id="962" r:id="rId37"/>
    <p:sldId id="966" r:id="rId38"/>
    <p:sldId id="964" r:id="rId39"/>
    <p:sldId id="965" r:id="rId40"/>
    <p:sldId id="949" r:id="rId41"/>
    <p:sldId id="950" r:id="rId42"/>
    <p:sldId id="951" r:id="rId43"/>
    <p:sldId id="952" r:id="rId44"/>
    <p:sldId id="954" r:id="rId45"/>
    <p:sldId id="955" r:id="rId46"/>
    <p:sldId id="956" r:id="rId47"/>
    <p:sldId id="958" r:id="rId48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DEC34"/>
    <a:srgbClr val="19B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9467" autoAdjust="0"/>
  </p:normalViewPr>
  <p:slideViewPr>
    <p:cSldViewPr>
      <p:cViewPr varScale="1">
        <p:scale>
          <a:sx n="74" d="100"/>
          <a:sy n="74" d="100"/>
        </p:scale>
        <p:origin x="1278" y="72"/>
      </p:cViewPr>
      <p:guideLst>
        <p:guide orient="horz" pos="211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88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dawood\AppData\Local\Temp\XPgrpwise\Amended%20LandCare%20Project%20list%202016-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dawood\AppData\Local\Temp\XPgrpwise\Amended%20LandCare%20Project%20list%202016-2017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dawood\AppData\Local\Temp\XPgrpwise\Amended%20LandCare%20Project%20list%202016-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awood\AppData\Local\Temp\XPgrpwise\C-Grant%20Expenditure%20Analysis%20(15%20Sept%202016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awood\Documents\DEC%20Exp%20Trend%20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66666666666671E-2"/>
          <c:y val="5.3240740740740762E-2"/>
          <c:w val="0.9583333333333337"/>
          <c:h val="0.9074074074074074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5950612423447239"/>
                  <c:y val="9.182305336832896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7163888888888887"/>
                  <c:y val="-0.24542650918635264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7375"/>
                  <c:y val="3.486730825313508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Sheet3!$A$1:$A$3</c:f>
              <c:strCache>
                <c:ptCount val="3"/>
                <c:pt idx="0">
                  <c:v>Field Crops</c:v>
                </c:pt>
                <c:pt idx="1">
                  <c:v>Horticulture</c:v>
                </c:pt>
                <c:pt idx="2">
                  <c:v>Animal &amp; Animal Products</c:v>
                </c:pt>
              </c:strCache>
            </c:strRef>
          </c:cat>
          <c:val>
            <c:numRef>
              <c:f>Sheet3!$B$1:$B$3</c:f>
              <c:numCache>
                <c:formatCode>General</c:formatCode>
                <c:ptCount val="3"/>
                <c:pt idx="0">
                  <c:v>25</c:v>
                </c:pt>
                <c:pt idx="1">
                  <c:v>26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400" b="1">
          <a:solidFill>
            <a:srgbClr val="FFFF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154935165933945E-2"/>
          <c:y val="5.0542642154638183E-2"/>
          <c:w val="0.93169012966813214"/>
          <c:h val="0.8989147156907237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8.6291503325027372E-2"/>
                  <c:y val="-3.5478637966779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739918778865953E-2"/>
                  <c:y val="-0.112916596837639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181216967955943E-2"/>
                  <c:y val="6.07773806676847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8169637897376482E-3"/>
                  <c:y val="3.03951632492811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301201156220733E-2"/>
                  <c:y val="-0.119634776926857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LANDCARE!$D$12:$D$16</c:f>
              <c:strCache>
                <c:ptCount val="5"/>
                <c:pt idx="0">
                  <c:v>Frances Baard</c:v>
                </c:pt>
                <c:pt idx="1">
                  <c:v>John Taolo Gaetsewe</c:v>
                </c:pt>
                <c:pt idx="2">
                  <c:v>ZF Mgcawu</c:v>
                </c:pt>
                <c:pt idx="3">
                  <c:v>Pixley Ka Seme</c:v>
                </c:pt>
                <c:pt idx="4">
                  <c:v>Province</c:v>
                </c:pt>
              </c:strCache>
            </c:strRef>
          </c:cat>
          <c:val>
            <c:numRef>
              <c:f>LANDCARE!$E$12:$E$16</c:f>
              <c:numCache>
                <c:formatCode>_ * #,##0_ ;_ * \-#,##0_ ;_ * "-"??_ ;_ @_ </c:formatCode>
                <c:ptCount val="5"/>
                <c:pt idx="0">
                  <c:v>1000</c:v>
                </c:pt>
                <c:pt idx="1">
                  <c:v>2316</c:v>
                </c:pt>
                <c:pt idx="2">
                  <c:v>800</c:v>
                </c:pt>
                <c:pt idx="3">
                  <c:v>1000</c:v>
                </c:pt>
                <c:pt idx="4">
                  <c:v>4204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8518518518518517E-2"/>
          <c:w val="1"/>
          <c:h val="0.9768518518518518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7087992262270991E-2"/>
                  <c:y val="-5.47289818950934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2485199538099713E-2"/>
                  <c:y val="4.758119118840045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38617741543923E-3"/>
                  <c:y val="-3.10222344267827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681449359877613E-2"/>
                  <c:y val="-5.56311353245865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LANDCARE!$D$31:$D$35</c:f>
              <c:strCache>
                <c:ptCount val="5"/>
                <c:pt idx="0">
                  <c:v>FRANCES BAARD</c:v>
                </c:pt>
                <c:pt idx="1">
                  <c:v>JOHN TAOLO GAETSEWE</c:v>
                </c:pt>
                <c:pt idx="2">
                  <c:v>NAMAKWA</c:v>
                </c:pt>
                <c:pt idx="3">
                  <c:v>PIXLEY KA SEME</c:v>
                </c:pt>
                <c:pt idx="4">
                  <c:v>ZF MGCAWU</c:v>
                </c:pt>
              </c:strCache>
            </c:strRef>
          </c:cat>
          <c:val>
            <c:numRef>
              <c:f>LANDCARE!$E$31:$E$35</c:f>
              <c:numCache>
                <c:formatCode>#,##0</c:formatCode>
                <c:ptCount val="5"/>
                <c:pt idx="0">
                  <c:v>14200</c:v>
                </c:pt>
                <c:pt idx="1">
                  <c:v>21970</c:v>
                </c:pt>
                <c:pt idx="2">
                  <c:v>33400</c:v>
                </c:pt>
                <c:pt idx="3">
                  <c:v>15000</c:v>
                </c:pt>
                <c:pt idx="4">
                  <c:v>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832294345383E-2"/>
          <c:y val="2.1164315076102655E-2"/>
          <c:w val="0.97183456122818368"/>
          <c:h val="0.94003444061770913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4.6962755770673617E-2"/>
                  <c:y val="-0.113860682146428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9976730673237577E-2"/>
                  <c:y val="-2.92984112876347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81036914637396"/>
                  <c:y val="-0.154514220642150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LANDCARE!$D$41:$D$45</c:f>
              <c:strCache>
                <c:ptCount val="5"/>
                <c:pt idx="0">
                  <c:v>FRANCES BAARD</c:v>
                </c:pt>
                <c:pt idx="1">
                  <c:v>JOHN TAOLO GAETSEWE</c:v>
                </c:pt>
                <c:pt idx="2">
                  <c:v>NAMAKWA</c:v>
                </c:pt>
                <c:pt idx="3">
                  <c:v>PIXLEY KA SEME</c:v>
                </c:pt>
                <c:pt idx="4">
                  <c:v>ZF MGCAWU</c:v>
                </c:pt>
              </c:strCache>
            </c:strRef>
          </c:cat>
          <c:val>
            <c:numRef>
              <c:f>LANDCARE!$E$41:$E$45</c:f>
              <c:numCache>
                <c:formatCode>#,##0</c:formatCode>
                <c:ptCount val="5"/>
                <c:pt idx="0">
                  <c:v>18000</c:v>
                </c:pt>
                <c:pt idx="1">
                  <c:v>6500</c:v>
                </c:pt>
                <c:pt idx="2">
                  <c:v>2000</c:v>
                </c:pt>
                <c:pt idx="3">
                  <c:v>9100</c:v>
                </c:pt>
                <c:pt idx="4">
                  <c:v>20450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88501026694093E-2"/>
          <c:y val="3.1131809849861896E-2"/>
          <c:w val="0.91273100616016711"/>
          <c:h val="0.81489289075299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Summary!$I$20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Summary!$H$21:$H$24</c:f>
              <c:strCache>
                <c:ptCount val="4"/>
                <c:pt idx="0">
                  <c:v>Comprehensive Agricultural Support Programme Grant</c:v>
                </c:pt>
                <c:pt idx="1">
                  <c:v>Ilima / Letsema Projects Grant</c:v>
                </c:pt>
                <c:pt idx="2">
                  <c:v>Land Care Programme Grant: Poverty Relief &amp; Infrastructure Development</c:v>
                </c:pt>
                <c:pt idx="3">
                  <c:v>EPWP Incentive Grant</c:v>
                </c:pt>
              </c:strCache>
            </c:strRef>
          </c:cat>
          <c:val>
            <c:numRef>
              <c:f>Summary!$I$21:$I$24</c:f>
              <c:numCache>
                <c:formatCode>_ * #,##0_ ;_ * \-#,##0_ ;_ * "-"??_ ;_ @_ </c:formatCode>
                <c:ptCount val="4"/>
                <c:pt idx="0">
                  <c:v>128364</c:v>
                </c:pt>
                <c:pt idx="1">
                  <c:v>55050</c:v>
                </c:pt>
                <c:pt idx="2">
                  <c:v>9320</c:v>
                </c:pt>
                <c:pt idx="3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Summary!$J$20</c:f>
              <c:strCache>
                <c:ptCount val="1"/>
                <c:pt idx="0">
                  <c:v>EXPENDITURE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Summary!$H$21:$H$24</c:f>
              <c:strCache>
                <c:ptCount val="4"/>
                <c:pt idx="0">
                  <c:v>Comprehensive Agricultural Support Programme Grant</c:v>
                </c:pt>
                <c:pt idx="1">
                  <c:v>Ilima / Letsema Projects Grant</c:v>
                </c:pt>
                <c:pt idx="2">
                  <c:v>Land Care Programme Grant: Poverty Relief &amp; Infrastructure Development</c:v>
                </c:pt>
                <c:pt idx="3">
                  <c:v>EPWP Incentive Grant</c:v>
                </c:pt>
              </c:strCache>
            </c:strRef>
          </c:cat>
          <c:val>
            <c:numRef>
              <c:f>Summary!$J$21:$J$24</c:f>
              <c:numCache>
                <c:formatCode>_ * #,##0_ ;_ * \-#,##0_ ;_ * "-"??_ ;_ @_ </c:formatCode>
                <c:ptCount val="4"/>
                <c:pt idx="0">
                  <c:v>32529.364229999996</c:v>
                </c:pt>
                <c:pt idx="1">
                  <c:v>11208.882360000001</c:v>
                </c:pt>
                <c:pt idx="2">
                  <c:v>1972.17353</c:v>
                </c:pt>
                <c:pt idx="3">
                  <c:v>1593.8047300000005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01330768"/>
        <c:axId val="2101337296"/>
      </c:barChart>
      <c:catAx>
        <c:axId val="210133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latin typeface="Arial Narrow" panose="020B0606020202030204" pitchFamily="34" charset="0"/>
              </a:defRPr>
            </a:pPr>
            <a:endParaRPr lang="en-US"/>
          </a:p>
        </c:txPr>
        <c:crossAx val="2101337296"/>
        <c:crosses val="autoZero"/>
        <c:auto val="1"/>
        <c:lblAlgn val="ctr"/>
        <c:lblOffset val="100"/>
        <c:noMultiLvlLbl val="0"/>
      </c:catAx>
      <c:valAx>
        <c:axId val="210133729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0133076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6.4649906496956858E-2"/>
          <c:y val="0.93692509855453354"/>
          <c:w val="0.92331695329843555"/>
          <c:h val="6.3074829725834447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43248316583826E-2"/>
          <c:y val="2.3163082192132877E-2"/>
          <c:w val="0.92773996835352246"/>
          <c:h val="0.84456726239063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Sheet1!$B$14:$C$14</c:f>
              <c:strCache>
                <c:ptCount val="2"/>
                <c:pt idx="0">
                  <c:v>2015/16</c:v>
                </c:pt>
                <c:pt idx="1">
                  <c:v>CONDITIONAL GRANTS</c:v>
                </c:pt>
              </c:strCache>
            </c:strRef>
          </c:tx>
          <c:spPr>
            <a:ln w="76200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141900181826008E-2"/>
                  <c:y val="-2.069406675245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46061885533954E-2"/>
                  <c:y val="4.247797558972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830082743655222E-2"/>
                  <c:y val="-2.2799801497193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Sheet1!$D$13:$I$13</c:f>
              <c:strCache>
                <c:ptCount val="6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</c:strCache>
            </c:strRef>
          </c:cat>
          <c:val>
            <c:numRef>
              <c:f>Sheet1!$D$14:$I$14</c:f>
              <c:numCache>
                <c:formatCode>_ * #,##0_ ;_ * \-#,##0_ ;_ * "-"??_ ;_ @_ </c:formatCode>
                <c:ptCount val="6"/>
                <c:pt idx="0">
                  <c:v>3968.1805099999997</c:v>
                </c:pt>
                <c:pt idx="1">
                  <c:v>3214.0364199999999</c:v>
                </c:pt>
                <c:pt idx="2">
                  <c:v>10111.035870000002</c:v>
                </c:pt>
                <c:pt idx="3">
                  <c:v>4912.6741600000005</c:v>
                </c:pt>
                <c:pt idx="4">
                  <c:v>17047.450689999998</c:v>
                </c:pt>
                <c:pt idx="5">
                  <c:v>11379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Sheet1!$B$15:$C$15</c:f>
              <c:strCache>
                <c:ptCount val="2"/>
                <c:pt idx="0">
                  <c:v>2015/16</c:v>
                </c:pt>
                <c:pt idx="1">
                  <c:v>VOTED FUNDS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Sheet1!$D$13:$I$13</c:f>
              <c:strCache>
                <c:ptCount val="6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</c:strCache>
            </c:strRef>
          </c:cat>
          <c:val>
            <c:numRef>
              <c:f>Sheet1!$D$15:$I$15</c:f>
            </c:numRef>
          </c:val>
          <c:smooth val="0"/>
        </c:ser>
        <c:ser>
          <c:idx val="2"/>
          <c:order val="2"/>
          <c:tx>
            <c:strRef>
              <c:f>Sheet1!$B$16:$C$16</c:f>
              <c:strCache>
                <c:ptCount val="2"/>
                <c:pt idx="0">
                  <c:v>2016/17</c:v>
                </c:pt>
                <c:pt idx="1">
                  <c:v>CONDITIONAL GRANTS</c:v>
                </c:pt>
              </c:strCache>
            </c:strRef>
          </c:tx>
          <c:spPr>
            <a:ln w="7620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40297240519482E-2"/>
                  <c:y val="1.8588332007715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772436293510451E-2"/>
                  <c:y val="-3.6160771355507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Sheet1!$D$13:$I$13</c:f>
              <c:strCache>
                <c:ptCount val="6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</c:strCache>
            </c:strRef>
          </c:cat>
          <c:val>
            <c:numRef>
              <c:f>Sheet1!$D$16:$I$16</c:f>
              <c:numCache>
                <c:formatCode>_ * #,##0_ ;_ * \-#,##0_ ;_ * "-"??_ ;_ @_ </c:formatCode>
                <c:ptCount val="6"/>
                <c:pt idx="0">
                  <c:v>2712.1610199999996</c:v>
                </c:pt>
                <c:pt idx="1">
                  <c:v>7460.5095600000004</c:v>
                </c:pt>
                <c:pt idx="2">
                  <c:v>11311.075060000001</c:v>
                </c:pt>
                <c:pt idx="3">
                  <c:v>7809.7206399999995</c:v>
                </c:pt>
                <c:pt idx="4">
                  <c:v>11659.826319999998</c:v>
                </c:pt>
                <c:pt idx="5">
                  <c:v>7304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Sheet1!$B$17:$C$17</c:f>
              <c:strCache>
                <c:ptCount val="2"/>
                <c:pt idx="0">
                  <c:v>2016/17</c:v>
                </c:pt>
                <c:pt idx="1">
                  <c:v>VOTED FUNDS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Sheet1!$D$13:$I$13</c:f>
              <c:strCache>
                <c:ptCount val="6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</c:strCache>
            </c:strRef>
          </c:cat>
          <c:val>
            <c:numRef>
              <c:f>Sheet1!$D$17:$I$17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1326416"/>
        <c:axId val="2101328048"/>
      </c:lineChart>
      <c:catAx>
        <c:axId val="210132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1328048"/>
        <c:crosses val="autoZero"/>
        <c:auto val="1"/>
        <c:lblAlgn val="ctr"/>
        <c:lblOffset val="100"/>
        <c:noMultiLvlLbl val="0"/>
      </c:catAx>
      <c:valAx>
        <c:axId val="210132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1326416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7.0377719706757894E-2"/>
          <c:y val="0.91401439427213615"/>
          <c:w val="0.91402311611910758"/>
          <c:h val="7.3351197259427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E1FDA2A-3E94-49A5-9F92-3D24CBF849D0}" type="datetimeFigureOut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86B1E2-DDF0-427A-88DF-209D01E8F01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5729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D1B341-14C7-4008-986E-1005472E500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5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14F755DA-4C41-4CC6-9310-B222A549184A}" type="slidenum">
              <a:rPr lang="en-US" altLang="en-US" smtClean="0"/>
              <a:pPr eaLnBrk="0" hangingPunct="0"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437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altLang="en-US" smtClean="0"/>
              <a:t>3%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29DC35D-3986-471B-B8BB-F764E8DDCE12}" type="slidenum">
              <a:rPr lang="en-ZA" altLang="en-US"/>
              <a:pPr/>
              <a:t>15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68558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8DE2D13-92B1-4EB7-8E50-BA47A5B11165}" type="slidenum">
              <a:rPr lang="en-ZA" altLang="en-US" smtClean="0"/>
              <a:pPr/>
              <a:t>17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89172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743FF2C-E35C-4297-B17C-AC6BE1FDB2BC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3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0A0A046-FE61-424B-BA60-E5734847CB0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6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684213"/>
            <a:ext cx="4943475" cy="3424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72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9292" y="4714955"/>
            <a:ext cx="5439091" cy="4467382"/>
          </a:xfrm>
          <a:prstGeom prst="rect">
            <a:avLst/>
          </a:prstGeom>
        </p:spPr>
        <p:txBody>
          <a:bodyPr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26282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249D0D-DF95-4F5E-BB50-E4BC0CBBA9C6}" type="slidenum">
              <a:rPr lang="en-ZA" altLang="en-US" smtClean="0"/>
              <a:pPr/>
              <a:t>47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32922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2F20-6D6A-4BBB-87DC-7A3EDEDEC451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DC91-51BD-49DC-8A69-0F39E832F36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631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68AB-0EB2-49BB-9BDA-20DB32DE449A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3559-6588-4FF3-970A-1C7E90F652D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193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DE81-D325-447B-A2E4-BC72713915E0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3072A-AAA6-4C47-9AA5-06D5816F315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272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243" y="274638"/>
            <a:ext cx="8753740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2" y="1438275"/>
            <a:ext cx="8913681" cy="44640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65A5-DFFC-4FEE-B89C-A289C4214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21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66106" y="6256372"/>
            <a:ext cx="3578985" cy="303601"/>
          </a:xfrm>
          <a:prstGeom prst="rect">
            <a:avLst/>
          </a:prstGeom>
        </p:spPr>
        <p:txBody>
          <a:bodyPr wrap="square" lIns="63296" tIns="31649" rIns="63296" bIns="31649">
            <a:spAutoFit/>
          </a:bodyPr>
          <a:lstStyle/>
          <a:p>
            <a:pPr algn="ctr"/>
            <a:r>
              <a:rPr lang="id-ID" sz="831" dirty="0" smtClean="0">
                <a:solidFill>
                  <a:srgbClr val="5B9BD5"/>
                </a:solidFill>
                <a:latin typeface="Lato Light"/>
                <a:cs typeface="Lato Light"/>
              </a:rPr>
              <a:t>www.companyname.com</a:t>
            </a:r>
          </a:p>
          <a:p>
            <a:pPr algn="ctr"/>
            <a:r>
              <a:rPr lang="en-US" sz="692" dirty="0" smtClean="0">
                <a:solidFill>
                  <a:srgbClr val="44546A"/>
                </a:solidFill>
                <a:latin typeface="Lato Light"/>
                <a:cs typeface="Lato Light"/>
              </a:rPr>
              <a:t>© 2016 </a:t>
            </a:r>
            <a:r>
              <a:rPr lang="en-US" sz="692" dirty="0" err="1" smtClean="0">
                <a:solidFill>
                  <a:srgbClr val="44546A"/>
                </a:solidFill>
                <a:latin typeface="Lato Light"/>
                <a:cs typeface="Lato Light"/>
              </a:rPr>
              <a:t>Motagua</a:t>
            </a:r>
            <a:r>
              <a:rPr lang="en-US" sz="692" dirty="0" smtClean="0">
                <a:solidFill>
                  <a:srgbClr val="44546A"/>
                </a:solidFill>
                <a:latin typeface="Lato Light"/>
                <a:cs typeface="Lato Light"/>
              </a:rPr>
              <a:t> </a:t>
            </a:r>
            <a:r>
              <a:rPr lang="id-ID" sz="692" dirty="0" smtClean="0">
                <a:solidFill>
                  <a:srgbClr val="44546A"/>
                </a:solidFill>
                <a:latin typeface="Lato Light"/>
                <a:cs typeface="Lato Light"/>
              </a:rPr>
              <a:t>PowerPoint Multipurpose Theme</a:t>
            </a:r>
            <a:r>
              <a:rPr lang="en-US" sz="692" dirty="0" smtClean="0">
                <a:solidFill>
                  <a:srgbClr val="44546A"/>
                </a:solidFill>
                <a:latin typeface="Lato Light"/>
                <a:cs typeface="Lato Light"/>
              </a:rPr>
              <a:t>. All Rights Reserved. </a:t>
            </a:r>
            <a:endParaRPr lang="id-ID" sz="692" dirty="0" smtClean="0">
              <a:solidFill>
                <a:srgbClr val="44546A"/>
              </a:solidFill>
              <a:latin typeface="Lato Light"/>
              <a:cs typeface="Lato Light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9366283" y="258965"/>
            <a:ext cx="389699" cy="36118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654" tIns="15827" rIns="31654" bIns="15827" rtlCol="0" anchor="ctr"/>
          <a:lstStyle/>
          <a:p>
            <a:pPr algn="ctr"/>
            <a:endParaRPr lang="en-US" sz="1247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414899" y="303536"/>
            <a:ext cx="280114" cy="213188"/>
          </a:xfrm>
          <a:prstGeom prst="rect">
            <a:avLst/>
          </a:prstGeom>
          <a:noFill/>
        </p:spPr>
        <p:txBody>
          <a:bodyPr wrap="none" lIns="63296" tIns="31649" rIns="63296" bIns="31649" rtlCol="0">
            <a:spAutoFit/>
          </a:bodyPr>
          <a:lstStyle/>
          <a:p>
            <a:pPr algn="ctr"/>
            <a:fld id="{260E2A6B-A809-4840-BF14-8648BC0BDF87}" type="slidenum">
              <a:rPr lang="id-ID" sz="970" b="1" smtClean="0">
                <a:solidFill>
                  <a:prstClr val="white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970" dirty="0">
              <a:solidFill>
                <a:prstClr val="white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03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289" y="0"/>
            <a:ext cx="9906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5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</p:spPr>
        <p:txBody>
          <a:bodyPr>
            <a:normAutofit/>
          </a:bodyPr>
          <a:lstStyle>
            <a:lvl1pPr marL="0" indent="0">
              <a:buNone/>
              <a:defRPr sz="120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9915053" cy="6858001"/>
          </a:xfrm>
        </p:spPr>
        <p:txBody>
          <a:bodyPr>
            <a:normAutofit/>
          </a:bodyPr>
          <a:lstStyle>
            <a:lvl1pPr marL="0" indent="0">
              <a:buNone/>
              <a:defRPr sz="1201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87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90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85862"/>
            <a:ext cx="8915400" cy="4572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4819-2346-409D-A927-315BF5307A56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D7CE-77B3-4763-AF87-0C94DC56779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118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07167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57148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D3D9-039B-47C1-8B0A-8EBA448B640B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03A3-2D47-450F-834C-F811C60641D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279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7207-63D6-4C82-B4B9-F952183C2FED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250D-6D43-4B01-8AF3-D4D5617BA03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935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C75E-46DD-4120-9453-F385087ECB40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CEF9-B4FE-4C0A-930F-EC9094A0BD2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976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90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0C08-20DB-46BF-8F9A-1FD6F8CDABF7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3F88-AA24-4C54-A4A5-D661FC7F8D5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52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471A-5FAC-44D6-950C-6C80A588CA03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80E5-7D09-450B-8E48-5EA2A9BC023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309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EB79-9F88-448B-A7F5-4FF528CEB64B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FE27-0826-4286-ACD4-000B2A519E2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10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3100-CB27-4CE1-9867-9266BD719EA4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0DC8-8EAD-47A6-9BB8-689B6996B51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329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919FE-C7FA-44BB-9EAB-A1D2870D28C6}" type="datetime1">
              <a:rPr lang="en-ZA"/>
              <a:pPr>
                <a:defRPr/>
              </a:pPr>
              <a:t>2016/09/22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F6FA6D-25DF-481E-A67E-99EA703E9B2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15" r:id="rId13"/>
    <p:sldLayoutId id="2147484116" r:id="rId14"/>
    <p:sldLayoutId id="2147484117" r:id="rId15"/>
    <p:sldLayoutId id="214748411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468" y="116632"/>
            <a:ext cx="914501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ZA" sz="3600" b="1" dirty="0">
              <a:ln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ZA" sz="3600" b="1" dirty="0">
              <a:ln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68" y="476672"/>
            <a:ext cx="8953028" cy="47859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ZA" sz="1400" b="1" dirty="0">
              <a:ln/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sz="4000" b="1" dirty="0" smtClean="0">
                <a:ln/>
                <a:latin typeface="Arial" panose="020B0604020202020204" pitchFamily="34" charset="0"/>
              </a:rPr>
              <a:t>CONDITIONAL GRANTS AND FETSA TLALA FOOD PRODUCTION PROGRAMME: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sz="1600" b="1" dirty="0" smtClean="0">
                <a:ln/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endParaRPr lang="en-ZA" sz="1600" b="1" dirty="0">
              <a:ln/>
              <a:solidFill>
                <a:srgbClr val="92D050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sz="3700" b="1" dirty="0" smtClean="0">
                <a:ln/>
                <a:latin typeface="Arial" panose="020B0604020202020204" pitchFamily="34" charset="0"/>
              </a:rPr>
              <a:t>PRESENTATION TO THE PORTFOLIO COMMITTEE ON AGRICULTURE, FORESTRY AND FISHERIE</a:t>
            </a:r>
            <a:r>
              <a:rPr lang="en-ZA" sz="3200" b="1" dirty="0" smtClean="0">
                <a:ln/>
                <a:latin typeface="Arial" panose="020B0604020202020204" pitchFamily="34" charset="0"/>
              </a:rPr>
              <a:t>S</a:t>
            </a:r>
            <a:endParaRPr lang="en-ZA" sz="4400" b="1" dirty="0">
              <a:ln/>
              <a:solidFill>
                <a:srgbClr val="92D050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sz="4400" b="1" dirty="0">
                <a:ln/>
                <a:solidFill>
                  <a:srgbClr val="92D050"/>
                </a:solidFill>
                <a:cs typeface="Arial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2710" y="4914751"/>
            <a:ext cx="4896544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ZA" sz="2800" b="1" dirty="0" smtClean="0">
                <a:ln/>
                <a:latin typeface="Arial" panose="020B0604020202020204" pitchFamily="34" charset="0"/>
              </a:rPr>
              <a:t>22 </a:t>
            </a:r>
            <a:r>
              <a:rPr lang="en-ZA" sz="2800" b="1" dirty="0">
                <a:ln/>
                <a:latin typeface="Arial" panose="020B0604020202020204" pitchFamily="34" charset="0"/>
              </a:rPr>
              <a:t>September 2016</a:t>
            </a:r>
            <a:br>
              <a:rPr lang="en-ZA" sz="2800" b="1" dirty="0">
                <a:ln/>
                <a:latin typeface="Arial" panose="020B0604020202020204" pitchFamily="34" charset="0"/>
              </a:rPr>
            </a:br>
            <a:r>
              <a:rPr lang="en-ZA" sz="2800" b="1" dirty="0">
                <a:ln/>
                <a:latin typeface="Arial" panose="020B0604020202020204" pitchFamily="34" charset="0"/>
              </a:rPr>
              <a:t>Parliament, Cape Town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274638"/>
            <a:ext cx="9064495" cy="1141412"/>
          </a:xfrm>
        </p:spPr>
        <p:txBody>
          <a:bodyPr/>
          <a:lstStyle/>
          <a:p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LANDCARE PROJECT NON-FINANCIAL </a:t>
            </a:r>
            <a:r>
              <a:rPr lang="en-ZA" sz="3700" b="1" dirty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br>
              <a:rPr lang="en-ZA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700" b="1" dirty="0">
                <a:latin typeface="Arial" panose="020B0604020202020204" pitchFamily="34" charset="0"/>
                <a:cs typeface="Arial" panose="020B0604020202020204" pitchFamily="34" charset="0"/>
              </a:rPr>
              <a:t>2016/17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14569800"/>
              </p:ext>
            </p:extLst>
          </p:nvPr>
        </p:nvGraphicFramePr>
        <p:xfrm>
          <a:off x="164467" y="1772816"/>
          <a:ext cx="9577065" cy="2926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60141"/>
                <a:gridCol w="2592288"/>
                <a:gridCol w="936104"/>
                <a:gridCol w="2873119"/>
                <a:gridCol w="19154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SUPPORT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Taolo Gaetsewe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JTG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VeldCare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site 1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Bothitong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Danoon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Site 2: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Magonate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Site 3: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Lokaleng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R3 116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700ha of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Gnidia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burchelli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200ha acacia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mellifera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fencing and reseeding of 316ha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670ha of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Gnidia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burchelli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controlled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ZF Mgcawu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Z.F Mgcawu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VeldCare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Site Miranda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700ha of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Rhigozum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trichotomum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to commence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3</a:t>
                      </a:r>
                      <a:r>
                        <a:rPr lang="en-ZA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 LandCare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awareness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R4 000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ZA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Biennial National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LandCare conference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Venues,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accommodation, transport and promotional material procured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6" y="5973554"/>
            <a:ext cx="2578832" cy="8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TSHIAMO MONCHO\Pictures\Pics from Site-Richmond\DSC034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8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1122363" y="312738"/>
            <a:ext cx="7700962" cy="895350"/>
          </a:xfrm>
        </p:spPr>
        <p:txBody>
          <a:bodyPr/>
          <a:lstStyle/>
          <a:p>
            <a:pPr eaLnBrk="1" hangingPunct="1"/>
            <a:r>
              <a:rPr lang="en-ZA" altLang="en-US" smtClean="0">
                <a:latin typeface="Arial Rounded MT Bold" panose="020F0704030504030204" pitchFamily="34" charset="0"/>
              </a:rPr>
              <a:t>NC LandCare in the last 2 years </a:t>
            </a:r>
            <a:endParaRPr lang="en-ZA" altLang="en-US" sz="4000" smtClean="0">
              <a:latin typeface="Eras Bold ITC" panose="020B0907030504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1423988" y="1268413"/>
            <a:ext cx="7705725" cy="4111625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None/>
              <a:tabLst>
                <a:tab pos="360363" algn="l"/>
              </a:tabLst>
              <a:defRPr/>
            </a:pPr>
            <a:endParaRPr lang="en-US" sz="2400" b="1" dirty="0" smtClean="0">
              <a:latin typeface="Arial Rounded MT Bold" pitchFamily="34" charset="0"/>
            </a:endParaRP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2"/>
              </a:buBlip>
              <a:tabLst>
                <a:tab pos="360363" algn="l"/>
              </a:tabLst>
              <a:defRPr/>
            </a:pPr>
            <a:r>
              <a:rPr lang="en-US" sz="2400" b="1" dirty="0" smtClean="0">
                <a:latin typeface="Arial Rounded MT Bold" pitchFamily="34" charset="0"/>
              </a:rPr>
              <a:t>449 green jobs created.</a:t>
            </a: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2"/>
              </a:buBlip>
              <a:tabLst>
                <a:tab pos="360363" algn="l"/>
              </a:tabLst>
              <a:defRPr/>
            </a:pPr>
            <a:r>
              <a:rPr lang="en-US" sz="2400" b="1" dirty="0" smtClean="0">
                <a:latin typeface="Arial Rounded MT Bold" pitchFamily="34" charset="0"/>
              </a:rPr>
              <a:t>12139ha protected/rehabilitated. </a:t>
            </a: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2"/>
              </a:buBlip>
              <a:tabLst>
                <a:tab pos="360363" algn="l"/>
              </a:tabLst>
              <a:defRPr/>
            </a:pPr>
            <a:r>
              <a:rPr lang="en-US" sz="2400" b="1" dirty="0" smtClean="0">
                <a:latin typeface="Arial Rounded MT Bold" pitchFamily="34" charset="0"/>
              </a:rPr>
              <a:t>R2,5m spent on wages.</a:t>
            </a: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2"/>
              </a:buBlip>
              <a:tabLst>
                <a:tab pos="360363" algn="l"/>
              </a:tabLst>
              <a:defRPr/>
            </a:pPr>
            <a:r>
              <a:rPr lang="en-US" sz="2400" b="1" dirty="0" smtClean="0">
                <a:latin typeface="Arial Rounded MT Bold" pitchFamily="34" charset="0"/>
              </a:rPr>
              <a:t>Training out sourced: R 225,000.00</a:t>
            </a: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2"/>
              </a:buBlip>
              <a:tabLst>
                <a:tab pos="360363" algn="l"/>
              </a:tabLst>
              <a:defRPr/>
            </a:pPr>
            <a:r>
              <a:rPr lang="en-US" sz="2400" b="1" dirty="0" smtClean="0">
                <a:latin typeface="Arial Rounded MT Bold" pitchFamily="34" charset="0"/>
              </a:rPr>
              <a:t>R305,000.00 spent on protective clothing &amp; branding.</a:t>
            </a: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2"/>
              </a:buBlip>
              <a:tabLst>
                <a:tab pos="360363" algn="l"/>
              </a:tabLst>
              <a:defRPr/>
            </a:pPr>
            <a:r>
              <a:rPr lang="en-US" sz="2400" b="1" dirty="0" smtClean="0">
                <a:latin typeface="Arial Rounded MT Bold" pitchFamily="34" charset="0"/>
              </a:rPr>
              <a:t>Man hours…….</a:t>
            </a: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2"/>
              </a:buBlip>
              <a:tabLst>
                <a:tab pos="360363" algn="l"/>
              </a:tabLst>
              <a:defRPr/>
            </a:pPr>
            <a:endParaRPr lang="en-US" sz="2400" b="1" dirty="0" smtClean="0">
              <a:latin typeface="Arial Rounded MT Bold" pitchFamily="34" charset="0"/>
            </a:endParaRP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Font typeface="Arial" charset="0"/>
              <a:buChar char="•"/>
              <a:tabLst>
                <a:tab pos="360363" algn="l"/>
              </a:tabLst>
              <a:defRPr/>
            </a:pPr>
            <a:endParaRPr lang="en-GB" sz="2400" b="1" dirty="0" smtClean="0">
              <a:latin typeface="Arial Rounded MT Bold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tabLst>
                <a:tab pos="360363" algn="l"/>
              </a:tabLst>
              <a:defRPr/>
            </a:pPr>
            <a:endParaRPr lang="en-GB" sz="2400" dirty="0" smtClean="0">
              <a:solidFill>
                <a:srgbClr val="FF0000"/>
              </a:solidFill>
            </a:endParaRPr>
          </a:p>
          <a:p>
            <a:pPr marL="355600" indent="-355600" eaLnBrk="1" hangingPunct="1">
              <a:buFont typeface="Wingdings" pitchFamily="2" charset="2"/>
              <a:buChar char="•"/>
              <a:tabLst>
                <a:tab pos="360363" algn="l"/>
              </a:tabLst>
              <a:defRPr/>
            </a:pPr>
            <a:endParaRPr lang="en-US" sz="2000" dirty="0" smtClean="0"/>
          </a:p>
          <a:p>
            <a:pPr marL="355600" indent="-355600" eaLnBrk="1" hangingPunct="1">
              <a:buFont typeface="Arial" charset="0"/>
              <a:buChar char="•"/>
              <a:tabLst>
                <a:tab pos="360363" algn="l"/>
              </a:tabLst>
              <a:defRPr/>
            </a:pPr>
            <a:endParaRPr lang="en-ZA" sz="1800" dirty="0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BE7DA7-65DA-45AB-95C9-F1DBD7345C15}" type="slidenum">
              <a:rPr lang="en-GB" altLang="en-US" sz="12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 b="1">
              <a:solidFill>
                <a:srgbClr val="898989"/>
              </a:solidFill>
            </a:endParaRPr>
          </a:p>
        </p:txBody>
      </p:sp>
      <p:pic>
        <p:nvPicPr>
          <p:cNvPr id="66565" name="Picture 4" descr="Landcare-em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25765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C:\Users\TSHIAMO MONCHO\Pictures\Richmond Rehab-2016-5-L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991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EPT OF AGRICULTURE\Desktop\Prg 5 annual report inputs 2013-14\Angus x Nguni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15616"/>
            <a:ext cx="9927312" cy="933131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A9B62-6EE3-4C1B-9BDF-AD3948B1C0C7}" type="slidenum">
              <a:rPr lang="en-ZA" smtClean="0"/>
              <a:pPr>
                <a:defRPr/>
              </a:pPr>
              <a:t>13</a:t>
            </a:fld>
            <a:endParaRPr lang="en-Z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115616"/>
            <a:ext cx="9906000" cy="1440160"/>
          </a:xfrm>
        </p:spPr>
        <p:txBody>
          <a:bodyPr/>
          <a:lstStyle/>
          <a:p>
            <a:r>
              <a:rPr lang="en-ZA" sz="6600" b="1" dirty="0" smtClean="0"/>
              <a:t>CASP</a:t>
            </a:r>
            <a:endParaRPr lang="en-ZA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31968" y="-2115616"/>
            <a:ext cx="9906000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dirty="0" smtClean="0">
                <a:solidFill>
                  <a:schemeClr val="tx1"/>
                </a:solidFill>
              </a:rPr>
              <a:t>CASP</a:t>
            </a:r>
            <a:endParaRPr lang="en-Z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60388" y="260350"/>
            <a:ext cx="8785225" cy="927100"/>
          </a:xfrm>
        </p:spPr>
        <p:txBody>
          <a:bodyPr/>
          <a:lstStyle/>
          <a:p>
            <a:pPr>
              <a:defRPr/>
            </a:pPr>
            <a:r>
              <a:rPr lang="en-US" alt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CASP BUDGET</a:t>
            </a:r>
            <a:r>
              <a:rPr lang="en-US" alt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2016/17</a:t>
            </a:r>
            <a:endParaRPr lang="en-US" altLang="en-US" sz="3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073205"/>
              </p:ext>
            </p:extLst>
          </p:nvPr>
        </p:nvGraphicFramePr>
        <p:xfrm>
          <a:off x="200025" y="1341438"/>
          <a:ext cx="9577389" cy="424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54963"/>
                <a:gridCol w="4163739"/>
                <a:gridCol w="1658687"/>
              </a:tblGrid>
              <a:tr h="311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CASP PILLARS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’000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81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On and Off farm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infrastructure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CASP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Projects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 92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570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Training;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Building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Farmer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and Farm worker training &amp; mentorship programmes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 3 000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6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&amp; Business Development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Marketing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and business development support: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Hanover abattoir,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Moringa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feasibility studies; Hopetown piggery EIA and electricity connection;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Petrusville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tannery electricity connection;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Boegoberg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feasibility study</a:t>
                      </a: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 2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135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Technical; Advisory &amp; Regulatory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 Recovery Plan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 28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122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&amp; Knowledge Management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&amp; Development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R 1 500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Financing Mechanisms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Farmer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credit facility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 1 037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 CASP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 128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364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33" marR="67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8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3C29CF-08AC-4936-86DA-DB302155275A}" type="slidenum">
              <a:rPr lang="en-ZA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ZA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-21994" y="363319"/>
            <a:ext cx="9906000" cy="850900"/>
          </a:xfrm>
        </p:spPr>
        <p:txBody>
          <a:bodyPr/>
          <a:lstStyle/>
          <a:p>
            <a:pPr eaLnBrk="1" hangingPunct="1"/>
            <a:r>
              <a:rPr lang="en-ZA" altLang="en-US" sz="37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Recovery Plan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995518"/>
              </p:ext>
            </p:extLst>
          </p:nvPr>
        </p:nvGraphicFramePr>
        <p:xfrm>
          <a:off x="106470" y="1988840"/>
          <a:ext cx="9649071" cy="27858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0640"/>
                <a:gridCol w="1584176"/>
                <a:gridCol w="2304255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PILLARS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BUDGET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EXPENDITURE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Q1</a:t>
                      </a:r>
                    </a:p>
                  </a:txBody>
                  <a:tcPr marL="91450" marR="91450" marT="45691" marB="45691" anchor="ctr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Ensure accountability &amp; visibility of Extension (3%)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 843 660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 1 038 396  </a:t>
                      </a:r>
                    </a:p>
                  </a:txBody>
                  <a:tcPr marL="91450" marR="91450" marT="45691" marB="45691" anchor="ctr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Promote professionalism and improve the image of extension (2%)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 562 440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 99 587 </a:t>
                      </a:r>
                    </a:p>
                  </a:txBody>
                  <a:tcPr marL="91450" marR="91450" marT="45691" marB="45691" anchor="ctr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Recruitment of Personnel (60%)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 16 873 200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 5 294 360 </a:t>
                      </a:r>
                    </a:p>
                  </a:txBody>
                  <a:tcPr marL="91450" marR="91450" marT="45691" marB="45691" anchor="ctr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Re-skilling &amp; Re-orientation of extension (5%)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 1 406 100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 137 520 </a:t>
                      </a:r>
                    </a:p>
                  </a:txBody>
                  <a:tcPr marL="91450" marR="91450" marT="45691" marB="45691" anchor="ctr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Provision of ICT infrastructure  &amp; other resources (30%)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 8 436 600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 2 624 158 </a:t>
                      </a:r>
                    </a:p>
                  </a:txBody>
                  <a:tcPr marL="91450" marR="91450" marT="45691" marB="45691" anchor="ctr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 28 122 000</a:t>
                      </a:r>
                    </a:p>
                  </a:txBody>
                  <a:tcPr marL="91450" marR="91450" marT="45691" marB="4569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 9 194 021 </a:t>
                      </a:r>
                    </a:p>
                  </a:txBody>
                  <a:tcPr marL="91450" marR="91450" marT="45691" marB="45691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9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417638"/>
          </a:xfrm>
        </p:spPr>
        <p:txBody>
          <a:bodyPr/>
          <a:lstStyle/>
          <a:p>
            <a:r>
              <a:rPr lang="en-ZA" altLang="en-US" sz="3700" b="1" cap="all" dirty="0" smtClean="0"/>
              <a:t>CASP Training 2016/17</a:t>
            </a:r>
            <a:br>
              <a:rPr lang="en-ZA" altLang="en-US" sz="3700" b="1" cap="all" dirty="0" smtClean="0"/>
            </a:br>
            <a:r>
              <a:rPr lang="en-ZA" altLang="en-US" sz="3700" b="1" cap="all" dirty="0" smtClean="0"/>
              <a:t>Budget allocated</a:t>
            </a:r>
            <a:endParaRPr lang="en-US" altLang="en-US" sz="3700" b="1" cap="all" dirty="0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8915400" cy="4572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68395"/>
              </p:ext>
            </p:extLst>
          </p:nvPr>
        </p:nvGraphicFramePr>
        <p:xfrm>
          <a:off x="128465" y="1321174"/>
          <a:ext cx="9649070" cy="3463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199"/>
                <a:gridCol w="3744416"/>
                <a:gridCol w="1080120"/>
                <a:gridCol w="1440160"/>
                <a:gridCol w="158417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Pillar</a:t>
                      </a:r>
                    </a:p>
                  </a:txBody>
                  <a:tcPr marL="91443" marR="91443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marL="91443" marR="91443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no.</a:t>
                      </a:r>
                    </a:p>
                  </a:txBody>
                  <a:tcPr marL="91443" marR="91443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Beneficiary no.</a:t>
                      </a:r>
                    </a:p>
                  </a:txBody>
                  <a:tcPr marL="91443" marR="91443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(R’000)</a:t>
                      </a:r>
                    </a:p>
                  </a:txBody>
                  <a:tcPr marL="91443" marR="91443" marT="45704" marB="45704" anchor="ctr" horzOverflow="overflow"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and Capacity Building</a:t>
                      </a:r>
                    </a:p>
                  </a:txBody>
                  <a:tcPr marL="91443" marR="91443" marT="45704" marB="45704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Courses in small stock production, veldt management, crop production &amp; financial management, etc.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events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R900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Farmers days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R650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Equitable share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Demonstration tours to experimental farms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tours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250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Equitable share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3" marR="91443" marT="45692" marB="45692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Mentorship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R2100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1443" marR="91443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3" marR="91443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R3000</a:t>
                      </a:r>
                    </a:p>
                  </a:txBody>
                  <a:tcPr marL="91443" marR="91443" marT="45704" marB="45704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0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476250"/>
            <a:ext cx="8753475" cy="706438"/>
          </a:xfrm>
        </p:spPr>
        <p:txBody>
          <a:bodyPr/>
          <a:lstStyle/>
          <a:p>
            <a:pPr>
              <a:defRPr/>
            </a:pPr>
            <a:r>
              <a:rPr lang="en-ZA" sz="3000" b="1" cap="al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ZA" sz="3700" b="1" cap="all" dirty="0" smtClean="0"/>
              <a:t>CASP PROJECTS PER DISTRICT</a:t>
            </a:r>
            <a:endParaRPr lang="en-ZA" sz="3700" b="1" cap="all" dirty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95C5F2-B82C-4832-898F-8CE25616DFA9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36980852"/>
              </p:ext>
            </p:extLst>
          </p:nvPr>
        </p:nvGraphicFramePr>
        <p:xfrm>
          <a:off x="849313" y="1628800"/>
          <a:ext cx="8496300" cy="3587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8467"/>
                <a:gridCol w="2916559"/>
                <a:gridCol w="2091274"/>
              </a:tblGrid>
              <a:tr h="4320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PROJECTS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L="9523" marR="9523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0688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BAARD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ZA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</a:t>
                      </a:r>
                      <a:endParaRPr lang="en-ZA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12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TAOLO GAETSEWE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970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12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NAMAKWA</a:t>
                      </a:r>
                    </a:p>
                  </a:txBody>
                  <a:tcPr marL="9523" marR="9523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12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 SEME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12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ZF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MGCAWU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12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r>
                        <a:rPr lang="en-ZA" sz="14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570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125">
                <a:tc gridSpan="3">
                  <a:txBody>
                    <a:bodyPr/>
                    <a:lstStyle/>
                    <a:p>
                      <a:pPr algn="l" fontAlgn="t"/>
                      <a:endParaRPr lang="en-ZA" sz="15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8915400" cy="1080864"/>
          </a:xfrm>
        </p:spPr>
        <p:txBody>
          <a:bodyPr/>
          <a:lstStyle/>
          <a:p>
            <a:pPr>
              <a:defRPr/>
            </a:pPr>
            <a:r>
              <a:rPr lang="en-ZA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CASP Projects</a:t>
            </a:r>
            <a:br>
              <a:rPr lang="en-ZA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</a:br>
            <a:r>
              <a:rPr lang="en-ZA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2016/17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147687"/>
              </p:ext>
            </p:extLst>
          </p:nvPr>
        </p:nvGraphicFramePr>
        <p:xfrm>
          <a:off x="920553" y="1412776"/>
          <a:ext cx="813690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37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188913"/>
            <a:ext cx="8753475" cy="431800"/>
          </a:xfrm>
        </p:spPr>
        <p:txBody>
          <a:bodyPr/>
          <a:lstStyle/>
          <a:p>
            <a:pPr>
              <a:defRPr/>
            </a:pPr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BENEFICIARIES  SUPPORTED </a:t>
            </a:r>
            <a:endParaRPr lang="en-ZA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74097092"/>
              </p:ext>
            </p:extLst>
          </p:nvPr>
        </p:nvGraphicFramePr>
        <p:xfrm>
          <a:off x="57150" y="692150"/>
          <a:ext cx="9791701" cy="5261903"/>
        </p:xfrm>
        <a:graphic>
          <a:graphicData uri="http://schemas.openxmlformats.org/drawingml/2006/table">
            <a:tbl>
              <a:tblPr/>
              <a:tblGrid>
                <a:gridCol w="1338762"/>
                <a:gridCol w="1036808"/>
                <a:gridCol w="792088"/>
                <a:gridCol w="1159218"/>
                <a:gridCol w="1073030"/>
                <a:gridCol w="522774"/>
                <a:gridCol w="674736"/>
                <a:gridCol w="746706"/>
                <a:gridCol w="530472"/>
                <a:gridCol w="599766"/>
                <a:gridCol w="741970"/>
                <a:gridCol w="575371"/>
              </a:tblGrid>
              <a:tr h="1769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PROVINCE: NORTHERN CAPE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APAP Commodities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 Beneficiaries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Beneficiaries  supported this quarter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895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Projects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14160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4160"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4160"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19804"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Meat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4160"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Poultry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9971"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Grains (Maize &amp; Wheat)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4160"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4160"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Soya Beans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4160"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Aquaculture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4160"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4160"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Forestry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9971"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commodities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6415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4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A439FD-82BC-454C-8A5C-00845F69CBD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404813"/>
            <a:ext cx="9504362" cy="720725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ZA" sz="37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ZA" sz="3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1813" y="1628800"/>
            <a:ext cx="8915400" cy="4248472"/>
          </a:xfrm>
          <a:solidFill>
            <a:schemeClr val="bg1"/>
          </a:solidFill>
        </p:spPr>
        <p:txBody>
          <a:bodyPr/>
          <a:lstStyle/>
          <a:p>
            <a:pPr marL="268287" indent="0">
              <a:buNone/>
              <a:defRPr/>
            </a:pPr>
            <a:r>
              <a:rPr lang="en-ZA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268287" indent="0">
              <a:buNone/>
              <a:defRPr/>
            </a:pPr>
            <a:endParaRPr lang="en-ZA" sz="12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363538">
              <a:buFont typeface="Arial" charset="0"/>
              <a:buChar char="•"/>
              <a:defRPr/>
            </a:pPr>
            <a:r>
              <a:rPr lang="en-ZA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LandCare</a:t>
            </a:r>
            <a:endParaRPr lang="en-ZA" sz="24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363538">
              <a:buNone/>
              <a:defRPr/>
            </a:pPr>
            <a:endParaRPr lang="en-ZA" sz="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363538">
              <a:buFont typeface="Arial" charset="0"/>
              <a:buChar char="•"/>
              <a:defRPr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CASP PROJECTS</a:t>
            </a:r>
          </a:p>
          <a:p>
            <a:pPr marL="631825" indent="-363538">
              <a:buNone/>
              <a:defRPr/>
            </a:pPr>
            <a:endParaRPr lang="en-Z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363538">
              <a:buFont typeface="Arial" charset="0"/>
              <a:buChar char="•"/>
              <a:defRPr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RECOVERY PLAN</a:t>
            </a:r>
          </a:p>
          <a:p>
            <a:pPr marL="631825" indent="-363538">
              <a:buNone/>
              <a:defRPr/>
            </a:pPr>
            <a:endParaRPr lang="en-Z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363538">
              <a:buFont typeface="Arial" charset="0"/>
              <a:buChar char="•"/>
              <a:defRPr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CASP TRAINING</a:t>
            </a:r>
          </a:p>
          <a:p>
            <a:pPr marL="631825" indent="-363538">
              <a:buNone/>
              <a:defRPr/>
            </a:pPr>
            <a:endParaRPr lang="en-Z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363538">
              <a:buFont typeface="Arial" charset="0"/>
              <a:buChar char="•"/>
              <a:defRPr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ILIMA-LETSEMA</a:t>
            </a:r>
          </a:p>
          <a:p>
            <a:pPr marL="631825" indent="-363538">
              <a:buNone/>
              <a:defRPr/>
            </a:pPr>
            <a:endParaRPr lang="en-Z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363538">
              <a:buFont typeface="Arial" charset="0"/>
              <a:buChar char="•"/>
              <a:defRPr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FETSA TLALA </a:t>
            </a:r>
          </a:p>
          <a:p>
            <a:pPr marL="0" indent="0">
              <a:buNone/>
              <a:defRPr/>
            </a:pPr>
            <a:endParaRPr lang="en-ZA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ZA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0"/>
            <a:ext cx="8755063" cy="561975"/>
          </a:xfrm>
        </p:spPr>
        <p:txBody>
          <a:bodyPr/>
          <a:lstStyle/>
          <a:p>
            <a:pPr>
              <a:defRPr/>
            </a:pPr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FARMERS  SUPPORTED </a:t>
            </a:r>
            <a:endParaRPr lang="en-ZA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34604575"/>
              </p:ext>
            </p:extLst>
          </p:nvPr>
        </p:nvGraphicFramePr>
        <p:xfrm>
          <a:off x="220823" y="561975"/>
          <a:ext cx="9577065" cy="6043148"/>
        </p:xfrm>
        <a:graphic>
          <a:graphicData uri="http://schemas.openxmlformats.org/drawingml/2006/table">
            <a:tbl>
              <a:tblPr/>
              <a:tblGrid>
                <a:gridCol w="1270291"/>
                <a:gridCol w="1040677"/>
                <a:gridCol w="1040677"/>
                <a:gridCol w="1040677"/>
                <a:gridCol w="704973"/>
                <a:gridCol w="704973"/>
                <a:gridCol w="629441"/>
                <a:gridCol w="626644"/>
                <a:gridCol w="749735"/>
                <a:gridCol w="984724"/>
                <a:gridCol w="784253"/>
              </a:tblGrid>
              <a:tr h="3112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Farmers supported with infrastructure and inputs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Farmers accessing markets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93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Newly supported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12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112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 BAARD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12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Smallholder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34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Commercial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12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TAOLO GAETSEWE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12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Smallholder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6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Commercial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12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NAMAKWA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35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Smallholder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68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Commercial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12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 KA SEME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12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Smallholder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68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Commercial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12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ZF MGCAWU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12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Smallholder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04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Commercial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124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50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E63C3A-C783-4360-B50E-346760D71B8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32" y="0"/>
            <a:ext cx="8753475" cy="563562"/>
          </a:xfrm>
        </p:spPr>
        <p:txBody>
          <a:bodyPr/>
          <a:lstStyle/>
          <a:p>
            <a:pPr>
              <a:defRPr/>
            </a:pPr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HECTARES PLANTED </a:t>
            </a:r>
            <a:endParaRPr lang="en-ZA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56641" y="476672"/>
          <a:ext cx="9620894" cy="6352069"/>
        </p:xfrm>
        <a:graphic>
          <a:graphicData uri="http://schemas.openxmlformats.org/drawingml/2006/table">
            <a:tbl>
              <a:tblPr/>
              <a:tblGrid>
                <a:gridCol w="1675340"/>
                <a:gridCol w="1675340"/>
                <a:gridCol w="1096363"/>
                <a:gridCol w="969071"/>
                <a:gridCol w="985496"/>
                <a:gridCol w="1609642"/>
                <a:gridCol w="1609642"/>
              </a:tblGrid>
              <a:tr h="167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Maize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+mn-lt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71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49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Soyabeans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465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93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05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ZA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Wine grapes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Sugarcane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Aquaculture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Animals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Animals / Sold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ZA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Barley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7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23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400,45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200,45</a:t>
                      </a:r>
                      <a:endParaRPr lang="en-ZA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55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D01F6-8F08-487C-95E8-372AF62F5F2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25538"/>
          </a:xfrm>
        </p:spPr>
        <p:txBody>
          <a:bodyPr/>
          <a:lstStyle/>
          <a:p>
            <a:r>
              <a:rPr lang="en-ZA" altLang="en-US" sz="3700" b="1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CASP Training 2016/17</a:t>
            </a:r>
            <a:endParaRPr lang="en-ZA" altLang="en-US" sz="37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76536" y="1268760"/>
            <a:ext cx="8136904" cy="4608165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total of 13 training courses were conducted</a:t>
            </a:r>
          </a:p>
          <a:p>
            <a:pPr>
              <a:buFont typeface="Arial" charset="0"/>
              <a:buChar char="•"/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total 259</a:t>
            </a:r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beneficiaries were trained</a:t>
            </a:r>
          </a:p>
          <a:p>
            <a:pPr>
              <a:buFont typeface="Arial" charset="0"/>
              <a:buChar char="•"/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was conducted by: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practitioners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conomics unit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service providers</a:t>
            </a:r>
          </a:p>
          <a:p>
            <a:pPr>
              <a:buFont typeface="Arial" charset="0"/>
              <a:buChar char="•"/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courses were mainly non-credit bearing</a:t>
            </a:r>
          </a:p>
          <a:p>
            <a:pPr marL="0" indent="0">
              <a:buFont typeface="Arial" charset="0"/>
              <a:buNone/>
              <a:defRPr/>
            </a:pPr>
            <a:endParaRPr lang="en-ZA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9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-35781" y="274200"/>
            <a:ext cx="9906000" cy="808038"/>
          </a:xfrm>
        </p:spPr>
        <p:txBody>
          <a:bodyPr/>
          <a:lstStyle/>
          <a:p>
            <a:pPr eaLnBrk="1" hangingPunct="1"/>
            <a:r>
              <a:rPr lang="en-ZA" altLang="en-US" sz="37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Non Credit Bearing Training Conducted Q1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560388" y="836613"/>
            <a:ext cx="9145587" cy="4321175"/>
          </a:xfrm>
        </p:spPr>
        <p:txBody>
          <a:bodyPr/>
          <a:lstStyle/>
          <a:p>
            <a:pPr algn="l" eaLnBrk="1" hangingPunct="1"/>
            <a:r>
              <a:rPr lang="en-ZA" altLang="en-US" sz="2800" smtClean="0">
                <a:solidFill>
                  <a:schemeClr val="tx1"/>
                </a:solidFill>
              </a:rPr>
              <a:t> </a:t>
            </a:r>
          </a:p>
          <a:p>
            <a:pPr algn="l" eaLnBrk="1" hangingPunct="1"/>
            <a:endParaRPr lang="en-ZA" altLang="en-US" sz="28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38162"/>
              </p:ext>
            </p:extLst>
          </p:nvPr>
        </p:nvGraphicFramePr>
        <p:xfrm>
          <a:off x="129461" y="1412776"/>
          <a:ext cx="9577512" cy="378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7395"/>
                <a:gridCol w="1728192"/>
                <a:gridCol w="1585175"/>
                <a:gridCol w="792088"/>
                <a:gridCol w="1008112"/>
                <a:gridCol w="93655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Training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beneficiaries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</a:t>
                      </a:r>
                    </a:p>
                  </a:txBody>
                  <a:tcPr horzOverflow="overflow"/>
                </a:tc>
              </a:tr>
              <a:tr h="2739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HACCP training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ZF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Mgcawu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Lucerne production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ZF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Mgcawu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record keeping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ZF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Mgcawu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Fence construction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Dongas rehabilitation techniques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Cooperatives and marketing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 Baard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Irrigation scheduling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 Baard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Cattle production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 Baard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Vaccinate and dehorning of animal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 Baard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0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906000" cy="765175"/>
          </a:xfrm>
        </p:spPr>
        <p:txBody>
          <a:bodyPr/>
          <a:lstStyle/>
          <a:p>
            <a:pPr eaLnBrk="1" hangingPunct="1"/>
            <a:r>
              <a:rPr lang="en-ZA" altLang="en-US" sz="3200" dirty="0" smtClean="0"/>
              <a:t/>
            </a:r>
            <a:br>
              <a:rPr lang="en-ZA" altLang="en-US" sz="3200" dirty="0" smtClean="0"/>
            </a:br>
            <a:r>
              <a:rPr lang="en-ZA" altLang="en-US" sz="37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Non Credit Bearing Training Conducted Q1</a:t>
            </a:r>
            <a:r>
              <a:rPr lang="en-ZA" altLang="en-US" sz="37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200" dirty="0" smtClean="0"/>
              <a:t/>
            </a:r>
            <a:br>
              <a:rPr lang="en-ZA" altLang="en-US" sz="3200" dirty="0" smtClean="0"/>
            </a:br>
            <a:endParaRPr lang="en-ZA" altLang="en-US" sz="3200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89465"/>
              </p:ext>
            </p:extLst>
          </p:nvPr>
        </p:nvGraphicFramePr>
        <p:xfrm>
          <a:off x="128463" y="1844824"/>
          <a:ext cx="9649074" cy="274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305"/>
                <a:gridCol w="2304256"/>
                <a:gridCol w="1728192"/>
                <a:gridCol w="792088"/>
                <a:gridCol w="1008112"/>
                <a:gridCol w="108012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Training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beneficiaries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</a:t>
                      </a:r>
                    </a:p>
                  </a:txBody>
                  <a:tcPr marL="91447" marR="91447" marT="45767" marB="4576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Cattle production (x2)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Taolo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Gaetsewe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47" marR="91447" marT="45767" marB="4576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stock training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Taolo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Gaetsewe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47" marR="91447" marT="45767" marB="4576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 production (x2)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Taolo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Gaetsewe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7" marR="91447" marT="45767" marB="4576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handling of chemicals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Taolo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Gaetsewe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7" marR="91447" marT="45767" marB="4576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Broiler management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Taolo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Gaetsewe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7" marR="91447" marT="45767" marB="45767" anchor="ctr" horzOverflow="overflow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1447" marR="91447" marT="45767" marB="4576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marT="45766" marB="457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91447" marR="91447" marT="45767" marB="457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1447" marR="91447" marT="45767" marB="45767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651C20-64E6-49E2-8856-A825F406405E}" type="slidenum">
              <a:rPr lang="en-ZA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ZA" sz="1200" smtClean="0">
              <a:solidFill>
                <a:srgbClr val="898989"/>
              </a:solidFill>
            </a:endParaRPr>
          </a:p>
        </p:txBody>
      </p:sp>
      <p:sp>
        <p:nvSpPr>
          <p:cNvPr id="5" name="TextBox 5"/>
          <p:cNvSpPr txBox="1">
            <a:spLocks noGrp="1" noChangeArrowheads="1"/>
          </p:cNvSpPr>
          <p:nvPr>
            <p:ph type="title"/>
          </p:nvPr>
        </p:nvSpPr>
        <p:spPr>
          <a:xfrm>
            <a:off x="22666" y="9686"/>
            <a:ext cx="9920288" cy="661720"/>
          </a:xfrm>
          <a:solidFill>
            <a:schemeClr val="accent3"/>
          </a:solidFill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ZA" alt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ILIMA-LETSEMA 2016/17</a:t>
            </a:r>
          </a:p>
        </p:txBody>
      </p:sp>
      <p:pic>
        <p:nvPicPr>
          <p:cNvPr id="15378" name="Picture 5" descr="C:\Users\TKadinda\AppData\Local\Microsoft\Windows\Temporary Internet Files\Content.IE5\QCU6X6XA\20160729_1057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671406"/>
            <a:ext cx="9894887" cy="527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6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753475" cy="706437"/>
          </a:xfrm>
        </p:spPr>
        <p:txBody>
          <a:bodyPr/>
          <a:lstStyle/>
          <a:p>
            <a:pPr>
              <a:defRPr/>
            </a:pPr>
            <a:r>
              <a:rPr lang="en-ZA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PER DISTRICT</a:t>
            </a:r>
            <a:endParaRPr lang="en-ZA" sz="3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C6CFEB-9CE8-4C23-A526-D1A15CFE5D36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7714300"/>
              </p:ext>
            </p:extLst>
          </p:nvPr>
        </p:nvGraphicFramePr>
        <p:xfrm>
          <a:off x="920750" y="1412777"/>
          <a:ext cx="8424863" cy="3960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7904"/>
                <a:gridCol w="3024776"/>
                <a:gridCol w="1782183"/>
              </a:tblGrid>
              <a:tr h="5390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PROJECTS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121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BAARD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ZA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77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TAOLO GAETSEWE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77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NAMAKWA</a:t>
                      </a: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77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 SEME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9 100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77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ZF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MGCAWU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19 450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776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ZA" sz="14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050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776">
                <a:tc gridSpan="3">
                  <a:txBody>
                    <a:bodyPr/>
                    <a:lstStyle/>
                    <a:p>
                      <a:pPr algn="l" fontAlgn="t"/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Z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9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88950" y="115888"/>
            <a:ext cx="8915400" cy="647700"/>
          </a:xfrm>
        </p:spPr>
        <p:txBody>
          <a:bodyPr/>
          <a:lstStyle/>
          <a:p>
            <a:pPr>
              <a:defRPr/>
            </a:pPr>
            <a:r>
              <a:rPr lang="en-ZA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Ilima / </a:t>
            </a:r>
            <a:r>
              <a:rPr lang="en-ZA" alt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Letsema</a:t>
            </a:r>
            <a:r>
              <a:rPr lang="en-ZA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/>
            </a:r>
            <a:br>
              <a:rPr lang="en-ZA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</a:br>
            <a:r>
              <a:rPr lang="en-ZA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2016/17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848544" y="1196752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9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15888"/>
            <a:ext cx="8753475" cy="1141412"/>
          </a:xfrm>
        </p:spPr>
        <p:txBody>
          <a:bodyPr/>
          <a:lstStyle/>
          <a:p>
            <a:pPr>
              <a:defRPr/>
            </a:pPr>
            <a:r>
              <a:rPr lang="en-US" sz="3700" b="1" dirty="0" smtClean="0"/>
              <a:t>COMMODITIES SUPPORTED</a:t>
            </a:r>
            <a:endParaRPr lang="en-US" sz="3700" b="1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73882448"/>
              </p:ext>
            </p:extLst>
          </p:nvPr>
        </p:nvGraphicFramePr>
        <p:xfrm>
          <a:off x="415925" y="1125538"/>
          <a:ext cx="9217024" cy="50212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20974"/>
                <a:gridCol w="2057372"/>
                <a:gridCol w="3538678"/>
              </a:tblGrid>
              <a:tr h="720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COMMODITIES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PROJECTS PER COMMODITY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(R’000)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5563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Irrigation Schemes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13 000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 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3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13 150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 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3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6 300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 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3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6 500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 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3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Maize &amp; Wheat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 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3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2 900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 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3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Piggery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 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3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Rooibos Tea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 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3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ZA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55 050 </a:t>
                      </a:r>
                      <a:r>
                        <a:rPr lang="en-ZA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 </a:t>
                      </a:r>
                      <a:endParaRPr lang="en-ZA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0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15888"/>
            <a:ext cx="8755063" cy="528637"/>
          </a:xfrm>
        </p:spPr>
        <p:txBody>
          <a:bodyPr/>
          <a:lstStyle/>
          <a:p>
            <a:pPr>
              <a:defRPr/>
            </a:pPr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BENEFICIARIES  SUPPORTED </a:t>
            </a:r>
            <a:endParaRPr lang="en-ZA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14385842"/>
              </p:ext>
            </p:extLst>
          </p:nvPr>
        </p:nvGraphicFramePr>
        <p:xfrm>
          <a:off x="128588" y="750888"/>
          <a:ext cx="9648824" cy="5677208"/>
        </p:xfrm>
        <a:graphic>
          <a:graphicData uri="http://schemas.openxmlformats.org/drawingml/2006/table">
            <a:tbl>
              <a:tblPr/>
              <a:tblGrid>
                <a:gridCol w="1080092"/>
                <a:gridCol w="1271393"/>
                <a:gridCol w="911002"/>
                <a:gridCol w="999164"/>
                <a:gridCol w="911002"/>
                <a:gridCol w="646518"/>
                <a:gridCol w="656313"/>
                <a:gridCol w="950185"/>
                <a:gridCol w="695496"/>
                <a:gridCol w="668559"/>
                <a:gridCol w="859100"/>
              </a:tblGrid>
              <a:tr h="2118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PROVINCE: NORTHERN CAPE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APAP Commodities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500" b="1" i="0" u="none" strike="noStrike" cap="all" baseline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 Beneficiaries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 Beneficiaries  supported this quarter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587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Projects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823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Irrigation Schemes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8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Meat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1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Poultry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Grains (Maize &amp; Wheat)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Soya Beans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2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Aquaculture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9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9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Piggery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9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Rooibos Tea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9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Forestry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6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864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D6124B-7A96-4474-9F6A-3E879986167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Content Placeholder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665" y="2045399"/>
            <a:ext cx="3915155" cy="36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" name="Content Placeholder 2"/>
          <p:cNvSpPr txBox="1">
            <a:spLocks/>
          </p:cNvSpPr>
          <p:nvPr/>
        </p:nvSpPr>
        <p:spPr>
          <a:xfrm>
            <a:off x="6299305" y="3411834"/>
            <a:ext cx="325182" cy="149247"/>
          </a:xfrm>
          <a:prstGeom prst="rect">
            <a:avLst/>
          </a:prstGeom>
          <a:noFill/>
        </p:spPr>
        <p:txBody>
          <a:bodyPr vert="horz" lIns="31661" tIns="15831" rIns="31661" bIns="15831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62" dirty="0">
                <a:solidFill>
                  <a:prstClr val="white"/>
                </a:solidFill>
                <a:latin typeface="Lato Light"/>
                <a:cs typeface="Lato Light"/>
              </a:rPr>
              <a:t>30%</a:t>
            </a:r>
          </a:p>
        </p:txBody>
      </p:sp>
      <p:sp>
        <p:nvSpPr>
          <p:cNvPr id="212" name="Content Placeholder 2"/>
          <p:cNvSpPr txBox="1">
            <a:spLocks/>
          </p:cNvSpPr>
          <p:nvPr/>
        </p:nvSpPr>
        <p:spPr>
          <a:xfrm>
            <a:off x="6299305" y="3687772"/>
            <a:ext cx="325182" cy="149247"/>
          </a:xfrm>
          <a:prstGeom prst="rect">
            <a:avLst/>
          </a:prstGeom>
          <a:noFill/>
        </p:spPr>
        <p:txBody>
          <a:bodyPr vert="horz" lIns="31661" tIns="15831" rIns="31661" bIns="15831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62" dirty="0">
                <a:solidFill>
                  <a:prstClr val="white"/>
                </a:solidFill>
                <a:latin typeface="Lato Light"/>
                <a:cs typeface="Lato Light"/>
              </a:rPr>
              <a:t>67%</a:t>
            </a:r>
          </a:p>
        </p:txBody>
      </p:sp>
      <p:sp>
        <p:nvSpPr>
          <p:cNvPr id="230" name="Content Placeholder 2"/>
          <p:cNvSpPr txBox="1">
            <a:spLocks/>
          </p:cNvSpPr>
          <p:nvPr/>
        </p:nvSpPr>
        <p:spPr>
          <a:xfrm>
            <a:off x="6299305" y="4541410"/>
            <a:ext cx="325182" cy="149247"/>
          </a:xfrm>
          <a:prstGeom prst="rect">
            <a:avLst/>
          </a:prstGeom>
          <a:noFill/>
        </p:spPr>
        <p:txBody>
          <a:bodyPr vert="horz" lIns="31661" tIns="15831" rIns="31661" bIns="15831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62" dirty="0">
                <a:solidFill>
                  <a:prstClr val="white"/>
                </a:solidFill>
                <a:latin typeface="Lato Light"/>
                <a:cs typeface="Lato Light"/>
              </a:rPr>
              <a:t>2.1%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776957" y="1629659"/>
            <a:ext cx="2287931" cy="347978"/>
          </a:xfrm>
          <a:prstGeom prst="rect">
            <a:avLst/>
          </a:prstGeom>
          <a:noFill/>
        </p:spPr>
        <p:txBody>
          <a:bodyPr wrap="none" lIns="63308" tIns="31654" rIns="63308" bIns="31654" rtlCol="0">
            <a:spAutoFit/>
          </a:bodyPr>
          <a:lstStyle/>
          <a:p>
            <a:r>
              <a:rPr lang="en-ZA" sz="1846" b="1" dirty="0">
                <a:solidFill>
                  <a:srgbClr val="44546A"/>
                </a:solidFill>
                <a:latin typeface="Lato Regular"/>
                <a:cs typeface="Lato Regular"/>
              </a:rPr>
              <a:t>Provincial</a:t>
            </a:r>
            <a:r>
              <a:rPr lang="id-ID" sz="1846" b="1" dirty="0">
                <a:solidFill>
                  <a:srgbClr val="44546A"/>
                </a:solidFill>
                <a:latin typeface="Lato Regular"/>
                <a:cs typeface="Lato Regular"/>
              </a:rPr>
              <a:t> Analysis</a:t>
            </a:r>
          </a:p>
        </p:txBody>
      </p:sp>
      <p:sp>
        <p:nvSpPr>
          <p:cNvPr id="238" name="TextBox 34"/>
          <p:cNvSpPr txBox="1"/>
          <p:nvPr/>
        </p:nvSpPr>
        <p:spPr>
          <a:xfrm>
            <a:off x="381001" y="2089798"/>
            <a:ext cx="3157157" cy="364298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lIns="63308" tIns="31654" rIns="63308" bIns="31654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29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Northern Cape is a Semi-Arid Province which occupies over </a:t>
            </a:r>
            <a:r>
              <a:rPr lang="pt-BR" sz="129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pt-BR" sz="129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South African land mass.</a:t>
            </a:r>
          </a:p>
          <a:p>
            <a:pPr algn="just"/>
            <a:endParaRPr lang="pt-BR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9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r>
              <a:rPr lang="pt-BR" sz="129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Animal Production land use</a:t>
            </a:r>
          </a:p>
          <a:p>
            <a:pPr algn="just"/>
            <a:endParaRPr lang="pt-BR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9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pt-BR" sz="129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Crop production mainly under Irrigation</a:t>
            </a:r>
          </a:p>
          <a:p>
            <a:pPr algn="just"/>
            <a:endParaRPr lang="pt-BR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9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pt-BR" sz="129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World Production of Raisins</a:t>
            </a:r>
          </a:p>
          <a:p>
            <a:pPr algn="just"/>
            <a:endParaRPr lang="pt-BR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9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2.1%</a:t>
            </a:r>
            <a:r>
              <a:rPr lang="pt-BR" sz="129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Agricultural Households </a:t>
            </a:r>
          </a:p>
          <a:p>
            <a:pPr algn="just"/>
            <a:r>
              <a:rPr lang="pt-BR" sz="129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(of RSA)</a:t>
            </a:r>
          </a:p>
          <a:p>
            <a:pPr algn="just"/>
            <a:endParaRPr lang="pt-BR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9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Irrigation scheme in Sub-Saharan Africa (Vaalharts Irrigation Scheme)</a:t>
            </a:r>
          </a:p>
          <a:p>
            <a:pPr algn="just"/>
            <a:endParaRPr lang="pt-BR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9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Wine Cellar Group 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4059474" y="3078867"/>
            <a:ext cx="127917" cy="639340"/>
          </a:xfrm>
          <a:prstGeom prst="rect">
            <a:avLst/>
          </a:prstGeom>
          <a:noFill/>
        </p:spPr>
        <p:txBody>
          <a:bodyPr wrap="none" lIns="63308" tIns="31654" rIns="63308" bIns="31654" rtlCol="0">
            <a:spAutoFit/>
          </a:bodyPr>
          <a:lstStyle/>
          <a:p>
            <a:endParaRPr lang="id-ID" sz="3739" b="1" dirty="0">
              <a:solidFill>
                <a:prstClr val="white"/>
              </a:solidFill>
              <a:latin typeface="Lato Light"/>
              <a:cs typeface="Lato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44383" y="2299029"/>
            <a:ext cx="1674558" cy="1801527"/>
            <a:chOff x="15192526" y="3880610"/>
            <a:chExt cx="5817830" cy="3100023"/>
          </a:xfrm>
        </p:grpSpPr>
        <p:sp>
          <p:nvSpPr>
            <p:cNvPr id="255" name="TextBox 254"/>
            <p:cNvSpPr txBox="1"/>
            <p:nvPr/>
          </p:nvSpPr>
          <p:spPr>
            <a:xfrm>
              <a:off x="15192526" y="3880610"/>
              <a:ext cx="5817830" cy="476982"/>
            </a:xfrm>
            <a:prstGeom prst="rect">
              <a:avLst/>
            </a:prstGeom>
            <a:noFill/>
          </p:spPr>
          <p:txBody>
            <a:bodyPr wrap="none" lIns="63308" tIns="31654" rIns="63308" bIns="31654" rtlCol="0">
              <a:spAutoFit/>
            </a:bodyPr>
            <a:lstStyle/>
            <a:p>
              <a:r>
                <a:rPr lang="id-ID" sz="1386" dirty="0">
                  <a:solidFill>
                    <a:srgbClr val="44546A"/>
                  </a:solidFill>
                  <a:latin typeface="Arial" panose="020B0604020202020204" pitchFamily="34" charset="0"/>
                </a:rPr>
                <a:t>Po</a:t>
              </a:r>
              <a:r>
                <a:rPr lang="en-ZA" sz="1386" dirty="0">
                  <a:solidFill>
                    <a:srgbClr val="44546A"/>
                  </a:solidFill>
                  <a:latin typeface="Arial" panose="020B0604020202020204" pitchFamily="34" charset="0"/>
                </a:rPr>
                <a:t>pulation</a:t>
              </a:r>
              <a:r>
                <a:rPr lang="id-ID" sz="1386" dirty="0">
                  <a:solidFill>
                    <a:srgbClr val="44546A"/>
                  </a:solidFill>
                  <a:latin typeface="Arial" panose="020B0604020202020204" pitchFamily="34" charset="0"/>
                </a:rPr>
                <a:t> Analysis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15898868" y="5550235"/>
              <a:ext cx="4253612" cy="1430398"/>
            </a:xfrm>
            <a:prstGeom prst="rect">
              <a:avLst/>
            </a:prstGeom>
            <a:noFill/>
          </p:spPr>
          <p:txBody>
            <a:bodyPr wrap="square" lIns="63308" tIns="31654" rIns="63308" bIns="3165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108" dirty="0">
                  <a:solidFill>
                    <a:prstClr val="black"/>
                  </a:solidFill>
                  <a:latin typeface="Arial" panose="020B0604020202020204" pitchFamily="34" charset="0"/>
                </a:rPr>
                <a:t>Of the South African Population</a:t>
              </a:r>
              <a:endParaRPr lang="id-ID" sz="1108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15192526" y="4563605"/>
              <a:ext cx="4236839" cy="1100160"/>
            </a:xfrm>
            <a:prstGeom prst="rect">
              <a:avLst/>
            </a:prstGeom>
            <a:noFill/>
          </p:spPr>
          <p:txBody>
            <a:bodyPr wrap="none" lIns="63308" tIns="31654" rIns="63308" bIns="31654" rtlCol="0">
              <a:spAutoFit/>
            </a:bodyPr>
            <a:lstStyle/>
            <a:p>
              <a:r>
                <a:rPr lang="en-ZA" sz="3739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2,1</a:t>
              </a:r>
              <a:r>
                <a:rPr lang="id-ID" sz="3739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546493" y="626095"/>
            <a:ext cx="4723505" cy="719872"/>
            <a:chOff x="5386828" y="483017"/>
            <a:chExt cx="13642126" cy="2079087"/>
          </a:xfrm>
        </p:grpSpPr>
        <p:sp>
          <p:nvSpPr>
            <p:cNvPr id="56" name="TextBox 55"/>
            <p:cNvSpPr txBox="1"/>
            <p:nvPr/>
          </p:nvSpPr>
          <p:spPr>
            <a:xfrm>
              <a:off x="5386828" y="483017"/>
              <a:ext cx="13642126" cy="1446591"/>
            </a:xfrm>
            <a:prstGeom prst="rect">
              <a:avLst/>
            </a:prstGeom>
            <a:noFill/>
          </p:spPr>
          <p:txBody>
            <a:bodyPr wrap="square" lIns="31654" tIns="15827" rIns="31654" bIns="15827" rtlCol="0">
              <a:spAutoFit/>
            </a:bodyPr>
            <a:lstStyle/>
            <a:p>
              <a:pPr algn="ctr"/>
              <a:r>
                <a:rPr lang="en-US" sz="3047" b="1" dirty="0">
                  <a:solidFill>
                    <a:srgbClr val="44546A"/>
                  </a:solidFill>
                  <a:latin typeface="Arial" panose="020B0604020202020204" pitchFamily="34" charset="0"/>
                </a:rPr>
                <a:t>PROVINCIAL PROFILE</a:t>
              </a:r>
              <a:endParaRPr lang="id-ID" sz="3047" b="1" dirty="0">
                <a:solidFill>
                  <a:srgbClr val="44546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1626" tIns="15814" rIns="31626" bIns="15814" rtlCol="0" anchor="ctr"/>
            <a:lstStyle/>
            <a:p>
              <a:pPr algn="ctr"/>
              <a:endParaRPr lang="en-US" sz="1247" dirty="0">
                <a:solidFill>
                  <a:srgbClr val="ED7D31"/>
                </a:solidFill>
                <a:latin typeface="Open Sans Light"/>
              </a:endParaRPr>
            </a:p>
          </p:txBody>
        </p:sp>
        <p:sp>
          <p:nvSpPr>
            <p:cNvPr id="58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75305" tIns="37652" rIns="75305" bIns="37652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74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Northern Cape in a nutshell</a:t>
              </a:r>
              <a:endParaRPr lang="en-US" sz="1074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291277" y="6021290"/>
            <a:ext cx="3057570" cy="34810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ZA" sz="1662" dirty="0">
              <a:solidFill>
                <a:prstClr val="black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8973900" y="504367"/>
            <a:ext cx="498987" cy="3988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62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89147" y="3641075"/>
            <a:ext cx="1219498" cy="639340"/>
          </a:xfrm>
          <a:prstGeom prst="rect">
            <a:avLst/>
          </a:prstGeom>
          <a:noFill/>
        </p:spPr>
        <p:txBody>
          <a:bodyPr wrap="none" lIns="63308" tIns="31654" rIns="63308" bIns="31654" rtlCol="0">
            <a:spAutoFit/>
          </a:bodyPr>
          <a:lstStyle/>
          <a:p>
            <a:r>
              <a:rPr lang="en-ZA" sz="3739" b="1" dirty="0">
                <a:solidFill>
                  <a:prstClr val="white"/>
                </a:solidFill>
                <a:latin typeface="Lato Light"/>
                <a:cs typeface="Lato Light"/>
              </a:rPr>
              <a:t>1.2m</a:t>
            </a:r>
            <a:endParaRPr lang="id-ID" sz="3739" b="1" dirty="0">
              <a:solidFill>
                <a:prstClr val="white"/>
              </a:solidFill>
              <a:latin typeface="Lato Light"/>
              <a:cs typeface="Lato Light"/>
            </a:endParaRPr>
          </a:p>
        </p:txBody>
      </p:sp>
      <p:sp>
        <p:nvSpPr>
          <p:cNvPr id="61" name="Slide Number Placeholder 5"/>
          <p:cNvSpPr txBox="1">
            <a:spLocks/>
          </p:cNvSpPr>
          <p:nvPr/>
        </p:nvSpPr>
        <p:spPr>
          <a:xfrm>
            <a:off x="7391400" y="6166155"/>
            <a:ext cx="2133600" cy="3370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ZA" sz="1108" b="1" dirty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4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74638"/>
            <a:ext cx="8753475" cy="561975"/>
          </a:xfrm>
        </p:spPr>
        <p:txBody>
          <a:bodyPr/>
          <a:lstStyle/>
          <a:p>
            <a:pPr>
              <a:defRPr/>
            </a:pPr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FARMERS  SUPPORTED </a:t>
            </a:r>
            <a:endParaRPr lang="en-ZA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96037774"/>
              </p:ext>
            </p:extLst>
          </p:nvPr>
        </p:nvGraphicFramePr>
        <p:xfrm>
          <a:off x="200025" y="981075"/>
          <a:ext cx="9505950" cy="5123786"/>
        </p:xfrm>
        <a:graphic>
          <a:graphicData uri="http://schemas.openxmlformats.org/drawingml/2006/table">
            <a:tbl>
              <a:tblPr/>
              <a:tblGrid>
                <a:gridCol w="1327863"/>
                <a:gridCol w="934351"/>
                <a:gridCol w="1024773"/>
                <a:gridCol w="934351"/>
                <a:gridCol w="673136"/>
                <a:gridCol w="974539"/>
                <a:gridCol w="974539"/>
                <a:gridCol w="713323"/>
                <a:gridCol w="733414"/>
                <a:gridCol w="733414"/>
                <a:gridCol w="482247"/>
              </a:tblGrid>
              <a:tr h="3353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Farmers supported with infrastructure and inputs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Farmers accessing markets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9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Newly supported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59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745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 BAARD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Subsistence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9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Smallholder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53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Commercial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081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TAOLO GAETSEWE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9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Smallholder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53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Commercial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9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NAMAKWA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9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Smallholder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53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Commercial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9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 KA SEME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9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Smallholder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53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Commercial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9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ZF MGCAWU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9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Smallholder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53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Commercial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993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67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7ACF15-0C59-4279-9ED3-877D677BD2B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60350"/>
            <a:ext cx="8753475" cy="561975"/>
          </a:xfrm>
        </p:spPr>
        <p:txBody>
          <a:bodyPr/>
          <a:lstStyle/>
          <a:p>
            <a:pPr>
              <a:defRPr/>
            </a:pPr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HECTARES PLANTED </a:t>
            </a:r>
            <a:endParaRPr lang="en-ZA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344488" y="1052513"/>
          <a:ext cx="9288464" cy="4608512"/>
        </p:xfrm>
        <a:graphic>
          <a:graphicData uri="http://schemas.openxmlformats.org/drawingml/2006/table">
            <a:tbl>
              <a:tblPr/>
              <a:tblGrid>
                <a:gridCol w="1617452"/>
                <a:gridCol w="1617452"/>
                <a:gridCol w="1058481"/>
                <a:gridCol w="935587"/>
                <a:gridCol w="951444"/>
                <a:gridCol w="1554024"/>
                <a:gridCol w="1554024"/>
              </a:tblGrid>
              <a:tr h="1421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Maize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+mn-lt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218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1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380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49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ZA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  <a:p>
                      <a:pPr algn="ctr" fontAlgn="ctr"/>
                      <a:endParaRPr lang="en-ZA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1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Soyabeans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218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46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0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583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92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1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137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05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en-ZA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1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Wine grapes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17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244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9,03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1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Rooibos</a:t>
                      </a:r>
                      <a:r>
                        <a:rPr lang="en-ZA" sz="11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Tea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Hectares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Hectares planted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055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543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1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Aquaculture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No. of Animals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Animals / Sold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</a:tr>
              <a:tr h="1380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340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47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976,63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400,3</a:t>
                      </a:r>
                      <a:endParaRPr lang="en-ZA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5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031FB7-53B3-4B2D-8861-F4E30B59755B}" type="slidenum">
              <a:rPr lang="en-GB" altLang="en-US" sz="12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dirty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200472" y="188640"/>
            <a:ext cx="9505056" cy="850900"/>
          </a:xfrm>
        </p:spPr>
        <p:txBody>
          <a:bodyPr/>
          <a:lstStyle/>
          <a:p>
            <a:pPr eaLnBrk="1" hangingPunct="1"/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FETSA TLALA PROJECTS PLANTED  </a:t>
            </a:r>
            <a:b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2015/16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36469"/>
              </p:ext>
            </p:extLst>
          </p:nvPr>
        </p:nvGraphicFramePr>
        <p:xfrm>
          <a:off x="488504" y="1988840"/>
          <a:ext cx="9217024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/>
                <a:gridCol w="2304256"/>
                <a:gridCol w="2304256"/>
                <a:gridCol w="230425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2" marR="99062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Hectors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2" marR="99062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2" marR="99062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 Projects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2" marR="99062" marT="45733" marB="45733" horzOverflow="overflow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Maize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Baard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 ka Seme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Baard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 ka Seme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Namakwa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Oats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Namakwa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8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BC557-CA8B-4B39-91B1-1FD32EA04393}" type="slidenum">
              <a:rPr lang="en-GB" altLang="en-US" sz="12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dirty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272480" y="0"/>
            <a:ext cx="9361040" cy="1052736"/>
          </a:xfrm>
        </p:spPr>
        <p:txBody>
          <a:bodyPr/>
          <a:lstStyle/>
          <a:p>
            <a:pPr eaLnBrk="1" hangingPunct="1"/>
            <a:r>
              <a:rPr lang="en-ZA" sz="4200" b="1" dirty="0" smtClean="0"/>
              <a:t>FETSA TLALA PRODUCTION PLAN 2016/17</a:t>
            </a:r>
            <a:endParaRPr lang="en-ZA" sz="4200" b="1" dirty="0" smtClean="0">
              <a:latin typeface="Franklin Gothic Medium Cond" panose="020B06060304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82778"/>
              </p:ext>
            </p:extLst>
          </p:nvPr>
        </p:nvGraphicFramePr>
        <p:xfrm>
          <a:off x="200472" y="1556792"/>
          <a:ext cx="9433048" cy="333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8262"/>
                <a:gridCol w="2358262"/>
                <a:gridCol w="2358262"/>
                <a:gridCol w="235826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</a:t>
                      </a:r>
                    </a:p>
                  </a:txBody>
                  <a:tcPr marL="99061" marR="9906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Hectors</a:t>
                      </a:r>
                    </a:p>
                  </a:txBody>
                  <a:tcPr marL="99061" marR="9906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</a:p>
                  </a:txBody>
                  <a:tcPr marL="99061" marR="9906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 Projects</a:t>
                      </a:r>
                    </a:p>
                  </a:txBody>
                  <a:tcPr marL="99061" marR="99061" marT="45726" marB="45726" horzOverflow="overflow"/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Maize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Frances Baard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Namakwa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Pixley ka Seme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Wheat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</a:t>
                      </a:r>
                      <a:endParaRPr lang="en-ZA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Namakwa</a:t>
                      </a:r>
                      <a:endParaRPr lang="en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Frances Baard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Pixley ka Seme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Dry Beans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Namakwa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Oats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Namakwa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1351" dirty="0">
              <a:latin typeface="Lato Light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  <p:grpSp>
        <p:nvGrpSpPr>
          <p:cNvPr id="18" name="Group 17"/>
          <p:cNvGrpSpPr/>
          <p:nvPr/>
        </p:nvGrpSpPr>
        <p:grpSpPr>
          <a:xfrm>
            <a:off x="2631644" y="2693603"/>
            <a:ext cx="4636095" cy="1129735"/>
            <a:chOff x="5988388" y="-217687"/>
            <a:chExt cx="12359700" cy="3011841"/>
          </a:xfrm>
        </p:grpSpPr>
        <p:sp>
          <p:nvSpPr>
            <p:cNvPr id="19" name="TextBox 18"/>
            <p:cNvSpPr txBox="1"/>
            <p:nvPr/>
          </p:nvSpPr>
          <p:spPr>
            <a:xfrm>
              <a:off x="5988388" y="-217687"/>
              <a:ext cx="12359700" cy="2216275"/>
            </a:xfrm>
            <a:prstGeom prst="rect">
              <a:avLst/>
            </a:prstGeom>
            <a:noFill/>
          </p:spPr>
          <p:txBody>
            <a:bodyPr wrap="square" lIns="34292" tIns="17146" rIns="34292" bIns="17146" rtlCol="0">
              <a:spAutoFit/>
            </a:bodyPr>
            <a:lstStyle/>
            <a:p>
              <a:pPr algn="ctr"/>
              <a:r>
                <a:rPr lang="en-ZA" sz="5177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HIGH IMPACT</a:t>
              </a:r>
              <a:endParaRPr lang="id-ID" sz="5177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12306" y="2702717"/>
              <a:ext cx="1553038" cy="9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61" tIns="17132" rIns="34261" bIns="17132" rtlCol="0" anchor="ctr"/>
            <a:lstStyle/>
            <a:p>
              <a:pPr algn="ctr"/>
              <a:endParaRPr lang="en-US" sz="1351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6361236" y="1656731"/>
              <a:ext cx="11655185" cy="839116"/>
            </a:xfrm>
            <a:prstGeom prst="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</p:spPr>
          <p:txBody>
            <a:bodyPr vert="horz" lIns="81580" tIns="40790" rIns="81580" bIns="40790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63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VALUE-CHAIN PROJECTS</a:t>
              </a:r>
              <a:endParaRPr lang="en-US" sz="1163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29064" y="4228013"/>
            <a:ext cx="4176464" cy="255454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  <a:alpha val="56000"/>
                </a:schemeClr>
              </a:gs>
              <a:gs pos="100000">
                <a:schemeClr val="accent3">
                  <a:lumMod val="95000"/>
                  <a:lumOff val="5000"/>
                  <a:alpha val="33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Arial" panose="020B0604020202020204" pitchFamily="34" charset="0"/>
              </a:rPr>
              <a:t>HIGH IMPACT PROJECTS</a:t>
            </a:r>
          </a:p>
          <a:p>
            <a:endParaRPr lang="en-ZA" sz="1600" b="1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ZA" sz="1600" b="1" dirty="0">
                <a:latin typeface="Arial" panose="020B0604020202020204" pitchFamily="34" charset="0"/>
              </a:rPr>
              <a:t>ROOIBOS DEVELOPMENT</a:t>
            </a:r>
          </a:p>
          <a:p>
            <a:pPr marL="285750" indent="-285750">
              <a:buFontTx/>
              <a:buChar char="-"/>
            </a:pPr>
            <a:endParaRPr lang="en-ZA" sz="1600" b="1" dirty="0" smtClean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ZA" sz="1600" b="1" dirty="0" smtClean="0">
                <a:latin typeface="Arial" panose="020B0604020202020204" pitchFamily="34" charset="0"/>
              </a:rPr>
              <a:t>NAMAKWA IRRIGATION DEVELOPMENT</a:t>
            </a:r>
          </a:p>
          <a:p>
            <a:pPr marL="285750" indent="-285750">
              <a:buFontTx/>
              <a:buChar char="-"/>
            </a:pPr>
            <a:endParaRPr lang="en-ZA" sz="1600" b="1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ZA" sz="1600" b="1" dirty="0" smtClean="0">
                <a:latin typeface="Arial" panose="020B0604020202020204" pitchFamily="34" charset="0"/>
              </a:rPr>
              <a:t>VAALHARTS REVITALIZATION SCHEME</a:t>
            </a:r>
          </a:p>
          <a:p>
            <a:pPr marL="285750" indent="-285750">
              <a:buFontTx/>
              <a:buChar char="-"/>
            </a:pPr>
            <a:endParaRPr lang="en-ZA" sz="1600" b="1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7570788" y="6492875"/>
            <a:ext cx="2311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200" b="1" dirty="0" smtClean="0"/>
              <a:t>18</a:t>
            </a:r>
            <a:endParaRPr lang="en-GB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344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128" name="Rectangle 127"/>
          <p:cNvSpPr>
            <a:spLocks noChangeAspect="1"/>
          </p:cNvSpPr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46">
              <a:defRPr/>
            </a:pPr>
            <a:endParaRPr lang="en-US" sz="1351" dirty="0">
              <a:latin typeface="Lato Light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510868" y="1951075"/>
            <a:ext cx="904866" cy="905102"/>
            <a:chOff x="10914389" y="3398630"/>
            <a:chExt cx="2545697" cy="2546360"/>
          </a:xfrm>
          <a:solidFill>
            <a:schemeClr val="bg1"/>
          </a:solidFill>
        </p:grpSpPr>
        <p:sp>
          <p:nvSpPr>
            <p:cNvPr id="130" name="Freeform 9"/>
            <p:cNvSpPr>
              <a:spLocks noEditPoints="1"/>
            </p:cNvSpPr>
            <p:nvPr/>
          </p:nvSpPr>
          <p:spPr bwMode="auto">
            <a:xfrm>
              <a:off x="10914389" y="3398630"/>
              <a:ext cx="2545697" cy="2546360"/>
            </a:xfrm>
            <a:custGeom>
              <a:avLst/>
              <a:gdLst>
                <a:gd name="T0" fmla="*/ 512 w 1024"/>
                <a:gd name="T1" fmla="*/ 0 h 1024"/>
                <a:gd name="T2" fmla="*/ 0 w 1024"/>
                <a:gd name="T3" fmla="*/ 512 h 1024"/>
                <a:gd name="T4" fmla="*/ 512 w 1024"/>
                <a:gd name="T5" fmla="*/ 1024 h 1024"/>
                <a:gd name="T6" fmla="*/ 1024 w 1024"/>
                <a:gd name="T7" fmla="*/ 512 h 1024"/>
                <a:gd name="T8" fmla="*/ 512 w 1024"/>
                <a:gd name="T9" fmla="*/ 0 h 1024"/>
                <a:gd name="T10" fmla="*/ 512 w 1024"/>
                <a:gd name="T11" fmla="*/ 951 h 1024"/>
                <a:gd name="T12" fmla="*/ 73 w 1024"/>
                <a:gd name="T13" fmla="*/ 512 h 1024"/>
                <a:gd name="T14" fmla="*/ 512 w 1024"/>
                <a:gd name="T15" fmla="*/ 73 h 1024"/>
                <a:gd name="T16" fmla="*/ 951 w 1024"/>
                <a:gd name="T17" fmla="*/ 512 h 1024"/>
                <a:gd name="T18" fmla="*/ 512 w 1024"/>
                <a:gd name="T19" fmla="*/ 95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4" h="1024">
                  <a:moveTo>
                    <a:pt x="512" y="0"/>
                  </a:moveTo>
                  <a:cubicBezTo>
                    <a:pt x="229" y="0"/>
                    <a:pt x="0" y="229"/>
                    <a:pt x="0" y="512"/>
                  </a:cubicBezTo>
                  <a:cubicBezTo>
                    <a:pt x="0" y="795"/>
                    <a:pt x="229" y="1024"/>
                    <a:pt x="512" y="1024"/>
                  </a:cubicBezTo>
                  <a:cubicBezTo>
                    <a:pt x="795" y="1024"/>
                    <a:pt x="1024" y="795"/>
                    <a:pt x="1024" y="512"/>
                  </a:cubicBezTo>
                  <a:cubicBezTo>
                    <a:pt x="1024" y="229"/>
                    <a:pt x="795" y="0"/>
                    <a:pt x="512" y="0"/>
                  </a:cubicBezTo>
                  <a:close/>
                  <a:moveTo>
                    <a:pt x="512" y="951"/>
                  </a:moveTo>
                  <a:cubicBezTo>
                    <a:pt x="270" y="951"/>
                    <a:pt x="73" y="754"/>
                    <a:pt x="73" y="512"/>
                  </a:cubicBezTo>
                  <a:cubicBezTo>
                    <a:pt x="73" y="270"/>
                    <a:pt x="270" y="73"/>
                    <a:pt x="512" y="73"/>
                  </a:cubicBezTo>
                  <a:cubicBezTo>
                    <a:pt x="754" y="73"/>
                    <a:pt x="951" y="270"/>
                    <a:pt x="951" y="512"/>
                  </a:cubicBezTo>
                  <a:cubicBezTo>
                    <a:pt x="951" y="754"/>
                    <a:pt x="754" y="951"/>
                    <a:pt x="512" y="9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4" tIns="34292" rIns="68584" bIns="34292"/>
            <a:lstStyle/>
            <a:p>
              <a:pPr defTabSz="685846">
                <a:defRPr/>
              </a:pPr>
              <a:endParaRPr lang="id-ID" sz="1351" dirty="0">
                <a:latin typeface="Lato Light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1795226" y="4278110"/>
              <a:ext cx="787195" cy="787400"/>
              <a:chOff x="6350" y="4763"/>
              <a:chExt cx="2898775" cy="2898776"/>
            </a:xfrm>
            <a:grpFill/>
          </p:grpSpPr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6350" y="4763"/>
                <a:ext cx="727075" cy="723900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2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6350" y="1093788"/>
                <a:ext cx="727075" cy="722313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1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6350" y="2178051"/>
                <a:ext cx="727075" cy="725488"/>
              </a:xfrm>
              <a:custGeom>
                <a:avLst/>
                <a:gdLst>
                  <a:gd name="T0" fmla="*/ 168 w 193"/>
                  <a:gd name="T1" fmla="*/ 0 h 193"/>
                  <a:gd name="T2" fmla="*/ 24 w 193"/>
                  <a:gd name="T3" fmla="*/ 0 h 193"/>
                  <a:gd name="T4" fmla="*/ 0 w 193"/>
                  <a:gd name="T5" fmla="*/ 25 h 193"/>
                  <a:gd name="T6" fmla="*/ 0 w 193"/>
                  <a:gd name="T7" fmla="*/ 169 h 193"/>
                  <a:gd name="T8" fmla="*/ 24 w 193"/>
                  <a:gd name="T9" fmla="*/ 193 h 193"/>
                  <a:gd name="T10" fmla="*/ 168 w 193"/>
                  <a:gd name="T11" fmla="*/ 193 h 193"/>
                  <a:gd name="T12" fmla="*/ 193 w 193"/>
                  <a:gd name="T13" fmla="*/ 169 h 193"/>
                  <a:gd name="T14" fmla="*/ 193 w 193"/>
                  <a:gd name="T15" fmla="*/ 25 h 193"/>
                  <a:gd name="T16" fmla="*/ 168 w 193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3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168" y="193"/>
                      <a:pt x="168" y="193"/>
                      <a:pt x="168" y="193"/>
                    </a:cubicBezTo>
                    <a:cubicBezTo>
                      <a:pt x="182" y="193"/>
                      <a:pt x="193" y="182"/>
                      <a:pt x="193" y="169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  <p:sp>
            <p:nvSpPr>
              <p:cNvPr id="164" name="Freeform 8"/>
              <p:cNvSpPr>
                <a:spLocks/>
              </p:cNvSpPr>
              <p:nvPr/>
            </p:nvSpPr>
            <p:spPr bwMode="auto">
              <a:xfrm>
                <a:off x="1095375" y="4763"/>
                <a:ext cx="1809750" cy="723900"/>
              </a:xfrm>
              <a:custGeom>
                <a:avLst/>
                <a:gdLst>
                  <a:gd name="T0" fmla="*/ 457 w 481"/>
                  <a:gd name="T1" fmla="*/ 0 h 192"/>
                  <a:gd name="T2" fmla="*/ 24 w 481"/>
                  <a:gd name="T3" fmla="*/ 0 h 192"/>
                  <a:gd name="T4" fmla="*/ 0 w 481"/>
                  <a:gd name="T5" fmla="*/ 24 h 192"/>
                  <a:gd name="T6" fmla="*/ 0 w 481"/>
                  <a:gd name="T7" fmla="*/ 168 h 192"/>
                  <a:gd name="T8" fmla="*/ 24 w 481"/>
                  <a:gd name="T9" fmla="*/ 192 h 192"/>
                  <a:gd name="T10" fmla="*/ 457 w 481"/>
                  <a:gd name="T11" fmla="*/ 192 h 192"/>
                  <a:gd name="T12" fmla="*/ 481 w 481"/>
                  <a:gd name="T13" fmla="*/ 168 h 192"/>
                  <a:gd name="T14" fmla="*/ 481 w 481"/>
                  <a:gd name="T15" fmla="*/ 24 h 192"/>
                  <a:gd name="T16" fmla="*/ 457 w 481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2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457" y="192"/>
                      <a:pt x="457" y="192"/>
                      <a:pt x="457" y="192"/>
                    </a:cubicBezTo>
                    <a:cubicBezTo>
                      <a:pt x="470" y="192"/>
                      <a:pt x="481" y="182"/>
                      <a:pt x="481" y="168"/>
                    </a:cubicBezTo>
                    <a:cubicBezTo>
                      <a:pt x="481" y="24"/>
                      <a:pt x="481" y="24"/>
                      <a:pt x="481" y="24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1095375" y="1093788"/>
                <a:ext cx="1809750" cy="722313"/>
              </a:xfrm>
              <a:custGeom>
                <a:avLst/>
                <a:gdLst>
                  <a:gd name="T0" fmla="*/ 457 w 481"/>
                  <a:gd name="T1" fmla="*/ 0 h 192"/>
                  <a:gd name="T2" fmla="*/ 24 w 481"/>
                  <a:gd name="T3" fmla="*/ 0 h 192"/>
                  <a:gd name="T4" fmla="*/ 0 w 481"/>
                  <a:gd name="T5" fmla="*/ 24 h 192"/>
                  <a:gd name="T6" fmla="*/ 0 w 481"/>
                  <a:gd name="T7" fmla="*/ 168 h 192"/>
                  <a:gd name="T8" fmla="*/ 24 w 481"/>
                  <a:gd name="T9" fmla="*/ 192 h 192"/>
                  <a:gd name="T10" fmla="*/ 457 w 481"/>
                  <a:gd name="T11" fmla="*/ 192 h 192"/>
                  <a:gd name="T12" fmla="*/ 481 w 481"/>
                  <a:gd name="T13" fmla="*/ 168 h 192"/>
                  <a:gd name="T14" fmla="*/ 481 w 481"/>
                  <a:gd name="T15" fmla="*/ 24 h 192"/>
                  <a:gd name="T16" fmla="*/ 457 w 481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2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457" y="192"/>
                      <a:pt x="457" y="192"/>
                      <a:pt x="457" y="192"/>
                    </a:cubicBezTo>
                    <a:cubicBezTo>
                      <a:pt x="470" y="192"/>
                      <a:pt x="481" y="181"/>
                      <a:pt x="481" y="168"/>
                    </a:cubicBezTo>
                    <a:cubicBezTo>
                      <a:pt x="481" y="24"/>
                      <a:pt x="481" y="24"/>
                      <a:pt x="481" y="24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1095375" y="2178051"/>
                <a:ext cx="1809750" cy="725488"/>
              </a:xfrm>
              <a:custGeom>
                <a:avLst/>
                <a:gdLst>
                  <a:gd name="T0" fmla="*/ 457 w 481"/>
                  <a:gd name="T1" fmla="*/ 0 h 193"/>
                  <a:gd name="T2" fmla="*/ 24 w 481"/>
                  <a:gd name="T3" fmla="*/ 0 h 193"/>
                  <a:gd name="T4" fmla="*/ 0 w 481"/>
                  <a:gd name="T5" fmla="*/ 25 h 193"/>
                  <a:gd name="T6" fmla="*/ 0 w 481"/>
                  <a:gd name="T7" fmla="*/ 169 h 193"/>
                  <a:gd name="T8" fmla="*/ 24 w 481"/>
                  <a:gd name="T9" fmla="*/ 193 h 193"/>
                  <a:gd name="T10" fmla="*/ 457 w 481"/>
                  <a:gd name="T11" fmla="*/ 193 h 193"/>
                  <a:gd name="T12" fmla="*/ 481 w 481"/>
                  <a:gd name="T13" fmla="*/ 169 h 193"/>
                  <a:gd name="T14" fmla="*/ 481 w 481"/>
                  <a:gd name="T15" fmla="*/ 25 h 193"/>
                  <a:gd name="T16" fmla="*/ 457 w 481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3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457" y="193"/>
                      <a:pt x="457" y="193"/>
                      <a:pt x="457" y="193"/>
                    </a:cubicBezTo>
                    <a:cubicBezTo>
                      <a:pt x="470" y="193"/>
                      <a:pt x="481" y="182"/>
                      <a:pt x="481" y="169"/>
                    </a:cubicBezTo>
                    <a:cubicBezTo>
                      <a:pt x="481" y="25"/>
                      <a:pt x="481" y="25"/>
                      <a:pt x="481" y="25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04787" y="621731"/>
            <a:ext cx="9254958" cy="1352560"/>
            <a:chOff x="4420486" y="408162"/>
            <a:chExt cx="15488785" cy="3605885"/>
          </a:xfrm>
        </p:grpSpPr>
        <p:sp>
          <p:nvSpPr>
            <p:cNvPr id="64" name="TextBox 63"/>
            <p:cNvSpPr txBox="1"/>
            <p:nvPr/>
          </p:nvSpPr>
          <p:spPr>
            <a:xfrm>
              <a:off x="4420486" y="408162"/>
              <a:ext cx="15488785" cy="1610284"/>
            </a:xfrm>
            <a:prstGeom prst="rect">
              <a:avLst/>
            </a:prstGeom>
            <a:noFill/>
          </p:spPr>
          <p:txBody>
            <a:bodyPr wrap="square" lIns="34292" tIns="17146" rIns="34292" bIns="17146" rtlCol="0">
              <a:spAutoFit/>
            </a:bodyPr>
            <a:lstStyle/>
            <a:p>
              <a:pPr algn="ctr"/>
              <a:r>
                <a:rPr lang="en-ZA" sz="3700" b="1" dirty="0" smtClean="0">
                  <a:latin typeface="Arial" panose="020B0604020202020204" pitchFamily="34" charset="0"/>
                </a:rPr>
                <a:t>NAMAKWA IRRIGATION DEVELOPMENT</a:t>
              </a:r>
              <a:endParaRPr lang="id-ID" sz="3700" b="1" dirty="0">
                <a:latin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258567" y="3539032"/>
              <a:ext cx="1553037" cy="914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61" tIns="17132" rIns="34261" bIns="17132" rtlCol="0" anchor="ctr"/>
            <a:lstStyle/>
            <a:p>
              <a:pPr algn="ctr"/>
              <a:endParaRPr lang="en-US" sz="1351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79" name="Subtitle 2"/>
            <p:cNvSpPr txBox="1">
              <a:spLocks/>
            </p:cNvSpPr>
            <p:nvPr/>
          </p:nvSpPr>
          <p:spPr>
            <a:xfrm>
              <a:off x="6494855" y="3174930"/>
              <a:ext cx="11655185" cy="839117"/>
            </a:xfrm>
            <a:prstGeom prst="rect">
              <a:avLst/>
            </a:prstGeom>
          </p:spPr>
          <p:txBody>
            <a:bodyPr vert="horz" lIns="81580" tIns="40790" rIns="81580" bIns="40790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3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17917" y="2919306"/>
            <a:ext cx="4130535" cy="383487"/>
            <a:chOff x="6763349" y="5499169"/>
            <a:chExt cx="11011892" cy="1022366"/>
          </a:xfrm>
        </p:grpSpPr>
        <p:sp>
          <p:nvSpPr>
            <p:cNvPr id="101" name="TextBox 100"/>
            <p:cNvSpPr txBox="1"/>
            <p:nvPr/>
          </p:nvSpPr>
          <p:spPr>
            <a:xfrm>
              <a:off x="7719188" y="5499169"/>
              <a:ext cx="10056053" cy="713878"/>
            </a:xfrm>
            <a:prstGeom prst="rect">
              <a:avLst/>
            </a:prstGeom>
            <a:noFill/>
          </p:spPr>
          <p:txBody>
            <a:bodyPr wrap="square" lIns="82304" tIns="41152" rIns="82304" bIns="41152" rtlCol="0">
              <a:spAutoFit/>
            </a:bodyPr>
            <a:lstStyle/>
            <a:p>
              <a:pPr algn="just"/>
              <a:r>
                <a:rPr lang="en-US" sz="1200" dirty="0" smtClean="0">
                  <a:latin typeface="Arial" panose="020B0604020202020204" pitchFamily="34" charset="0"/>
                  <a:ea typeface="Open Sans Light" panose="020B0306030504020204" pitchFamily="34" charset="0"/>
                </a:rPr>
                <a:t>Develop 3 200 Ha of high potential arable land</a:t>
              </a:r>
              <a:r>
                <a:rPr lang="en-US" sz="1200" dirty="0" smtClean="0">
                  <a:latin typeface="Lato Light"/>
                  <a:ea typeface="Open Sans Light" panose="020B0306030504020204" pitchFamily="34" charset="0"/>
                  <a:cs typeface="Lato Light"/>
                </a:rPr>
                <a:t>.</a:t>
              </a:r>
              <a:endParaRPr lang="en-US" sz="1200" dirty="0">
                <a:latin typeface="Lato Light"/>
                <a:ea typeface="Open Sans Light" panose="020B0306030504020204" pitchFamily="34" charset="0"/>
                <a:cs typeface="Lato Light"/>
              </a:endParaRPr>
            </a:p>
          </p:txBody>
        </p:sp>
        <p:sp>
          <p:nvSpPr>
            <p:cNvPr id="113" name="Round Same Side Corner Rectangle 112"/>
            <p:cNvSpPr/>
            <p:nvPr/>
          </p:nvSpPr>
          <p:spPr>
            <a:xfrm rot="10800000" flipH="1">
              <a:off x="7736447" y="5598472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1351" dirty="0">
                <a:solidFill>
                  <a:schemeClr val="tx1"/>
                </a:solidFill>
                <a:latin typeface="Lato Light"/>
              </a:endParaRPr>
            </a:p>
          </p:txBody>
        </p:sp>
        <p:sp>
          <p:nvSpPr>
            <p:cNvPr id="120" name="Round Same Side Corner Rectangle 119"/>
            <p:cNvSpPr/>
            <p:nvPr/>
          </p:nvSpPr>
          <p:spPr>
            <a:xfrm rot="10800000" flipH="1">
              <a:off x="7736447" y="5607944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1351" dirty="0">
                <a:solidFill>
                  <a:schemeClr val="tx1"/>
                </a:solidFill>
                <a:latin typeface="Lato Light"/>
              </a:endParaRPr>
            </a:p>
          </p:txBody>
        </p:sp>
        <p:sp>
          <p:nvSpPr>
            <p:cNvPr id="88" name="Freeform 222"/>
            <p:cNvSpPr>
              <a:spLocks noEditPoints="1"/>
            </p:cNvSpPr>
            <p:nvPr/>
          </p:nvSpPr>
          <p:spPr bwMode="auto">
            <a:xfrm>
              <a:off x="6763349" y="5765073"/>
              <a:ext cx="646914" cy="649763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9" tIns="17150" rIns="34299" bIns="1715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Lato Ligh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11738" y="3562895"/>
            <a:ext cx="4136715" cy="637106"/>
            <a:chOff x="6746875" y="6964492"/>
            <a:chExt cx="11028367" cy="1698508"/>
          </a:xfrm>
        </p:grpSpPr>
        <p:sp>
          <p:nvSpPr>
            <p:cNvPr id="103" name="TextBox 102"/>
            <p:cNvSpPr txBox="1"/>
            <p:nvPr/>
          </p:nvSpPr>
          <p:spPr>
            <a:xfrm>
              <a:off x="7719190" y="6964492"/>
              <a:ext cx="10056052" cy="1698508"/>
            </a:xfrm>
            <a:prstGeom prst="rect">
              <a:avLst/>
            </a:prstGeom>
            <a:noFill/>
          </p:spPr>
          <p:txBody>
            <a:bodyPr wrap="square" lIns="82304" tIns="41152" rIns="82304" bIns="41152" rtlCol="0">
              <a:spAutoFit/>
            </a:bodyPr>
            <a:lstStyle/>
            <a:p>
              <a:pPr algn="just"/>
              <a:r>
                <a:rPr lang="en-US" sz="1200" dirty="0" smtClean="0">
                  <a:latin typeface="Arial" panose="020B0604020202020204" pitchFamily="34" charset="0"/>
                  <a:ea typeface="Open Sans Light" panose="020B0306030504020204" pitchFamily="34" charset="0"/>
                </a:rPr>
                <a:t>2 000 Ha already has existing water licenses. 1 200 Ha new water rights to be sought. Land belongs to emerging farmers or municipalities</a:t>
              </a:r>
              <a:endParaRPr lang="en-US" sz="1200" dirty="0">
                <a:latin typeface="Arial" panose="020B0604020202020204" pitchFamily="34" charset="0"/>
                <a:ea typeface="Open Sans Light" panose="020B0306030504020204" pitchFamily="34" charset="0"/>
              </a:endParaRPr>
            </a:p>
          </p:txBody>
        </p:sp>
        <p:sp>
          <p:nvSpPr>
            <p:cNvPr id="114" name="Round Same Side Corner Rectangle 113"/>
            <p:cNvSpPr/>
            <p:nvPr/>
          </p:nvSpPr>
          <p:spPr>
            <a:xfrm rot="10800000" flipH="1">
              <a:off x="7736447" y="7055485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1351" dirty="0">
                <a:solidFill>
                  <a:schemeClr val="tx1"/>
                </a:solidFill>
                <a:latin typeface="Lato Light"/>
              </a:endParaRPr>
            </a:p>
          </p:txBody>
        </p:sp>
        <p:sp>
          <p:nvSpPr>
            <p:cNvPr id="89" name="Freeform 222"/>
            <p:cNvSpPr>
              <a:spLocks noEditPoints="1"/>
            </p:cNvSpPr>
            <p:nvPr/>
          </p:nvSpPr>
          <p:spPr bwMode="auto">
            <a:xfrm>
              <a:off x="6746875" y="7189165"/>
              <a:ext cx="646914" cy="649763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9" tIns="17150" rIns="34299" bIns="1715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Lato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87732" y="4382554"/>
            <a:ext cx="4130536" cy="637106"/>
            <a:chOff x="6763349" y="8475174"/>
            <a:chExt cx="11011893" cy="1698506"/>
          </a:xfrm>
        </p:grpSpPr>
        <p:sp>
          <p:nvSpPr>
            <p:cNvPr id="111" name="TextBox 110"/>
            <p:cNvSpPr txBox="1"/>
            <p:nvPr/>
          </p:nvSpPr>
          <p:spPr>
            <a:xfrm>
              <a:off x="7719188" y="8475174"/>
              <a:ext cx="10056054" cy="1698506"/>
            </a:xfrm>
            <a:prstGeom prst="rect">
              <a:avLst/>
            </a:prstGeom>
            <a:noFill/>
          </p:spPr>
          <p:txBody>
            <a:bodyPr wrap="square" lIns="82304" tIns="41152" rIns="82304" bIns="41152" rtlCol="0">
              <a:spAutoFit/>
            </a:bodyPr>
            <a:lstStyle/>
            <a:p>
              <a:pPr algn="just"/>
              <a:r>
                <a:rPr lang="en-US" sz="1200" dirty="0" smtClean="0">
                  <a:latin typeface="Arial" panose="020B0604020202020204" pitchFamily="34" charset="0"/>
                  <a:ea typeface="Open Sans Light" panose="020B0306030504020204" pitchFamily="34" charset="0"/>
                </a:rPr>
                <a:t>11 Localities along the Lower Orange River. Onseepkans is the Anchor of the Namakwa Irrigation Development</a:t>
              </a:r>
              <a:endParaRPr lang="en-US" sz="1200" dirty="0">
                <a:latin typeface="Arial" panose="020B0604020202020204" pitchFamily="34" charset="0"/>
                <a:ea typeface="Open Sans Light" panose="020B0306030504020204" pitchFamily="34" charset="0"/>
              </a:endParaRPr>
            </a:p>
          </p:txBody>
        </p:sp>
        <p:sp>
          <p:nvSpPr>
            <p:cNvPr id="115" name="Round Same Side Corner Rectangle 114"/>
            <p:cNvSpPr/>
            <p:nvPr/>
          </p:nvSpPr>
          <p:spPr>
            <a:xfrm rot="10800000" flipH="1">
              <a:off x="7736447" y="8557859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1351" dirty="0">
                <a:latin typeface="Lato Light"/>
              </a:endParaRPr>
            </a:p>
          </p:txBody>
        </p:sp>
        <p:sp>
          <p:nvSpPr>
            <p:cNvPr id="90" name="Freeform 222"/>
            <p:cNvSpPr>
              <a:spLocks noEditPoints="1"/>
            </p:cNvSpPr>
            <p:nvPr/>
          </p:nvSpPr>
          <p:spPr bwMode="auto">
            <a:xfrm>
              <a:off x="6763349" y="8718798"/>
              <a:ext cx="646914" cy="649763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9" tIns="17150" rIns="34299" bIns="1715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Lato Ligh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11738" y="5273509"/>
            <a:ext cx="4144956" cy="452440"/>
            <a:chOff x="6746875" y="11269025"/>
            <a:chExt cx="11050336" cy="1206190"/>
          </a:xfrm>
        </p:grpSpPr>
        <p:sp>
          <p:nvSpPr>
            <p:cNvPr id="126" name="TextBox 125"/>
            <p:cNvSpPr txBox="1"/>
            <p:nvPr/>
          </p:nvSpPr>
          <p:spPr>
            <a:xfrm>
              <a:off x="7741160" y="11269025"/>
              <a:ext cx="10056051" cy="1206190"/>
            </a:xfrm>
            <a:prstGeom prst="rect">
              <a:avLst/>
            </a:prstGeom>
            <a:noFill/>
          </p:spPr>
          <p:txBody>
            <a:bodyPr wrap="square" lIns="82304" tIns="41152" rIns="82304" bIns="41152" rtlCol="0">
              <a:spAutoFit/>
            </a:bodyPr>
            <a:lstStyle/>
            <a:p>
              <a:pPr algn="just"/>
              <a:r>
                <a:rPr lang="en-US" sz="1200" dirty="0" smtClean="0">
                  <a:latin typeface="Arial" panose="020B0604020202020204" pitchFamily="34" charset="0"/>
                  <a:ea typeface="Open Sans Light" panose="020B0306030504020204" pitchFamily="34" charset="0"/>
                </a:rPr>
                <a:t>High Value crops targeted such as Raisins, wine and table grapes, Dates and where possible, Pecan nuts</a:t>
              </a:r>
              <a:r>
                <a:rPr lang="en-US" sz="1200" dirty="0" smtClean="0">
                  <a:latin typeface="Lato Light"/>
                  <a:ea typeface="Open Sans Light" panose="020B0306030504020204" pitchFamily="34" charset="0"/>
                  <a:cs typeface="Lato Light"/>
                </a:rPr>
                <a:t>.</a:t>
              </a:r>
              <a:endParaRPr lang="en-US" sz="1200" dirty="0">
                <a:latin typeface="Lato Light"/>
                <a:ea typeface="Open Sans Light" panose="020B0306030504020204" pitchFamily="34" charset="0"/>
                <a:cs typeface="Lato Light"/>
              </a:endParaRPr>
            </a:p>
          </p:txBody>
        </p:sp>
        <p:sp>
          <p:nvSpPr>
            <p:cNvPr id="127" name="Round Same Side Corner Rectangle 126"/>
            <p:cNvSpPr/>
            <p:nvPr/>
          </p:nvSpPr>
          <p:spPr>
            <a:xfrm rot="10800000" flipH="1">
              <a:off x="7758417" y="11343399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1351" dirty="0">
                <a:latin typeface="Lato Light"/>
              </a:endParaRPr>
            </a:p>
          </p:txBody>
        </p:sp>
        <p:sp>
          <p:nvSpPr>
            <p:cNvPr id="94" name="Freeform 222"/>
            <p:cNvSpPr>
              <a:spLocks noEditPoints="1"/>
            </p:cNvSpPr>
            <p:nvPr/>
          </p:nvSpPr>
          <p:spPr bwMode="auto">
            <a:xfrm>
              <a:off x="6746875" y="11454799"/>
              <a:ext cx="646914" cy="649763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9" tIns="17150" rIns="34299" bIns="1715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Lato Ligh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93453" y="5977322"/>
            <a:ext cx="4144956" cy="452440"/>
            <a:chOff x="6746875" y="11269025"/>
            <a:chExt cx="11050336" cy="1206190"/>
          </a:xfrm>
        </p:grpSpPr>
        <p:sp>
          <p:nvSpPr>
            <p:cNvPr id="41" name="TextBox 40"/>
            <p:cNvSpPr txBox="1"/>
            <p:nvPr/>
          </p:nvSpPr>
          <p:spPr>
            <a:xfrm>
              <a:off x="7741160" y="11269025"/>
              <a:ext cx="10056051" cy="1206190"/>
            </a:xfrm>
            <a:prstGeom prst="rect">
              <a:avLst/>
            </a:prstGeom>
            <a:noFill/>
          </p:spPr>
          <p:txBody>
            <a:bodyPr wrap="square" lIns="82304" tIns="41152" rIns="82304" bIns="41152" rtlCol="0">
              <a:spAutoFit/>
            </a:bodyPr>
            <a:lstStyle/>
            <a:p>
              <a:pPr algn="just"/>
              <a:r>
                <a:rPr lang="en-US" sz="1200" dirty="0" smtClean="0">
                  <a:latin typeface="Arial" panose="020B0604020202020204" pitchFamily="34" charset="0"/>
                  <a:ea typeface="Open Sans Light" panose="020B0306030504020204" pitchFamily="34" charset="0"/>
                </a:rPr>
                <a:t>Project costs over 10 years is R1.6 billion. Funded through Conditional Grants </a:t>
              </a:r>
              <a:endParaRPr lang="en-US" sz="1200" dirty="0">
                <a:latin typeface="Arial" panose="020B0604020202020204" pitchFamily="34" charset="0"/>
                <a:ea typeface="Open Sans Light" panose="020B0306030504020204" pitchFamily="34" charset="0"/>
              </a:endParaRPr>
            </a:p>
          </p:txBody>
        </p:sp>
        <p:sp>
          <p:nvSpPr>
            <p:cNvPr id="42" name="Round Same Side Corner Rectangle 41"/>
            <p:cNvSpPr/>
            <p:nvPr/>
          </p:nvSpPr>
          <p:spPr>
            <a:xfrm rot="10800000" flipH="1">
              <a:off x="7758417" y="11343399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1351" dirty="0">
                <a:latin typeface="Lato Light"/>
              </a:endParaRPr>
            </a:p>
          </p:txBody>
        </p:sp>
        <p:sp>
          <p:nvSpPr>
            <p:cNvPr id="43" name="Freeform 222"/>
            <p:cNvSpPr>
              <a:spLocks noEditPoints="1"/>
            </p:cNvSpPr>
            <p:nvPr/>
          </p:nvSpPr>
          <p:spPr bwMode="auto">
            <a:xfrm>
              <a:off x="6746875" y="11454799"/>
              <a:ext cx="646914" cy="649763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9" tIns="17150" rIns="34299" bIns="1715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Lato Light"/>
              </a:endParaRPr>
            </a:p>
          </p:txBody>
        </p:sp>
      </p:grpSp>
      <p:sp>
        <p:nvSpPr>
          <p:cNvPr id="46" name="Subtitle 2"/>
          <p:cNvSpPr txBox="1">
            <a:spLocks/>
          </p:cNvSpPr>
          <p:nvPr/>
        </p:nvSpPr>
        <p:spPr>
          <a:xfrm>
            <a:off x="1856656" y="1469804"/>
            <a:ext cx="6408711" cy="314751"/>
          </a:xfrm>
          <a:prstGeom prst="rect">
            <a:avLst/>
          </a:prstGeom>
        </p:spPr>
        <p:txBody>
          <a:bodyPr vert="horz" lIns="81580" tIns="40790" rIns="81580" bIns="40790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3" dirty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 </a:t>
            </a:r>
            <a:r>
              <a:rPr lang="en-US" sz="116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NDP: Expansion of Irrigated Land</a:t>
            </a:r>
          </a:p>
        </p:txBody>
      </p:sp>
      <p:sp>
        <p:nvSpPr>
          <p:cNvPr id="39" name="Slide Number Placeholder 1"/>
          <p:cNvSpPr txBox="1">
            <a:spLocks/>
          </p:cNvSpPr>
          <p:nvPr/>
        </p:nvSpPr>
        <p:spPr bwMode="auto">
          <a:xfrm>
            <a:off x="7570788" y="6492875"/>
            <a:ext cx="2311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ZA" altLang="en-US" sz="1200" b="1" dirty="0" smtClean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25011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0" cy="6991350"/>
          </a:xfrm>
        </p:spPr>
      </p:pic>
      <p:sp>
        <p:nvSpPr>
          <p:cNvPr id="128" name="Rectangle 127"/>
          <p:cNvSpPr>
            <a:spLocks noChangeAspect="1"/>
          </p:cNvSpPr>
          <p:nvPr/>
        </p:nvSpPr>
        <p:spPr>
          <a:xfrm>
            <a:off x="0" y="-76250"/>
            <a:ext cx="9906000" cy="7105650"/>
          </a:xfrm>
          <a:prstGeom prst="rect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46">
              <a:defRPr/>
            </a:pPr>
            <a:endParaRPr lang="en-US" sz="1351" dirty="0">
              <a:latin typeface="Lato Light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510868" y="1951075"/>
            <a:ext cx="904866" cy="905102"/>
            <a:chOff x="10914389" y="3398630"/>
            <a:chExt cx="2545697" cy="2546360"/>
          </a:xfrm>
          <a:solidFill>
            <a:schemeClr val="bg1"/>
          </a:solidFill>
        </p:grpSpPr>
        <p:sp>
          <p:nvSpPr>
            <p:cNvPr id="130" name="Freeform 9"/>
            <p:cNvSpPr>
              <a:spLocks noEditPoints="1"/>
            </p:cNvSpPr>
            <p:nvPr/>
          </p:nvSpPr>
          <p:spPr bwMode="auto">
            <a:xfrm>
              <a:off x="10914389" y="3398630"/>
              <a:ext cx="2545697" cy="2546360"/>
            </a:xfrm>
            <a:custGeom>
              <a:avLst/>
              <a:gdLst>
                <a:gd name="T0" fmla="*/ 512 w 1024"/>
                <a:gd name="T1" fmla="*/ 0 h 1024"/>
                <a:gd name="T2" fmla="*/ 0 w 1024"/>
                <a:gd name="T3" fmla="*/ 512 h 1024"/>
                <a:gd name="T4" fmla="*/ 512 w 1024"/>
                <a:gd name="T5" fmla="*/ 1024 h 1024"/>
                <a:gd name="T6" fmla="*/ 1024 w 1024"/>
                <a:gd name="T7" fmla="*/ 512 h 1024"/>
                <a:gd name="T8" fmla="*/ 512 w 1024"/>
                <a:gd name="T9" fmla="*/ 0 h 1024"/>
                <a:gd name="T10" fmla="*/ 512 w 1024"/>
                <a:gd name="T11" fmla="*/ 951 h 1024"/>
                <a:gd name="T12" fmla="*/ 73 w 1024"/>
                <a:gd name="T13" fmla="*/ 512 h 1024"/>
                <a:gd name="T14" fmla="*/ 512 w 1024"/>
                <a:gd name="T15" fmla="*/ 73 h 1024"/>
                <a:gd name="T16" fmla="*/ 951 w 1024"/>
                <a:gd name="T17" fmla="*/ 512 h 1024"/>
                <a:gd name="T18" fmla="*/ 512 w 1024"/>
                <a:gd name="T19" fmla="*/ 95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4" h="1024">
                  <a:moveTo>
                    <a:pt x="512" y="0"/>
                  </a:moveTo>
                  <a:cubicBezTo>
                    <a:pt x="229" y="0"/>
                    <a:pt x="0" y="229"/>
                    <a:pt x="0" y="512"/>
                  </a:cubicBezTo>
                  <a:cubicBezTo>
                    <a:pt x="0" y="795"/>
                    <a:pt x="229" y="1024"/>
                    <a:pt x="512" y="1024"/>
                  </a:cubicBezTo>
                  <a:cubicBezTo>
                    <a:pt x="795" y="1024"/>
                    <a:pt x="1024" y="795"/>
                    <a:pt x="1024" y="512"/>
                  </a:cubicBezTo>
                  <a:cubicBezTo>
                    <a:pt x="1024" y="229"/>
                    <a:pt x="795" y="0"/>
                    <a:pt x="512" y="0"/>
                  </a:cubicBezTo>
                  <a:close/>
                  <a:moveTo>
                    <a:pt x="512" y="951"/>
                  </a:moveTo>
                  <a:cubicBezTo>
                    <a:pt x="270" y="951"/>
                    <a:pt x="73" y="754"/>
                    <a:pt x="73" y="512"/>
                  </a:cubicBezTo>
                  <a:cubicBezTo>
                    <a:pt x="73" y="270"/>
                    <a:pt x="270" y="73"/>
                    <a:pt x="512" y="73"/>
                  </a:cubicBezTo>
                  <a:cubicBezTo>
                    <a:pt x="754" y="73"/>
                    <a:pt x="951" y="270"/>
                    <a:pt x="951" y="512"/>
                  </a:cubicBezTo>
                  <a:cubicBezTo>
                    <a:pt x="951" y="754"/>
                    <a:pt x="754" y="951"/>
                    <a:pt x="512" y="9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4" tIns="34292" rIns="68584" bIns="34292"/>
            <a:lstStyle/>
            <a:p>
              <a:pPr defTabSz="685846">
                <a:defRPr/>
              </a:pPr>
              <a:endParaRPr lang="id-ID" sz="1351" dirty="0">
                <a:latin typeface="Lato Light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1795226" y="4278110"/>
              <a:ext cx="787195" cy="787400"/>
              <a:chOff x="6350" y="4763"/>
              <a:chExt cx="2898775" cy="2898776"/>
            </a:xfrm>
            <a:grpFill/>
          </p:grpSpPr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6350" y="4763"/>
                <a:ext cx="727075" cy="723900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2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6350" y="1093788"/>
                <a:ext cx="727075" cy="722313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1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6350" y="2178051"/>
                <a:ext cx="727075" cy="725488"/>
              </a:xfrm>
              <a:custGeom>
                <a:avLst/>
                <a:gdLst>
                  <a:gd name="T0" fmla="*/ 168 w 193"/>
                  <a:gd name="T1" fmla="*/ 0 h 193"/>
                  <a:gd name="T2" fmla="*/ 24 w 193"/>
                  <a:gd name="T3" fmla="*/ 0 h 193"/>
                  <a:gd name="T4" fmla="*/ 0 w 193"/>
                  <a:gd name="T5" fmla="*/ 25 h 193"/>
                  <a:gd name="T6" fmla="*/ 0 w 193"/>
                  <a:gd name="T7" fmla="*/ 169 h 193"/>
                  <a:gd name="T8" fmla="*/ 24 w 193"/>
                  <a:gd name="T9" fmla="*/ 193 h 193"/>
                  <a:gd name="T10" fmla="*/ 168 w 193"/>
                  <a:gd name="T11" fmla="*/ 193 h 193"/>
                  <a:gd name="T12" fmla="*/ 193 w 193"/>
                  <a:gd name="T13" fmla="*/ 169 h 193"/>
                  <a:gd name="T14" fmla="*/ 193 w 193"/>
                  <a:gd name="T15" fmla="*/ 25 h 193"/>
                  <a:gd name="T16" fmla="*/ 168 w 193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3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168" y="193"/>
                      <a:pt x="168" y="193"/>
                      <a:pt x="168" y="193"/>
                    </a:cubicBezTo>
                    <a:cubicBezTo>
                      <a:pt x="182" y="193"/>
                      <a:pt x="193" y="182"/>
                      <a:pt x="193" y="169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  <p:sp>
            <p:nvSpPr>
              <p:cNvPr id="164" name="Freeform 8"/>
              <p:cNvSpPr>
                <a:spLocks/>
              </p:cNvSpPr>
              <p:nvPr/>
            </p:nvSpPr>
            <p:spPr bwMode="auto">
              <a:xfrm>
                <a:off x="1095375" y="4763"/>
                <a:ext cx="1809750" cy="723900"/>
              </a:xfrm>
              <a:custGeom>
                <a:avLst/>
                <a:gdLst>
                  <a:gd name="T0" fmla="*/ 457 w 481"/>
                  <a:gd name="T1" fmla="*/ 0 h 192"/>
                  <a:gd name="T2" fmla="*/ 24 w 481"/>
                  <a:gd name="T3" fmla="*/ 0 h 192"/>
                  <a:gd name="T4" fmla="*/ 0 w 481"/>
                  <a:gd name="T5" fmla="*/ 24 h 192"/>
                  <a:gd name="T6" fmla="*/ 0 w 481"/>
                  <a:gd name="T7" fmla="*/ 168 h 192"/>
                  <a:gd name="T8" fmla="*/ 24 w 481"/>
                  <a:gd name="T9" fmla="*/ 192 h 192"/>
                  <a:gd name="T10" fmla="*/ 457 w 481"/>
                  <a:gd name="T11" fmla="*/ 192 h 192"/>
                  <a:gd name="T12" fmla="*/ 481 w 481"/>
                  <a:gd name="T13" fmla="*/ 168 h 192"/>
                  <a:gd name="T14" fmla="*/ 481 w 481"/>
                  <a:gd name="T15" fmla="*/ 24 h 192"/>
                  <a:gd name="T16" fmla="*/ 457 w 481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2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457" y="192"/>
                      <a:pt x="457" y="192"/>
                      <a:pt x="457" y="192"/>
                    </a:cubicBezTo>
                    <a:cubicBezTo>
                      <a:pt x="470" y="192"/>
                      <a:pt x="481" y="182"/>
                      <a:pt x="481" y="168"/>
                    </a:cubicBezTo>
                    <a:cubicBezTo>
                      <a:pt x="481" y="24"/>
                      <a:pt x="481" y="24"/>
                      <a:pt x="481" y="24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1095375" y="1093788"/>
                <a:ext cx="1809750" cy="722313"/>
              </a:xfrm>
              <a:custGeom>
                <a:avLst/>
                <a:gdLst>
                  <a:gd name="T0" fmla="*/ 457 w 481"/>
                  <a:gd name="T1" fmla="*/ 0 h 192"/>
                  <a:gd name="T2" fmla="*/ 24 w 481"/>
                  <a:gd name="T3" fmla="*/ 0 h 192"/>
                  <a:gd name="T4" fmla="*/ 0 w 481"/>
                  <a:gd name="T5" fmla="*/ 24 h 192"/>
                  <a:gd name="T6" fmla="*/ 0 w 481"/>
                  <a:gd name="T7" fmla="*/ 168 h 192"/>
                  <a:gd name="T8" fmla="*/ 24 w 481"/>
                  <a:gd name="T9" fmla="*/ 192 h 192"/>
                  <a:gd name="T10" fmla="*/ 457 w 481"/>
                  <a:gd name="T11" fmla="*/ 192 h 192"/>
                  <a:gd name="T12" fmla="*/ 481 w 481"/>
                  <a:gd name="T13" fmla="*/ 168 h 192"/>
                  <a:gd name="T14" fmla="*/ 481 w 481"/>
                  <a:gd name="T15" fmla="*/ 24 h 192"/>
                  <a:gd name="T16" fmla="*/ 457 w 481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2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457" y="192"/>
                      <a:pt x="457" y="192"/>
                      <a:pt x="457" y="192"/>
                    </a:cubicBezTo>
                    <a:cubicBezTo>
                      <a:pt x="470" y="192"/>
                      <a:pt x="481" y="181"/>
                      <a:pt x="481" y="168"/>
                    </a:cubicBezTo>
                    <a:cubicBezTo>
                      <a:pt x="481" y="24"/>
                      <a:pt x="481" y="24"/>
                      <a:pt x="481" y="24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1095375" y="2178051"/>
                <a:ext cx="1809750" cy="725488"/>
              </a:xfrm>
              <a:custGeom>
                <a:avLst/>
                <a:gdLst>
                  <a:gd name="T0" fmla="*/ 457 w 481"/>
                  <a:gd name="T1" fmla="*/ 0 h 193"/>
                  <a:gd name="T2" fmla="*/ 24 w 481"/>
                  <a:gd name="T3" fmla="*/ 0 h 193"/>
                  <a:gd name="T4" fmla="*/ 0 w 481"/>
                  <a:gd name="T5" fmla="*/ 25 h 193"/>
                  <a:gd name="T6" fmla="*/ 0 w 481"/>
                  <a:gd name="T7" fmla="*/ 169 h 193"/>
                  <a:gd name="T8" fmla="*/ 24 w 481"/>
                  <a:gd name="T9" fmla="*/ 193 h 193"/>
                  <a:gd name="T10" fmla="*/ 457 w 481"/>
                  <a:gd name="T11" fmla="*/ 193 h 193"/>
                  <a:gd name="T12" fmla="*/ 481 w 481"/>
                  <a:gd name="T13" fmla="*/ 169 h 193"/>
                  <a:gd name="T14" fmla="*/ 481 w 481"/>
                  <a:gd name="T15" fmla="*/ 25 h 193"/>
                  <a:gd name="T16" fmla="*/ 457 w 481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3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457" y="193"/>
                      <a:pt x="457" y="193"/>
                      <a:pt x="457" y="193"/>
                    </a:cubicBezTo>
                    <a:cubicBezTo>
                      <a:pt x="470" y="193"/>
                      <a:pt x="481" y="182"/>
                      <a:pt x="481" y="169"/>
                    </a:cubicBezTo>
                    <a:cubicBezTo>
                      <a:pt x="481" y="25"/>
                      <a:pt x="481" y="25"/>
                      <a:pt x="481" y="25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46">
                  <a:defRPr/>
                </a:pPr>
                <a:endParaRPr lang="id-ID" sz="1351" dirty="0">
                  <a:latin typeface="Lato Light"/>
                </a:endParaRPr>
              </a:p>
            </p:txBody>
          </p:sp>
        </p:grpSp>
      </p:grpSp>
      <p:sp>
        <p:nvSpPr>
          <p:cNvPr id="79" name="Subtitle 2"/>
          <p:cNvSpPr txBox="1">
            <a:spLocks/>
          </p:cNvSpPr>
          <p:nvPr/>
        </p:nvSpPr>
        <p:spPr>
          <a:xfrm>
            <a:off x="2774807" y="1469804"/>
            <a:ext cx="4371833" cy="314751"/>
          </a:xfrm>
          <a:prstGeom prst="rect">
            <a:avLst/>
          </a:prstGeom>
        </p:spPr>
        <p:txBody>
          <a:bodyPr vert="horz" lIns="81580" tIns="40790" rIns="81580" bIns="40790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 11 Project / NDP Expansion of Irrigated Agriculture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15703" y="3553637"/>
            <a:ext cx="4132749" cy="1968857"/>
            <a:chOff x="6757448" y="7190283"/>
            <a:chExt cx="11017793" cy="5248910"/>
          </a:xfrm>
        </p:grpSpPr>
        <p:sp>
          <p:nvSpPr>
            <p:cNvPr id="112" name="TextBox 111"/>
            <p:cNvSpPr txBox="1"/>
            <p:nvPr/>
          </p:nvSpPr>
          <p:spPr>
            <a:xfrm>
              <a:off x="7719189" y="10740689"/>
              <a:ext cx="10056052" cy="1698504"/>
            </a:xfrm>
            <a:prstGeom prst="rect">
              <a:avLst/>
            </a:prstGeom>
            <a:noFill/>
          </p:spPr>
          <p:txBody>
            <a:bodyPr wrap="square" lIns="82304" tIns="41152" rIns="82304" bIns="41152" rtlCol="0">
              <a:spAutoFit/>
            </a:bodyPr>
            <a:lstStyle/>
            <a:p>
              <a:pPr algn="just"/>
              <a:r>
                <a:rPr lang="en-US" sz="1200" dirty="0" smtClean="0">
                  <a:latin typeface="Arial" panose="020B0604020202020204" pitchFamily="34" charset="0"/>
                  <a:ea typeface="Open Sans Light" panose="020B0306030504020204" pitchFamily="34" charset="0"/>
                </a:rPr>
                <a:t>Over 30% of Vaalharts is now under Pecan nuts Production and this industry is growing at a phenomenal rate. Main market is China</a:t>
              </a:r>
              <a:endParaRPr lang="en-US" sz="1200" dirty="0">
                <a:latin typeface="Arial" panose="020B0604020202020204" pitchFamily="34" charset="0"/>
                <a:ea typeface="Open Sans Light" panose="020B0306030504020204" pitchFamily="34" charset="0"/>
              </a:endParaRPr>
            </a:p>
          </p:txBody>
        </p:sp>
        <p:sp>
          <p:nvSpPr>
            <p:cNvPr id="116" name="Round Same Side Corner Rectangle 115"/>
            <p:cNvSpPr/>
            <p:nvPr/>
          </p:nvSpPr>
          <p:spPr>
            <a:xfrm rot="10800000" flipH="1">
              <a:off x="7756798" y="10747949"/>
              <a:ext cx="121886" cy="91359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1351" dirty="0">
                <a:latin typeface="Lato Light"/>
              </a:endParaRPr>
            </a:p>
          </p:txBody>
        </p:sp>
        <p:sp>
          <p:nvSpPr>
            <p:cNvPr id="83" name="Freeform 857"/>
            <p:cNvSpPr>
              <a:spLocks noEditPoints="1"/>
            </p:cNvSpPr>
            <p:nvPr/>
          </p:nvSpPr>
          <p:spPr bwMode="auto">
            <a:xfrm>
              <a:off x="6757448" y="7190283"/>
              <a:ext cx="646914" cy="646913"/>
            </a:xfrm>
            <a:custGeom>
              <a:avLst/>
              <a:gdLst>
                <a:gd name="T0" fmla="*/ 215 w 430"/>
                <a:gd name="T1" fmla="*/ 0 h 430"/>
                <a:gd name="T2" fmla="*/ 0 w 430"/>
                <a:gd name="T3" fmla="*/ 215 h 430"/>
                <a:gd name="T4" fmla="*/ 215 w 430"/>
                <a:gd name="T5" fmla="*/ 430 h 430"/>
                <a:gd name="T6" fmla="*/ 430 w 430"/>
                <a:gd name="T7" fmla="*/ 215 h 430"/>
                <a:gd name="T8" fmla="*/ 215 w 430"/>
                <a:gd name="T9" fmla="*/ 0 h 430"/>
                <a:gd name="T10" fmla="*/ 259 w 430"/>
                <a:gd name="T11" fmla="*/ 215 h 430"/>
                <a:gd name="T12" fmla="*/ 338 w 430"/>
                <a:gd name="T13" fmla="*/ 293 h 430"/>
                <a:gd name="T14" fmla="*/ 293 w 430"/>
                <a:gd name="T15" fmla="*/ 338 h 430"/>
                <a:gd name="T16" fmla="*/ 215 w 430"/>
                <a:gd name="T17" fmla="*/ 259 h 430"/>
                <a:gd name="T18" fmla="*/ 137 w 430"/>
                <a:gd name="T19" fmla="*/ 338 h 430"/>
                <a:gd name="T20" fmla="*/ 92 w 430"/>
                <a:gd name="T21" fmla="*/ 293 h 430"/>
                <a:gd name="T22" fmla="*/ 171 w 430"/>
                <a:gd name="T23" fmla="*/ 215 h 430"/>
                <a:gd name="T24" fmla="*/ 92 w 430"/>
                <a:gd name="T25" fmla="*/ 137 h 430"/>
                <a:gd name="T26" fmla="*/ 137 w 430"/>
                <a:gd name="T27" fmla="*/ 92 h 430"/>
                <a:gd name="T28" fmla="*/ 215 w 430"/>
                <a:gd name="T29" fmla="*/ 171 h 430"/>
                <a:gd name="T30" fmla="*/ 293 w 430"/>
                <a:gd name="T31" fmla="*/ 92 h 430"/>
                <a:gd name="T32" fmla="*/ 338 w 430"/>
                <a:gd name="T33" fmla="*/ 137 h 430"/>
                <a:gd name="T34" fmla="*/ 259 w 430"/>
                <a:gd name="T35" fmla="*/ 21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0" h="430">
                  <a:moveTo>
                    <a:pt x="215" y="0"/>
                  </a:moveTo>
                  <a:cubicBezTo>
                    <a:pt x="96" y="0"/>
                    <a:pt x="0" y="96"/>
                    <a:pt x="0" y="215"/>
                  </a:cubicBezTo>
                  <a:cubicBezTo>
                    <a:pt x="0" y="334"/>
                    <a:pt x="96" y="430"/>
                    <a:pt x="215" y="430"/>
                  </a:cubicBezTo>
                  <a:cubicBezTo>
                    <a:pt x="334" y="430"/>
                    <a:pt x="430" y="334"/>
                    <a:pt x="430" y="215"/>
                  </a:cubicBezTo>
                  <a:cubicBezTo>
                    <a:pt x="430" y="96"/>
                    <a:pt x="334" y="0"/>
                    <a:pt x="215" y="0"/>
                  </a:cubicBezTo>
                  <a:close/>
                  <a:moveTo>
                    <a:pt x="259" y="215"/>
                  </a:moveTo>
                  <a:cubicBezTo>
                    <a:pt x="338" y="293"/>
                    <a:pt x="338" y="293"/>
                    <a:pt x="338" y="293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137" y="338"/>
                    <a:pt x="137" y="338"/>
                    <a:pt x="137" y="338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171" y="215"/>
                    <a:pt x="171" y="215"/>
                    <a:pt x="171" y="215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93" y="92"/>
                    <a:pt x="293" y="92"/>
                    <a:pt x="293" y="92"/>
                  </a:cubicBezTo>
                  <a:cubicBezTo>
                    <a:pt x="338" y="137"/>
                    <a:pt x="338" y="137"/>
                    <a:pt x="338" y="137"/>
                  </a:cubicBezTo>
                  <a:cubicBezTo>
                    <a:pt x="259" y="215"/>
                    <a:pt x="259" y="215"/>
                    <a:pt x="259" y="2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9" tIns="17150" rIns="34299" bIns="1715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Lato Ligh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17917" y="2919306"/>
            <a:ext cx="4130535" cy="452440"/>
            <a:chOff x="6763349" y="5499169"/>
            <a:chExt cx="11011892" cy="1206193"/>
          </a:xfrm>
        </p:grpSpPr>
        <p:sp>
          <p:nvSpPr>
            <p:cNvPr id="101" name="TextBox 100"/>
            <p:cNvSpPr txBox="1"/>
            <p:nvPr/>
          </p:nvSpPr>
          <p:spPr>
            <a:xfrm>
              <a:off x="7719188" y="5499169"/>
              <a:ext cx="10056053" cy="1206193"/>
            </a:xfrm>
            <a:prstGeom prst="rect">
              <a:avLst/>
            </a:prstGeom>
            <a:noFill/>
          </p:spPr>
          <p:txBody>
            <a:bodyPr wrap="square" lIns="82304" tIns="41152" rIns="82304" bIns="41152" rtlCol="0">
              <a:spAutoFit/>
            </a:bodyPr>
            <a:lstStyle/>
            <a:p>
              <a:pPr algn="just"/>
              <a:r>
                <a:rPr lang="en-US" sz="1200" dirty="0" smtClean="0">
                  <a:latin typeface="Arial" panose="020B0604020202020204" pitchFamily="34" charset="0"/>
                  <a:ea typeface="Open Sans Light" panose="020B0306030504020204" pitchFamily="34" charset="0"/>
                </a:rPr>
                <a:t>32 000 Ha of arable land, which makes it one of the biggest irrigation schemes in Sub-Saharan Africa</a:t>
              </a:r>
              <a:endParaRPr lang="en-US" sz="1200" dirty="0">
                <a:latin typeface="Arial" panose="020B0604020202020204" pitchFamily="34" charset="0"/>
                <a:ea typeface="Open Sans Light" panose="020B0306030504020204" pitchFamily="34" charset="0"/>
              </a:endParaRPr>
            </a:p>
          </p:txBody>
        </p:sp>
        <p:sp>
          <p:nvSpPr>
            <p:cNvPr id="113" name="Round Same Side Corner Rectangle 112"/>
            <p:cNvSpPr/>
            <p:nvPr/>
          </p:nvSpPr>
          <p:spPr>
            <a:xfrm rot="10800000" flipH="1">
              <a:off x="7736447" y="5598472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1200" dirty="0">
                <a:latin typeface="Lato Light"/>
              </a:endParaRPr>
            </a:p>
          </p:txBody>
        </p:sp>
        <p:sp>
          <p:nvSpPr>
            <p:cNvPr id="120" name="Round Same Side Corner Rectangle 119"/>
            <p:cNvSpPr/>
            <p:nvPr/>
          </p:nvSpPr>
          <p:spPr>
            <a:xfrm rot="10800000" flipH="1">
              <a:off x="7736447" y="5607944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1200" dirty="0">
                <a:latin typeface="Lato Light"/>
              </a:endParaRPr>
            </a:p>
          </p:txBody>
        </p:sp>
        <p:sp>
          <p:nvSpPr>
            <p:cNvPr id="88" name="Freeform 222"/>
            <p:cNvSpPr>
              <a:spLocks noEditPoints="1"/>
            </p:cNvSpPr>
            <p:nvPr/>
          </p:nvSpPr>
          <p:spPr bwMode="auto">
            <a:xfrm>
              <a:off x="6763349" y="5765073"/>
              <a:ext cx="646914" cy="649763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9" tIns="17150" rIns="34299" bIns="1715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Lato Ligh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15702" y="3468945"/>
            <a:ext cx="4132751" cy="1707123"/>
            <a:chOff x="6757443" y="6964492"/>
            <a:chExt cx="11017799" cy="4551146"/>
          </a:xfrm>
        </p:grpSpPr>
        <p:sp>
          <p:nvSpPr>
            <p:cNvPr id="103" name="TextBox 102"/>
            <p:cNvSpPr txBox="1"/>
            <p:nvPr/>
          </p:nvSpPr>
          <p:spPr>
            <a:xfrm>
              <a:off x="7719190" y="6964492"/>
              <a:ext cx="10056052" cy="1206193"/>
            </a:xfrm>
            <a:prstGeom prst="rect">
              <a:avLst/>
            </a:prstGeom>
            <a:noFill/>
          </p:spPr>
          <p:txBody>
            <a:bodyPr wrap="square" lIns="82304" tIns="41152" rIns="82304" bIns="41152" rtlCol="0">
              <a:spAutoFit/>
            </a:bodyPr>
            <a:lstStyle/>
            <a:p>
              <a:pPr algn="just"/>
              <a:r>
                <a:rPr lang="en-US" sz="1200" dirty="0" smtClean="0">
                  <a:latin typeface="Arial" panose="020B0604020202020204" pitchFamily="34" charset="0"/>
                  <a:ea typeface="Open Sans Light" panose="020B0306030504020204" pitchFamily="34" charset="0"/>
                </a:rPr>
                <a:t>Bulk Irrigation infrastructure is 60 years and this results in about 30% water loss due to leaking canals</a:t>
              </a:r>
              <a:endParaRPr lang="en-US" sz="1200" dirty="0">
                <a:latin typeface="Arial" panose="020B0604020202020204" pitchFamily="34" charset="0"/>
                <a:ea typeface="Open Sans Light" panose="020B0306030504020204" pitchFamily="34" charset="0"/>
              </a:endParaRPr>
            </a:p>
          </p:txBody>
        </p:sp>
        <p:sp>
          <p:nvSpPr>
            <p:cNvPr id="114" name="Round Same Side Corner Rectangle 113"/>
            <p:cNvSpPr/>
            <p:nvPr/>
          </p:nvSpPr>
          <p:spPr>
            <a:xfrm rot="10800000" flipH="1">
              <a:off x="7736447" y="7055485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1200" dirty="0">
                <a:latin typeface="Lato Light"/>
              </a:endParaRPr>
            </a:p>
          </p:txBody>
        </p:sp>
        <p:sp>
          <p:nvSpPr>
            <p:cNvPr id="89" name="Freeform 222"/>
            <p:cNvSpPr>
              <a:spLocks noEditPoints="1"/>
            </p:cNvSpPr>
            <p:nvPr/>
          </p:nvSpPr>
          <p:spPr bwMode="auto">
            <a:xfrm>
              <a:off x="6757443" y="10865876"/>
              <a:ext cx="646914" cy="649762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9" tIns="17150" rIns="34299" bIns="1715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Lato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17917" y="4035598"/>
            <a:ext cx="4130536" cy="637106"/>
            <a:chOff x="6763349" y="8475174"/>
            <a:chExt cx="11011893" cy="1698506"/>
          </a:xfrm>
        </p:grpSpPr>
        <p:sp>
          <p:nvSpPr>
            <p:cNvPr id="111" name="TextBox 110"/>
            <p:cNvSpPr txBox="1"/>
            <p:nvPr/>
          </p:nvSpPr>
          <p:spPr>
            <a:xfrm>
              <a:off x="7719188" y="8475174"/>
              <a:ext cx="10056054" cy="1698506"/>
            </a:xfrm>
            <a:prstGeom prst="rect">
              <a:avLst/>
            </a:prstGeom>
            <a:noFill/>
          </p:spPr>
          <p:txBody>
            <a:bodyPr wrap="square" lIns="82304" tIns="41152" rIns="82304" bIns="41152" rtlCol="0">
              <a:spAutoFit/>
            </a:bodyPr>
            <a:lstStyle/>
            <a:p>
              <a:pPr algn="just"/>
              <a:r>
                <a:rPr lang="en-US" sz="1200" dirty="0" smtClean="0">
                  <a:latin typeface="Arial" panose="020B0604020202020204" pitchFamily="34" charset="0"/>
                  <a:ea typeface="Open Sans Light" panose="020B0306030504020204" pitchFamily="34" charset="0"/>
                </a:rPr>
                <a:t>Revitalization of the infrastructure can increase Maize production by 5.7% and Wheat by 5.6% in the Northern Cape</a:t>
              </a:r>
              <a:endParaRPr lang="en-US" sz="1200" dirty="0">
                <a:latin typeface="Arial" panose="020B0604020202020204" pitchFamily="34" charset="0"/>
                <a:ea typeface="Open Sans Light" panose="020B0306030504020204" pitchFamily="34" charset="0"/>
              </a:endParaRPr>
            </a:p>
          </p:txBody>
        </p:sp>
        <p:sp>
          <p:nvSpPr>
            <p:cNvPr id="115" name="Round Same Side Corner Rectangle 114"/>
            <p:cNvSpPr/>
            <p:nvPr/>
          </p:nvSpPr>
          <p:spPr>
            <a:xfrm rot="10800000" flipH="1">
              <a:off x="7736447" y="8557859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304" tIns="41152" rIns="82304" bIns="41152" rtlCol="0" anchor="ctr"/>
            <a:lstStyle/>
            <a:p>
              <a:pPr algn="ctr"/>
              <a:endParaRPr lang="bg-BG" sz="1200" dirty="0">
                <a:latin typeface="Lato Light"/>
              </a:endParaRPr>
            </a:p>
          </p:txBody>
        </p:sp>
        <p:sp>
          <p:nvSpPr>
            <p:cNvPr id="90" name="Freeform 222"/>
            <p:cNvSpPr>
              <a:spLocks noEditPoints="1"/>
            </p:cNvSpPr>
            <p:nvPr/>
          </p:nvSpPr>
          <p:spPr bwMode="auto">
            <a:xfrm>
              <a:off x="6763349" y="8718798"/>
              <a:ext cx="646914" cy="649763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9" tIns="17150" rIns="34299" bIns="1715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Lato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0629" y="597890"/>
            <a:ext cx="8136904" cy="1324482"/>
            <a:chOff x="4542040" y="483017"/>
            <a:chExt cx="14857939" cy="3531030"/>
          </a:xfrm>
        </p:grpSpPr>
        <p:sp>
          <p:nvSpPr>
            <p:cNvPr id="40" name="TextBox 39"/>
            <p:cNvSpPr txBox="1"/>
            <p:nvPr/>
          </p:nvSpPr>
          <p:spPr>
            <a:xfrm>
              <a:off x="4542040" y="483017"/>
              <a:ext cx="14857939" cy="1446518"/>
            </a:xfrm>
            <a:prstGeom prst="rect">
              <a:avLst/>
            </a:prstGeom>
            <a:noFill/>
          </p:spPr>
          <p:txBody>
            <a:bodyPr wrap="square" lIns="34292" tIns="17146" rIns="34292" bIns="17146" rtlCol="0">
              <a:spAutoFit/>
            </a:bodyPr>
            <a:lstStyle/>
            <a:p>
              <a:pPr algn="ctr"/>
              <a:r>
                <a:rPr lang="en-ZA" sz="3301" b="1" dirty="0" smtClean="0">
                  <a:latin typeface="Arial" panose="020B0604020202020204" pitchFamily="34" charset="0"/>
                </a:rPr>
                <a:t>VAALHARTS REVITALISATION SCHEME</a:t>
              </a:r>
              <a:endParaRPr lang="id-ID" sz="3301" b="1" dirty="0"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258567" y="3539032"/>
              <a:ext cx="1553037" cy="914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61" tIns="17132" rIns="34261" bIns="17132" rtlCol="0" anchor="ctr"/>
            <a:lstStyle/>
            <a:p>
              <a:pPr algn="ctr"/>
              <a:endParaRPr lang="en-US" sz="1351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42" name="Subtitle 2"/>
            <p:cNvSpPr txBox="1">
              <a:spLocks/>
            </p:cNvSpPr>
            <p:nvPr/>
          </p:nvSpPr>
          <p:spPr>
            <a:xfrm>
              <a:off x="6494855" y="3174930"/>
              <a:ext cx="11655185" cy="839117"/>
            </a:xfrm>
            <a:prstGeom prst="rect">
              <a:avLst/>
            </a:prstGeom>
          </p:spPr>
          <p:txBody>
            <a:bodyPr vert="horz" lIns="81580" tIns="40790" rIns="81580" bIns="40790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3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35" name="Slide Number Placeholder 1"/>
          <p:cNvSpPr txBox="1">
            <a:spLocks/>
          </p:cNvSpPr>
          <p:nvPr/>
        </p:nvSpPr>
        <p:spPr bwMode="auto">
          <a:xfrm>
            <a:off x="7570788" y="6492875"/>
            <a:ext cx="2311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ZA" altLang="en-US" sz="1200" b="1" dirty="0" smtClean="0">
                <a:solidFill>
                  <a:srgbClr val="000000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297404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3" descr="C:\Users\jmaisela\Downloads\j P112078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80119"/>
          </a:xfrm>
          <a:solidFill>
            <a:srgbClr val="00B050"/>
          </a:solidFill>
        </p:spPr>
        <p:txBody>
          <a:bodyPr/>
          <a:lstStyle/>
          <a:p>
            <a:r>
              <a:rPr lang="en-ZA" alt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CAPE VINEYARD DEVELOPMENT SCHEME</a:t>
            </a:r>
            <a:endParaRPr lang="en-ZA" alt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228601"/>
            <a:ext cx="8229600" cy="753252"/>
          </a:xfrm>
          <a:prstGeom prst="rect">
            <a:avLst/>
          </a:prstGeom>
          <a:noFill/>
          <a:ln>
            <a:noFill/>
          </a:ln>
        </p:spPr>
        <p:txBody>
          <a:bodyPr vert="horz" wrap="square" lIns="84392" tIns="42185" rIns="84392" bIns="4218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700" b="1" cap="all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under production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49879"/>
              </p:ext>
            </p:extLst>
          </p:nvPr>
        </p:nvGraphicFramePr>
        <p:xfrm>
          <a:off x="272480" y="981853"/>
          <a:ext cx="9109645" cy="507367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717163"/>
                <a:gridCol w="1427754"/>
                <a:gridCol w="1427754"/>
                <a:gridCol w="1160531"/>
                <a:gridCol w="3376443"/>
              </a:tblGrid>
              <a:tr h="527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Project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Villard Blanc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Cheninblanc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ZA" sz="1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Colombar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Raisins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developments (Ha)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Realeboga</a:t>
                      </a:r>
                      <a:endParaRPr lang="en-U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5.73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ha raisins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Sanddraai</a:t>
                      </a:r>
                      <a:endParaRPr lang="en-U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Middel -Eiland</a:t>
                      </a:r>
                      <a:endParaRPr lang="en-U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Valley Junction</a:t>
                      </a:r>
                      <a:endParaRPr lang="en-U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ha wine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Blocuso</a:t>
                      </a:r>
                      <a:endParaRPr lang="en-U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ha  wine and raisins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Riemvasmaak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 ha export grapes 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Moon</a:t>
                      </a:r>
                      <a:endParaRPr lang="en-U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ZA" sz="15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 raisins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Eksteenkuil</a:t>
                      </a:r>
                      <a:endParaRPr lang="en-U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18.70 ha raisins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Lemoendraai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ZA" sz="15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 wine and 20 ha  raisins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Nomalangha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(70)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ha </a:t>
                      </a:r>
                      <a:r>
                        <a:rPr lang="en-ZA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be replanted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Silvermoon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8.4ha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raisins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Pella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60ha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be developed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25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Coboop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49ha to be developed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7765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5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76.4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33,73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77.4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369.47 to be developed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187.53 developed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  <a:tr h="351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2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6245A-DEC9-4778-9937-CCFA85E4280D}" type="slidenum">
              <a:rPr lang="en-ZA" smtClean="0"/>
              <a:pPr>
                <a:defRPr/>
              </a:pPr>
              <a:t>39</a:t>
            </a:fld>
            <a:endParaRPr lang="en-ZA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888067"/>
            <a:ext cx="8558212" cy="3621053"/>
          </a:xfrm>
        </p:spPr>
        <p:txBody>
          <a:bodyPr>
            <a:normAutofit/>
          </a:bodyPr>
          <a:lstStyle/>
          <a:p>
            <a:pPr marL="0" indent="0" algn="ctr" defTabSz="457200">
              <a:spcBef>
                <a:spcPts val="0"/>
              </a:spcBef>
              <a:buNone/>
            </a:pPr>
            <a:endParaRPr lang="en-ZA" sz="5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457200">
              <a:spcBef>
                <a:spcPts val="0"/>
              </a:spcBef>
              <a:buNone/>
            </a:pPr>
            <a:r>
              <a:rPr lang="en-Z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</a:p>
          <a:p>
            <a:pPr marL="0" indent="0" algn="ctr" defTabSz="457200">
              <a:spcBef>
                <a:spcPts val="0"/>
              </a:spcBef>
              <a:buNone/>
            </a:pP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457200">
              <a:spcBef>
                <a:spcPts val="0"/>
              </a:spcBef>
              <a:buNone/>
            </a:pPr>
            <a:r>
              <a:rPr lang="en-Z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en-Z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0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63769"/>
            <a:ext cx="9144000" cy="6330462"/>
          </a:xfrm>
        </p:spPr>
      </p:pic>
      <p:sp>
        <p:nvSpPr>
          <p:cNvPr id="13" name="Rectangle 12"/>
          <p:cNvSpPr>
            <a:spLocks noChangeAspect="1"/>
          </p:cNvSpPr>
          <p:nvPr/>
        </p:nvSpPr>
        <p:spPr>
          <a:xfrm rot="16200000">
            <a:off x="-492835" y="1105617"/>
            <a:ext cx="6330462" cy="45907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7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 rot="16200000">
            <a:off x="4081152" y="1136387"/>
            <a:ext cx="6330462" cy="4557234"/>
          </a:xfrm>
          <a:prstGeom prst="rect">
            <a:avLst/>
          </a:prstGeom>
          <a:solidFill>
            <a:schemeClr val="tx1">
              <a:lumMod val="75000"/>
              <a:lumOff val="25000"/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7" dirty="0">
              <a:solidFill>
                <a:prstClr val="white"/>
              </a:solidFill>
              <a:latin typeface="Lato Light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052492" y="385798"/>
            <a:ext cx="4279472" cy="719872"/>
            <a:chOff x="5988388" y="483017"/>
            <a:chExt cx="12359700" cy="2079087"/>
          </a:xfrm>
        </p:grpSpPr>
        <p:sp>
          <p:nvSpPr>
            <p:cNvPr id="73" name="TextBox 72"/>
            <p:cNvSpPr txBox="1"/>
            <p:nvPr/>
          </p:nvSpPr>
          <p:spPr>
            <a:xfrm>
              <a:off x="5988388" y="483017"/>
              <a:ext cx="12359700" cy="1446591"/>
            </a:xfrm>
            <a:prstGeom prst="rect">
              <a:avLst/>
            </a:prstGeom>
            <a:noFill/>
          </p:spPr>
          <p:txBody>
            <a:bodyPr wrap="square" lIns="31654" tIns="15827" rIns="31654" bIns="15827" rtlCol="0">
              <a:spAutoFit/>
            </a:bodyPr>
            <a:lstStyle/>
            <a:p>
              <a:pPr algn="ctr"/>
              <a:r>
                <a:rPr lang="en-ZA" sz="3047" b="1" dirty="0">
                  <a:solidFill>
                    <a:prstClr val="white"/>
                  </a:solidFill>
                  <a:latin typeface="Lato Regular"/>
                  <a:cs typeface="Lato Regular"/>
                </a:rPr>
                <a:t>Make up of NC Agric</a:t>
              </a:r>
              <a:endParaRPr lang="id-ID" sz="3047" b="1" dirty="0">
                <a:solidFill>
                  <a:prstClr val="white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1626" tIns="15814" rIns="31626" bIns="15814" rtlCol="0" anchor="ctr"/>
            <a:lstStyle/>
            <a:p>
              <a:pPr algn="ctr"/>
              <a:endParaRPr lang="en-US" sz="1247" dirty="0">
                <a:solidFill>
                  <a:srgbClr val="ED7D31"/>
                </a:solidFill>
                <a:latin typeface="Open Sans Light"/>
              </a:endParaRPr>
            </a:p>
          </p:txBody>
        </p:sp>
        <p:sp>
          <p:nvSpPr>
            <p:cNvPr id="75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75305" tIns="37652" rIns="75305" bIns="37652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74" dirty="0">
                <a:solidFill>
                  <a:srgbClr val="5B9BD5"/>
                </a:solidFill>
                <a:latin typeface="Lato Light"/>
                <a:cs typeface="Lato Light"/>
              </a:endParaRPr>
            </a:p>
          </p:txBody>
        </p:sp>
      </p:grpSp>
      <p:graphicFrame>
        <p:nvGraphicFramePr>
          <p:cNvPr id="46" name="Chart 45"/>
          <p:cNvGraphicFramePr/>
          <p:nvPr>
            <p:extLst/>
          </p:nvPr>
        </p:nvGraphicFramePr>
        <p:xfrm>
          <a:off x="4935818" y="1130308"/>
          <a:ext cx="4572000" cy="299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023101"/>
              </p:ext>
            </p:extLst>
          </p:nvPr>
        </p:nvGraphicFramePr>
        <p:xfrm>
          <a:off x="377004" y="3844093"/>
          <a:ext cx="9147995" cy="2897274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650467"/>
                <a:gridCol w="2264196"/>
                <a:gridCol w="2945843"/>
                <a:gridCol w="2287489"/>
              </a:tblGrid>
              <a:tr h="684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ZA" sz="2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under irrigation</a:t>
                      </a:r>
                      <a:endParaRPr lang="en-ZA" sz="2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crops</a:t>
                      </a:r>
                      <a:endParaRPr lang="en-ZA" sz="2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Irrigation method</a:t>
                      </a:r>
                      <a:endParaRPr lang="en-ZA" sz="2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</a:tr>
              <a:tr h="89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Vaalharts</a:t>
                      </a:r>
                      <a:endParaRPr lang="en-ZA" sz="17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32 000ha</a:t>
                      </a:r>
                      <a:endParaRPr lang="en-ZA" sz="17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grains, Winter Cereals, Groundnuts, Lucerne, </a:t>
                      </a:r>
                      <a:r>
                        <a:rPr lang="en-US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Pecan </a:t>
                      </a: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nuts</a:t>
                      </a:r>
                      <a:endParaRPr lang="en-ZA" sz="17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Pivot and drip</a:t>
                      </a:r>
                      <a:endParaRPr lang="en-ZA" sz="17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</a:tr>
              <a:tr h="720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</a:t>
                      </a: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</a:t>
                      </a:r>
                      <a:endParaRPr lang="en-ZA" sz="17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44 000ha</a:t>
                      </a:r>
                      <a:endParaRPr lang="en-ZA" sz="17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Grains, Winter Cereals, Lucerne and Cotton</a:t>
                      </a:r>
                      <a:endParaRPr lang="en-ZA" sz="17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Pivot</a:t>
                      </a:r>
                      <a:endParaRPr lang="en-ZA" sz="17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</a:tr>
              <a:tr h="594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Orange</a:t>
                      </a:r>
                      <a:endParaRPr lang="en-ZA" sz="17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38 000ha</a:t>
                      </a:r>
                      <a:endParaRPr lang="en-ZA" sz="17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Wine, dry and table grapes and Lucerne</a:t>
                      </a:r>
                      <a:endParaRPr lang="en-ZA" sz="17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Flood, drip and micro</a:t>
                      </a:r>
                      <a:endParaRPr lang="en-ZA" sz="17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306" marR="633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3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C-Grant Expenditure Summary</a:t>
            </a:r>
            <a:b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15 September 2016</a:t>
            </a:r>
            <a:endParaRPr lang="en-ZA" sz="37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99" y="1556792"/>
            <a:ext cx="8915401" cy="3096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865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C-Grant Expenditure Summary</a:t>
            </a:r>
            <a:b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15 September 2016</a:t>
            </a:r>
            <a:endParaRPr lang="en-ZA" sz="37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52" y="1484784"/>
            <a:ext cx="9448295" cy="33123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46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C-Grant Expenditure Summary</a:t>
            </a:r>
            <a:b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15 September 2016</a:t>
            </a:r>
            <a:endParaRPr lang="en-ZA" sz="37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309033" y="1268760"/>
          <a:ext cx="928793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77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C-Grant Expenditure Trend</a:t>
            </a:r>
            <a:b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15 September 2016</a:t>
            </a:r>
            <a:endParaRPr lang="en-ZA" sz="37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305637" y="1268759"/>
          <a:ext cx="9294725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7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CASP Expenditure per District</a:t>
            </a:r>
            <a:b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15 September 2016</a:t>
            </a:r>
            <a:endParaRPr lang="en-ZA" sz="37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1423625"/>
            <a:ext cx="8852716" cy="31575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121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8640"/>
            <a:ext cx="9906000" cy="1224136"/>
          </a:xfrm>
        </p:spPr>
        <p:txBody>
          <a:bodyPr/>
          <a:lstStyle/>
          <a:p>
            <a:r>
              <a:rPr lang="en-ZA" sz="3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Ilima</a:t>
            </a:r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ZA" sz="3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Letsema</a:t>
            </a:r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Expenditure per District</a:t>
            </a:r>
            <a:b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15 September 2016</a:t>
            </a:r>
            <a:endParaRPr lang="en-ZA" sz="37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1" y="1556792"/>
            <a:ext cx="8915400" cy="30243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497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LandCare</a:t>
            </a:r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Expenditure per District</a:t>
            </a:r>
            <a:b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15 September 2016</a:t>
            </a:r>
            <a:endParaRPr lang="en-ZA" sz="37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1340767"/>
            <a:ext cx="8915400" cy="28803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234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487A04-175D-4457-8C5A-95320CEEE430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ZA" altLang="en-US" sz="1200" smtClean="0">
              <a:solidFill>
                <a:srgbClr val="898989"/>
              </a:solidFill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423987" y="4869160"/>
            <a:ext cx="7058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869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81923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" y="-387424"/>
            <a:ext cx="9906000" cy="16467138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906000" cy="908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/>
              <a:t>LANDCARE</a:t>
            </a:r>
            <a:endParaRPr lang="en-ZA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5222" y="13307"/>
            <a:ext cx="9906000" cy="908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/>
              <a:t>LANDCARE</a:t>
            </a:r>
            <a:endParaRPr lang="en-ZA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8022" y="13307"/>
            <a:ext cx="9906000" cy="10604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LANDCARE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1122363" y="312738"/>
            <a:ext cx="7700962" cy="895350"/>
          </a:xfrm>
        </p:spPr>
        <p:txBody>
          <a:bodyPr/>
          <a:lstStyle/>
          <a:p>
            <a:pPr eaLnBrk="1" hangingPunct="1"/>
            <a:r>
              <a:rPr lang="en-ZA" altLang="en-US" sz="37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Focus areas 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1423988" y="1268413"/>
            <a:ext cx="7705725" cy="4111625"/>
          </a:xfrm>
        </p:spPr>
        <p:txBody>
          <a:bodyPr/>
          <a:lstStyle/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3"/>
              </a:buBlip>
              <a:tabLst>
                <a:tab pos="360363" algn="l"/>
              </a:tabLst>
              <a:defRPr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VeldCare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SzPct val="60000"/>
              <a:buNone/>
              <a:tabLst>
                <a:tab pos="360363" algn="l"/>
              </a:tabLst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3"/>
              </a:buBlip>
              <a:tabLst>
                <a:tab pos="360363" algn="l"/>
              </a:tabLst>
              <a:defRPr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SoilCare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SzPct val="60000"/>
              <a:buNone/>
              <a:tabLst>
                <a:tab pos="360363" algn="l"/>
              </a:tabLst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3"/>
              </a:buBlip>
              <a:tabLst>
                <a:tab pos="360363" algn="l"/>
              </a:tabLst>
              <a:defRPr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Watercare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SzPct val="60000"/>
              <a:buNone/>
              <a:tabLst>
                <a:tab pos="360363" algn="l"/>
              </a:tabLst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3"/>
              </a:buBlip>
              <a:tabLst>
                <a:tab pos="360363" algn="l"/>
              </a:tabLst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JuniorCare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SzPct val="60000"/>
              <a:buNone/>
              <a:tabLst>
                <a:tab pos="360363" algn="l"/>
              </a:tabLst>
              <a:defRPr/>
            </a:pPr>
            <a:endParaRPr lang="en-US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SzPct val="60000"/>
              <a:buFont typeface="Arial" charset="0"/>
              <a:buBlip>
                <a:blip r:embed="rId3"/>
              </a:buBlip>
              <a:tabLst>
                <a:tab pos="360363" algn="l"/>
              </a:tabLs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 agriculture 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eaLnBrk="1" hangingPunct="1">
              <a:lnSpc>
                <a:spcPct val="125000"/>
              </a:lnSpc>
              <a:spcBef>
                <a:spcPct val="0"/>
              </a:spcBef>
              <a:buFont typeface="Arial" charset="0"/>
              <a:buChar char="•"/>
              <a:tabLst>
                <a:tab pos="360363" algn="l"/>
              </a:tabLst>
              <a:defRPr/>
            </a:pPr>
            <a:endParaRPr lang="en-GB" sz="2400" b="1" dirty="0" smtClean="0">
              <a:latin typeface="Arial Rounded MT Bold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tabLst>
                <a:tab pos="360363" algn="l"/>
              </a:tabLst>
              <a:defRPr/>
            </a:pPr>
            <a:endParaRPr lang="en-GB" sz="2400" dirty="0" smtClean="0">
              <a:solidFill>
                <a:srgbClr val="FF0000"/>
              </a:solidFill>
            </a:endParaRPr>
          </a:p>
          <a:p>
            <a:pPr marL="355600" indent="-355600" eaLnBrk="1" hangingPunct="1">
              <a:buFont typeface="Wingdings" pitchFamily="2" charset="2"/>
              <a:buChar char="•"/>
              <a:tabLst>
                <a:tab pos="360363" algn="l"/>
              </a:tabLst>
              <a:defRPr/>
            </a:pPr>
            <a:endParaRPr lang="en-US" sz="2000" dirty="0" smtClean="0"/>
          </a:p>
          <a:p>
            <a:pPr marL="355600" indent="-355600" eaLnBrk="1" hangingPunct="1">
              <a:buFont typeface="Arial" charset="0"/>
              <a:buChar char="•"/>
              <a:tabLst>
                <a:tab pos="360363" algn="l"/>
              </a:tabLst>
              <a:defRPr/>
            </a:pPr>
            <a:endParaRPr lang="en-ZA" sz="1800" dirty="0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DB0007-6769-4667-894E-F83DBBC02582}" type="slidenum">
              <a:rPr lang="en-GB" altLang="en-US" sz="12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 b="1">
              <a:solidFill>
                <a:srgbClr val="898989"/>
              </a:solidFill>
            </a:endParaRPr>
          </a:p>
        </p:txBody>
      </p:sp>
      <p:pic>
        <p:nvPicPr>
          <p:cNvPr id="61445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25781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54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72480" y="188640"/>
            <a:ext cx="9140601" cy="792162"/>
          </a:xfrm>
        </p:spPr>
        <p:txBody>
          <a:bodyPr/>
          <a:lstStyle/>
          <a:p>
            <a:pPr>
              <a:defRPr/>
            </a:pPr>
            <a:r>
              <a:rPr lang="en-ZA" altLang="en-US" sz="37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LandCare Projects</a:t>
            </a:r>
            <a:r>
              <a:rPr lang="en-ZA" alt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2016/17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27227"/>
              </p:ext>
            </p:extLst>
          </p:nvPr>
        </p:nvGraphicFramePr>
        <p:xfrm>
          <a:off x="128465" y="1227666"/>
          <a:ext cx="9649072" cy="5064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199"/>
                <a:gridCol w="1609622"/>
                <a:gridCol w="3646962"/>
                <a:gridCol w="1080120"/>
                <a:gridCol w="1512169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MUNICIPALITY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SCOPE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</a:p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OPPORTUNIES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Baard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VeldCare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Magareng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Dikgatlong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Bush control of acacia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mellifera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2 000ha of rangeland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JTG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VeldCare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Joe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Morolong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Veld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enhancement program (Re-Vegetation), Fencing (20km), Bush Control of acacia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mellifera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eradication of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Gnidia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Burchelli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Lokaleng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Magonate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Bothitong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Danoon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Kuruman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2 316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ZF Mgcawu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VeldCare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Khara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Control of 1 000ha of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Rhigozum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trichotomu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 Ka Seme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SoilCare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Ubuntu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Veld enhancement aimed at rehabilitating degraded soils using a variety of soil rehabilitation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techniques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LandCare Conference 2016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Hosting of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7</a:t>
                      </a:r>
                      <a:r>
                        <a:rPr lang="en-ZA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Biennial National LandCare conference and Districts LandCare awareness days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LandCare Administration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contingency project administrative fund and funding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Kalahari Namib Project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9 320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8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95300" y="260350"/>
            <a:ext cx="8915400" cy="576263"/>
          </a:xfrm>
        </p:spPr>
        <p:txBody>
          <a:bodyPr/>
          <a:lstStyle/>
          <a:p>
            <a:pPr>
              <a:defRPr/>
            </a:pPr>
            <a:r>
              <a:rPr lang="en-ZA" alt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LandCare Projects</a:t>
            </a:r>
            <a:br>
              <a:rPr lang="en-ZA" alt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2016/17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136576" y="1268760"/>
          <a:ext cx="80648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69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533118"/>
            <a:ext cx="9064495" cy="1141412"/>
          </a:xfrm>
        </p:spPr>
        <p:txBody>
          <a:bodyPr/>
          <a:lstStyle/>
          <a:p>
            <a:r>
              <a:rPr lang="en-ZA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LANDCARE PROJECT NON-FINANCIAL </a:t>
            </a:r>
            <a:r>
              <a:rPr lang="en-ZA" sz="3700" b="1" dirty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br>
              <a:rPr lang="en-ZA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700" b="1" dirty="0">
                <a:latin typeface="Arial" panose="020B0604020202020204" pitchFamily="34" charset="0"/>
                <a:cs typeface="Arial" panose="020B0604020202020204" pitchFamily="34" charset="0"/>
              </a:rPr>
              <a:t>2016/17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16395272"/>
              </p:ext>
            </p:extLst>
          </p:nvPr>
        </p:nvGraphicFramePr>
        <p:xfrm>
          <a:off x="24862" y="2276872"/>
          <a:ext cx="9881140" cy="2499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71754"/>
                <a:gridCol w="2664296"/>
                <a:gridCol w="1296144"/>
                <a:gridCol w="2472718"/>
                <a:gridCol w="1976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SUPPORT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 Seme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 Ka Seme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SoilCare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(Site 1 Richmond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Veld enhancement and soil erosion control program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210ha of rangeland rehabilitated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Baard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Frances Baard Bush Control (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Majeng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Honderdoring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control of 1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000ha of acacia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mellifera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(Land Rehabilitation)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 re-allocated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 ka Seme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Niekerkshoop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Prosposis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of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prosopis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re-growth 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onn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previously mechanically controlled 250ha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to commence in the 3</a:t>
                      </a:r>
                      <a:r>
                        <a:rPr lang="en-ZA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2" y="5949280"/>
            <a:ext cx="257883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5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19379</TotalTime>
  <Words>2488</Words>
  <Application>Microsoft Office PowerPoint</Application>
  <PresentationFormat>A4 Paper (210x297 mm)</PresentationFormat>
  <Paragraphs>1640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Arial</vt:lpstr>
      <vt:lpstr>Arial Rounded MT Bold</vt:lpstr>
      <vt:lpstr>Calibri</vt:lpstr>
      <vt:lpstr>Eras Bold ITC</vt:lpstr>
      <vt:lpstr>Franklin Gothic Demi Cond</vt:lpstr>
      <vt:lpstr>Franklin Gothic Medium Cond</vt:lpstr>
      <vt:lpstr>Gill Sans MT</vt:lpstr>
      <vt:lpstr>Lato Light</vt:lpstr>
      <vt:lpstr>Lato Regular</vt:lpstr>
      <vt:lpstr>Open Sans Light</vt:lpstr>
      <vt:lpstr>Raleway Light</vt:lpstr>
      <vt:lpstr>Times New Roman</vt:lpstr>
      <vt:lpstr>Wingdings</vt:lpstr>
      <vt:lpstr>1_Office Theme</vt:lpstr>
      <vt:lpstr>PowerPoint Presentation</vt:lpstr>
      <vt:lpstr>OUTLINE</vt:lpstr>
      <vt:lpstr>PowerPoint Presentation</vt:lpstr>
      <vt:lpstr>PowerPoint Presentation</vt:lpstr>
      <vt:lpstr>PowerPoint Presentation</vt:lpstr>
      <vt:lpstr>Focus areas  </vt:lpstr>
      <vt:lpstr>LandCare Projects 2016/17</vt:lpstr>
      <vt:lpstr>LandCare Projects 2016/17</vt:lpstr>
      <vt:lpstr>LANDCARE PROJECT NON-FINANCIAL PROGRESS 2016/17</vt:lpstr>
      <vt:lpstr>LANDCARE PROJECT NON-FINANCIAL PROGRESS 2016/17</vt:lpstr>
      <vt:lpstr>PowerPoint Presentation</vt:lpstr>
      <vt:lpstr>NC LandCare in the last 2 years </vt:lpstr>
      <vt:lpstr>CASP</vt:lpstr>
      <vt:lpstr>CASP BUDGET 2016/17</vt:lpstr>
      <vt:lpstr>Extension Recovery Plan</vt:lpstr>
      <vt:lpstr>CASP Training 2016/17 Budget allocated</vt:lpstr>
      <vt:lpstr> CASP PROJECTS PER DISTRICT</vt:lpstr>
      <vt:lpstr>CASP Projects 2016/17</vt:lpstr>
      <vt:lpstr>BENEFICIARIES  SUPPORTED </vt:lpstr>
      <vt:lpstr>FARMERS  SUPPORTED </vt:lpstr>
      <vt:lpstr>HECTARES PLANTED </vt:lpstr>
      <vt:lpstr>Q1 CASP Training 2016/17</vt:lpstr>
      <vt:lpstr>Non Credit Bearing Training Conducted Q1</vt:lpstr>
      <vt:lpstr> Non Credit Bearing Training Conducted Q1  </vt:lpstr>
      <vt:lpstr>ILIMA-LETSEMA 2016/17</vt:lpstr>
      <vt:lpstr> PROJECTS PER DISTRICT</vt:lpstr>
      <vt:lpstr>Ilima / Letsema 2016/17</vt:lpstr>
      <vt:lpstr>COMMODITIES SUPPORTED</vt:lpstr>
      <vt:lpstr>BENEFICIARIES  SUPPORTED </vt:lpstr>
      <vt:lpstr>FARMERS  SUPPORTED </vt:lpstr>
      <vt:lpstr>HECTARES PLANTED </vt:lpstr>
      <vt:lpstr>FETSA TLALA PROJECTS PLANTED   2015/16</vt:lpstr>
      <vt:lpstr>FETSA TLALA PRODUCTION PLAN 2016/17</vt:lpstr>
      <vt:lpstr>PowerPoint Presentation</vt:lpstr>
      <vt:lpstr>PowerPoint Presentation</vt:lpstr>
      <vt:lpstr>PowerPoint Presentation</vt:lpstr>
      <vt:lpstr>NORTHERN CAPE VINEYARD DEVELOPMENT SCHEME</vt:lpstr>
      <vt:lpstr>Land under production</vt:lpstr>
      <vt:lpstr>PowerPoint Presentation</vt:lpstr>
      <vt:lpstr>C-Grant Expenditure Summary as at 15 September 2016</vt:lpstr>
      <vt:lpstr>C-Grant Expenditure Summary as at 15 September 2016</vt:lpstr>
      <vt:lpstr>C-Grant Expenditure Summary as at 15 September 2016</vt:lpstr>
      <vt:lpstr>C-Grant Expenditure Trend as at 15 September 2016</vt:lpstr>
      <vt:lpstr>CASP Expenditure per District as at 15 September 2016</vt:lpstr>
      <vt:lpstr>Ilima/Letsema Expenditure per District as at 15 September 2016</vt:lpstr>
      <vt:lpstr>LandCare Expenditure per District as at 15 September 2016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</dc:creator>
  <cp:lastModifiedBy>Phemelo Kegakilwe</cp:lastModifiedBy>
  <cp:revision>875</cp:revision>
  <cp:lastPrinted>2016-09-19T14:09:09Z</cp:lastPrinted>
  <dcterms:created xsi:type="dcterms:W3CDTF">2011-06-15T13:27:21Z</dcterms:created>
  <dcterms:modified xsi:type="dcterms:W3CDTF">2016-09-22T09:56:34Z</dcterms:modified>
</cp:coreProperties>
</file>