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olors1.xml" ContentType="application/vnd.ms-office.chartcolorstyl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147" r:id="rId5"/>
    <p:sldMasterId id="2147484192" r:id="rId6"/>
    <p:sldMasterId id="2147484207" r:id="rId7"/>
    <p:sldMasterId id="2147484222" r:id="rId8"/>
    <p:sldMasterId id="2147484237" r:id="rId9"/>
    <p:sldMasterId id="2147484249" r:id="rId10"/>
    <p:sldMasterId id="2147484264" r:id="rId11"/>
    <p:sldMasterId id="2147484279" r:id="rId12"/>
    <p:sldMasterId id="2147484294" r:id="rId13"/>
    <p:sldMasterId id="2147484309" r:id="rId14"/>
  </p:sldMasterIdLst>
  <p:notesMasterIdLst>
    <p:notesMasterId r:id="rId45"/>
  </p:notesMasterIdLst>
  <p:handoutMasterIdLst>
    <p:handoutMasterId r:id="rId46"/>
  </p:handoutMasterIdLst>
  <p:sldIdLst>
    <p:sldId id="491" r:id="rId15"/>
    <p:sldId id="651" r:id="rId16"/>
    <p:sldId id="662" r:id="rId17"/>
    <p:sldId id="732" r:id="rId18"/>
    <p:sldId id="654" r:id="rId19"/>
    <p:sldId id="655" r:id="rId20"/>
    <p:sldId id="722" r:id="rId21"/>
    <p:sldId id="721" r:id="rId22"/>
    <p:sldId id="657" r:id="rId23"/>
    <p:sldId id="658" r:id="rId24"/>
    <p:sldId id="718" r:id="rId25"/>
    <p:sldId id="719" r:id="rId26"/>
    <p:sldId id="720" r:id="rId27"/>
    <p:sldId id="711" r:id="rId28"/>
    <p:sldId id="712" r:id="rId29"/>
    <p:sldId id="716" r:id="rId30"/>
    <p:sldId id="730" r:id="rId31"/>
    <p:sldId id="723" r:id="rId32"/>
    <p:sldId id="724" r:id="rId33"/>
    <p:sldId id="742" r:id="rId34"/>
    <p:sldId id="663" r:id="rId35"/>
    <p:sldId id="665" r:id="rId36"/>
    <p:sldId id="677" r:id="rId37"/>
    <p:sldId id="736" r:id="rId38"/>
    <p:sldId id="740" r:id="rId39"/>
    <p:sldId id="738" r:id="rId40"/>
    <p:sldId id="709" r:id="rId41"/>
    <p:sldId id="731" r:id="rId42"/>
    <p:sldId id="733" r:id="rId43"/>
    <p:sldId id="734" r:id="rId4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A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4255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Sheet4!$A$3:$A$11</c:f>
              <c:strCache>
                <c:ptCount val="9"/>
                <c:pt idx="0">
                  <c:v>Grains</c:v>
                </c:pt>
                <c:pt idx="1">
                  <c:v>Vegetables</c:v>
                </c:pt>
                <c:pt idx="2">
                  <c:v>Red Meat</c:v>
                </c:pt>
                <c:pt idx="3">
                  <c:v>Poultry</c:v>
                </c:pt>
                <c:pt idx="4">
                  <c:v>Fruits</c:v>
                </c:pt>
                <c:pt idx="5">
                  <c:v>Table Grapes</c:v>
                </c:pt>
                <c:pt idx="6">
                  <c:v>Aquaculture</c:v>
                </c:pt>
                <c:pt idx="7">
                  <c:v>Dairy</c:v>
                </c:pt>
                <c:pt idx="8">
                  <c:v>Bee</c:v>
                </c:pt>
              </c:strCache>
            </c:strRef>
          </c:cat>
          <c:val>
            <c:numRef>
              <c:f>Sheet4!$B$3:$B$11</c:f>
              <c:numCache>
                <c:formatCode>#,##0</c:formatCode>
                <c:ptCount val="9"/>
                <c:pt idx="0">
                  <c:v>34625</c:v>
                </c:pt>
                <c:pt idx="1">
                  <c:v>68752</c:v>
                </c:pt>
                <c:pt idx="2">
                  <c:v>32072</c:v>
                </c:pt>
                <c:pt idx="3">
                  <c:v>12875</c:v>
                </c:pt>
                <c:pt idx="4">
                  <c:v>14730</c:v>
                </c:pt>
                <c:pt idx="5">
                  <c:v>1400</c:v>
                </c:pt>
                <c:pt idx="6">
                  <c:v>20684</c:v>
                </c:pt>
                <c:pt idx="7">
                  <c:v>2101</c:v>
                </c:pt>
                <c:pt idx="8">
                  <c:v>396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47231943229326"/>
          <c:y val="0.87407895292117954"/>
          <c:w val="0.66905523962282509"/>
          <c:h val="0.1090848511134536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6753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6753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r">
              <a:defRPr sz="1200"/>
            </a:lvl1pPr>
          </a:lstStyle>
          <a:p>
            <a:pPr>
              <a:defRPr/>
            </a:pPr>
            <a:fld id="{1FE8FEC0-33DD-4257-9EDD-803BD021B10B}" type="datetimeFigureOut">
              <a:rPr lang="en-ZA"/>
              <a:pPr>
                <a:defRPr/>
              </a:pPr>
              <a:t>2016/09/23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6753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6753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r">
              <a:defRPr sz="1200"/>
            </a:lvl1pPr>
          </a:lstStyle>
          <a:p>
            <a:pPr>
              <a:defRPr/>
            </a:pPr>
            <a:fld id="{EDE6ED5C-60C3-4E41-BBBB-CBDEFF86958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15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72" tIns="46887" rIns="93772" bIns="4688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797" y="0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72" tIns="46887" rIns="93772" bIns="468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4" y="4414825"/>
            <a:ext cx="5608975" cy="418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72" tIns="46887" rIns="93772" bIns="46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48"/>
            <a:ext cx="3036968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72" tIns="46887" rIns="93772" bIns="468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797" y="8829648"/>
            <a:ext cx="3036968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72" tIns="46887" rIns="93772" bIns="468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E253EE-FEDF-470A-9CD6-DF5980E89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66882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253EE-FEDF-470A-9CD6-DF5980E8978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5444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F25A-D1AB-437F-9566-9515E66C8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278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B1D29-22CD-4EFE-88DF-9FC138418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418753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71776-ECAD-4994-98D9-699BE58A0F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7400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E7B42-511A-43EE-8623-D9E092B251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7210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AD15D-A0E0-4C16-9B01-1D91639D6D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4748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F0BC2-A54F-4C5F-AE88-74C0BDAF97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5420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95ED1-7216-42DD-8B22-EF7641A84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2260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5CAF-AAE6-4D61-98D7-721E1AB5F0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0122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A0BE2-EED0-42A0-9B82-DB246B5A1C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5417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7747F-B569-4A82-8EA8-850A0CBF8A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8194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FB90-A595-471E-8340-C42FB9BD2D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0449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A5F2B-4C88-4DCE-90E6-C7B8F2735B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07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C5412-BC9F-40C7-8D40-E13961F8F4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271826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F25A-D1AB-437F-9566-9515E66C815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5818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2A87-9A93-4909-B428-666F413E2E9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5547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FF4E8-1221-4AB6-BA98-D857D12CED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2637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B838D-CBD7-47FE-BD37-CF5EAA5AD42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5734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49FC-4A08-4294-89B9-B195F373D7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0957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2BCB-850C-4C33-AB25-DB0A07E945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9380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C91B-281E-41C2-A9E1-CA2EDC1471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489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6E5A2-39F7-41BA-AC4E-BB0966EE02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3328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60907-2304-4488-813C-454483B9FB5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2129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B1D29-22CD-4EFE-88DF-9FC138418E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03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C24CB-E044-4959-8E5A-EEA6896EC7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13749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C5412-BC9F-40C7-8D40-E13961F8F4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2975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C24CB-E044-4959-8E5A-EEA6896EC7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2397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76CBF-B9B6-4495-AF0B-85156A947B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9965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5B3C2-F3E9-4E43-97F0-0DB144EDD6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1428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959C-DF46-4775-BCFF-4CC7A72834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0991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0027F-3A92-402C-901F-59E2688052E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0459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791A9-6FE7-40D1-BB17-3718146390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4731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DC0F-C08E-4314-BF04-E42B9E373C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5134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A585F-BEE1-4C13-AE31-BABDF5EA49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8407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0E55-0A95-46E6-912D-ABE5679956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2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76CBF-B9B6-4495-AF0B-85156A947B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143078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6D910-67C6-4F69-B1BE-6F2912898E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5425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1912-4062-453A-B920-BFD4146F20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9987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DB066-611E-4F88-95A7-7E688A872E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5275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7F144-91D8-4133-9EF3-83B570480E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3195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94E34-9767-4775-843D-3C7D7EF0C2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1065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9F523-860A-43EC-A99E-FDD69437FE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0327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94D75-50E9-486F-8DA4-E07D112F89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0663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AE09E-3E76-43C0-9C4E-24E89D7C00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9757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C05D-F655-40D1-BAF4-B894A74037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6744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BDF88-EA18-4157-9E45-93791FF7DE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87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5B3C2-F3E9-4E43-97F0-0DB144EDD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606587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56FB7-6228-4F8E-B826-6C8F3E42D2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1810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FA8BF-D561-44DD-9F7D-A94747DDC3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1055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570D6-CB4D-4B68-B3E5-8A6B697603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8521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CD793-0E4E-416B-87A7-B4EFC407CF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9699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7378A-1AE3-4ABD-B700-2295FEFF5E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0552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C897-2C34-48E5-8F15-56FED3F774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9259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89A8-1D37-44FA-9CC3-C908EE4D95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3041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79AC8-55C0-44E5-B503-3AB3CEB424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7420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F1B5E-EE58-479A-95E6-F8181202CE7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B69EE-85F2-4CC3-992C-EC960F6769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577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6750A-0677-4FFC-8BDB-74E3E3FDBF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0296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EBF69-600B-4A37-8692-EC61B1A8AFB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6144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28C5-BF89-40D8-872D-66983815A44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219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FE704-22BB-4CDE-8AD8-93B12C1A49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86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8E4A7-F7FC-453E-94DC-B31A2AA299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6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6518D-59D6-405C-B2FD-B3FCFC9849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671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311B4-0E39-4631-B94E-A4C7A50384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72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2A87-9A93-4909-B428-666F413E2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24639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54941-BF75-4731-8774-F6749D4050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212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AD82-3784-4151-A2F4-F2C82CB5A6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031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70E6D-20B8-4364-942E-849B69EC6F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410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55DC5-BEC5-48DB-88EA-58DADBD9FD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311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8D9C8-7D85-4DC6-A90C-0268FFC2CB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295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54561-D737-46ED-B6BA-B3E48106EDC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79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F0472-7A32-4FC7-9BA1-EC267C0B33E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473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01636-C20C-44AD-8670-DD8791066B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09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0CDF7-9527-431C-A742-9B5773D8FE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555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D9BC-304A-46BF-9749-63A72E5805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8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FF4E8-1221-4AB6-BA98-D857D12CE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64352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949DD-A6C6-450D-951A-633F5F2B8A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008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1446-4770-4B7E-96C1-9FAD8202EA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396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6EAB-FE5A-45F4-84E4-6DE1673F2D7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395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4EAF-DD6C-4648-A8AD-7B59E160D2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807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5764-EEB1-47C4-92A2-0333990B68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892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D9444-07E7-42F1-BD42-2780FDFA6D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614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6DD7C-7FD9-4EE6-BE3F-335D022A71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342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7D6-7DA0-4B65-8FA7-FC76EAF8DE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842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363A2-E33B-4CE5-854B-FAA64522EC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108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2DE8-CCFD-4850-854E-A0892B0336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96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B838D-CBD7-47FE-BD37-CF5EAA5AD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59294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F1519-14D6-45BC-AB59-846717AD4B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911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97249-52B3-415C-90D2-6FCCCAFB2E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984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77B0B-6CF5-41E7-B129-1BC165AC8A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88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D9BC-304A-46BF-9749-63A72E5805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715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949DD-A6C6-450D-951A-633F5F2B8A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098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1446-4770-4B7E-96C1-9FAD8202EA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548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6EAB-FE5A-45F4-84E4-6DE1673F2D7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2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4EAF-DD6C-4648-A8AD-7B59E160D2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308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5764-EEB1-47C4-92A2-0333990B68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808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D9444-07E7-42F1-BD42-2780FDFA6D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47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49FC-4A08-4294-89B9-B195F373D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07136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6DD7C-7FD9-4EE6-BE3F-335D022A71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507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7D6-7DA0-4B65-8FA7-FC76EAF8DE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85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363A2-E33B-4CE5-854B-FAA64522EC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8067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2DE8-CCFD-4850-854E-A0892B0336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312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F1519-14D6-45BC-AB59-846717AD4B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89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97249-52B3-415C-90D2-6FCCCAFB2E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929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77B0B-6CF5-41E7-B129-1BC165AC8A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7586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D9BC-304A-46BF-9749-63A72E5805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637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949DD-A6C6-450D-951A-633F5F2B8A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4516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1446-4770-4B7E-96C1-9FAD8202EA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91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2BCB-850C-4C33-AB25-DB0A07E94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078420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6EAB-FE5A-45F4-84E4-6DE1673F2D7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883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4EAF-DD6C-4648-A8AD-7B59E160D2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293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5764-EEB1-47C4-92A2-0333990B68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806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D9444-07E7-42F1-BD42-2780FDFA6D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914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6DD7C-7FD9-4EE6-BE3F-335D022A71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4538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7D6-7DA0-4B65-8FA7-FC76EAF8DE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4462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363A2-E33B-4CE5-854B-FAA64522EC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037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2DE8-CCFD-4850-854E-A0892B0336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296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F1519-14D6-45BC-AB59-846717AD4B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9616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97249-52B3-415C-90D2-6FCCCAFB2E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0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C91B-281E-41C2-A9E1-CA2EDC147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132563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77B0B-6CF5-41E7-B129-1BC165AC8A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30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DAEB-6029-48B6-824F-A455DFB7090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2016/09/23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32F-DD9D-4A1E-A0B7-3760694AF6C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227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DAEB-6029-48B6-824F-A455DFB7090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2016/09/23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32F-DD9D-4A1E-A0B7-3760694AF6C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402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DAEB-6029-48B6-824F-A455DFB7090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2016/09/23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32F-DD9D-4A1E-A0B7-3760694AF6C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5061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DAEB-6029-48B6-824F-A455DFB7090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2016/09/23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32F-DD9D-4A1E-A0B7-3760694AF6C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4570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DAEB-6029-48B6-824F-A455DFB7090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2016/09/23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32F-DD9D-4A1E-A0B7-3760694AF6C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108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DAEB-6029-48B6-824F-A455DFB7090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2016/09/23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32F-DD9D-4A1E-A0B7-3760694AF6C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3756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DAEB-6029-48B6-824F-A455DFB7090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2016/09/23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32F-DD9D-4A1E-A0B7-3760694AF6C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340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DAEB-6029-48B6-824F-A455DFB7090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2016/09/23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32F-DD9D-4A1E-A0B7-3760694AF6C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5177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DAEB-6029-48B6-824F-A455DFB7090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2016/09/23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32F-DD9D-4A1E-A0B7-3760694AF6C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69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6E5A2-39F7-41BA-AC4E-BB0966EE0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72164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DAEB-6029-48B6-824F-A455DFB7090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2016/09/23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32F-DD9D-4A1E-A0B7-3760694AF6C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1624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DAEB-6029-48B6-824F-A455DFB7090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2016/09/23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32F-DD9D-4A1E-A0B7-3760694AF6C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3706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93364-B496-4F90-B1CF-62CFE50FC2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2326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57FE8-4239-4A1D-9138-A0BC32FE4C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106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448D7-2A55-4F09-84DF-C4EE1D4036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2209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A12BE-47EE-4E63-826C-CE7C842F6D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0840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980AC-DF1B-42AD-8E70-95D1BD3794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3444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13B4-EFC7-4EF3-A443-BC4D41F5E4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4833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FFD6-9A4C-4B9C-A9F4-28F897A150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6737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80D3-EB0E-46AB-BFB4-5269516FCA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93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60907-2304-4488-813C-454483B9FB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851643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CF581-9F3D-4204-B144-226B77273E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3134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34634-873B-476A-BD60-5D71A8462E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9977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2EFE-0209-426D-AD19-5F35DC3C31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7156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591E5-784B-4CA8-B027-DBF751E7E1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0729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8A6F-539D-49F9-A5CC-B797658451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549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993D9-572A-4C60-81C7-9010254301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8196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0AA66-5ED5-4F31-BC12-19AB42012E6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2509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F803-1593-43D5-9F33-5CCE32A353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7323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48C17-2B39-442D-811E-CE843AA4FD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296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DB4D4-FEDA-4335-B292-BE353B1C9A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03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9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263" y="6435725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CoatofArms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47850"/>
            <a:ext cx="3452813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7E0D3D3-5054-46D5-89E6-A900DC4CC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10" descr="greenba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703888"/>
            <a:ext cx="64039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876925"/>
            <a:ext cx="22320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263" y="6435725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CoatofArms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47850"/>
            <a:ext cx="3452813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436E1F5-BCDE-440E-82E4-B624CC3674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10" descr="greenba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703888"/>
            <a:ext cx="64039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876925"/>
            <a:ext cx="22320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626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263" y="6435725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CoatofArms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47850"/>
            <a:ext cx="3452813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F48294B-90CE-4544-94C0-36BF034C6D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10" descr="greenba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703888"/>
            <a:ext cx="64039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876925"/>
            <a:ext cx="22320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260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263" y="6435725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CoatofArms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47850"/>
            <a:ext cx="3452813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89D5CE8-9864-4047-A66D-E544368F88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10" descr="greenba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703888"/>
            <a:ext cx="64039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876925"/>
            <a:ext cx="22320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514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263" y="6435725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CoatofArms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47850"/>
            <a:ext cx="3452813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A9BD051-87B7-437A-A9BE-4F42AB110A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10" descr="greenba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703888"/>
            <a:ext cx="64039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876925"/>
            <a:ext cx="22320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294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263" y="6435725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CoatofArms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47850"/>
            <a:ext cx="3452813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A9BD051-87B7-437A-A9BE-4F42AB110A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10" descr="greenba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703888"/>
            <a:ext cx="64039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876925"/>
            <a:ext cx="22320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77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  <p:sldLayoutId id="214748422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263" y="6435725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CoatofArms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47850"/>
            <a:ext cx="3452813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A9BD051-87B7-437A-A9BE-4F42AB110A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10" descr="greenba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703888"/>
            <a:ext cx="64039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876925"/>
            <a:ext cx="22320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917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789DAEB-6029-48B6-824F-A455DFB70903}" type="datetimeFigureOut">
              <a:rPr lang="en-Z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2016/09/23</a:t>
            </a:fld>
            <a:endParaRPr lang="en-Z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Z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AE532F-DD9D-4A1E-A0B7-3760694AF6C3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76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263" y="6435725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CoatofArms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47850"/>
            <a:ext cx="3452813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ADA38C2-027E-41E4-BB77-DB7CB40759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10" descr="greenba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703888"/>
            <a:ext cx="64039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876925"/>
            <a:ext cx="22320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22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263" y="6435725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CoatofArms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47850"/>
            <a:ext cx="3452813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931E8C8-7A00-4916-9C7E-7F3E489A61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10" descr="greenba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703888"/>
            <a:ext cx="64039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876925"/>
            <a:ext cx="22320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958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  <p:sldLayoutId id="2147484276" r:id="rId12"/>
    <p:sldLayoutId id="2147484277" r:id="rId13"/>
    <p:sldLayoutId id="214748427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263" y="6435725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CoatofArms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801" y="1847852"/>
            <a:ext cx="3452813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E7E0D3D3-5054-46D5-89E6-A900DC4CCED4}" type="slidenum">
              <a:rPr lang="en-US" alt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10" descr="greenba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4" y="5703890"/>
            <a:ext cx="64039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1" y="5876925"/>
            <a:ext cx="22320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569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  <p:sldLayoutId id="214748429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ZA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ZA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7795D3-1C5E-4C00-AD40-DA61780FEDEF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8436" name="Subtitle 3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8075612" cy="5184775"/>
          </a:xfrm>
        </p:spPr>
        <p:txBody>
          <a:bodyPr/>
          <a:lstStyle/>
          <a:p>
            <a:pPr>
              <a:defRPr/>
            </a:pPr>
            <a:r>
              <a:rPr lang="en-ZA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TO PORTFOLIO COMMITTEE ON AGRICULTURE,FORESTRY AND FISHERIES</a:t>
            </a:r>
          </a:p>
          <a:p>
            <a:pPr>
              <a:defRPr/>
            </a:pPr>
            <a:r>
              <a:rPr lang="en-ZA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CONDITIONAL GRANTS AND EQUITABLE SHARE PLANS AND PROGRESS </a:t>
            </a:r>
          </a:p>
          <a:p>
            <a:pPr>
              <a:defRPr/>
            </a:pPr>
            <a:endParaRPr lang="en-ZA" altLang="en-US" sz="3600" b="1" dirty="0" smtClean="0"/>
          </a:p>
          <a:p>
            <a:pPr>
              <a:defRPr/>
            </a:pPr>
            <a:r>
              <a:rPr lang="en-ZA" altLang="en-US" sz="2400" b="1" dirty="0" smtClean="0">
                <a:solidFill>
                  <a:srgbClr val="DEA900"/>
                </a:solidFill>
              </a:rPr>
              <a:t>PROVINCE:LIMPOPO</a:t>
            </a:r>
          </a:p>
          <a:p>
            <a:pPr>
              <a:defRPr/>
            </a:pPr>
            <a:r>
              <a:rPr lang="en-ZA" altLang="en-US" sz="2400" b="1" dirty="0" smtClean="0">
                <a:solidFill>
                  <a:srgbClr val="DEA900"/>
                </a:solidFill>
              </a:rPr>
              <a:t>PRESENTER: NOWATA JETHRO</a:t>
            </a:r>
            <a:endParaRPr lang="en-ZA" altLang="en-US" sz="2400" b="1" dirty="0">
              <a:solidFill>
                <a:srgbClr val="DEA900"/>
              </a:solidFill>
            </a:endParaRPr>
          </a:p>
          <a:p>
            <a:pPr>
              <a:defRPr/>
            </a:pPr>
            <a:r>
              <a:rPr lang="en-ZA" altLang="en-US" sz="2400" b="1" dirty="0" smtClean="0">
                <a:solidFill>
                  <a:srgbClr val="DEA900"/>
                </a:solidFill>
              </a:rPr>
              <a:t>21 SEPTEMBER 2016</a:t>
            </a:r>
          </a:p>
        </p:txBody>
      </p:sp>
    </p:spTree>
    <p:extLst>
      <p:ext uri="{BB962C8B-B14F-4D97-AF65-F5344CB8AC3E}">
        <p14:creationId xmlns:p14="http://schemas.microsoft.com/office/powerpoint/2010/main" xmlns="" val="32119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47446" y="385397"/>
            <a:ext cx="7033846" cy="451338"/>
          </a:xfrm>
        </p:spPr>
        <p:txBody>
          <a:bodyPr/>
          <a:lstStyle/>
          <a:p>
            <a:r>
              <a:rPr lang="en-GB" altLang="en-US" sz="2954"/>
              <a:t>LDARD’s contribution (MTSF targets)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6324"/>
          </a:xfrm>
        </p:spPr>
        <p:txBody>
          <a:bodyPr/>
          <a:lstStyle/>
          <a:p>
            <a:pPr marL="0" indent="0">
              <a:buNone/>
            </a:pPr>
            <a:endParaRPr lang="en-ZA" altLang="en-US" sz="1846"/>
          </a:p>
          <a:p>
            <a:pPr marL="0" indent="0">
              <a:buNone/>
            </a:pPr>
            <a:endParaRPr lang="en-ZA" altLang="en-US" sz="1108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56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7" indent="-263776">
              <a:spcBef>
                <a:spcPct val="20000"/>
              </a:spcBef>
              <a:buChar char="–"/>
              <a:defRPr sz="1292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103" indent="-211021">
              <a:spcBef>
                <a:spcPct val="20000"/>
              </a:spcBef>
              <a:buChar char="•"/>
              <a:defRPr sz="1108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45" indent="-211021">
              <a:spcBef>
                <a:spcPct val="20000"/>
              </a:spcBef>
              <a:buChar char="–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86" indent="-211021">
              <a:spcBef>
                <a:spcPct val="20000"/>
              </a:spcBef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0EE26B-3E34-4036-A754-DA4181B5B67E}" type="slidenum">
              <a:rPr lang="en-US" altLang="en-US" sz="1292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92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4411287"/>
              </p:ext>
            </p:extLst>
          </p:nvPr>
        </p:nvGraphicFramePr>
        <p:xfrm>
          <a:off x="514350" y="970085"/>
          <a:ext cx="8378129" cy="45364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92722"/>
                <a:gridCol w="5185407"/>
              </a:tblGrid>
              <a:tr h="65860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Strategic Objective</a:t>
                      </a:r>
                      <a:r>
                        <a:rPr lang="en-GB" sz="1500" baseline="0" dirty="0" smtClean="0"/>
                        <a:t> / Programme</a:t>
                      </a:r>
                      <a:endParaRPr lang="en-GB" sz="1500" dirty="0"/>
                    </a:p>
                  </a:txBody>
                  <a:tcPr marL="84406" marR="84406" marT="42148" marB="42148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Target for 2014-19</a:t>
                      </a:r>
                      <a:r>
                        <a:rPr lang="en-GB" sz="1500" baseline="0" dirty="0" smtClean="0"/>
                        <a:t> MTSF</a:t>
                      </a:r>
                      <a:endParaRPr lang="en-GB" sz="1500" dirty="0"/>
                    </a:p>
                  </a:txBody>
                  <a:tcPr marL="84406" marR="84406" marT="42148" marB="42148"/>
                </a:tc>
              </a:tr>
              <a:tr h="1572445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1. Increased</a:t>
                      </a:r>
                      <a:r>
                        <a:rPr lang="en-GB" sz="1500" baseline="0" dirty="0" smtClean="0"/>
                        <a:t> smallholder agricultural production (Crops and livestock) to contribute to food security and employment creation</a:t>
                      </a:r>
                      <a:endParaRPr lang="en-GB" sz="1500" dirty="0"/>
                    </a:p>
                  </a:txBody>
                  <a:tcPr marL="84406" marR="84406" marT="42148" marB="4214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 smtClean="0"/>
                        <a:t>Expansion of irrigated</a:t>
                      </a:r>
                      <a:r>
                        <a:rPr lang="en-ZA" sz="1500" baseline="0" dirty="0" smtClean="0"/>
                        <a:t> </a:t>
                      </a:r>
                      <a:r>
                        <a:rPr lang="en-ZA" sz="1500" dirty="0" smtClean="0"/>
                        <a:t>agriculture, supplemented by dry-land production – provision of infrastructure, production inputs, mechanisation support,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/>
                        <a:t>Facilitate conversion of 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</a:rPr>
                        <a:t>200 000</a:t>
                      </a:r>
                      <a:r>
                        <a:rPr lang="en-GB" sz="1500" dirty="0" smtClean="0"/>
                        <a:t> hectares of under-utilised land in communal areas and land reform projects into productive units,</a:t>
                      </a:r>
                      <a:r>
                        <a:rPr lang="en-GB" sz="1500" baseline="0" dirty="0" smtClean="0"/>
                        <a:t> including r</a:t>
                      </a:r>
                      <a:r>
                        <a:rPr lang="en-GB" sz="1500" dirty="0" smtClean="0"/>
                        <a:t>evitalization of small scale irrigation schemes (RESIS)</a:t>
                      </a:r>
                    </a:p>
                  </a:txBody>
                  <a:tcPr marL="84406" marR="84406" marT="42148" marB="42148"/>
                </a:tc>
              </a:tr>
              <a:tr h="505706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6" marR="84406" marT="42148" marB="42148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5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5 000 tons of Seeds varieties produced under dry-land and processed.</a:t>
                      </a:r>
                      <a:endParaRPr lang="en-ZA" sz="15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4406" marR="84406" marT="42148" marB="42148"/>
                </a:tc>
              </a:tr>
              <a:tr h="29440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8" marR="84408" marT="42101" marB="42101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500" dirty="0" smtClean="0"/>
                        <a:t>Provision of</a:t>
                      </a:r>
                      <a:r>
                        <a:rPr lang="en-GB" sz="1500" baseline="0" dirty="0" smtClean="0"/>
                        <a:t>1860</a:t>
                      </a:r>
                      <a:r>
                        <a:rPr lang="en-GB" sz="1500" dirty="0" smtClean="0"/>
                        <a:t> livestock breeding material to farmers</a:t>
                      </a:r>
                    </a:p>
                  </a:txBody>
                  <a:tcPr marL="84406" marR="84406" marT="42158" marB="42158"/>
                </a:tc>
              </a:tr>
              <a:tr h="505635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8" marR="84408" marT="42101" marB="42101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500" dirty="0" smtClean="0"/>
                        <a:t>Supply of </a:t>
                      </a:r>
                      <a:r>
                        <a:rPr lang="en-GB" sz="1500" baseline="0" dirty="0" smtClean="0"/>
                        <a:t>92000 fish breeding stock (fingerlings) </a:t>
                      </a:r>
                      <a:r>
                        <a:rPr lang="en-GB" sz="1500" dirty="0" smtClean="0"/>
                        <a:t>to farmers</a:t>
                      </a:r>
                      <a:r>
                        <a:rPr lang="en-GB" sz="1500" baseline="0" dirty="0" smtClean="0"/>
                        <a:t> </a:t>
                      </a:r>
                    </a:p>
                  </a:txBody>
                  <a:tcPr marL="84408" marR="84408" marT="42111" marB="42111"/>
                </a:tc>
              </a:tr>
              <a:tr h="797506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4408" marR="84408" marT="42101" marB="42101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500" baseline="0" dirty="0" smtClean="0"/>
                        <a:t>Strengthen support to broiler producers to operationalise broiler houses in Sekhukhune and Capricorn districts</a:t>
                      </a:r>
                    </a:p>
                  </a:txBody>
                  <a:tcPr marL="84408" marR="84408" marT="42111" marB="421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060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79510" y="1589"/>
            <a:ext cx="8481890" cy="691108"/>
          </a:xfrm>
        </p:spPr>
        <p:txBody>
          <a:bodyPr/>
          <a:lstStyle/>
          <a:p>
            <a:r>
              <a:rPr lang="en-ZA" altLang="en-US" sz="3200" b="1" dirty="0" smtClean="0"/>
              <a:t>APAP and MTSF; Nine Point Plan progress</a:t>
            </a:r>
            <a:endParaRPr lang="en-ZA" altLang="en-US" sz="3200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067D58-C63A-4709-8168-8F8FA39ABA6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2108159"/>
              </p:ext>
            </p:extLst>
          </p:nvPr>
        </p:nvGraphicFramePr>
        <p:xfrm>
          <a:off x="179510" y="827240"/>
          <a:ext cx="8352930" cy="4847810"/>
        </p:xfrm>
        <a:graphic>
          <a:graphicData uri="http://schemas.openxmlformats.org/drawingml/2006/table">
            <a:tbl>
              <a:tblPr firstRow="1" firstCol="1" bandRow="1"/>
              <a:tblGrid>
                <a:gridCol w="2069076"/>
                <a:gridCol w="2069074"/>
                <a:gridCol w="4214780"/>
              </a:tblGrid>
              <a:tr h="504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 Objective / Programme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4" marR="6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Provincial Target for 2014-19 Electoral Cycle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4" marR="6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Progress from 2014/15 to 1 quarter 2016/17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4" marR="6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Create opportunities for rural communities to participate fully in the economy through initiatives like Fetsa Tlala.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4" marR="6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(Development of ADZ covering Nwanedi, GRASP, Upper and Lower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Lepelle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canal, Mogalakwena Red Meat and Potato belt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4" marR="6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Identified strategic location to ensure production from grain to vegetable production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Cleared more than 2600 hectares of land in the Sekhukhune to ensure production takes-off. 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Established two Aquaculture development projects as source of protein to rural communities. 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Installed and completed 40 irrigation projects to increase production. 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Started with the 17km Priska canal to ensure flow of water. 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4" marR="6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Expansion of irrigated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4" marR="6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 mainly 05 irrigation schemes to cover 1300ha and complete 17km Priska canal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4" marR="6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Mogalatjane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(139ha) irrigation scheme at 90% completion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Matsika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(90ha) 70% completion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Nwanedi Phase (280ha) 1 50% completion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Tshikonelo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(90ha) irrigation scheme tender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awarded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Elandskraal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(200ha) through DRDLR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4" marR="6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Agriculture, supplemented by dry-land production.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4" marR="6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837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864096"/>
          </a:xfrm>
        </p:spPr>
        <p:txBody>
          <a:bodyPr/>
          <a:lstStyle/>
          <a:p>
            <a:r>
              <a:rPr lang="en-ZA" altLang="en-US" sz="3200" b="1" dirty="0">
                <a:solidFill>
                  <a:srgbClr val="000000"/>
                </a:solidFill>
              </a:rPr>
              <a:t>APAP and MTSF; Nine Point Plan progress</a:t>
            </a:r>
            <a:endParaRPr lang="en-ZA" altLang="en-US" sz="4000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EE90A9-E7C5-405C-BD00-2B434FBD6698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2810743"/>
              </p:ext>
            </p:extLst>
          </p:nvPr>
        </p:nvGraphicFramePr>
        <p:xfrm>
          <a:off x="323528" y="1268760"/>
          <a:ext cx="8136904" cy="4143992"/>
        </p:xfrm>
        <a:graphic>
          <a:graphicData uri="http://schemas.openxmlformats.org/drawingml/2006/table">
            <a:tbl>
              <a:tblPr firstRow="1" firstCol="1" bandRow="1"/>
              <a:tblGrid>
                <a:gridCol w="2396255"/>
                <a:gridCol w="2225179"/>
                <a:gridCol w="3515470"/>
              </a:tblGrid>
              <a:tr h="6271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 Objective / Programme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Provincial Target for 2014-19 Electoral Cycle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Progress from 2014/15 to 1 quarter 2016/17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Integration of the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(All ADZ). To be complimented by also five Agri-parks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development is progressing in all ADZ i.e. Nwanedi, GRASP-Prisca; Potato belt; Red Meat cluster and Upper and Lower Lepelle. 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rural areas, achieved through successful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769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development, job creation and poverty alleviation.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005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Trade, Agribusiness Development and Support: 10 community milling facilities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seed processing facilities established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community milling facilities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 packing facilities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Seed processing facility already completed at Madzivhandila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College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Sekgosese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Community Mill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at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 completion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Three packing facilities completed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Vhuawelo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Raletjena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Solly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Boerdery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on advert (Nwanedi)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on Planning (Masalal)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41" marR="66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234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63823"/>
          </a:xfrm>
        </p:spPr>
        <p:txBody>
          <a:bodyPr/>
          <a:lstStyle/>
          <a:p>
            <a:r>
              <a:rPr lang="en-ZA" altLang="en-US" sz="3200" b="1" dirty="0">
                <a:solidFill>
                  <a:srgbClr val="000000"/>
                </a:solidFill>
              </a:rPr>
              <a:t>APAP and MTSF; Nine Point Plan progress</a:t>
            </a:r>
            <a:endParaRPr lang="en-ZA" altLang="en-US" sz="3200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5BB15C-6815-4142-80EB-3E366B4579D8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6491927"/>
              </p:ext>
            </p:extLst>
          </p:nvPr>
        </p:nvGraphicFramePr>
        <p:xfrm>
          <a:off x="251521" y="1196752"/>
          <a:ext cx="8352926" cy="4392488"/>
        </p:xfrm>
        <a:graphic>
          <a:graphicData uri="http://schemas.openxmlformats.org/drawingml/2006/table">
            <a:tbl>
              <a:tblPr firstRow="1" firstCol="1" bandRow="1"/>
              <a:tblGrid>
                <a:gridCol w="2459871"/>
                <a:gridCol w="2284254"/>
                <a:gridCol w="3608801"/>
              </a:tblGrid>
              <a:tr h="6738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 Objective / Programme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Provincial Target for 2014-19 Electoral Cycle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Progress from 2014/15 to 1 quarter 2016/17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Facilitate conversion of 200 000 hectares of under-utilised land in communal areas and land reform projects into productive units, including revitalization of small scale irrigation schemes (RESIS)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         200 000 ha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51840 ha were put under production covering grain and cash-crop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 meat area ensure development of more than 31000 ha.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-Park development has a potential to trigger more land.  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2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Supply of 92 000 fish  breeding stock  to farmers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         92 000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2014/15  - 6000 delivered to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Mathobo and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Phetwane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2015/16 20 000 fish breeding stock were delivered to two projects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Phetwane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Tlading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Hyper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430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r>
              <a:rPr lang="en-ZA" altLang="en-US" sz="3600" b="1" smtClean="0"/>
              <a:t>Highlights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420688" y="925513"/>
            <a:ext cx="8229600" cy="5000625"/>
          </a:xfrm>
        </p:spPr>
        <p:txBody>
          <a:bodyPr/>
          <a:lstStyle/>
          <a:p>
            <a:pPr>
              <a:defRPr/>
            </a:pPr>
            <a:r>
              <a:rPr lang="en-ZA" altLang="en-US" sz="1800" dirty="0" smtClean="0"/>
              <a:t>The Department has since 2014/15 to date put more than 51840ha under production of which  391ha were under irrigated land. </a:t>
            </a:r>
          </a:p>
          <a:p>
            <a:pPr marL="0" indent="0">
              <a:buFontTx/>
              <a:buNone/>
              <a:defRPr/>
            </a:pPr>
            <a:endParaRPr lang="en-ZA" altLang="en-US" sz="1800" dirty="0" smtClean="0"/>
          </a:p>
          <a:p>
            <a:pPr>
              <a:defRPr/>
            </a:pPr>
            <a:r>
              <a:rPr lang="en-ZA" altLang="en-US" sz="1800" dirty="0" smtClean="0"/>
              <a:t>Assisted 72 projects with irrigation water at a cost of R87.8 million @ average cost of R106 094/ha. This intervention has assisted farmers to access different markets e.g. </a:t>
            </a:r>
            <a:r>
              <a:rPr lang="en-ZA" altLang="en-US" sz="1800" dirty="0" err="1" smtClean="0"/>
              <a:t>Mccain</a:t>
            </a:r>
            <a:r>
              <a:rPr lang="en-ZA" altLang="en-US" sz="1800" dirty="0" smtClean="0"/>
              <a:t> – all potato producers; Tiger brand – all Nwanedi farmers and </a:t>
            </a:r>
            <a:r>
              <a:rPr lang="en-ZA" altLang="en-US" sz="1800" dirty="0" err="1" smtClean="0"/>
              <a:t>Kopano</a:t>
            </a:r>
            <a:r>
              <a:rPr lang="en-ZA" altLang="en-US" sz="1800" dirty="0" smtClean="0"/>
              <a:t> Disable; </a:t>
            </a:r>
            <a:r>
              <a:rPr lang="en-ZA" altLang="en-US" sz="1800" dirty="0" err="1" smtClean="0"/>
              <a:t>woolworths</a:t>
            </a:r>
            <a:r>
              <a:rPr lang="en-ZA" altLang="en-US" sz="1800" dirty="0" smtClean="0"/>
              <a:t> – GRASP farmers, PnP - </a:t>
            </a:r>
            <a:r>
              <a:rPr lang="en-ZA" altLang="en-US" sz="1800" dirty="0" err="1" smtClean="0"/>
              <a:t>Vhuawelo</a:t>
            </a:r>
            <a:r>
              <a:rPr lang="en-ZA" altLang="en-US" sz="1800" dirty="0" smtClean="0"/>
              <a:t> etc. </a:t>
            </a:r>
          </a:p>
          <a:p>
            <a:pPr marL="0" indent="0">
              <a:buNone/>
              <a:defRPr/>
            </a:pPr>
            <a:endParaRPr lang="en-ZA" altLang="en-US" sz="1800" dirty="0" smtClean="0"/>
          </a:p>
          <a:p>
            <a:pPr>
              <a:defRPr/>
            </a:pPr>
            <a:r>
              <a:rPr lang="en-ZA" altLang="en-US" sz="1800" dirty="0" smtClean="0"/>
              <a:t>Adopted development approach that focuses on the priority commodities of the province ensuring that rural communities participate in the economy.</a:t>
            </a:r>
          </a:p>
          <a:p>
            <a:pPr marL="0" indent="0">
              <a:buNone/>
              <a:defRPr/>
            </a:pPr>
            <a:endParaRPr lang="en-ZA" altLang="en-US" sz="1800" dirty="0" smtClean="0"/>
          </a:p>
          <a:p>
            <a:pPr>
              <a:defRPr/>
            </a:pPr>
            <a:r>
              <a:rPr lang="en-ZA" altLang="en-US" sz="1800" dirty="0" smtClean="0"/>
              <a:t>Partnering with different funders over the years e.g. Anglo Platinum at </a:t>
            </a:r>
            <a:r>
              <a:rPr lang="en-ZA" altLang="en-US" sz="1800" dirty="0" err="1" smtClean="0"/>
              <a:t>Mapela</a:t>
            </a:r>
            <a:r>
              <a:rPr lang="en-ZA" altLang="en-US" sz="1800" dirty="0" smtClean="0"/>
              <a:t> Red Meat Cluster; Job Fund, Department of Small Business at Nwanedi; World vision at </a:t>
            </a:r>
            <a:r>
              <a:rPr lang="en-ZA" altLang="en-US" sz="1800" dirty="0" err="1" smtClean="0"/>
              <a:t>Sekgosese</a:t>
            </a:r>
            <a:r>
              <a:rPr lang="en-ZA" altLang="en-US" sz="1800" dirty="0" smtClean="0"/>
              <a:t> Milling; Ba-Phalaborwa foundation (Mining foundation) </a:t>
            </a:r>
            <a:r>
              <a:rPr lang="en-ZA" altLang="en-US" sz="1800" dirty="0" err="1" smtClean="0"/>
              <a:t>Waterbok</a:t>
            </a:r>
            <a:r>
              <a:rPr lang="en-ZA" altLang="en-US" sz="1800" dirty="0" smtClean="0"/>
              <a:t> Irrigation Project.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0E613-FC79-4611-A073-9A3E2B00BC7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2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r>
              <a:rPr lang="en-ZA" altLang="en-US" sz="3600" b="1" dirty="0" smtClean="0"/>
              <a:t>Highlights continues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33388" y="908050"/>
            <a:ext cx="8229600" cy="4525963"/>
          </a:xfrm>
        </p:spPr>
        <p:txBody>
          <a:bodyPr/>
          <a:lstStyle/>
          <a:p>
            <a:r>
              <a:rPr lang="en-ZA" altLang="en-US" sz="2000" dirty="0" smtClean="0"/>
              <a:t>Nwanedi Agricultural Development  now called Nwanedi Agricultural Agri-Park Development is unlocking market opportunities for more than 200 farmers. </a:t>
            </a:r>
          </a:p>
          <a:p>
            <a:r>
              <a:rPr lang="en-ZA" altLang="en-US" sz="2000" dirty="0" smtClean="0"/>
              <a:t>The development initiated has attracted R58 million over three years from Job Fund and R7.6 million from </a:t>
            </a:r>
            <a:r>
              <a:rPr lang="en-US" altLang="en-US" sz="2000" dirty="0" smtClean="0">
                <a:ea typeface="Calibri" panose="020F0502020204030204" pitchFamily="34" charset="0"/>
                <a:cs typeface="Calibri" panose="020F0502020204030204" pitchFamily="34" charset="0"/>
              </a:rPr>
              <a:t>Department of Trade and Industry.</a:t>
            </a:r>
          </a:p>
          <a:p>
            <a:r>
              <a:rPr lang="en-US" altLang="en-US" sz="2000" dirty="0" smtClean="0"/>
              <a:t>Nwanedi Incubation program has increased production from 30tons to 60tons per ha</a:t>
            </a:r>
            <a:r>
              <a:rPr lang="en-ZA" altLang="en-US" sz="2000" dirty="0" smtClean="0"/>
              <a:t>. Employment opportunities has increased from 03 to 09 permanent employees per farmer. </a:t>
            </a:r>
          </a:p>
          <a:p>
            <a:r>
              <a:rPr lang="en-ZA" altLang="en-US" sz="2000" dirty="0" smtClean="0"/>
              <a:t>This (Nwanedi) project has already created more than 562 job opportunities during installation of irrigation systems and 187 during production.</a:t>
            </a:r>
          </a:p>
          <a:p>
            <a:pPr marL="0" indent="0">
              <a:buNone/>
            </a:pPr>
            <a:endParaRPr lang="en-US" altLang="en-US" sz="2000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99BC9-DBD0-40D7-BAF1-27409C8B33C9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dirty="0" err="1" smtClean="0"/>
              <a:t>Agri</a:t>
            </a:r>
            <a:r>
              <a:rPr lang="en-ZA" sz="3600" b="1" dirty="0" smtClean="0"/>
              <a:t>-Park: Development Approach</a:t>
            </a:r>
            <a:endParaRPr lang="en-Z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290"/>
            <a:ext cx="8229600" cy="4525963"/>
          </a:xfrm>
        </p:spPr>
        <p:txBody>
          <a:bodyPr/>
          <a:lstStyle/>
          <a:p>
            <a:r>
              <a:rPr lang="en-ZA" sz="2200" dirty="0" smtClean="0"/>
              <a:t>Primary production is being developed and increased mainly to support </a:t>
            </a:r>
            <a:r>
              <a:rPr lang="en-ZA" sz="2200" dirty="0" err="1" smtClean="0"/>
              <a:t>agri</a:t>
            </a:r>
            <a:r>
              <a:rPr lang="en-ZA" sz="2200" dirty="0" smtClean="0"/>
              <a:t>-parks</a:t>
            </a:r>
          </a:p>
          <a:p>
            <a:r>
              <a:rPr lang="en-ZA" sz="2200" dirty="0" smtClean="0"/>
              <a:t>Production infrastructure is being developed in more comprehensive manner (targeting cluster support, support production logistics system developed i.e. mechanization, production inputs etc.</a:t>
            </a:r>
          </a:p>
          <a:p>
            <a:r>
              <a:rPr lang="en-ZA" sz="2200" dirty="0" smtClean="0"/>
              <a:t>Improved knowledge and skills of farmers along value chain</a:t>
            </a:r>
          </a:p>
          <a:p>
            <a:r>
              <a:rPr lang="en-ZA" sz="2200" dirty="0"/>
              <a:t>O</a:t>
            </a:r>
            <a:r>
              <a:rPr lang="en-ZA" sz="2200" dirty="0" smtClean="0"/>
              <a:t>wnership is instilled within farming communities through participatory approach model – farmers are taking part in the planning processes, implementation of certain activities like fencing, </a:t>
            </a:r>
            <a:r>
              <a:rPr lang="en-ZA" sz="2200" dirty="0" err="1" smtClean="0"/>
              <a:t>debushing</a:t>
            </a:r>
            <a:r>
              <a:rPr lang="en-ZA" sz="2200" dirty="0" smtClean="0"/>
              <a:t> are carried out by farmers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949DD-A6C6-450D-951A-633F5F2B8AD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5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ZA" b="1" dirty="0" err="1" smtClean="0"/>
              <a:t>Agri</a:t>
            </a:r>
            <a:r>
              <a:rPr lang="en-ZA" b="1" dirty="0" smtClean="0"/>
              <a:t>-Park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949DD-A6C6-450D-951A-633F5F2B8AD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7529197"/>
              </p:ext>
            </p:extLst>
          </p:nvPr>
        </p:nvGraphicFramePr>
        <p:xfrm>
          <a:off x="444460" y="940732"/>
          <a:ext cx="8376011" cy="4720517"/>
        </p:xfrm>
        <a:graphic>
          <a:graphicData uri="http://schemas.openxmlformats.org/drawingml/2006/table">
            <a:tbl>
              <a:tblPr/>
              <a:tblGrid>
                <a:gridCol w="1607260"/>
                <a:gridCol w="1440160"/>
                <a:gridCol w="1886441"/>
                <a:gridCol w="3442150"/>
              </a:tblGrid>
              <a:tr h="464403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-Park name</a:t>
                      </a: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Prioritised Commodities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Current cobined budget 2016/17 R'000 </a:t>
                      </a: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</a:t>
                      </a: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009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Capricorn: </a:t>
                      </a:r>
                      <a:r>
                        <a:rPr lang="en-ZA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Poopedi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 and 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Onion Poultry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61 700 </a:t>
                      </a: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</a:t>
                      </a:r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Raletjena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Packing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  a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of R7.8 million was spent (R4.3m LDARD and R3.5m DRDLR) and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of potato irrigation projects on going at different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473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Sekhukhune: Groblersdal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Poultry, Grains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65 400 </a:t>
                      </a: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PMU will be appointed by DRDLR  to conduct a feasibility study as well as the detailed planning of a broiler abattoir; Irrigation projects in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281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Mopani: Tzaneen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Subtropical Fruit and Vegetables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53 800 </a:t>
                      </a: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Fencing tender for hub 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advertised;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for primary production in 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545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Vhembe: Nwanedi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Avocado and Vegetables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99 600 </a:t>
                      </a: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 on tender; Bid for Agri-hub and 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FPSU fencing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advert</a:t>
                      </a: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03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Waterberg: Modimolle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Livestock: Red meet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28 300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Livestock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infrastructure in progress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03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751" marR="8751" marT="87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51" marR="8751" marT="8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1" marR="8751" marT="8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51" marR="8751" marT="87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94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en-ZA" sz="3600" b="1" dirty="0" smtClean="0"/>
              <a:t>Planned Activities aligned to APAP</a:t>
            </a:r>
            <a:endParaRPr lang="en-Z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949DD-A6C6-450D-951A-633F5F2B8AD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7225833"/>
              </p:ext>
            </p:extLst>
          </p:nvPr>
        </p:nvGraphicFramePr>
        <p:xfrm>
          <a:off x="438745" y="764704"/>
          <a:ext cx="8525742" cy="5047874"/>
        </p:xfrm>
        <a:graphic>
          <a:graphicData uri="http://schemas.openxmlformats.org/drawingml/2006/table">
            <a:tbl>
              <a:tblPr/>
              <a:tblGrid>
                <a:gridCol w="892895"/>
                <a:gridCol w="1152128"/>
                <a:gridCol w="936104"/>
                <a:gridCol w="1008112"/>
                <a:gridCol w="1080120"/>
                <a:gridCol w="3456383"/>
              </a:tblGrid>
              <a:tr h="5108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Commodity 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Allocation  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Planned projects  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Planned jobs  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No. of Farmers targeted 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Progress 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R’000 (conditional grant and </a:t>
                      </a:r>
                      <a:r>
                        <a:rPr lang="en-Z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Share) 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5199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Grains</a:t>
                      </a:r>
                    </a:p>
                  </a:txBody>
                  <a:tcPr marL="2554" marR="2554" marT="25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34 625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3095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10359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Completed production plans for 2016/17 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997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Vegetables</a:t>
                      </a:r>
                    </a:p>
                  </a:txBody>
                  <a:tcPr marL="2554" marR="2554" marT="25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68 752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5 526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3815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 projects at 76%-99% completion, one project at advert , 04 - retention and 03 planning for 2017/18 implementation. 01 on advert 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93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Meat</a:t>
                      </a:r>
                    </a:p>
                  </a:txBody>
                  <a:tcPr marL="2554" marR="2554" marT="25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32 072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Recruitment for EPWP labour is completed for both Modimolle and Mogalakwena. Currently generating official purchase orders for fencing 130km boarder fence; Water develop to relief drought affected communities is also progressing.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Poultry</a:t>
                      </a:r>
                    </a:p>
                  </a:txBody>
                  <a:tcPr marL="2554" marR="2554" marT="25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12 875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 project - practically completed and 02 - </a:t>
                      </a: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bid-evaluation for repairing. The remaining 5 ECBH are on hold due to market related issue. Awaits Lebowakgomo abattoir operation. 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99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Fruits</a:t>
                      </a:r>
                    </a:p>
                  </a:txBody>
                  <a:tcPr marL="2554" marR="2554" marT="25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14 730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952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02- bid awarded; 01 completed; 02 construction.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6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 Grapes</a:t>
                      </a:r>
                    </a:p>
                  </a:txBody>
                  <a:tcPr marL="2554" marR="2554" marT="25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1 400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Bid- evaluation stage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697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Aquaculture</a:t>
                      </a:r>
                    </a:p>
                  </a:txBody>
                  <a:tcPr marL="2554" marR="2554" marT="25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20 684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Fish processing facility is at 50% completion stage and Turf fish Hatchery is at tender stage.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0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Dairy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2 101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0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Bee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396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0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187 635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10 077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15 771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62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dirty="0" smtClean="0"/>
              <a:t>Investment per commodity</a:t>
            </a:r>
            <a:endParaRPr lang="en-Z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949DD-A6C6-450D-951A-633F5F2B8AD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6610572"/>
              </p:ext>
            </p:extLst>
          </p:nvPr>
        </p:nvGraphicFramePr>
        <p:xfrm>
          <a:off x="452913" y="12687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981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/>
          <a:lstStyle/>
          <a:p>
            <a:r>
              <a:rPr lang="en-ZA" sz="3600" b="1" dirty="0" smtClean="0">
                <a:solidFill>
                  <a:schemeClr val="tx1"/>
                </a:solidFill>
              </a:rPr>
              <a:t>Presentation outline</a:t>
            </a:r>
            <a:endParaRPr lang="en-ZA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1845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Overview of the province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Food Security Status in the past 5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National Development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Nine Point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smtClean="0"/>
              <a:t>Key Agricultural </a:t>
            </a:r>
            <a:r>
              <a:rPr lang="en-ZA" sz="1400" dirty="0" smtClean="0"/>
              <a:t>Development Zones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Commodities Produced in Limpopo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Highlights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err="1" smtClean="0"/>
              <a:t>Agri</a:t>
            </a:r>
            <a:r>
              <a:rPr lang="en-ZA" sz="1400" dirty="0" smtClean="0"/>
              <a:t>-Park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Planned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Investment per Commodity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Major commodities and progress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Programme Allocation in 2016/17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Job Creation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Capacity Building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Extension Recovery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Colleges of Agriculture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Disaster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Fetsa </a:t>
            </a:r>
            <a:r>
              <a:rPr lang="en-ZA" sz="1400" dirty="0" err="1" smtClean="0"/>
              <a:t>Tlala</a:t>
            </a:r>
            <a:r>
              <a:rPr lang="en-ZA" sz="1400" dirty="0" smtClean="0"/>
              <a:t> Readiness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Land Care and EPWP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400" dirty="0" smtClean="0"/>
              <a:t>Drought Status</a:t>
            </a:r>
          </a:p>
          <a:p>
            <a:pPr>
              <a:buFont typeface="Wingdings" panose="05000000000000000000" pitchFamily="2" charset="2"/>
              <a:buChar char="Ø"/>
            </a:pPr>
            <a:endParaRPr lang="en-ZA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A2A87-9A93-4909-B428-666F413E2E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278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417512"/>
          </a:xfrm>
        </p:spPr>
        <p:txBody>
          <a:bodyPr/>
          <a:lstStyle/>
          <a:p>
            <a:pPr algn="l"/>
            <a:r>
              <a:rPr lang="en-ZA" altLang="en-US" sz="3600" b="1" dirty="0" smtClean="0"/>
              <a:t>Major commodities and progress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50825" y="981075"/>
            <a:ext cx="8435975" cy="5145088"/>
          </a:xfrm>
        </p:spPr>
        <p:txBody>
          <a:bodyPr/>
          <a:lstStyle/>
          <a:p>
            <a:endParaRPr lang="en-ZA" altLang="en-US" sz="1800" dirty="0" smtClean="0"/>
          </a:p>
          <a:p>
            <a:pPr marL="457200" lvl="1" indent="0">
              <a:buNone/>
            </a:pPr>
            <a:endParaRPr lang="en-ZA" altLang="en-US" sz="1200" dirty="0" smtClean="0"/>
          </a:p>
          <a:p>
            <a:pPr marL="457200" lvl="1" indent="0">
              <a:buNone/>
            </a:pPr>
            <a:endParaRPr lang="en-ZA" altLang="en-US" sz="180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BE295-F482-4D07-B409-700751EE5BEF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89757" y="763023"/>
            <a:ext cx="8871989" cy="3100485"/>
          </a:xfrm>
          <a:prstGeom prst="wedgeRoundRectCallout">
            <a:avLst>
              <a:gd name="adj1" fmla="val -20833"/>
              <a:gd name="adj2" fmla="val 48860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ZA" sz="13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Cash crop main high value crops (Tomatoes and Baby Vegetables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ZA" sz="13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Two main areas: Nwanedi and Mopani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ZA" sz="13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The two areas cover : 273 </a:t>
            </a:r>
            <a:r>
              <a:rPr lang="en-ZA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farmers </a:t>
            </a:r>
            <a:endParaRPr lang="en-ZA" sz="13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ZA" sz="13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Phase 1 extend of land in hectares: 4 140 ha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ZA" sz="13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Main objectives: improved infrastructure </a:t>
            </a:r>
            <a:r>
              <a:rPr lang="en-ZA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ZA" sz="13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primary and secondary and create </a:t>
            </a:r>
            <a:r>
              <a:rPr lang="en-ZA" sz="13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Coordinated </a:t>
            </a:r>
            <a:r>
              <a:rPr lang="en-ZA" sz="13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production and market supply system through cluster </a:t>
            </a:r>
            <a:r>
              <a:rPr lang="en-ZA" sz="13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approach: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3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Just between 2014/15 to date 30 farmers all women received irrigation infrastructure and all have started with production each creating between 9 to 12 jobs from only 02 to 03 jobs. Production increased also from 30 to 60 tons.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3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flow of water has also improved at Mopani Prisca canal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ZA" sz="13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9757" y="3923039"/>
            <a:ext cx="8764485" cy="2554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ZA" altLang="en-US" sz="1300" b="1" kern="0" dirty="0" smtClean="0">
                <a:solidFill>
                  <a:srgbClr val="000000"/>
                </a:solidFill>
              </a:rPr>
              <a:t>Potato Development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ZA" altLang="en-US" sz="1300" b="1" kern="0" dirty="0" smtClean="0">
                <a:solidFill>
                  <a:srgbClr val="000000"/>
                </a:solidFill>
              </a:rPr>
              <a:t>Target area is Capricorn District covering part of Blouberg, Molemole and Polokwane </a:t>
            </a:r>
            <a:r>
              <a:rPr lang="en-ZA" altLang="en-US" sz="1300" b="1" kern="0" dirty="0">
                <a:solidFill>
                  <a:srgbClr val="000000"/>
                </a:solidFill>
              </a:rPr>
              <a:t>L</a:t>
            </a:r>
            <a:r>
              <a:rPr lang="en-ZA" altLang="en-US" sz="1300" b="1" kern="0" dirty="0" smtClean="0">
                <a:solidFill>
                  <a:srgbClr val="000000"/>
                </a:solidFill>
              </a:rPr>
              <a:t>ocal Municipalities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ZA" altLang="en-US" sz="1300" b="1" kern="0" dirty="0" smtClean="0">
                <a:solidFill>
                  <a:srgbClr val="000000"/>
                </a:solidFill>
              </a:rPr>
              <a:t>The main objective is to graduate ten (10 small producers to commercial level by 2018/19) and currently the province has only 05 producers compared to 95 white commercial producers.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ZA" altLang="en-US" sz="1300" b="1" kern="0" dirty="0" smtClean="0">
                <a:solidFill>
                  <a:srgbClr val="000000"/>
                </a:solidFill>
              </a:rPr>
              <a:t>Completed four irrigation projects and production has started on three 03 projects i.e. (</a:t>
            </a:r>
            <a:r>
              <a:rPr lang="en-ZA" altLang="en-US" sz="1300" b="1" kern="0" dirty="0" err="1" smtClean="0">
                <a:solidFill>
                  <a:srgbClr val="000000"/>
                </a:solidFill>
              </a:rPr>
              <a:t>Maiwashe</a:t>
            </a:r>
            <a:r>
              <a:rPr lang="en-ZA" altLang="en-US" sz="1300" b="1" kern="0" dirty="0" smtClean="0">
                <a:solidFill>
                  <a:srgbClr val="000000"/>
                </a:solidFill>
              </a:rPr>
              <a:t>; Maroon Trading and Maseka;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ZA" altLang="en-US" sz="1300" b="1" kern="0" dirty="0" smtClean="0">
                <a:solidFill>
                  <a:srgbClr val="000000"/>
                </a:solidFill>
              </a:rPr>
              <a:t>One project on advert and two planning in this current financial year.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ZA" altLang="en-US" sz="1300" b="1" kern="0" dirty="0" smtClean="0">
                <a:solidFill>
                  <a:srgbClr val="000000"/>
                </a:solidFill>
              </a:rPr>
              <a:t>Completed two packing facilities (</a:t>
            </a:r>
            <a:r>
              <a:rPr lang="en-ZA" altLang="en-US" sz="1300" b="1" kern="0" dirty="0" err="1" smtClean="0">
                <a:solidFill>
                  <a:srgbClr val="000000"/>
                </a:solidFill>
              </a:rPr>
              <a:t>Raletjena</a:t>
            </a:r>
            <a:r>
              <a:rPr lang="en-ZA" altLang="en-US" sz="1300" b="1" kern="0" dirty="0" smtClean="0">
                <a:solidFill>
                  <a:srgbClr val="000000"/>
                </a:solidFill>
              </a:rPr>
              <a:t> (CASP &amp; DRDLR) and </a:t>
            </a:r>
            <a:r>
              <a:rPr lang="en-ZA" altLang="en-US" sz="1300" b="1" kern="0" dirty="0" err="1" smtClean="0">
                <a:solidFill>
                  <a:srgbClr val="000000"/>
                </a:solidFill>
              </a:rPr>
              <a:t>Solly’s</a:t>
            </a:r>
            <a:r>
              <a:rPr lang="en-ZA" altLang="en-US" sz="1300" b="1" kern="0" dirty="0" smtClean="0">
                <a:solidFill>
                  <a:srgbClr val="000000"/>
                </a:solidFill>
              </a:rPr>
              <a:t> </a:t>
            </a:r>
            <a:r>
              <a:rPr lang="en-ZA" altLang="en-US" sz="1300" b="1" kern="0" dirty="0" err="1" smtClean="0">
                <a:solidFill>
                  <a:srgbClr val="000000"/>
                </a:solidFill>
              </a:rPr>
              <a:t>Boerdery</a:t>
            </a:r>
            <a:r>
              <a:rPr lang="en-ZA" altLang="en-US" sz="1300" b="1" kern="0" dirty="0" smtClean="0">
                <a:solidFill>
                  <a:srgbClr val="000000"/>
                </a:solidFill>
              </a:rPr>
              <a:t> (BEE fund and CASP to develop ablution facilities)</a:t>
            </a:r>
          </a:p>
        </p:txBody>
      </p:sp>
    </p:spTree>
    <p:extLst>
      <p:ext uri="{BB962C8B-B14F-4D97-AF65-F5344CB8AC3E}">
        <p14:creationId xmlns:p14="http://schemas.microsoft.com/office/powerpoint/2010/main" xmlns="" val="26475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Programme allocations in 2016/17</a:t>
            </a: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A2A87-9A93-4909-B428-666F413E2E9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4638124"/>
              </p:ext>
            </p:extLst>
          </p:nvPr>
        </p:nvGraphicFramePr>
        <p:xfrm>
          <a:off x="444463" y="1556792"/>
          <a:ext cx="8229600" cy="3888434"/>
        </p:xfrm>
        <a:graphic>
          <a:graphicData uri="http://schemas.openxmlformats.org/drawingml/2006/table">
            <a:tbl>
              <a:tblPr/>
              <a:tblGrid>
                <a:gridCol w="1475174"/>
                <a:gridCol w="1330371"/>
                <a:gridCol w="1472157"/>
                <a:gridCol w="1475174"/>
                <a:gridCol w="1149369"/>
                <a:gridCol w="1327355"/>
              </a:tblGrid>
              <a:tr h="504301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Programme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Allocation  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Transfer in Q1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Expenditure in Q1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Spent per transfer 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Spent from total Allocation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75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R'000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R'000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R'000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2360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CASP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576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782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794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60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ILIMA/LETSEMA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876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775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601">
                <a:tc>
                  <a:txBody>
                    <a:bodyPr/>
                    <a:lstStyle/>
                    <a:p>
                      <a:pPr algn="just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LAND CARE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044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399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60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EPWP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476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64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30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Conditional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Grants Total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720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30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EQUITABLE SHARE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-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463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60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502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720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53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r>
              <a:rPr lang="en-ZA" altLang="en-US" sz="3600" b="1" dirty="0" smtClean="0"/>
              <a:t>Jobs Created Quarter 01 of 2016/17 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329805-3129-4AD1-97B1-E2678524D493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1244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6339"/>
            <a:ext cx="3024188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4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632" y="3745663"/>
            <a:ext cx="3240087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1867176"/>
              </p:ext>
            </p:extLst>
          </p:nvPr>
        </p:nvGraphicFramePr>
        <p:xfrm>
          <a:off x="179518" y="621931"/>
          <a:ext cx="8784967" cy="3012421"/>
        </p:xfrm>
        <a:graphic>
          <a:graphicData uri="http://schemas.openxmlformats.org/drawingml/2006/table">
            <a:tbl>
              <a:tblPr/>
              <a:tblGrid>
                <a:gridCol w="792082"/>
                <a:gridCol w="869940"/>
                <a:gridCol w="474863"/>
                <a:gridCol w="474863"/>
                <a:gridCol w="474863"/>
                <a:gridCol w="474863"/>
                <a:gridCol w="474863"/>
                <a:gridCol w="474863"/>
                <a:gridCol w="474863"/>
                <a:gridCol w="474863"/>
                <a:gridCol w="474863"/>
                <a:gridCol w="474863"/>
                <a:gridCol w="474863"/>
                <a:gridCol w="474863"/>
                <a:gridCol w="474863"/>
                <a:gridCol w="474863"/>
                <a:gridCol w="474863"/>
              </a:tblGrid>
              <a:tr h="4112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PROVINCE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Annual Targets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Employees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Permanent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Temporary/ Seasonal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Youth employed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disabled employed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804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COMMODITY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Male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Female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Male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Female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Male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Female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Male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Female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Male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Female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0560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Fruits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1004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Vegetables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5526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60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Livestock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60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Grain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3095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Aqua&amp;Apiculture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60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10077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674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51" marR="6951" marT="6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26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4867"/>
            <a:ext cx="8229600" cy="633412"/>
          </a:xfrm>
        </p:spPr>
        <p:txBody>
          <a:bodyPr/>
          <a:lstStyle/>
          <a:p>
            <a:r>
              <a:rPr lang="en-ZA" altLang="en-US" sz="3600" b="1" dirty="0" smtClean="0"/>
              <a:t>Capacity Building</a:t>
            </a:r>
          </a:p>
        </p:txBody>
      </p:sp>
      <p:sp>
        <p:nvSpPr>
          <p:cNvPr id="420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D178A7-1ABB-4824-BDF0-4B0D3F335A87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3613098"/>
              </p:ext>
            </p:extLst>
          </p:nvPr>
        </p:nvGraphicFramePr>
        <p:xfrm>
          <a:off x="683568" y="1772816"/>
          <a:ext cx="7531100" cy="1988820"/>
        </p:xfrm>
        <a:graphic>
          <a:graphicData uri="http://schemas.openxmlformats.org/drawingml/2006/table">
            <a:tbl>
              <a:tblPr/>
              <a:tblGrid>
                <a:gridCol w="1181100"/>
                <a:gridCol w="1168400"/>
                <a:gridCol w="927100"/>
                <a:gridCol w="1397000"/>
                <a:gridCol w="1435100"/>
                <a:gridCol w="1422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Progarm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Allocation R'000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Targets Q1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Transfe in Quarter 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Expenditure Q 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Progress Made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Farmers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9 083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1 998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farmers 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Mentorship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6 056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1 332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15 139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                     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3 331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3568" y="3861048"/>
            <a:ext cx="763284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Training during quarter 01: concentrated on marketing - assisting the beneficiaries to create effective and efficient market systems so as to reduce transport costs by initiating bulk cluster production systems.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Invoices were processed in July 2016 outside quarter 1 period.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Mentorship was not provided during the period under review and to date the Department has recommended 17 companies to provide mentorship to projects.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910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929340"/>
          </a:xfrm>
        </p:spPr>
        <p:txBody>
          <a:bodyPr/>
          <a:lstStyle/>
          <a:p>
            <a:r>
              <a:rPr lang="en-ZA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 Recovery Program</a:t>
            </a:r>
            <a:endParaRPr lang="en-ZA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0832633"/>
              </p:ext>
            </p:extLst>
          </p:nvPr>
        </p:nvGraphicFramePr>
        <p:xfrm>
          <a:off x="415441" y="908720"/>
          <a:ext cx="8395470" cy="4696968"/>
        </p:xfrm>
        <a:graphic>
          <a:graphicData uri="http://schemas.openxmlformats.org/drawingml/2006/table">
            <a:tbl>
              <a:tblPr firstRow="1" firstCol="1" bandRow="1"/>
              <a:tblGrid>
                <a:gridCol w="1780295"/>
                <a:gridCol w="2160240"/>
                <a:gridCol w="1440160"/>
                <a:gridCol w="3014775"/>
              </a:tblGrid>
              <a:tr h="298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Grant outputs</a:t>
                      </a: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annual targets</a:t>
                      </a:r>
                      <a:endParaRPr lang="en-ZA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</a:t>
                      </a:r>
                      <a:r>
                        <a:rPr lang="en-ZA" sz="12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Target</a:t>
                      </a:r>
                      <a:endParaRPr lang="en-ZA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 1 Progress </a:t>
                      </a:r>
                      <a:endParaRPr lang="en-ZA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skills and Knowledge of Extension Officers through Human Resource Development Pillar</a:t>
                      </a: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612 </a:t>
                      </a:r>
                      <a:endParaRPr lang="en-Z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Officials were re-skilled on different programs –(35 poultry; 14 irrigation evaluation; 13 Project Management) </a:t>
                      </a: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</a:tr>
              <a:tr h="1107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</a:t>
                      </a:r>
                      <a:r>
                        <a:rPr lang="en-ZA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 Technology </a:t>
                      </a:r>
                      <a:r>
                        <a:rPr lang="en-ZA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Pillar</a:t>
                      </a: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 </a:t>
                      </a: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 </a:t>
                      </a:r>
                      <a:endParaRPr lang="en-Z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ICT tools were procured as planned. The procurement </a:t>
                      </a:r>
                      <a:r>
                        <a:rPr lang="en-ZA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 way and will be completed by the </a:t>
                      </a:r>
                      <a:r>
                        <a:rPr lang="en-ZA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 </a:t>
                      </a:r>
                      <a:r>
                        <a:rPr lang="en-ZA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September.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Registered</a:t>
                      </a:r>
                      <a:r>
                        <a:rPr lang="en-ZA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increase in the usage of smart pen</a:t>
                      </a:r>
                      <a:r>
                        <a:rPr lang="en-ZA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by 19.7 as compared to the same period in 2015.</a:t>
                      </a: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</a:tr>
              <a:tr h="49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Image</a:t>
                      </a:r>
                      <a:r>
                        <a:rPr lang="en-ZA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professionalism</a:t>
                      </a: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conferences; 100 officials </a:t>
                      </a: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attending professional bodies conferences and seminars</a:t>
                      </a: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target during quarter 01 but 05 Officials attended SASAE conference between 5-8June 2016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</a:tr>
              <a:tr h="734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Extension visibility and accountability</a:t>
                      </a:r>
                      <a:endParaRPr kumimoji="0" lang="en-Z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Maintaining</a:t>
                      </a:r>
                      <a:r>
                        <a:rPr lang="en-ZA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679 communication tools; procuring protective clothing for 500 officials and 25 sign boards</a:t>
                      </a: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 of 679</a:t>
                      </a:r>
                      <a:r>
                        <a:rPr lang="en-ZA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communication tools; 500 protective clothing &amp; 25 sign boards</a:t>
                      </a: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 is continuing on a monthly basis; 500 protective clothing were procured and distributed and 25 sign boards to be procured in quarter 3.</a:t>
                      </a: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</a:tr>
              <a:tr h="340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Recruitment</a:t>
                      </a: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Maintaining salaries of 121 officials</a:t>
                      </a: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 officials</a:t>
                      </a: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r>
                        <a:rPr lang="en-ZA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monthly</a:t>
                      </a:r>
                      <a:endParaRPr lang="en-Z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9" marR="47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DF"/>
                    </a:solidFill>
                  </a:tcPr>
                </a:tc>
              </a:tr>
            </a:tbl>
          </a:graphicData>
        </a:graphic>
      </p:graphicFrame>
      <p:sp>
        <p:nvSpPr>
          <p:cNvPr id="102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21A7B5-86EF-4A9F-8924-642C587F072B}" type="slidenum">
              <a:rPr lang="en-US" altLang="en-US" sz="105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2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140494"/>
            <a:ext cx="8229600" cy="490537"/>
          </a:xfrm>
        </p:spPr>
        <p:txBody>
          <a:bodyPr/>
          <a:lstStyle/>
          <a:p>
            <a:r>
              <a:rPr lang="en-ZA" altLang="en-US" sz="3600" b="1" dirty="0" smtClean="0"/>
              <a:t>Colleges of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40560"/>
          </a:xfrm>
        </p:spPr>
        <p:txBody>
          <a:bodyPr/>
          <a:lstStyle/>
          <a:p>
            <a:pPr>
              <a:defRPr/>
            </a:pPr>
            <a:r>
              <a:rPr lang="en-ZA" sz="1900" b="1" dirty="0" smtClean="0"/>
              <a:t>Two colleges of Agriculture in the Province namely Tompi Seleka and Madzivhandila College</a:t>
            </a:r>
          </a:p>
          <a:p>
            <a:pPr lvl="1">
              <a:defRPr/>
            </a:pPr>
            <a:r>
              <a:rPr lang="en-ZA" sz="1900" dirty="0" smtClean="0"/>
              <a:t>2016/17 CASP budget: R17,2m. </a:t>
            </a:r>
          </a:p>
          <a:p>
            <a:pPr lvl="1">
              <a:defRPr/>
            </a:pPr>
            <a:r>
              <a:rPr lang="en-ZA" sz="1900" dirty="0" smtClean="0"/>
              <a:t>CASP expenditure at quarter 01 was: 18%(R3,1m)</a:t>
            </a:r>
          </a:p>
          <a:p>
            <a:pPr lvl="1">
              <a:defRPr/>
            </a:pPr>
            <a:r>
              <a:rPr lang="en-ZA" sz="1900" dirty="0" smtClean="0"/>
              <a:t>Equitable share budget is: R9,7 million </a:t>
            </a:r>
            <a:endParaRPr lang="en-ZA" sz="1900" dirty="0"/>
          </a:p>
          <a:p>
            <a:pPr lvl="1">
              <a:defRPr/>
            </a:pPr>
            <a:r>
              <a:rPr lang="en-ZA" sz="1900" b="1" dirty="0" smtClean="0"/>
              <a:t>Total R 26,9m </a:t>
            </a:r>
          </a:p>
          <a:p>
            <a:pPr>
              <a:defRPr/>
            </a:pPr>
            <a:r>
              <a:rPr lang="en-ZA" sz="1900" b="1" dirty="0" smtClean="0"/>
              <a:t>CASP Non Financials</a:t>
            </a:r>
          </a:p>
          <a:p>
            <a:pPr lvl="1">
              <a:defRPr/>
            </a:pPr>
            <a:r>
              <a:rPr lang="en-ZA" sz="1900" dirty="0" smtClean="0"/>
              <a:t>CASP – three (03) main projects (</a:t>
            </a:r>
            <a:r>
              <a:rPr lang="en-ZA" sz="1900" dirty="0" err="1" smtClean="0"/>
              <a:t>Madzi</a:t>
            </a:r>
            <a:r>
              <a:rPr lang="en-ZA" sz="1900" dirty="0" smtClean="0"/>
              <a:t> Cluster @ 58% completion; Tompi Cluster 2 @ 53% and Cluster 4 @ 62%.</a:t>
            </a:r>
          </a:p>
          <a:p>
            <a:pPr lvl="1">
              <a:defRPr/>
            </a:pPr>
            <a:r>
              <a:rPr lang="en-ZA" sz="1900" dirty="0" smtClean="0"/>
              <a:t>Piggery project for vocational training at Madzivhandila was completed. </a:t>
            </a:r>
          </a:p>
          <a:p>
            <a:pPr>
              <a:defRPr/>
            </a:pPr>
            <a:r>
              <a:rPr lang="en-ZA" sz="1900" dirty="0" smtClean="0"/>
              <a:t>Equitable share budget will be used to construct Academic Structure. The bid was advertised and closed on the 17 July 2016. </a:t>
            </a:r>
          </a:p>
          <a:p>
            <a:pPr marL="0" indent="0">
              <a:buNone/>
              <a:defRPr/>
            </a:pPr>
            <a:endParaRPr lang="en-ZA" sz="2200" dirty="0" smtClean="0"/>
          </a:p>
          <a:p>
            <a:pPr lvl="1">
              <a:defRPr/>
            </a:pPr>
            <a:endParaRPr lang="en-ZA" sz="1800" dirty="0" smtClean="0"/>
          </a:p>
          <a:p>
            <a:pPr>
              <a:defRPr/>
            </a:pPr>
            <a:endParaRPr lang="en-ZA" sz="22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452C4-15CA-4939-83A4-2BC83000B8E2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1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42888"/>
            <a:ext cx="8229600" cy="593725"/>
          </a:xfrm>
        </p:spPr>
        <p:txBody>
          <a:bodyPr/>
          <a:lstStyle/>
          <a:p>
            <a:r>
              <a:rPr lang="en-ZA" altLang="en-US" sz="3600" b="1" smtClean="0"/>
              <a:t>Disaster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525963"/>
          </a:xfrm>
        </p:spPr>
        <p:txBody>
          <a:bodyPr/>
          <a:lstStyle/>
          <a:p>
            <a:r>
              <a:rPr lang="en-ZA" altLang="en-US" sz="2800" b="1" dirty="0" smtClean="0"/>
              <a:t>Total number of project = 43</a:t>
            </a:r>
          </a:p>
          <a:p>
            <a:r>
              <a:rPr lang="en-ZA" altLang="en-US" sz="2800" b="1" dirty="0" smtClean="0"/>
              <a:t>Program Value: R15.5m</a:t>
            </a:r>
          </a:p>
          <a:p>
            <a:r>
              <a:rPr lang="en-ZA" altLang="en-US" sz="2800" b="1" dirty="0" smtClean="0"/>
              <a:t>Expenditure: 08% (R1.3m)</a:t>
            </a:r>
          </a:p>
          <a:p>
            <a:r>
              <a:rPr lang="en-ZA" altLang="en-US" sz="2800" dirty="0" smtClean="0"/>
              <a:t>01%-25%:  18 projects – R9.6m</a:t>
            </a:r>
          </a:p>
          <a:p>
            <a:r>
              <a:rPr lang="en-ZA" altLang="en-US" sz="2800" dirty="0" smtClean="0"/>
              <a:t>26%-50%:   15 projects – R4,1m</a:t>
            </a:r>
          </a:p>
          <a:p>
            <a:r>
              <a:rPr lang="en-ZA" altLang="en-US" sz="2800" dirty="0" smtClean="0"/>
              <a:t>76%-100%: 10 projects completed – R1.3m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36809B-790A-492E-A5C9-DB611681C452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1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ZA" altLang="en-US" dirty="0" err="1" smtClean="0"/>
              <a:t>Fetsa</a:t>
            </a:r>
            <a:r>
              <a:rPr lang="en-ZA" altLang="en-US" dirty="0" smtClean="0"/>
              <a:t> </a:t>
            </a:r>
            <a:r>
              <a:rPr lang="en-ZA" altLang="en-US" dirty="0" err="1" smtClean="0"/>
              <a:t>Tlala</a:t>
            </a:r>
            <a:r>
              <a:rPr lang="en-ZA" altLang="en-US" dirty="0" smtClean="0"/>
              <a:t> readiness 2016/17</a:t>
            </a:r>
          </a:p>
        </p:txBody>
      </p:sp>
      <p:sp>
        <p:nvSpPr>
          <p:cNvPr id="420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A03EEA-EB27-4384-9284-1B6B4A8ECEBD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4896544"/>
          </a:xfrm>
        </p:spPr>
        <p:txBody>
          <a:bodyPr/>
          <a:lstStyle/>
          <a:p>
            <a:r>
              <a:rPr lang="en-ZA" sz="2000" dirty="0" smtClean="0"/>
              <a:t>Standard operative procedure has been approved to guide the implementation of the mechanization Support program</a:t>
            </a:r>
            <a:endParaRPr lang="en-ZA" sz="2000" dirty="0"/>
          </a:p>
          <a:p>
            <a:r>
              <a:rPr lang="en-ZA" sz="2000" dirty="0" smtClean="0"/>
              <a:t>Contract has been concluded with Landin to service and repair all tractors.</a:t>
            </a:r>
          </a:p>
          <a:p>
            <a:r>
              <a:rPr lang="en-ZA" sz="2000" dirty="0" smtClean="0"/>
              <a:t>Out of 480ha targeted  in Quarter 01 only 43 hectares  were ploughed and planted as a results of incomplete projects in the identified areas like </a:t>
            </a:r>
            <a:r>
              <a:rPr lang="en-ZA" sz="2000" dirty="0" err="1" smtClean="0"/>
              <a:t>Mogalatjane</a:t>
            </a:r>
            <a:r>
              <a:rPr lang="en-ZA" sz="2000" dirty="0" smtClean="0"/>
              <a:t> and dam levels - restrictions </a:t>
            </a:r>
          </a:p>
          <a:p>
            <a:r>
              <a:rPr lang="en-ZA" sz="2000" dirty="0" smtClean="0"/>
              <a:t>All tractors are in good condition except only three tractors with Landin for repairs out of 72. </a:t>
            </a:r>
          </a:p>
          <a:p>
            <a:r>
              <a:rPr lang="en-ZA" sz="2000" dirty="0" smtClean="0"/>
              <a:t>Fertilizers procured and delivered = 37 tons</a:t>
            </a:r>
          </a:p>
          <a:p>
            <a:r>
              <a:rPr lang="en-ZA" sz="2000" dirty="0" smtClean="0"/>
              <a:t>Seeds procured and delivered = 16.2 tons</a:t>
            </a:r>
          </a:p>
          <a:p>
            <a:r>
              <a:rPr lang="en-ZA" sz="2000" dirty="0" smtClean="0"/>
              <a:t>Potato seeds = 3.1 tons – already planted</a:t>
            </a:r>
          </a:p>
          <a:p>
            <a:r>
              <a:rPr lang="en-ZA" sz="2000" dirty="0" smtClean="0"/>
              <a:t>Chemicals procured and delivered = 160 litres</a:t>
            </a:r>
          </a:p>
          <a:p>
            <a:r>
              <a:rPr lang="en-ZA" sz="2000" dirty="0" smtClean="0"/>
              <a:t>Delivery of production inputs is progressing</a:t>
            </a:r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xmlns="" val="26436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79208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LANDCARE AND EPWP PROGRESS: QUARTER 1 - 2016/16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TEMP.AGRIC.000\AppData\Local\Microsoft\Windows\Temporary Internet Files\Content.Outlook\K76A2CPJ\22Logo Fo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741" y="6417128"/>
            <a:ext cx="2274337" cy="4408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2390021"/>
              </p:ext>
            </p:extLst>
          </p:nvPr>
        </p:nvGraphicFramePr>
        <p:xfrm>
          <a:off x="107504" y="1079550"/>
          <a:ext cx="8856984" cy="4914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7220"/>
                <a:gridCol w="1151332"/>
                <a:gridCol w="1051271"/>
                <a:gridCol w="3277161"/>
              </a:tblGrid>
              <a:tr h="534164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  <a:endParaRPr lang="en-Z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  <a:endParaRPr lang="en-Z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ZA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01: </a:t>
                      </a:r>
                      <a:r>
                        <a:rPr lang="en-Z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Output: Q</a:t>
                      </a:r>
                      <a:r>
                        <a:rPr lang="en-ZA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</a:t>
                      </a:r>
                      <a:endParaRPr lang="en-Z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hectares protected/rehabilitated</a:t>
                      </a:r>
                      <a:r>
                        <a:rPr lang="en-Z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improve agricultural production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13 000</a:t>
                      </a:r>
                    </a:p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</a:t>
                      </a:r>
                    </a:p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2 008 ha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Kilometres of fencing constructed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km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Z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Z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 at </a:t>
                      </a:r>
                      <a:r>
                        <a:rPr lang="en-ZA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Khomanani</a:t>
                      </a:r>
                      <a:r>
                        <a:rPr lang="en-Z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LandCare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9352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Green Jobs created through EPWP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807 jobs created from 14 projects out of 40 registered on the EPWP RS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9352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hectares cleared of alien invasive plants and weeds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 ha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ha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ha</a:t>
                      </a:r>
                      <a:endParaRPr lang="en-Z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35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n-ZA" altLang="en-US" sz="3200" b="1" dirty="0" smtClean="0"/>
              <a:t>CURRENT DROUGHT STATUS AND MITIGATION STRATEGIES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7950" y="1196975"/>
            <a:ext cx="8856663" cy="4536281"/>
          </a:xfrm>
          <a:solidFill>
            <a:schemeClr val="bg1"/>
          </a:solidFill>
        </p:spPr>
        <p:txBody>
          <a:bodyPr/>
          <a:lstStyle/>
          <a:p>
            <a:r>
              <a:rPr lang="en-ZA" altLang="en-US" sz="1800" dirty="0" smtClean="0"/>
              <a:t>Limpopo Province received below normal rainfall during the previous summer, October, November and December 2015.</a:t>
            </a:r>
          </a:p>
          <a:p>
            <a:r>
              <a:rPr lang="en-ZA" altLang="en-US" sz="1800" dirty="0" smtClean="0"/>
              <a:t>The situation did not improve since then.</a:t>
            </a:r>
          </a:p>
          <a:p>
            <a:r>
              <a:rPr lang="en-ZA" altLang="en-US" sz="1800" dirty="0" smtClean="0"/>
              <a:t>No rainfall was received during the current spring, September 2016</a:t>
            </a:r>
          </a:p>
          <a:p>
            <a:r>
              <a:rPr lang="en-ZA" altLang="en-US" sz="1800" dirty="0" smtClean="0"/>
              <a:t>Provincial farmers are continually given early warning information awareness and advisory services regarding the current drought situation.</a:t>
            </a:r>
          </a:p>
          <a:p>
            <a:r>
              <a:rPr lang="en-ZA" altLang="en-US" sz="1800" dirty="0" smtClean="0"/>
              <a:t>The Province through equitable share has set aside an amount of R8m for drought relief purposes while conditional grants has supplemented with R13million</a:t>
            </a:r>
          </a:p>
          <a:p>
            <a:r>
              <a:rPr lang="en-ZA" altLang="en-US" sz="1800" dirty="0" smtClean="0"/>
              <a:t>The average Dam levels is at 49.1% at 16</a:t>
            </a:r>
            <a:r>
              <a:rPr lang="en-ZA" altLang="en-US" sz="1800" baseline="30000" dirty="0" smtClean="0"/>
              <a:t>th</a:t>
            </a:r>
            <a:r>
              <a:rPr lang="en-ZA" altLang="en-US" sz="1800" dirty="0" smtClean="0"/>
              <a:t> September 2016 as compared to 76.0% this time around, last year.</a:t>
            </a:r>
          </a:p>
          <a:p>
            <a:r>
              <a:rPr lang="en-ZA" altLang="en-US" sz="1800" dirty="0" smtClean="0"/>
              <a:t>Recorded mortality to date is 31329</a:t>
            </a:r>
          </a:p>
          <a:p>
            <a:r>
              <a:rPr lang="en-ZA" altLang="en-US" sz="1800" dirty="0" smtClean="0"/>
              <a:t>A total of 36213 x40kg bags were delivered</a:t>
            </a:r>
          </a:p>
          <a:p>
            <a:r>
              <a:rPr lang="en-ZA" altLang="en-US" sz="1800" dirty="0" smtClean="0"/>
              <a:t>A total number of 31 boreholes were recently drilled and equipped with windmills, drinking troughs and 2 x 10 000 litres </a:t>
            </a:r>
            <a:r>
              <a:rPr lang="en-ZA" altLang="en-US" sz="1800" dirty="0" err="1" smtClean="0"/>
              <a:t>jojo</a:t>
            </a:r>
            <a:r>
              <a:rPr lang="en-ZA" altLang="en-US" sz="1800" dirty="0" smtClean="0"/>
              <a:t> tanks at cost of R7.9 million by end of quarter 1. </a:t>
            </a:r>
          </a:p>
          <a:p>
            <a:endParaRPr lang="en-ZA" altLang="en-US" sz="2000" dirty="0" smtClean="0"/>
          </a:p>
          <a:p>
            <a:pPr marL="0" indent="0">
              <a:buNone/>
            </a:pPr>
            <a:endParaRPr lang="en-ZA" altLang="en-US" sz="2000" dirty="0" smtClean="0"/>
          </a:p>
          <a:p>
            <a:endParaRPr lang="en-ZA" altLang="en-US" sz="200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B55216-383E-4B86-859F-F2E2E9000ECA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US" altLang="en-US" sz="40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Overview of the Province </a:t>
            </a:r>
            <a:endParaRPr lang="en-ZA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lvl="0">
              <a:defRPr/>
            </a:pPr>
            <a:r>
              <a:rPr lang="en-ZA" sz="1800" dirty="0" smtClean="0">
                <a:solidFill>
                  <a:srgbClr val="000000"/>
                </a:solidFill>
              </a:rPr>
              <a:t>Total agricultural land available for agricultural production is 11 321 million</a:t>
            </a:r>
          </a:p>
          <a:p>
            <a:pPr lvl="0">
              <a:defRPr/>
            </a:pPr>
            <a:r>
              <a:rPr lang="en-ZA" sz="1800" dirty="0" smtClean="0">
                <a:solidFill>
                  <a:srgbClr val="000000"/>
                </a:solidFill>
              </a:rPr>
              <a:t>Size of the area under irrigation 163 080,20ha (SIQ 2011)</a:t>
            </a:r>
          </a:p>
          <a:p>
            <a:pPr>
              <a:defRPr/>
            </a:pPr>
            <a:r>
              <a:rPr lang="en-ZA" sz="1800" dirty="0">
                <a:solidFill>
                  <a:srgbClr val="000000"/>
                </a:solidFill>
              </a:rPr>
              <a:t>Dominated by citrus, subtropical fruit and vegetable as well as variety of nuts. </a:t>
            </a:r>
          </a:p>
          <a:p>
            <a:pPr lvl="0">
              <a:defRPr/>
            </a:pPr>
            <a:r>
              <a:rPr lang="en-ZA" sz="1800" dirty="0" smtClean="0">
                <a:solidFill>
                  <a:srgbClr val="000000"/>
                </a:solidFill>
              </a:rPr>
              <a:t>Limpopo </a:t>
            </a:r>
            <a:r>
              <a:rPr lang="en-ZA" sz="1800" dirty="0">
                <a:solidFill>
                  <a:srgbClr val="000000"/>
                </a:solidFill>
              </a:rPr>
              <a:t>has approximately 88% of the population living in non-urban areas (</a:t>
            </a:r>
            <a:r>
              <a:rPr lang="en-ZA" sz="1800" dirty="0" err="1">
                <a:solidFill>
                  <a:srgbClr val="000000"/>
                </a:solidFill>
              </a:rPr>
              <a:t>StatsSA</a:t>
            </a:r>
            <a:r>
              <a:rPr lang="en-ZA" sz="1800" dirty="0">
                <a:solidFill>
                  <a:srgbClr val="000000"/>
                </a:solidFill>
              </a:rPr>
              <a:t> 2015 General Household Survey report, released in June 2016</a:t>
            </a:r>
            <a:r>
              <a:rPr lang="en-ZA" sz="1800" dirty="0" smtClean="0">
                <a:solidFill>
                  <a:srgbClr val="000000"/>
                </a:solidFill>
              </a:rPr>
              <a:t>)</a:t>
            </a:r>
          </a:p>
          <a:p>
            <a:pPr lvl="0">
              <a:defRPr/>
            </a:pPr>
            <a:r>
              <a:rPr lang="en-ZA" sz="1800" dirty="0" smtClean="0">
                <a:solidFill>
                  <a:srgbClr val="000000"/>
                </a:solidFill>
              </a:rPr>
              <a:t>Limpopo </a:t>
            </a:r>
            <a:r>
              <a:rPr lang="en-ZA" sz="1800" dirty="0">
                <a:solidFill>
                  <a:srgbClr val="000000"/>
                </a:solidFill>
              </a:rPr>
              <a:t>is among provinces with the highest % of households relying on grants, at 59,8%, more than the national average of 46,2%. </a:t>
            </a:r>
          </a:p>
          <a:p>
            <a:pPr lvl="0">
              <a:defRPr/>
            </a:pPr>
            <a:r>
              <a:rPr lang="en-ZA" sz="1800" dirty="0">
                <a:solidFill>
                  <a:srgbClr val="000000"/>
                </a:solidFill>
              </a:rPr>
              <a:t>Limpopo province has the highest percentage of people involved in agriculture, at 43,8%. The national average is 16,9%.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A2A87-9A93-4909-B428-666F413E2E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71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ZA" sz="8800" dirty="0" smtClean="0"/>
          </a:p>
          <a:p>
            <a:pPr marL="0" indent="0" algn="ctr">
              <a:buNone/>
            </a:pPr>
            <a:r>
              <a:rPr lang="en-ZA" sz="8800" dirty="0" smtClean="0"/>
              <a:t>THANKS</a:t>
            </a:r>
            <a:endParaRPr lang="en-ZA" sz="8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7F803-1593-43D5-9F33-5CCE32A3534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2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/>
          <a:lstStyle/>
          <a:p>
            <a:r>
              <a:rPr lang="en-ZA" altLang="en-US" sz="2400" b="1" dirty="0" smtClean="0"/>
              <a:t>Food Security Status over past 5 years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549274"/>
            <a:ext cx="8229600" cy="5400005"/>
          </a:xfrm>
        </p:spPr>
        <p:txBody>
          <a:bodyPr/>
          <a:lstStyle/>
          <a:p>
            <a:pPr lvl="0">
              <a:defRPr/>
            </a:pPr>
            <a:r>
              <a:rPr lang="en-ZA" sz="1800" dirty="0" smtClean="0"/>
              <a:t>Qualitative </a:t>
            </a:r>
            <a:r>
              <a:rPr lang="en-ZA" sz="1800" dirty="0"/>
              <a:t>and quantitative data have been gathered in the province of Limpopo across 5 different </a:t>
            </a:r>
            <a:r>
              <a:rPr lang="en-ZA" sz="1800" dirty="0" smtClean="0"/>
              <a:t>districts in 2011.</a:t>
            </a:r>
            <a:r>
              <a:rPr lang="en-ZA" sz="1800" dirty="0">
                <a:solidFill>
                  <a:srgbClr val="000000"/>
                </a:solidFill>
              </a:rPr>
              <a:t> </a:t>
            </a:r>
            <a:endParaRPr lang="en-ZA" sz="18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ZA" sz="1800" dirty="0" smtClean="0"/>
              <a:t>In the same year </a:t>
            </a:r>
            <a:r>
              <a:rPr lang="en-ZA" sz="1800" dirty="0"/>
              <a:t>findings </a:t>
            </a:r>
            <a:r>
              <a:rPr lang="en-ZA" sz="1800" dirty="0" smtClean="0"/>
              <a:t>showed </a:t>
            </a:r>
            <a:r>
              <a:rPr lang="en-ZA" sz="1800" dirty="0"/>
              <a:t>that 52% of the sampled households </a:t>
            </a:r>
            <a:r>
              <a:rPr lang="en-ZA" sz="1800" dirty="0" smtClean="0"/>
              <a:t>were </a:t>
            </a:r>
            <a:r>
              <a:rPr lang="en-ZA" sz="1800" dirty="0"/>
              <a:t>severely food insecure while 32% is living </a:t>
            </a:r>
            <a:r>
              <a:rPr lang="en-ZA" sz="1800" dirty="0" smtClean="0"/>
              <a:t>off </a:t>
            </a:r>
            <a:r>
              <a:rPr lang="en-ZA" sz="1800" dirty="0"/>
              <a:t>less than 1$US a day</a:t>
            </a:r>
            <a:r>
              <a:rPr lang="en-ZA" sz="1800" dirty="0" smtClean="0"/>
              <a:t>.</a:t>
            </a:r>
          </a:p>
          <a:p>
            <a:pPr>
              <a:defRPr/>
            </a:pPr>
            <a:r>
              <a:rPr lang="en-US" altLang="en-US" sz="1800" dirty="0" smtClean="0">
                <a:solidFill>
                  <a:srgbClr val="000000"/>
                </a:solidFill>
              </a:rPr>
              <a:t>In 2015 the number of households involve in agricultural activities were 71</a:t>
            </a:r>
            <a:r>
              <a:rPr lang="en-US" altLang="en-US" sz="1800" dirty="0">
                <a:solidFill>
                  <a:srgbClr val="000000"/>
                </a:solidFill>
              </a:rPr>
              <a:t>% </a:t>
            </a:r>
            <a:r>
              <a:rPr lang="en-US" altLang="en-US" sz="1800" dirty="0" smtClean="0">
                <a:solidFill>
                  <a:srgbClr val="000000"/>
                </a:solidFill>
              </a:rPr>
              <a:t>in order to improve livelihood.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Grain </a:t>
            </a:r>
            <a:r>
              <a:rPr lang="en-US" sz="1800" dirty="0">
                <a:solidFill>
                  <a:srgbClr val="000000"/>
                </a:solidFill>
              </a:rPr>
              <a:t>production was the most popular agricultural activity across the four Livelihood Zones (74.7</a:t>
            </a:r>
            <a:r>
              <a:rPr lang="en-US" sz="1800" dirty="0" smtClean="0">
                <a:solidFill>
                  <a:srgbClr val="000000"/>
                </a:solidFill>
              </a:rPr>
              <a:t>%).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Livestock </a:t>
            </a:r>
            <a:r>
              <a:rPr lang="en-US" sz="1800" dirty="0">
                <a:solidFill>
                  <a:srgbClr val="000000"/>
                </a:solidFill>
              </a:rPr>
              <a:t>production was second most popular agricultural activity practiced by households from the selected Livelihood Zones, with 26.5</a:t>
            </a:r>
            <a:r>
              <a:rPr lang="en-US" sz="1800" dirty="0" smtClean="0">
                <a:solidFill>
                  <a:srgbClr val="000000"/>
                </a:solidFill>
              </a:rPr>
              <a:t>%.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Poultry </a:t>
            </a:r>
            <a:r>
              <a:rPr lang="en-US" sz="1800" dirty="0">
                <a:solidFill>
                  <a:srgbClr val="000000"/>
                </a:solidFill>
              </a:rPr>
              <a:t>production was the third popular agricultural activity in two zones practiced by 14.25% of the </a:t>
            </a:r>
            <a:r>
              <a:rPr lang="en-US" sz="1800" dirty="0" smtClean="0">
                <a:solidFill>
                  <a:srgbClr val="000000"/>
                </a:solidFill>
              </a:rPr>
              <a:t>households.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Fruit </a:t>
            </a:r>
            <a:r>
              <a:rPr lang="en-US" sz="1800" dirty="0">
                <a:solidFill>
                  <a:srgbClr val="000000"/>
                </a:solidFill>
              </a:rPr>
              <a:t>and vegetable production was the third most popular agricultural </a:t>
            </a:r>
            <a:r>
              <a:rPr lang="en-US" sz="1800" dirty="0" smtClean="0">
                <a:solidFill>
                  <a:srgbClr val="000000"/>
                </a:solidFill>
              </a:rPr>
              <a:t>activity </a:t>
            </a:r>
            <a:r>
              <a:rPr lang="en-US" sz="1800" dirty="0">
                <a:solidFill>
                  <a:srgbClr val="000000"/>
                </a:solidFill>
              </a:rPr>
              <a:t>in one zone, practiced by 25.3% of the households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r>
              <a:rPr lang="en-US" altLang="en-US" sz="1800" dirty="0" smtClean="0">
                <a:solidFill>
                  <a:srgbClr val="000000"/>
                </a:solidFill>
              </a:rPr>
              <a:t>The province will continue to implement programs like 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Fetsa</a:t>
            </a:r>
            <a:r>
              <a:rPr lang="en-US" altLang="en-US" sz="1800" dirty="0" smtClean="0">
                <a:solidFill>
                  <a:srgbClr val="000000"/>
                </a:solidFill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Tlala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</a:rPr>
              <a:t>and Aquaculture to improve livelihood and income of the rural communities. </a:t>
            </a:r>
            <a:endParaRPr lang="en-ZA" altLang="en-US" sz="18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ZA" sz="1800" dirty="0" smtClean="0"/>
          </a:p>
          <a:p>
            <a:pPr marL="0" indent="0">
              <a:buFontTx/>
              <a:buNone/>
              <a:defRPr/>
            </a:pPr>
            <a:endParaRPr lang="en-ZA" altLang="en-US" sz="200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D30169-8649-4533-8746-A27CF218E485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1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14715" eaLnBrk="1">
              <a:lnSpc>
                <a:spcPct val="93000"/>
              </a:lnSpc>
              <a:defRPr/>
            </a:pPr>
            <a:r>
              <a:rPr lang="en-US" sz="3323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323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954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National Development Plan (NDP)</a:t>
            </a:r>
            <a:br>
              <a:rPr lang="en-US" sz="2954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ZA" sz="2954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44083" indent="0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en-US" sz="1477" b="1" u="sng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Targets (Nationally)</a:t>
            </a:r>
            <a:r>
              <a:rPr lang="en-US" sz="1477" u="sng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477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844083" lvl="1" indent="0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endParaRPr lang="en-US" sz="1477" kern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12255" lvl="1" indent="-268173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77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million jobs</a:t>
            </a:r>
            <a:r>
              <a:rPr lang="en-US" sz="1477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en-ZA" altLang="en-US" sz="1477" dirty="0"/>
              <a:t>Job increase of 500 000 by 2019 (100 000/annum) and 1 million by 2030</a:t>
            </a:r>
          </a:p>
          <a:p>
            <a:pPr marL="1112255" lvl="1" indent="-268173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477" kern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12255" lvl="2" indent="-268173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77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million ha </a:t>
            </a:r>
            <a:r>
              <a:rPr lang="en-US" sz="1477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strategically located land acquired by 2019</a:t>
            </a:r>
          </a:p>
          <a:p>
            <a:pPr marL="1112255" lvl="2" indent="-268173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endParaRPr lang="en-US" sz="1477" kern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12255" lvl="2" indent="-268173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77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million ha </a:t>
            </a:r>
            <a:r>
              <a:rPr lang="en-US" sz="1477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under-utilized land in communal areas and land reform projects put in production</a:t>
            </a:r>
          </a:p>
          <a:p>
            <a:pPr marL="1112255" lvl="2" indent="-268173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endParaRPr lang="en-US" sz="1477" kern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12255" lvl="2" indent="-268173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77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Provide support to </a:t>
            </a:r>
            <a:r>
              <a:rPr lang="en-US" sz="1477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80 000 new smallholder producers </a:t>
            </a:r>
            <a:r>
              <a:rPr lang="en-US" sz="1477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 2019</a:t>
            </a:r>
          </a:p>
          <a:p>
            <a:pPr marL="1112255" lvl="2" indent="-268173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endParaRPr lang="en-US" sz="1477" kern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12255" lvl="2" indent="-268173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77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Food security for all by 2030 – </a:t>
            </a:r>
            <a:r>
              <a:rPr lang="en-ZA" altLang="en-US" sz="1477" dirty="0"/>
              <a:t>Reduction of households vulnerable to food insecurity by 9.5% by 2019</a:t>
            </a:r>
          </a:p>
          <a:p>
            <a:pPr marL="1112255" lvl="2" indent="-268173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477" kern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ZA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56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7" indent="-263776">
              <a:spcBef>
                <a:spcPct val="20000"/>
              </a:spcBef>
              <a:buChar char="–"/>
              <a:defRPr sz="1292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103" indent="-211021">
              <a:spcBef>
                <a:spcPct val="20000"/>
              </a:spcBef>
              <a:buChar char="•"/>
              <a:defRPr sz="1108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45" indent="-211021">
              <a:spcBef>
                <a:spcPct val="20000"/>
              </a:spcBef>
              <a:buChar char="–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86" indent="-211021">
              <a:spcBef>
                <a:spcPct val="20000"/>
              </a:spcBef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7A38A-F215-4633-8517-9C84D39B3442}" type="slidenum">
              <a:rPr lang="en-US" altLang="en-US" sz="1292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9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3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14715" eaLnBrk="1">
              <a:lnSpc>
                <a:spcPct val="93000"/>
              </a:lnSpc>
              <a:defRPr/>
            </a:pPr>
            <a:r>
              <a:rPr lang="en-US" sz="2954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Nine Point Plan (SONA 2015</a:t>
            </a:r>
            <a:r>
              <a:rPr lang="en-US" sz="3323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1" cy="4582725"/>
          </a:xfrm>
        </p:spPr>
        <p:txBody>
          <a:bodyPr/>
          <a:lstStyle/>
          <a:p>
            <a:pPr marL="0" indent="0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endParaRPr lang="en-US" sz="1662" kern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62080" lvl="1" indent="-317997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400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Resolving Energy challenges.</a:t>
            </a:r>
          </a:p>
          <a:p>
            <a:pPr marL="1162080" lvl="1" indent="-317997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endParaRPr lang="en-US" sz="1400" kern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62080" lvl="1" indent="-317997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Revitalizing the Agriculture and Agro Processing value </a:t>
            </a:r>
            <a:r>
              <a:rPr lang="en-US" sz="1400" b="1" kern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chain (RAAVC) -  </a:t>
            </a:r>
            <a:r>
              <a:rPr lang="en-US" sz="1400" kern="12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Agri</a:t>
            </a:r>
            <a:r>
              <a:rPr lang="en-US" sz="1400" kern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-parks adopted as a model for implementation.</a:t>
            </a:r>
            <a:endParaRPr lang="en-US" sz="1400" kern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62080" lvl="1" indent="-317997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endParaRPr lang="en-US" sz="1400" kern="1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62080" lvl="1" indent="-317997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400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Advancing beneficiation and adding value to mineral wealth.</a:t>
            </a:r>
          </a:p>
          <a:p>
            <a:pPr marL="1162080" lvl="1" indent="-317997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endParaRPr lang="en-US" sz="1400" kern="1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62080" lvl="1" indent="-317997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400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Effective Implementation of Industrial Policy Action Plan(IPAP).</a:t>
            </a:r>
          </a:p>
          <a:p>
            <a:pPr marL="844083" lvl="1" indent="0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endParaRPr lang="en-US" sz="1400" kern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62080" lvl="1" indent="-317997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400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Moderating workplace conflict.</a:t>
            </a:r>
          </a:p>
          <a:p>
            <a:pPr marL="1162080" lvl="1" indent="-317997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endParaRPr lang="en-US" sz="1400" kern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62080" lvl="1" indent="-317997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Encouraging Private Sector Investment</a:t>
            </a:r>
            <a:r>
              <a:rPr lang="en-US" sz="1400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162080" lvl="1" indent="-317997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endParaRPr lang="en-US" sz="1400" kern="1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62080" lvl="1" indent="-317997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400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Cross cutting areas to reform, boost and diversify the economy (</a:t>
            </a:r>
            <a:r>
              <a:rPr lang="en-US" sz="1400" kern="12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i.e</a:t>
            </a:r>
            <a:r>
              <a:rPr lang="en-US" sz="1400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Water and Sanitation infrastructure).</a:t>
            </a:r>
          </a:p>
          <a:p>
            <a:pPr marL="1162080" lvl="1" indent="-317997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endParaRPr lang="en-US" sz="1400" kern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62080" lvl="1" indent="-317997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Unlocking the potential of SMME, Co-operatives, Township and Rural Enterprise potential.</a:t>
            </a:r>
          </a:p>
          <a:p>
            <a:pPr marL="844083" lvl="1" indent="0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endParaRPr lang="en-US" sz="1400" b="1" kern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62080" lvl="1" indent="-317997" algn="just" defTabSz="414715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400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Growing Ocean Economy and Tourism &amp; </a:t>
            </a:r>
            <a:r>
              <a:rPr lang="en-US" sz="1400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Aquaculture “Operation Phakisha</a:t>
            </a:r>
            <a:r>
              <a:rPr lang="en-US" b="1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endParaRPr lang="en-US" b="1" kern="1200" dirty="0">
              <a:solidFill>
                <a:srgbClr val="000000"/>
              </a:solidFill>
              <a:ea typeface="ＭＳ Ｐゴシック" pitchFamily="34" charset="-128"/>
              <a:cs typeface="Arial Unicode M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56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7" indent="-263776">
              <a:spcBef>
                <a:spcPct val="20000"/>
              </a:spcBef>
              <a:buChar char="–"/>
              <a:defRPr sz="1292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103" indent="-211021">
              <a:spcBef>
                <a:spcPct val="20000"/>
              </a:spcBef>
              <a:buChar char="•"/>
              <a:defRPr sz="1108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45" indent="-211021">
              <a:spcBef>
                <a:spcPct val="20000"/>
              </a:spcBef>
              <a:buChar char="–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86" indent="-211021">
              <a:spcBef>
                <a:spcPct val="20000"/>
              </a:spcBef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E4BCDA-D8C4-4493-9DDF-583268002573}" type="slidenum">
              <a:rPr lang="en-US" altLang="en-US" sz="1292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9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5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73723" y="263769"/>
            <a:ext cx="7596554" cy="1055077"/>
          </a:xfrm>
        </p:spPr>
        <p:txBody>
          <a:bodyPr/>
          <a:lstStyle/>
          <a:p>
            <a:r>
              <a:rPr lang="en-ZA" altLang="en-US" sz="3323" b="1"/>
              <a:t>Identified Key Agricultural Development Zone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788377" y="1633904"/>
            <a:ext cx="7596554" cy="383930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1385" dirty="0"/>
              <a:t>Prior to the </a:t>
            </a:r>
            <a:r>
              <a:rPr lang="en-US" altLang="en-US" sz="1385" dirty="0" err="1"/>
              <a:t>Agri</a:t>
            </a:r>
            <a:r>
              <a:rPr lang="en-US" altLang="en-US" sz="1385" dirty="0"/>
              <a:t>-Parks concept,  the LDARD had already started work at identified Key Agricultural Development Zones (ADZ),  </a:t>
            </a:r>
            <a:r>
              <a:rPr lang="en-US" altLang="en-US" sz="1385" b="1" dirty="0"/>
              <a:t>confirmed by </a:t>
            </a:r>
            <a:r>
              <a:rPr lang="en-US" altLang="en-US" sz="1385" b="1" dirty="0" err="1"/>
              <a:t>Agri</a:t>
            </a:r>
            <a:r>
              <a:rPr lang="en-US" altLang="en-US" sz="1385" b="1" dirty="0"/>
              <a:t>-Parks development focus</a:t>
            </a:r>
          </a:p>
          <a:p>
            <a:pPr algn="just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1385" dirty="0" err="1"/>
              <a:t>Priska</a:t>
            </a:r>
            <a:r>
              <a:rPr lang="en-US" altLang="en-US" sz="1385" dirty="0"/>
              <a:t> development in Mopani District, supporting horticulture development (variety of cash-crops and fruit production)</a:t>
            </a:r>
            <a:endParaRPr lang="en-ZA" altLang="en-US" sz="1385" dirty="0"/>
          </a:p>
          <a:p>
            <a:pPr algn="just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1385" dirty="0" err="1"/>
              <a:t>Nwanedi</a:t>
            </a:r>
            <a:r>
              <a:rPr lang="en-US" altLang="en-US" sz="1385" dirty="0"/>
              <a:t> development in Vhembe District,  supporting vegetables, mainly tomato. </a:t>
            </a:r>
            <a:endParaRPr lang="en-ZA" altLang="en-US" sz="1385" dirty="0"/>
          </a:p>
          <a:p>
            <a:pPr algn="just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1385" dirty="0"/>
              <a:t>Lower and Upper </a:t>
            </a:r>
            <a:r>
              <a:rPr lang="en-US" altLang="en-US" sz="1385" dirty="0" err="1"/>
              <a:t>Lepelle</a:t>
            </a:r>
            <a:r>
              <a:rPr lang="en-US" altLang="en-US" sz="1385" dirty="0"/>
              <a:t> river in Sekhukhune District supporting mainly grain production</a:t>
            </a:r>
            <a:endParaRPr lang="en-ZA" altLang="en-US" sz="1385" dirty="0"/>
          </a:p>
          <a:p>
            <a:pPr algn="just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1385" dirty="0"/>
              <a:t>Red meat zone development in Waterberg district</a:t>
            </a:r>
            <a:endParaRPr lang="en-ZA" altLang="en-US" sz="1385" dirty="0"/>
          </a:p>
          <a:p>
            <a:pPr algn="just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1385" dirty="0"/>
              <a:t>Potato belt development in Capricorn District, </a:t>
            </a:r>
            <a:endParaRPr lang="en-ZA" altLang="en-US" sz="1385" dirty="0"/>
          </a:p>
          <a:p>
            <a:pPr algn="just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1385" dirty="0"/>
              <a:t>Aquaculture development targeting rural communities with in-land water sources, focusing on Sekhukhune and Vhembe.</a:t>
            </a:r>
            <a:endParaRPr lang="en-ZA" altLang="en-US" sz="1385" dirty="0"/>
          </a:p>
          <a:p>
            <a:pPr algn="just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1385" dirty="0"/>
              <a:t>Poultry cluster – provincial focus, with specific focus on Sekhukhune and Capricorn</a:t>
            </a:r>
            <a:endParaRPr lang="en-ZA" altLang="en-US" sz="1385" dirty="0"/>
          </a:p>
          <a:p>
            <a:pPr>
              <a:defRPr/>
            </a:pPr>
            <a:endParaRPr lang="en-ZA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56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7" indent="-263776">
              <a:spcBef>
                <a:spcPct val="20000"/>
              </a:spcBef>
              <a:buChar char="–"/>
              <a:defRPr sz="1292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103" indent="-211021">
              <a:spcBef>
                <a:spcPct val="20000"/>
              </a:spcBef>
              <a:buChar char="•"/>
              <a:defRPr sz="1108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45" indent="-211021">
              <a:spcBef>
                <a:spcPct val="20000"/>
              </a:spcBef>
              <a:buChar char="–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86" indent="-211021">
              <a:spcBef>
                <a:spcPct val="20000"/>
              </a:spcBef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5779EE-1CF7-4E51-A66D-374B3E693EB2}" type="slidenum">
              <a:rPr lang="en-US" altLang="en-US" sz="1292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9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3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56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7" indent="-263776">
              <a:spcBef>
                <a:spcPct val="20000"/>
              </a:spcBef>
              <a:buChar char="–"/>
              <a:defRPr sz="1292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103" indent="-211021">
              <a:spcBef>
                <a:spcPct val="20000"/>
              </a:spcBef>
              <a:buChar char="•"/>
              <a:defRPr sz="1108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45" indent="-211021">
              <a:spcBef>
                <a:spcPct val="20000"/>
              </a:spcBef>
              <a:buChar char="–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86" indent="-211021">
              <a:spcBef>
                <a:spcPct val="20000"/>
              </a:spcBef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6BA0B3-18E4-4A31-AA1F-53956CDE845B}" type="slidenum">
              <a:rPr lang="en-US" altLang="en-US" sz="1292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92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4654" y="1449778"/>
            <a:ext cx="8242146" cy="41709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1561" y="1514618"/>
            <a:ext cx="2256692" cy="3547697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u="sng" dirty="0">
                <a:solidFill>
                  <a:srgbClr val="000000"/>
                </a:solidFill>
              </a:rPr>
              <a:t>Horticulture</a:t>
            </a:r>
            <a:r>
              <a:rPr lang="en-ZA" dirty="0">
                <a:solidFill>
                  <a:srgbClr val="000000"/>
                </a:solidFill>
              </a:rPr>
              <a:t> </a:t>
            </a:r>
          </a:p>
          <a:p>
            <a:pPr marL="253225" indent="-21102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Font typeface="Wingdings 2" pitchFamily="18" charset="2"/>
              <a:buChar char=""/>
              <a:defRPr/>
            </a:pPr>
            <a:r>
              <a:rPr lang="en-ZA" sz="1015" spc="138" dirty="0">
                <a:solidFill>
                  <a:srgbClr val="000000"/>
                </a:solidFill>
                <a:latin typeface="Franklin Gothic Medium"/>
              </a:rPr>
              <a:t>Citrus</a:t>
            </a:r>
          </a:p>
          <a:p>
            <a:pPr marL="253225" indent="-21102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Font typeface="Wingdings 2" pitchFamily="18" charset="2"/>
              <a:buChar char=""/>
              <a:defRPr/>
            </a:pPr>
            <a:r>
              <a:rPr lang="en-ZA" sz="1015" spc="138" dirty="0">
                <a:solidFill>
                  <a:srgbClr val="000000"/>
                </a:solidFill>
                <a:latin typeface="Franklin Gothic Medium"/>
              </a:rPr>
              <a:t>Subtropical fruit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015" spc="92" dirty="0">
                <a:solidFill>
                  <a:srgbClr val="000000"/>
                </a:solidFill>
                <a:latin typeface="Franklin Gothic Medium"/>
              </a:rPr>
              <a:t>Avocadoes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015" spc="92" dirty="0">
                <a:solidFill>
                  <a:srgbClr val="000000"/>
                </a:solidFill>
                <a:latin typeface="Franklin Gothic Medium"/>
              </a:rPr>
              <a:t>Bananas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015" spc="92" dirty="0">
                <a:solidFill>
                  <a:srgbClr val="000000"/>
                </a:solidFill>
                <a:latin typeface="Franklin Gothic Medium"/>
              </a:rPr>
              <a:t>Litchi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015" spc="92" dirty="0">
                <a:solidFill>
                  <a:srgbClr val="000000"/>
                </a:solidFill>
                <a:latin typeface="Franklin Gothic Medium"/>
              </a:rPr>
              <a:t>Mangoes</a:t>
            </a:r>
          </a:p>
          <a:p>
            <a:pPr marL="253225" indent="-21102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Font typeface="Wingdings 2" pitchFamily="18" charset="2"/>
              <a:buChar char=""/>
              <a:defRPr/>
            </a:pPr>
            <a:r>
              <a:rPr lang="en-ZA" sz="1015" spc="138" dirty="0">
                <a:solidFill>
                  <a:srgbClr val="000000"/>
                </a:solidFill>
                <a:latin typeface="Franklin Gothic Medium"/>
              </a:rPr>
              <a:t>Nuts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015" spc="92" dirty="0">
                <a:solidFill>
                  <a:srgbClr val="000000"/>
                </a:solidFill>
                <a:latin typeface="Franklin Gothic Medium"/>
              </a:rPr>
              <a:t>Macadamia Nuts</a:t>
            </a:r>
          </a:p>
          <a:p>
            <a:pPr marL="253225" indent="-21102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Font typeface="Wingdings 2" pitchFamily="18" charset="2"/>
              <a:buChar char=""/>
              <a:defRPr/>
            </a:pPr>
            <a:r>
              <a:rPr lang="en-ZA" sz="1015" spc="138" dirty="0">
                <a:solidFill>
                  <a:srgbClr val="000000"/>
                </a:solidFill>
                <a:latin typeface="Franklin Gothic Medium"/>
              </a:rPr>
              <a:t>Vegetables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015" spc="92" dirty="0">
                <a:solidFill>
                  <a:srgbClr val="000000"/>
                </a:solidFill>
                <a:latin typeface="Franklin Gothic Medium"/>
              </a:rPr>
              <a:t>Tomatoes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015" spc="92" dirty="0">
                <a:solidFill>
                  <a:srgbClr val="000000"/>
                </a:solidFill>
                <a:latin typeface="Franklin Gothic Medium"/>
              </a:rPr>
              <a:t>Potatoes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015" spc="92" dirty="0">
                <a:solidFill>
                  <a:srgbClr val="000000"/>
                </a:solidFill>
                <a:latin typeface="Franklin Gothic Medium"/>
              </a:rPr>
              <a:t>Onions</a:t>
            </a:r>
          </a:p>
          <a:p>
            <a:pPr marL="253225" indent="-21102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Font typeface="Wingdings 2" pitchFamily="18" charset="2"/>
              <a:buChar char=""/>
              <a:defRPr/>
            </a:pPr>
            <a:r>
              <a:rPr lang="en-ZA" sz="1015" spc="138" dirty="0">
                <a:solidFill>
                  <a:srgbClr val="000000"/>
                </a:solidFill>
                <a:latin typeface="Franklin Gothic Medium"/>
              </a:rPr>
              <a:t>Industrial crops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015" spc="92" dirty="0">
                <a:solidFill>
                  <a:srgbClr val="000000"/>
                </a:solidFill>
                <a:latin typeface="Franklin Gothic Medium"/>
              </a:rPr>
              <a:t>Tea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015" spc="92" dirty="0">
                <a:solidFill>
                  <a:srgbClr val="000000"/>
                </a:solidFill>
                <a:latin typeface="Franklin Gothic Medium"/>
              </a:rPr>
              <a:t>Cotton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015" spc="92" dirty="0">
                <a:solidFill>
                  <a:srgbClr val="000000"/>
                </a:solidFill>
                <a:latin typeface="Franklin Gothic Medium"/>
              </a:rPr>
              <a:t>Tobacco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75159" y="1514618"/>
            <a:ext cx="2193681" cy="355942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u="sng" dirty="0">
                <a:solidFill>
                  <a:srgbClr val="000000"/>
                </a:solidFill>
              </a:rPr>
              <a:t>Field Crops</a:t>
            </a:r>
          </a:p>
          <a:p>
            <a:pPr marL="253225" indent="-21102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Font typeface="Wingdings 2" pitchFamily="18" charset="2"/>
              <a:buChar char=""/>
              <a:defRPr/>
            </a:pPr>
            <a:r>
              <a:rPr lang="en-ZA" sz="1292" spc="138" dirty="0">
                <a:solidFill>
                  <a:srgbClr val="534949"/>
                </a:solidFill>
                <a:latin typeface="Franklin Gothic Medium"/>
              </a:rPr>
              <a:t>Grains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108" spc="92" dirty="0">
                <a:solidFill>
                  <a:srgbClr val="534949"/>
                </a:solidFill>
                <a:latin typeface="Franklin Gothic Medium"/>
              </a:rPr>
              <a:t>Maize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108" spc="92" dirty="0">
                <a:solidFill>
                  <a:srgbClr val="534949"/>
                </a:solidFill>
                <a:latin typeface="Franklin Gothic Medium"/>
              </a:rPr>
              <a:t>Sorghum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108" spc="92" dirty="0">
                <a:solidFill>
                  <a:srgbClr val="534949"/>
                </a:solidFill>
                <a:latin typeface="Franklin Gothic Medium"/>
              </a:rPr>
              <a:t>Wheat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108" spc="92" dirty="0">
                <a:solidFill>
                  <a:srgbClr val="534949"/>
                </a:solidFill>
                <a:latin typeface="Franklin Gothic Medium"/>
              </a:rPr>
              <a:t>Canola </a:t>
            </a:r>
          </a:p>
          <a:p>
            <a:pPr marL="253225" indent="-21102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Font typeface="Wingdings 2" pitchFamily="18" charset="2"/>
              <a:buChar char=""/>
              <a:defRPr/>
            </a:pPr>
            <a:r>
              <a:rPr lang="en-ZA" sz="1292" spc="138" dirty="0">
                <a:solidFill>
                  <a:srgbClr val="534949"/>
                </a:solidFill>
                <a:latin typeface="Franklin Gothic Medium"/>
              </a:rPr>
              <a:t>Oil and protein seeds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108" spc="92" dirty="0">
                <a:solidFill>
                  <a:srgbClr val="534949"/>
                </a:solidFill>
                <a:latin typeface="Franklin Gothic Medium"/>
              </a:rPr>
              <a:t>Sunflower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108" spc="92" dirty="0">
                <a:solidFill>
                  <a:srgbClr val="534949"/>
                </a:solidFill>
                <a:latin typeface="Franklin Gothic Medium"/>
              </a:rPr>
              <a:t>Groundnuts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108" spc="92" dirty="0">
                <a:solidFill>
                  <a:srgbClr val="534949"/>
                </a:solidFill>
                <a:latin typeface="Franklin Gothic Medium"/>
              </a:rPr>
              <a:t>Dry Beans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108" spc="92" dirty="0">
                <a:solidFill>
                  <a:srgbClr val="534949"/>
                </a:solidFill>
                <a:latin typeface="Franklin Gothic Medium"/>
              </a:rPr>
              <a:t>Soybean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2238" y="1486777"/>
            <a:ext cx="2193681" cy="3575538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u="sng" dirty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u="sng" dirty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u="sng" dirty="0">
                <a:solidFill>
                  <a:srgbClr val="000000"/>
                </a:solidFill>
              </a:rPr>
              <a:t>Livestock</a:t>
            </a:r>
          </a:p>
          <a:p>
            <a:pPr marL="253225" indent="-21102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Font typeface="Wingdings 2" pitchFamily="18" charset="2"/>
              <a:buChar char=""/>
              <a:defRPr/>
            </a:pPr>
            <a:r>
              <a:rPr lang="en-ZA" sz="1292" spc="138" dirty="0">
                <a:solidFill>
                  <a:srgbClr val="000000"/>
                </a:solidFill>
                <a:latin typeface="Franklin Gothic Medium"/>
              </a:rPr>
              <a:t>Red meat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108" spc="92" dirty="0">
                <a:solidFill>
                  <a:srgbClr val="000000"/>
                </a:solidFill>
                <a:latin typeface="Franklin Gothic Medium"/>
              </a:rPr>
              <a:t>Beef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108" spc="92" dirty="0">
                <a:solidFill>
                  <a:srgbClr val="000000"/>
                </a:solidFill>
                <a:latin typeface="Franklin Gothic Medium"/>
              </a:rPr>
              <a:t>Game/Venison</a:t>
            </a:r>
          </a:p>
          <a:p>
            <a:pPr marL="253225" indent="-21102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Font typeface="Wingdings 2" pitchFamily="18" charset="2"/>
              <a:buChar char=""/>
              <a:defRPr/>
            </a:pPr>
            <a:r>
              <a:rPr lang="en-ZA" sz="1292" spc="138" dirty="0">
                <a:solidFill>
                  <a:srgbClr val="000000"/>
                </a:solidFill>
                <a:latin typeface="Franklin Gothic Medium"/>
              </a:rPr>
              <a:t>Dairy</a:t>
            </a:r>
          </a:p>
          <a:p>
            <a:pPr marL="253225" indent="-21102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Font typeface="Wingdings 2" pitchFamily="18" charset="2"/>
              <a:buChar char=""/>
              <a:defRPr/>
            </a:pPr>
            <a:r>
              <a:rPr lang="en-ZA" sz="1292" spc="138" dirty="0">
                <a:solidFill>
                  <a:srgbClr val="000000"/>
                </a:solidFill>
                <a:latin typeface="Franklin Gothic Medium"/>
              </a:rPr>
              <a:t>White meat 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108" spc="92" dirty="0">
                <a:solidFill>
                  <a:srgbClr val="000000"/>
                </a:solidFill>
                <a:latin typeface="Franklin Gothic Medium"/>
              </a:rPr>
              <a:t>Poultry (Broiler and Egg Production)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108" spc="92" dirty="0">
                <a:solidFill>
                  <a:srgbClr val="000000"/>
                </a:solidFill>
                <a:latin typeface="Franklin Gothic Medium"/>
              </a:rPr>
              <a:t>Pork</a:t>
            </a:r>
          </a:p>
          <a:p>
            <a:pPr marL="506450" lvl="1" indent="-168817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BF974D"/>
              </a:buClr>
              <a:buFont typeface="Wingdings" pitchFamily="2" charset="2"/>
              <a:buChar char="§"/>
              <a:defRPr/>
            </a:pPr>
            <a:r>
              <a:rPr lang="en-ZA" sz="1108" spc="92" dirty="0">
                <a:solidFill>
                  <a:srgbClr val="000000"/>
                </a:solidFill>
                <a:latin typeface="Franklin Gothic Medium"/>
              </a:rPr>
              <a:t>Fish (Aquaculture system) </a:t>
            </a:r>
            <a:endParaRPr lang="en-ZA" u="sng" dirty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u="sng" dirty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u="sng" dirty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u="sng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75159" y="4836125"/>
            <a:ext cx="2193681" cy="7312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u="sng" dirty="0">
                <a:solidFill>
                  <a:srgbClr val="000000"/>
                </a:solidFill>
              </a:rPr>
              <a:t>Forestry</a:t>
            </a:r>
            <a:r>
              <a:rPr lang="en-ZA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2854" y="199211"/>
            <a:ext cx="7375281" cy="93052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954" b="1" dirty="0">
                <a:solidFill>
                  <a:srgbClr val="000000"/>
                </a:solidFill>
              </a:rPr>
              <a:t>COMMODITIES PRODUCED IN LIMPOPO </a:t>
            </a:r>
          </a:p>
        </p:txBody>
      </p:sp>
    </p:spTree>
    <p:extLst>
      <p:ext uri="{BB962C8B-B14F-4D97-AF65-F5344CB8AC3E}">
        <p14:creationId xmlns:p14="http://schemas.microsoft.com/office/powerpoint/2010/main" xmlns="" val="21077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88402" y="172916"/>
            <a:ext cx="7033846" cy="451338"/>
          </a:xfrm>
        </p:spPr>
        <p:txBody>
          <a:bodyPr/>
          <a:lstStyle/>
          <a:p>
            <a:r>
              <a:rPr lang="en-GB" altLang="en-US" sz="2954" dirty="0"/>
              <a:t>LDARD’s contribution (MTSF targets)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710340"/>
            <a:ext cx="8011833" cy="5003035"/>
          </a:xfrm>
        </p:spPr>
        <p:txBody>
          <a:bodyPr/>
          <a:lstStyle/>
          <a:p>
            <a:pPr marL="0" indent="0">
              <a:buNone/>
            </a:pPr>
            <a:endParaRPr lang="en-ZA" altLang="en-US" sz="1846"/>
          </a:p>
          <a:p>
            <a:pPr marL="0" indent="0">
              <a:buNone/>
            </a:pPr>
            <a:endParaRPr lang="en-ZA" altLang="en-US" sz="1108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56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7" indent="-263776">
              <a:spcBef>
                <a:spcPct val="20000"/>
              </a:spcBef>
              <a:buChar char="–"/>
              <a:defRPr sz="1292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103" indent="-211021">
              <a:spcBef>
                <a:spcPct val="20000"/>
              </a:spcBef>
              <a:buChar char="•"/>
              <a:defRPr sz="1108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45" indent="-211021">
              <a:spcBef>
                <a:spcPct val="20000"/>
              </a:spcBef>
              <a:buChar char="–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86" indent="-211021">
              <a:spcBef>
                <a:spcPct val="20000"/>
              </a:spcBef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3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B45DF1-657E-4BAD-B8C0-5FFA73221885}" type="slidenum">
              <a:rPr lang="en-US" altLang="en-US" sz="1292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92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7895378"/>
              </p:ext>
            </p:extLst>
          </p:nvPr>
        </p:nvGraphicFramePr>
        <p:xfrm>
          <a:off x="492945" y="710340"/>
          <a:ext cx="7976088" cy="50030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9513"/>
                <a:gridCol w="4936575"/>
              </a:tblGrid>
              <a:tr h="551205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Strategic Objective</a:t>
                      </a:r>
                      <a:r>
                        <a:rPr lang="en-GB" sz="1500" baseline="0" dirty="0" smtClean="0"/>
                        <a:t> / Programme</a:t>
                      </a:r>
                      <a:endParaRPr lang="en-GB" sz="1500" dirty="0"/>
                    </a:p>
                  </a:txBody>
                  <a:tcPr marL="84411" marR="84411" marT="42164" marB="42164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Target for 2014-19</a:t>
                      </a:r>
                      <a:r>
                        <a:rPr lang="en-GB" sz="1500" baseline="0" dirty="0" smtClean="0"/>
                        <a:t> MTSF</a:t>
                      </a:r>
                      <a:endParaRPr lang="en-GB" sz="1500" dirty="0"/>
                    </a:p>
                  </a:txBody>
                  <a:tcPr marL="84411" marR="84411" marT="42164" marB="42164"/>
                </a:tc>
              </a:tr>
              <a:tr h="984611">
                <a:tc>
                  <a:txBody>
                    <a:bodyPr/>
                    <a:lstStyle/>
                    <a:p>
                      <a:r>
                        <a:rPr lang="en-GB" altLang="en-US" sz="1500" dirty="0" smtClean="0"/>
                        <a:t>2. Agro-processing and</a:t>
                      </a:r>
                      <a:r>
                        <a:rPr lang="en-GB" altLang="en-US" sz="1500" baseline="0" dirty="0" smtClean="0"/>
                        <a:t> value adding support </a:t>
                      </a:r>
                      <a:endParaRPr lang="en-GB" altLang="en-US" sz="1500" dirty="0" smtClean="0"/>
                    </a:p>
                  </a:txBody>
                  <a:tcPr marL="84413" marR="84413" marT="42117" marB="42117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</a:rPr>
                        <a:t>13 facilities (2</a:t>
                      </a:r>
                      <a:r>
                        <a:rPr lang="en-GB" sz="1500" baseline="0" dirty="0" smtClean="0">
                          <a:solidFill>
                            <a:schemeClr val="tx1"/>
                          </a:solidFill>
                        </a:rPr>
                        <a:t> x 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</a:rPr>
                        <a:t>seed processing, 2 x vegetable</a:t>
                      </a:r>
                      <a:r>
                        <a:rPr lang="en-GB" sz="1500" baseline="0" dirty="0" smtClean="0">
                          <a:solidFill>
                            <a:schemeClr val="tx1"/>
                          </a:solidFill>
                        </a:rPr>
                        <a:t> processing &amp; value adding), 1 x fruit processing , 2 x potato value adding, 1 x maize 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</a:rPr>
                        <a:t>mill,</a:t>
                      </a:r>
                      <a:r>
                        <a:rPr lang="en-GB" sz="1500" baseline="0" dirty="0" smtClean="0">
                          <a:solidFill>
                            <a:schemeClr val="tx1"/>
                          </a:solidFill>
                        </a:rPr>
                        <a:t> 1x feed mill, 1 x dairy, 1x feedlot, 1x abattoir)</a:t>
                      </a:r>
                      <a:endParaRPr lang="en-GB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13" marR="84413" marT="42117" marB="42117"/>
                </a:tc>
              </a:tr>
              <a:tr h="1209756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3.</a:t>
                      </a:r>
                      <a:r>
                        <a:rPr lang="en-GB" sz="1500" baseline="0" dirty="0" smtClean="0"/>
                        <a:t> Support employment </a:t>
                      </a:r>
                      <a:r>
                        <a:rPr lang="en-GB" sz="1500" dirty="0" smtClean="0"/>
                        <a:t>creation through upstream and down stream activities</a:t>
                      </a:r>
                      <a:endParaRPr lang="en-GB" sz="1500" dirty="0"/>
                    </a:p>
                  </a:txBody>
                  <a:tcPr marL="84411" marR="84411" marT="42164" marB="42164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</a:rPr>
                        <a:t>25 000</a:t>
                      </a:r>
                      <a:r>
                        <a:rPr lang="en-GB" sz="15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500" dirty="0" smtClean="0"/>
                        <a:t>Job opportunities created through: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500" dirty="0" smtClean="0"/>
                        <a:t>Primary production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500" dirty="0" smtClean="0"/>
                        <a:t>Agro processing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500" dirty="0" smtClean="0"/>
                        <a:t>Irrigation expansion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500" dirty="0" smtClean="0"/>
                        <a:t>EPWP</a:t>
                      </a:r>
                      <a:endParaRPr lang="en-GB" sz="1500" dirty="0"/>
                    </a:p>
                  </a:txBody>
                  <a:tcPr marL="84411" marR="84411" marT="42164" marB="42164"/>
                </a:tc>
              </a:tr>
              <a:tr h="984577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4. Support</a:t>
                      </a:r>
                      <a:r>
                        <a:rPr lang="en-GB" sz="1500" baseline="0" dirty="0" smtClean="0"/>
                        <a:t> agribusinesses (agricultural cooperatives and agricultural enterprises) on finance and market access</a:t>
                      </a:r>
                      <a:endParaRPr lang="en-GB" sz="1500" dirty="0"/>
                    </a:p>
                  </a:txBody>
                  <a:tcPr marL="84413" marR="84413" marT="42117" marB="4211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600 agribusinesses supported to access commodity markets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250 agribusinesses supported to access agricultural finance</a:t>
                      </a:r>
                    </a:p>
                  </a:txBody>
                  <a:tcPr marL="84413" marR="84413" marT="42117" marB="42117"/>
                </a:tc>
              </a:tr>
              <a:tr h="1209662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5. Strengthen support to</a:t>
                      </a:r>
                      <a:r>
                        <a:rPr lang="en-GB" sz="1500" baseline="0" dirty="0" smtClean="0"/>
                        <a:t> reduce the impact of animal diseases, pests outbreak natural disasters on livestock and horticulture industries </a:t>
                      </a:r>
                      <a:endParaRPr lang="en-GB" sz="1500" dirty="0"/>
                    </a:p>
                  </a:txBody>
                  <a:tcPr marL="84413" marR="84413" marT="42117" marB="4211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Increase resources in terms of ICT and human capital </a:t>
                      </a:r>
                    </a:p>
                  </a:txBody>
                  <a:tcPr marL="84413" marR="84413" marT="42117" marB="421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691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DA_Presentation">
  <a:themeElements>
    <a:clrScheme name="LDA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DA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DA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LDA_Presentation">
  <a:themeElements>
    <a:clrScheme name="LDA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DA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DA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LDA_Presentation">
  <a:themeElements>
    <a:clrScheme name="LDA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DA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DA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DA_Presentation">
  <a:themeElements>
    <a:clrScheme name="LDA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DA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DA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LDA_Presentation">
  <a:themeElements>
    <a:clrScheme name="LDA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DA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DA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LDA_Presentation">
  <a:themeElements>
    <a:clrScheme name="LDA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DA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DA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LDA_Presentation">
  <a:themeElements>
    <a:clrScheme name="LDA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DA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DA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LDA_Presentation">
  <a:themeElements>
    <a:clrScheme name="LDA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DA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DA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LDA_Presentation">
  <a:themeElements>
    <a:clrScheme name="LDA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DA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DA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LDA_Presentation">
  <a:themeElements>
    <a:clrScheme name="LDA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DA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DA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A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A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E0ADDD5F6C9E4CA2E26855BC4D0BB0" ma:contentTypeVersion="0" ma:contentTypeDescription="Create a new document." ma:contentTypeScope="" ma:versionID="58b4ae3653b2993a16f9772461212bc0">
  <xsd:schema xmlns:xsd="http://www.w3.org/2001/XMLSchema" xmlns:xs="http://www.w3.org/2001/XMLSchema" xmlns:p="http://schemas.microsoft.com/office/2006/metadata/properties" xmlns:ns2="7df86d1e-6743-48ef-9ad5-bae5b16a79f3" targetNamespace="http://schemas.microsoft.com/office/2006/metadata/properties" ma:root="true" ma:fieldsID="72fe0eea3519566b9b2bf1be3362e613" ns2:_="">
    <xsd:import namespace="7df86d1e-6743-48ef-9ad5-bae5b16a79f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86d1e-6743-48ef-9ad5-bae5b16a79f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647498-1A4F-464A-BE09-627CA0FE2D7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B09C55A-CC5B-4EA9-A201-F04741110B5C}">
  <ds:schemaRefs>
    <ds:schemaRef ds:uri="http://purl.org/dc/dcmitype/"/>
    <ds:schemaRef ds:uri="7df86d1e-6743-48ef-9ad5-bae5b16a79f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B69253D-AE1C-4853-A894-FA672DF68C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f86d1e-6743-48ef-9ad5-bae5b16a79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53977</TotalTime>
  <Words>3410</Words>
  <Application>Microsoft Office PowerPoint</Application>
  <PresentationFormat>On-screen Show (4:3)</PresentationFormat>
  <Paragraphs>664</Paragraphs>
  <Slides>30</Slides>
  <Notes>1</Notes>
  <HiddenSlides>5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LDA_Presentation</vt:lpstr>
      <vt:lpstr>1_LDA_Presentation</vt:lpstr>
      <vt:lpstr>4_LDA_Presentation</vt:lpstr>
      <vt:lpstr>5_LDA_Presentation</vt:lpstr>
      <vt:lpstr>6_LDA_Presentation</vt:lpstr>
      <vt:lpstr>Office Theme</vt:lpstr>
      <vt:lpstr>2_LDA_Presentation</vt:lpstr>
      <vt:lpstr>3_LDA_Presentation</vt:lpstr>
      <vt:lpstr>7_LDA_Presentation</vt:lpstr>
      <vt:lpstr>8_LDA_Presentation</vt:lpstr>
      <vt:lpstr>9_LDA_Presentation</vt:lpstr>
      <vt:lpstr> </vt:lpstr>
      <vt:lpstr>Presentation outline</vt:lpstr>
      <vt:lpstr>Overview of the Province </vt:lpstr>
      <vt:lpstr>Food Security Status over past 5 years</vt:lpstr>
      <vt:lpstr> National Development Plan (NDP) </vt:lpstr>
      <vt:lpstr>Nine Point Plan (SONA 2015)</vt:lpstr>
      <vt:lpstr>Identified Key Agricultural Development Zone</vt:lpstr>
      <vt:lpstr>Slide 8</vt:lpstr>
      <vt:lpstr>LDARD’s contribution (MTSF targets)</vt:lpstr>
      <vt:lpstr>LDARD’s contribution (MTSF targets)</vt:lpstr>
      <vt:lpstr>APAP and MTSF; Nine Point Plan progress</vt:lpstr>
      <vt:lpstr>APAP and MTSF; Nine Point Plan progress</vt:lpstr>
      <vt:lpstr>APAP and MTSF; Nine Point Plan progress</vt:lpstr>
      <vt:lpstr>Highlights</vt:lpstr>
      <vt:lpstr>Highlights continues</vt:lpstr>
      <vt:lpstr>Agri-Park: Development Approach</vt:lpstr>
      <vt:lpstr>Agri-Park</vt:lpstr>
      <vt:lpstr>Planned Activities aligned to APAP</vt:lpstr>
      <vt:lpstr>Investment per commodity</vt:lpstr>
      <vt:lpstr>Major commodities and progress</vt:lpstr>
      <vt:lpstr>Programme allocations in 2016/17</vt:lpstr>
      <vt:lpstr>Jobs Created Quarter 01 of 2016/17 </vt:lpstr>
      <vt:lpstr>Capacity Building</vt:lpstr>
      <vt:lpstr>Extension Recovery Program</vt:lpstr>
      <vt:lpstr>Colleges of Agriculture</vt:lpstr>
      <vt:lpstr>Disaster</vt:lpstr>
      <vt:lpstr>Fetsa Tlala readiness 2016/17</vt:lpstr>
      <vt:lpstr>LANDCARE AND EPWP PROGRESS: QUARTER 1 - 2016/16</vt:lpstr>
      <vt:lpstr>CURRENT DROUGHT STATUS AND MITIGATION STRATEGIES</vt:lpstr>
      <vt:lpstr>Slide 30</vt:lpstr>
    </vt:vector>
  </TitlesOfParts>
  <Company>Department of Agriculture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Kugan Soobramani</dc:creator>
  <cp:lastModifiedBy>PUMZA</cp:lastModifiedBy>
  <cp:revision>535</cp:revision>
  <cp:lastPrinted>2016-09-16T15:27:43Z</cp:lastPrinted>
  <dcterms:created xsi:type="dcterms:W3CDTF">2006-05-09T13:39:53Z</dcterms:created>
  <dcterms:modified xsi:type="dcterms:W3CDTF">2016-09-23T13:13:26Z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R4CMJCDQYN34-228-24</vt:lpwstr>
  </property>
  <property fmtid="{D5CDD505-2E9C-101B-9397-08002B2CF9AE}" pid="3" name="_dlc_DocIdItemGuid">
    <vt:lpwstr>9bb8673b-908a-4876-aa96-54626b6771d1</vt:lpwstr>
  </property>
  <property fmtid="{D5CDD505-2E9C-101B-9397-08002B2CF9AE}" pid="4" name="_dlc_DocIdUrl">
    <vt:lpwstr>http://rito/_layouts/DocIdRedir.aspx?ID=R4CMJCDQYN34-228-24, R4CMJCDQYN34-228-24</vt:lpwstr>
  </property>
</Properties>
</file>