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C:\Users\ElderM.NDA.000\Documents\Agric\CASP-Illima\CASP%20PROJECTS%20LIST\2016-17%20CASP%20RAAVC\Copy%20of%20GP%20RAAVC%20CASP%202016-17.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ZA"/>
              <a:t>Investment per commodity (R'000)</a:t>
            </a:r>
          </a:p>
        </c:rich>
      </c:tx>
    </c:title>
    <c:plotArea>
      <c:layout/>
      <c:pieChart>
        <c:varyColors val="1"/>
        <c:ser>
          <c:idx val="0"/>
          <c:order val="0"/>
          <c:explosion val="25"/>
          <c:dLbls>
            <c:spPr>
              <a:noFill/>
              <a:ln>
                <a:noFill/>
              </a:ln>
              <a:effectLst/>
            </c:spPr>
            <c:txPr>
              <a:bodyPr/>
              <a:lstStyle/>
              <a:p>
                <a:pPr>
                  <a:defRPr sz="1200" b="1"/>
                </a:pPr>
                <a:endParaRPr lang="en-US"/>
              </a:p>
            </c:txPr>
            <c:dLblPos val="outEnd"/>
            <c:showVal val="1"/>
            <c:showLeaderLines val="1"/>
            <c:extLst>
              <c:ext xmlns:c15="http://schemas.microsoft.com/office/drawing/2012/chart" uri="{CE6537A1-D6FC-4f65-9D91-7224C49458BB}"/>
            </c:extLst>
          </c:dLbls>
          <c:cat>
            <c:strRef>
              <c:f>'GP FOCUS'!$C$5:$C$8</c:f>
              <c:strCache>
                <c:ptCount val="4"/>
                <c:pt idx="0">
                  <c:v>Poultry </c:v>
                </c:pt>
                <c:pt idx="1">
                  <c:v>Piggery </c:v>
                </c:pt>
                <c:pt idx="2">
                  <c:v>Vegetables </c:v>
                </c:pt>
                <c:pt idx="3">
                  <c:v>Red meat </c:v>
                </c:pt>
              </c:strCache>
            </c:strRef>
          </c:cat>
          <c:val>
            <c:numRef>
              <c:f>'GP FOCUS'!$D$5:$D$8</c:f>
              <c:numCache>
                <c:formatCode>#,##0</c:formatCode>
                <c:ptCount val="4"/>
                <c:pt idx="0">
                  <c:v>7600</c:v>
                </c:pt>
                <c:pt idx="1">
                  <c:v>5250</c:v>
                </c:pt>
                <c:pt idx="2">
                  <c:v>11650</c:v>
                </c:pt>
                <c:pt idx="3">
                  <c:v>1200</c:v>
                </c:pt>
              </c:numCache>
            </c:numRef>
          </c:val>
        </c:ser>
        <c:dLbls/>
        <c:firstSliceAng val="0"/>
      </c:pieChart>
      <c:spPr>
        <a:noFill/>
        <a:ln w="25400">
          <a:noFill/>
        </a:ln>
      </c:spPr>
    </c:plotArea>
    <c:legend>
      <c:legendPos val="r"/>
      <c:layout>
        <c:manualLayout>
          <c:xMode val="edge"/>
          <c:yMode val="edge"/>
          <c:x val="0.83567019123479114"/>
          <c:y val="0.18340804013229348"/>
          <c:w val="0.12905595030503858"/>
          <c:h val="0.69281020057600473"/>
        </c:manualLayout>
      </c:layout>
      <c:txPr>
        <a:bodyPr/>
        <a:lstStyle/>
        <a:p>
          <a:pPr>
            <a:defRPr sz="1200"/>
          </a:pPr>
          <a:endParaRPr lang="en-US"/>
        </a:p>
      </c:txPr>
    </c:legend>
    <c:plotVisOnly val="1"/>
    <c:dispBlanksAs val="zero"/>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83034A-9173-4E0A-ACE8-3B0CDF519A7D}" type="datetimeFigureOut">
              <a:rPr lang="en-US" smtClean="0"/>
              <a:pPr/>
              <a:t>9/23/2016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A70AA-0BED-438A-8BAA-F48B83F7DFFE}" type="slidenum">
              <a:rPr lang="en-US" smtClean="0"/>
              <a:pPr/>
              <a:t>‹#›</a:t>
            </a:fld>
            <a:endParaRPr lang="en-US"/>
          </a:p>
        </p:txBody>
      </p:sp>
    </p:spTree>
    <p:extLst>
      <p:ext uri="{BB962C8B-B14F-4D97-AF65-F5344CB8AC3E}">
        <p14:creationId xmlns:p14="http://schemas.microsoft.com/office/powerpoint/2010/main" xmlns="" val="182899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15B3323-130D-44FB-B4B9-FA4141660636}" type="slidenum">
              <a:rPr lang="en-ZA" smtClean="0"/>
              <a:pPr>
                <a:defRPr/>
              </a:pPr>
              <a:t>31</a:t>
            </a:fld>
            <a:endParaRPr lang="en-ZA"/>
          </a:p>
        </p:txBody>
      </p:sp>
    </p:spTree>
    <p:extLst>
      <p:ext uri="{BB962C8B-B14F-4D97-AF65-F5344CB8AC3E}">
        <p14:creationId xmlns:p14="http://schemas.microsoft.com/office/powerpoint/2010/main" xmlns="" val="260851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E7FE3C-385D-4CC7-A895-E1D05E7972B5}"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9FF41-CD51-4C6C-8597-6799E898FEC4}" type="slidenum">
              <a:rPr lang="en-US" smtClean="0"/>
              <a:pPr/>
              <a:t>‹#›</a:t>
            </a:fld>
            <a:endParaRPr lang="en-US"/>
          </a:p>
        </p:txBody>
      </p:sp>
    </p:spTree>
    <p:extLst>
      <p:ext uri="{BB962C8B-B14F-4D97-AF65-F5344CB8AC3E}">
        <p14:creationId xmlns:p14="http://schemas.microsoft.com/office/powerpoint/2010/main" xmlns="" val="136544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7FE3C-385D-4CC7-A895-E1D05E7972B5}"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9FF41-CD51-4C6C-8597-6799E898FEC4}" type="slidenum">
              <a:rPr lang="en-US" smtClean="0"/>
              <a:pPr/>
              <a:t>‹#›</a:t>
            </a:fld>
            <a:endParaRPr lang="en-US"/>
          </a:p>
        </p:txBody>
      </p:sp>
    </p:spTree>
    <p:extLst>
      <p:ext uri="{BB962C8B-B14F-4D97-AF65-F5344CB8AC3E}">
        <p14:creationId xmlns:p14="http://schemas.microsoft.com/office/powerpoint/2010/main" xmlns="" val="45995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7FE3C-385D-4CC7-A895-E1D05E7972B5}"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9FF41-CD51-4C6C-8597-6799E898FEC4}" type="slidenum">
              <a:rPr lang="en-US" smtClean="0"/>
              <a:pPr/>
              <a:t>‹#›</a:t>
            </a:fld>
            <a:endParaRPr lang="en-US"/>
          </a:p>
        </p:txBody>
      </p:sp>
    </p:spTree>
    <p:extLst>
      <p:ext uri="{BB962C8B-B14F-4D97-AF65-F5344CB8AC3E}">
        <p14:creationId xmlns:p14="http://schemas.microsoft.com/office/powerpoint/2010/main" xmlns="" val="387448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7FE3C-385D-4CC7-A895-E1D05E7972B5}"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9FF41-CD51-4C6C-8597-6799E898FEC4}" type="slidenum">
              <a:rPr lang="en-US" smtClean="0"/>
              <a:pPr/>
              <a:t>‹#›</a:t>
            </a:fld>
            <a:endParaRPr lang="en-US"/>
          </a:p>
        </p:txBody>
      </p:sp>
    </p:spTree>
    <p:extLst>
      <p:ext uri="{BB962C8B-B14F-4D97-AF65-F5344CB8AC3E}">
        <p14:creationId xmlns:p14="http://schemas.microsoft.com/office/powerpoint/2010/main" xmlns="" val="53721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7FE3C-385D-4CC7-A895-E1D05E7972B5}"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9FF41-CD51-4C6C-8597-6799E898FEC4}" type="slidenum">
              <a:rPr lang="en-US" smtClean="0"/>
              <a:pPr/>
              <a:t>‹#›</a:t>
            </a:fld>
            <a:endParaRPr lang="en-US"/>
          </a:p>
        </p:txBody>
      </p:sp>
    </p:spTree>
    <p:extLst>
      <p:ext uri="{BB962C8B-B14F-4D97-AF65-F5344CB8AC3E}">
        <p14:creationId xmlns:p14="http://schemas.microsoft.com/office/powerpoint/2010/main" xmlns="" val="65851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E7FE3C-385D-4CC7-A895-E1D05E7972B5}" type="datetimeFigureOut">
              <a:rPr lang="en-US" smtClean="0"/>
              <a:pPr/>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9FF41-CD51-4C6C-8597-6799E898FEC4}" type="slidenum">
              <a:rPr lang="en-US" smtClean="0"/>
              <a:pPr/>
              <a:t>‹#›</a:t>
            </a:fld>
            <a:endParaRPr lang="en-US"/>
          </a:p>
        </p:txBody>
      </p:sp>
    </p:spTree>
    <p:extLst>
      <p:ext uri="{BB962C8B-B14F-4D97-AF65-F5344CB8AC3E}">
        <p14:creationId xmlns:p14="http://schemas.microsoft.com/office/powerpoint/2010/main" xmlns="" val="321930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7FE3C-385D-4CC7-A895-E1D05E7972B5}" type="datetimeFigureOut">
              <a:rPr lang="en-US" smtClean="0"/>
              <a:pPr/>
              <a:t>9/23/2016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9FF41-CD51-4C6C-8597-6799E898FEC4}" type="slidenum">
              <a:rPr lang="en-US" smtClean="0"/>
              <a:pPr/>
              <a:t>‹#›</a:t>
            </a:fld>
            <a:endParaRPr lang="en-US"/>
          </a:p>
        </p:txBody>
      </p:sp>
    </p:spTree>
    <p:extLst>
      <p:ext uri="{BB962C8B-B14F-4D97-AF65-F5344CB8AC3E}">
        <p14:creationId xmlns:p14="http://schemas.microsoft.com/office/powerpoint/2010/main" xmlns="" val="334714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E7FE3C-385D-4CC7-A895-E1D05E7972B5}" type="datetimeFigureOut">
              <a:rPr lang="en-US" smtClean="0"/>
              <a:pPr/>
              <a:t>9/23/2016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9FF41-CD51-4C6C-8597-6799E898FEC4}" type="slidenum">
              <a:rPr lang="en-US" smtClean="0"/>
              <a:pPr/>
              <a:t>‹#›</a:t>
            </a:fld>
            <a:endParaRPr lang="en-US"/>
          </a:p>
        </p:txBody>
      </p:sp>
    </p:spTree>
    <p:extLst>
      <p:ext uri="{BB962C8B-B14F-4D97-AF65-F5344CB8AC3E}">
        <p14:creationId xmlns:p14="http://schemas.microsoft.com/office/powerpoint/2010/main" xmlns="" val="155370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7FE3C-385D-4CC7-A895-E1D05E7972B5}" type="datetimeFigureOut">
              <a:rPr lang="en-US" smtClean="0"/>
              <a:pPr/>
              <a:t>9/23/2016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9FF41-CD51-4C6C-8597-6799E898FEC4}" type="slidenum">
              <a:rPr lang="en-US" smtClean="0"/>
              <a:pPr/>
              <a:t>‹#›</a:t>
            </a:fld>
            <a:endParaRPr lang="en-US"/>
          </a:p>
        </p:txBody>
      </p:sp>
    </p:spTree>
    <p:extLst>
      <p:ext uri="{BB962C8B-B14F-4D97-AF65-F5344CB8AC3E}">
        <p14:creationId xmlns:p14="http://schemas.microsoft.com/office/powerpoint/2010/main" xmlns="" val="299609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7FE3C-385D-4CC7-A895-E1D05E7972B5}" type="datetimeFigureOut">
              <a:rPr lang="en-US" smtClean="0"/>
              <a:pPr/>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9FF41-CD51-4C6C-8597-6799E898FEC4}" type="slidenum">
              <a:rPr lang="en-US" smtClean="0"/>
              <a:pPr/>
              <a:t>‹#›</a:t>
            </a:fld>
            <a:endParaRPr lang="en-US"/>
          </a:p>
        </p:txBody>
      </p:sp>
    </p:spTree>
    <p:extLst>
      <p:ext uri="{BB962C8B-B14F-4D97-AF65-F5344CB8AC3E}">
        <p14:creationId xmlns:p14="http://schemas.microsoft.com/office/powerpoint/2010/main" xmlns="" val="347714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7FE3C-385D-4CC7-A895-E1D05E7972B5}" type="datetimeFigureOut">
              <a:rPr lang="en-US" smtClean="0"/>
              <a:pPr/>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9FF41-CD51-4C6C-8597-6799E898FEC4}" type="slidenum">
              <a:rPr lang="en-US" smtClean="0"/>
              <a:pPr/>
              <a:t>‹#›</a:t>
            </a:fld>
            <a:endParaRPr lang="en-US"/>
          </a:p>
        </p:txBody>
      </p:sp>
    </p:spTree>
    <p:extLst>
      <p:ext uri="{BB962C8B-B14F-4D97-AF65-F5344CB8AC3E}">
        <p14:creationId xmlns:p14="http://schemas.microsoft.com/office/powerpoint/2010/main" xmlns="" val="82012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7FE3C-385D-4CC7-A895-E1D05E7972B5}" type="datetimeFigureOut">
              <a:rPr lang="en-US" smtClean="0"/>
              <a:pPr/>
              <a:t>9/23/2016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9FF41-CD51-4C6C-8597-6799E898FEC4}" type="slidenum">
              <a:rPr lang="en-US" smtClean="0"/>
              <a:pPr/>
              <a:t>‹#›</a:t>
            </a:fld>
            <a:endParaRPr lang="en-US"/>
          </a:p>
        </p:txBody>
      </p:sp>
    </p:spTree>
    <p:extLst>
      <p:ext uri="{BB962C8B-B14F-4D97-AF65-F5344CB8AC3E}">
        <p14:creationId xmlns:p14="http://schemas.microsoft.com/office/powerpoint/2010/main" xmlns="" val="1937372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l" defTabSz="1052513" eaLnBrk="0" fontAlgn="base" hangingPunct="0">
              <a:spcAft>
                <a:spcPct val="0"/>
              </a:spcAft>
            </a:pPr>
            <a:r>
              <a:rPr lang="en-US" sz="2500" b="1" dirty="0">
                <a:solidFill>
                  <a:schemeClr val="bg1"/>
                </a:solidFill>
                <a:latin typeface="Arial" pitchFamily="34" charset="0"/>
                <a:cs typeface="Arial" pitchFamily="34" charset="0"/>
              </a:rPr>
              <a:t>PRESENTATION TO PORTFOLIO COMMITTEE ON AGRICULTURE,FORESTRY AND FISHERIES ON CONDITIONAL GRANTS AND EQUITABLE SHARE PLANS AND PROGRESS</a:t>
            </a:r>
          </a:p>
        </p:txBody>
      </p:sp>
      <p:sp>
        <p:nvSpPr>
          <p:cNvPr id="5" name="Subtitle 4"/>
          <p:cNvSpPr>
            <a:spLocks noGrp="1"/>
          </p:cNvSpPr>
          <p:nvPr>
            <p:ph type="subTitle" idx="1"/>
          </p:nvPr>
        </p:nvSpPr>
        <p:spPr>
          <a:xfrm>
            <a:off x="1371600" y="3886200"/>
            <a:ext cx="6400800" cy="1219200"/>
          </a:xfrm>
        </p:spPr>
        <p:txBody>
          <a:bodyPr>
            <a:normAutofit/>
          </a:bodyPr>
          <a:lstStyle/>
          <a:p>
            <a:pPr algn="l">
              <a:spcBef>
                <a:spcPts val="0"/>
              </a:spcBef>
            </a:pPr>
            <a:r>
              <a:rPr lang="en-US" sz="1800" dirty="0" smtClean="0">
                <a:solidFill>
                  <a:schemeClr val="bg1"/>
                </a:solidFill>
              </a:rPr>
              <a:t>PRESENTER: MS T MBASSA</a:t>
            </a:r>
          </a:p>
          <a:p>
            <a:pPr algn="l">
              <a:spcBef>
                <a:spcPts val="0"/>
              </a:spcBef>
            </a:pPr>
            <a:r>
              <a:rPr lang="en-US" sz="1800" dirty="0" smtClean="0">
                <a:solidFill>
                  <a:schemeClr val="bg1"/>
                </a:solidFill>
              </a:rPr>
              <a:t>HEAD OF DEPARTMENT</a:t>
            </a:r>
            <a:endParaRPr lang="en-US" sz="1800" dirty="0">
              <a:solidFill>
                <a:schemeClr val="bg1"/>
              </a:solidFill>
            </a:endParaRPr>
          </a:p>
        </p:txBody>
      </p:sp>
      <p:sp>
        <p:nvSpPr>
          <p:cNvPr id="6" name="Left Brace 5"/>
          <p:cNvSpPr/>
          <p:nvPr/>
        </p:nvSpPr>
        <p:spPr>
          <a:xfrm>
            <a:off x="5334000" y="4724400"/>
            <a:ext cx="45719" cy="457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423538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609600" y="7620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a:bodyPr>
          <a:lstStyle/>
          <a:p>
            <a:pPr marL="513443" indent="-513443"/>
            <a:r>
              <a:rPr lang="en-ZA" sz="2000" b="1" dirty="0">
                <a:solidFill>
                  <a:schemeClr val="bg1"/>
                </a:solidFill>
                <a:latin typeface="Arial" charset="0"/>
                <a:cs typeface="Arial" charset="0"/>
              </a:rPr>
              <a:t>WESTONARIA AGRIPARK (VERTICAL CHAMBER) </a:t>
            </a:r>
            <a:endParaRPr lang="en-US" sz="2000" b="1" dirty="0">
              <a:solidFill>
                <a:schemeClr val="bg1"/>
              </a:solidFill>
              <a:latin typeface="Arial" charset="0"/>
              <a:cs typeface="Arial" charset="0"/>
            </a:endParaRPr>
          </a:p>
        </p:txBody>
      </p:sp>
      <p:pic>
        <p:nvPicPr>
          <p:cNvPr id="13315" name="Picture 4" descr="C:\Users\18970338\Pictures\20160719_130018.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242" y="2204409"/>
            <a:ext cx="4464758" cy="353050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3" descr="C:\Users\18970338\AppData\Local\Microsoft\Windows\INetCache\Content.Outlook\F1SQT1DK\IMG_556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0599" y="2204409"/>
            <a:ext cx="4391455" cy="3529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7" name="TextBox 4"/>
          <p:cNvSpPr txBox="1">
            <a:spLocks noChangeArrowheads="1"/>
          </p:cNvSpPr>
          <p:nvPr/>
        </p:nvSpPr>
        <p:spPr bwMode="auto">
          <a:xfrm>
            <a:off x="466974" y="6021448"/>
            <a:ext cx="3891902" cy="415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r>
              <a:rPr lang="en-ZA"/>
              <a:t>Front-view – main entrance</a:t>
            </a:r>
          </a:p>
        </p:txBody>
      </p:sp>
      <p:sp>
        <p:nvSpPr>
          <p:cNvPr id="13318" name="TextBox 6"/>
          <p:cNvSpPr txBox="1">
            <a:spLocks noChangeArrowheads="1"/>
          </p:cNvSpPr>
          <p:nvPr/>
        </p:nvSpPr>
        <p:spPr bwMode="auto">
          <a:xfrm>
            <a:off x="5724503" y="6021448"/>
            <a:ext cx="2303647" cy="415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r>
              <a:rPr lang="en-ZA"/>
              <a:t>Rear-view </a:t>
            </a:r>
          </a:p>
        </p:txBody>
      </p:sp>
    </p:spTree>
    <p:extLst>
      <p:ext uri="{BB962C8B-B14F-4D97-AF65-F5344CB8AC3E}">
        <p14:creationId xmlns:p14="http://schemas.microsoft.com/office/powerpoint/2010/main" xmlns="" val="1971026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997866" y="915745"/>
            <a:ext cx="8014575" cy="42619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513443" indent="-513443"/>
            <a:r>
              <a:rPr lang="en-ZA" sz="2000" b="1" dirty="0">
                <a:solidFill>
                  <a:schemeClr val="bg1"/>
                </a:solidFill>
                <a:latin typeface="Arial" charset="0"/>
                <a:cs typeface="Arial" charset="0"/>
              </a:rPr>
              <a:t>PRIORITY COMMODITIES FOR GAUTENG IN </a:t>
            </a:r>
            <a:r>
              <a:rPr lang="en-ZA" sz="2000" b="1" dirty="0" smtClean="0">
                <a:solidFill>
                  <a:schemeClr val="bg1"/>
                </a:solidFill>
                <a:latin typeface="Arial" charset="0"/>
                <a:cs typeface="Arial" charset="0"/>
              </a:rPr>
              <a:t>LINE </a:t>
            </a:r>
            <a:r>
              <a:rPr lang="en-ZA" sz="2000" b="1" dirty="0">
                <a:solidFill>
                  <a:schemeClr val="bg1"/>
                </a:solidFill>
                <a:latin typeface="Arial" charset="0"/>
                <a:cs typeface="Arial" charset="0"/>
              </a:rPr>
              <a:t>WITH APAP</a:t>
            </a:r>
          </a:p>
        </p:txBody>
      </p:sp>
      <p:cxnSp>
        <p:nvCxnSpPr>
          <p:cNvPr id="6" name="Straight Connector 5"/>
          <p:cNvCxnSpPr/>
          <p:nvPr/>
        </p:nvCxnSpPr>
        <p:spPr>
          <a:xfrm flipH="1">
            <a:off x="2905012" y="1475846"/>
            <a:ext cx="71947" cy="528424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5853463" y="1431209"/>
            <a:ext cx="71947" cy="5328881"/>
          </a:xfrm>
          <a:prstGeom prst="line">
            <a:avLst/>
          </a:prstGeom>
        </p:spPr>
        <p:style>
          <a:lnRef idx="2">
            <a:schemeClr val="accent1"/>
          </a:lnRef>
          <a:fillRef idx="0">
            <a:schemeClr val="accent1"/>
          </a:fillRef>
          <a:effectRef idx="1">
            <a:schemeClr val="accent1"/>
          </a:effectRef>
          <a:fontRef idx="minor">
            <a:schemeClr val="tx1"/>
          </a:fontRef>
        </p:style>
      </p:cxnSp>
      <p:pic>
        <p:nvPicPr>
          <p:cNvPr id="1434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15876" y="2636363"/>
            <a:ext cx="2161112" cy="1616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342" name="AutoShape 2" descr="Image result for maize crops pictures"/>
          <p:cNvSpPr>
            <a:spLocks noChangeAspect="1" noChangeArrowheads="1"/>
          </p:cNvSpPr>
          <p:nvPr/>
        </p:nvSpPr>
        <p:spPr bwMode="auto">
          <a:xfrm>
            <a:off x="156111" y="-143985"/>
            <a:ext cx="304076" cy="303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lstStyle/>
          <a:p>
            <a:endParaRPr lang="en-ZA"/>
          </a:p>
        </p:txBody>
      </p:sp>
      <p:pic>
        <p:nvPicPr>
          <p:cNvPr id="143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765" y="4797576"/>
            <a:ext cx="2519487" cy="19437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Down Arrow 19"/>
          <p:cNvSpPr/>
          <p:nvPr/>
        </p:nvSpPr>
        <p:spPr>
          <a:xfrm>
            <a:off x="4356161" y="4365622"/>
            <a:ext cx="143893" cy="359962"/>
          </a:xfrm>
          <a:prstGeom prst="downArrow">
            <a:avLst/>
          </a:prstGeom>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endParaRPr lang="en-ZA"/>
          </a:p>
        </p:txBody>
      </p:sp>
      <p:pic>
        <p:nvPicPr>
          <p:cNvPr id="14345"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793" y="1988432"/>
            <a:ext cx="2890079" cy="17292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 name="Rectangle 22"/>
          <p:cNvSpPr/>
          <p:nvPr/>
        </p:nvSpPr>
        <p:spPr>
          <a:xfrm>
            <a:off x="251135" y="3791122"/>
            <a:ext cx="2520844" cy="2607566"/>
          </a:xfrm>
          <a:prstGeom prst="rect">
            <a:avLst/>
          </a:prstGeom>
        </p:spPr>
        <p:txBody>
          <a:bodyPr lIns="91424" tIns="45712" rIns="91424" bIns="45712">
            <a:spAutoFit/>
          </a:bodyPr>
          <a:lstStyle/>
          <a:p>
            <a:pPr>
              <a:defRPr/>
            </a:pPr>
            <a:r>
              <a:rPr lang="en-ZA" sz="1600" i="1" dirty="0"/>
              <a:t>Horticulture Value Chain (21% of Gauteng GVA)</a:t>
            </a:r>
          </a:p>
          <a:p>
            <a:pPr marL="285700" indent="-285700">
              <a:buFont typeface="Arial" panose="020B0604020202020204" pitchFamily="34" charset="0"/>
              <a:buChar char="•"/>
              <a:defRPr/>
            </a:pPr>
            <a:r>
              <a:rPr lang="en-ZA" sz="1600" i="1" dirty="0"/>
              <a:t>Vegetables </a:t>
            </a:r>
          </a:p>
          <a:p>
            <a:pPr marL="285700" indent="-285700">
              <a:buFont typeface="Arial" panose="020B0604020202020204" pitchFamily="34" charset="0"/>
              <a:buChar char="•"/>
              <a:defRPr/>
            </a:pPr>
            <a:r>
              <a:rPr lang="en-ZA" sz="1600" i="1" dirty="0"/>
              <a:t>Cut Flowers</a:t>
            </a:r>
          </a:p>
          <a:p>
            <a:pPr marL="285700" indent="-285700">
              <a:buFont typeface="Arial" panose="020B0604020202020204" pitchFamily="34" charset="0"/>
              <a:buChar char="•"/>
              <a:defRPr/>
            </a:pPr>
            <a:r>
              <a:rPr lang="en-ZA" sz="1600" i="1" dirty="0"/>
              <a:t>Herbs &amp; Essential oils</a:t>
            </a:r>
          </a:p>
          <a:p>
            <a:pPr>
              <a:defRPr/>
            </a:pPr>
            <a:r>
              <a:rPr lang="en-ZA" sz="1600" b="1" i="1" dirty="0"/>
              <a:t>Opportunity: </a:t>
            </a:r>
            <a:r>
              <a:rPr lang="en-ZA" sz="1600" i="1" dirty="0"/>
              <a:t>Proximity to large population and growing middle class – Bulking up, quality assurance and branding </a:t>
            </a:r>
          </a:p>
        </p:txBody>
      </p:sp>
      <p:sp>
        <p:nvSpPr>
          <p:cNvPr id="14347" name="Rectangle 25"/>
          <p:cNvSpPr>
            <a:spLocks noChangeArrowheads="1"/>
          </p:cNvSpPr>
          <p:nvPr/>
        </p:nvSpPr>
        <p:spPr bwMode="auto">
          <a:xfrm>
            <a:off x="156111" y="1341940"/>
            <a:ext cx="2615868" cy="369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spAutoFit/>
          </a:bodyPr>
          <a:lstStyle/>
          <a:p>
            <a:r>
              <a:rPr lang="en-ZA" b="1"/>
              <a:t>Horticulture Value Chain </a:t>
            </a:r>
          </a:p>
        </p:txBody>
      </p:sp>
      <p:sp>
        <p:nvSpPr>
          <p:cNvPr id="14348" name="Rectangle 26"/>
          <p:cNvSpPr>
            <a:spLocks noChangeArrowheads="1"/>
          </p:cNvSpPr>
          <p:nvPr/>
        </p:nvSpPr>
        <p:spPr bwMode="auto">
          <a:xfrm>
            <a:off x="3059765" y="1390894"/>
            <a:ext cx="2793698" cy="892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spAutoFit/>
          </a:bodyPr>
          <a:lstStyle/>
          <a:p>
            <a:r>
              <a:rPr lang="en-ZA" b="1"/>
              <a:t>Grains – Poultry Integrated Value Chain  </a:t>
            </a:r>
          </a:p>
          <a:p>
            <a:r>
              <a:rPr lang="en-ZA" sz="1600" i="1"/>
              <a:t>(4</a:t>
            </a:r>
            <a:r>
              <a:rPr lang="en-ZA" sz="1600" i="1" baseline="30000"/>
              <a:t>th</a:t>
            </a:r>
            <a:r>
              <a:rPr lang="en-ZA" sz="1600" i="1"/>
              <a:t> largest producer of Grains)</a:t>
            </a:r>
          </a:p>
        </p:txBody>
      </p:sp>
      <p:pic>
        <p:nvPicPr>
          <p:cNvPr id="14349" name="Picture 6" descr="http://global.fncstatic.com/static/managed/img/tewttt463ff43pprrre45.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52560" y="1783973"/>
            <a:ext cx="3084200" cy="2077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50" name="Rectangle 27"/>
          <p:cNvSpPr>
            <a:spLocks noChangeArrowheads="1"/>
          </p:cNvSpPr>
          <p:nvPr/>
        </p:nvSpPr>
        <p:spPr bwMode="auto">
          <a:xfrm>
            <a:off x="6324510" y="1475846"/>
            <a:ext cx="2341634" cy="369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4" tIns="45712" rIns="91424" bIns="45712">
            <a:spAutoFit/>
          </a:bodyPr>
          <a:lstStyle/>
          <a:p>
            <a:r>
              <a:rPr lang="en-ZA" b="1"/>
              <a:t>Red Meat Value Chain </a:t>
            </a:r>
          </a:p>
        </p:txBody>
      </p:sp>
      <p:sp>
        <p:nvSpPr>
          <p:cNvPr id="14351" name="Rectangle 28"/>
          <p:cNvSpPr>
            <a:spLocks noChangeArrowheads="1"/>
          </p:cNvSpPr>
          <p:nvPr/>
        </p:nvSpPr>
        <p:spPr bwMode="auto">
          <a:xfrm>
            <a:off x="6165685" y="3791122"/>
            <a:ext cx="2659308" cy="20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spAutoFit/>
          </a:bodyPr>
          <a:lstStyle/>
          <a:p>
            <a:r>
              <a:rPr lang="en-ZA" sz="1600" i="1"/>
              <a:t>59% of Gauteng Gross farm income comes from Livestock predominantly in Feedlots</a:t>
            </a:r>
          </a:p>
          <a:p>
            <a:r>
              <a:rPr lang="en-ZA" sz="1600" b="1" i="1"/>
              <a:t>Opportunity:</a:t>
            </a:r>
            <a:r>
              <a:rPr lang="en-ZA" sz="1600" i="1"/>
              <a:t> Processing infrastructure for smallholder farmers and their integration.</a:t>
            </a:r>
          </a:p>
          <a:p>
            <a:r>
              <a:rPr lang="en-ZA" sz="1600" i="1"/>
              <a:t>- </a:t>
            </a:r>
            <a:r>
              <a:rPr lang="en-ZA" sz="1600" b="1" i="1"/>
              <a:t>Linkage to mobile abattoirs program </a:t>
            </a:r>
          </a:p>
        </p:txBody>
      </p:sp>
    </p:spTree>
    <p:extLst>
      <p:ext uri="{BB962C8B-B14F-4D97-AF65-F5344CB8AC3E}">
        <p14:creationId xmlns:p14="http://schemas.microsoft.com/office/powerpoint/2010/main" xmlns="" val="3221252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005895" y="832233"/>
            <a:ext cx="8014575" cy="42619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normAutofit fontScale="90000"/>
          </a:bodyPr>
          <a:lstStyle/>
          <a:p>
            <a:r>
              <a:rPr lang="en-US" sz="2700" b="1" dirty="0" smtClean="0">
                <a:solidFill>
                  <a:schemeClr val="bg1"/>
                </a:solidFill>
                <a:latin typeface="Arial" charset="0"/>
                <a:cs typeface="Arial" charset="0"/>
              </a:rPr>
              <a:t>AGRIPARKS OPERATING MODEL</a:t>
            </a:r>
          </a:p>
        </p:txBody>
      </p:sp>
      <p:sp>
        <p:nvSpPr>
          <p:cNvPr id="15363" name="Content Placeholder 2"/>
          <p:cNvSpPr>
            <a:spLocks noGrp="1"/>
          </p:cNvSpPr>
          <p:nvPr>
            <p:ph sz="half" idx="1"/>
          </p:nvPr>
        </p:nvSpPr>
        <p:spPr bwMode="auto">
          <a:xfrm>
            <a:off x="160183" y="1364977"/>
            <a:ext cx="4487836" cy="535479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r>
              <a:rPr lang="en-US" sz="2200">
                <a:latin typeface="Arial" charset="0"/>
                <a:cs typeface="Arial" charset="0"/>
              </a:rPr>
              <a:t>Each  Agripark will be a critical link between the formal markets and the smallholder farmers. </a:t>
            </a:r>
          </a:p>
          <a:p>
            <a:r>
              <a:rPr lang="en-US" sz="2200">
                <a:latin typeface="Arial" charset="0"/>
                <a:cs typeface="Arial" charset="0"/>
              </a:rPr>
              <a:t>The Agripark will serve as an intermediary  and a distribution facility whereby the smallholder farmers `s produce will be aggregated and graded in accordance with formal markets requirements</a:t>
            </a:r>
          </a:p>
          <a:p>
            <a:r>
              <a:rPr lang="en-US" sz="2200">
                <a:latin typeface="Arial" charset="0"/>
                <a:cs typeface="Arial" charset="0"/>
              </a:rPr>
              <a:t> Management of each Agripark is to be undertaken on a private-public partnership  to ensure a balance between with economic and development goals. </a:t>
            </a:r>
          </a:p>
          <a:p>
            <a:endParaRPr lang="en-US" sz="2200">
              <a:latin typeface="Arial" charset="0"/>
              <a:cs typeface="Arial" charset="0"/>
            </a:endParaRPr>
          </a:p>
        </p:txBody>
      </p:sp>
      <p:sp>
        <p:nvSpPr>
          <p:cNvPr id="5" name="Rectangle 4"/>
          <p:cNvSpPr/>
          <p:nvPr/>
        </p:nvSpPr>
        <p:spPr>
          <a:xfrm>
            <a:off x="4972405" y="1600199"/>
            <a:ext cx="3678223" cy="627743"/>
          </a:xfrm>
          <a:prstGeom prst="rect">
            <a:avLst/>
          </a:prstGeom>
        </p:spPr>
        <p:style>
          <a:lnRef idx="0">
            <a:schemeClr val="accent3"/>
          </a:lnRef>
          <a:fillRef idx="3">
            <a:schemeClr val="accent3"/>
          </a:fillRef>
          <a:effectRef idx="3">
            <a:schemeClr val="accent3"/>
          </a:effectRef>
          <a:fontRef idx="minor">
            <a:schemeClr val="lt1"/>
          </a:fontRef>
        </p:style>
        <p:txBody>
          <a:bodyPr lIns="91424" tIns="45712" rIns="91424" bIns="45712" anchor="ctr"/>
          <a:lstStyle/>
          <a:p>
            <a:pPr algn="ctr">
              <a:defRPr/>
            </a:pPr>
            <a:r>
              <a:rPr lang="en-US" b="1" dirty="0">
                <a:solidFill>
                  <a:schemeClr val="tx1"/>
                </a:solidFill>
              </a:rPr>
              <a:t>FORMAL MARKETS</a:t>
            </a:r>
          </a:p>
        </p:txBody>
      </p:sp>
      <p:sp>
        <p:nvSpPr>
          <p:cNvPr id="7" name="Down Arrow 6"/>
          <p:cNvSpPr/>
          <p:nvPr/>
        </p:nvSpPr>
        <p:spPr>
          <a:xfrm rot="10800000">
            <a:off x="6473428" y="2227942"/>
            <a:ext cx="696686" cy="762000"/>
          </a:xfrm>
          <a:prstGeom prst="downArrow">
            <a:avLst/>
          </a:prstGeom>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algn="ctr">
              <a:defRPr/>
            </a:pPr>
            <a:endParaRPr lang="en-US"/>
          </a:p>
        </p:txBody>
      </p:sp>
      <p:sp>
        <p:nvSpPr>
          <p:cNvPr id="8" name="Content Placeholder 7"/>
          <p:cNvSpPr>
            <a:spLocks noGrp="1"/>
          </p:cNvSpPr>
          <p:nvPr>
            <p:ph sz="half" idx="2"/>
          </p:nvPr>
        </p:nvSpPr>
        <p:spPr>
          <a:xfrm>
            <a:off x="4648200" y="2989943"/>
            <a:ext cx="4372639" cy="1139372"/>
          </a:xfrm>
        </p:spPr>
        <p:style>
          <a:lnRef idx="0">
            <a:schemeClr val="accent3"/>
          </a:lnRef>
          <a:fillRef idx="3">
            <a:schemeClr val="accent3"/>
          </a:fillRef>
          <a:effectRef idx="3">
            <a:schemeClr val="accent3"/>
          </a:effectRef>
          <a:fontRef idx="minor">
            <a:schemeClr val="lt1"/>
          </a:fontRef>
        </p:style>
        <p:txBody>
          <a:bodyPr rtlCol="0" anchor="ctr">
            <a:normAutofit lnSpcReduction="10000"/>
          </a:bodyPr>
          <a:lstStyle/>
          <a:p>
            <a:pPr marL="0" indent="0" algn="ctr">
              <a:spcBef>
                <a:spcPts val="0"/>
              </a:spcBef>
              <a:buNone/>
              <a:defRPr/>
            </a:pPr>
            <a:r>
              <a:rPr lang="en-US" sz="1600" b="1" dirty="0">
                <a:solidFill>
                  <a:schemeClr val="tx1"/>
                </a:solidFill>
              </a:rPr>
              <a:t>AGRIPARK</a:t>
            </a:r>
          </a:p>
          <a:p>
            <a:pPr algn="ctr">
              <a:spcBef>
                <a:spcPts val="0"/>
              </a:spcBef>
              <a:defRPr/>
            </a:pPr>
            <a:r>
              <a:rPr lang="en-US" sz="1600" b="1" i="1" dirty="0">
                <a:solidFill>
                  <a:schemeClr val="tx1"/>
                </a:solidFill>
              </a:rPr>
              <a:t>Shared packaging &amp; </a:t>
            </a:r>
            <a:r>
              <a:rPr lang="en-US" sz="1600" b="1" i="1" dirty="0" err="1">
                <a:solidFill>
                  <a:schemeClr val="tx1"/>
                </a:solidFill>
              </a:rPr>
              <a:t>coldroom</a:t>
            </a:r>
            <a:r>
              <a:rPr lang="en-US" sz="1600" b="1" i="1" dirty="0">
                <a:solidFill>
                  <a:schemeClr val="tx1"/>
                </a:solidFill>
              </a:rPr>
              <a:t> facilities</a:t>
            </a:r>
          </a:p>
          <a:p>
            <a:pPr algn="ctr">
              <a:spcBef>
                <a:spcPts val="0"/>
              </a:spcBef>
              <a:defRPr/>
            </a:pPr>
            <a:r>
              <a:rPr lang="en-US" sz="1600" b="1" i="1" dirty="0">
                <a:solidFill>
                  <a:schemeClr val="tx1"/>
                </a:solidFill>
              </a:rPr>
              <a:t>Out-grower Model &amp; On-site production</a:t>
            </a:r>
          </a:p>
        </p:txBody>
      </p:sp>
      <p:sp>
        <p:nvSpPr>
          <p:cNvPr id="9" name="Down Arrow 8"/>
          <p:cNvSpPr/>
          <p:nvPr/>
        </p:nvSpPr>
        <p:spPr>
          <a:xfrm rot="11205397">
            <a:off x="6029335" y="4254871"/>
            <a:ext cx="696686" cy="1247165"/>
          </a:xfrm>
          <a:prstGeom prst="downArrow">
            <a:avLst/>
          </a:prstGeom>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algn="ctr">
              <a:defRPr/>
            </a:pPr>
            <a:endParaRPr lang="en-US"/>
          </a:p>
        </p:txBody>
      </p:sp>
      <p:sp>
        <p:nvSpPr>
          <p:cNvPr id="10" name="Down Arrow 9"/>
          <p:cNvSpPr/>
          <p:nvPr/>
        </p:nvSpPr>
        <p:spPr>
          <a:xfrm rot="12805006">
            <a:off x="5113735" y="4109840"/>
            <a:ext cx="696686" cy="1193507"/>
          </a:xfrm>
          <a:prstGeom prst="downArrow">
            <a:avLst/>
          </a:prstGeom>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algn="ctr">
              <a:defRPr/>
            </a:pPr>
            <a:endParaRPr lang="en-US" dirty="0"/>
          </a:p>
        </p:txBody>
      </p:sp>
      <p:sp>
        <p:nvSpPr>
          <p:cNvPr id="11" name="Down Arrow 10"/>
          <p:cNvSpPr/>
          <p:nvPr/>
        </p:nvSpPr>
        <p:spPr>
          <a:xfrm rot="10508952">
            <a:off x="7042971" y="4267790"/>
            <a:ext cx="696686" cy="1162655"/>
          </a:xfrm>
          <a:prstGeom prst="downArrow">
            <a:avLst/>
          </a:prstGeom>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algn="ctr">
              <a:defRPr/>
            </a:pPr>
            <a:endParaRPr lang="en-US"/>
          </a:p>
        </p:txBody>
      </p:sp>
      <p:sp>
        <p:nvSpPr>
          <p:cNvPr id="12" name="Down Arrow 11"/>
          <p:cNvSpPr/>
          <p:nvPr/>
        </p:nvSpPr>
        <p:spPr>
          <a:xfrm rot="10600784">
            <a:off x="8037390" y="4235927"/>
            <a:ext cx="696686" cy="1099994"/>
          </a:xfrm>
          <a:prstGeom prst="downArrow">
            <a:avLst/>
          </a:prstGeom>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algn="ctr">
              <a:defRPr/>
            </a:pPr>
            <a:endParaRPr lang="en-US"/>
          </a:p>
        </p:txBody>
      </p:sp>
      <p:sp>
        <p:nvSpPr>
          <p:cNvPr id="13" name="Oval 12"/>
          <p:cNvSpPr/>
          <p:nvPr/>
        </p:nvSpPr>
        <p:spPr>
          <a:xfrm>
            <a:off x="4145987" y="5207861"/>
            <a:ext cx="1393371" cy="1157341"/>
          </a:xfrm>
          <a:prstGeom prst="ellipse">
            <a:avLst/>
          </a:prstGeom>
        </p:spPr>
        <p:style>
          <a:lnRef idx="0">
            <a:schemeClr val="accent4"/>
          </a:lnRef>
          <a:fillRef idx="3">
            <a:schemeClr val="accent4"/>
          </a:fillRef>
          <a:effectRef idx="3">
            <a:schemeClr val="accent4"/>
          </a:effectRef>
          <a:fontRef idx="minor">
            <a:schemeClr val="lt1"/>
          </a:fontRef>
        </p:style>
        <p:txBody>
          <a:bodyPr lIns="91424" tIns="45712" rIns="91424" bIns="45712" anchor="ctr"/>
          <a:lstStyle/>
          <a:p>
            <a:pPr algn="ctr">
              <a:defRPr/>
            </a:pPr>
            <a:r>
              <a:rPr lang="en-US" sz="1200" dirty="0"/>
              <a:t>Smallholder farmer</a:t>
            </a:r>
          </a:p>
        </p:txBody>
      </p:sp>
      <p:sp>
        <p:nvSpPr>
          <p:cNvPr id="17" name="Oval 16"/>
          <p:cNvSpPr/>
          <p:nvPr/>
        </p:nvSpPr>
        <p:spPr>
          <a:xfrm>
            <a:off x="4972405" y="5504714"/>
            <a:ext cx="1393371" cy="1157341"/>
          </a:xfrm>
          <a:prstGeom prst="ellipse">
            <a:avLst/>
          </a:prstGeom>
        </p:spPr>
        <p:style>
          <a:lnRef idx="0">
            <a:schemeClr val="accent4"/>
          </a:lnRef>
          <a:fillRef idx="3">
            <a:schemeClr val="accent4"/>
          </a:fillRef>
          <a:effectRef idx="3">
            <a:schemeClr val="accent4"/>
          </a:effectRef>
          <a:fontRef idx="minor">
            <a:schemeClr val="lt1"/>
          </a:fontRef>
        </p:style>
        <p:txBody>
          <a:bodyPr lIns="91424" tIns="45712" rIns="91424" bIns="45712" anchor="ctr"/>
          <a:lstStyle/>
          <a:p>
            <a:pPr algn="ctr">
              <a:defRPr/>
            </a:pPr>
            <a:r>
              <a:rPr lang="en-US" sz="1200" dirty="0"/>
              <a:t>Smallholder farmer</a:t>
            </a:r>
          </a:p>
        </p:txBody>
      </p:sp>
      <p:sp>
        <p:nvSpPr>
          <p:cNvPr id="18" name="Oval 17"/>
          <p:cNvSpPr/>
          <p:nvPr/>
        </p:nvSpPr>
        <p:spPr>
          <a:xfrm>
            <a:off x="6386249" y="5529074"/>
            <a:ext cx="1393371" cy="1157341"/>
          </a:xfrm>
          <a:prstGeom prst="ellipse">
            <a:avLst/>
          </a:prstGeom>
        </p:spPr>
        <p:style>
          <a:lnRef idx="0">
            <a:schemeClr val="accent4"/>
          </a:lnRef>
          <a:fillRef idx="3">
            <a:schemeClr val="accent4"/>
          </a:fillRef>
          <a:effectRef idx="3">
            <a:schemeClr val="accent4"/>
          </a:effectRef>
          <a:fontRef idx="minor">
            <a:schemeClr val="lt1"/>
          </a:fontRef>
        </p:style>
        <p:txBody>
          <a:bodyPr lIns="91424" tIns="45712" rIns="91424" bIns="45712" anchor="ctr"/>
          <a:lstStyle/>
          <a:p>
            <a:pPr algn="ctr">
              <a:defRPr/>
            </a:pPr>
            <a:r>
              <a:rPr lang="en-US" sz="1200" dirty="0"/>
              <a:t>Community  </a:t>
            </a:r>
          </a:p>
          <a:p>
            <a:pPr algn="ctr">
              <a:defRPr/>
            </a:pPr>
            <a:r>
              <a:rPr lang="en-US" sz="1200" dirty="0"/>
              <a:t>gardens</a:t>
            </a:r>
          </a:p>
        </p:txBody>
      </p:sp>
      <p:sp>
        <p:nvSpPr>
          <p:cNvPr id="19" name="Oval 18"/>
          <p:cNvSpPr/>
          <p:nvPr/>
        </p:nvSpPr>
        <p:spPr>
          <a:xfrm>
            <a:off x="7750631" y="5352316"/>
            <a:ext cx="1270209" cy="1157341"/>
          </a:xfrm>
          <a:prstGeom prst="ellipse">
            <a:avLst/>
          </a:prstGeom>
        </p:spPr>
        <p:style>
          <a:lnRef idx="0">
            <a:schemeClr val="accent4"/>
          </a:lnRef>
          <a:fillRef idx="3">
            <a:schemeClr val="accent4"/>
          </a:fillRef>
          <a:effectRef idx="3">
            <a:schemeClr val="accent4"/>
          </a:effectRef>
          <a:fontRef idx="minor">
            <a:schemeClr val="lt1"/>
          </a:fontRef>
        </p:style>
        <p:txBody>
          <a:bodyPr lIns="91424" tIns="45712" rIns="91424" bIns="45712" anchor="ctr"/>
          <a:lstStyle/>
          <a:p>
            <a:pPr algn="ctr">
              <a:defRPr/>
            </a:pPr>
            <a:r>
              <a:rPr lang="en-US" sz="1200" dirty="0"/>
              <a:t>Smallholder farmer</a:t>
            </a:r>
          </a:p>
        </p:txBody>
      </p:sp>
      <p:sp>
        <p:nvSpPr>
          <p:cNvPr id="4" name="Line Callout 1 3"/>
          <p:cNvSpPr/>
          <p:nvPr/>
        </p:nvSpPr>
        <p:spPr>
          <a:xfrm>
            <a:off x="7453145" y="2351315"/>
            <a:ext cx="1567694" cy="522514"/>
          </a:xfrm>
          <a:prstGeom prst="borderCallout1">
            <a:avLst>
              <a:gd name="adj1" fmla="val 38194"/>
              <a:gd name="adj2" fmla="val -1852"/>
              <a:gd name="adj3" fmla="val 81944"/>
              <a:gd name="adj4" fmla="val -40185"/>
            </a:avLst>
          </a:prstGeom>
        </p:spPr>
        <p:style>
          <a:lnRef idx="0">
            <a:schemeClr val="accent3"/>
          </a:lnRef>
          <a:fillRef idx="3">
            <a:schemeClr val="accent3"/>
          </a:fillRef>
          <a:effectRef idx="3">
            <a:schemeClr val="accent3"/>
          </a:effectRef>
          <a:fontRef idx="minor">
            <a:schemeClr val="lt1"/>
          </a:fontRef>
        </p:style>
        <p:txBody>
          <a:bodyPr lIns="91424" tIns="45712" rIns="91424" bIns="45712" anchor="ctr"/>
          <a:lstStyle/>
          <a:p>
            <a:pPr algn="ctr">
              <a:defRPr/>
            </a:pPr>
            <a:r>
              <a:rPr lang="en-US" sz="1400" b="1" i="1" dirty="0">
                <a:solidFill>
                  <a:schemeClr val="tx1"/>
                </a:solidFill>
              </a:rPr>
              <a:t>Off-take Agreements</a:t>
            </a:r>
          </a:p>
        </p:txBody>
      </p:sp>
      <p:cxnSp>
        <p:nvCxnSpPr>
          <p:cNvPr id="14" name="Straight Arrow Connector 13"/>
          <p:cNvCxnSpPr/>
          <p:nvPr/>
        </p:nvCxnSpPr>
        <p:spPr>
          <a:xfrm flipH="1">
            <a:off x="6780624" y="2611886"/>
            <a:ext cx="671953" cy="156944"/>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04555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990600" y="6858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a:bodyPr>
          <a:lstStyle/>
          <a:p>
            <a:pPr algn="l"/>
            <a:r>
              <a:rPr lang="en-ZA" altLang="en-US" sz="2000" b="1" dirty="0">
                <a:solidFill>
                  <a:schemeClr val="bg1"/>
                </a:solidFill>
                <a:latin typeface="Arial" charset="0"/>
                <a:cs typeface="Arial" charset="0"/>
              </a:rPr>
              <a:t>2016/17 </a:t>
            </a:r>
            <a:r>
              <a:rPr lang="en-ZA" altLang="en-US" sz="2000" b="1" dirty="0" err="1">
                <a:solidFill>
                  <a:schemeClr val="bg1"/>
                </a:solidFill>
                <a:latin typeface="Arial" charset="0"/>
                <a:cs typeface="Arial" charset="0"/>
              </a:rPr>
              <a:t>Fetsa</a:t>
            </a:r>
            <a:r>
              <a:rPr lang="en-ZA" altLang="en-US" sz="2000" b="1" dirty="0">
                <a:solidFill>
                  <a:schemeClr val="bg1"/>
                </a:solidFill>
                <a:latin typeface="Arial" charset="0"/>
                <a:cs typeface="Arial" charset="0"/>
              </a:rPr>
              <a:t> </a:t>
            </a:r>
            <a:r>
              <a:rPr lang="en-ZA" altLang="en-US" sz="2000" b="1" dirty="0" err="1">
                <a:solidFill>
                  <a:schemeClr val="bg1"/>
                </a:solidFill>
                <a:latin typeface="Arial" charset="0"/>
                <a:cs typeface="Arial" charset="0"/>
              </a:rPr>
              <a:t>Tlala</a:t>
            </a:r>
            <a:r>
              <a:rPr lang="en-ZA" altLang="en-US" sz="2000" b="1" dirty="0">
                <a:solidFill>
                  <a:schemeClr val="bg1"/>
                </a:solidFill>
                <a:latin typeface="Arial" charset="0"/>
                <a:cs typeface="Arial" charset="0"/>
              </a:rPr>
              <a:t> plans and progress </a:t>
            </a:r>
            <a:r>
              <a:rPr lang="en-US" sz="2000" b="1" dirty="0">
                <a:solidFill>
                  <a:schemeClr val="bg1"/>
                </a:solidFill>
                <a:latin typeface="Arial" charset="0"/>
                <a:cs typeface="Arial" charset="0"/>
              </a:rPr>
              <a:t>– State of Readiness</a:t>
            </a:r>
          </a:p>
        </p:txBody>
      </p:sp>
      <p:sp>
        <p:nvSpPr>
          <p:cNvPr id="16387" name="Content Placeholder 2"/>
          <p:cNvSpPr>
            <a:spLocks noGrp="1"/>
          </p:cNvSpPr>
          <p:nvPr>
            <p:ph idx="1"/>
          </p:nvPr>
        </p:nvSpPr>
        <p:spPr bwMode="auto">
          <a:xfrm>
            <a:off x="616297" y="1305944"/>
            <a:ext cx="7848962" cy="489836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normAutofit fontScale="85000" lnSpcReduction="20000"/>
          </a:bodyPr>
          <a:lstStyle/>
          <a:p>
            <a:r>
              <a:rPr lang="en-US" dirty="0" smtClean="0">
                <a:latin typeface="Arial" charset="0"/>
                <a:cs typeface="Arial" charset="0"/>
              </a:rPr>
              <a:t>GDARD is interacting with grain producing farmers to ensure that they are ready for the cropping season.</a:t>
            </a:r>
          </a:p>
          <a:p>
            <a:r>
              <a:rPr lang="en-US" dirty="0" smtClean="0">
                <a:latin typeface="Arial" charset="0"/>
                <a:cs typeface="Arial" charset="0"/>
              </a:rPr>
              <a:t>The lands are still very dry and not ready to be cultivated.</a:t>
            </a:r>
          </a:p>
          <a:p>
            <a:r>
              <a:rPr lang="en-US" dirty="0" smtClean="0">
                <a:latin typeface="Arial" charset="0"/>
                <a:cs typeface="Arial" charset="0"/>
              </a:rPr>
              <a:t>The first summer rains will ensure readiness to start cultivating the lands.</a:t>
            </a:r>
          </a:p>
          <a:p>
            <a:r>
              <a:rPr lang="en-US" dirty="0" smtClean="0">
                <a:latin typeface="Arial" charset="0"/>
                <a:cs typeface="Arial" charset="0"/>
              </a:rPr>
              <a:t>GDARD will support the identified crop farmers with production inputs for the coming production season.</a:t>
            </a:r>
          </a:p>
          <a:p>
            <a:r>
              <a:rPr lang="en-ZA" dirty="0" smtClean="0">
                <a:latin typeface="Arial" charset="0"/>
                <a:cs typeface="Arial" charset="0"/>
              </a:rPr>
              <a:t>Five (5) </a:t>
            </a:r>
            <a:r>
              <a:rPr lang="en-ZA" dirty="0" err="1" smtClean="0">
                <a:latin typeface="Arial" charset="0"/>
                <a:cs typeface="Arial" charset="0"/>
              </a:rPr>
              <a:t>Agri</a:t>
            </a:r>
            <a:r>
              <a:rPr lang="en-ZA" dirty="0" smtClean="0">
                <a:latin typeface="Arial" charset="0"/>
                <a:cs typeface="Arial" charset="0"/>
              </a:rPr>
              <a:t> parks are established in the Province by GDARD and there is a need for two more to cover all the district. </a:t>
            </a:r>
            <a:endParaRPr lang="en-US" dirty="0" smtClean="0">
              <a:latin typeface="Arial" charset="0"/>
              <a:cs typeface="Arial" charset="0"/>
            </a:endParaRPr>
          </a:p>
          <a:p>
            <a:endParaRPr lang="en-US" dirty="0" smtClean="0">
              <a:latin typeface="Arial" charset="0"/>
              <a:cs typeface="Arial" charset="0"/>
            </a:endParaRPr>
          </a:p>
        </p:txBody>
      </p:sp>
    </p:spTree>
    <p:extLst>
      <p:ext uri="{BB962C8B-B14F-4D97-AF65-F5344CB8AC3E}">
        <p14:creationId xmlns:p14="http://schemas.microsoft.com/office/powerpoint/2010/main" xmlns="" val="1799956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1005895" y="832233"/>
            <a:ext cx="8014575" cy="42619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noAutofit/>
          </a:bodyPr>
          <a:lstStyle/>
          <a:p>
            <a:r>
              <a:rPr lang="en-ZA" sz="2400" b="1" dirty="0" smtClean="0">
                <a:solidFill>
                  <a:schemeClr val="bg1"/>
                </a:solidFill>
                <a:latin typeface="Arial" charset="0"/>
                <a:cs typeface="Arial" charset="0"/>
              </a:rPr>
              <a:t>GDARD Agricultural programs </a:t>
            </a:r>
          </a:p>
        </p:txBody>
      </p:sp>
      <p:sp>
        <p:nvSpPr>
          <p:cNvPr id="3" name="Content Placeholder 2"/>
          <p:cNvSpPr>
            <a:spLocks noGrp="1"/>
          </p:cNvSpPr>
          <p:nvPr>
            <p:ph sz="half" idx="1"/>
          </p:nvPr>
        </p:nvSpPr>
        <p:spPr>
          <a:xfrm>
            <a:off x="990962" y="1340500"/>
            <a:ext cx="3847105" cy="5150338"/>
          </a:xfrm>
          <a:ln w="12700">
            <a:solidFill>
              <a:schemeClr val="accent6">
                <a:lumMod val="75000"/>
              </a:schemeClr>
            </a:solidFill>
          </a:ln>
        </p:spPr>
        <p:txBody>
          <a:bodyPr/>
          <a:lstStyle/>
          <a:p>
            <a:pPr>
              <a:defRPr/>
            </a:pPr>
            <a:r>
              <a:rPr lang="en-US" sz="1800" dirty="0"/>
              <a:t>Agro-processing (pack house, milling plants, abattoirs, </a:t>
            </a:r>
            <a:r>
              <a:rPr lang="en-US" sz="1800" dirty="0" err="1"/>
              <a:t>etc</a:t>
            </a:r>
            <a:r>
              <a:rPr lang="en-US" sz="1800" dirty="0"/>
              <a:t>)</a:t>
            </a:r>
          </a:p>
          <a:p>
            <a:pPr>
              <a:defRPr/>
            </a:pPr>
            <a:r>
              <a:rPr lang="en-US" sz="1800" dirty="0" err="1"/>
              <a:t>Agri</a:t>
            </a:r>
            <a:r>
              <a:rPr lang="en-US" sz="1800" dirty="0"/>
              <a:t>-Parks (vegetable, flower, poultry, </a:t>
            </a:r>
            <a:r>
              <a:rPr lang="en-US" sz="1800" dirty="0" err="1"/>
              <a:t>etc</a:t>
            </a:r>
            <a:r>
              <a:rPr lang="en-US" sz="1800" dirty="0"/>
              <a:t>)</a:t>
            </a:r>
          </a:p>
          <a:p>
            <a:pPr>
              <a:defRPr/>
            </a:pPr>
            <a:r>
              <a:rPr lang="en-US" sz="1800" dirty="0"/>
              <a:t>Maize Triangle (flag-ship project)</a:t>
            </a:r>
          </a:p>
          <a:p>
            <a:pPr>
              <a:defRPr/>
            </a:pPr>
            <a:r>
              <a:rPr lang="en-US" sz="1800" dirty="0"/>
              <a:t>On-off Farm Infrastructure (piggery, poultry, under cover vegetable infrastructure, </a:t>
            </a:r>
            <a:r>
              <a:rPr lang="en-US" sz="1800" dirty="0" err="1"/>
              <a:t>etc</a:t>
            </a:r>
            <a:r>
              <a:rPr lang="en-US" sz="1800" dirty="0"/>
              <a:t>)</a:t>
            </a:r>
          </a:p>
          <a:p>
            <a:pPr>
              <a:defRPr/>
            </a:pPr>
            <a:r>
              <a:rPr lang="en-US" sz="1800" dirty="0"/>
              <a:t>Food Security Projects (food gardens)</a:t>
            </a:r>
          </a:p>
          <a:p>
            <a:pPr>
              <a:defRPr/>
            </a:pPr>
            <a:r>
              <a:rPr lang="en-US" sz="1800" dirty="0"/>
              <a:t>Research &amp; Development</a:t>
            </a:r>
          </a:p>
          <a:p>
            <a:pPr>
              <a:defRPr/>
            </a:pPr>
            <a:r>
              <a:rPr lang="en-US" sz="1800" dirty="0"/>
              <a:t>Veterinary Services</a:t>
            </a:r>
          </a:p>
          <a:p>
            <a:pPr>
              <a:defRPr/>
            </a:pPr>
            <a:r>
              <a:rPr lang="en-US" sz="1800" dirty="0"/>
              <a:t>Mechanization </a:t>
            </a:r>
            <a:r>
              <a:rPr lang="en-US" sz="1800" dirty="0" err="1"/>
              <a:t>Programme</a:t>
            </a:r>
            <a:endParaRPr lang="en-US" sz="1800" dirty="0"/>
          </a:p>
          <a:p>
            <a:pPr>
              <a:defRPr/>
            </a:pPr>
            <a:endParaRPr lang="en-ZA" sz="1800" dirty="0"/>
          </a:p>
          <a:p>
            <a:pPr marL="0" indent="0">
              <a:buNone/>
              <a:defRPr/>
            </a:pPr>
            <a:endParaRPr lang="en-ZA" sz="1800" dirty="0"/>
          </a:p>
        </p:txBody>
      </p:sp>
      <p:pic>
        <p:nvPicPr>
          <p:cNvPr id="1741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7573" y="1349139"/>
            <a:ext cx="3445290" cy="2584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Content Placeholder 3" descr="MVC-003F.JPG"/>
          <p:cNvPicPr>
            <a:picLocks noGrp="1" noChangeAspect="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6940" y="3979742"/>
            <a:ext cx="3490086" cy="261764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4" name="TextBox 5"/>
          <p:cNvSpPr txBox="1">
            <a:spLocks noChangeArrowheads="1"/>
          </p:cNvSpPr>
          <p:nvPr/>
        </p:nvSpPr>
        <p:spPr bwMode="auto">
          <a:xfrm>
            <a:off x="5075627" y="1556477"/>
            <a:ext cx="2017219" cy="738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solidFill>
                  <a:srgbClr val="FFFF00"/>
                </a:solidFill>
              </a:rPr>
              <a:t>Flower agri-park</a:t>
            </a:r>
          </a:p>
        </p:txBody>
      </p:sp>
      <p:sp>
        <p:nvSpPr>
          <p:cNvPr id="17415" name="TextBox 8"/>
          <p:cNvSpPr txBox="1">
            <a:spLocks noChangeArrowheads="1"/>
          </p:cNvSpPr>
          <p:nvPr/>
        </p:nvSpPr>
        <p:spPr bwMode="auto">
          <a:xfrm>
            <a:off x="5219520" y="4077652"/>
            <a:ext cx="2017219" cy="415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r>
              <a:rPr lang="en-US">
                <a:solidFill>
                  <a:srgbClr val="FFFF00"/>
                </a:solidFill>
              </a:rPr>
              <a:t>Food garden</a:t>
            </a:r>
          </a:p>
        </p:txBody>
      </p:sp>
    </p:spTree>
    <p:extLst>
      <p:ext uri="{BB962C8B-B14F-4D97-AF65-F5344CB8AC3E}">
        <p14:creationId xmlns:p14="http://schemas.microsoft.com/office/powerpoint/2010/main" xmlns="" val="907250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762000" y="6858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a:bodyPr>
          <a:lstStyle/>
          <a:p>
            <a:r>
              <a:rPr lang="en-US" sz="2800" b="1" dirty="0" err="1" smtClean="0">
                <a:solidFill>
                  <a:schemeClr val="bg1"/>
                </a:solidFill>
                <a:latin typeface="Arial" charset="0"/>
                <a:cs typeface="Arial" charset="0"/>
              </a:rPr>
              <a:t>Pelusa</a:t>
            </a:r>
            <a:r>
              <a:rPr lang="en-US" sz="2800" b="1" dirty="0" smtClean="0">
                <a:solidFill>
                  <a:schemeClr val="bg1"/>
                </a:solidFill>
                <a:latin typeface="Arial" charset="0"/>
                <a:cs typeface="Arial" charset="0"/>
              </a:rPr>
              <a:t> SH YF</a:t>
            </a:r>
          </a:p>
        </p:txBody>
      </p:sp>
      <p:sp>
        <p:nvSpPr>
          <p:cNvPr id="18435" name="Slide Number Placeholder 3"/>
          <p:cNvSpPr>
            <a:spLocks noGrp="1"/>
          </p:cNvSpPr>
          <p:nvPr>
            <p:ph type="sldNum" sz="quarter" idx="10"/>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numCol="1" compatLnSpc="1">
            <a:prstTxWarp prst="textNoShape">
              <a:avLst/>
            </a:prstTxWarp>
          </a:bodyPr>
          <a:lstStyle>
            <a:lvl1pPr eaLnBrk="0" hangingPunct="0">
              <a:defRPr sz="1800">
                <a:solidFill>
                  <a:schemeClr val="tx1"/>
                </a:solidFill>
                <a:latin typeface="Arial" charset="0"/>
                <a:cs typeface="Arial" charset="0"/>
              </a:defRPr>
            </a:lvl1pPr>
            <a:lvl2pPr marL="651196" indent="-250460" eaLnBrk="0" hangingPunct="0">
              <a:defRPr sz="1800">
                <a:solidFill>
                  <a:schemeClr val="tx1"/>
                </a:solidFill>
                <a:latin typeface="Arial" charset="0"/>
                <a:cs typeface="Arial" charset="0"/>
              </a:defRPr>
            </a:lvl2pPr>
            <a:lvl3pPr marL="1001840" indent="-200368" eaLnBrk="0" hangingPunct="0">
              <a:defRPr sz="1800">
                <a:solidFill>
                  <a:schemeClr val="tx1"/>
                </a:solidFill>
                <a:latin typeface="Arial" charset="0"/>
                <a:cs typeface="Arial" charset="0"/>
              </a:defRPr>
            </a:lvl3pPr>
            <a:lvl4pPr marL="1402575" indent="-200368" eaLnBrk="0" hangingPunct="0">
              <a:defRPr sz="1800">
                <a:solidFill>
                  <a:schemeClr val="tx1"/>
                </a:solidFill>
                <a:latin typeface="Arial" charset="0"/>
                <a:cs typeface="Arial" charset="0"/>
              </a:defRPr>
            </a:lvl4pPr>
            <a:lvl5pPr marL="1803311" indent="-200368" eaLnBrk="0" hangingPunct="0">
              <a:defRPr sz="1800">
                <a:solidFill>
                  <a:schemeClr val="tx1"/>
                </a:solidFill>
                <a:latin typeface="Arial" charset="0"/>
                <a:cs typeface="Arial" charset="0"/>
              </a:defRPr>
            </a:lvl5pPr>
            <a:lvl6pPr marL="2204047" indent="-200368" defTabSz="922528" eaLnBrk="0" fontAlgn="base" hangingPunct="0">
              <a:spcBef>
                <a:spcPct val="0"/>
              </a:spcBef>
              <a:spcAft>
                <a:spcPct val="0"/>
              </a:spcAft>
              <a:defRPr sz="1800">
                <a:solidFill>
                  <a:schemeClr val="tx1"/>
                </a:solidFill>
                <a:latin typeface="Arial" charset="0"/>
                <a:cs typeface="Arial" charset="0"/>
              </a:defRPr>
            </a:lvl6pPr>
            <a:lvl7pPr marL="2604783" indent="-200368" defTabSz="922528" eaLnBrk="0" fontAlgn="base" hangingPunct="0">
              <a:spcBef>
                <a:spcPct val="0"/>
              </a:spcBef>
              <a:spcAft>
                <a:spcPct val="0"/>
              </a:spcAft>
              <a:defRPr sz="1800">
                <a:solidFill>
                  <a:schemeClr val="tx1"/>
                </a:solidFill>
                <a:latin typeface="Arial" charset="0"/>
                <a:cs typeface="Arial" charset="0"/>
              </a:defRPr>
            </a:lvl7pPr>
            <a:lvl8pPr marL="3005519" indent="-200368" defTabSz="922528" eaLnBrk="0" fontAlgn="base" hangingPunct="0">
              <a:spcBef>
                <a:spcPct val="0"/>
              </a:spcBef>
              <a:spcAft>
                <a:spcPct val="0"/>
              </a:spcAft>
              <a:defRPr sz="1800">
                <a:solidFill>
                  <a:schemeClr val="tx1"/>
                </a:solidFill>
                <a:latin typeface="Arial" charset="0"/>
                <a:cs typeface="Arial" charset="0"/>
              </a:defRPr>
            </a:lvl8pPr>
            <a:lvl9pPr marL="3406254" indent="-200368" defTabSz="922528" eaLnBrk="0" fontAlgn="base" hangingPunct="0">
              <a:spcBef>
                <a:spcPct val="0"/>
              </a:spcBef>
              <a:spcAft>
                <a:spcPct val="0"/>
              </a:spcAft>
              <a:defRPr sz="1800">
                <a:solidFill>
                  <a:schemeClr val="tx1"/>
                </a:solidFill>
                <a:latin typeface="Arial" charset="0"/>
                <a:cs typeface="Arial" charset="0"/>
              </a:defRPr>
            </a:lvl9pPr>
          </a:lstStyle>
          <a:p>
            <a:pPr eaLnBrk="1" hangingPunct="1"/>
            <a:fld id="{88F9CABB-3FFE-4683-B22D-608C7F044B84}" type="slidenum">
              <a:rPr lang="en-ZA" sz="1100">
                <a:solidFill>
                  <a:srgbClr val="008000"/>
                </a:solidFill>
              </a:rPr>
              <a:pPr eaLnBrk="1" hangingPunct="1"/>
              <a:t>15</a:t>
            </a:fld>
            <a:endParaRPr lang="en-ZA" sz="1100">
              <a:solidFill>
                <a:srgbClr val="008000"/>
              </a:solidFill>
            </a:endParaRPr>
          </a:p>
        </p:txBody>
      </p:sp>
      <p:pic>
        <p:nvPicPr>
          <p:cNvPr id="1843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47800"/>
            <a:ext cx="9144000" cy="4756509"/>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1655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685800" y="7620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a:bodyPr>
          <a:lstStyle/>
          <a:p>
            <a:r>
              <a:rPr lang="en-US" sz="2800" b="1" dirty="0" smtClean="0">
                <a:solidFill>
                  <a:schemeClr val="bg1"/>
                </a:solidFill>
                <a:latin typeface="Arial" charset="0"/>
                <a:cs typeface="Arial" charset="0"/>
              </a:rPr>
              <a:t>Carletonville project </a:t>
            </a:r>
          </a:p>
        </p:txBody>
      </p:sp>
      <p:sp>
        <p:nvSpPr>
          <p:cNvPr id="20483" name="Slide Number Placeholder 3"/>
          <p:cNvSpPr>
            <a:spLocks noGrp="1"/>
          </p:cNvSpPr>
          <p:nvPr>
            <p:ph type="sldNum" sz="quarter" idx="10"/>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numCol="1" compatLnSpc="1">
            <a:prstTxWarp prst="textNoShape">
              <a:avLst/>
            </a:prstTxWarp>
          </a:bodyPr>
          <a:lstStyle>
            <a:lvl1pPr eaLnBrk="0" hangingPunct="0">
              <a:defRPr sz="1800">
                <a:solidFill>
                  <a:schemeClr val="tx1"/>
                </a:solidFill>
                <a:latin typeface="Arial" charset="0"/>
                <a:cs typeface="Arial" charset="0"/>
              </a:defRPr>
            </a:lvl1pPr>
            <a:lvl2pPr marL="651196" indent="-250460" eaLnBrk="0" hangingPunct="0">
              <a:defRPr sz="1800">
                <a:solidFill>
                  <a:schemeClr val="tx1"/>
                </a:solidFill>
                <a:latin typeface="Arial" charset="0"/>
                <a:cs typeface="Arial" charset="0"/>
              </a:defRPr>
            </a:lvl2pPr>
            <a:lvl3pPr marL="1001840" indent="-200368" eaLnBrk="0" hangingPunct="0">
              <a:defRPr sz="1800">
                <a:solidFill>
                  <a:schemeClr val="tx1"/>
                </a:solidFill>
                <a:latin typeface="Arial" charset="0"/>
                <a:cs typeface="Arial" charset="0"/>
              </a:defRPr>
            </a:lvl3pPr>
            <a:lvl4pPr marL="1402575" indent="-200368" eaLnBrk="0" hangingPunct="0">
              <a:defRPr sz="1800">
                <a:solidFill>
                  <a:schemeClr val="tx1"/>
                </a:solidFill>
                <a:latin typeface="Arial" charset="0"/>
                <a:cs typeface="Arial" charset="0"/>
              </a:defRPr>
            </a:lvl4pPr>
            <a:lvl5pPr marL="1803311" indent="-200368" eaLnBrk="0" hangingPunct="0">
              <a:defRPr sz="1800">
                <a:solidFill>
                  <a:schemeClr val="tx1"/>
                </a:solidFill>
                <a:latin typeface="Arial" charset="0"/>
                <a:cs typeface="Arial" charset="0"/>
              </a:defRPr>
            </a:lvl5pPr>
            <a:lvl6pPr marL="2204047" indent="-200368" defTabSz="922528" eaLnBrk="0" fontAlgn="base" hangingPunct="0">
              <a:spcBef>
                <a:spcPct val="0"/>
              </a:spcBef>
              <a:spcAft>
                <a:spcPct val="0"/>
              </a:spcAft>
              <a:defRPr sz="1800">
                <a:solidFill>
                  <a:schemeClr val="tx1"/>
                </a:solidFill>
                <a:latin typeface="Arial" charset="0"/>
                <a:cs typeface="Arial" charset="0"/>
              </a:defRPr>
            </a:lvl6pPr>
            <a:lvl7pPr marL="2604783" indent="-200368" defTabSz="922528" eaLnBrk="0" fontAlgn="base" hangingPunct="0">
              <a:spcBef>
                <a:spcPct val="0"/>
              </a:spcBef>
              <a:spcAft>
                <a:spcPct val="0"/>
              </a:spcAft>
              <a:defRPr sz="1800">
                <a:solidFill>
                  <a:schemeClr val="tx1"/>
                </a:solidFill>
                <a:latin typeface="Arial" charset="0"/>
                <a:cs typeface="Arial" charset="0"/>
              </a:defRPr>
            </a:lvl7pPr>
            <a:lvl8pPr marL="3005519" indent="-200368" defTabSz="922528" eaLnBrk="0" fontAlgn="base" hangingPunct="0">
              <a:spcBef>
                <a:spcPct val="0"/>
              </a:spcBef>
              <a:spcAft>
                <a:spcPct val="0"/>
              </a:spcAft>
              <a:defRPr sz="1800">
                <a:solidFill>
                  <a:schemeClr val="tx1"/>
                </a:solidFill>
                <a:latin typeface="Arial" charset="0"/>
                <a:cs typeface="Arial" charset="0"/>
              </a:defRPr>
            </a:lvl8pPr>
            <a:lvl9pPr marL="3406254" indent="-200368" defTabSz="922528" eaLnBrk="0" fontAlgn="base" hangingPunct="0">
              <a:spcBef>
                <a:spcPct val="0"/>
              </a:spcBef>
              <a:spcAft>
                <a:spcPct val="0"/>
              </a:spcAft>
              <a:defRPr sz="1800">
                <a:solidFill>
                  <a:schemeClr val="tx1"/>
                </a:solidFill>
                <a:latin typeface="Arial" charset="0"/>
                <a:cs typeface="Arial" charset="0"/>
              </a:defRPr>
            </a:lvl9pPr>
          </a:lstStyle>
          <a:p>
            <a:pPr eaLnBrk="1" hangingPunct="1"/>
            <a:fld id="{1E79CC49-3065-4E72-BDC1-1556DD5F5219}" type="slidenum">
              <a:rPr lang="en-ZA" sz="1100">
                <a:solidFill>
                  <a:srgbClr val="008000"/>
                </a:solidFill>
              </a:rPr>
              <a:pPr eaLnBrk="1" hangingPunct="1"/>
              <a:t>17</a:t>
            </a:fld>
            <a:endParaRPr lang="en-ZA" sz="1100">
              <a:solidFill>
                <a:srgbClr val="008000"/>
              </a:solidFill>
            </a:endParaRPr>
          </a:p>
        </p:txBody>
      </p:sp>
      <p:pic>
        <p:nvPicPr>
          <p:cNvPr id="2048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377" y="1447800"/>
            <a:ext cx="8989247" cy="4985445"/>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37784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848962" cy="653691"/>
          </a:xfrm>
        </p:spPr>
        <p:txBody>
          <a:bodyPr>
            <a:normAutofit fontScale="90000"/>
          </a:bodyPr>
          <a:lstStyle/>
          <a:p>
            <a:pPr>
              <a:defRPr/>
            </a:pPr>
            <a:r>
              <a:rPr lang="en-US" dirty="0" smtClean="0"/>
              <a:t/>
            </a:r>
            <a:br>
              <a:rPr lang="en-US" dirty="0" smtClean="0"/>
            </a:br>
            <a:r>
              <a:rPr lang="en-US" sz="3600" b="1" dirty="0" smtClean="0">
                <a:solidFill>
                  <a:schemeClr val="bg1"/>
                </a:solidFill>
              </a:rPr>
              <a:t>Ten Pillars</a:t>
            </a:r>
            <a:r>
              <a:rPr lang="en-US" sz="3600" b="1" dirty="0" smtClean="0">
                <a:solidFill>
                  <a:srgbClr val="008000"/>
                </a:solidFill>
              </a:rPr>
              <a:t> </a:t>
            </a:r>
            <a:r>
              <a:rPr lang="en-US" dirty="0"/>
              <a:t/>
            </a:r>
            <a:br>
              <a:rPr lang="en-US" dirty="0"/>
            </a:br>
            <a:endParaRPr lang="en-US" dirty="0"/>
          </a:p>
        </p:txBody>
      </p:sp>
      <p:sp>
        <p:nvSpPr>
          <p:cNvPr id="3" name="Content Placeholder 2"/>
          <p:cNvSpPr>
            <a:spLocks noGrp="1"/>
          </p:cNvSpPr>
          <p:nvPr>
            <p:ph idx="1"/>
          </p:nvPr>
        </p:nvSpPr>
        <p:spPr>
          <a:xfrm>
            <a:off x="559283" y="1376496"/>
            <a:ext cx="8461187" cy="5255448"/>
          </a:xfrm>
        </p:spPr>
        <p:txBody>
          <a:bodyPr>
            <a:normAutofit fontScale="85000" lnSpcReduction="20000"/>
          </a:bodyPr>
          <a:lstStyle/>
          <a:p>
            <a:pPr marL="0" indent="0">
              <a:defRPr/>
            </a:pPr>
            <a:r>
              <a:rPr lang="en-GB" sz="2800" dirty="0"/>
              <a:t>The Gauteng Government has adopted a ten-pillar programme of </a:t>
            </a:r>
            <a:r>
              <a:rPr lang="en-GB" sz="2800" dirty="0">
                <a:solidFill>
                  <a:srgbClr val="FF0000"/>
                </a:solidFill>
              </a:rPr>
              <a:t>radical transformation, modernisation and re- industrialisation </a:t>
            </a:r>
            <a:r>
              <a:rPr lang="en-GB" sz="2800" dirty="0"/>
              <a:t>of Gauteng over the next five to fifteen years:</a:t>
            </a:r>
          </a:p>
          <a:p>
            <a:pPr marL="0" indent="0">
              <a:defRPr/>
            </a:pPr>
            <a:endParaRPr lang="en-GB" sz="2800" dirty="0"/>
          </a:p>
          <a:p>
            <a:pPr marL="0" indent="0">
              <a:defRPr/>
            </a:pPr>
            <a:r>
              <a:rPr lang="en-GB" sz="2800" dirty="0"/>
              <a:t>1. </a:t>
            </a:r>
            <a:r>
              <a:rPr lang="en-GB" sz="2800" dirty="0">
                <a:solidFill>
                  <a:srgbClr val="FF0000"/>
                </a:solidFill>
              </a:rPr>
              <a:t>Radical economic transformation</a:t>
            </a:r>
          </a:p>
          <a:p>
            <a:pPr marL="0" indent="0">
              <a:defRPr/>
            </a:pPr>
            <a:r>
              <a:rPr lang="en-GB" sz="2800" dirty="0">
                <a:solidFill>
                  <a:srgbClr val="FF0000"/>
                </a:solidFill>
              </a:rPr>
              <a:t>2. Decisive spatial transformation</a:t>
            </a:r>
          </a:p>
          <a:p>
            <a:pPr marL="0" indent="0">
              <a:defRPr/>
            </a:pPr>
            <a:r>
              <a:rPr lang="en-GB" sz="2800" dirty="0"/>
              <a:t>3. Accelerated social transformation</a:t>
            </a:r>
          </a:p>
          <a:p>
            <a:pPr marL="0" indent="0">
              <a:defRPr/>
            </a:pPr>
            <a:r>
              <a:rPr lang="en-GB" sz="2800" dirty="0"/>
              <a:t>4. Transformation of the state and governance</a:t>
            </a:r>
          </a:p>
          <a:p>
            <a:pPr marL="0" indent="0">
              <a:defRPr/>
            </a:pPr>
            <a:r>
              <a:rPr lang="en-GB" sz="2800" dirty="0"/>
              <a:t>5. Modernisation of the public service</a:t>
            </a:r>
          </a:p>
          <a:p>
            <a:pPr marL="0" indent="0">
              <a:defRPr/>
            </a:pPr>
            <a:r>
              <a:rPr lang="en-GB" sz="2800" dirty="0">
                <a:solidFill>
                  <a:srgbClr val="FF0000"/>
                </a:solidFill>
              </a:rPr>
              <a:t>6. Modernisation of the economy</a:t>
            </a:r>
          </a:p>
          <a:p>
            <a:pPr marL="0" indent="0">
              <a:defRPr/>
            </a:pPr>
            <a:r>
              <a:rPr lang="en-GB" sz="2800" dirty="0"/>
              <a:t>7. </a:t>
            </a:r>
            <a:r>
              <a:rPr lang="en-GB" sz="2800" dirty="0">
                <a:solidFill>
                  <a:srgbClr val="FF0000"/>
                </a:solidFill>
              </a:rPr>
              <a:t>Modernisation of human settlements and urban development</a:t>
            </a:r>
          </a:p>
          <a:p>
            <a:pPr marL="0" indent="0">
              <a:defRPr/>
            </a:pPr>
            <a:r>
              <a:rPr lang="en-GB" sz="2800" dirty="0"/>
              <a:t>8. Modernisation of public transport infrastructure</a:t>
            </a:r>
          </a:p>
          <a:p>
            <a:pPr marL="0" indent="0">
              <a:defRPr/>
            </a:pPr>
            <a:r>
              <a:rPr lang="en-GB" sz="2800" dirty="0"/>
              <a:t>9. Re-industrialisation of Gauteng province and</a:t>
            </a:r>
          </a:p>
          <a:p>
            <a:pPr marL="0" indent="0">
              <a:defRPr/>
            </a:pPr>
            <a:r>
              <a:rPr lang="en-GB" sz="2800" dirty="0"/>
              <a:t>10. Taking the lead in Africa's new industrial revolution</a:t>
            </a:r>
          </a:p>
          <a:p>
            <a:pPr marL="0" indent="0">
              <a:defRPr/>
            </a:pPr>
            <a:endParaRPr lang="en-US" sz="2800" dirty="0"/>
          </a:p>
        </p:txBody>
      </p:sp>
    </p:spTree>
    <p:extLst>
      <p:ext uri="{BB962C8B-B14F-4D97-AF65-F5344CB8AC3E}">
        <p14:creationId xmlns:p14="http://schemas.microsoft.com/office/powerpoint/2010/main" xmlns="" val="4209908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708606" y="7620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a:bodyPr>
          <a:lstStyle/>
          <a:p>
            <a:r>
              <a:rPr lang="en-US" sz="2800" b="1" dirty="0" err="1" smtClean="0">
                <a:solidFill>
                  <a:schemeClr val="bg1"/>
                </a:solidFill>
                <a:latin typeface="Arial" charset="0"/>
                <a:cs typeface="Arial" charset="0"/>
              </a:rPr>
              <a:t>Ms</a:t>
            </a:r>
            <a:r>
              <a:rPr lang="en-US" sz="2800" b="1" dirty="0" smtClean="0">
                <a:solidFill>
                  <a:schemeClr val="bg1"/>
                </a:solidFill>
                <a:latin typeface="Arial" charset="0"/>
                <a:cs typeface="Arial" charset="0"/>
              </a:rPr>
              <a:t> </a:t>
            </a:r>
            <a:r>
              <a:rPr lang="en-US" sz="2800" b="1" dirty="0" err="1" smtClean="0">
                <a:solidFill>
                  <a:schemeClr val="bg1"/>
                </a:solidFill>
                <a:latin typeface="Arial" charset="0"/>
                <a:cs typeface="Arial" charset="0"/>
              </a:rPr>
              <a:t>Busisiwe</a:t>
            </a:r>
            <a:r>
              <a:rPr lang="en-US" sz="2800" b="1" dirty="0" smtClean="0">
                <a:solidFill>
                  <a:schemeClr val="bg1"/>
                </a:solidFill>
                <a:latin typeface="Arial" charset="0"/>
                <a:cs typeface="Arial" charset="0"/>
              </a:rPr>
              <a:t> </a:t>
            </a:r>
            <a:r>
              <a:rPr lang="en-US" sz="2800" b="1" dirty="0" err="1" smtClean="0">
                <a:solidFill>
                  <a:schemeClr val="bg1"/>
                </a:solidFill>
                <a:latin typeface="Arial" charset="0"/>
                <a:cs typeface="Arial" charset="0"/>
              </a:rPr>
              <a:t>Tshomela</a:t>
            </a:r>
            <a:r>
              <a:rPr lang="en-US" sz="2800" b="1" dirty="0" smtClean="0">
                <a:solidFill>
                  <a:schemeClr val="bg1"/>
                </a:solidFill>
                <a:latin typeface="Arial" charset="0"/>
                <a:cs typeface="Arial" charset="0"/>
              </a:rPr>
              <a:t> project </a:t>
            </a:r>
          </a:p>
        </p:txBody>
      </p:sp>
      <p:sp>
        <p:nvSpPr>
          <p:cNvPr id="22531" name="Slide Number Placeholder 3"/>
          <p:cNvSpPr>
            <a:spLocks noGrp="1"/>
          </p:cNvSpPr>
          <p:nvPr>
            <p:ph type="sldNum" sz="quarter" idx="10"/>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numCol="1" compatLnSpc="1">
            <a:prstTxWarp prst="textNoShape">
              <a:avLst/>
            </a:prstTxWarp>
          </a:bodyPr>
          <a:lstStyle>
            <a:lvl1pPr eaLnBrk="0" hangingPunct="0">
              <a:defRPr sz="1800">
                <a:solidFill>
                  <a:schemeClr val="tx1"/>
                </a:solidFill>
                <a:latin typeface="Arial" charset="0"/>
                <a:cs typeface="Arial" charset="0"/>
              </a:defRPr>
            </a:lvl1pPr>
            <a:lvl2pPr marL="651196" indent="-250460" eaLnBrk="0" hangingPunct="0">
              <a:defRPr sz="1800">
                <a:solidFill>
                  <a:schemeClr val="tx1"/>
                </a:solidFill>
                <a:latin typeface="Arial" charset="0"/>
                <a:cs typeface="Arial" charset="0"/>
              </a:defRPr>
            </a:lvl2pPr>
            <a:lvl3pPr marL="1001840" indent="-200368" eaLnBrk="0" hangingPunct="0">
              <a:defRPr sz="1800">
                <a:solidFill>
                  <a:schemeClr val="tx1"/>
                </a:solidFill>
                <a:latin typeface="Arial" charset="0"/>
                <a:cs typeface="Arial" charset="0"/>
              </a:defRPr>
            </a:lvl3pPr>
            <a:lvl4pPr marL="1402575" indent="-200368" eaLnBrk="0" hangingPunct="0">
              <a:defRPr sz="1800">
                <a:solidFill>
                  <a:schemeClr val="tx1"/>
                </a:solidFill>
                <a:latin typeface="Arial" charset="0"/>
                <a:cs typeface="Arial" charset="0"/>
              </a:defRPr>
            </a:lvl4pPr>
            <a:lvl5pPr marL="1803311" indent="-200368" eaLnBrk="0" hangingPunct="0">
              <a:defRPr sz="1800">
                <a:solidFill>
                  <a:schemeClr val="tx1"/>
                </a:solidFill>
                <a:latin typeface="Arial" charset="0"/>
                <a:cs typeface="Arial" charset="0"/>
              </a:defRPr>
            </a:lvl5pPr>
            <a:lvl6pPr marL="2204047" indent="-200368" defTabSz="922528" eaLnBrk="0" fontAlgn="base" hangingPunct="0">
              <a:spcBef>
                <a:spcPct val="0"/>
              </a:spcBef>
              <a:spcAft>
                <a:spcPct val="0"/>
              </a:spcAft>
              <a:defRPr sz="1800">
                <a:solidFill>
                  <a:schemeClr val="tx1"/>
                </a:solidFill>
                <a:latin typeface="Arial" charset="0"/>
                <a:cs typeface="Arial" charset="0"/>
              </a:defRPr>
            </a:lvl6pPr>
            <a:lvl7pPr marL="2604783" indent="-200368" defTabSz="922528" eaLnBrk="0" fontAlgn="base" hangingPunct="0">
              <a:spcBef>
                <a:spcPct val="0"/>
              </a:spcBef>
              <a:spcAft>
                <a:spcPct val="0"/>
              </a:spcAft>
              <a:defRPr sz="1800">
                <a:solidFill>
                  <a:schemeClr val="tx1"/>
                </a:solidFill>
                <a:latin typeface="Arial" charset="0"/>
                <a:cs typeface="Arial" charset="0"/>
              </a:defRPr>
            </a:lvl7pPr>
            <a:lvl8pPr marL="3005519" indent="-200368" defTabSz="922528" eaLnBrk="0" fontAlgn="base" hangingPunct="0">
              <a:spcBef>
                <a:spcPct val="0"/>
              </a:spcBef>
              <a:spcAft>
                <a:spcPct val="0"/>
              </a:spcAft>
              <a:defRPr sz="1800">
                <a:solidFill>
                  <a:schemeClr val="tx1"/>
                </a:solidFill>
                <a:latin typeface="Arial" charset="0"/>
                <a:cs typeface="Arial" charset="0"/>
              </a:defRPr>
            </a:lvl8pPr>
            <a:lvl9pPr marL="3406254" indent="-200368" defTabSz="922528" eaLnBrk="0" fontAlgn="base" hangingPunct="0">
              <a:spcBef>
                <a:spcPct val="0"/>
              </a:spcBef>
              <a:spcAft>
                <a:spcPct val="0"/>
              </a:spcAft>
              <a:defRPr sz="1800">
                <a:solidFill>
                  <a:schemeClr val="tx1"/>
                </a:solidFill>
                <a:latin typeface="Arial" charset="0"/>
                <a:cs typeface="Arial" charset="0"/>
              </a:defRPr>
            </a:lvl9pPr>
          </a:lstStyle>
          <a:p>
            <a:pPr eaLnBrk="1" hangingPunct="1"/>
            <a:fld id="{C94FC7D9-553B-4098-8488-B47668A4E488}" type="slidenum">
              <a:rPr lang="en-ZA" sz="1100">
                <a:solidFill>
                  <a:srgbClr val="008000"/>
                </a:solidFill>
              </a:rPr>
              <a:pPr eaLnBrk="1" hangingPunct="1"/>
              <a:t>19</a:t>
            </a:fld>
            <a:endParaRPr lang="en-ZA" sz="1100">
              <a:solidFill>
                <a:srgbClr val="008000"/>
              </a:solidFill>
            </a:endParaRPr>
          </a:p>
        </p:txBody>
      </p:sp>
      <p:pic>
        <p:nvPicPr>
          <p:cNvPr id="2253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081" y="1371600"/>
            <a:ext cx="4494624" cy="4930619"/>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3086" y="1371600"/>
            <a:ext cx="4510913" cy="2544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4" name="Picture 4" descr="D:\YFA 2016\Pictures\Best Young Worker\Busiswa Tshomela\IMG_239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95532" y="3916388"/>
            <a:ext cx="4448469" cy="2385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45645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609600" y="838200"/>
            <a:ext cx="7848962" cy="66348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compatLnSpc="1">
            <a:prstTxWarp prst="textNoShape">
              <a:avLst/>
            </a:prstTxWarp>
            <a:normAutofit/>
          </a:bodyPr>
          <a:lstStyle/>
          <a:p>
            <a:pPr defTabSz="1052513" eaLnBrk="0" fontAlgn="base" hangingPunct="0">
              <a:spcAft>
                <a:spcPct val="0"/>
              </a:spcAft>
            </a:pPr>
            <a:r>
              <a:rPr lang="en-ZA" altLang="en-US" sz="2400" b="1" dirty="0" smtClean="0">
                <a:solidFill>
                  <a:schemeClr val="bg1"/>
                </a:solidFill>
                <a:latin typeface="Arial" charset="0"/>
                <a:cs typeface="Arial" charset="0"/>
              </a:rPr>
              <a:t>Presentation </a:t>
            </a:r>
            <a:r>
              <a:rPr lang="en-ZA" altLang="en-US" sz="2400" b="1" dirty="0">
                <a:solidFill>
                  <a:schemeClr val="bg1"/>
                </a:solidFill>
                <a:latin typeface="Arial" charset="0"/>
                <a:cs typeface="Arial" charset="0"/>
              </a:rPr>
              <a:t>Outline </a:t>
            </a:r>
            <a:endParaRPr lang="en-US" sz="2400" b="1" dirty="0">
              <a:solidFill>
                <a:schemeClr val="bg1"/>
              </a:solidFill>
              <a:latin typeface="Arial" charset="0"/>
              <a:cs typeface="Arial" charset="0"/>
            </a:endParaRPr>
          </a:p>
        </p:txBody>
      </p:sp>
      <p:sp>
        <p:nvSpPr>
          <p:cNvPr id="5123" name="Content Placeholder 2"/>
          <p:cNvSpPr>
            <a:spLocks noGrp="1"/>
          </p:cNvSpPr>
          <p:nvPr>
            <p:ph idx="1"/>
          </p:nvPr>
        </p:nvSpPr>
        <p:spPr bwMode="auto">
          <a:xfrm>
            <a:off x="609600" y="1371600"/>
            <a:ext cx="7848962" cy="489836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pPr marL="250460" indent="-250460">
              <a:buFont typeface="Arial" charset="0"/>
              <a:buChar char="•"/>
            </a:pPr>
            <a:r>
              <a:rPr lang="en-US" sz="2800" dirty="0">
                <a:latin typeface="Arial" charset="0"/>
                <a:cs typeface="Arial" charset="0"/>
              </a:rPr>
              <a:t>Vision and Mission</a:t>
            </a:r>
          </a:p>
          <a:p>
            <a:pPr marL="250460" indent="-250460">
              <a:buFont typeface="Arial" charset="0"/>
              <a:buChar char="•"/>
            </a:pPr>
            <a:r>
              <a:rPr lang="en-US" altLang="en-US" sz="2800" dirty="0">
                <a:latin typeface="Arial" charset="0"/>
                <a:cs typeface="Arial" charset="0"/>
              </a:rPr>
              <a:t>Overview of the Gauteng Province</a:t>
            </a:r>
            <a:endParaRPr lang="en-US" sz="2800" dirty="0">
              <a:latin typeface="Arial" charset="0"/>
              <a:cs typeface="Arial" charset="0"/>
            </a:endParaRPr>
          </a:p>
          <a:p>
            <a:pPr marL="250460" indent="-250460">
              <a:buFont typeface="Arial" charset="0"/>
              <a:buChar char="•"/>
            </a:pPr>
            <a:r>
              <a:rPr lang="en-US" sz="2800" dirty="0">
                <a:latin typeface="Arial" charset="0"/>
                <a:cs typeface="Arial" charset="0"/>
              </a:rPr>
              <a:t>Policy Imperative: Gauteng City Region </a:t>
            </a:r>
            <a:r>
              <a:rPr lang="en-US" sz="2800" dirty="0" err="1">
                <a:latin typeface="Arial" charset="0"/>
                <a:cs typeface="Arial" charset="0"/>
              </a:rPr>
              <a:t>Agri</a:t>
            </a:r>
            <a:r>
              <a:rPr lang="en-US" sz="2800" dirty="0">
                <a:latin typeface="Arial" charset="0"/>
                <a:cs typeface="Arial" charset="0"/>
              </a:rPr>
              <a:t> Food Transformation and Development Strategy</a:t>
            </a:r>
          </a:p>
          <a:p>
            <a:pPr marL="250460" indent="-250460">
              <a:buFont typeface="Arial" charset="0"/>
              <a:buChar char="•"/>
            </a:pPr>
            <a:r>
              <a:rPr lang="en-US" sz="2800" dirty="0">
                <a:latin typeface="Arial" charset="0"/>
                <a:cs typeface="Arial" charset="0"/>
              </a:rPr>
              <a:t>Policy Context</a:t>
            </a:r>
          </a:p>
          <a:p>
            <a:pPr marL="250460" indent="-250460">
              <a:buFont typeface="Arial" charset="0"/>
              <a:buChar char="•"/>
            </a:pPr>
            <a:r>
              <a:rPr lang="en-US" sz="2800" dirty="0">
                <a:latin typeface="Arial" charset="0"/>
                <a:cs typeface="Arial" charset="0"/>
              </a:rPr>
              <a:t>High impact value chain projects</a:t>
            </a:r>
          </a:p>
          <a:p>
            <a:pPr marL="250460" indent="-250460">
              <a:buFont typeface="Arial" charset="0"/>
              <a:buChar char="•"/>
            </a:pPr>
            <a:r>
              <a:rPr lang="en-ZA" altLang="en-US" sz="2800" dirty="0">
                <a:latin typeface="Arial" charset="0"/>
                <a:cs typeface="Arial" charset="0"/>
              </a:rPr>
              <a:t>2016/17 </a:t>
            </a:r>
            <a:r>
              <a:rPr lang="en-ZA" altLang="en-US" sz="2800" dirty="0" err="1">
                <a:latin typeface="Arial" charset="0"/>
                <a:cs typeface="Arial" charset="0"/>
              </a:rPr>
              <a:t>Fetsa</a:t>
            </a:r>
            <a:r>
              <a:rPr lang="en-ZA" altLang="en-US" sz="2800" dirty="0">
                <a:latin typeface="Arial" charset="0"/>
                <a:cs typeface="Arial" charset="0"/>
              </a:rPr>
              <a:t> </a:t>
            </a:r>
            <a:r>
              <a:rPr lang="en-ZA" altLang="en-US" sz="2800" dirty="0" err="1">
                <a:latin typeface="Arial" charset="0"/>
                <a:cs typeface="Arial" charset="0"/>
              </a:rPr>
              <a:t>Tlala</a:t>
            </a:r>
            <a:r>
              <a:rPr lang="en-ZA" altLang="en-US" sz="2800" dirty="0">
                <a:latin typeface="Arial" charset="0"/>
                <a:cs typeface="Arial" charset="0"/>
              </a:rPr>
              <a:t> plans and progress </a:t>
            </a:r>
            <a:r>
              <a:rPr lang="en-US" sz="2800" dirty="0">
                <a:latin typeface="Arial" charset="0"/>
                <a:cs typeface="Arial" charset="0"/>
              </a:rPr>
              <a:t>– State of Readiness</a:t>
            </a:r>
          </a:p>
          <a:p>
            <a:pPr marL="250460" indent="-250460">
              <a:buFont typeface="Arial" charset="0"/>
              <a:buChar char="•"/>
            </a:pPr>
            <a:r>
              <a:rPr lang="en-US" sz="2800" dirty="0">
                <a:latin typeface="Arial" charset="0"/>
                <a:cs typeface="Arial" charset="0"/>
              </a:rPr>
              <a:t>Economic contribution of Agriculture in Gauteng </a:t>
            </a:r>
          </a:p>
        </p:txBody>
      </p:sp>
      <p:sp>
        <p:nvSpPr>
          <p:cNvPr id="5124" name="Slide Number Placeholder 3"/>
          <p:cNvSpPr>
            <a:spLocks noGrp="1"/>
          </p:cNvSpPr>
          <p:nvPr>
            <p:ph type="sldNum" sz="quarter" idx="10"/>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numCol="1" compatLnSpc="1">
            <a:prstTxWarp prst="textNoShape">
              <a:avLst/>
            </a:prstTxWarp>
          </a:bodyPr>
          <a:lstStyle>
            <a:lvl1pPr eaLnBrk="0" hangingPunct="0">
              <a:defRPr sz="1800">
                <a:solidFill>
                  <a:schemeClr val="tx1"/>
                </a:solidFill>
                <a:latin typeface="Arial" charset="0"/>
                <a:cs typeface="Arial" charset="0"/>
              </a:defRPr>
            </a:lvl1pPr>
            <a:lvl2pPr marL="651196" indent="-250460" eaLnBrk="0" hangingPunct="0">
              <a:defRPr sz="1800">
                <a:solidFill>
                  <a:schemeClr val="tx1"/>
                </a:solidFill>
                <a:latin typeface="Arial" charset="0"/>
                <a:cs typeface="Arial" charset="0"/>
              </a:defRPr>
            </a:lvl2pPr>
            <a:lvl3pPr marL="1001840" indent="-200368" eaLnBrk="0" hangingPunct="0">
              <a:defRPr sz="1800">
                <a:solidFill>
                  <a:schemeClr val="tx1"/>
                </a:solidFill>
                <a:latin typeface="Arial" charset="0"/>
                <a:cs typeface="Arial" charset="0"/>
              </a:defRPr>
            </a:lvl3pPr>
            <a:lvl4pPr marL="1402575" indent="-200368" eaLnBrk="0" hangingPunct="0">
              <a:defRPr sz="1800">
                <a:solidFill>
                  <a:schemeClr val="tx1"/>
                </a:solidFill>
                <a:latin typeface="Arial" charset="0"/>
                <a:cs typeface="Arial" charset="0"/>
              </a:defRPr>
            </a:lvl4pPr>
            <a:lvl5pPr marL="1803311" indent="-200368" eaLnBrk="0" hangingPunct="0">
              <a:defRPr sz="1800">
                <a:solidFill>
                  <a:schemeClr val="tx1"/>
                </a:solidFill>
                <a:latin typeface="Arial" charset="0"/>
                <a:cs typeface="Arial" charset="0"/>
              </a:defRPr>
            </a:lvl5pPr>
            <a:lvl6pPr marL="2204047" indent="-200368" defTabSz="922528" eaLnBrk="0" fontAlgn="base" hangingPunct="0">
              <a:spcBef>
                <a:spcPct val="0"/>
              </a:spcBef>
              <a:spcAft>
                <a:spcPct val="0"/>
              </a:spcAft>
              <a:defRPr sz="1800">
                <a:solidFill>
                  <a:schemeClr val="tx1"/>
                </a:solidFill>
                <a:latin typeface="Arial" charset="0"/>
                <a:cs typeface="Arial" charset="0"/>
              </a:defRPr>
            </a:lvl6pPr>
            <a:lvl7pPr marL="2604783" indent="-200368" defTabSz="922528" eaLnBrk="0" fontAlgn="base" hangingPunct="0">
              <a:spcBef>
                <a:spcPct val="0"/>
              </a:spcBef>
              <a:spcAft>
                <a:spcPct val="0"/>
              </a:spcAft>
              <a:defRPr sz="1800">
                <a:solidFill>
                  <a:schemeClr val="tx1"/>
                </a:solidFill>
                <a:latin typeface="Arial" charset="0"/>
                <a:cs typeface="Arial" charset="0"/>
              </a:defRPr>
            </a:lvl7pPr>
            <a:lvl8pPr marL="3005519" indent="-200368" defTabSz="922528" eaLnBrk="0" fontAlgn="base" hangingPunct="0">
              <a:spcBef>
                <a:spcPct val="0"/>
              </a:spcBef>
              <a:spcAft>
                <a:spcPct val="0"/>
              </a:spcAft>
              <a:defRPr sz="1800">
                <a:solidFill>
                  <a:schemeClr val="tx1"/>
                </a:solidFill>
                <a:latin typeface="Arial" charset="0"/>
                <a:cs typeface="Arial" charset="0"/>
              </a:defRPr>
            </a:lvl8pPr>
            <a:lvl9pPr marL="3406254" indent="-200368" defTabSz="922528" eaLnBrk="0" fontAlgn="base" hangingPunct="0">
              <a:spcBef>
                <a:spcPct val="0"/>
              </a:spcBef>
              <a:spcAft>
                <a:spcPct val="0"/>
              </a:spcAft>
              <a:defRPr sz="1800">
                <a:solidFill>
                  <a:schemeClr val="tx1"/>
                </a:solidFill>
                <a:latin typeface="Arial" charset="0"/>
                <a:cs typeface="Arial" charset="0"/>
              </a:defRPr>
            </a:lvl9pPr>
          </a:lstStyle>
          <a:p>
            <a:pPr eaLnBrk="1" hangingPunct="1"/>
            <a:fld id="{CD3642B6-7DE2-4900-923B-326630D2D9C3}" type="slidenum">
              <a:rPr lang="en-ZA" sz="1100">
                <a:solidFill>
                  <a:srgbClr val="008000"/>
                </a:solidFill>
              </a:rPr>
              <a:pPr eaLnBrk="1" hangingPunct="1"/>
              <a:t>2</a:t>
            </a:fld>
            <a:endParaRPr lang="en-ZA" sz="1100">
              <a:solidFill>
                <a:srgbClr val="008000"/>
              </a:solidFill>
            </a:endParaRPr>
          </a:p>
        </p:txBody>
      </p:sp>
    </p:spTree>
    <p:extLst>
      <p:ext uri="{BB962C8B-B14F-4D97-AF65-F5344CB8AC3E}">
        <p14:creationId xmlns:p14="http://schemas.microsoft.com/office/powerpoint/2010/main" xmlns="" val="3861376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609600" y="8382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2500" b="1" dirty="0">
                <a:solidFill>
                  <a:schemeClr val="bg1"/>
                </a:solidFill>
                <a:latin typeface="Arial" charset="0"/>
                <a:cs typeface="Arial" charset="0"/>
              </a:rPr>
              <a:t>Grant Purpose</a:t>
            </a:r>
          </a:p>
        </p:txBody>
      </p:sp>
      <p:sp>
        <p:nvSpPr>
          <p:cNvPr id="5123" name="Content Placeholder 2"/>
          <p:cNvSpPr>
            <a:spLocks noGrp="1"/>
          </p:cNvSpPr>
          <p:nvPr>
            <p:ph idx="1"/>
          </p:nvPr>
        </p:nvSpPr>
        <p:spPr bwMode="auto">
          <a:xfrm>
            <a:off x="138463" y="1208033"/>
            <a:ext cx="8867074" cy="5160418"/>
          </a:xfrm>
          <a:extLst/>
        </p:spPr>
        <p:txBody>
          <a:bodyPr vert="horz" wrap="square" numCol="1" anchor="t" anchorCtr="0" compatLnSpc="1">
            <a:prstTxWarp prst="textNoShape">
              <a:avLst/>
            </a:prstTxWarp>
            <a:normAutofit fontScale="47500" lnSpcReduction="20000"/>
          </a:bodyPr>
          <a:lstStyle/>
          <a:p>
            <a:pPr marL="0" indent="0" algn="just" eaLnBrk="1" hangingPunct="1">
              <a:lnSpc>
                <a:spcPct val="150000"/>
              </a:lnSpc>
              <a:buNone/>
              <a:defRPr/>
            </a:pPr>
            <a:r>
              <a:rPr lang="en-US" altLang="en-US" b="1" dirty="0" smtClean="0">
                <a:solidFill>
                  <a:schemeClr val="tx2"/>
                </a:solidFill>
                <a:latin typeface="Arial" charset="0"/>
                <a:cs typeface="Arial" charset="0"/>
              </a:rPr>
              <a:t>CASP</a:t>
            </a:r>
          </a:p>
          <a:p>
            <a:pPr algn="just" eaLnBrk="1" hangingPunct="1">
              <a:lnSpc>
                <a:spcPct val="150000"/>
              </a:lnSpc>
              <a:buFont typeface="Arial" charset="0"/>
              <a:buChar char="•"/>
              <a:defRPr/>
            </a:pPr>
            <a:r>
              <a:rPr lang="en-US" altLang="en-US" spc="-88" dirty="0">
                <a:latin typeface="Arial" charset="0"/>
                <a:cs typeface="Arial" charset="0"/>
              </a:rPr>
              <a:t>To provide </a:t>
            </a:r>
            <a:r>
              <a:rPr lang="en-US" altLang="en-US" u="sng" spc="-88" dirty="0">
                <a:latin typeface="Arial" charset="0"/>
                <a:cs typeface="Arial" charset="0"/>
              </a:rPr>
              <a:t>effective</a:t>
            </a:r>
            <a:r>
              <a:rPr lang="en-US" altLang="en-US" spc="-88" dirty="0">
                <a:latin typeface="Arial" charset="0"/>
                <a:cs typeface="Arial" charset="0"/>
              </a:rPr>
              <a:t> agricultural </a:t>
            </a:r>
            <a:r>
              <a:rPr lang="en-US" altLang="en-US" u="sng" spc="-88" dirty="0">
                <a:latin typeface="Arial" charset="0"/>
                <a:cs typeface="Arial" charset="0"/>
              </a:rPr>
              <a:t>support services</a:t>
            </a:r>
            <a:r>
              <a:rPr lang="en-US" altLang="en-US" spc="-88" dirty="0">
                <a:latin typeface="Arial" charset="0"/>
                <a:cs typeface="Arial" charset="0"/>
              </a:rPr>
              <a:t>, </a:t>
            </a:r>
            <a:r>
              <a:rPr lang="en-US" altLang="en-US" u="sng" spc="-88" dirty="0">
                <a:latin typeface="Arial" charset="0"/>
                <a:cs typeface="Arial" charset="0"/>
              </a:rPr>
              <a:t>promote and facilitate </a:t>
            </a:r>
            <a:r>
              <a:rPr lang="en-US" altLang="en-US" b="1" u="sng" spc="-88" dirty="0">
                <a:latin typeface="Arial" charset="0"/>
                <a:cs typeface="Arial" charset="0"/>
              </a:rPr>
              <a:t>agricultural development </a:t>
            </a:r>
            <a:r>
              <a:rPr lang="en-US" altLang="en-US" spc="-88" dirty="0">
                <a:latin typeface="Arial" charset="0"/>
                <a:cs typeface="Arial" charset="0"/>
              </a:rPr>
              <a:t>by targeting beneficiaries of land reform’s restitution and redistribution; and other black producers who have acquired land through private means and are engaged in value-adding enterprises domestically, or involved in export. </a:t>
            </a:r>
          </a:p>
          <a:p>
            <a:pPr algn="just" eaLnBrk="1" hangingPunct="1">
              <a:lnSpc>
                <a:spcPct val="150000"/>
              </a:lnSpc>
              <a:buFont typeface="Arial" charset="0"/>
              <a:buChar char="•"/>
              <a:defRPr/>
            </a:pPr>
            <a:r>
              <a:rPr lang="en-US" altLang="en-US" spc="-88" dirty="0">
                <a:latin typeface="Arial" charset="0"/>
                <a:cs typeface="Arial" charset="0"/>
              </a:rPr>
              <a:t>To address damage to infrastructure caused by floods. (</a:t>
            </a:r>
            <a:r>
              <a:rPr lang="en-US" altLang="en-US" i="1" spc="-88" dirty="0">
                <a:latin typeface="Arial" charset="0"/>
                <a:cs typeface="Arial" charset="0"/>
              </a:rPr>
              <a:t>since 2012</a:t>
            </a:r>
            <a:r>
              <a:rPr lang="en-US" altLang="en-US" spc="-88" dirty="0">
                <a:latin typeface="Arial" charset="0"/>
                <a:cs typeface="Arial" charset="0"/>
              </a:rPr>
              <a:t>)</a:t>
            </a:r>
          </a:p>
          <a:p>
            <a:pPr marL="0" indent="0" algn="just" eaLnBrk="1" hangingPunct="1">
              <a:lnSpc>
                <a:spcPct val="150000"/>
              </a:lnSpc>
              <a:buNone/>
              <a:defRPr/>
            </a:pPr>
            <a:r>
              <a:rPr lang="en-US" altLang="en-US" b="1" spc="-88" dirty="0">
                <a:solidFill>
                  <a:schemeClr val="tx2"/>
                </a:solidFill>
                <a:latin typeface="Arial" charset="0"/>
                <a:cs typeface="Arial" charset="0"/>
              </a:rPr>
              <a:t>ILIMA/LETSEMA</a:t>
            </a:r>
          </a:p>
          <a:p>
            <a:pPr algn="just" eaLnBrk="1" hangingPunct="1">
              <a:lnSpc>
                <a:spcPct val="150000"/>
              </a:lnSpc>
              <a:buFont typeface="Arial" charset="0"/>
              <a:buChar char="•"/>
              <a:defRPr/>
            </a:pPr>
            <a:r>
              <a:rPr lang="en-GB" altLang="en-US" spc="-88" dirty="0">
                <a:latin typeface="Arial" charset="0"/>
                <a:cs typeface="Arial" charset="0"/>
              </a:rPr>
              <a:t>To </a:t>
            </a:r>
            <a:r>
              <a:rPr lang="en-GB" altLang="en-US" b="1" u="sng" spc="-88" dirty="0">
                <a:latin typeface="Arial" charset="0"/>
                <a:cs typeface="Arial" charset="0"/>
              </a:rPr>
              <a:t>assist vulnerable </a:t>
            </a:r>
            <a:r>
              <a:rPr lang="en-GB" altLang="en-US" u="sng" spc="-88" dirty="0">
                <a:latin typeface="Arial" charset="0"/>
                <a:cs typeface="Arial" charset="0"/>
              </a:rPr>
              <a:t>South African </a:t>
            </a:r>
            <a:r>
              <a:rPr lang="en-GB" altLang="en-US" b="1" u="sng" spc="-88" dirty="0">
                <a:latin typeface="Arial" charset="0"/>
                <a:cs typeface="Arial" charset="0"/>
              </a:rPr>
              <a:t>farming communities </a:t>
            </a:r>
            <a:r>
              <a:rPr lang="en-GB" altLang="en-US" spc="-88" dirty="0">
                <a:latin typeface="Arial" charset="0"/>
                <a:cs typeface="Arial" charset="0"/>
              </a:rPr>
              <a:t>to achieve an </a:t>
            </a:r>
            <a:r>
              <a:rPr lang="en-GB" altLang="en-US" b="1" spc="-88" dirty="0">
                <a:latin typeface="Arial" charset="0"/>
                <a:cs typeface="Arial" charset="0"/>
              </a:rPr>
              <a:t>increase</a:t>
            </a:r>
            <a:r>
              <a:rPr lang="en-GB" altLang="en-US" spc="-88" dirty="0">
                <a:latin typeface="Arial" charset="0"/>
                <a:cs typeface="Arial" charset="0"/>
              </a:rPr>
              <a:t> in agricultural </a:t>
            </a:r>
            <a:r>
              <a:rPr lang="en-GB" altLang="en-US" b="1" spc="-88" dirty="0">
                <a:latin typeface="Arial" charset="0"/>
                <a:cs typeface="Arial" charset="0"/>
              </a:rPr>
              <a:t>production</a:t>
            </a:r>
            <a:r>
              <a:rPr lang="en-GB" altLang="en-US" spc="-88" dirty="0">
                <a:latin typeface="Arial" charset="0"/>
                <a:cs typeface="Arial" charset="0"/>
              </a:rPr>
              <a:t> and invest in infrastructure that unlocks agricultural production. i.e. Revitalization of irrigation schemes</a:t>
            </a:r>
          </a:p>
          <a:p>
            <a:pPr algn="just" eaLnBrk="1" hangingPunct="1">
              <a:lnSpc>
                <a:spcPct val="150000"/>
              </a:lnSpc>
              <a:buFont typeface="Arial" charset="0"/>
              <a:buChar char="•"/>
              <a:defRPr/>
            </a:pPr>
            <a:r>
              <a:rPr lang="en-GB" altLang="en-US" b="1" spc="-88" dirty="0">
                <a:solidFill>
                  <a:schemeClr val="tx2">
                    <a:lumMod val="75000"/>
                  </a:schemeClr>
                </a:solidFill>
                <a:latin typeface="Arial" charset="0"/>
                <a:cs typeface="Arial" charset="0"/>
              </a:rPr>
              <a:t>LAND CARE</a:t>
            </a:r>
          </a:p>
          <a:p>
            <a:pPr algn="just" eaLnBrk="1" hangingPunct="1">
              <a:lnSpc>
                <a:spcPct val="150000"/>
              </a:lnSpc>
              <a:buFont typeface="Arial" charset="0"/>
              <a:buChar char="•"/>
              <a:defRPr/>
            </a:pPr>
            <a:r>
              <a:rPr lang="en-AU" altLang="en-US" spc="-88" dirty="0"/>
              <a:t>To</a:t>
            </a:r>
            <a:r>
              <a:rPr lang="en-AU" altLang="en-US" b="1" spc="-88" dirty="0"/>
              <a:t> </a:t>
            </a:r>
            <a:r>
              <a:rPr lang="en-AU" altLang="en-US" b="1" u="sng" spc="-88" dirty="0"/>
              <a:t>enhance a sustainable conservation of natural resources </a:t>
            </a:r>
            <a:r>
              <a:rPr lang="en-AU" altLang="en-US" b="1" spc="-88" dirty="0"/>
              <a:t>through </a:t>
            </a:r>
            <a:r>
              <a:rPr lang="en-AU" altLang="en-US" b="1" u="sng" spc="-88" dirty="0"/>
              <a:t>community based participatory approach, </a:t>
            </a:r>
            <a:r>
              <a:rPr lang="en-AU" altLang="en-US" spc="-88" dirty="0"/>
              <a:t>create job opportunities through expanded public works programme model </a:t>
            </a:r>
            <a:r>
              <a:rPr lang="en-AU" altLang="en-US" b="1" u="sng" spc="-88" dirty="0"/>
              <a:t>(EPWP), </a:t>
            </a:r>
            <a:r>
              <a:rPr lang="en-AU" altLang="en-US" spc="-88" dirty="0"/>
              <a:t>to improve food security and well being of society as guided by six indivisible principles</a:t>
            </a:r>
            <a:r>
              <a:rPr lang="en-AU" altLang="en-US" b="1" spc="-88" dirty="0"/>
              <a:t>.</a:t>
            </a:r>
            <a:endParaRPr lang="en-US" altLang="en-US" b="1" spc="-88" dirty="0">
              <a:solidFill>
                <a:schemeClr val="tx2">
                  <a:lumMod val="75000"/>
                </a:schemeClr>
              </a:solidFill>
              <a:latin typeface="Arial" charset="0"/>
              <a:cs typeface="Arial" charset="0"/>
            </a:endParaRPr>
          </a:p>
          <a:p>
            <a:pPr eaLnBrk="1" hangingPunct="1">
              <a:lnSpc>
                <a:spcPct val="200000"/>
              </a:lnSpc>
              <a:defRPr/>
            </a:pPr>
            <a:endParaRPr lang="en-US" altLang="en-US" sz="1800" dirty="0">
              <a:latin typeface="Arial" charset="0"/>
              <a:cs typeface="Arial" charset="0"/>
            </a:endParaRPr>
          </a:p>
        </p:txBody>
      </p:sp>
      <p:sp>
        <p:nvSpPr>
          <p:cNvPr id="23556" name="Slide Number Placeholder 3"/>
          <p:cNvSpPr>
            <a:spLocks noGrp="1"/>
          </p:cNvSpPr>
          <p:nvPr>
            <p:ph type="sldNum" sz="quarter" idx="10"/>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numCol="1" compatLnSpc="1">
            <a:prstTxWarp prst="textNoShape">
              <a:avLst/>
            </a:prstTxWarp>
          </a:bodyPr>
          <a:lstStyle>
            <a:lvl1pPr eaLnBrk="0" hangingPunct="0">
              <a:defRPr sz="1800">
                <a:solidFill>
                  <a:schemeClr val="tx1"/>
                </a:solidFill>
                <a:latin typeface="Arial" charset="0"/>
                <a:cs typeface="Arial" charset="0"/>
              </a:defRPr>
            </a:lvl1pPr>
            <a:lvl2pPr marL="651196" indent="-250460" eaLnBrk="0" hangingPunct="0">
              <a:defRPr sz="1800">
                <a:solidFill>
                  <a:schemeClr val="tx1"/>
                </a:solidFill>
                <a:latin typeface="Arial" charset="0"/>
                <a:cs typeface="Arial" charset="0"/>
              </a:defRPr>
            </a:lvl2pPr>
            <a:lvl3pPr marL="1001840" indent="-200368" eaLnBrk="0" hangingPunct="0">
              <a:defRPr sz="1800">
                <a:solidFill>
                  <a:schemeClr val="tx1"/>
                </a:solidFill>
                <a:latin typeface="Arial" charset="0"/>
                <a:cs typeface="Arial" charset="0"/>
              </a:defRPr>
            </a:lvl3pPr>
            <a:lvl4pPr marL="1402575" indent="-200368" eaLnBrk="0" hangingPunct="0">
              <a:defRPr sz="1800">
                <a:solidFill>
                  <a:schemeClr val="tx1"/>
                </a:solidFill>
                <a:latin typeface="Arial" charset="0"/>
                <a:cs typeface="Arial" charset="0"/>
              </a:defRPr>
            </a:lvl4pPr>
            <a:lvl5pPr marL="1803311" indent="-200368" eaLnBrk="0" hangingPunct="0">
              <a:defRPr sz="1800">
                <a:solidFill>
                  <a:schemeClr val="tx1"/>
                </a:solidFill>
                <a:latin typeface="Arial" charset="0"/>
                <a:cs typeface="Arial" charset="0"/>
              </a:defRPr>
            </a:lvl5pPr>
            <a:lvl6pPr marL="2204047" indent="-200368" defTabSz="922528" eaLnBrk="0" fontAlgn="base" hangingPunct="0">
              <a:spcBef>
                <a:spcPct val="0"/>
              </a:spcBef>
              <a:spcAft>
                <a:spcPct val="0"/>
              </a:spcAft>
              <a:defRPr sz="1800">
                <a:solidFill>
                  <a:schemeClr val="tx1"/>
                </a:solidFill>
                <a:latin typeface="Arial" charset="0"/>
                <a:cs typeface="Arial" charset="0"/>
              </a:defRPr>
            </a:lvl6pPr>
            <a:lvl7pPr marL="2604783" indent="-200368" defTabSz="922528" eaLnBrk="0" fontAlgn="base" hangingPunct="0">
              <a:spcBef>
                <a:spcPct val="0"/>
              </a:spcBef>
              <a:spcAft>
                <a:spcPct val="0"/>
              </a:spcAft>
              <a:defRPr sz="1800">
                <a:solidFill>
                  <a:schemeClr val="tx1"/>
                </a:solidFill>
                <a:latin typeface="Arial" charset="0"/>
                <a:cs typeface="Arial" charset="0"/>
              </a:defRPr>
            </a:lvl7pPr>
            <a:lvl8pPr marL="3005519" indent="-200368" defTabSz="922528" eaLnBrk="0" fontAlgn="base" hangingPunct="0">
              <a:spcBef>
                <a:spcPct val="0"/>
              </a:spcBef>
              <a:spcAft>
                <a:spcPct val="0"/>
              </a:spcAft>
              <a:defRPr sz="1800">
                <a:solidFill>
                  <a:schemeClr val="tx1"/>
                </a:solidFill>
                <a:latin typeface="Arial" charset="0"/>
                <a:cs typeface="Arial" charset="0"/>
              </a:defRPr>
            </a:lvl8pPr>
            <a:lvl9pPr marL="3406254" indent="-200368" defTabSz="922528" eaLnBrk="0" fontAlgn="base" hangingPunct="0">
              <a:spcBef>
                <a:spcPct val="0"/>
              </a:spcBef>
              <a:spcAft>
                <a:spcPct val="0"/>
              </a:spcAft>
              <a:defRPr sz="1800">
                <a:solidFill>
                  <a:schemeClr val="tx1"/>
                </a:solidFill>
                <a:latin typeface="Arial" charset="0"/>
                <a:cs typeface="Arial" charset="0"/>
              </a:defRPr>
            </a:lvl9pPr>
          </a:lstStyle>
          <a:p>
            <a:pPr eaLnBrk="1" hangingPunct="1"/>
            <a:fld id="{E884D170-9984-4063-9F2D-589D681F2542}" type="slidenum">
              <a:rPr lang="en-GB" altLang="en-US" sz="1100">
                <a:solidFill>
                  <a:srgbClr val="008000"/>
                </a:solidFill>
              </a:rPr>
              <a:pPr eaLnBrk="1" hangingPunct="1"/>
              <a:t>20</a:t>
            </a:fld>
            <a:endParaRPr lang="en-GB" altLang="en-US" sz="1100">
              <a:solidFill>
                <a:srgbClr val="008000"/>
              </a:solidFill>
            </a:endParaRPr>
          </a:p>
        </p:txBody>
      </p:sp>
    </p:spTree>
    <p:extLst>
      <p:ext uri="{BB962C8B-B14F-4D97-AF65-F5344CB8AC3E}">
        <p14:creationId xmlns:p14="http://schemas.microsoft.com/office/powerpoint/2010/main" xmlns="" val="3646788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685800" y="6858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a:bodyPr>
          <a:lstStyle/>
          <a:p>
            <a:r>
              <a:rPr lang="en-US" sz="2800" b="1" dirty="0" smtClean="0">
                <a:solidFill>
                  <a:schemeClr val="bg1"/>
                </a:solidFill>
                <a:latin typeface="Arial" charset="0"/>
                <a:cs typeface="Arial" charset="0"/>
              </a:rPr>
              <a:t>Pullets recently delivered: </a:t>
            </a:r>
            <a:r>
              <a:rPr lang="en-US" sz="2800" b="1" dirty="0" err="1" smtClean="0">
                <a:solidFill>
                  <a:schemeClr val="bg1"/>
                </a:solidFill>
                <a:latin typeface="Arial" charset="0"/>
                <a:cs typeface="Arial" charset="0"/>
              </a:rPr>
              <a:t>Roda</a:t>
            </a:r>
            <a:r>
              <a:rPr lang="en-US" sz="2800" b="1" dirty="0" smtClean="0">
                <a:solidFill>
                  <a:schemeClr val="bg1"/>
                </a:solidFill>
                <a:latin typeface="Arial" charset="0"/>
                <a:cs typeface="Arial" charset="0"/>
              </a:rPr>
              <a:t> Farm </a:t>
            </a:r>
          </a:p>
        </p:txBody>
      </p:sp>
      <p:sp>
        <p:nvSpPr>
          <p:cNvPr id="24579" name="Slide Number Placeholder 3"/>
          <p:cNvSpPr>
            <a:spLocks noGrp="1"/>
          </p:cNvSpPr>
          <p:nvPr>
            <p:ph type="sldNum" sz="quarter" idx="10"/>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numCol="1" compatLnSpc="1">
            <a:prstTxWarp prst="textNoShape">
              <a:avLst/>
            </a:prstTxWarp>
          </a:bodyPr>
          <a:lstStyle>
            <a:lvl1pPr eaLnBrk="0" hangingPunct="0">
              <a:defRPr sz="1800">
                <a:solidFill>
                  <a:schemeClr val="tx1"/>
                </a:solidFill>
                <a:latin typeface="Arial" charset="0"/>
                <a:cs typeface="Arial" charset="0"/>
              </a:defRPr>
            </a:lvl1pPr>
            <a:lvl2pPr marL="651196" indent="-250460" eaLnBrk="0" hangingPunct="0">
              <a:defRPr sz="1800">
                <a:solidFill>
                  <a:schemeClr val="tx1"/>
                </a:solidFill>
                <a:latin typeface="Arial" charset="0"/>
                <a:cs typeface="Arial" charset="0"/>
              </a:defRPr>
            </a:lvl2pPr>
            <a:lvl3pPr marL="1001840" indent="-200368" eaLnBrk="0" hangingPunct="0">
              <a:defRPr sz="1800">
                <a:solidFill>
                  <a:schemeClr val="tx1"/>
                </a:solidFill>
                <a:latin typeface="Arial" charset="0"/>
                <a:cs typeface="Arial" charset="0"/>
              </a:defRPr>
            </a:lvl3pPr>
            <a:lvl4pPr marL="1402575" indent="-200368" eaLnBrk="0" hangingPunct="0">
              <a:defRPr sz="1800">
                <a:solidFill>
                  <a:schemeClr val="tx1"/>
                </a:solidFill>
                <a:latin typeface="Arial" charset="0"/>
                <a:cs typeface="Arial" charset="0"/>
              </a:defRPr>
            </a:lvl4pPr>
            <a:lvl5pPr marL="1803311" indent="-200368" eaLnBrk="0" hangingPunct="0">
              <a:defRPr sz="1800">
                <a:solidFill>
                  <a:schemeClr val="tx1"/>
                </a:solidFill>
                <a:latin typeface="Arial" charset="0"/>
                <a:cs typeface="Arial" charset="0"/>
              </a:defRPr>
            </a:lvl5pPr>
            <a:lvl6pPr marL="2204047" indent="-200368" defTabSz="922528" eaLnBrk="0" fontAlgn="base" hangingPunct="0">
              <a:spcBef>
                <a:spcPct val="0"/>
              </a:spcBef>
              <a:spcAft>
                <a:spcPct val="0"/>
              </a:spcAft>
              <a:defRPr sz="1800">
                <a:solidFill>
                  <a:schemeClr val="tx1"/>
                </a:solidFill>
                <a:latin typeface="Arial" charset="0"/>
                <a:cs typeface="Arial" charset="0"/>
              </a:defRPr>
            </a:lvl6pPr>
            <a:lvl7pPr marL="2604783" indent="-200368" defTabSz="922528" eaLnBrk="0" fontAlgn="base" hangingPunct="0">
              <a:spcBef>
                <a:spcPct val="0"/>
              </a:spcBef>
              <a:spcAft>
                <a:spcPct val="0"/>
              </a:spcAft>
              <a:defRPr sz="1800">
                <a:solidFill>
                  <a:schemeClr val="tx1"/>
                </a:solidFill>
                <a:latin typeface="Arial" charset="0"/>
                <a:cs typeface="Arial" charset="0"/>
              </a:defRPr>
            </a:lvl7pPr>
            <a:lvl8pPr marL="3005519" indent="-200368" defTabSz="922528" eaLnBrk="0" fontAlgn="base" hangingPunct="0">
              <a:spcBef>
                <a:spcPct val="0"/>
              </a:spcBef>
              <a:spcAft>
                <a:spcPct val="0"/>
              </a:spcAft>
              <a:defRPr sz="1800">
                <a:solidFill>
                  <a:schemeClr val="tx1"/>
                </a:solidFill>
                <a:latin typeface="Arial" charset="0"/>
                <a:cs typeface="Arial" charset="0"/>
              </a:defRPr>
            </a:lvl8pPr>
            <a:lvl9pPr marL="3406254" indent="-200368" defTabSz="922528" eaLnBrk="0" fontAlgn="base" hangingPunct="0">
              <a:spcBef>
                <a:spcPct val="0"/>
              </a:spcBef>
              <a:spcAft>
                <a:spcPct val="0"/>
              </a:spcAft>
              <a:defRPr sz="1800">
                <a:solidFill>
                  <a:schemeClr val="tx1"/>
                </a:solidFill>
                <a:latin typeface="Arial" charset="0"/>
                <a:cs typeface="Arial" charset="0"/>
              </a:defRPr>
            </a:lvl9pPr>
          </a:lstStyle>
          <a:p>
            <a:pPr eaLnBrk="1" hangingPunct="1"/>
            <a:fld id="{C09D074C-BC65-4F0F-83BC-9921FAB94B9D}" type="slidenum">
              <a:rPr lang="en-ZA" sz="1100">
                <a:solidFill>
                  <a:srgbClr val="008000"/>
                </a:solidFill>
              </a:rPr>
              <a:pPr eaLnBrk="1" hangingPunct="1"/>
              <a:t>21</a:t>
            </a:fld>
            <a:endParaRPr lang="en-ZA" sz="1100">
              <a:solidFill>
                <a:srgbClr val="008000"/>
              </a:solidFill>
            </a:endParaRPr>
          </a:p>
        </p:txBody>
      </p:sp>
      <p:pic>
        <p:nvPicPr>
          <p:cNvPr id="2458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081" y="1208033"/>
            <a:ext cx="8558926" cy="5160418"/>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80429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814302" y="838200"/>
            <a:ext cx="8311864" cy="58745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algn="ctr"/>
            <a:r>
              <a:rPr lang="en-ZA" altLang="en-US" sz="2500" b="1" dirty="0">
                <a:solidFill>
                  <a:schemeClr val="bg1"/>
                </a:solidFill>
                <a:latin typeface="Arial" charset="0"/>
                <a:cs typeface="Arial" charset="0"/>
              </a:rPr>
              <a:t>Policy imperatives informing investments in 2016/17</a:t>
            </a:r>
          </a:p>
        </p:txBody>
      </p:sp>
      <p:sp>
        <p:nvSpPr>
          <p:cNvPr id="7171" name="Content Placeholder 2"/>
          <p:cNvSpPr>
            <a:spLocks noGrp="1"/>
          </p:cNvSpPr>
          <p:nvPr>
            <p:ph idx="1"/>
          </p:nvPr>
        </p:nvSpPr>
        <p:spPr bwMode="auto">
          <a:xfrm>
            <a:off x="385525" y="1403853"/>
            <a:ext cx="8079734" cy="4570080"/>
          </a:xfrm>
          <a:extLst/>
        </p:spPr>
        <p:txBody>
          <a:bodyPr vert="horz" wrap="square" numCol="1" anchor="t" anchorCtr="0" compatLnSpc="1">
            <a:prstTxWarp prst="textNoShape">
              <a:avLst/>
            </a:prstTxWarp>
            <a:normAutofit fontScale="92500" lnSpcReduction="20000"/>
          </a:bodyPr>
          <a:lstStyle/>
          <a:p>
            <a:pPr marL="681765" lvl="2" indent="-450828">
              <a:spcBef>
                <a:spcPts val="0"/>
              </a:spcBef>
              <a:buFont typeface="+mj-lt"/>
              <a:buAutoNum type="arabicPeriod"/>
              <a:defRPr/>
            </a:pPr>
            <a:r>
              <a:rPr lang="en-ZA" altLang="en-US" sz="2300" dirty="0">
                <a:cs typeface="Arial" charset="0"/>
              </a:rPr>
              <a:t>Create 1 million jobs </a:t>
            </a:r>
            <a:r>
              <a:rPr lang="en-ZA" altLang="en-US" sz="2300" i="1" dirty="0">
                <a:cs typeface="Arial" charset="0"/>
              </a:rPr>
              <a:t>(NDP: 2030 vision)</a:t>
            </a:r>
          </a:p>
          <a:p>
            <a:pPr marL="681767" lvl="2" indent="-450828">
              <a:spcBef>
                <a:spcPts val="0"/>
              </a:spcBef>
              <a:buFont typeface="+mj-lt"/>
              <a:buAutoNum type="arabicPeriod"/>
              <a:defRPr/>
            </a:pPr>
            <a:endParaRPr lang="en-ZA" altLang="en-US" sz="2300" i="1" dirty="0">
              <a:cs typeface="Arial" charset="0"/>
            </a:endParaRPr>
          </a:p>
          <a:p>
            <a:pPr marL="681765" lvl="2" indent="-450828">
              <a:spcBef>
                <a:spcPts val="0"/>
              </a:spcBef>
              <a:buFont typeface="+mj-lt"/>
              <a:buAutoNum type="arabicPeriod"/>
              <a:defRPr/>
            </a:pPr>
            <a:r>
              <a:rPr lang="en-ZA" altLang="en-US" sz="2300" dirty="0">
                <a:cs typeface="Arial" charset="0"/>
              </a:rPr>
              <a:t>Put 1 million hectares of unutilised land under production  by 2019 </a:t>
            </a:r>
            <a:r>
              <a:rPr lang="en-ZA" altLang="en-US" sz="2300" i="1" dirty="0">
                <a:cs typeface="Arial" charset="0"/>
              </a:rPr>
              <a:t>(</a:t>
            </a:r>
            <a:r>
              <a:rPr lang="en-ZA" altLang="en-US" sz="2300" i="1" dirty="0" err="1">
                <a:cs typeface="Arial" charset="0"/>
              </a:rPr>
              <a:t>Fetsa</a:t>
            </a:r>
            <a:r>
              <a:rPr lang="en-ZA" altLang="en-US" sz="2300" i="1" dirty="0">
                <a:cs typeface="Arial" charset="0"/>
              </a:rPr>
              <a:t> </a:t>
            </a:r>
            <a:r>
              <a:rPr lang="en-ZA" altLang="en-US" sz="2300" i="1" dirty="0" err="1">
                <a:cs typeface="Arial" charset="0"/>
              </a:rPr>
              <a:t>Tlala</a:t>
            </a:r>
            <a:r>
              <a:rPr lang="en-ZA" altLang="en-US" sz="2300" i="1" dirty="0">
                <a:cs typeface="Arial" charset="0"/>
              </a:rPr>
              <a:t>)</a:t>
            </a:r>
          </a:p>
          <a:p>
            <a:pPr marL="681767" lvl="2" indent="-450828">
              <a:spcBef>
                <a:spcPts val="0"/>
              </a:spcBef>
              <a:buFont typeface="+mj-lt"/>
              <a:buAutoNum type="arabicPeriod"/>
              <a:defRPr/>
            </a:pPr>
            <a:endParaRPr lang="en-ZA" altLang="en-US" sz="2300" i="1" dirty="0">
              <a:cs typeface="Arial" charset="0"/>
            </a:endParaRPr>
          </a:p>
          <a:p>
            <a:pPr marL="681765" lvl="2" indent="-450828">
              <a:spcBef>
                <a:spcPts val="0"/>
              </a:spcBef>
              <a:buFont typeface="+mj-lt"/>
              <a:buAutoNum type="arabicPeriod"/>
              <a:defRPr/>
            </a:pPr>
            <a:r>
              <a:rPr lang="en-ZA" altLang="en-US" sz="2300" dirty="0">
                <a:cs typeface="Arial" charset="0"/>
              </a:rPr>
              <a:t>Support 300 000 smallholder producers by 2019 </a:t>
            </a:r>
            <a:r>
              <a:rPr lang="en-ZA" altLang="en-US" sz="2300" i="1" dirty="0">
                <a:cs typeface="Arial" charset="0"/>
              </a:rPr>
              <a:t>(NGP)</a:t>
            </a:r>
          </a:p>
          <a:p>
            <a:pPr marL="681767" lvl="2" indent="-450828">
              <a:spcBef>
                <a:spcPts val="0"/>
              </a:spcBef>
              <a:buFont typeface="+mj-lt"/>
              <a:buAutoNum type="arabicPeriod"/>
              <a:defRPr/>
            </a:pPr>
            <a:endParaRPr lang="en-ZA" altLang="en-US" sz="2300" i="1" dirty="0">
              <a:cs typeface="Arial" charset="0"/>
            </a:endParaRPr>
          </a:p>
          <a:p>
            <a:pPr marL="681765" lvl="2" indent="-450828">
              <a:spcBef>
                <a:spcPts val="0"/>
              </a:spcBef>
              <a:buFont typeface="+mj-lt"/>
              <a:buAutoNum type="arabicPeriod"/>
              <a:defRPr/>
            </a:pPr>
            <a:r>
              <a:rPr lang="en-ZA" altLang="en-US" sz="2300" dirty="0">
                <a:cs typeface="Arial" charset="0"/>
              </a:rPr>
              <a:t>Expand 1.5 million hectares under irrigation by 500 000 </a:t>
            </a:r>
            <a:r>
              <a:rPr lang="en-ZA" altLang="en-US" sz="2300" i="1" dirty="0">
                <a:cs typeface="Arial" charset="0"/>
              </a:rPr>
              <a:t>(NDP: 2030 Vision)</a:t>
            </a:r>
          </a:p>
          <a:p>
            <a:pPr marL="681767" lvl="2" indent="-450828">
              <a:spcBef>
                <a:spcPts val="0"/>
              </a:spcBef>
              <a:buFont typeface="+mj-lt"/>
              <a:buAutoNum type="arabicPeriod"/>
              <a:defRPr/>
            </a:pPr>
            <a:endParaRPr lang="en-ZA" altLang="en-US" sz="2300" i="1" dirty="0">
              <a:cs typeface="Arial" charset="0"/>
            </a:endParaRPr>
          </a:p>
          <a:p>
            <a:pPr marL="681765" lvl="2" indent="-450828">
              <a:spcBef>
                <a:spcPts val="0"/>
              </a:spcBef>
              <a:buFont typeface="+mj-lt"/>
              <a:buAutoNum type="arabicPeriod"/>
              <a:defRPr/>
            </a:pPr>
            <a:r>
              <a:rPr lang="en-ZA" altLang="en-US" sz="2300" dirty="0">
                <a:cs typeface="Arial" charset="0"/>
              </a:rPr>
              <a:t>Ensure food security for all </a:t>
            </a:r>
            <a:r>
              <a:rPr lang="en-ZA" altLang="en-US" sz="2300" i="1" dirty="0">
                <a:cs typeface="Arial" charset="0"/>
              </a:rPr>
              <a:t>(Constitutional Mandate)</a:t>
            </a:r>
          </a:p>
          <a:p>
            <a:pPr marL="681767" lvl="2" indent="-450828">
              <a:spcBef>
                <a:spcPts val="0"/>
              </a:spcBef>
              <a:buFont typeface="+mj-lt"/>
              <a:buAutoNum type="arabicPeriod"/>
              <a:defRPr/>
            </a:pPr>
            <a:endParaRPr lang="en-ZA" altLang="en-US" sz="2300" i="1" dirty="0">
              <a:cs typeface="Arial" charset="0"/>
            </a:endParaRPr>
          </a:p>
          <a:p>
            <a:pPr marL="681765" lvl="2" indent="-450828">
              <a:spcBef>
                <a:spcPts val="0"/>
              </a:spcBef>
              <a:buFont typeface="+mj-lt"/>
              <a:buAutoNum type="arabicPeriod"/>
              <a:defRPr/>
            </a:pPr>
            <a:r>
              <a:rPr lang="en-ZA" altLang="en-US" sz="2300" dirty="0">
                <a:cs typeface="Arial" charset="0"/>
              </a:rPr>
              <a:t>Ensure sustainable use of natural resources</a:t>
            </a:r>
          </a:p>
          <a:p>
            <a:pPr marL="681767" lvl="2" indent="-450828">
              <a:spcBef>
                <a:spcPts val="0"/>
              </a:spcBef>
              <a:buFont typeface="+mj-lt"/>
              <a:buAutoNum type="arabicPeriod"/>
              <a:defRPr/>
            </a:pPr>
            <a:endParaRPr lang="en-ZA" altLang="en-US" sz="2300" dirty="0">
              <a:cs typeface="Arial" charset="0"/>
            </a:endParaRPr>
          </a:p>
          <a:p>
            <a:pPr marL="681765" lvl="2" indent="-450828">
              <a:spcBef>
                <a:spcPts val="0"/>
              </a:spcBef>
              <a:buFont typeface="+mj-lt"/>
              <a:buAutoNum type="arabicPeriod"/>
              <a:defRPr/>
            </a:pPr>
            <a:r>
              <a:rPr lang="en-ZA" altLang="en-US" sz="2300" dirty="0">
                <a:cs typeface="Arial" charset="0"/>
              </a:rPr>
              <a:t>Grow agricultural contribution to the GDP  - driven by the Revitalization of Agriculture and Agro-processing Value Chains (RAAVC)</a:t>
            </a:r>
          </a:p>
          <a:p>
            <a:pPr>
              <a:defRPr/>
            </a:pPr>
            <a:endParaRPr lang="en-ZA" altLang="en-US" dirty="0" smtClean="0">
              <a:latin typeface="+mn-lt"/>
              <a:cs typeface="Arial" charset="0"/>
            </a:endParaRPr>
          </a:p>
        </p:txBody>
      </p:sp>
      <p:sp>
        <p:nvSpPr>
          <p:cNvPr id="25604" name="Slide Number Placeholder 3"/>
          <p:cNvSpPr>
            <a:spLocks noGrp="1"/>
          </p:cNvSpPr>
          <p:nvPr>
            <p:ph type="sldNum" sz="quarter" idx="10"/>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numCol="1" compatLnSpc="1">
            <a:prstTxWarp prst="textNoShape">
              <a:avLst/>
            </a:prstTxWarp>
          </a:bodyPr>
          <a:lstStyle>
            <a:lvl1pPr eaLnBrk="0" hangingPunct="0">
              <a:defRPr sz="1800">
                <a:solidFill>
                  <a:schemeClr val="tx1"/>
                </a:solidFill>
                <a:latin typeface="Arial" charset="0"/>
                <a:cs typeface="Arial" charset="0"/>
              </a:defRPr>
            </a:lvl1pPr>
            <a:lvl2pPr marL="651196" indent="-250460" eaLnBrk="0" hangingPunct="0">
              <a:defRPr sz="1800">
                <a:solidFill>
                  <a:schemeClr val="tx1"/>
                </a:solidFill>
                <a:latin typeface="Arial" charset="0"/>
                <a:cs typeface="Arial" charset="0"/>
              </a:defRPr>
            </a:lvl2pPr>
            <a:lvl3pPr marL="1001840" indent="-200368" eaLnBrk="0" hangingPunct="0">
              <a:defRPr sz="1800">
                <a:solidFill>
                  <a:schemeClr val="tx1"/>
                </a:solidFill>
                <a:latin typeface="Arial" charset="0"/>
                <a:cs typeface="Arial" charset="0"/>
              </a:defRPr>
            </a:lvl3pPr>
            <a:lvl4pPr marL="1402575" indent="-200368" eaLnBrk="0" hangingPunct="0">
              <a:defRPr sz="1800">
                <a:solidFill>
                  <a:schemeClr val="tx1"/>
                </a:solidFill>
                <a:latin typeface="Arial" charset="0"/>
                <a:cs typeface="Arial" charset="0"/>
              </a:defRPr>
            </a:lvl4pPr>
            <a:lvl5pPr marL="1803311" indent="-200368" eaLnBrk="0" hangingPunct="0">
              <a:defRPr sz="1800">
                <a:solidFill>
                  <a:schemeClr val="tx1"/>
                </a:solidFill>
                <a:latin typeface="Arial" charset="0"/>
                <a:cs typeface="Arial" charset="0"/>
              </a:defRPr>
            </a:lvl5pPr>
            <a:lvl6pPr marL="2204047" indent="-200368" defTabSz="922528" eaLnBrk="0" fontAlgn="base" hangingPunct="0">
              <a:spcBef>
                <a:spcPct val="0"/>
              </a:spcBef>
              <a:spcAft>
                <a:spcPct val="0"/>
              </a:spcAft>
              <a:defRPr sz="1800">
                <a:solidFill>
                  <a:schemeClr val="tx1"/>
                </a:solidFill>
                <a:latin typeface="Arial" charset="0"/>
                <a:cs typeface="Arial" charset="0"/>
              </a:defRPr>
            </a:lvl6pPr>
            <a:lvl7pPr marL="2604783" indent="-200368" defTabSz="922528" eaLnBrk="0" fontAlgn="base" hangingPunct="0">
              <a:spcBef>
                <a:spcPct val="0"/>
              </a:spcBef>
              <a:spcAft>
                <a:spcPct val="0"/>
              </a:spcAft>
              <a:defRPr sz="1800">
                <a:solidFill>
                  <a:schemeClr val="tx1"/>
                </a:solidFill>
                <a:latin typeface="Arial" charset="0"/>
                <a:cs typeface="Arial" charset="0"/>
              </a:defRPr>
            </a:lvl7pPr>
            <a:lvl8pPr marL="3005519" indent="-200368" defTabSz="922528" eaLnBrk="0" fontAlgn="base" hangingPunct="0">
              <a:spcBef>
                <a:spcPct val="0"/>
              </a:spcBef>
              <a:spcAft>
                <a:spcPct val="0"/>
              </a:spcAft>
              <a:defRPr sz="1800">
                <a:solidFill>
                  <a:schemeClr val="tx1"/>
                </a:solidFill>
                <a:latin typeface="Arial" charset="0"/>
                <a:cs typeface="Arial" charset="0"/>
              </a:defRPr>
            </a:lvl8pPr>
            <a:lvl9pPr marL="3406254" indent="-200368" defTabSz="922528" eaLnBrk="0" fontAlgn="base" hangingPunct="0">
              <a:spcBef>
                <a:spcPct val="0"/>
              </a:spcBef>
              <a:spcAft>
                <a:spcPct val="0"/>
              </a:spcAft>
              <a:defRPr sz="1800">
                <a:solidFill>
                  <a:schemeClr val="tx1"/>
                </a:solidFill>
                <a:latin typeface="Arial" charset="0"/>
                <a:cs typeface="Arial" charset="0"/>
              </a:defRPr>
            </a:lvl9pPr>
          </a:lstStyle>
          <a:p>
            <a:pPr eaLnBrk="1" hangingPunct="1"/>
            <a:fld id="{525F788D-98CA-44BB-A9DE-7E72A90929B7}" type="slidenum">
              <a:rPr lang="en-ZA" altLang="en-US" sz="1100">
                <a:solidFill>
                  <a:srgbClr val="008000"/>
                </a:solidFill>
              </a:rPr>
              <a:pPr eaLnBrk="1" hangingPunct="1"/>
              <a:t>22</a:t>
            </a:fld>
            <a:endParaRPr lang="en-ZA" altLang="en-US" sz="1100">
              <a:solidFill>
                <a:srgbClr val="008000"/>
              </a:solidFill>
            </a:endParaRPr>
          </a:p>
        </p:txBody>
      </p:sp>
    </p:spTree>
    <p:extLst>
      <p:ext uri="{BB962C8B-B14F-4D97-AF65-F5344CB8AC3E}">
        <p14:creationId xmlns:p14="http://schemas.microsoft.com/office/powerpoint/2010/main" xmlns="" val="1483720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685800" y="7620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fontScale="90000"/>
          </a:bodyPr>
          <a:lstStyle/>
          <a:p>
            <a:r>
              <a:rPr lang="en-US" sz="2400" b="1" dirty="0" smtClean="0">
                <a:solidFill>
                  <a:schemeClr val="bg1"/>
                </a:solidFill>
                <a:latin typeface="Arial" charset="0"/>
                <a:cs typeface="Arial" charset="0"/>
              </a:rPr>
              <a:t>21 sow piggery structure: </a:t>
            </a:r>
            <a:r>
              <a:rPr lang="en-US" sz="2400" b="1" dirty="0" err="1" smtClean="0">
                <a:solidFill>
                  <a:schemeClr val="bg1"/>
                </a:solidFill>
                <a:latin typeface="Arial" charset="0"/>
                <a:cs typeface="Arial" charset="0"/>
              </a:rPr>
              <a:t>Seanego</a:t>
            </a:r>
            <a:r>
              <a:rPr lang="en-US" sz="2400" b="1" dirty="0" smtClean="0">
                <a:solidFill>
                  <a:schemeClr val="bg1"/>
                </a:solidFill>
                <a:latin typeface="Arial" charset="0"/>
                <a:cs typeface="Arial" charset="0"/>
              </a:rPr>
              <a:t> Project </a:t>
            </a:r>
            <a:r>
              <a:rPr lang="en-US" sz="2400" b="1" dirty="0" err="1" smtClean="0">
                <a:solidFill>
                  <a:schemeClr val="bg1"/>
                </a:solidFill>
                <a:latin typeface="Arial" charset="0"/>
                <a:cs typeface="Arial" charset="0"/>
              </a:rPr>
              <a:t>Winterveldt</a:t>
            </a:r>
            <a:r>
              <a:rPr lang="en-US" sz="2400" b="1" dirty="0" smtClean="0">
                <a:solidFill>
                  <a:schemeClr val="bg1"/>
                </a:solidFill>
                <a:latin typeface="Arial" charset="0"/>
                <a:cs typeface="Arial" charset="0"/>
              </a:rPr>
              <a:t> </a:t>
            </a:r>
          </a:p>
        </p:txBody>
      </p:sp>
      <p:sp>
        <p:nvSpPr>
          <p:cNvPr id="26627" name="Slide Number Placeholder 3"/>
          <p:cNvSpPr>
            <a:spLocks noGrp="1"/>
          </p:cNvSpPr>
          <p:nvPr>
            <p:ph type="sldNum" sz="quarter" idx="10"/>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numCol="1" compatLnSpc="1">
            <a:prstTxWarp prst="textNoShape">
              <a:avLst/>
            </a:prstTxWarp>
          </a:bodyPr>
          <a:lstStyle>
            <a:lvl1pPr eaLnBrk="0" hangingPunct="0">
              <a:defRPr sz="1800">
                <a:solidFill>
                  <a:schemeClr val="tx1"/>
                </a:solidFill>
                <a:latin typeface="Arial" charset="0"/>
                <a:cs typeface="Arial" charset="0"/>
              </a:defRPr>
            </a:lvl1pPr>
            <a:lvl2pPr marL="651196" indent="-250460" eaLnBrk="0" hangingPunct="0">
              <a:defRPr sz="1800">
                <a:solidFill>
                  <a:schemeClr val="tx1"/>
                </a:solidFill>
                <a:latin typeface="Arial" charset="0"/>
                <a:cs typeface="Arial" charset="0"/>
              </a:defRPr>
            </a:lvl2pPr>
            <a:lvl3pPr marL="1001840" indent="-200368" eaLnBrk="0" hangingPunct="0">
              <a:defRPr sz="1800">
                <a:solidFill>
                  <a:schemeClr val="tx1"/>
                </a:solidFill>
                <a:latin typeface="Arial" charset="0"/>
                <a:cs typeface="Arial" charset="0"/>
              </a:defRPr>
            </a:lvl3pPr>
            <a:lvl4pPr marL="1402575" indent="-200368" eaLnBrk="0" hangingPunct="0">
              <a:defRPr sz="1800">
                <a:solidFill>
                  <a:schemeClr val="tx1"/>
                </a:solidFill>
                <a:latin typeface="Arial" charset="0"/>
                <a:cs typeface="Arial" charset="0"/>
              </a:defRPr>
            </a:lvl4pPr>
            <a:lvl5pPr marL="1803311" indent="-200368" eaLnBrk="0" hangingPunct="0">
              <a:defRPr sz="1800">
                <a:solidFill>
                  <a:schemeClr val="tx1"/>
                </a:solidFill>
                <a:latin typeface="Arial" charset="0"/>
                <a:cs typeface="Arial" charset="0"/>
              </a:defRPr>
            </a:lvl5pPr>
            <a:lvl6pPr marL="2204047" indent="-200368" defTabSz="922528" eaLnBrk="0" fontAlgn="base" hangingPunct="0">
              <a:spcBef>
                <a:spcPct val="0"/>
              </a:spcBef>
              <a:spcAft>
                <a:spcPct val="0"/>
              </a:spcAft>
              <a:defRPr sz="1800">
                <a:solidFill>
                  <a:schemeClr val="tx1"/>
                </a:solidFill>
                <a:latin typeface="Arial" charset="0"/>
                <a:cs typeface="Arial" charset="0"/>
              </a:defRPr>
            </a:lvl6pPr>
            <a:lvl7pPr marL="2604783" indent="-200368" defTabSz="922528" eaLnBrk="0" fontAlgn="base" hangingPunct="0">
              <a:spcBef>
                <a:spcPct val="0"/>
              </a:spcBef>
              <a:spcAft>
                <a:spcPct val="0"/>
              </a:spcAft>
              <a:defRPr sz="1800">
                <a:solidFill>
                  <a:schemeClr val="tx1"/>
                </a:solidFill>
                <a:latin typeface="Arial" charset="0"/>
                <a:cs typeface="Arial" charset="0"/>
              </a:defRPr>
            </a:lvl7pPr>
            <a:lvl8pPr marL="3005519" indent="-200368" defTabSz="922528" eaLnBrk="0" fontAlgn="base" hangingPunct="0">
              <a:spcBef>
                <a:spcPct val="0"/>
              </a:spcBef>
              <a:spcAft>
                <a:spcPct val="0"/>
              </a:spcAft>
              <a:defRPr sz="1800">
                <a:solidFill>
                  <a:schemeClr val="tx1"/>
                </a:solidFill>
                <a:latin typeface="Arial" charset="0"/>
                <a:cs typeface="Arial" charset="0"/>
              </a:defRPr>
            </a:lvl8pPr>
            <a:lvl9pPr marL="3406254" indent="-200368" defTabSz="922528" eaLnBrk="0" fontAlgn="base" hangingPunct="0">
              <a:spcBef>
                <a:spcPct val="0"/>
              </a:spcBef>
              <a:spcAft>
                <a:spcPct val="0"/>
              </a:spcAft>
              <a:defRPr sz="1800">
                <a:solidFill>
                  <a:schemeClr val="tx1"/>
                </a:solidFill>
                <a:latin typeface="Arial" charset="0"/>
                <a:cs typeface="Arial" charset="0"/>
              </a:defRPr>
            </a:lvl9pPr>
          </a:lstStyle>
          <a:p>
            <a:pPr eaLnBrk="1" hangingPunct="1"/>
            <a:fld id="{F19F1C56-35CE-49B0-B754-18C3A9BE542B}" type="slidenum">
              <a:rPr lang="en-ZA" sz="1100">
                <a:solidFill>
                  <a:srgbClr val="008000"/>
                </a:solidFill>
              </a:rPr>
              <a:pPr eaLnBrk="1" hangingPunct="1"/>
              <a:t>23</a:t>
            </a:fld>
            <a:endParaRPr lang="en-ZA" sz="1100">
              <a:solidFill>
                <a:srgbClr val="008000"/>
              </a:solidFill>
            </a:endParaRPr>
          </a:p>
        </p:txBody>
      </p:sp>
      <p:pic>
        <p:nvPicPr>
          <p:cNvPr id="26628" name="Content Placeholder 4" descr="C:\Users\23327677\Documents\TERRENCE WORK DOCUMENTS 1\Mulungo\SIPHO\IMG-20160822-WA0001.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10914" y="1274266"/>
            <a:ext cx="4633086" cy="50279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9" name="Picture 5" descr="C:\Users\23280875\AppData\Local\Microsoft\Windows\INetCache\Content.Word\20160817_10384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74266"/>
            <a:ext cx="4510914" cy="50279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29784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685800" y="685800"/>
            <a:ext cx="8229057" cy="6335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r>
              <a:rPr lang="en-ZA" altLang="en-US" sz="2500" b="1" dirty="0">
                <a:solidFill>
                  <a:schemeClr val="bg1"/>
                </a:solidFill>
                <a:latin typeface="Arial" charset="0"/>
                <a:cs typeface="Arial" charset="0"/>
              </a:rPr>
              <a:t>Programme allocations in 2016/17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88592125"/>
              </p:ext>
            </p:extLst>
          </p:nvPr>
        </p:nvGraphicFramePr>
        <p:xfrm>
          <a:off x="304800" y="1447800"/>
          <a:ext cx="8435393" cy="4673750"/>
        </p:xfrm>
        <a:graphic>
          <a:graphicData uri="http://schemas.openxmlformats.org/drawingml/2006/table">
            <a:tbl>
              <a:tblPr>
                <a:tableStyleId>{5C22544A-7EE6-4342-B048-85BDC9FD1C3A}</a:tableStyleId>
              </a:tblPr>
              <a:tblGrid>
                <a:gridCol w="1851123"/>
                <a:gridCol w="1781758"/>
                <a:gridCol w="1785550"/>
                <a:gridCol w="1970262"/>
                <a:gridCol w="1046700"/>
              </a:tblGrid>
              <a:tr h="356495">
                <a:tc rowSpan="2">
                  <a:txBody>
                    <a:bodyPr/>
                    <a:lstStyle/>
                    <a:p>
                      <a:pPr algn="ctr" fontAlgn="ctr"/>
                      <a:r>
                        <a:rPr lang="en-ZA" sz="1800" b="1" u="none" strike="noStrike" dirty="0" smtClean="0">
                          <a:effectLst/>
                        </a:rPr>
                        <a:t>Programme </a:t>
                      </a:r>
                      <a:endParaRPr lang="en-ZA" sz="1800" b="1" i="0" u="none" strike="noStrike" dirty="0">
                        <a:solidFill>
                          <a:srgbClr val="000000"/>
                        </a:solidFill>
                        <a:effectLst/>
                        <a:latin typeface="Calibri"/>
                      </a:endParaRPr>
                    </a:p>
                  </a:txBody>
                  <a:tcPr marL="9526" marR="9526" marT="9531" marB="0" anchor="ctr">
                    <a:solidFill>
                      <a:schemeClr val="bg1">
                        <a:lumMod val="85000"/>
                      </a:schemeClr>
                    </a:solidFill>
                  </a:tcPr>
                </a:tc>
                <a:tc>
                  <a:txBody>
                    <a:bodyPr/>
                    <a:lstStyle/>
                    <a:p>
                      <a:pPr algn="ctr" fontAlgn="b"/>
                      <a:r>
                        <a:rPr lang="en-ZA" sz="1800" b="1" u="none" strike="noStrike" dirty="0" smtClean="0">
                          <a:effectLst/>
                        </a:rPr>
                        <a:t>Total</a:t>
                      </a:r>
                      <a:r>
                        <a:rPr lang="en-ZA" sz="1800" b="1" u="none" strike="noStrike" baseline="0" dirty="0" smtClean="0">
                          <a:effectLst/>
                        </a:rPr>
                        <a:t> Allocation </a:t>
                      </a:r>
                      <a:r>
                        <a:rPr lang="en-ZA" sz="1800" b="1" u="none" strike="noStrike" dirty="0" smtClean="0">
                          <a:effectLst/>
                        </a:rPr>
                        <a:t> </a:t>
                      </a:r>
                      <a:endParaRPr lang="en-ZA" sz="1800" b="1" i="0" u="none" strike="noStrike" dirty="0">
                        <a:solidFill>
                          <a:srgbClr val="000000"/>
                        </a:solidFill>
                        <a:effectLst/>
                        <a:latin typeface="Calibri"/>
                      </a:endParaRPr>
                    </a:p>
                  </a:txBody>
                  <a:tcPr marL="9526" marR="9526" marT="9531" marB="0" anchor="b">
                    <a:solidFill>
                      <a:schemeClr val="bg1">
                        <a:lumMod val="85000"/>
                      </a:schemeClr>
                    </a:solidFill>
                  </a:tcPr>
                </a:tc>
                <a:tc>
                  <a:txBody>
                    <a:bodyPr/>
                    <a:lstStyle/>
                    <a:p>
                      <a:pPr algn="ctr" fontAlgn="ctr"/>
                      <a:r>
                        <a:rPr lang="en-ZA" sz="1800" b="1" i="0" u="none" strike="noStrike" dirty="0" smtClean="0">
                          <a:solidFill>
                            <a:srgbClr val="000000"/>
                          </a:solidFill>
                          <a:effectLst/>
                          <a:latin typeface="Calibri"/>
                        </a:rPr>
                        <a:t>Transfer in Q1</a:t>
                      </a:r>
                      <a:endParaRPr lang="en-ZA" sz="1800" b="1" i="0" u="none" strike="noStrike" dirty="0">
                        <a:solidFill>
                          <a:srgbClr val="000000"/>
                        </a:solidFill>
                        <a:effectLst/>
                        <a:latin typeface="Calibri"/>
                      </a:endParaRPr>
                    </a:p>
                  </a:txBody>
                  <a:tcPr marL="9526" marR="9526" marT="9531" marB="0" anchor="ctr">
                    <a:solidFill>
                      <a:schemeClr val="bg1">
                        <a:lumMod val="85000"/>
                      </a:schemeClr>
                    </a:solidFill>
                  </a:tcPr>
                </a:tc>
                <a:tc>
                  <a:txBody>
                    <a:bodyPr/>
                    <a:lstStyle/>
                    <a:p>
                      <a:pPr algn="ctr" fontAlgn="ctr"/>
                      <a:r>
                        <a:rPr lang="en-ZA" sz="1800" b="1" u="none" strike="noStrike" dirty="0" smtClean="0">
                          <a:effectLst/>
                        </a:rPr>
                        <a:t>Expenditure in Q1</a:t>
                      </a:r>
                      <a:endParaRPr lang="en-ZA" sz="1800" b="1" i="0" u="none" strike="noStrike" dirty="0">
                        <a:solidFill>
                          <a:srgbClr val="000000"/>
                        </a:solidFill>
                        <a:effectLst/>
                        <a:latin typeface="Calibri"/>
                      </a:endParaRPr>
                    </a:p>
                  </a:txBody>
                  <a:tcPr marL="9526" marR="9526" marT="9531" marB="0" anchor="ctr">
                    <a:solidFill>
                      <a:schemeClr val="bg1">
                        <a:lumMod val="85000"/>
                      </a:schemeClr>
                    </a:solidFill>
                  </a:tcPr>
                </a:tc>
                <a:tc rowSpan="2">
                  <a:txBody>
                    <a:bodyPr/>
                    <a:lstStyle/>
                    <a:p>
                      <a:pPr algn="ctr" fontAlgn="ctr"/>
                      <a:r>
                        <a:rPr lang="en-ZA" sz="1800" b="1" i="0" u="none" strike="noStrike" dirty="0" smtClean="0">
                          <a:solidFill>
                            <a:srgbClr val="000000"/>
                          </a:solidFill>
                          <a:effectLst/>
                          <a:latin typeface="Calibri"/>
                        </a:rPr>
                        <a:t>%</a:t>
                      </a:r>
                      <a:r>
                        <a:rPr lang="en-ZA" sz="1800" b="1" i="0" u="none" strike="noStrike" baseline="0" dirty="0" smtClean="0">
                          <a:solidFill>
                            <a:srgbClr val="000000"/>
                          </a:solidFill>
                          <a:effectLst/>
                          <a:latin typeface="Calibri"/>
                        </a:rPr>
                        <a:t> Spent </a:t>
                      </a:r>
                      <a:endParaRPr lang="en-ZA" sz="1800" b="1" i="0" u="none" strike="noStrike" dirty="0">
                        <a:solidFill>
                          <a:srgbClr val="000000"/>
                        </a:solidFill>
                        <a:effectLst/>
                        <a:latin typeface="Calibri"/>
                      </a:endParaRPr>
                    </a:p>
                  </a:txBody>
                  <a:tcPr marL="9526" marR="9526" marT="9531" marB="0" anchor="ctr">
                    <a:solidFill>
                      <a:schemeClr val="bg1">
                        <a:lumMod val="85000"/>
                      </a:schemeClr>
                    </a:solidFill>
                  </a:tcPr>
                </a:tc>
              </a:tr>
              <a:tr h="490881">
                <a:tc vMerge="1">
                  <a:txBody>
                    <a:bodyPr/>
                    <a:lstStyle/>
                    <a:p>
                      <a:endParaRPr lang="en-ZA"/>
                    </a:p>
                  </a:txBody>
                  <a:tcPr/>
                </a:tc>
                <a:tc>
                  <a:txBody>
                    <a:bodyPr/>
                    <a:lstStyle/>
                    <a:p>
                      <a:pPr marL="0" marR="0" indent="0" algn="ctr" defTabSz="1053297" rtl="0" eaLnBrk="1" fontAlgn="b" latinLnBrk="0" hangingPunct="1">
                        <a:lnSpc>
                          <a:spcPct val="100000"/>
                        </a:lnSpc>
                        <a:spcBef>
                          <a:spcPts val="0"/>
                        </a:spcBef>
                        <a:spcAft>
                          <a:spcPts val="0"/>
                        </a:spcAft>
                        <a:buClrTx/>
                        <a:buSzTx/>
                        <a:buFontTx/>
                        <a:buNone/>
                        <a:tabLst/>
                        <a:defRPr/>
                      </a:pPr>
                      <a:r>
                        <a:rPr lang="en-ZA" sz="1800" b="1" u="none" strike="noStrike" dirty="0" smtClean="0">
                          <a:effectLst/>
                        </a:rPr>
                        <a:t>R'000</a:t>
                      </a:r>
                      <a:endParaRPr lang="en-ZA" sz="1800" b="1" i="0" u="none" strike="noStrike" dirty="0">
                        <a:solidFill>
                          <a:srgbClr val="000000"/>
                        </a:solidFill>
                        <a:effectLst/>
                        <a:latin typeface="Calibri"/>
                      </a:endParaRPr>
                    </a:p>
                  </a:txBody>
                  <a:tcPr marL="9526" marR="9526" marT="9531" marB="0" anchor="b">
                    <a:solidFill>
                      <a:schemeClr val="bg1">
                        <a:lumMod val="85000"/>
                      </a:schemeClr>
                    </a:solidFill>
                  </a:tcPr>
                </a:tc>
                <a:tc>
                  <a:txBody>
                    <a:bodyPr/>
                    <a:lstStyle/>
                    <a:p>
                      <a:pPr marL="0" marR="0" indent="0" algn="ctr" defTabSz="1053297" rtl="0" eaLnBrk="1" fontAlgn="ctr" latinLnBrk="0" hangingPunct="1">
                        <a:lnSpc>
                          <a:spcPct val="100000"/>
                        </a:lnSpc>
                        <a:spcBef>
                          <a:spcPts val="0"/>
                        </a:spcBef>
                        <a:spcAft>
                          <a:spcPts val="0"/>
                        </a:spcAft>
                        <a:buClrTx/>
                        <a:buSzTx/>
                        <a:buFontTx/>
                        <a:buNone/>
                        <a:tabLst/>
                        <a:defRPr/>
                      </a:pPr>
                      <a:r>
                        <a:rPr lang="en-ZA" sz="1800" b="1" u="none" strike="noStrike" dirty="0" smtClean="0">
                          <a:effectLst/>
                        </a:rPr>
                        <a:t>R'000</a:t>
                      </a:r>
                      <a:endParaRPr lang="en-ZA" sz="1800" b="1" i="0" u="none" strike="noStrike" dirty="0">
                        <a:solidFill>
                          <a:srgbClr val="000000"/>
                        </a:solidFill>
                        <a:effectLst/>
                        <a:latin typeface="Calibri"/>
                      </a:endParaRPr>
                    </a:p>
                  </a:txBody>
                  <a:tcPr marL="9526" marR="9526" marT="9531" marB="0" anchor="ctr">
                    <a:solidFill>
                      <a:schemeClr val="bg1">
                        <a:lumMod val="85000"/>
                      </a:schemeClr>
                    </a:solidFill>
                  </a:tcPr>
                </a:tc>
                <a:tc>
                  <a:txBody>
                    <a:bodyPr/>
                    <a:lstStyle/>
                    <a:p>
                      <a:pPr algn="ctr" fontAlgn="ctr"/>
                      <a:r>
                        <a:rPr lang="en-ZA" sz="1800" b="1" u="none" strike="noStrike" dirty="0">
                          <a:effectLst/>
                        </a:rPr>
                        <a:t>R'000</a:t>
                      </a:r>
                      <a:endParaRPr lang="en-ZA" sz="1800" b="1" i="0" u="none" strike="noStrike" dirty="0">
                        <a:solidFill>
                          <a:srgbClr val="000000"/>
                        </a:solidFill>
                        <a:effectLst/>
                        <a:latin typeface="Calibri"/>
                      </a:endParaRPr>
                    </a:p>
                  </a:txBody>
                  <a:tcPr marL="9526" marR="9526" marT="9531" marB="0" anchor="ctr">
                    <a:solidFill>
                      <a:schemeClr val="bg1">
                        <a:lumMod val="85000"/>
                      </a:schemeClr>
                    </a:solidFill>
                  </a:tcPr>
                </a:tc>
                <a:tc vMerge="1">
                  <a:txBody>
                    <a:bodyPr/>
                    <a:lstStyle/>
                    <a:p>
                      <a:pPr algn="ctr" fontAlgn="ctr"/>
                      <a:endParaRPr lang="en-ZA" sz="2000" b="1" i="0" u="none" strike="noStrike" dirty="0">
                        <a:solidFill>
                          <a:srgbClr val="000000"/>
                        </a:solidFill>
                        <a:effectLst/>
                        <a:latin typeface="Calibri"/>
                      </a:endParaRPr>
                    </a:p>
                  </a:txBody>
                  <a:tcPr marL="11140" marR="11140" marT="10504" marB="0" anchor="ctr">
                    <a:solidFill>
                      <a:schemeClr val="bg1">
                        <a:lumMod val="85000"/>
                      </a:schemeClr>
                    </a:solidFill>
                  </a:tcPr>
                </a:tc>
              </a:tr>
              <a:tr h="532429">
                <a:tc>
                  <a:txBody>
                    <a:bodyPr/>
                    <a:lstStyle/>
                    <a:p>
                      <a:r>
                        <a:rPr lang="en-ZA" sz="1900" dirty="0" smtClean="0"/>
                        <a:t>EQUITABLE SHARE</a:t>
                      </a:r>
                      <a:endParaRPr lang="en-ZA" sz="1900" dirty="0"/>
                    </a:p>
                  </a:txBody>
                  <a:tcPr marL="9526" marR="9526" marT="9531" marB="0" anchor="ctr"/>
                </a:tc>
                <a:tc>
                  <a:txBody>
                    <a:bodyPr/>
                    <a:lstStyle/>
                    <a:p>
                      <a:pPr algn="ctr" fontAlgn="ctr"/>
                      <a:r>
                        <a:rPr lang="en-ZA" sz="1800" b="0" i="0" u="none" strike="noStrike" dirty="0" smtClean="0">
                          <a:solidFill>
                            <a:srgbClr val="000000"/>
                          </a:solidFill>
                          <a:effectLst/>
                          <a:latin typeface="Calibri"/>
                        </a:rPr>
                        <a:t>65 525</a:t>
                      </a:r>
                      <a:endParaRPr lang="en-ZA" sz="1800" b="0" i="0" u="none" strike="noStrike" dirty="0">
                        <a:solidFill>
                          <a:srgbClr val="000000"/>
                        </a:solidFill>
                        <a:effectLst/>
                        <a:latin typeface="Calibri"/>
                      </a:endParaRPr>
                    </a:p>
                  </a:txBody>
                  <a:tcPr marL="9526" marR="9526" marT="9531" marB="0" anchor="ctr"/>
                </a:tc>
                <a:tc>
                  <a:txBody>
                    <a:bodyPr/>
                    <a:lstStyle/>
                    <a:p>
                      <a:pPr algn="ctr" fontAlgn="ctr"/>
                      <a:r>
                        <a:rPr lang="en-ZA" sz="1800" b="0" i="0" u="none" strike="noStrike" dirty="0" err="1" smtClean="0">
                          <a:solidFill>
                            <a:srgbClr val="000000"/>
                          </a:solidFill>
                          <a:effectLst/>
                          <a:latin typeface="Calibri"/>
                        </a:rPr>
                        <a:t>Prov</a:t>
                      </a:r>
                      <a:endParaRPr lang="en-ZA" sz="1800" b="0" i="0" u="none" strike="noStrike" dirty="0">
                        <a:solidFill>
                          <a:srgbClr val="000000"/>
                        </a:solidFill>
                        <a:effectLst/>
                        <a:latin typeface="Calibri"/>
                      </a:endParaRPr>
                    </a:p>
                  </a:txBody>
                  <a:tcPr marL="9526" marR="9526" marT="9531" marB="0" anchor="ctr"/>
                </a:tc>
                <a:tc>
                  <a:txBody>
                    <a:bodyPr/>
                    <a:lstStyle/>
                    <a:p>
                      <a:pPr algn="ctr" fontAlgn="ctr"/>
                      <a:r>
                        <a:rPr lang="en-ZA" sz="1800" b="0" i="0" u="none" strike="noStrike" dirty="0" smtClean="0">
                          <a:solidFill>
                            <a:srgbClr val="000000"/>
                          </a:solidFill>
                          <a:effectLst/>
                          <a:latin typeface="Calibri"/>
                        </a:rPr>
                        <a:t>28 280</a:t>
                      </a:r>
                      <a:endParaRPr lang="en-ZA" sz="1800" b="0" i="0" u="none" strike="noStrike" dirty="0">
                        <a:solidFill>
                          <a:srgbClr val="000000"/>
                        </a:solidFill>
                        <a:effectLst/>
                        <a:latin typeface="Calibri"/>
                      </a:endParaRPr>
                    </a:p>
                  </a:txBody>
                  <a:tcPr marL="9526" marR="9526" marT="9531" marB="0" anchor="ctr"/>
                </a:tc>
                <a:tc>
                  <a:txBody>
                    <a:bodyPr/>
                    <a:lstStyle/>
                    <a:p>
                      <a:pPr algn="ctr" fontAlgn="ctr"/>
                      <a:r>
                        <a:rPr lang="en-ZA" sz="1800" b="0" i="0" u="none" strike="noStrike" dirty="0" smtClean="0">
                          <a:solidFill>
                            <a:srgbClr val="000000"/>
                          </a:solidFill>
                          <a:effectLst/>
                          <a:latin typeface="Calibri"/>
                        </a:rPr>
                        <a:t>43</a:t>
                      </a:r>
                      <a:endParaRPr lang="en-ZA" sz="1800" b="0" i="0" u="none" strike="noStrike" dirty="0">
                        <a:solidFill>
                          <a:srgbClr val="000000"/>
                        </a:solidFill>
                        <a:effectLst/>
                        <a:latin typeface="Calibri"/>
                      </a:endParaRPr>
                    </a:p>
                  </a:txBody>
                  <a:tcPr marL="9526" marR="9526" marT="9531" marB="0" anchor="ctr"/>
                </a:tc>
              </a:tr>
              <a:tr h="562551">
                <a:tc>
                  <a:txBody>
                    <a:bodyPr/>
                    <a:lstStyle/>
                    <a:p>
                      <a:pPr algn="l" fontAlgn="ctr"/>
                      <a:r>
                        <a:rPr lang="en-ZA" sz="1800" b="0" i="0" u="none" strike="noStrike" dirty="0" smtClean="0">
                          <a:solidFill>
                            <a:schemeClr val="tx1"/>
                          </a:solidFill>
                          <a:effectLst/>
                          <a:latin typeface="Calibri"/>
                        </a:rPr>
                        <a:t>CASP</a:t>
                      </a:r>
                      <a:r>
                        <a:rPr lang="en-ZA" sz="1800" b="0" i="0" u="none" strike="noStrike" baseline="0" dirty="0" smtClean="0">
                          <a:solidFill>
                            <a:schemeClr val="tx1"/>
                          </a:solidFill>
                          <a:effectLst/>
                          <a:latin typeface="Calibri"/>
                        </a:rPr>
                        <a:t> </a:t>
                      </a:r>
                      <a:endParaRPr lang="en-ZA" sz="1800" b="0" i="0" u="none" strike="noStrike" dirty="0">
                        <a:solidFill>
                          <a:schemeClr val="tx1"/>
                        </a:solidFill>
                        <a:effectLst/>
                        <a:latin typeface="Calibri"/>
                      </a:endParaRPr>
                    </a:p>
                  </a:txBody>
                  <a:tcPr marL="9526" marR="9526" marT="9531" marB="0" anchor="ctr"/>
                </a:tc>
                <a:tc>
                  <a:txBody>
                    <a:bodyPr/>
                    <a:lstStyle/>
                    <a:p>
                      <a:pPr algn="ctr" fontAlgn="ctr"/>
                      <a:r>
                        <a:rPr lang="en-ZA" sz="1800" b="0" i="0" u="none" strike="noStrike" dirty="0" smtClean="0">
                          <a:solidFill>
                            <a:schemeClr val="tx1"/>
                          </a:solidFill>
                          <a:effectLst/>
                          <a:latin typeface="Calibri"/>
                        </a:rPr>
                        <a:t>70,097</a:t>
                      </a:r>
                    </a:p>
                    <a:p>
                      <a:pPr algn="ctr" fontAlgn="ctr"/>
                      <a:endParaRPr lang="en-ZA" sz="1800" b="0" i="0" u="none" strike="noStrike" dirty="0">
                        <a:solidFill>
                          <a:schemeClr val="tx1"/>
                        </a:solidFill>
                        <a:effectLst/>
                        <a:latin typeface="Calibri"/>
                      </a:endParaRPr>
                    </a:p>
                  </a:txBody>
                  <a:tcPr marL="9526" marR="9526" marT="9531" marB="0" anchor="ctr"/>
                </a:tc>
                <a:tc>
                  <a:txBody>
                    <a:bodyPr/>
                    <a:lstStyle/>
                    <a:p>
                      <a:pPr algn="ctr" fontAlgn="ctr"/>
                      <a:r>
                        <a:rPr lang="en-ZA" sz="1800" b="0" i="0" u="none" strike="noStrike" dirty="0" smtClean="0">
                          <a:solidFill>
                            <a:schemeClr val="tx1"/>
                          </a:solidFill>
                          <a:effectLst/>
                          <a:latin typeface="Calibri"/>
                        </a:rPr>
                        <a:t>7 008</a:t>
                      </a:r>
                      <a:endParaRPr lang="en-ZA" sz="1800" b="0" i="0" u="none" strike="noStrike" dirty="0">
                        <a:solidFill>
                          <a:schemeClr val="tx1"/>
                        </a:solidFill>
                        <a:effectLst/>
                        <a:latin typeface="Calibri"/>
                      </a:endParaRPr>
                    </a:p>
                  </a:txBody>
                  <a:tcPr marL="9526" marR="9526" marT="9531" marB="0" anchor="ctr"/>
                </a:tc>
                <a:tc>
                  <a:txBody>
                    <a:bodyPr/>
                    <a:lstStyle/>
                    <a:p>
                      <a:pPr marL="0" marR="0" indent="0" algn="ctr" defTabSz="1053297" rtl="0" eaLnBrk="1" fontAlgn="ctr" latinLnBrk="0" hangingPunct="1">
                        <a:lnSpc>
                          <a:spcPct val="100000"/>
                        </a:lnSpc>
                        <a:spcBef>
                          <a:spcPts val="0"/>
                        </a:spcBef>
                        <a:spcAft>
                          <a:spcPts val="0"/>
                        </a:spcAft>
                        <a:buClrTx/>
                        <a:buSzTx/>
                        <a:buFontTx/>
                        <a:buNone/>
                        <a:tabLst/>
                        <a:defRPr/>
                      </a:pPr>
                      <a:r>
                        <a:rPr lang="en-ZA" sz="1800" b="0" i="0" u="none" strike="noStrike" dirty="0" smtClean="0">
                          <a:solidFill>
                            <a:schemeClr val="tx1"/>
                          </a:solidFill>
                          <a:effectLst/>
                          <a:latin typeface="+mn-lt"/>
                        </a:rPr>
                        <a:t>6,497</a:t>
                      </a:r>
                    </a:p>
                    <a:p>
                      <a:pPr algn="ctr" fontAlgn="ctr"/>
                      <a:endParaRPr lang="en-ZA" sz="1800" b="0" i="0" u="none" strike="noStrike" dirty="0">
                        <a:solidFill>
                          <a:schemeClr val="tx1"/>
                        </a:solidFill>
                        <a:effectLst/>
                        <a:latin typeface="Calibri"/>
                      </a:endParaRPr>
                    </a:p>
                  </a:txBody>
                  <a:tcPr marL="9526" marR="9526" marT="9531" marB="0" anchor="ctr"/>
                </a:tc>
                <a:tc>
                  <a:txBody>
                    <a:bodyPr/>
                    <a:lstStyle/>
                    <a:p>
                      <a:pPr algn="ctr" fontAlgn="ctr"/>
                      <a:r>
                        <a:rPr lang="en-ZA" sz="1800" b="0" i="0" u="none" strike="noStrike" dirty="0" smtClean="0">
                          <a:solidFill>
                            <a:schemeClr val="tx1"/>
                          </a:solidFill>
                          <a:effectLst/>
                          <a:latin typeface="Calibri"/>
                        </a:rPr>
                        <a:t>12</a:t>
                      </a:r>
                      <a:endParaRPr lang="en-ZA" sz="1800" b="0" i="0" u="none" strike="noStrike" dirty="0">
                        <a:solidFill>
                          <a:schemeClr val="tx1"/>
                        </a:solidFill>
                        <a:effectLst/>
                        <a:latin typeface="Calibri"/>
                      </a:endParaRPr>
                    </a:p>
                  </a:txBody>
                  <a:tcPr marL="9526" marR="9526" marT="9531" marB="0" anchor="ctr"/>
                </a:tc>
              </a:tr>
              <a:tr h="562511">
                <a:tc>
                  <a:txBody>
                    <a:bodyPr/>
                    <a:lstStyle/>
                    <a:p>
                      <a:pPr algn="l" fontAlgn="ctr"/>
                      <a:r>
                        <a:rPr lang="en-ZA" sz="1800" b="0" i="0" u="none" strike="noStrike" dirty="0" smtClean="0">
                          <a:solidFill>
                            <a:schemeClr val="tx1"/>
                          </a:solidFill>
                          <a:effectLst/>
                          <a:latin typeface="Calibri"/>
                        </a:rPr>
                        <a:t>ERP</a:t>
                      </a:r>
                      <a:endParaRPr lang="en-ZA" sz="1800" b="0" i="0" u="none" strike="noStrike" dirty="0">
                        <a:solidFill>
                          <a:schemeClr val="tx1"/>
                        </a:solidFill>
                        <a:effectLst/>
                        <a:latin typeface="Calibri"/>
                      </a:endParaRPr>
                    </a:p>
                  </a:txBody>
                  <a:tcPr marL="9526" marR="9526" marT="9531" marB="0" anchor="ctr"/>
                </a:tc>
                <a:tc>
                  <a:txBody>
                    <a:bodyPr/>
                    <a:lstStyle/>
                    <a:p>
                      <a:pPr algn="ctr" fontAlgn="ctr"/>
                      <a:r>
                        <a:rPr lang="en-ZA" sz="1800" b="0" i="0" u="none" strike="noStrike" dirty="0" smtClean="0">
                          <a:solidFill>
                            <a:schemeClr val="tx1"/>
                          </a:solidFill>
                          <a:effectLst/>
                          <a:latin typeface="Calibri"/>
                        </a:rPr>
                        <a:t>14,982</a:t>
                      </a:r>
                      <a:endParaRPr lang="en-ZA" sz="1800" b="0" i="0" u="none" strike="noStrike" dirty="0">
                        <a:solidFill>
                          <a:schemeClr val="tx1"/>
                        </a:solidFill>
                        <a:effectLst/>
                        <a:latin typeface="Calibri"/>
                      </a:endParaRPr>
                    </a:p>
                  </a:txBody>
                  <a:tcPr marL="9526" marR="9526" marT="9531" marB="0" anchor="ctr"/>
                </a:tc>
                <a:tc>
                  <a:txBody>
                    <a:bodyPr/>
                    <a:lstStyle/>
                    <a:p>
                      <a:pPr algn="ctr" fontAlgn="ctr"/>
                      <a:r>
                        <a:rPr lang="en-ZA" sz="1800" b="0" i="0" u="none" strike="noStrike" dirty="0" smtClean="0">
                          <a:solidFill>
                            <a:schemeClr val="tx1"/>
                          </a:solidFill>
                          <a:effectLst/>
                          <a:latin typeface="Calibri"/>
                        </a:rPr>
                        <a:t>1 500</a:t>
                      </a:r>
                      <a:endParaRPr lang="en-ZA" sz="1800" b="0" i="0" u="none" strike="noStrike" dirty="0">
                        <a:solidFill>
                          <a:schemeClr val="tx1"/>
                        </a:solidFill>
                        <a:effectLst/>
                        <a:latin typeface="Calibri"/>
                      </a:endParaRPr>
                    </a:p>
                  </a:txBody>
                  <a:tcPr marL="9526" marR="9526" marT="9531" marB="0" anchor="ctr"/>
                </a:tc>
                <a:tc>
                  <a:txBody>
                    <a:bodyPr/>
                    <a:lstStyle/>
                    <a:p>
                      <a:pPr marL="0" marR="0" indent="0" algn="ctr" defTabSz="1053297" rtl="0" eaLnBrk="1" fontAlgn="ctr" latinLnBrk="0" hangingPunct="1">
                        <a:lnSpc>
                          <a:spcPct val="100000"/>
                        </a:lnSpc>
                        <a:spcBef>
                          <a:spcPts val="0"/>
                        </a:spcBef>
                        <a:spcAft>
                          <a:spcPts val="0"/>
                        </a:spcAft>
                        <a:buClrTx/>
                        <a:buSzTx/>
                        <a:buFontTx/>
                        <a:buNone/>
                        <a:tabLst/>
                        <a:defRPr/>
                      </a:pPr>
                      <a:r>
                        <a:rPr lang="en-ZA" sz="1800" b="0" i="0" u="none" strike="noStrike" dirty="0" smtClean="0">
                          <a:solidFill>
                            <a:schemeClr val="tx1"/>
                          </a:solidFill>
                          <a:effectLst/>
                          <a:latin typeface="+mn-lt"/>
                        </a:rPr>
                        <a:t>3,371</a:t>
                      </a:r>
                    </a:p>
                    <a:p>
                      <a:pPr algn="ctr" fontAlgn="ctr"/>
                      <a:endParaRPr lang="en-ZA" sz="1800" b="0" i="0" u="none" strike="noStrike" dirty="0">
                        <a:solidFill>
                          <a:schemeClr val="tx1"/>
                        </a:solidFill>
                        <a:effectLst/>
                        <a:latin typeface="Calibri"/>
                      </a:endParaRPr>
                    </a:p>
                  </a:txBody>
                  <a:tcPr marL="9526" marR="9526" marT="9531" marB="0" anchor="ctr"/>
                </a:tc>
                <a:tc>
                  <a:txBody>
                    <a:bodyPr/>
                    <a:lstStyle/>
                    <a:p>
                      <a:pPr algn="ctr" fontAlgn="ctr"/>
                      <a:r>
                        <a:rPr lang="en-ZA" sz="1800" b="0" i="0" u="none" strike="noStrike" dirty="0" smtClean="0">
                          <a:solidFill>
                            <a:schemeClr val="tx1"/>
                          </a:solidFill>
                          <a:effectLst/>
                          <a:latin typeface="Calibri"/>
                        </a:rPr>
                        <a:t>23</a:t>
                      </a:r>
                      <a:endParaRPr lang="en-ZA" sz="1800" b="0" i="0" u="none" strike="noStrike" dirty="0">
                        <a:solidFill>
                          <a:schemeClr val="tx1"/>
                        </a:solidFill>
                        <a:effectLst/>
                        <a:latin typeface="Calibri"/>
                      </a:endParaRPr>
                    </a:p>
                  </a:txBody>
                  <a:tcPr marL="9526" marR="9526" marT="9531" marB="0" anchor="ctr"/>
                </a:tc>
              </a:tr>
              <a:tr h="839001">
                <a:tc>
                  <a:txBody>
                    <a:bodyPr/>
                    <a:lstStyle/>
                    <a:p>
                      <a:pPr algn="l" fontAlgn="ctr"/>
                      <a:r>
                        <a:rPr lang="en-ZA" sz="1800" b="0" i="0" u="none" strike="noStrike" dirty="0" smtClean="0">
                          <a:solidFill>
                            <a:schemeClr val="tx1"/>
                          </a:solidFill>
                          <a:effectLst/>
                          <a:latin typeface="Calibri"/>
                        </a:rPr>
                        <a:t>ILIMA/LETSEMA </a:t>
                      </a:r>
                      <a:endParaRPr lang="en-ZA" sz="1800" b="0" i="0" u="none" strike="noStrike" dirty="0">
                        <a:solidFill>
                          <a:schemeClr val="tx1"/>
                        </a:solidFill>
                        <a:effectLst/>
                        <a:latin typeface="Calibri"/>
                      </a:endParaRPr>
                    </a:p>
                  </a:txBody>
                  <a:tcPr marL="9526" marR="9526" marT="9531" marB="0" anchor="ctr"/>
                </a:tc>
                <a:tc>
                  <a:txBody>
                    <a:bodyPr/>
                    <a:lstStyle/>
                    <a:p>
                      <a:pPr algn="ctr" fontAlgn="ctr"/>
                      <a:endParaRPr lang="en-ZA" sz="1800" b="0" i="0" u="none" strike="noStrike" dirty="0" smtClean="0">
                        <a:solidFill>
                          <a:schemeClr val="tx1"/>
                        </a:solidFill>
                        <a:effectLst/>
                        <a:latin typeface="Calibri"/>
                      </a:endParaRPr>
                    </a:p>
                    <a:p>
                      <a:pPr algn="ctr" fontAlgn="ctr"/>
                      <a:r>
                        <a:rPr lang="en-ZA" sz="1800" b="0" i="0" u="none" strike="noStrike" dirty="0" smtClean="0">
                          <a:solidFill>
                            <a:schemeClr val="tx1"/>
                          </a:solidFill>
                          <a:effectLst/>
                          <a:latin typeface="Calibri"/>
                        </a:rPr>
                        <a:t>26,061</a:t>
                      </a:r>
                    </a:p>
                    <a:p>
                      <a:pPr algn="ctr" fontAlgn="ctr"/>
                      <a:endParaRPr lang="en-ZA" sz="1800" b="0" i="0" u="none" strike="noStrike" dirty="0">
                        <a:solidFill>
                          <a:schemeClr val="tx1"/>
                        </a:solidFill>
                        <a:effectLst/>
                        <a:latin typeface="Calibri"/>
                      </a:endParaRPr>
                    </a:p>
                  </a:txBody>
                  <a:tcPr marL="9526" marR="9526" marT="9531" marB="0" anchor="ctr"/>
                </a:tc>
                <a:tc>
                  <a:txBody>
                    <a:bodyPr/>
                    <a:lstStyle/>
                    <a:p>
                      <a:pPr marL="0" marR="0" indent="0" algn="ctr" defTabSz="1053297" rtl="0" eaLnBrk="1" fontAlgn="ctr" latinLnBrk="0" hangingPunct="1">
                        <a:lnSpc>
                          <a:spcPct val="100000"/>
                        </a:lnSpc>
                        <a:spcBef>
                          <a:spcPts val="0"/>
                        </a:spcBef>
                        <a:spcAft>
                          <a:spcPts val="0"/>
                        </a:spcAft>
                        <a:buClrTx/>
                        <a:buSzTx/>
                        <a:buFontTx/>
                        <a:buNone/>
                        <a:tabLst/>
                        <a:defRPr/>
                      </a:pPr>
                      <a:r>
                        <a:rPr lang="en-ZA" sz="1800" b="0" i="0" u="none" strike="noStrike" dirty="0" smtClean="0">
                          <a:solidFill>
                            <a:schemeClr val="tx1"/>
                          </a:solidFill>
                          <a:effectLst/>
                          <a:latin typeface="+mn-lt"/>
                        </a:rPr>
                        <a:t>2 606</a:t>
                      </a:r>
                    </a:p>
                  </a:txBody>
                  <a:tcPr marL="9526" marR="9526" marT="9531" marB="0" anchor="ctr"/>
                </a:tc>
                <a:tc>
                  <a:txBody>
                    <a:bodyPr/>
                    <a:lstStyle/>
                    <a:p>
                      <a:pPr marL="0" marR="0" indent="0" algn="ctr" defTabSz="1053297" rtl="0" eaLnBrk="1" fontAlgn="ctr" latinLnBrk="0" hangingPunct="1">
                        <a:lnSpc>
                          <a:spcPct val="100000"/>
                        </a:lnSpc>
                        <a:spcBef>
                          <a:spcPts val="0"/>
                        </a:spcBef>
                        <a:spcAft>
                          <a:spcPts val="0"/>
                        </a:spcAft>
                        <a:buClrTx/>
                        <a:buSzTx/>
                        <a:buFontTx/>
                        <a:buNone/>
                        <a:tabLst/>
                        <a:defRPr/>
                      </a:pPr>
                      <a:r>
                        <a:rPr lang="en-ZA" sz="1800" b="0" i="0" u="none" strike="noStrike" dirty="0" smtClean="0">
                          <a:solidFill>
                            <a:schemeClr val="tx1"/>
                          </a:solidFill>
                          <a:effectLst/>
                          <a:latin typeface="+mn-lt"/>
                        </a:rPr>
                        <a:t>21,096</a:t>
                      </a:r>
                    </a:p>
                    <a:p>
                      <a:pPr algn="ctr" fontAlgn="ctr"/>
                      <a:endParaRPr lang="en-ZA" sz="1800" b="0" i="0" u="none" strike="noStrike" dirty="0">
                        <a:solidFill>
                          <a:schemeClr val="tx1"/>
                        </a:solidFill>
                        <a:effectLst/>
                        <a:latin typeface="Calibri"/>
                      </a:endParaRPr>
                    </a:p>
                  </a:txBody>
                  <a:tcPr marL="9526" marR="9526" marT="9531" marB="0" anchor="ctr"/>
                </a:tc>
                <a:tc>
                  <a:txBody>
                    <a:bodyPr/>
                    <a:lstStyle/>
                    <a:p>
                      <a:pPr algn="ctr" fontAlgn="ctr"/>
                      <a:r>
                        <a:rPr lang="en-ZA" sz="1800" b="0" i="0" u="none" strike="noStrike" dirty="0" smtClean="0">
                          <a:solidFill>
                            <a:schemeClr val="tx1"/>
                          </a:solidFill>
                          <a:effectLst/>
                          <a:latin typeface="Calibri"/>
                        </a:rPr>
                        <a:t>81</a:t>
                      </a:r>
                      <a:endParaRPr lang="en-ZA" sz="1800" b="0" i="0" u="none" strike="noStrike" dirty="0">
                        <a:solidFill>
                          <a:schemeClr val="tx1"/>
                        </a:solidFill>
                        <a:effectLst/>
                        <a:latin typeface="Calibri"/>
                      </a:endParaRPr>
                    </a:p>
                  </a:txBody>
                  <a:tcPr marL="9526" marR="9526" marT="9531" marB="0" anchor="ctr"/>
                </a:tc>
              </a:tr>
              <a:tr h="839001">
                <a:tc>
                  <a:txBody>
                    <a:bodyPr/>
                    <a:lstStyle/>
                    <a:p>
                      <a:pPr algn="just" fontAlgn="ctr"/>
                      <a:r>
                        <a:rPr lang="en-ZA" sz="1800" b="0" i="0" u="none" strike="noStrike" dirty="0" smtClean="0">
                          <a:solidFill>
                            <a:schemeClr val="tx1"/>
                          </a:solidFill>
                          <a:effectLst/>
                          <a:latin typeface="Calibri"/>
                        </a:rPr>
                        <a:t>LAND CARE </a:t>
                      </a:r>
                      <a:endParaRPr lang="en-ZA" sz="1800" b="0" i="0" u="none" strike="noStrike" dirty="0">
                        <a:solidFill>
                          <a:schemeClr val="tx1"/>
                        </a:solidFill>
                        <a:effectLst/>
                        <a:latin typeface="Calibri"/>
                      </a:endParaRPr>
                    </a:p>
                  </a:txBody>
                  <a:tcPr marL="9526" marR="9526" marT="9531" marB="0" anchor="ctr"/>
                </a:tc>
                <a:tc>
                  <a:txBody>
                    <a:bodyPr/>
                    <a:lstStyle/>
                    <a:p>
                      <a:pPr algn="ctr" fontAlgn="ctr"/>
                      <a:r>
                        <a:rPr lang="en-ZA" sz="1800" b="0" i="0" u="none" strike="noStrike" dirty="0" smtClean="0">
                          <a:solidFill>
                            <a:schemeClr val="tx1"/>
                          </a:solidFill>
                          <a:effectLst/>
                          <a:latin typeface="Calibri"/>
                        </a:rPr>
                        <a:t>85,079</a:t>
                      </a:r>
                      <a:endParaRPr lang="en-ZA" sz="1800" b="0" i="0" u="none" strike="noStrike" dirty="0">
                        <a:solidFill>
                          <a:schemeClr val="tx1"/>
                        </a:solidFill>
                        <a:effectLst/>
                        <a:latin typeface="Calibri"/>
                      </a:endParaRPr>
                    </a:p>
                  </a:txBody>
                  <a:tcPr marL="9526" marR="9526" marT="9531" marB="0" anchor="ctr"/>
                </a:tc>
                <a:tc>
                  <a:txBody>
                    <a:bodyPr/>
                    <a:lstStyle/>
                    <a:p>
                      <a:pPr marL="0" marR="0" indent="0" algn="ctr" defTabSz="1053297" rtl="0" eaLnBrk="1" fontAlgn="ctr" latinLnBrk="0" hangingPunct="1">
                        <a:lnSpc>
                          <a:spcPct val="100000"/>
                        </a:lnSpc>
                        <a:spcBef>
                          <a:spcPts val="0"/>
                        </a:spcBef>
                        <a:spcAft>
                          <a:spcPts val="0"/>
                        </a:spcAft>
                        <a:buClrTx/>
                        <a:buSzTx/>
                        <a:buFontTx/>
                        <a:buNone/>
                        <a:tabLst/>
                        <a:defRPr/>
                      </a:pPr>
                      <a:endParaRPr lang="en-ZA" sz="1800" b="0" i="0" u="none" strike="noStrike" dirty="0" smtClean="0">
                        <a:solidFill>
                          <a:schemeClr val="tx1"/>
                        </a:solidFill>
                        <a:latin typeface="+mn-lt"/>
                      </a:endParaRPr>
                    </a:p>
                    <a:p>
                      <a:pPr marL="0" marR="0" indent="0" algn="ctr" defTabSz="1053297" rtl="0" eaLnBrk="1" fontAlgn="ctr" latinLnBrk="0" hangingPunct="1">
                        <a:lnSpc>
                          <a:spcPct val="100000"/>
                        </a:lnSpc>
                        <a:spcBef>
                          <a:spcPts val="0"/>
                        </a:spcBef>
                        <a:spcAft>
                          <a:spcPts val="0"/>
                        </a:spcAft>
                        <a:buClrTx/>
                        <a:buSzTx/>
                        <a:buFontTx/>
                        <a:buNone/>
                        <a:tabLst/>
                        <a:defRPr/>
                      </a:pPr>
                      <a:r>
                        <a:rPr lang="en-ZA" sz="1800" b="0" i="0" u="none" strike="noStrike" dirty="0" smtClean="0">
                          <a:solidFill>
                            <a:schemeClr val="tx1"/>
                          </a:solidFill>
                          <a:latin typeface="+mn-lt"/>
                        </a:rPr>
                        <a:t>9,868</a:t>
                      </a:r>
                    </a:p>
                    <a:p>
                      <a:pPr algn="ctr" fontAlgn="ctr"/>
                      <a:endParaRPr lang="en-ZA" sz="1800" b="0" i="0" u="none" strike="noStrike" dirty="0">
                        <a:solidFill>
                          <a:schemeClr val="tx1"/>
                        </a:solidFill>
                        <a:effectLst/>
                        <a:latin typeface="Calibri"/>
                      </a:endParaRPr>
                    </a:p>
                  </a:txBody>
                  <a:tcPr marL="9526" marR="9526" marT="9531" marB="0" anchor="ctr"/>
                </a:tc>
                <a:tc>
                  <a:txBody>
                    <a:bodyPr/>
                    <a:lstStyle/>
                    <a:p>
                      <a:pPr marL="0" marR="0" indent="0" algn="ctr" defTabSz="1053297" rtl="0" eaLnBrk="1" fontAlgn="ctr" latinLnBrk="0" hangingPunct="1">
                        <a:lnSpc>
                          <a:spcPct val="100000"/>
                        </a:lnSpc>
                        <a:spcBef>
                          <a:spcPts val="0"/>
                        </a:spcBef>
                        <a:spcAft>
                          <a:spcPts val="0"/>
                        </a:spcAft>
                        <a:buClrTx/>
                        <a:buSzTx/>
                        <a:buFontTx/>
                        <a:buNone/>
                        <a:tabLst/>
                        <a:defRPr/>
                      </a:pPr>
                      <a:endParaRPr lang="en-ZA" sz="1800" b="0" i="0" u="none" strike="noStrike" dirty="0" smtClean="0">
                        <a:solidFill>
                          <a:schemeClr val="tx1"/>
                        </a:solidFill>
                        <a:latin typeface="+mn-lt"/>
                      </a:endParaRPr>
                    </a:p>
                    <a:p>
                      <a:pPr marL="0" marR="0" indent="0" algn="ctr" defTabSz="1053297" rtl="0" eaLnBrk="1" fontAlgn="ctr" latinLnBrk="0" hangingPunct="1">
                        <a:lnSpc>
                          <a:spcPct val="100000"/>
                        </a:lnSpc>
                        <a:spcBef>
                          <a:spcPts val="0"/>
                        </a:spcBef>
                        <a:spcAft>
                          <a:spcPts val="0"/>
                        </a:spcAft>
                        <a:buClrTx/>
                        <a:buSzTx/>
                        <a:buFontTx/>
                        <a:buNone/>
                        <a:tabLst/>
                        <a:defRPr/>
                      </a:pPr>
                      <a:r>
                        <a:rPr lang="en-ZA" sz="1800" b="0" i="0" u="none" strike="noStrike" dirty="0" smtClean="0">
                          <a:solidFill>
                            <a:schemeClr val="tx1"/>
                          </a:solidFill>
                          <a:latin typeface="+mn-lt"/>
                        </a:rPr>
                        <a:t>75,211</a:t>
                      </a:r>
                    </a:p>
                    <a:p>
                      <a:pPr algn="ctr" fontAlgn="ctr"/>
                      <a:endParaRPr lang="en-ZA" sz="1800" b="0" i="0" u="none" strike="noStrike" dirty="0">
                        <a:solidFill>
                          <a:schemeClr val="tx1"/>
                        </a:solidFill>
                        <a:effectLst/>
                        <a:latin typeface="Calibri"/>
                      </a:endParaRPr>
                    </a:p>
                  </a:txBody>
                  <a:tcPr marL="9526" marR="9526" marT="9531" marB="0" anchor="ctr"/>
                </a:tc>
                <a:tc>
                  <a:txBody>
                    <a:bodyPr/>
                    <a:lstStyle/>
                    <a:p>
                      <a:pPr algn="ctr" fontAlgn="ctr"/>
                      <a:r>
                        <a:rPr lang="en-ZA" sz="1800" b="0" i="0" u="none" strike="noStrike" dirty="0" smtClean="0">
                          <a:solidFill>
                            <a:schemeClr val="tx1"/>
                          </a:solidFill>
                          <a:latin typeface="+mn-lt"/>
                        </a:rPr>
                        <a:t>12</a:t>
                      </a:r>
                    </a:p>
                  </a:txBody>
                  <a:tcPr marL="9526" marR="9526" marT="9531" marB="0" anchor="ctr"/>
                </a:tc>
              </a:tr>
              <a:tr h="490881">
                <a:tc>
                  <a:txBody>
                    <a:bodyPr/>
                    <a:lstStyle/>
                    <a:p>
                      <a:pPr algn="l" fontAlgn="ctr"/>
                      <a:r>
                        <a:rPr lang="en-ZA" sz="1800" b="1" i="0" u="none" strike="noStrike" dirty="0">
                          <a:solidFill>
                            <a:schemeClr val="tx1"/>
                          </a:solidFill>
                          <a:effectLst/>
                          <a:latin typeface="Calibri"/>
                        </a:rPr>
                        <a:t>Total </a:t>
                      </a:r>
                    </a:p>
                  </a:txBody>
                  <a:tcPr marL="9526" marR="9526" marT="9531" marB="0" anchor="ctr">
                    <a:solidFill>
                      <a:schemeClr val="bg1">
                        <a:lumMod val="85000"/>
                      </a:schemeClr>
                    </a:solidFill>
                  </a:tcPr>
                </a:tc>
                <a:tc>
                  <a:txBody>
                    <a:bodyPr/>
                    <a:lstStyle/>
                    <a:p>
                      <a:pPr algn="ctr" fontAlgn="ctr"/>
                      <a:r>
                        <a:rPr lang="en-ZA" sz="1800" b="1" i="0" u="none" strike="noStrike" dirty="0" smtClean="0">
                          <a:solidFill>
                            <a:schemeClr val="tx1"/>
                          </a:solidFill>
                          <a:effectLst/>
                          <a:latin typeface="Calibri"/>
                        </a:rPr>
                        <a:t>261 744</a:t>
                      </a:r>
                      <a:endParaRPr lang="en-ZA" sz="1800" b="1" i="0" u="none" strike="noStrike" dirty="0">
                        <a:solidFill>
                          <a:schemeClr val="tx1"/>
                        </a:solidFill>
                        <a:effectLst/>
                        <a:latin typeface="Calibri"/>
                      </a:endParaRPr>
                    </a:p>
                  </a:txBody>
                  <a:tcPr marL="9526" marR="9526" marT="9531" marB="0" anchor="ctr">
                    <a:solidFill>
                      <a:schemeClr val="bg1">
                        <a:lumMod val="85000"/>
                      </a:schemeClr>
                    </a:solidFill>
                  </a:tcPr>
                </a:tc>
                <a:tc>
                  <a:txBody>
                    <a:bodyPr/>
                    <a:lstStyle/>
                    <a:p>
                      <a:pPr algn="ctr" fontAlgn="ctr"/>
                      <a:r>
                        <a:rPr lang="en-ZA" sz="1800" b="1" i="0" u="none" strike="noStrike" dirty="0" smtClean="0">
                          <a:solidFill>
                            <a:schemeClr val="tx1"/>
                          </a:solidFill>
                          <a:effectLst/>
                          <a:latin typeface="Calibri"/>
                        </a:rPr>
                        <a:t>20 982</a:t>
                      </a:r>
                      <a:endParaRPr lang="en-ZA" sz="1800" b="1" i="0" u="none" strike="noStrike" dirty="0">
                        <a:solidFill>
                          <a:schemeClr val="tx1"/>
                        </a:solidFill>
                        <a:effectLst/>
                        <a:latin typeface="Calibri"/>
                      </a:endParaRPr>
                    </a:p>
                  </a:txBody>
                  <a:tcPr marL="9526" marR="9526" marT="9531" marB="0" anchor="ctr">
                    <a:solidFill>
                      <a:schemeClr val="bg1">
                        <a:lumMod val="85000"/>
                      </a:schemeClr>
                    </a:solidFill>
                  </a:tcPr>
                </a:tc>
                <a:tc>
                  <a:txBody>
                    <a:bodyPr/>
                    <a:lstStyle/>
                    <a:p>
                      <a:pPr algn="ctr" fontAlgn="ctr"/>
                      <a:r>
                        <a:rPr lang="en-ZA" sz="1800" b="1" i="0" u="none" strike="noStrike" dirty="0" smtClean="0">
                          <a:solidFill>
                            <a:schemeClr val="tx1"/>
                          </a:solidFill>
                          <a:effectLst/>
                          <a:latin typeface="Calibri"/>
                        </a:rPr>
                        <a:t>143 455</a:t>
                      </a:r>
                      <a:endParaRPr lang="en-ZA" sz="1800" b="1" i="0" u="none" strike="noStrike" dirty="0">
                        <a:solidFill>
                          <a:schemeClr val="tx1"/>
                        </a:solidFill>
                        <a:effectLst/>
                        <a:latin typeface="Calibri"/>
                      </a:endParaRPr>
                    </a:p>
                  </a:txBody>
                  <a:tcPr marL="9526" marR="9526" marT="9531" marB="0" anchor="ctr">
                    <a:solidFill>
                      <a:schemeClr val="bg1">
                        <a:lumMod val="85000"/>
                      </a:schemeClr>
                    </a:solidFill>
                  </a:tcPr>
                </a:tc>
                <a:tc>
                  <a:txBody>
                    <a:bodyPr/>
                    <a:lstStyle/>
                    <a:p>
                      <a:pPr algn="ctr" fontAlgn="ctr"/>
                      <a:endParaRPr lang="en-ZA" sz="1800" b="1" i="0" u="none" strike="noStrike" dirty="0">
                        <a:solidFill>
                          <a:schemeClr val="tx1"/>
                        </a:solidFill>
                        <a:effectLst/>
                        <a:latin typeface="Calibri"/>
                      </a:endParaRPr>
                    </a:p>
                  </a:txBody>
                  <a:tcPr marL="9526" marR="9526" marT="9531" marB="0" anchor="ctr">
                    <a:solidFill>
                      <a:schemeClr val="bg1">
                        <a:lumMod val="85000"/>
                      </a:schemeClr>
                    </a:solidFill>
                  </a:tcPr>
                </a:tc>
              </a:tr>
            </a:tbl>
          </a:graphicData>
        </a:graphic>
      </p:graphicFrame>
    </p:spTree>
    <p:extLst>
      <p:ext uri="{BB962C8B-B14F-4D97-AF65-F5344CB8AC3E}">
        <p14:creationId xmlns:p14="http://schemas.microsoft.com/office/powerpoint/2010/main" xmlns="" val="378534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609600" y="7620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a:bodyPr>
          <a:lstStyle/>
          <a:p>
            <a:r>
              <a:rPr lang="en-US" sz="3600" b="1" dirty="0" err="1" smtClean="0">
                <a:solidFill>
                  <a:schemeClr val="bg1"/>
                </a:solidFill>
                <a:latin typeface="Arial" charset="0"/>
                <a:cs typeface="Arial" charset="0"/>
              </a:rPr>
              <a:t>Khabothe’s</a:t>
            </a:r>
            <a:r>
              <a:rPr lang="en-US" sz="3600" b="1" dirty="0" smtClean="0">
                <a:solidFill>
                  <a:schemeClr val="bg1"/>
                </a:solidFill>
                <a:latin typeface="Arial" charset="0"/>
                <a:cs typeface="Arial" charset="0"/>
              </a:rPr>
              <a:t> farm </a:t>
            </a:r>
          </a:p>
        </p:txBody>
      </p:sp>
      <p:sp>
        <p:nvSpPr>
          <p:cNvPr id="28675" name="Slide Number Placeholder 3"/>
          <p:cNvSpPr>
            <a:spLocks noGrp="1"/>
          </p:cNvSpPr>
          <p:nvPr>
            <p:ph type="sldNum" sz="quarter" idx="10"/>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numCol="1" compatLnSpc="1">
            <a:prstTxWarp prst="textNoShape">
              <a:avLst/>
            </a:prstTxWarp>
          </a:bodyPr>
          <a:lstStyle>
            <a:lvl1pPr eaLnBrk="0" hangingPunct="0">
              <a:defRPr sz="1800">
                <a:solidFill>
                  <a:schemeClr val="tx1"/>
                </a:solidFill>
                <a:latin typeface="Arial" charset="0"/>
                <a:cs typeface="Arial" charset="0"/>
              </a:defRPr>
            </a:lvl1pPr>
            <a:lvl2pPr marL="651196" indent="-250460" eaLnBrk="0" hangingPunct="0">
              <a:defRPr sz="1800">
                <a:solidFill>
                  <a:schemeClr val="tx1"/>
                </a:solidFill>
                <a:latin typeface="Arial" charset="0"/>
                <a:cs typeface="Arial" charset="0"/>
              </a:defRPr>
            </a:lvl2pPr>
            <a:lvl3pPr marL="1001840" indent="-200368" eaLnBrk="0" hangingPunct="0">
              <a:defRPr sz="1800">
                <a:solidFill>
                  <a:schemeClr val="tx1"/>
                </a:solidFill>
                <a:latin typeface="Arial" charset="0"/>
                <a:cs typeface="Arial" charset="0"/>
              </a:defRPr>
            </a:lvl3pPr>
            <a:lvl4pPr marL="1402575" indent="-200368" eaLnBrk="0" hangingPunct="0">
              <a:defRPr sz="1800">
                <a:solidFill>
                  <a:schemeClr val="tx1"/>
                </a:solidFill>
                <a:latin typeface="Arial" charset="0"/>
                <a:cs typeface="Arial" charset="0"/>
              </a:defRPr>
            </a:lvl4pPr>
            <a:lvl5pPr marL="1803311" indent="-200368" eaLnBrk="0" hangingPunct="0">
              <a:defRPr sz="1800">
                <a:solidFill>
                  <a:schemeClr val="tx1"/>
                </a:solidFill>
                <a:latin typeface="Arial" charset="0"/>
                <a:cs typeface="Arial" charset="0"/>
              </a:defRPr>
            </a:lvl5pPr>
            <a:lvl6pPr marL="2204047" indent="-200368" defTabSz="922528" eaLnBrk="0" fontAlgn="base" hangingPunct="0">
              <a:spcBef>
                <a:spcPct val="0"/>
              </a:spcBef>
              <a:spcAft>
                <a:spcPct val="0"/>
              </a:spcAft>
              <a:defRPr sz="1800">
                <a:solidFill>
                  <a:schemeClr val="tx1"/>
                </a:solidFill>
                <a:latin typeface="Arial" charset="0"/>
                <a:cs typeface="Arial" charset="0"/>
              </a:defRPr>
            </a:lvl6pPr>
            <a:lvl7pPr marL="2604783" indent="-200368" defTabSz="922528" eaLnBrk="0" fontAlgn="base" hangingPunct="0">
              <a:spcBef>
                <a:spcPct val="0"/>
              </a:spcBef>
              <a:spcAft>
                <a:spcPct val="0"/>
              </a:spcAft>
              <a:defRPr sz="1800">
                <a:solidFill>
                  <a:schemeClr val="tx1"/>
                </a:solidFill>
                <a:latin typeface="Arial" charset="0"/>
                <a:cs typeface="Arial" charset="0"/>
              </a:defRPr>
            </a:lvl7pPr>
            <a:lvl8pPr marL="3005519" indent="-200368" defTabSz="922528" eaLnBrk="0" fontAlgn="base" hangingPunct="0">
              <a:spcBef>
                <a:spcPct val="0"/>
              </a:spcBef>
              <a:spcAft>
                <a:spcPct val="0"/>
              </a:spcAft>
              <a:defRPr sz="1800">
                <a:solidFill>
                  <a:schemeClr val="tx1"/>
                </a:solidFill>
                <a:latin typeface="Arial" charset="0"/>
                <a:cs typeface="Arial" charset="0"/>
              </a:defRPr>
            </a:lvl8pPr>
            <a:lvl9pPr marL="3406254" indent="-200368" defTabSz="922528" eaLnBrk="0" fontAlgn="base" hangingPunct="0">
              <a:spcBef>
                <a:spcPct val="0"/>
              </a:spcBef>
              <a:spcAft>
                <a:spcPct val="0"/>
              </a:spcAft>
              <a:defRPr sz="1800">
                <a:solidFill>
                  <a:schemeClr val="tx1"/>
                </a:solidFill>
                <a:latin typeface="Arial" charset="0"/>
                <a:cs typeface="Arial" charset="0"/>
              </a:defRPr>
            </a:lvl9pPr>
          </a:lstStyle>
          <a:p>
            <a:pPr eaLnBrk="1" hangingPunct="1"/>
            <a:fld id="{C66EA367-AC55-40D7-BC0F-51738FAD24E7}" type="slidenum">
              <a:rPr lang="en-ZA" sz="1100">
                <a:solidFill>
                  <a:srgbClr val="008000"/>
                </a:solidFill>
              </a:rPr>
              <a:pPr eaLnBrk="1" hangingPunct="1"/>
              <a:t>25</a:t>
            </a:fld>
            <a:endParaRPr lang="en-ZA" sz="1100">
              <a:solidFill>
                <a:srgbClr val="008000"/>
              </a:solidFill>
            </a:endParaRPr>
          </a:p>
        </p:txBody>
      </p:sp>
      <p:pic>
        <p:nvPicPr>
          <p:cNvPr id="2867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524000"/>
            <a:ext cx="8621370" cy="4898365"/>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68571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838200" y="8382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a:bodyPr>
          <a:lstStyle/>
          <a:p>
            <a:r>
              <a:rPr lang="en-ZA" altLang="en-US" sz="2800" b="1" dirty="0">
                <a:solidFill>
                  <a:schemeClr val="bg1"/>
                </a:solidFill>
                <a:latin typeface="Arial" charset="0"/>
                <a:cs typeface="Arial" charset="0"/>
              </a:rPr>
              <a:t>Planned Activities aligned to APAP </a:t>
            </a:r>
          </a:p>
        </p:txBody>
      </p:sp>
      <p:sp>
        <p:nvSpPr>
          <p:cNvPr id="3" name="Content Placeholder 2"/>
          <p:cNvSpPr>
            <a:spLocks noGrp="1"/>
          </p:cNvSpPr>
          <p:nvPr>
            <p:ph idx="1"/>
          </p:nvPr>
        </p:nvSpPr>
        <p:spPr>
          <a:xfrm>
            <a:off x="616297" y="1305944"/>
            <a:ext cx="7848962" cy="4898365"/>
          </a:xfrm>
        </p:spPr>
        <p:txBody>
          <a:bodyPr/>
          <a:lstStyle/>
          <a:p>
            <a:pPr marL="0" indent="0">
              <a:defRPr/>
            </a:pPr>
            <a:r>
              <a:rPr lang="en-ZA" dirty="0" smtClean="0"/>
              <a:t>.</a:t>
            </a:r>
          </a:p>
          <a:p>
            <a:pPr marL="250460" indent="-250460">
              <a:defRPr/>
            </a:pPr>
            <a:endParaRPr lang="en-ZA" dirty="0"/>
          </a:p>
          <a:p>
            <a:pPr marL="0" indent="0">
              <a:defRPr/>
            </a:pPr>
            <a:endParaRPr lang="en-ZA" dirty="0"/>
          </a:p>
        </p:txBody>
      </p:sp>
      <p:sp>
        <p:nvSpPr>
          <p:cNvPr id="29700" name="Slide Number Placeholder 3"/>
          <p:cNvSpPr>
            <a:spLocks noGrp="1"/>
          </p:cNvSpPr>
          <p:nvPr>
            <p:ph type="sldNum" sz="quarter" idx="10"/>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numCol="1" compatLnSpc="1">
            <a:prstTxWarp prst="textNoShape">
              <a:avLst/>
            </a:prstTxWarp>
          </a:bodyPr>
          <a:lstStyle>
            <a:lvl1pPr eaLnBrk="0" hangingPunct="0">
              <a:defRPr sz="1800">
                <a:solidFill>
                  <a:schemeClr val="tx1"/>
                </a:solidFill>
                <a:latin typeface="Arial" charset="0"/>
                <a:cs typeface="Arial" charset="0"/>
              </a:defRPr>
            </a:lvl1pPr>
            <a:lvl2pPr marL="651196" indent="-250460" eaLnBrk="0" hangingPunct="0">
              <a:defRPr sz="1800">
                <a:solidFill>
                  <a:schemeClr val="tx1"/>
                </a:solidFill>
                <a:latin typeface="Arial" charset="0"/>
                <a:cs typeface="Arial" charset="0"/>
              </a:defRPr>
            </a:lvl2pPr>
            <a:lvl3pPr marL="1001840" indent="-200368" eaLnBrk="0" hangingPunct="0">
              <a:defRPr sz="1800">
                <a:solidFill>
                  <a:schemeClr val="tx1"/>
                </a:solidFill>
                <a:latin typeface="Arial" charset="0"/>
                <a:cs typeface="Arial" charset="0"/>
              </a:defRPr>
            </a:lvl3pPr>
            <a:lvl4pPr marL="1402575" indent="-200368" eaLnBrk="0" hangingPunct="0">
              <a:defRPr sz="1800">
                <a:solidFill>
                  <a:schemeClr val="tx1"/>
                </a:solidFill>
                <a:latin typeface="Arial" charset="0"/>
                <a:cs typeface="Arial" charset="0"/>
              </a:defRPr>
            </a:lvl4pPr>
            <a:lvl5pPr marL="1803311" indent="-200368" eaLnBrk="0" hangingPunct="0">
              <a:defRPr sz="1800">
                <a:solidFill>
                  <a:schemeClr val="tx1"/>
                </a:solidFill>
                <a:latin typeface="Arial" charset="0"/>
                <a:cs typeface="Arial" charset="0"/>
              </a:defRPr>
            </a:lvl5pPr>
            <a:lvl6pPr marL="2204047" indent="-200368" defTabSz="922528" eaLnBrk="0" fontAlgn="base" hangingPunct="0">
              <a:spcBef>
                <a:spcPct val="0"/>
              </a:spcBef>
              <a:spcAft>
                <a:spcPct val="0"/>
              </a:spcAft>
              <a:defRPr sz="1800">
                <a:solidFill>
                  <a:schemeClr val="tx1"/>
                </a:solidFill>
                <a:latin typeface="Arial" charset="0"/>
                <a:cs typeface="Arial" charset="0"/>
              </a:defRPr>
            </a:lvl6pPr>
            <a:lvl7pPr marL="2604783" indent="-200368" defTabSz="922528" eaLnBrk="0" fontAlgn="base" hangingPunct="0">
              <a:spcBef>
                <a:spcPct val="0"/>
              </a:spcBef>
              <a:spcAft>
                <a:spcPct val="0"/>
              </a:spcAft>
              <a:defRPr sz="1800">
                <a:solidFill>
                  <a:schemeClr val="tx1"/>
                </a:solidFill>
                <a:latin typeface="Arial" charset="0"/>
                <a:cs typeface="Arial" charset="0"/>
              </a:defRPr>
            </a:lvl7pPr>
            <a:lvl8pPr marL="3005519" indent="-200368" defTabSz="922528" eaLnBrk="0" fontAlgn="base" hangingPunct="0">
              <a:spcBef>
                <a:spcPct val="0"/>
              </a:spcBef>
              <a:spcAft>
                <a:spcPct val="0"/>
              </a:spcAft>
              <a:defRPr sz="1800">
                <a:solidFill>
                  <a:schemeClr val="tx1"/>
                </a:solidFill>
                <a:latin typeface="Arial" charset="0"/>
                <a:cs typeface="Arial" charset="0"/>
              </a:defRPr>
            </a:lvl8pPr>
            <a:lvl9pPr marL="3406254" indent="-200368" defTabSz="922528" eaLnBrk="0" fontAlgn="base" hangingPunct="0">
              <a:spcBef>
                <a:spcPct val="0"/>
              </a:spcBef>
              <a:spcAft>
                <a:spcPct val="0"/>
              </a:spcAft>
              <a:defRPr sz="1800">
                <a:solidFill>
                  <a:schemeClr val="tx1"/>
                </a:solidFill>
                <a:latin typeface="Arial" charset="0"/>
                <a:cs typeface="Arial" charset="0"/>
              </a:defRPr>
            </a:lvl9pPr>
          </a:lstStyle>
          <a:p>
            <a:pPr eaLnBrk="1" hangingPunct="1"/>
            <a:fld id="{D6173B0C-FE96-4561-A8DB-F803AEC3760D}" type="slidenum">
              <a:rPr lang="en-ZA" altLang="en-US" sz="1100">
                <a:solidFill>
                  <a:srgbClr val="008000"/>
                </a:solidFill>
              </a:rPr>
              <a:pPr eaLnBrk="1" hangingPunct="1"/>
              <a:t>26</a:t>
            </a:fld>
            <a:endParaRPr lang="en-ZA" altLang="en-US" sz="1100">
              <a:solidFill>
                <a:srgbClr val="008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370398394"/>
              </p:ext>
            </p:extLst>
          </p:nvPr>
        </p:nvGraphicFramePr>
        <p:xfrm>
          <a:off x="457200" y="1447800"/>
          <a:ext cx="8374310" cy="5249271"/>
        </p:xfrm>
        <a:graphic>
          <a:graphicData uri="http://schemas.openxmlformats.org/drawingml/2006/table">
            <a:tbl>
              <a:tblPr firstRow="1" bandRow="1">
                <a:tableStyleId>{5C22544A-7EE6-4342-B048-85BDC9FD1C3A}</a:tableStyleId>
              </a:tblPr>
              <a:tblGrid>
                <a:gridCol w="1417191"/>
                <a:gridCol w="1846260"/>
                <a:gridCol w="1181375"/>
                <a:gridCol w="1035309"/>
                <a:gridCol w="1090053"/>
                <a:gridCol w="1804122"/>
              </a:tblGrid>
              <a:tr h="870740">
                <a:tc>
                  <a:txBody>
                    <a:bodyPr/>
                    <a:lstStyle/>
                    <a:p>
                      <a:r>
                        <a:rPr lang="en-ZA" sz="1400" dirty="0" smtClean="0"/>
                        <a:t>Commodity </a:t>
                      </a:r>
                      <a:endParaRPr lang="en-ZA" sz="1400" dirty="0"/>
                    </a:p>
                  </a:txBody>
                  <a:tcPr marL="78192" marR="78192" marT="41443" marB="41443"/>
                </a:tc>
                <a:tc>
                  <a:txBody>
                    <a:bodyPr/>
                    <a:lstStyle/>
                    <a:p>
                      <a:r>
                        <a:rPr lang="en-ZA" sz="1400" dirty="0" smtClean="0"/>
                        <a:t>Total Allocation </a:t>
                      </a:r>
                    </a:p>
                    <a:p>
                      <a:r>
                        <a:rPr lang="en-ZA" sz="1400" dirty="0" smtClean="0"/>
                        <a:t>R’000 (conditional</a:t>
                      </a:r>
                      <a:r>
                        <a:rPr lang="en-ZA" sz="1400" baseline="0" dirty="0" smtClean="0"/>
                        <a:t> grant and Eq Share)</a:t>
                      </a:r>
                      <a:endParaRPr lang="en-ZA" sz="1400" dirty="0"/>
                    </a:p>
                  </a:txBody>
                  <a:tcPr marL="78192" marR="78192" marT="41443" marB="41443"/>
                </a:tc>
                <a:tc>
                  <a:txBody>
                    <a:bodyPr/>
                    <a:lstStyle/>
                    <a:p>
                      <a:r>
                        <a:rPr lang="en-ZA" sz="1400" dirty="0" smtClean="0"/>
                        <a:t>Planned projects </a:t>
                      </a:r>
                      <a:endParaRPr lang="en-ZA" sz="1400" dirty="0"/>
                    </a:p>
                  </a:txBody>
                  <a:tcPr marL="78192" marR="78192" marT="41443" marB="41443"/>
                </a:tc>
                <a:tc>
                  <a:txBody>
                    <a:bodyPr/>
                    <a:lstStyle/>
                    <a:p>
                      <a:r>
                        <a:rPr lang="en-ZA" sz="1400" dirty="0" smtClean="0"/>
                        <a:t>Planned</a:t>
                      </a:r>
                      <a:r>
                        <a:rPr lang="en-ZA" sz="1400" baseline="0" dirty="0" smtClean="0"/>
                        <a:t> jobs </a:t>
                      </a:r>
                      <a:endParaRPr lang="en-ZA" sz="1400" dirty="0"/>
                    </a:p>
                  </a:txBody>
                  <a:tcPr marL="78192" marR="78192" marT="41443" marB="41443"/>
                </a:tc>
                <a:tc>
                  <a:txBody>
                    <a:bodyPr/>
                    <a:lstStyle/>
                    <a:p>
                      <a:r>
                        <a:rPr lang="en-ZA" sz="1400" dirty="0" smtClean="0"/>
                        <a:t>No. of Farmers targeted</a:t>
                      </a:r>
                      <a:endParaRPr lang="en-ZA" sz="1400" dirty="0"/>
                    </a:p>
                  </a:txBody>
                  <a:tcPr marL="78192" marR="78192" marT="41443" marB="41443"/>
                </a:tc>
                <a:tc>
                  <a:txBody>
                    <a:bodyPr/>
                    <a:lstStyle/>
                    <a:p>
                      <a:r>
                        <a:rPr lang="en-ZA" sz="1400" dirty="0" smtClean="0"/>
                        <a:t>Progress</a:t>
                      </a:r>
                      <a:endParaRPr lang="en-ZA" sz="1400" dirty="0"/>
                    </a:p>
                  </a:txBody>
                  <a:tcPr marL="78192" marR="78192" marT="41443" marB="41443"/>
                </a:tc>
              </a:tr>
              <a:tr h="469918">
                <a:tc>
                  <a:txBody>
                    <a:bodyPr/>
                    <a:lstStyle/>
                    <a:p>
                      <a:r>
                        <a:rPr lang="en-ZA" sz="1600" dirty="0" smtClean="0">
                          <a:solidFill>
                            <a:schemeClr val="tx1"/>
                          </a:solidFill>
                        </a:rPr>
                        <a:t>Maize </a:t>
                      </a:r>
                      <a:endParaRPr lang="en-ZA" sz="1600" dirty="0">
                        <a:solidFill>
                          <a:schemeClr val="tx1"/>
                        </a:solidFill>
                      </a:endParaRPr>
                    </a:p>
                  </a:txBody>
                  <a:tcPr marL="78192" marR="78192" marT="41443" marB="41443"/>
                </a:tc>
                <a:tc>
                  <a:txBody>
                    <a:bodyPr/>
                    <a:lstStyle/>
                    <a:p>
                      <a:r>
                        <a:rPr lang="en-ZA" sz="1600" dirty="0" smtClean="0">
                          <a:solidFill>
                            <a:schemeClr val="tx1"/>
                          </a:solidFill>
                        </a:rPr>
                        <a:t>3 600</a:t>
                      </a:r>
                      <a:endParaRPr lang="en-ZA" sz="1600" dirty="0">
                        <a:solidFill>
                          <a:schemeClr val="tx1"/>
                        </a:solidFill>
                      </a:endParaRPr>
                    </a:p>
                  </a:txBody>
                  <a:tcPr marL="78192" marR="78192" marT="41443" marB="41443"/>
                </a:tc>
                <a:tc>
                  <a:txBody>
                    <a:bodyPr/>
                    <a:lstStyle/>
                    <a:p>
                      <a:r>
                        <a:rPr lang="en-ZA" sz="1600" dirty="0" smtClean="0">
                          <a:solidFill>
                            <a:schemeClr val="tx1"/>
                          </a:solidFill>
                        </a:rPr>
                        <a:t>30</a:t>
                      </a:r>
                      <a:endParaRPr lang="en-ZA" sz="1600" dirty="0">
                        <a:solidFill>
                          <a:schemeClr val="tx1"/>
                        </a:solidFill>
                      </a:endParaRPr>
                    </a:p>
                  </a:txBody>
                  <a:tcPr marL="78192" marR="78192" marT="41443" marB="41443"/>
                </a:tc>
                <a:tc>
                  <a:txBody>
                    <a:bodyPr/>
                    <a:lstStyle/>
                    <a:p>
                      <a:r>
                        <a:rPr lang="en-ZA" sz="1600" dirty="0" smtClean="0">
                          <a:solidFill>
                            <a:schemeClr val="tx1"/>
                          </a:solidFill>
                        </a:rPr>
                        <a:t>12</a:t>
                      </a:r>
                      <a:endParaRPr lang="en-ZA" sz="1600" dirty="0">
                        <a:solidFill>
                          <a:schemeClr val="tx1"/>
                        </a:solidFill>
                      </a:endParaRPr>
                    </a:p>
                  </a:txBody>
                  <a:tcPr marL="78192" marR="78192" marT="41443" marB="41443"/>
                </a:tc>
                <a:tc>
                  <a:txBody>
                    <a:bodyPr/>
                    <a:lstStyle/>
                    <a:p>
                      <a:r>
                        <a:rPr lang="en-ZA" sz="1600" dirty="0" smtClean="0">
                          <a:solidFill>
                            <a:schemeClr val="tx1"/>
                          </a:solidFill>
                        </a:rPr>
                        <a:t>30</a:t>
                      </a:r>
                      <a:endParaRPr lang="en-ZA" sz="1600" dirty="0">
                        <a:solidFill>
                          <a:schemeClr val="tx1"/>
                        </a:solidFill>
                      </a:endParaRPr>
                    </a:p>
                  </a:txBody>
                  <a:tcPr marL="78192" marR="78192" marT="41443" marB="41443"/>
                </a:tc>
                <a:tc>
                  <a:txBody>
                    <a:bodyPr/>
                    <a:lstStyle/>
                    <a:p>
                      <a:r>
                        <a:rPr lang="en-ZA" sz="1300" dirty="0" smtClean="0">
                          <a:solidFill>
                            <a:schemeClr val="tx1"/>
                          </a:solidFill>
                        </a:rPr>
                        <a:t>Production inputs</a:t>
                      </a:r>
                      <a:r>
                        <a:rPr lang="en-ZA" sz="1300" baseline="0" dirty="0" smtClean="0">
                          <a:solidFill>
                            <a:schemeClr val="tx1"/>
                          </a:solidFill>
                        </a:rPr>
                        <a:t> to be delivered in October 2016</a:t>
                      </a:r>
                      <a:endParaRPr lang="en-ZA" sz="1300" dirty="0">
                        <a:solidFill>
                          <a:schemeClr val="tx1"/>
                        </a:solidFill>
                      </a:endParaRPr>
                    </a:p>
                  </a:txBody>
                  <a:tcPr marL="78192" marR="78192" marT="41443" marB="41443"/>
                </a:tc>
              </a:tr>
              <a:tr h="663433">
                <a:tc>
                  <a:txBody>
                    <a:bodyPr/>
                    <a:lstStyle/>
                    <a:p>
                      <a:r>
                        <a:rPr lang="en-ZA" sz="1600" dirty="0" smtClean="0">
                          <a:solidFill>
                            <a:schemeClr val="tx1"/>
                          </a:solidFill>
                        </a:rPr>
                        <a:t>Vegetables</a:t>
                      </a:r>
                      <a:r>
                        <a:rPr lang="en-ZA" sz="1600" baseline="0" dirty="0" smtClean="0">
                          <a:solidFill>
                            <a:schemeClr val="tx1"/>
                          </a:solidFill>
                        </a:rPr>
                        <a:t> </a:t>
                      </a:r>
                      <a:endParaRPr lang="en-ZA" sz="1600" dirty="0">
                        <a:solidFill>
                          <a:schemeClr val="tx1"/>
                        </a:solidFill>
                      </a:endParaRPr>
                    </a:p>
                  </a:txBody>
                  <a:tcPr marL="78192" marR="78192" marT="41443" marB="41443"/>
                </a:tc>
                <a:tc>
                  <a:txBody>
                    <a:bodyPr/>
                    <a:lstStyle/>
                    <a:p>
                      <a:r>
                        <a:rPr lang="en-ZA" sz="1600" dirty="0" smtClean="0">
                          <a:solidFill>
                            <a:schemeClr val="tx1"/>
                          </a:solidFill>
                        </a:rPr>
                        <a:t>14 650  </a:t>
                      </a:r>
                      <a:endParaRPr lang="en-ZA" sz="1600" dirty="0">
                        <a:solidFill>
                          <a:schemeClr val="tx1"/>
                        </a:solidFill>
                      </a:endParaRPr>
                    </a:p>
                  </a:txBody>
                  <a:tcPr marL="78192" marR="78192" marT="41443" marB="41443"/>
                </a:tc>
                <a:tc>
                  <a:txBody>
                    <a:bodyPr/>
                    <a:lstStyle/>
                    <a:p>
                      <a:r>
                        <a:rPr lang="en-ZA" sz="1600" dirty="0" smtClean="0">
                          <a:solidFill>
                            <a:schemeClr val="tx1"/>
                          </a:solidFill>
                        </a:rPr>
                        <a:t>52</a:t>
                      </a:r>
                      <a:endParaRPr lang="en-ZA" sz="1600" dirty="0">
                        <a:solidFill>
                          <a:schemeClr val="tx1"/>
                        </a:solidFill>
                      </a:endParaRPr>
                    </a:p>
                  </a:txBody>
                  <a:tcPr marL="78192" marR="78192" marT="41443" marB="41443"/>
                </a:tc>
                <a:tc>
                  <a:txBody>
                    <a:bodyPr/>
                    <a:lstStyle/>
                    <a:p>
                      <a:r>
                        <a:rPr lang="en-ZA" sz="1600" dirty="0" smtClean="0">
                          <a:solidFill>
                            <a:schemeClr val="tx1"/>
                          </a:solidFill>
                        </a:rPr>
                        <a:t>97</a:t>
                      </a:r>
                      <a:endParaRPr lang="en-ZA" sz="1600" dirty="0">
                        <a:solidFill>
                          <a:schemeClr val="tx1"/>
                        </a:solidFill>
                      </a:endParaRPr>
                    </a:p>
                  </a:txBody>
                  <a:tcPr marL="78192" marR="78192" marT="41443" marB="41443"/>
                </a:tc>
                <a:tc>
                  <a:txBody>
                    <a:bodyPr/>
                    <a:lstStyle/>
                    <a:p>
                      <a:r>
                        <a:rPr lang="en-ZA" sz="1600" dirty="0" smtClean="0">
                          <a:solidFill>
                            <a:schemeClr val="tx1"/>
                          </a:solidFill>
                        </a:rPr>
                        <a:t>47 + 8 Co-ops</a:t>
                      </a:r>
                      <a:endParaRPr lang="en-ZA" sz="1600" dirty="0">
                        <a:solidFill>
                          <a:schemeClr val="tx1"/>
                        </a:solidFill>
                      </a:endParaRPr>
                    </a:p>
                  </a:txBody>
                  <a:tcPr marL="78192" marR="78192" marT="41443" marB="41443"/>
                </a:tc>
                <a:tc>
                  <a:txBody>
                    <a:bodyPr/>
                    <a:lstStyle/>
                    <a:p>
                      <a:r>
                        <a:rPr lang="en-ZA" sz="1300" dirty="0" smtClean="0">
                          <a:solidFill>
                            <a:schemeClr val="tx1"/>
                          </a:solidFill>
                        </a:rPr>
                        <a:t>Production inputs</a:t>
                      </a:r>
                      <a:r>
                        <a:rPr lang="en-ZA" sz="1300" baseline="0" dirty="0" smtClean="0">
                          <a:solidFill>
                            <a:schemeClr val="tx1"/>
                          </a:solidFill>
                        </a:rPr>
                        <a:t> are being delivered. Five </a:t>
                      </a:r>
                      <a:r>
                        <a:rPr lang="en-ZA" sz="1300" baseline="0" dirty="0" err="1" smtClean="0">
                          <a:solidFill>
                            <a:schemeClr val="tx1"/>
                          </a:solidFill>
                        </a:rPr>
                        <a:t>Agri</a:t>
                      </a:r>
                      <a:r>
                        <a:rPr lang="en-ZA" sz="1300" baseline="0" dirty="0" smtClean="0">
                          <a:solidFill>
                            <a:schemeClr val="tx1"/>
                          </a:solidFill>
                        </a:rPr>
                        <a:t>-Parks are being supported</a:t>
                      </a:r>
                      <a:endParaRPr lang="en-ZA" sz="1300" dirty="0">
                        <a:solidFill>
                          <a:schemeClr val="tx1"/>
                        </a:solidFill>
                      </a:endParaRPr>
                    </a:p>
                  </a:txBody>
                  <a:tcPr marL="78192" marR="78192" marT="41443" marB="41443"/>
                </a:tc>
              </a:tr>
              <a:tr h="469918">
                <a:tc>
                  <a:txBody>
                    <a:bodyPr/>
                    <a:lstStyle/>
                    <a:p>
                      <a:r>
                        <a:rPr lang="en-ZA" sz="1600" dirty="0" smtClean="0">
                          <a:solidFill>
                            <a:schemeClr val="tx1"/>
                          </a:solidFill>
                        </a:rPr>
                        <a:t>Red meat</a:t>
                      </a:r>
                      <a:r>
                        <a:rPr lang="en-ZA" sz="1600" baseline="0" dirty="0" smtClean="0">
                          <a:solidFill>
                            <a:schemeClr val="tx1"/>
                          </a:solidFill>
                        </a:rPr>
                        <a:t> </a:t>
                      </a:r>
                      <a:endParaRPr lang="en-ZA" sz="1600" dirty="0">
                        <a:solidFill>
                          <a:schemeClr val="tx1"/>
                        </a:solidFill>
                      </a:endParaRPr>
                    </a:p>
                  </a:txBody>
                  <a:tcPr marL="78192" marR="78192" marT="41443" marB="41443"/>
                </a:tc>
                <a:tc>
                  <a:txBody>
                    <a:bodyPr/>
                    <a:lstStyle/>
                    <a:p>
                      <a:r>
                        <a:rPr lang="en-ZA" sz="1600" dirty="0" smtClean="0">
                          <a:solidFill>
                            <a:schemeClr val="tx1"/>
                          </a:solidFill>
                        </a:rPr>
                        <a:t>1 200 </a:t>
                      </a:r>
                      <a:endParaRPr lang="en-ZA" sz="1600" dirty="0">
                        <a:solidFill>
                          <a:schemeClr val="tx1"/>
                        </a:solidFill>
                      </a:endParaRPr>
                    </a:p>
                  </a:txBody>
                  <a:tcPr marL="78192" marR="78192" marT="41443" marB="41443"/>
                </a:tc>
                <a:tc>
                  <a:txBody>
                    <a:bodyPr/>
                    <a:lstStyle/>
                    <a:p>
                      <a:r>
                        <a:rPr lang="en-ZA" sz="1600" dirty="0" smtClean="0">
                          <a:solidFill>
                            <a:schemeClr val="tx1"/>
                          </a:solidFill>
                        </a:rPr>
                        <a:t>5</a:t>
                      </a:r>
                      <a:endParaRPr lang="en-ZA" sz="1600" dirty="0">
                        <a:solidFill>
                          <a:schemeClr val="tx1"/>
                        </a:solidFill>
                      </a:endParaRPr>
                    </a:p>
                  </a:txBody>
                  <a:tcPr marL="78192" marR="78192" marT="41443" marB="41443"/>
                </a:tc>
                <a:tc>
                  <a:txBody>
                    <a:bodyPr/>
                    <a:lstStyle/>
                    <a:p>
                      <a:r>
                        <a:rPr lang="en-ZA" sz="1600" dirty="0" smtClean="0">
                          <a:solidFill>
                            <a:schemeClr val="tx1"/>
                          </a:solidFill>
                        </a:rPr>
                        <a:t>6</a:t>
                      </a:r>
                      <a:endParaRPr lang="en-ZA" sz="1600" dirty="0">
                        <a:solidFill>
                          <a:schemeClr val="tx1"/>
                        </a:solidFill>
                      </a:endParaRPr>
                    </a:p>
                  </a:txBody>
                  <a:tcPr marL="78192" marR="78192" marT="41443" marB="41443"/>
                </a:tc>
                <a:tc>
                  <a:txBody>
                    <a:bodyPr/>
                    <a:lstStyle/>
                    <a:p>
                      <a:r>
                        <a:rPr lang="en-ZA" sz="1600" dirty="0" smtClean="0">
                          <a:solidFill>
                            <a:schemeClr val="tx1"/>
                          </a:solidFill>
                        </a:rPr>
                        <a:t>5</a:t>
                      </a:r>
                      <a:endParaRPr lang="en-ZA" sz="1600" dirty="0">
                        <a:solidFill>
                          <a:schemeClr val="tx1"/>
                        </a:solidFill>
                      </a:endParaRPr>
                    </a:p>
                  </a:txBody>
                  <a:tcPr marL="78192" marR="78192" marT="41443" marB="41443"/>
                </a:tc>
                <a:tc>
                  <a:txBody>
                    <a:bodyPr/>
                    <a:lstStyle/>
                    <a:p>
                      <a:r>
                        <a:rPr lang="en-ZA" sz="1300" dirty="0" smtClean="0">
                          <a:solidFill>
                            <a:schemeClr val="tx1"/>
                          </a:solidFill>
                        </a:rPr>
                        <a:t>Feedlot infrastructure being supported</a:t>
                      </a:r>
                      <a:endParaRPr lang="en-ZA" sz="1300" dirty="0">
                        <a:solidFill>
                          <a:schemeClr val="tx1"/>
                        </a:solidFill>
                      </a:endParaRPr>
                    </a:p>
                  </a:txBody>
                  <a:tcPr marL="78192" marR="78192" marT="41443" marB="41443"/>
                </a:tc>
              </a:tr>
              <a:tr h="663433">
                <a:tc>
                  <a:txBody>
                    <a:bodyPr/>
                    <a:lstStyle/>
                    <a:p>
                      <a:r>
                        <a:rPr lang="en-ZA" sz="1600" dirty="0" smtClean="0">
                          <a:solidFill>
                            <a:schemeClr val="tx1"/>
                          </a:solidFill>
                        </a:rPr>
                        <a:t>Poultry </a:t>
                      </a:r>
                      <a:endParaRPr lang="en-ZA" sz="1600" dirty="0">
                        <a:solidFill>
                          <a:schemeClr val="tx1"/>
                        </a:solidFill>
                      </a:endParaRPr>
                    </a:p>
                  </a:txBody>
                  <a:tcPr marL="78192" marR="78192" marT="41443" marB="41443"/>
                </a:tc>
                <a:tc>
                  <a:txBody>
                    <a:bodyPr/>
                    <a:lstStyle/>
                    <a:p>
                      <a:r>
                        <a:rPr lang="en-ZA" sz="1600" dirty="0" smtClean="0">
                          <a:solidFill>
                            <a:schemeClr val="tx1"/>
                          </a:solidFill>
                        </a:rPr>
                        <a:t>18 390</a:t>
                      </a:r>
                      <a:endParaRPr lang="en-ZA" sz="1600" dirty="0">
                        <a:solidFill>
                          <a:schemeClr val="tx1"/>
                        </a:solidFill>
                      </a:endParaRPr>
                    </a:p>
                  </a:txBody>
                  <a:tcPr marL="78192" marR="78192" marT="41443" marB="41443"/>
                </a:tc>
                <a:tc>
                  <a:txBody>
                    <a:bodyPr/>
                    <a:lstStyle/>
                    <a:p>
                      <a:r>
                        <a:rPr lang="en-ZA" sz="1600" dirty="0" smtClean="0">
                          <a:solidFill>
                            <a:schemeClr val="tx1"/>
                          </a:solidFill>
                        </a:rPr>
                        <a:t>14</a:t>
                      </a:r>
                      <a:endParaRPr lang="en-ZA" sz="1600" dirty="0">
                        <a:solidFill>
                          <a:schemeClr val="tx1"/>
                        </a:solidFill>
                      </a:endParaRPr>
                    </a:p>
                  </a:txBody>
                  <a:tcPr marL="78192" marR="78192" marT="41443" marB="41443"/>
                </a:tc>
                <a:tc>
                  <a:txBody>
                    <a:bodyPr/>
                    <a:lstStyle/>
                    <a:p>
                      <a:r>
                        <a:rPr lang="en-ZA" sz="1600" dirty="0" smtClean="0">
                          <a:solidFill>
                            <a:schemeClr val="tx1"/>
                          </a:solidFill>
                        </a:rPr>
                        <a:t>15</a:t>
                      </a:r>
                      <a:endParaRPr lang="en-ZA" sz="1600" dirty="0">
                        <a:solidFill>
                          <a:schemeClr val="tx1"/>
                        </a:solidFill>
                      </a:endParaRPr>
                    </a:p>
                  </a:txBody>
                  <a:tcPr marL="78192" marR="78192" marT="41443" marB="41443"/>
                </a:tc>
                <a:tc>
                  <a:txBody>
                    <a:bodyPr/>
                    <a:lstStyle/>
                    <a:p>
                      <a:r>
                        <a:rPr lang="en-ZA" sz="1600" dirty="0" smtClean="0">
                          <a:solidFill>
                            <a:schemeClr val="tx1"/>
                          </a:solidFill>
                        </a:rPr>
                        <a:t>14</a:t>
                      </a:r>
                      <a:endParaRPr lang="en-ZA" sz="1600" dirty="0">
                        <a:solidFill>
                          <a:schemeClr val="tx1"/>
                        </a:solidFill>
                      </a:endParaRPr>
                    </a:p>
                  </a:txBody>
                  <a:tcPr marL="78192" marR="78192" marT="41443" marB="41443"/>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300" dirty="0" smtClean="0">
                          <a:solidFill>
                            <a:schemeClr val="tx1"/>
                          </a:solidFill>
                        </a:rPr>
                        <a:t>Production inputs are</a:t>
                      </a:r>
                      <a:r>
                        <a:rPr lang="en-ZA" sz="1300" baseline="0" dirty="0" smtClean="0">
                          <a:solidFill>
                            <a:schemeClr val="tx1"/>
                          </a:solidFill>
                        </a:rPr>
                        <a:t> being delivered, structures in process</a:t>
                      </a:r>
                      <a:endParaRPr lang="en-ZA" sz="1900" dirty="0">
                        <a:solidFill>
                          <a:schemeClr val="tx1"/>
                        </a:solidFill>
                      </a:endParaRPr>
                    </a:p>
                  </a:txBody>
                  <a:tcPr marL="78192" marR="78192" marT="41443" marB="41443"/>
                </a:tc>
              </a:tr>
              <a:tr h="715840">
                <a:tc>
                  <a:txBody>
                    <a:bodyPr/>
                    <a:lstStyle/>
                    <a:p>
                      <a:r>
                        <a:rPr lang="en-ZA" sz="1600" dirty="0" smtClean="0">
                          <a:solidFill>
                            <a:schemeClr val="tx1"/>
                          </a:solidFill>
                        </a:rPr>
                        <a:t>Piggery </a:t>
                      </a:r>
                      <a:endParaRPr lang="en-ZA" sz="1600" dirty="0">
                        <a:solidFill>
                          <a:schemeClr val="tx1"/>
                        </a:solidFill>
                      </a:endParaRPr>
                    </a:p>
                  </a:txBody>
                  <a:tcPr marL="78192" marR="78192" marT="41443" marB="41443"/>
                </a:tc>
                <a:tc>
                  <a:txBody>
                    <a:bodyPr/>
                    <a:lstStyle/>
                    <a:p>
                      <a:r>
                        <a:rPr lang="en-ZA" sz="1600" dirty="0" smtClean="0">
                          <a:solidFill>
                            <a:schemeClr val="tx1"/>
                          </a:solidFill>
                        </a:rPr>
                        <a:t>16 919</a:t>
                      </a:r>
                      <a:endParaRPr lang="en-ZA" sz="1600" dirty="0">
                        <a:solidFill>
                          <a:schemeClr val="tx1"/>
                        </a:solidFill>
                      </a:endParaRPr>
                    </a:p>
                  </a:txBody>
                  <a:tcPr marL="78192" marR="78192" marT="41443" marB="41443"/>
                </a:tc>
                <a:tc>
                  <a:txBody>
                    <a:bodyPr/>
                    <a:lstStyle/>
                    <a:p>
                      <a:r>
                        <a:rPr lang="en-ZA" sz="1600" dirty="0" smtClean="0">
                          <a:solidFill>
                            <a:schemeClr val="tx1"/>
                          </a:solidFill>
                        </a:rPr>
                        <a:t>16</a:t>
                      </a:r>
                      <a:endParaRPr lang="en-ZA" sz="1600" dirty="0">
                        <a:solidFill>
                          <a:schemeClr val="tx1"/>
                        </a:solidFill>
                      </a:endParaRPr>
                    </a:p>
                  </a:txBody>
                  <a:tcPr marL="78192" marR="78192" marT="41443" marB="41443"/>
                </a:tc>
                <a:tc>
                  <a:txBody>
                    <a:bodyPr/>
                    <a:lstStyle/>
                    <a:p>
                      <a:r>
                        <a:rPr lang="en-ZA" sz="1600" dirty="0" smtClean="0">
                          <a:solidFill>
                            <a:schemeClr val="tx1"/>
                          </a:solidFill>
                        </a:rPr>
                        <a:t>15</a:t>
                      </a:r>
                      <a:endParaRPr lang="en-ZA" sz="1600" dirty="0">
                        <a:solidFill>
                          <a:schemeClr val="tx1"/>
                        </a:solidFill>
                      </a:endParaRPr>
                    </a:p>
                  </a:txBody>
                  <a:tcPr marL="78192" marR="78192" marT="41443" marB="41443"/>
                </a:tc>
                <a:tc>
                  <a:txBody>
                    <a:bodyPr/>
                    <a:lstStyle/>
                    <a:p>
                      <a:r>
                        <a:rPr lang="en-ZA" sz="1600" dirty="0" smtClean="0">
                          <a:solidFill>
                            <a:schemeClr val="tx1"/>
                          </a:solidFill>
                        </a:rPr>
                        <a:t>16</a:t>
                      </a:r>
                      <a:endParaRPr lang="en-ZA" sz="1600" dirty="0">
                        <a:solidFill>
                          <a:schemeClr val="tx1"/>
                        </a:solidFill>
                      </a:endParaRPr>
                    </a:p>
                  </a:txBody>
                  <a:tcPr marL="78192" marR="78192" marT="41443" marB="41443"/>
                </a:tc>
                <a:tc>
                  <a:txBody>
                    <a:bodyPr/>
                    <a:lstStyle/>
                    <a:p>
                      <a:r>
                        <a:rPr lang="en-ZA" sz="1300" dirty="0" smtClean="0">
                          <a:solidFill>
                            <a:schemeClr val="tx1"/>
                          </a:solidFill>
                        </a:rPr>
                        <a:t>Production inputs are</a:t>
                      </a:r>
                      <a:r>
                        <a:rPr lang="en-ZA" sz="1300" baseline="0" dirty="0" smtClean="0">
                          <a:solidFill>
                            <a:schemeClr val="tx1"/>
                          </a:solidFill>
                        </a:rPr>
                        <a:t> being delivered, structures in process</a:t>
                      </a:r>
                      <a:endParaRPr lang="en-ZA" sz="1300" dirty="0">
                        <a:solidFill>
                          <a:schemeClr val="tx1"/>
                        </a:solidFill>
                      </a:endParaRPr>
                    </a:p>
                  </a:txBody>
                  <a:tcPr marL="78192" marR="78192" marT="41443" marB="41443"/>
                </a:tc>
              </a:tr>
              <a:tr h="953707">
                <a:tc>
                  <a:txBody>
                    <a:bodyPr/>
                    <a:lstStyle/>
                    <a:p>
                      <a:r>
                        <a:rPr lang="en-ZA" sz="1600" b="1" dirty="0" smtClean="0"/>
                        <a:t>Total </a:t>
                      </a:r>
                      <a:endParaRPr lang="en-ZA" sz="1600" b="1" dirty="0"/>
                    </a:p>
                  </a:txBody>
                  <a:tcPr marL="78192" marR="78192" marT="41443" marB="41443"/>
                </a:tc>
                <a:tc>
                  <a:txBody>
                    <a:bodyPr/>
                    <a:lstStyle/>
                    <a:p>
                      <a:r>
                        <a:rPr lang="en-ZA" sz="1600" b="1" dirty="0" smtClean="0"/>
                        <a:t>54 759</a:t>
                      </a:r>
                      <a:endParaRPr lang="en-ZA" sz="1600" b="1" dirty="0"/>
                    </a:p>
                  </a:txBody>
                  <a:tcPr marL="78192" marR="78192" marT="41443" marB="41443"/>
                </a:tc>
                <a:tc>
                  <a:txBody>
                    <a:bodyPr/>
                    <a:lstStyle/>
                    <a:p>
                      <a:r>
                        <a:rPr lang="en-ZA" sz="1600" b="1" dirty="0" smtClean="0"/>
                        <a:t>117</a:t>
                      </a:r>
                      <a:endParaRPr lang="en-ZA" sz="1600" b="1" dirty="0"/>
                    </a:p>
                  </a:txBody>
                  <a:tcPr marL="78192" marR="78192" marT="41443" marB="41443"/>
                </a:tc>
                <a:tc>
                  <a:txBody>
                    <a:bodyPr/>
                    <a:lstStyle/>
                    <a:p>
                      <a:r>
                        <a:rPr lang="en-ZA" sz="1600" b="1" dirty="0" smtClean="0"/>
                        <a:t>145</a:t>
                      </a:r>
                      <a:endParaRPr lang="en-ZA" sz="1600" b="1" dirty="0"/>
                    </a:p>
                  </a:txBody>
                  <a:tcPr marL="78192" marR="78192" marT="41443" marB="41443"/>
                </a:tc>
                <a:tc>
                  <a:txBody>
                    <a:bodyPr/>
                    <a:lstStyle/>
                    <a:p>
                      <a:pPr marL="0" marR="0" indent="0" algn="l" defTabSz="1053297" rtl="0" eaLnBrk="1" fontAlgn="auto" latinLnBrk="0" hangingPunct="1">
                        <a:lnSpc>
                          <a:spcPct val="100000"/>
                        </a:lnSpc>
                        <a:spcBef>
                          <a:spcPts val="0"/>
                        </a:spcBef>
                        <a:spcAft>
                          <a:spcPts val="0"/>
                        </a:spcAft>
                        <a:buClrTx/>
                        <a:buSzTx/>
                        <a:buFontTx/>
                        <a:buNone/>
                        <a:tabLst/>
                        <a:defRPr/>
                      </a:pPr>
                      <a:r>
                        <a:rPr lang="en-ZA" sz="1600" b="1" dirty="0" smtClean="0"/>
                        <a:t>112 </a:t>
                      </a:r>
                      <a:r>
                        <a:rPr lang="en-ZA" sz="1600" b="1" dirty="0" smtClean="0">
                          <a:solidFill>
                            <a:schemeClr val="tx1"/>
                          </a:solidFill>
                        </a:rPr>
                        <a:t>+ 8 Co-ops</a:t>
                      </a:r>
                    </a:p>
                    <a:p>
                      <a:endParaRPr lang="en-ZA" sz="1600" b="1" dirty="0"/>
                    </a:p>
                  </a:txBody>
                  <a:tcPr marL="78192" marR="78192" marT="41443" marB="41443"/>
                </a:tc>
                <a:tc>
                  <a:txBody>
                    <a:bodyPr/>
                    <a:lstStyle/>
                    <a:p>
                      <a:endParaRPr lang="en-ZA" sz="1900" dirty="0"/>
                    </a:p>
                  </a:txBody>
                  <a:tcPr marL="78192" marR="78192" marT="41443" marB="41443"/>
                </a:tc>
              </a:tr>
            </a:tbl>
          </a:graphicData>
        </a:graphic>
      </p:graphicFrame>
    </p:spTree>
    <p:extLst>
      <p:ext uri="{BB962C8B-B14F-4D97-AF65-F5344CB8AC3E}">
        <p14:creationId xmlns:p14="http://schemas.microsoft.com/office/powerpoint/2010/main" xmlns="" val="630907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990600" y="7620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fontScale="90000"/>
          </a:bodyPr>
          <a:lstStyle/>
          <a:p>
            <a:r>
              <a:rPr lang="en-ZA" altLang="en-US" sz="3100" b="1" dirty="0" smtClean="0">
                <a:solidFill>
                  <a:schemeClr val="bg1"/>
                </a:solidFill>
                <a:latin typeface="Arial" charset="0"/>
                <a:cs typeface="Arial" charset="0"/>
              </a:rPr>
              <a:t>GAUTENG</a:t>
            </a:r>
            <a:r>
              <a:rPr lang="en-ZA" altLang="en-US" dirty="0" smtClean="0">
                <a:latin typeface="Arial" charset="0"/>
                <a:cs typeface="Arial" charset="0"/>
              </a:rPr>
              <a:t> </a:t>
            </a:r>
          </a:p>
        </p:txBody>
      </p:sp>
      <p:sp>
        <p:nvSpPr>
          <p:cNvPr id="30723" name="Slide Number Placeholder 3"/>
          <p:cNvSpPr>
            <a:spLocks noGrp="1"/>
          </p:cNvSpPr>
          <p:nvPr>
            <p:ph type="sldNum" sz="quarter" idx="10"/>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numCol="1" compatLnSpc="1">
            <a:prstTxWarp prst="textNoShape">
              <a:avLst/>
            </a:prstTxWarp>
          </a:bodyPr>
          <a:lstStyle>
            <a:lvl1pPr eaLnBrk="0" hangingPunct="0">
              <a:defRPr sz="1800">
                <a:solidFill>
                  <a:schemeClr val="tx1"/>
                </a:solidFill>
                <a:latin typeface="Arial" charset="0"/>
                <a:cs typeface="Arial" charset="0"/>
              </a:defRPr>
            </a:lvl1pPr>
            <a:lvl2pPr marL="651196" indent="-250460" eaLnBrk="0" hangingPunct="0">
              <a:defRPr sz="1800">
                <a:solidFill>
                  <a:schemeClr val="tx1"/>
                </a:solidFill>
                <a:latin typeface="Arial" charset="0"/>
                <a:cs typeface="Arial" charset="0"/>
              </a:defRPr>
            </a:lvl2pPr>
            <a:lvl3pPr marL="1001840" indent="-200368" eaLnBrk="0" hangingPunct="0">
              <a:defRPr sz="1800">
                <a:solidFill>
                  <a:schemeClr val="tx1"/>
                </a:solidFill>
                <a:latin typeface="Arial" charset="0"/>
                <a:cs typeface="Arial" charset="0"/>
              </a:defRPr>
            </a:lvl3pPr>
            <a:lvl4pPr marL="1402575" indent="-200368" eaLnBrk="0" hangingPunct="0">
              <a:defRPr sz="1800">
                <a:solidFill>
                  <a:schemeClr val="tx1"/>
                </a:solidFill>
                <a:latin typeface="Arial" charset="0"/>
                <a:cs typeface="Arial" charset="0"/>
              </a:defRPr>
            </a:lvl4pPr>
            <a:lvl5pPr marL="1803311" indent="-200368" eaLnBrk="0" hangingPunct="0">
              <a:defRPr sz="1800">
                <a:solidFill>
                  <a:schemeClr val="tx1"/>
                </a:solidFill>
                <a:latin typeface="Arial" charset="0"/>
                <a:cs typeface="Arial" charset="0"/>
              </a:defRPr>
            </a:lvl5pPr>
            <a:lvl6pPr marL="2204047" indent="-200368" defTabSz="922528" eaLnBrk="0" fontAlgn="base" hangingPunct="0">
              <a:spcBef>
                <a:spcPct val="0"/>
              </a:spcBef>
              <a:spcAft>
                <a:spcPct val="0"/>
              </a:spcAft>
              <a:defRPr sz="1800">
                <a:solidFill>
                  <a:schemeClr val="tx1"/>
                </a:solidFill>
                <a:latin typeface="Arial" charset="0"/>
                <a:cs typeface="Arial" charset="0"/>
              </a:defRPr>
            </a:lvl6pPr>
            <a:lvl7pPr marL="2604783" indent="-200368" defTabSz="922528" eaLnBrk="0" fontAlgn="base" hangingPunct="0">
              <a:spcBef>
                <a:spcPct val="0"/>
              </a:spcBef>
              <a:spcAft>
                <a:spcPct val="0"/>
              </a:spcAft>
              <a:defRPr sz="1800">
                <a:solidFill>
                  <a:schemeClr val="tx1"/>
                </a:solidFill>
                <a:latin typeface="Arial" charset="0"/>
                <a:cs typeface="Arial" charset="0"/>
              </a:defRPr>
            </a:lvl7pPr>
            <a:lvl8pPr marL="3005519" indent="-200368" defTabSz="922528" eaLnBrk="0" fontAlgn="base" hangingPunct="0">
              <a:spcBef>
                <a:spcPct val="0"/>
              </a:spcBef>
              <a:spcAft>
                <a:spcPct val="0"/>
              </a:spcAft>
              <a:defRPr sz="1800">
                <a:solidFill>
                  <a:schemeClr val="tx1"/>
                </a:solidFill>
                <a:latin typeface="Arial" charset="0"/>
                <a:cs typeface="Arial" charset="0"/>
              </a:defRPr>
            </a:lvl8pPr>
            <a:lvl9pPr marL="3406254" indent="-200368" defTabSz="922528" eaLnBrk="0" fontAlgn="base" hangingPunct="0">
              <a:spcBef>
                <a:spcPct val="0"/>
              </a:spcBef>
              <a:spcAft>
                <a:spcPct val="0"/>
              </a:spcAft>
              <a:defRPr sz="1800">
                <a:solidFill>
                  <a:schemeClr val="tx1"/>
                </a:solidFill>
                <a:latin typeface="Arial" charset="0"/>
                <a:cs typeface="Arial" charset="0"/>
              </a:defRPr>
            </a:lvl9pPr>
          </a:lstStyle>
          <a:p>
            <a:pPr eaLnBrk="1" hangingPunct="1"/>
            <a:fld id="{B3E1EBDD-6EC2-4A81-B870-7BCA1759FE38}" type="slidenum">
              <a:rPr lang="en-ZA" altLang="en-US" sz="1100">
                <a:solidFill>
                  <a:srgbClr val="008000"/>
                </a:solidFill>
              </a:rPr>
              <a:pPr eaLnBrk="1" hangingPunct="1"/>
              <a:t>27</a:t>
            </a:fld>
            <a:endParaRPr lang="en-ZA" altLang="en-US" sz="1100">
              <a:solidFill>
                <a:srgbClr val="008000"/>
              </a:solidFill>
            </a:endParaRPr>
          </a:p>
        </p:txBody>
      </p:sp>
      <p:graphicFrame>
        <p:nvGraphicFramePr>
          <p:cNvPr id="5" name="Content Placeholder 4"/>
          <p:cNvGraphicFramePr>
            <a:graphicFrameLocks noGrp="1"/>
          </p:cNvGraphicFramePr>
          <p:nvPr>
            <p:ph idx="1"/>
          </p:nvPr>
        </p:nvGraphicFramePr>
        <p:xfrm>
          <a:off x="939103" y="1273749"/>
          <a:ext cx="7081072" cy="4245191"/>
        </p:xfrm>
        <a:graphic>
          <a:graphicData uri="http://schemas.openxmlformats.org/drawingml/2006/chart">
            <c:chart xmlns:c="http://schemas.openxmlformats.org/drawingml/2006/chart" xmlns:r="http://schemas.openxmlformats.org/officeDocument/2006/relationships" r:id="rId2"/>
          </a:graphicData>
        </a:graphic>
      </p:graphicFrame>
      <p:sp>
        <p:nvSpPr>
          <p:cNvPr id="30725" name="TextBox 5"/>
          <p:cNvSpPr txBox="1">
            <a:spLocks noChangeArrowheads="1"/>
          </p:cNvSpPr>
          <p:nvPr/>
        </p:nvSpPr>
        <p:spPr bwMode="auto">
          <a:xfrm>
            <a:off x="876933" y="5518941"/>
            <a:ext cx="4680599" cy="1050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47" tIns="40074" rIns="80147" bIns="40074">
            <a:spAutoFit/>
          </a:bodyPr>
          <a:lstStyle>
            <a:lvl1pPr marL="342900" indent="-342900"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buFont typeface="Arial" charset="0"/>
              <a:buChar char="•"/>
            </a:pPr>
            <a:r>
              <a:rPr lang="en-ZA" altLang="en-US"/>
              <a:t>4 commodities prioritized </a:t>
            </a:r>
          </a:p>
          <a:p>
            <a:pPr eaLnBrk="1" hangingPunct="1">
              <a:buFont typeface="Arial" charset="0"/>
              <a:buChar char="•"/>
            </a:pPr>
            <a:r>
              <a:rPr lang="en-ZA" altLang="en-US"/>
              <a:t>79 projects planned covering all districts  </a:t>
            </a:r>
          </a:p>
        </p:txBody>
      </p:sp>
    </p:spTree>
    <p:extLst>
      <p:ext uri="{BB962C8B-B14F-4D97-AF65-F5344CB8AC3E}">
        <p14:creationId xmlns:p14="http://schemas.microsoft.com/office/powerpoint/2010/main" xmlns="" val="544322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1066800" y="7620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a:bodyPr>
          <a:lstStyle/>
          <a:p>
            <a:r>
              <a:rPr lang="en-US" sz="3600" b="1" dirty="0" smtClean="0">
                <a:solidFill>
                  <a:schemeClr val="bg1"/>
                </a:solidFill>
                <a:latin typeface="Arial" charset="0"/>
                <a:cs typeface="Arial" charset="0"/>
              </a:rPr>
              <a:t>Job creation </a:t>
            </a:r>
          </a:p>
        </p:txBody>
      </p:sp>
      <p:sp>
        <p:nvSpPr>
          <p:cNvPr id="32771" name="Content Placeholder 2"/>
          <p:cNvSpPr>
            <a:spLocks noGrp="1"/>
          </p:cNvSpPr>
          <p:nvPr>
            <p:ph idx="1"/>
          </p:nvPr>
        </p:nvSpPr>
        <p:spPr bwMode="auto">
          <a:xfrm>
            <a:off x="616297" y="1305944"/>
            <a:ext cx="7848962" cy="489836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normAutofit fontScale="55000" lnSpcReduction="20000"/>
          </a:bodyPr>
          <a:lstStyle/>
          <a:p>
            <a:pPr marL="456394" lvl="1" indent="0">
              <a:buNone/>
            </a:pPr>
            <a:r>
              <a:rPr lang="en-ZA" b="1" dirty="0" smtClean="0">
                <a:latin typeface="Arial" charset="0"/>
                <a:cs typeface="Arial" charset="0"/>
              </a:rPr>
              <a:t>Alignment to the National Development Plan (NDP), New Growth Path(NGP) and the Agriculture Policy Action Plan</a:t>
            </a:r>
            <a:r>
              <a:rPr lang="en-ZA" dirty="0" smtClean="0">
                <a:latin typeface="Arial" charset="0"/>
                <a:cs typeface="Arial" charset="0"/>
              </a:rPr>
              <a:t> </a:t>
            </a:r>
            <a:r>
              <a:rPr lang="en-ZA" b="1" dirty="0" smtClean="0">
                <a:latin typeface="Arial" charset="0"/>
                <a:cs typeface="Arial" charset="0"/>
              </a:rPr>
              <a:t>(APAP)</a:t>
            </a:r>
            <a:endParaRPr lang="en-US" dirty="0" smtClean="0">
              <a:latin typeface="Arial" charset="0"/>
              <a:cs typeface="Arial" charset="0"/>
            </a:endParaRPr>
          </a:p>
          <a:p>
            <a:r>
              <a:rPr lang="en-ZA" dirty="0" smtClean="0">
                <a:latin typeface="Arial" charset="0"/>
                <a:cs typeface="Arial" charset="0"/>
              </a:rPr>
              <a:t> The NDP argues the importance of commercial agriculture for job creation, which has the potential to create 250 000 direct jobs and a further 130 000 indirect jobs. The NDP identifies agricultural subsectors with the potential for long-term, sustainable expansion in production and value adding processes</a:t>
            </a:r>
            <a:endParaRPr lang="en-US" dirty="0" smtClean="0">
              <a:latin typeface="Arial" charset="0"/>
              <a:cs typeface="Arial" charset="0"/>
            </a:endParaRPr>
          </a:p>
          <a:p>
            <a:r>
              <a:rPr lang="en-ZA" dirty="0" smtClean="0">
                <a:latin typeface="Arial" charset="0"/>
                <a:cs typeface="Arial" charset="0"/>
              </a:rPr>
              <a:t>The NGP seeks to shift the economy towards strong, sustained, and inclusive economic growth with an emphasis on the rebuilding of the productive sectors of the economy. Infrastructure development and agriculture, in particular, have been identified as a foundation for more jobs and addressing rural underdevelopment. The NGP set targets of increasing the smallholder sector by 300 000 households, ensuring 145 000 additional jobs in agro-processing, and upgrading conditions for 660 000 farm workers</a:t>
            </a:r>
          </a:p>
          <a:p>
            <a:r>
              <a:rPr lang="en-ZA" dirty="0" smtClean="0">
                <a:latin typeface="Arial" charset="0"/>
                <a:cs typeface="Arial" charset="0"/>
              </a:rPr>
              <a:t>Each completed </a:t>
            </a:r>
            <a:r>
              <a:rPr lang="en-ZA" dirty="0" err="1" smtClean="0">
                <a:latin typeface="Arial" charset="0"/>
                <a:cs typeface="Arial" charset="0"/>
              </a:rPr>
              <a:t>Agri</a:t>
            </a:r>
            <a:r>
              <a:rPr lang="en-ZA" dirty="0" smtClean="0">
                <a:latin typeface="Arial" charset="0"/>
                <a:cs typeface="Arial" charset="0"/>
              </a:rPr>
              <a:t> park has the potential to create 30 permanent jobs, 90 seasonal job and 60 indirect permanent jobs on farms that are supplying the </a:t>
            </a:r>
            <a:r>
              <a:rPr lang="en-ZA" dirty="0" err="1" smtClean="0">
                <a:latin typeface="Arial" charset="0"/>
                <a:cs typeface="Arial" charset="0"/>
              </a:rPr>
              <a:t>Agri</a:t>
            </a:r>
            <a:r>
              <a:rPr lang="en-ZA" dirty="0" smtClean="0">
                <a:latin typeface="Arial" charset="0"/>
                <a:cs typeface="Arial" charset="0"/>
              </a:rPr>
              <a:t> parks.  </a:t>
            </a:r>
            <a:r>
              <a:rPr lang="en-ZA" b="1" dirty="0" smtClean="0">
                <a:solidFill>
                  <a:srgbClr val="FF0000"/>
                </a:solidFill>
                <a:latin typeface="Arial" charset="0"/>
                <a:cs typeface="Arial" charset="0"/>
              </a:rPr>
              <a:t>Total 180 jobs per park will be created</a:t>
            </a:r>
          </a:p>
          <a:p>
            <a:endParaRPr lang="en-US" dirty="0" smtClean="0">
              <a:latin typeface="Arial" charset="0"/>
              <a:cs typeface="Arial" charset="0"/>
            </a:endParaRPr>
          </a:p>
        </p:txBody>
      </p:sp>
    </p:spTree>
    <p:extLst>
      <p:ext uri="{BB962C8B-B14F-4D97-AF65-F5344CB8AC3E}">
        <p14:creationId xmlns:p14="http://schemas.microsoft.com/office/powerpoint/2010/main" xmlns="" val="4036211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1143000" y="914400"/>
            <a:ext cx="7848962" cy="39163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fontScale="90000"/>
          </a:bodyPr>
          <a:lstStyle/>
          <a:p>
            <a:r>
              <a:rPr lang="en-ZA" altLang="en-US" sz="2500" b="1" dirty="0">
                <a:solidFill>
                  <a:schemeClr val="bg1"/>
                </a:solidFill>
                <a:latin typeface="Arial" charset="0"/>
                <a:cs typeface="Arial" charset="0"/>
              </a:rPr>
              <a:t>Farmer Training and Capacity building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96233259"/>
              </p:ext>
            </p:extLst>
          </p:nvPr>
        </p:nvGraphicFramePr>
        <p:xfrm>
          <a:off x="609600" y="1981200"/>
          <a:ext cx="7848960" cy="2197546"/>
        </p:xfrm>
        <a:graphic>
          <a:graphicData uri="http://schemas.openxmlformats.org/drawingml/2006/table">
            <a:tbl>
              <a:tblPr firstRow="1" bandRow="1">
                <a:tableStyleId>{5C22544A-7EE6-4342-B048-85BDC9FD1C3A}</a:tableStyleId>
              </a:tblPr>
              <a:tblGrid>
                <a:gridCol w="1308160"/>
                <a:gridCol w="1308160"/>
                <a:gridCol w="1308160"/>
                <a:gridCol w="1308160"/>
                <a:gridCol w="1308160"/>
                <a:gridCol w="1308160"/>
              </a:tblGrid>
              <a:tr h="663363">
                <a:tc>
                  <a:txBody>
                    <a:bodyPr/>
                    <a:lstStyle/>
                    <a:p>
                      <a:r>
                        <a:rPr lang="en-ZA" sz="1900" dirty="0" smtClean="0"/>
                        <a:t>Programme</a:t>
                      </a:r>
                      <a:endParaRPr lang="en-ZA" sz="1900" dirty="0"/>
                    </a:p>
                  </a:txBody>
                  <a:tcPr marL="78191" marR="78191" marT="41408" marB="41408"/>
                </a:tc>
                <a:tc>
                  <a:txBody>
                    <a:bodyPr/>
                    <a:lstStyle/>
                    <a:p>
                      <a:r>
                        <a:rPr lang="en-ZA" sz="1900" dirty="0" smtClean="0"/>
                        <a:t>Allocation </a:t>
                      </a:r>
                    </a:p>
                    <a:p>
                      <a:r>
                        <a:rPr lang="en-ZA" sz="1900" dirty="0" smtClean="0"/>
                        <a:t>R’000</a:t>
                      </a:r>
                      <a:endParaRPr lang="en-ZA" sz="1900" dirty="0"/>
                    </a:p>
                  </a:txBody>
                  <a:tcPr marL="78191" marR="78191" marT="41408" marB="41408"/>
                </a:tc>
                <a:tc>
                  <a:txBody>
                    <a:bodyPr/>
                    <a:lstStyle/>
                    <a:p>
                      <a:r>
                        <a:rPr lang="en-ZA" sz="1900" dirty="0" smtClean="0"/>
                        <a:t>Targeted</a:t>
                      </a:r>
                      <a:r>
                        <a:rPr lang="en-ZA" sz="1900" baseline="0" dirty="0" smtClean="0"/>
                        <a:t> Farmers </a:t>
                      </a:r>
                      <a:endParaRPr lang="en-ZA" sz="1900" dirty="0"/>
                    </a:p>
                  </a:txBody>
                  <a:tcPr marL="78191" marR="78191" marT="41408" marB="41408"/>
                </a:tc>
                <a:tc>
                  <a:txBody>
                    <a:bodyPr/>
                    <a:lstStyle/>
                    <a:p>
                      <a:r>
                        <a:rPr lang="en-ZA" sz="1900" dirty="0" smtClean="0"/>
                        <a:t>Transfer in Q1</a:t>
                      </a:r>
                      <a:endParaRPr lang="en-ZA" sz="1900" dirty="0"/>
                    </a:p>
                  </a:txBody>
                  <a:tcPr marL="78191" marR="78191" marT="41408" marB="41408"/>
                </a:tc>
                <a:tc>
                  <a:txBody>
                    <a:bodyPr/>
                    <a:lstStyle/>
                    <a:p>
                      <a:r>
                        <a:rPr lang="en-ZA" sz="1900" dirty="0" smtClean="0"/>
                        <a:t>Expenditure in Q1</a:t>
                      </a:r>
                      <a:endParaRPr lang="en-ZA" sz="1900" dirty="0"/>
                    </a:p>
                  </a:txBody>
                  <a:tcPr marL="78191" marR="78191" marT="41408" marB="41408"/>
                </a:tc>
                <a:tc>
                  <a:txBody>
                    <a:bodyPr/>
                    <a:lstStyle/>
                    <a:p>
                      <a:r>
                        <a:rPr lang="en-ZA" sz="1900" dirty="0" smtClean="0"/>
                        <a:t>Progress made</a:t>
                      </a:r>
                      <a:endParaRPr lang="en-ZA" sz="1900" dirty="0"/>
                    </a:p>
                  </a:txBody>
                  <a:tcPr marL="78191" marR="78191" marT="41408" marB="41408"/>
                </a:tc>
              </a:tr>
              <a:tr h="1534183">
                <a:tc>
                  <a:txBody>
                    <a:bodyPr/>
                    <a:lstStyle/>
                    <a:p>
                      <a:r>
                        <a:rPr lang="en-ZA" sz="1900" dirty="0" smtClean="0"/>
                        <a:t>Farmer Training </a:t>
                      </a:r>
                      <a:endParaRPr lang="en-ZA" sz="1900" dirty="0"/>
                    </a:p>
                  </a:txBody>
                  <a:tcPr marL="78191" marR="78191" marT="41408" marB="41408"/>
                </a:tc>
                <a:tc>
                  <a:txBody>
                    <a:bodyPr/>
                    <a:lstStyle/>
                    <a:p>
                      <a:r>
                        <a:rPr lang="en-ZA" sz="1900" dirty="0" smtClean="0">
                          <a:solidFill>
                            <a:schemeClr val="tx1"/>
                          </a:solidFill>
                        </a:rPr>
                        <a:t>7 009</a:t>
                      </a:r>
                      <a:endParaRPr lang="en-ZA" sz="1900" dirty="0">
                        <a:solidFill>
                          <a:schemeClr val="tx1"/>
                        </a:solidFill>
                      </a:endParaRPr>
                    </a:p>
                  </a:txBody>
                  <a:tcPr marL="78191" marR="78191" marT="41408" marB="41408"/>
                </a:tc>
                <a:tc>
                  <a:txBody>
                    <a:bodyPr/>
                    <a:lstStyle/>
                    <a:p>
                      <a:r>
                        <a:rPr lang="en-ZA" sz="1900" dirty="0" smtClean="0">
                          <a:solidFill>
                            <a:schemeClr val="tx1"/>
                          </a:solidFill>
                        </a:rPr>
                        <a:t>650</a:t>
                      </a:r>
                      <a:endParaRPr lang="en-ZA" sz="1900" dirty="0">
                        <a:solidFill>
                          <a:schemeClr val="tx1"/>
                        </a:solidFill>
                      </a:endParaRPr>
                    </a:p>
                  </a:txBody>
                  <a:tcPr marL="78191" marR="78191" marT="41408" marB="41408"/>
                </a:tc>
                <a:tc>
                  <a:txBody>
                    <a:bodyPr/>
                    <a:lstStyle/>
                    <a:p>
                      <a:r>
                        <a:rPr lang="en-ZA" sz="1900" dirty="0" smtClean="0"/>
                        <a:t>700</a:t>
                      </a:r>
                      <a:endParaRPr lang="en-ZA" sz="1900" dirty="0"/>
                    </a:p>
                  </a:txBody>
                  <a:tcPr marL="78191" marR="78191" marT="41408" marB="41408"/>
                </a:tc>
                <a:tc>
                  <a:txBody>
                    <a:bodyPr/>
                    <a:lstStyle/>
                    <a:p>
                      <a:r>
                        <a:rPr lang="en-ZA" sz="1900" dirty="0" smtClean="0"/>
                        <a:t>250 </a:t>
                      </a:r>
                      <a:endParaRPr lang="en-ZA" sz="1900" dirty="0"/>
                    </a:p>
                  </a:txBody>
                  <a:tcPr marL="78191" marR="78191" marT="41408" marB="41408"/>
                </a:tc>
                <a:tc>
                  <a:txBody>
                    <a:bodyPr/>
                    <a:lstStyle/>
                    <a:p>
                      <a:r>
                        <a:rPr lang="en-ZA" sz="1900" dirty="0" smtClean="0">
                          <a:solidFill>
                            <a:srgbClr val="FF0000"/>
                          </a:solidFill>
                        </a:rPr>
                        <a:t>Thus far a total of 71 farmers</a:t>
                      </a:r>
                      <a:r>
                        <a:rPr lang="en-ZA" sz="1900" baseline="0" dirty="0" smtClean="0">
                          <a:solidFill>
                            <a:srgbClr val="FF0000"/>
                          </a:solidFill>
                        </a:rPr>
                        <a:t> have been trained </a:t>
                      </a:r>
                      <a:endParaRPr lang="en-ZA" sz="1900" dirty="0">
                        <a:solidFill>
                          <a:srgbClr val="FF0000"/>
                        </a:solidFill>
                      </a:endParaRPr>
                    </a:p>
                  </a:txBody>
                  <a:tcPr marL="78191" marR="78191" marT="41408" marB="41408"/>
                </a:tc>
              </a:tr>
            </a:tbl>
          </a:graphicData>
        </a:graphic>
      </p:graphicFrame>
      <p:sp>
        <p:nvSpPr>
          <p:cNvPr id="33818" name="Slide Number Placeholder 3"/>
          <p:cNvSpPr>
            <a:spLocks noGrp="1"/>
          </p:cNvSpPr>
          <p:nvPr>
            <p:ph type="sldNum" sz="quarter" idx="10"/>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numCol="1" compatLnSpc="1">
            <a:prstTxWarp prst="textNoShape">
              <a:avLst/>
            </a:prstTxWarp>
          </a:bodyPr>
          <a:lstStyle>
            <a:lvl1pPr eaLnBrk="0" hangingPunct="0">
              <a:defRPr sz="1800">
                <a:solidFill>
                  <a:schemeClr val="tx1"/>
                </a:solidFill>
                <a:latin typeface="Arial" charset="0"/>
                <a:cs typeface="Arial" charset="0"/>
              </a:defRPr>
            </a:lvl1pPr>
            <a:lvl2pPr marL="651196" indent="-250460" eaLnBrk="0" hangingPunct="0">
              <a:defRPr sz="1800">
                <a:solidFill>
                  <a:schemeClr val="tx1"/>
                </a:solidFill>
                <a:latin typeface="Arial" charset="0"/>
                <a:cs typeface="Arial" charset="0"/>
              </a:defRPr>
            </a:lvl2pPr>
            <a:lvl3pPr marL="1001840" indent="-200368" eaLnBrk="0" hangingPunct="0">
              <a:defRPr sz="1800">
                <a:solidFill>
                  <a:schemeClr val="tx1"/>
                </a:solidFill>
                <a:latin typeface="Arial" charset="0"/>
                <a:cs typeface="Arial" charset="0"/>
              </a:defRPr>
            </a:lvl3pPr>
            <a:lvl4pPr marL="1402575" indent="-200368" eaLnBrk="0" hangingPunct="0">
              <a:defRPr sz="1800">
                <a:solidFill>
                  <a:schemeClr val="tx1"/>
                </a:solidFill>
                <a:latin typeface="Arial" charset="0"/>
                <a:cs typeface="Arial" charset="0"/>
              </a:defRPr>
            </a:lvl4pPr>
            <a:lvl5pPr marL="1803311" indent="-200368" eaLnBrk="0" hangingPunct="0">
              <a:defRPr sz="1800">
                <a:solidFill>
                  <a:schemeClr val="tx1"/>
                </a:solidFill>
                <a:latin typeface="Arial" charset="0"/>
                <a:cs typeface="Arial" charset="0"/>
              </a:defRPr>
            </a:lvl5pPr>
            <a:lvl6pPr marL="2204047" indent="-200368" defTabSz="922528" eaLnBrk="0" fontAlgn="base" hangingPunct="0">
              <a:spcBef>
                <a:spcPct val="0"/>
              </a:spcBef>
              <a:spcAft>
                <a:spcPct val="0"/>
              </a:spcAft>
              <a:defRPr sz="1800">
                <a:solidFill>
                  <a:schemeClr val="tx1"/>
                </a:solidFill>
                <a:latin typeface="Arial" charset="0"/>
                <a:cs typeface="Arial" charset="0"/>
              </a:defRPr>
            </a:lvl6pPr>
            <a:lvl7pPr marL="2604783" indent="-200368" defTabSz="922528" eaLnBrk="0" fontAlgn="base" hangingPunct="0">
              <a:spcBef>
                <a:spcPct val="0"/>
              </a:spcBef>
              <a:spcAft>
                <a:spcPct val="0"/>
              </a:spcAft>
              <a:defRPr sz="1800">
                <a:solidFill>
                  <a:schemeClr val="tx1"/>
                </a:solidFill>
                <a:latin typeface="Arial" charset="0"/>
                <a:cs typeface="Arial" charset="0"/>
              </a:defRPr>
            </a:lvl7pPr>
            <a:lvl8pPr marL="3005519" indent="-200368" defTabSz="922528" eaLnBrk="0" fontAlgn="base" hangingPunct="0">
              <a:spcBef>
                <a:spcPct val="0"/>
              </a:spcBef>
              <a:spcAft>
                <a:spcPct val="0"/>
              </a:spcAft>
              <a:defRPr sz="1800">
                <a:solidFill>
                  <a:schemeClr val="tx1"/>
                </a:solidFill>
                <a:latin typeface="Arial" charset="0"/>
                <a:cs typeface="Arial" charset="0"/>
              </a:defRPr>
            </a:lvl8pPr>
            <a:lvl9pPr marL="3406254" indent="-200368" defTabSz="922528" eaLnBrk="0" fontAlgn="base" hangingPunct="0">
              <a:spcBef>
                <a:spcPct val="0"/>
              </a:spcBef>
              <a:spcAft>
                <a:spcPct val="0"/>
              </a:spcAft>
              <a:defRPr sz="1800">
                <a:solidFill>
                  <a:schemeClr val="tx1"/>
                </a:solidFill>
                <a:latin typeface="Arial" charset="0"/>
                <a:cs typeface="Arial" charset="0"/>
              </a:defRPr>
            </a:lvl9pPr>
          </a:lstStyle>
          <a:p>
            <a:pPr eaLnBrk="1" hangingPunct="1"/>
            <a:fld id="{271AD635-4736-4DFD-BC1C-2E235DDEA19A}" type="slidenum">
              <a:rPr lang="en-ZA" altLang="en-US" sz="1100">
                <a:solidFill>
                  <a:srgbClr val="008000"/>
                </a:solidFill>
              </a:rPr>
              <a:pPr eaLnBrk="1" hangingPunct="1"/>
              <a:t>29</a:t>
            </a:fld>
            <a:endParaRPr lang="en-ZA" altLang="en-US" sz="1100">
              <a:solidFill>
                <a:srgbClr val="008000"/>
              </a:solidFill>
            </a:endParaRPr>
          </a:p>
        </p:txBody>
      </p:sp>
    </p:spTree>
    <p:extLst>
      <p:ext uri="{BB962C8B-B14F-4D97-AF65-F5344CB8AC3E}">
        <p14:creationId xmlns:p14="http://schemas.microsoft.com/office/powerpoint/2010/main" xmlns="" val="1343346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762000" y="7620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a:bodyPr>
          <a:lstStyle/>
          <a:p>
            <a:pPr defTabSz="1052513" eaLnBrk="0" fontAlgn="base" hangingPunct="0">
              <a:spcAft>
                <a:spcPct val="0"/>
              </a:spcAft>
            </a:pPr>
            <a:r>
              <a:rPr lang="en-ZA" altLang="en-US" sz="2400" b="1" dirty="0">
                <a:solidFill>
                  <a:schemeClr val="bg1"/>
                </a:solidFill>
                <a:latin typeface="Arial" charset="0"/>
                <a:cs typeface="Arial" charset="0"/>
              </a:rPr>
              <a:t>Presentation </a:t>
            </a:r>
            <a:r>
              <a:rPr lang="en-ZA" altLang="en-US" sz="2400" b="1" dirty="0" smtClean="0">
                <a:solidFill>
                  <a:schemeClr val="bg1"/>
                </a:solidFill>
                <a:latin typeface="Arial" charset="0"/>
                <a:cs typeface="Arial" charset="0"/>
              </a:rPr>
              <a:t>Outline (2) </a:t>
            </a:r>
            <a:endParaRPr lang="en-US" sz="2400" b="1" dirty="0">
              <a:solidFill>
                <a:schemeClr val="bg1"/>
              </a:solidFill>
              <a:latin typeface="Arial" charset="0"/>
              <a:cs typeface="Arial" charset="0"/>
            </a:endParaRPr>
          </a:p>
        </p:txBody>
      </p:sp>
      <p:sp>
        <p:nvSpPr>
          <p:cNvPr id="6147" name="Content Placeholder 2"/>
          <p:cNvSpPr>
            <a:spLocks noGrp="1"/>
          </p:cNvSpPr>
          <p:nvPr>
            <p:ph idx="1"/>
          </p:nvPr>
        </p:nvSpPr>
        <p:spPr bwMode="auto">
          <a:xfrm>
            <a:off x="533400" y="1273835"/>
            <a:ext cx="7848962" cy="489836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normAutofit fontScale="92500" lnSpcReduction="10000"/>
          </a:bodyPr>
          <a:lstStyle/>
          <a:p>
            <a:pPr marL="400736" indent="-400736">
              <a:buFont typeface="Arial" charset="0"/>
              <a:buChar char="•"/>
            </a:pPr>
            <a:r>
              <a:rPr lang="en-US" altLang="en-US" sz="2800" dirty="0">
                <a:latin typeface="Arial" charset="0"/>
                <a:cs typeface="Arial" charset="0"/>
              </a:rPr>
              <a:t>Grant Purpose</a:t>
            </a:r>
          </a:p>
          <a:p>
            <a:pPr marL="400736" indent="-400736">
              <a:buFont typeface="Arial" charset="0"/>
              <a:buChar char="•"/>
            </a:pPr>
            <a:r>
              <a:rPr lang="en-ZA" altLang="en-US" sz="2800" dirty="0">
                <a:latin typeface="Arial" charset="0"/>
                <a:cs typeface="Arial" charset="0"/>
              </a:rPr>
              <a:t>Policy imperatives informing investments in 2016/17</a:t>
            </a:r>
          </a:p>
          <a:p>
            <a:pPr marL="400736" indent="-400736">
              <a:buFont typeface="Arial" charset="0"/>
              <a:buChar char="•"/>
            </a:pPr>
            <a:r>
              <a:rPr lang="en-ZA" altLang="en-US" sz="2800" dirty="0">
                <a:latin typeface="Arial" charset="0"/>
                <a:cs typeface="Arial" charset="0"/>
              </a:rPr>
              <a:t>Programme allocations in 2016/17</a:t>
            </a:r>
          </a:p>
          <a:p>
            <a:pPr marL="400736" indent="-400736">
              <a:buFont typeface="Arial" charset="0"/>
              <a:buChar char="•"/>
            </a:pPr>
            <a:r>
              <a:rPr lang="en-ZA" altLang="en-US" sz="2800" dirty="0">
                <a:latin typeface="Arial" charset="0"/>
                <a:cs typeface="Arial" charset="0"/>
              </a:rPr>
              <a:t>Planned Activities aligned to APAP</a:t>
            </a:r>
          </a:p>
          <a:p>
            <a:pPr marL="400736" indent="-400736">
              <a:buFont typeface="Arial" charset="0"/>
              <a:buChar char="•"/>
            </a:pPr>
            <a:r>
              <a:rPr lang="en-ZA" altLang="en-US" sz="2800" dirty="0">
                <a:latin typeface="Arial" charset="0"/>
                <a:cs typeface="Arial" charset="0"/>
              </a:rPr>
              <a:t>Jobs targeted</a:t>
            </a:r>
          </a:p>
          <a:p>
            <a:pPr marL="400736" indent="-400736">
              <a:buFont typeface="Arial" charset="0"/>
              <a:buChar char="•"/>
            </a:pPr>
            <a:r>
              <a:rPr lang="en-ZA" altLang="en-US" sz="2800" dirty="0">
                <a:latin typeface="Arial" charset="0"/>
                <a:cs typeface="Arial" charset="0"/>
              </a:rPr>
              <a:t>Farmer Training and Capacity building </a:t>
            </a:r>
          </a:p>
          <a:p>
            <a:pPr marL="400736" indent="-400736">
              <a:buFont typeface="Arial" charset="0"/>
              <a:buChar char="•"/>
            </a:pPr>
            <a:r>
              <a:rPr lang="en-ZA" altLang="en-US" sz="2800" dirty="0">
                <a:latin typeface="Arial" charset="0"/>
                <a:cs typeface="Arial" charset="0"/>
              </a:rPr>
              <a:t>Extension Recovery Plan </a:t>
            </a:r>
            <a:endParaRPr lang="en-US" altLang="en-US" sz="2800" dirty="0">
              <a:latin typeface="Arial" charset="0"/>
              <a:cs typeface="Arial" charset="0"/>
            </a:endParaRPr>
          </a:p>
          <a:p>
            <a:pPr marL="400736" indent="-400736">
              <a:buFont typeface="Arial" charset="0"/>
              <a:buChar char="•"/>
            </a:pPr>
            <a:r>
              <a:rPr lang="en-ZA" altLang="en-US" sz="2800" dirty="0">
                <a:latin typeface="Arial" charset="0"/>
                <a:cs typeface="Arial" charset="0"/>
              </a:rPr>
              <a:t>2016/17 </a:t>
            </a:r>
            <a:r>
              <a:rPr lang="en-ZA" altLang="en-US" sz="2800" dirty="0" err="1">
                <a:latin typeface="Arial" charset="0"/>
                <a:cs typeface="Arial" charset="0"/>
              </a:rPr>
              <a:t>Fetsa</a:t>
            </a:r>
            <a:r>
              <a:rPr lang="en-ZA" altLang="en-US" sz="2800" dirty="0">
                <a:latin typeface="Arial" charset="0"/>
                <a:cs typeface="Arial" charset="0"/>
              </a:rPr>
              <a:t> </a:t>
            </a:r>
            <a:r>
              <a:rPr lang="en-ZA" altLang="en-US" sz="2800" dirty="0" err="1">
                <a:latin typeface="Arial" charset="0"/>
                <a:cs typeface="Arial" charset="0"/>
              </a:rPr>
              <a:t>Tlala</a:t>
            </a:r>
            <a:r>
              <a:rPr lang="en-ZA" altLang="en-US" sz="2800" dirty="0">
                <a:latin typeface="Arial" charset="0"/>
                <a:cs typeface="Arial" charset="0"/>
              </a:rPr>
              <a:t> plans and progress</a:t>
            </a:r>
          </a:p>
          <a:p>
            <a:pPr marL="400736" indent="-400736">
              <a:buFont typeface="Arial" charset="0"/>
              <a:buChar char="•"/>
            </a:pPr>
            <a:r>
              <a:rPr lang="en-ZA" altLang="en-US" sz="2800" dirty="0">
                <a:latin typeface="Arial" charset="0"/>
                <a:cs typeface="Arial" charset="0"/>
              </a:rPr>
              <a:t>Number of households benefiting from Agricultural Food Security Initiatives</a:t>
            </a:r>
            <a:endParaRPr lang="en-US" altLang="en-US" sz="2800" dirty="0">
              <a:latin typeface="Arial" charset="0"/>
              <a:cs typeface="Arial" charset="0"/>
            </a:endParaRPr>
          </a:p>
        </p:txBody>
      </p:sp>
      <p:sp>
        <p:nvSpPr>
          <p:cNvPr id="6148" name="Slide Number Placeholder 3"/>
          <p:cNvSpPr>
            <a:spLocks noGrp="1"/>
          </p:cNvSpPr>
          <p:nvPr>
            <p:ph type="sldNum" sz="quarter" idx="10"/>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numCol="1" compatLnSpc="1">
            <a:prstTxWarp prst="textNoShape">
              <a:avLst/>
            </a:prstTxWarp>
          </a:bodyPr>
          <a:lstStyle>
            <a:lvl1pPr eaLnBrk="0" hangingPunct="0">
              <a:defRPr sz="1800">
                <a:solidFill>
                  <a:schemeClr val="tx1"/>
                </a:solidFill>
                <a:latin typeface="Arial" charset="0"/>
                <a:cs typeface="Arial" charset="0"/>
              </a:defRPr>
            </a:lvl1pPr>
            <a:lvl2pPr marL="651196" indent="-250460" eaLnBrk="0" hangingPunct="0">
              <a:defRPr sz="1800">
                <a:solidFill>
                  <a:schemeClr val="tx1"/>
                </a:solidFill>
                <a:latin typeface="Arial" charset="0"/>
                <a:cs typeface="Arial" charset="0"/>
              </a:defRPr>
            </a:lvl2pPr>
            <a:lvl3pPr marL="1001840" indent="-200368" eaLnBrk="0" hangingPunct="0">
              <a:defRPr sz="1800">
                <a:solidFill>
                  <a:schemeClr val="tx1"/>
                </a:solidFill>
                <a:latin typeface="Arial" charset="0"/>
                <a:cs typeface="Arial" charset="0"/>
              </a:defRPr>
            </a:lvl3pPr>
            <a:lvl4pPr marL="1402575" indent="-200368" eaLnBrk="0" hangingPunct="0">
              <a:defRPr sz="1800">
                <a:solidFill>
                  <a:schemeClr val="tx1"/>
                </a:solidFill>
                <a:latin typeface="Arial" charset="0"/>
                <a:cs typeface="Arial" charset="0"/>
              </a:defRPr>
            </a:lvl4pPr>
            <a:lvl5pPr marL="1803311" indent="-200368" eaLnBrk="0" hangingPunct="0">
              <a:defRPr sz="1800">
                <a:solidFill>
                  <a:schemeClr val="tx1"/>
                </a:solidFill>
                <a:latin typeface="Arial" charset="0"/>
                <a:cs typeface="Arial" charset="0"/>
              </a:defRPr>
            </a:lvl5pPr>
            <a:lvl6pPr marL="2204047" indent="-200368" defTabSz="922528" eaLnBrk="0" fontAlgn="base" hangingPunct="0">
              <a:spcBef>
                <a:spcPct val="0"/>
              </a:spcBef>
              <a:spcAft>
                <a:spcPct val="0"/>
              </a:spcAft>
              <a:defRPr sz="1800">
                <a:solidFill>
                  <a:schemeClr val="tx1"/>
                </a:solidFill>
                <a:latin typeface="Arial" charset="0"/>
                <a:cs typeface="Arial" charset="0"/>
              </a:defRPr>
            </a:lvl6pPr>
            <a:lvl7pPr marL="2604783" indent="-200368" defTabSz="922528" eaLnBrk="0" fontAlgn="base" hangingPunct="0">
              <a:spcBef>
                <a:spcPct val="0"/>
              </a:spcBef>
              <a:spcAft>
                <a:spcPct val="0"/>
              </a:spcAft>
              <a:defRPr sz="1800">
                <a:solidFill>
                  <a:schemeClr val="tx1"/>
                </a:solidFill>
                <a:latin typeface="Arial" charset="0"/>
                <a:cs typeface="Arial" charset="0"/>
              </a:defRPr>
            </a:lvl7pPr>
            <a:lvl8pPr marL="3005519" indent="-200368" defTabSz="922528" eaLnBrk="0" fontAlgn="base" hangingPunct="0">
              <a:spcBef>
                <a:spcPct val="0"/>
              </a:spcBef>
              <a:spcAft>
                <a:spcPct val="0"/>
              </a:spcAft>
              <a:defRPr sz="1800">
                <a:solidFill>
                  <a:schemeClr val="tx1"/>
                </a:solidFill>
                <a:latin typeface="Arial" charset="0"/>
                <a:cs typeface="Arial" charset="0"/>
              </a:defRPr>
            </a:lvl8pPr>
            <a:lvl9pPr marL="3406254" indent="-200368" defTabSz="922528" eaLnBrk="0" fontAlgn="base" hangingPunct="0">
              <a:spcBef>
                <a:spcPct val="0"/>
              </a:spcBef>
              <a:spcAft>
                <a:spcPct val="0"/>
              </a:spcAft>
              <a:defRPr sz="1800">
                <a:solidFill>
                  <a:schemeClr val="tx1"/>
                </a:solidFill>
                <a:latin typeface="Arial" charset="0"/>
                <a:cs typeface="Arial" charset="0"/>
              </a:defRPr>
            </a:lvl9pPr>
          </a:lstStyle>
          <a:p>
            <a:pPr eaLnBrk="1" hangingPunct="1"/>
            <a:fld id="{157D465F-F3F9-4643-AD20-9C7F4F64E83F}" type="slidenum">
              <a:rPr lang="en-ZA" sz="1100">
                <a:solidFill>
                  <a:srgbClr val="008000"/>
                </a:solidFill>
              </a:rPr>
              <a:pPr eaLnBrk="1" hangingPunct="1"/>
              <a:t>3</a:t>
            </a:fld>
            <a:endParaRPr lang="en-ZA" sz="1100">
              <a:solidFill>
                <a:srgbClr val="008000"/>
              </a:solidFill>
            </a:endParaRPr>
          </a:p>
        </p:txBody>
      </p:sp>
    </p:spTree>
    <p:extLst>
      <p:ext uri="{BB962C8B-B14F-4D97-AF65-F5344CB8AC3E}">
        <p14:creationId xmlns:p14="http://schemas.microsoft.com/office/powerpoint/2010/main" xmlns="" val="1773671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762000" y="762000"/>
            <a:ext cx="7848962" cy="65225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a:bodyPr>
          <a:lstStyle/>
          <a:p>
            <a:r>
              <a:rPr lang="en-ZA" altLang="en-US" sz="3200" b="1" dirty="0" smtClean="0">
                <a:solidFill>
                  <a:schemeClr val="bg1"/>
                </a:solidFill>
                <a:latin typeface="Arial" charset="0"/>
                <a:cs typeface="Arial" charset="0"/>
              </a:rPr>
              <a:t>Extension Recovery Plan </a:t>
            </a:r>
          </a:p>
        </p:txBody>
      </p:sp>
      <p:sp>
        <p:nvSpPr>
          <p:cNvPr id="34819" name="Content Placeholder 2"/>
          <p:cNvSpPr>
            <a:spLocks noGrp="1"/>
          </p:cNvSpPr>
          <p:nvPr>
            <p:ph idx="1"/>
          </p:nvPr>
        </p:nvSpPr>
        <p:spPr bwMode="auto">
          <a:xfrm>
            <a:off x="616297" y="1305944"/>
            <a:ext cx="7848962" cy="489836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marL="250460" indent="-250460">
              <a:buFont typeface="Arial" charset="0"/>
              <a:buChar char="•"/>
            </a:pPr>
            <a:r>
              <a:rPr lang="en-ZA" altLang="en-US" sz="2100" dirty="0">
                <a:latin typeface="Arial" charset="0"/>
                <a:cs typeface="Arial" charset="0"/>
              </a:rPr>
              <a:t>The total allocation for the Extension Recovery Plan is R14 982 000. The equitable share allocation is </a:t>
            </a:r>
            <a:r>
              <a:rPr lang="en-ZA" altLang="en-US" sz="2100" dirty="0" smtClean="0">
                <a:latin typeface="Arial" charset="0"/>
                <a:cs typeface="Arial" charset="0"/>
              </a:rPr>
              <a:t>in the form of Compensation of Employees (</a:t>
            </a:r>
            <a:r>
              <a:rPr lang="en-ZA" altLang="en-US" sz="2100" dirty="0" err="1" smtClean="0">
                <a:latin typeface="Arial" charset="0"/>
                <a:cs typeface="Arial" charset="0"/>
              </a:rPr>
              <a:t>CoE</a:t>
            </a:r>
            <a:r>
              <a:rPr lang="en-ZA" altLang="en-US" sz="2100" dirty="0" smtClean="0">
                <a:latin typeface="Arial" charset="0"/>
                <a:cs typeface="Arial" charset="0"/>
              </a:rPr>
              <a:t>)</a:t>
            </a:r>
            <a:endParaRPr lang="en-ZA" altLang="en-US" sz="2100" dirty="0">
              <a:latin typeface="Arial" charset="0"/>
              <a:cs typeface="Arial" charset="0"/>
            </a:endParaRPr>
          </a:p>
          <a:p>
            <a:pPr marL="250460" indent="-250460">
              <a:buFont typeface="Arial" charset="0"/>
              <a:buChar char="•"/>
            </a:pPr>
            <a:r>
              <a:rPr lang="en-ZA" altLang="en-US" sz="2100" dirty="0">
                <a:latin typeface="Arial" charset="0"/>
                <a:cs typeface="Arial" charset="0"/>
              </a:rPr>
              <a:t>There are 121 extension officers in the province</a:t>
            </a:r>
          </a:p>
          <a:p>
            <a:pPr marL="250460" indent="-250460">
              <a:buFont typeface="Arial" charset="0"/>
              <a:buChar char="•"/>
            </a:pPr>
            <a:r>
              <a:rPr lang="en-ZA" altLang="en-US" sz="2100" dirty="0">
                <a:latin typeface="Arial" charset="0"/>
                <a:cs typeface="Arial" charset="0"/>
              </a:rPr>
              <a:t>Key deliverables aligned to APAP</a:t>
            </a:r>
          </a:p>
          <a:p>
            <a:pPr marL="481440" lvl="2" indent="-250460">
              <a:buFont typeface="Arial" charset="0"/>
              <a:buChar char="•"/>
            </a:pPr>
            <a:r>
              <a:rPr lang="en-ZA" altLang="en-US" sz="2100" dirty="0">
                <a:latin typeface="Arial" charset="0"/>
                <a:cs typeface="Arial" charset="0"/>
              </a:rPr>
              <a:t>Specialised extension support – appropriately placed with commodity organizations : </a:t>
            </a:r>
            <a:endParaRPr lang="en-ZA" altLang="en-US" sz="2100" dirty="0">
              <a:solidFill>
                <a:srgbClr val="FF0000"/>
              </a:solidFill>
              <a:latin typeface="Arial" charset="0"/>
              <a:cs typeface="Arial" charset="0"/>
            </a:endParaRPr>
          </a:p>
          <a:p>
            <a:pPr marL="481440" lvl="2" indent="-250460">
              <a:buFont typeface="Arial" charset="0"/>
              <a:buChar char="•"/>
            </a:pPr>
            <a:r>
              <a:rPr lang="en-ZA" altLang="en-US" sz="2100" dirty="0">
                <a:latin typeface="Arial" charset="0"/>
                <a:cs typeface="Arial" charset="0"/>
              </a:rPr>
              <a:t>There will be no additional extension officers recruited. </a:t>
            </a:r>
          </a:p>
          <a:p>
            <a:pPr marL="481440" lvl="2" indent="-250460">
              <a:buFont typeface="Arial" charset="0"/>
              <a:buChar char="•"/>
            </a:pPr>
            <a:r>
              <a:rPr lang="en-ZA" altLang="en-US" sz="2100" dirty="0">
                <a:latin typeface="Arial" charset="0"/>
                <a:cs typeface="Arial" charset="0"/>
              </a:rPr>
              <a:t>121 extension officers will be trained as per the training plan developed by the province. </a:t>
            </a:r>
            <a:endParaRPr lang="en-ZA" altLang="en-US" sz="2100" dirty="0">
              <a:solidFill>
                <a:srgbClr val="FF0000"/>
              </a:solidFill>
              <a:latin typeface="Arial" charset="0"/>
              <a:cs typeface="Arial" charset="0"/>
            </a:endParaRPr>
          </a:p>
          <a:p>
            <a:pPr marL="481440" lvl="2" indent="-250460">
              <a:buFont typeface="Arial" charset="0"/>
              <a:buChar char="•"/>
            </a:pPr>
            <a:r>
              <a:rPr lang="en-ZA" altLang="en-US" sz="2100" dirty="0">
                <a:latin typeface="Arial" charset="0"/>
                <a:cs typeface="Arial" charset="0"/>
              </a:rPr>
              <a:t>There will be no graduates placed in farms</a:t>
            </a:r>
            <a:endParaRPr lang="en-ZA" altLang="en-US" sz="2100" dirty="0">
              <a:solidFill>
                <a:srgbClr val="FF0000"/>
              </a:solidFill>
              <a:latin typeface="Arial" charset="0"/>
              <a:cs typeface="Arial" charset="0"/>
            </a:endParaRPr>
          </a:p>
        </p:txBody>
      </p:sp>
      <p:sp>
        <p:nvSpPr>
          <p:cNvPr id="34820" name="Slide Number Placeholder 3"/>
          <p:cNvSpPr>
            <a:spLocks noGrp="1"/>
          </p:cNvSpPr>
          <p:nvPr>
            <p:ph type="sldNum" sz="quarter" idx="10"/>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numCol="1" compatLnSpc="1">
            <a:prstTxWarp prst="textNoShape">
              <a:avLst/>
            </a:prstTxWarp>
          </a:bodyPr>
          <a:lstStyle>
            <a:lvl1pPr eaLnBrk="0" hangingPunct="0">
              <a:defRPr sz="1800">
                <a:solidFill>
                  <a:schemeClr val="tx1"/>
                </a:solidFill>
                <a:latin typeface="Arial" charset="0"/>
                <a:cs typeface="Arial" charset="0"/>
              </a:defRPr>
            </a:lvl1pPr>
            <a:lvl2pPr marL="651196" indent="-250460" eaLnBrk="0" hangingPunct="0">
              <a:defRPr sz="1800">
                <a:solidFill>
                  <a:schemeClr val="tx1"/>
                </a:solidFill>
                <a:latin typeface="Arial" charset="0"/>
                <a:cs typeface="Arial" charset="0"/>
              </a:defRPr>
            </a:lvl2pPr>
            <a:lvl3pPr marL="1001840" indent="-200368" eaLnBrk="0" hangingPunct="0">
              <a:defRPr sz="1800">
                <a:solidFill>
                  <a:schemeClr val="tx1"/>
                </a:solidFill>
                <a:latin typeface="Arial" charset="0"/>
                <a:cs typeface="Arial" charset="0"/>
              </a:defRPr>
            </a:lvl3pPr>
            <a:lvl4pPr marL="1402575" indent="-200368" eaLnBrk="0" hangingPunct="0">
              <a:defRPr sz="1800">
                <a:solidFill>
                  <a:schemeClr val="tx1"/>
                </a:solidFill>
                <a:latin typeface="Arial" charset="0"/>
                <a:cs typeface="Arial" charset="0"/>
              </a:defRPr>
            </a:lvl4pPr>
            <a:lvl5pPr marL="1803311" indent="-200368" eaLnBrk="0" hangingPunct="0">
              <a:defRPr sz="1800">
                <a:solidFill>
                  <a:schemeClr val="tx1"/>
                </a:solidFill>
                <a:latin typeface="Arial" charset="0"/>
                <a:cs typeface="Arial" charset="0"/>
              </a:defRPr>
            </a:lvl5pPr>
            <a:lvl6pPr marL="2204047" indent="-200368" defTabSz="922528" eaLnBrk="0" fontAlgn="base" hangingPunct="0">
              <a:spcBef>
                <a:spcPct val="0"/>
              </a:spcBef>
              <a:spcAft>
                <a:spcPct val="0"/>
              </a:spcAft>
              <a:defRPr sz="1800">
                <a:solidFill>
                  <a:schemeClr val="tx1"/>
                </a:solidFill>
                <a:latin typeface="Arial" charset="0"/>
                <a:cs typeface="Arial" charset="0"/>
              </a:defRPr>
            </a:lvl6pPr>
            <a:lvl7pPr marL="2604783" indent="-200368" defTabSz="922528" eaLnBrk="0" fontAlgn="base" hangingPunct="0">
              <a:spcBef>
                <a:spcPct val="0"/>
              </a:spcBef>
              <a:spcAft>
                <a:spcPct val="0"/>
              </a:spcAft>
              <a:defRPr sz="1800">
                <a:solidFill>
                  <a:schemeClr val="tx1"/>
                </a:solidFill>
                <a:latin typeface="Arial" charset="0"/>
                <a:cs typeface="Arial" charset="0"/>
              </a:defRPr>
            </a:lvl7pPr>
            <a:lvl8pPr marL="3005519" indent="-200368" defTabSz="922528" eaLnBrk="0" fontAlgn="base" hangingPunct="0">
              <a:spcBef>
                <a:spcPct val="0"/>
              </a:spcBef>
              <a:spcAft>
                <a:spcPct val="0"/>
              </a:spcAft>
              <a:defRPr sz="1800">
                <a:solidFill>
                  <a:schemeClr val="tx1"/>
                </a:solidFill>
                <a:latin typeface="Arial" charset="0"/>
                <a:cs typeface="Arial" charset="0"/>
              </a:defRPr>
            </a:lvl8pPr>
            <a:lvl9pPr marL="3406254" indent="-200368" defTabSz="922528" eaLnBrk="0" fontAlgn="base" hangingPunct="0">
              <a:spcBef>
                <a:spcPct val="0"/>
              </a:spcBef>
              <a:spcAft>
                <a:spcPct val="0"/>
              </a:spcAft>
              <a:defRPr sz="1800">
                <a:solidFill>
                  <a:schemeClr val="tx1"/>
                </a:solidFill>
                <a:latin typeface="Arial" charset="0"/>
                <a:cs typeface="Arial" charset="0"/>
              </a:defRPr>
            </a:lvl9pPr>
          </a:lstStyle>
          <a:p>
            <a:pPr eaLnBrk="1" hangingPunct="1"/>
            <a:fld id="{DEBD4A98-8567-4F27-AE66-CA703EE86BC2}" type="slidenum">
              <a:rPr lang="en-ZA" altLang="en-US" sz="1100">
                <a:solidFill>
                  <a:srgbClr val="008000"/>
                </a:solidFill>
              </a:rPr>
              <a:pPr eaLnBrk="1" hangingPunct="1"/>
              <a:t>30</a:t>
            </a:fld>
            <a:endParaRPr lang="en-ZA" altLang="en-US" sz="1100">
              <a:solidFill>
                <a:srgbClr val="008000"/>
              </a:solidFill>
            </a:endParaRPr>
          </a:p>
        </p:txBody>
      </p:sp>
    </p:spTree>
    <p:extLst>
      <p:ext uri="{BB962C8B-B14F-4D97-AF65-F5344CB8AC3E}">
        <p14:creationId xmlns:p14="http://schemas.microsoft.com/office/powerpoint/2010/main" xmlns="" val="2276779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685800" y="609600"/>
            <a:ext cx="7848962" cy="653691"/>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Autofit/>
          </a:bodyPr>
          <a:lstStyle/>
          <a:p>
            <a:pPr>
              <a:defRPr/>
            </a:pPr>
            <a:r>
              <a:rPr lang="en-ZA" altLang="en-US" sz="2000" b="1" dirty="0" smtClean="0">
                <a:solidFill>
                  <a:srgbClr val="008000"/>
                </a:solidFill>
                <a:latin typeface="Arial" charset="0"/>
                <a:cs typeface="Arial" charset="0"/>
              </a:rPr>
              <a:t>Number of </a:t>
            </a:r>
            <a:r>
              <a:rPr lang="en-ZA" altLang="en-US" sz="2000" b="1" u="sng" dirty="0">
                <a:solidFill>
                  <a:srgbClr val="008000"/>
                </a:solidFill>
                <a:latin typeface="Arial" charset="0"/>
                <a:cs typeface="Arial" charset="0"/>
              </a:rPr>
              <a:t>HOUSEHOLDS BENEFITING </a:t>
            </a:r>
            <a:r>
              <a:rPr lang="en-ZA" altLang="en-US" sz="2000" b="1" dirty="0" smtClean="0">
                <a:solidFill>
                  <a:srgbClr val="008000"/>
                </a:solidFill>
                <a:latin typeface="Arial" charset="0"/>
                <a:cs typeface="Arial" charset="0"/>
              </a:rPr>
              <a:t>from Agricultural Food </a:t>
            </a:r>
            <a:r>
              <a:rPr lang="en-ZA" altLang="en-US" sz="2000" b="1" dirty="0" smtClean="0">
                <a:solidFill>
                  <a:schemeClr val="bg1"/>
                </a:solidFill>
                <a:latin typeface="Arial" charset="0"/>
                <a:cs typeface="Arial" charset="0"/>
              </a:rPr>
              <a:t>Security Initiatives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91354972"/>
              </p:ext>
            </p:extLst>
          </p:nvPr>
        </p:nvGraphicFramePr>
        <p:xfrm>
          <a:off x="616297" y="1524000"/>
          <a:ext cx="7848960" cy="4102550"/>
        </p:xfrm>
        <a:graphic>
          <a:graphicData uri="http://schemas.openxmlformats.org/drawingml/2006/table">
            <a:tbl>
              <a:tblPr firstRow="1" bandRow="1">
                <a:tableStyleId>{5C22544A-7EE6-4342-B048-85BDC9FD1C3A}</a:tableStyleId>
              </a:tblPr>
              <a:tblGrid>
                <a:gridCol w="1569792"/>
                <a:gridCol w="1569792"/>
                <a:gridCol w="1569792"/>
                <a:gridCol w="1569792"/>
                <a:gridCol w="1569792"/>
              </a:tblGrid>
              <a:tr h="888739">
                <a:tc>
                  <a:txBody>
                    <a:bodyPr/>
                    <a:lstStyle/>
                    <a:p>
                      <a:pPr algn="l" rtl="0" fontAlgn="ctr"/>
                      <a:r>
                        <a:rPr lang="en-ZA" sz="1800" b="1" u="none" strike="noStrike" dirty="0">
                          <a:effectLst/>
                        </a:rPr>
                        <a:t>DISTRICT  </a:t>
                      </a:r>
                      <a:endParaRPr lang="en-ZA" sz="1800" b="1" i="0" u="none" strike="noStrike" dirty="0">
                        <a:solidFill>
                          <a:srgbClr val="000000"/>
                        </a:solidFill>
                        <a:effectLst/>
                        <a:latin typeface="Arial Narrow" panose="020B0606020202030204" pitchFamily="34" charset="0"/>
                      </a:endParaRPr>
                    </a:p>
                  </a:txBody>
                  <a:tcPr marL="7144" marR="7144" marT="9515" marB="0" anchor="ctr"/>
                </a:tc>
                <a:tc>
                  <a:txBody>
                    <a:bodyPr/>
                    <a:lstStyle/>
                    <a:p>
                      <a:pPr algn="ctr" rtl="0" fontAlgn="ctr"/>
                      <a:r>
                        <a:rPr lang="en-ZA" sz="1800" b="1" u="none" strike="noStrike" dirty="0" smtClean="0">
                          <a:effectLst/>
                        </a:rPr>
                        <a:t>Annual target</a:t>
                      </a:r>
                      <a:endParaRPr lang="en-ZA" sz="1800" b="1" i="0" u="none" strike="noStrike" dirty="0">
                        <a:solidFill>
                          <a:srgbClr val="000000"/>
                        </a:solidFill>
                        <a:effectLst/>
                        <a:latin typeface="Arial Narrow" panose="020B0606020202030204" pitchFamily="34" charset="0"/>
                      </a:endParaRPr>
                    </a:p>
                  </a:txBody>
                  <a:tcPr marL="7144" marR="7144" marT="9515" marB="0" anchor="ctr"/>
                </a:tc>
                <a:tc>
                  <a:txBody>
                    <a:bodyPr/>
                    <a:lstStyle/>
                    <a:p>
                      <a:pPr algn="ctr"/>
                      <a:r>
                        <a:rPr lang="en-US" sz="1800" b="1" kern="1200" dirty="0" smtClean="0">
                          <a:solidFill>
                            <a:schemeClr val="bg1"/>
                          </a:solidFill>
                          <a:effectLst/>
                          <a:latin typeface="+mn-lt"/>
                          <a:ea typeface="+mn-ea"/>
                          <a:cs typeface="+mn-cs"/>
                        </a:rPr>
                        <a:t>Planned  Output:</a:t>
                      </a:r>
                      <a:endParaRPr lang="en-ZA" sz="1800" kern="1200" dirty="0" smtClean="0">
                        <a:solidFill>
                          <a:schemeClr val="bg1"/>
                        </a:solidFill>
                        <a:effectLst/>
                        <a:latin typeface="+mn-lt"/>
                        <a:ea typeface="+mn-ea"/>
                        <a:cs typeface="+mn-cs"/>
                      </a:endParaRPr>
                    </a:p>
                    <a:p>
                      <a:pPr algn="ctr"/>
                      <a:r>
                        <a:rPr lang="en-US" sz="1800" b="1" kern="1200" dirty="0" smtClean="0">
                          <a:solidFill>
                            <a:schemeClr val="bg1"/>
                          </a:solidFill>
                          <a:effectLst/>
                          <a:latin typeface="+mn-lt"/>
                          <a:ea typeface="+mn-ea"/>
                          <a:cs typeface="+mn-cs"/>
                        </a:rPr>
                        <a:t>1</a:t>
                      </a:r>
                      <a:r>
                        <a:rPr lang="en-US" sz="1800" b="1" kern="1200" baseline="30000" dirty="0" smtClean="0">
                          <a:solidFill>
                            <a:schemeClr val="bg1"/>
                          </a:solidFill>
                          <a:effectLst/>
                          <a:latin typeface="+mn-lt"/>
                          <a:ea typeface="+mn-ea"/>
                          <a:cs typeface="+mn-cs"/>
                        </a:rPr>
                        <a:t>ST</a:t>
                      </a:r>
                      <a:r>
                        <a:rPr lang="en-US" sz="1800" b="1" kern="1200" dirty="0" smtClean="0">
                          <a:solidFill>
                            <a:schemeClr val="bg1"/>
                          </a:solidFill>
                          <a:effectLst/>
                          <a:latin typeface="+mn-lt"/>
                          <a:ea typeface="+mn-ea"/>
                          <a:cs typeface="+mn-cs"/>
                        </a:rPr>
                        <a:t> QUARTER</a:t>
                      </a:r>
                      <a:endParaRPr lang="en-ZA" sz="1800" kern="1200" dirty="0" smtClean="0">
                        <a:solidFill>
                          <a:schemeClr val="bg1"/>
                        </a:solidFill>
                        <a:effectLst/>
                        <a:latin typeface="+mn-lt"/>
                        <a:ea typeface="+mn-ea"/>
                        <a:cs typeface="+mn-cs"/>
                      </a:endParaRPr>
                    </a:p>
                    <a:p>
                      <a:pPr algn="ctr"/>
                      <a:r>
                        <a:rPr lang="en-US" sz="1800" b="1" kern="1200" dirty="0" smtClean="0">
                          <a:solidFill>
                            <a:schemeClr val="bg1"/>
                          </a:solidFill>
                          <a:effectLst/>
                          <a:latin typeface="+mn-lt"/>
                          <a:ea typeface="+mn-ea"/>
                          <a:cs typeface="+mn-cs"/>
                        </a:rPr>
                        <a:t>2016/17</a:t>
                      </a:r>
                      <a:endParaRPr lang="en-ZA" sz="1800" b="1" i="0" u="none" strike="noStrike" dirty="0">
                        <a:solidFill>
                          <a:schemeClr val="bg1"/>
                        </a:solidFill>
                        <a:effectLst/>
                        <a:latin typeface="Arial Narrow" panose="020B0606020202030204" pitchFamily="34" charset="0"/>
                      </a:endParaRPr>
                    </a:p>
                  </a:txBody>
                  <a:tcPr marL="7144" marR="7144" marT="9515" marB="0" anchor="ctr"/>
                </a:tc>
                <a:tc>
                  <a:txBody>
                    <a:bodyPr/>
                    <a:lstStyle/>
                    <a:p>
                      <a:pPr algn="ctr"/>
                      <a:r>
                        <a:rPr lang="en-US" sz="1800" b="1" kern="1200" dirty="0" smtClean="0">
                          <a:solidFill>
                            <a:schemeClr val="bg1"/>
                          </a:solidFill>
                          <a:effectLst/>
                          <a:latin typeface="+mn-lt"/>
                          <a:ea typeface="+mn-ea"/>
                          <a:cs typeface="+mn-cs"/>
                        </a:rPr>
                        <a:t>Actual Output:</a:t>
                      </a:r>
                      <a:endParaRPr lang="en-ZA" sz="1800" kern="1200" dirty="0" smtClean="0">
                        <a:solidFill>
                          <a:schemeClr val="bg1"/>
                        </a:solidFill>
                        <a:effectLst/>
                        <a:latin typeface="+mn-lt"/>
                        <a:ea typeface="+mn-ea"/>
                        <a:cs typeface="+mn-cs"/>
                      </a:endParaRPr>
                    </a:p>
                    <a:p>
                      <a:pPr algn="ctr"/>
                      <a:r>
                        <a:rPr lang="en-US" sz="1800" b="1" kern="1200" dirty="0" smtClean="0">
                          <a:solidFill>
                            <a:schemeClr val="bg1"/>
                          </a:solidFill>
                          <a:effectLst/>
                          <a:latin typeface="+mn-lt"/>
                          <a:ea typeface="+mn-ea"/>
                          <a:cs typeface="+mn-cs"/>
                        </a:rPr>
                        <a:t>1</a:t>
                      </a:r>
                      <a:r>
                        <a:rPr lang="en-US" sz="1800" b="1" kern="1200" baseline="30000" dirty="0" smtClean="0">
                          <a:solidFill>
                            <a:schemeClr val="bg1"/>
                          </a:solidFill>
                          <a:effectLst/>
                          <a:latin typeface="+mn-lt"/>
                          <a:ea typeface="+mn-ea"/>
                          <a:cs typeface="+mn-cs"/>
                        </a:rPr>
                        <a:t>ST</a:t>
                      </a:r>
                      <a:r>
                        <a:rPr lang="en-US" sz="1800" b="1" kern="1200" dirty="0" smtClean="0">
                          <a:solidFill>
                            <a:schemeClr val="bg1"/>
                          </a:solidFill>
                          <a:effectLst/>
                          <a:latin typeface="+mn-lt"/>
                          <a:ea typeface="+mn-ea"/>
                          <a:cs typeface="+mn-cs"/>
                        </a:rPr>
                        <a:t> QUARTER</a:t>
                      </a:r>
                      <a:endParaRPr lang="en-ZA" sz="1800" kern="1200" dirty="0" smtClean="0">
                        <a:solidFill>
                          <a:schemeClr val="bg1"/>
                        </a:solidFill>
                        <a:effectLst/>
                        <a:latin typeface="+mn-lt"/>
                        <a:ea typeface="+mn-ea"/>
                        <a:cs typeface="+mn-cs"/>
                      </a:endParaRPr>
                    </a:p>
                    <a:p>
                      <a:pPr algn="ctr"/>
                      <a:r>
                        <a:rPr lang="en-US" sz="1800" b="1" kern="1200" dirty="0" smtClean="0">
                          <a:solidFill>
                            <a:schemeClr val="bg1"/>
                          </a:solidFill>
                          <a:effectLst/>
                          <a:latin typeface="+mn-lt"/>
                          <a:ea typeface="+mn-ea"/>
                          <a:cs typeface="+mn-cs"/>
                        </a:rPr>
                        <a:t>2016/17</a:t>
                      </a:r>
                      <a:endParaRPr lang="en-ZA" sz="1800" kern="1200" dirty="0">
                        <a:solidFill>
                          <a:schemeClr val="bg1"/>
                        </a:solidFill>
                        <a:effectLst/>
                        <a:latin typeface="+mn-lt"/>
                        <a:ea typeface="+mn-ea"/>
                        <a:cs typeface="+mn-cs"/>
                      </a:endParaRPr>
                    </a:p>
                  </a:txBody>
                  <a:tcPr marL="7144" marR="7144" marT="9515" marB="0" anchor="ctr"/>
                </a:tc>
                <a:tc>
                  <a:txBody>
                    <a:bodyPr/>
                    <a:lstStyle/>
                    <a:p>
                      <a:pPr algn="ctr" rtl="0" fontAlgn="ctr"/>
                      <a:r>
                        <a:rPr lang="en-ZA" sz="1800" b="1" u="none" strike="noStrike" dirty="0" smtClean="0">
                          <a:effectLst/>
                        </a:rPr>
                        <a:t>CHALLENGES/</a:t>
                      </a:r>
                      <a:r>
                        <a:rPr lang="en-ZA" sz="1800" b="1" u="none" strike="noStrike" baseline="0" dirty="0" smtClean="0">
                          <a:effectLst/>
                        </a:rPr>
                        <a:t> </a:t>
                      </a:r>
                      <a:r>
                        <a:rPr lang="en-ZA" sz="1800" b="1" u="none" strike="noStrike" dirty="0" smtClean="0">
                          <a:effectLst/>
                        </a:rPr>
                        <a:t>COMMENTS</a:t>
                      </a:r>
                      <a:endParaRPr lang="en-ZA" sz="1800" b="1" i="0" u="none" strike="noStrike" dirty="0">
                        <a:solidFill>
                          <a:srgbClr val="000000"/>
                        </a:solidFill>
                        <a:effectLst/>
                        <a:latin typeface="Arial Narrow" panose="020B0606020202030204" pitchFamily="34" charset="0"/>
                      </a:endParaRPr>
                    </a:p>
                  </a:txBody>
                  <a:tcPr marL="7144" marR="7144" marT="9515" marB="0" anchor="ctr"/>
                </a:tc>
              </a:tr>
              <a:tr h="373114">
                <a:tc>
                  <a:txBody>
                    <a:bodyPr/>
                    <a:lstStyle/>
                    <a:p>
                      <a:pPr algn="l" rtl="0" fontAlgn="ctr"/>
                      <a:r>
                        <a:rPr lang="en-ZA" sz="1800" b="1" i="0" u="none" strike="noStrike" dirty="0" smtClean="0">
                          <a:solidFill>
                            <a:schemeClr val="dk1"/>
                          </a:solidFill>
                          <a:effectLst/>
                          <a:latin typeface="+mn-lt"/>
                        </a:rPr>
                        <a:t>City</a:t>
                      </a:r>
                      <a:r>
                        <a:rPr lang="en-ZA" sz="1800" b="1" i="0" u="none" strike="noStrike" baseline="0" dirty="0" smtClean="0">
                          <a:solidFill>
                            <a:schemeClr val="dk1"/>
                          </a:solidFill>
                          <a:effectLst/>
                          <a:latin typeface="+mn-lt"/>
                        </a:rPr>
                        <a:t> of Tshwane</a:t>
                      </a:r>
                      <a:endParaRPr lang="en-ZA" sz="1800" b="1" i="0" u="none" strike="noStrike" dirty="0">
                        <a:solidFill>
                          <a:srgbClr val="000000"/>
                        </a:solidFill>
                        <a:effectLst/>
                        <a:latin typeface="Arial Narrow" panose="020B0606020202030204" pitchFamily="34" charset="0"/>
                      </a:endParaRPr>
                    </a:p>
                  </a:txBody>
                  <a:tcPr marL="7144" marR="7144" marT="9515" marB="0" anchor="ctr"/>
                </a:tc>
                <a:tc>
                  <a:txBody>
                    <a:bodyPr/>
                    <a:lstStyle/>
                    <a:p>
                      <a:pPr algn="ctr" rtl="0" fontAlgn="ctr"/>
                      <a:r>
                        <a:rPr lang="en-ZA" sz="1800" b="0" i="0" u="none" strike="noStrike" dirty="0" smtClean="0">
                          <a:solidFill>
                            <a:srgbClr val="000000"/>
                          </a:solidFill>
                          <a:effectLst/>
                          <a:latin typeface="Arial Narrow" panose="020B0606020202030204" pitchFamily="34" charset="0"/>
                        </a:rPr>
                        <a:t>2333</a:t>
                      </a:r>
                      <a:endParaRPr lang="en-ZA" sz="1800" b="0" i="0" u="none" strike="noStrike" dirty="0">
                        <a:solidFill>
                          <a:srgbClr val="000000"/>
                        </a:solidFill>
                        <a:effectLst/>
                        <a:latin typeface="Arial Narrow" panose="020B0606020202030204" pitchFamily="34" charset="0"/>
                      </a:endParaRPr>
                    </a:p>
                  </a:txBody>
                  <a:tcPr marL="7144" marR="7144" marT="9515" marB="0" anchor="ctr"/>
                </a:tc>
                <a:tc>
                  <a:txBody>
                    <a:bodyPr/>
                    <a:lstStyle/>
                    <a:p>
                      <a:pPr algn="ctr"/>
                      <a:r>
                        <a:rPr lang="en-ZA" sz="1900" dirty="0" smtClean="0">
                          <a:solidFill>
                            <a:schemeClr val="tx1"/>
                          </a:solidFill>
                        </a:rPr>
                        <a:t>233</a:t>
                      </a:r>
                      <a:endParaRPr lang="en-ZA" sz="1900" dirty="0">
                        <a:solidFill>
                          <a:schemeClr val="tx1"/>
                        </a:solidFill>
                      </a:endParaRPr>
                    </a:p>
                  </a:txBody>
                  <a:tcPr marL="78191" marR="78191" marT="41420" marB="41420"/>
                </a:tc>
                <a:tc>
                  <a:txBody>
                    <a:bodyPr/>
                    <a:lstStyle/>
                    <a:p>
                      <a:pPr algn="ctr"/>
                      <a:r>
                        <a:rPr lang="en-ZA" sz="1900" dirty="0" smtClean="0">
                          <a:solidFill>
                            <a:schemeClr val="tx1"/>
                          </a:solidFill>
                        </a:rPr>
                        <a:t>233</a:t>
                      </a:r>
                      <a:endParaRPr lang="en-ZA" sz="1900" dirty="0">
                        <a:solidFill>
                          <a:schemeClr val="tx1"/>
                        </a:solidFill>
                      </a:endParaRPr>
                    </a:p>
                  </a:txBody>
                  <a:tcPr marL="78191" marR="78191" marT="41420" marB="41420"/>
                </a:tc>
                <a:tc rowSpan="6">
                  <a:txBody>
                    <a:bodyPr/>
                    <a:lstStyle/>
                    <a:p>
                      <a:pPr algn="ctr"/>
                      <a:r>
                        <a:rPr lang="en-ZA" sz="1900" dirty="0" smtClean="0">
                          <a:solidFill>
                            <a:schemeClr val="tx1"/>
                          </a:solidFill>
                        </a:rPr>
                        <a:t>None. Progress on track to deliver on these targets at the end of </a:t>
                      </a:r>
                    </a:p>
                    <a:p>
                      <a:pPr algn="ctr"/>
                      <a:r>
                        <a:rPr lang="en-ZA" sz="1900" dirty="0" smtClean="0">
                          <a:solidFill>
                            <a:schemeClr val="tx1"/>
                          </a:solidFill>
                        </a:rPr>
                        <a:t>financial year.</a:t>
                      </a:r>
                      <a:endParaRPr lang="en-ZA" sz="1900" dirty="0">
                        <a:solidFill>
                          <a:schemeClr val="tx1"/>
                        </a:solidFill>
                      </a:endParaRPr>
                    </a:p>
                  </a:txBody>
                  <a:tcPr marL="78191" marR="78191" marT="41420" marB="41420"/>
                </a:tc>
              </a:tr>
              <a:tr h="562417">
                <a:tc>
                  <a:txBody>
                    <a:bodyPr/>
                    <a:lstStyle/>
                    <a:p>
                      <a:pPr algn="l" rtl="0" fontAlgn="ctr"/>
                      <a:r>
                        <a:rPr lang="en-ZA" sz="1800" b="1" i="0" u="none" strike="noStrike" dirty="0" smtClean="0">
                          <a:solidFill>
                            <a:schemeClr val="dk1"/>
                          </a:solidFill>
                          <a:effectLst/>
                          <a:latin typeface="+mn-lt"/>
                        </a:rPr>
                        <a:t>City</a:t>
                      </a:r>
                      <a:r>
                        <a:rPr lang="en-ZA" sz="1800" b="1" i="0" u="none" strike="noStrike" baseline="0" dirty="0" smtClean="0">
                          <a:solidFill>
                            <a:schemeClr val="dk1"/>
                          </a:solidFill>
                          <a:effectLst/>
                          <a:latin typeface="+mn-lt"/>
                        </a:rPr>
                        <a:t> of Ekurhuleni</a:t>
                      </a:r>
                      <a:endParaRPr lang="en-ZA" sz="1800" b="1" i="0" u="none" strike="noStrike" dirty="0">
                        <a:solidFill>
                          <a:srgbClr val="000000"/>
                        </a:solidFill>
                        <a:effectLst/>
                        <a:latin typeface="Arial Narrow" panose="020B0606020202030204" pitchFamily="34" charset="0"/>
                      </a:endParaRPr>
                    </a:p>
                  </a:txBody>
                  <a:tcPr marL="7144" marR="7144" marT="9515" marB="0" anchor="ctr"/>
                </a:tc>
                <a:tc>
                  <a:txBody>
                    <a:bodyPr/>
                    <a:lstStyle/>
                    <a:p>
                      <a:pPr algn="ctr" rtl="0" fontAlgn="ctr"/>
                      <a:r>
                        <a:rPr lang="en-ZA" sz="1800" b="0" i="0" u="none" strike="noStrike" dirty="0" smtClean="0">
                          <a:solidFill>
                            <a:srgbClr val="000000"/>
                          </a:solidFill>
                          <a:effectLst/>
                          <a:latin typeface="Arial Narrow" panose="020B0606020202030204" pitchFamily="34" charset="0"/>
                        </a:rPr>
                        <a:t> 1166</a:t>
                      </a:r>
                      <a:endParaRPr lang="en-ZA" sz="1800" b="0" i="0" u="none" strike="noStrike" dirty="0">
                        <a:solidFill>
                          <a:srgbClr val="000000"/>
                        </a:solidFill>
                        <a:effectLst/>
                        <a:latin typeface="Arial Narrow" panose="020B0606020202030204" pitchFamily="34" charset="0"/>
                      </a:endParaRPr>
                    </a:p>
                  </a:txBody>
                  <a:tcPr marL="7144" marR="7144" marT="9515" marB="0" anchor="ctr"/>
                </a:tc>
                <a:tc>
                  <a:txBody>
                    <a:bodyPr/>
                    <a:lstStyle/>
                    <a:p>
                      <a:pPr algn="ctr"/>
                      <a:r>
                        <a:rPr lang="en-ZA" sz="1900" dirty="0" smtClean="0">
                          <a:solidFill>
                            <a:schemeClr val="tx1"/>
                          </a:solidFill>
                        </a:rPr>
                        <a:t>116</a:t>
                      </a:r>
                      <a:endParaRPr lang="en-ZA" sz="1900" dirty="0">
                        <a:solidFill>
                          <a:schemeClr val="tx1"/>
                        </a:solidFill>
                      </a:endParaRPr>
                    </a:p>
                  </a:txBody>
                  <a:tcPr marL="78191" marR="78191" marT="41420" marB="41420"/>
                </a:tc>
                <a:tc>
                  <a:txBody>
                    <a:bodyPr/>
                    <a:lstStyle/>
                    <a:p>
                      <a:pPr algn="ctr"/>
                      <a:r>
                        <a:rPr lang="en-ZA" sz="1900" dirty="0" smtClean="0">
                          <a:solidFill>
                            <a:schemeClr val="tx1"/>
                          </a:solidFill>
                        </a:rPr>
                        <a:t>116</a:t>
                      </a:r>
                      <a:endParaRPr lang="en-ZA" sz="1900" dirty="0">
                        <a:solidFill>
                          <a:schemeClr val="tx1"/>
                        </a:solidFill>
                      </a:endParaRPr>
                    </a:p>
                  </a:txBody>
                  <a:tcPr marL="78191" marR="78191" marT="41420" marB="41420"/>
                </a:tc>
                <a:tc vMerge="1">
                  <a:txBody>
                    <a:bodyPr/>
                    <a:lstStyle/>
                    <a:p>
                      <a:pPr algn="ctr"/>
                      <a:endParaRPr lang="en-ZA" dirty="0">
                        <a:solidFill>
                          <a:schemeClr val="tx1"/>
                        </a:solidFill>
                      </a:endParaRPr>
                    </a:p>
                  </a:txBody>
                  <a:tcPr/>
                </a:tc>
              </a:tr>
              <a:tr h="562276">
                <a:tc>
                  <a:txBody>
                    <a:bodyPr/>
                    <a:lstStyle/>
                    <a:p>
                      <a:pPr algn="l" rtl="0" fontAlgn="ctr"/>
                      <a:r>
                        <a:rPr lang="en-ZA" sz="1800" b="1" i="0" u="none" strike="noStrike" dirty="0" smtClean="0">
                          <a:solidFill>
                            <a:schemeClr val="dk1"/>
                          </a:solidFill>
                          <a:effectLst/>
                          <a:latin typeface="+mn-lt"/>
                        </a:rPr>
                        <a:t>Sedibeng</a:t>
                      </a:r>
                      <a:endParaRPr lang="en-ZA" sz="1800" b="1" i="0" u="none" strike="noStrike" dirty="0">
                        <a:solidFill>
                          <a:srgbClr val="000000"/>
                        </a:solidFill>
                        <a:effectLst/>
                        <a:latin typeface="Arial Narrow" panose="020B0606020202030204" pitchFamily="34" charset="0"/>
                      </a:endParaRPr>
                    </a:p>
                  </a:txBody>
                  <a:tcPr marL="7144" marR="7144" marT="9515" marB="0" anchor="ctr"/>
                </a:tc>
                <a:tc>
                  <a:txBody>
                    <a:bodyPr/>
                    <a:lstStyle/>
                    <a:p>
                      <a:pPr algn="ctr" rtl="0" fontAlgn="ctr"/>
                      <a:r>
                        <a:rPr lang="en-ZA" sz="1800" b="0" i="0" u="none" strike="noStrike" dirty="0" smtClean="0">
                          <a:solidFill>
                            <a:srgbClr val="000000"/>
                          </a:solidFill>
                          <a:effectLst/>
                          <a:latin typeface="Arial Narrow" panose="020B0606020202030204" pitchFamily="34" charset="0"/>
                        </a:rPr>
                        <a:t>1167</a:t>
                      </a:r>
                      <a:endParaRPr lang="en-ZA" sz="1800" b="0" i="0" u="none" strike="noStrike" dirty="0">
                        <a:solidFill>
                          <a:srgbClr val="000000"/>
                        </a:solidFill>
                        <a:effectLst/>
                        <a:latin typeface="Arial Narrow" panose="020B0606020202030204" pitchFamily="34" charset="0"/>
                      </a:endParaRPr>
                    </a:p>
                  </a:txBody>
                  <a:tcPr marL="7144" marR="7144" marT="9515" marB="0" anchor="ctr"/>
                </a:tc>
                <a:tc>
                  <a:txBody>
                    <a:bodyPr/>
                    <a:lstStyle/>
                    <a:p>
                      <a:pPr algn="ctr"/>
                      <a:r>
                        <a:rPr lang="en-ZA" sz="1900" dirty="0" smtClean="0">
                          <a:solidFill>
                            <a:schemeClr val="tx1"/>
                          </a:solidFill>
                        </a:rPr>
                        <a:t>117</a:t>
                      </a:r>
                      <a:endParaRPr lang="en-ZA" sz="1900" dirty="0">
                        <a:solidFill>
                          <a:schemeClr val="tx1"/>
                        </a:solidFill>
                      </a:endParaRPr>
                    </a:p>
                  </a:txBody>
                  <a:tcPr marL="78191" marR="78191" marT="41420" marB="41420"/>
                </a:tc>
                <a:tc>
                  <a:txBody>
                    <a:bodyPr/>
                    <a:lstStyle/>
                    <a:p>
                      <a:pPr algn="ctr"/>
                      <a:r>
                        <a:rPr lang="en-ZA" sz="1900" dirty="0" smtClean="0">
                          <a:solidFill>
                            <a:schemeClr val="tx1"/>
                          </a:solidFill>
                        </a:rPr>
                        <a:t>117</a:t>
                      </a:r>
                      <a:endParaRPr lang="en-ZA" sz="1900" dirty="0">
                        <a:solidFill>
                          <a:schemeClr val="tx1"/>
                        </a:solidFill>
                      </a:endParaRPr>
                    </a:p>
                  </a:txBody>
                  <a:tcPr marL="78191" marR="78191" marT="41420" marB="41420"/>
                </a:tc>
                <a:tc vMerge="1">
                  <a:txBody>
                    <a:bodyPr/>
                    <a:lstStyle/>
                    <a:p>
                      <a:pPr algn="ctr"/>
                      <a:endParaRPr lang="en-ZA" dirty="0">
                        <a:solidFill>
                          <a:schemeClr val="tx1"/>
                        </a:solidFill>
                      </a:endParaRPr>
                    </a:p>
                  </a:txBody>
                  <a:tcPr/>
                </a:tc>
              </a:tr>
              <a:tr h="562417">
                <a:tc>
                  <a:txBody>
                    <a:bodyPr/>
                    <a:lstStyle/>
                    <a:p>
                      <a:pPr algn="l" rtl="0" fontAlgn="ctr"/>
                      <a:r>
                        <a:rPr lang="en-ZA" sz="1800" b="1" u="none" strike="noStrike" dirty="0" smtClean="0">
                          <a:effectLst/>
                        </a:rPr>
                        <a:t>City of Johannesburg</a:t>
                      </a:r>
                      <a:endParaRPr lang="en-ZA" sz="1800" b="1" i="0" u="none" strike="noStrike" dirty="0">
                        <a:solidFill>
                          <a:srgbClr val="000000"/>
                        </a:solidFill>
                        <a:effectLst/>
                        <a:latin typeface="Arial Narrow" panose="020B0606020202030204" pitchFamily="34" charset="0"/>
                      </a:endParaRPr>
                    </a:p>
                  </a:txBody>
                  <a:tcPr marL="7144" marR="7144" marT="9515" marB="0" anchor="ctr"/>
                </a:tc>
                <a:tc>
                  <a:txBody>
                    <a:bodyPr/>
                    <a:lstStyle/>
                    <a:p>
                      <a:pPr algn="ctr" rtl="0" fontAlgn="ctr"/>
                      <a:r>
                        <a:rPr lang="en-ZA" sz="1800" b="0" i="0" u="none" strike="noStrike" dirty="0" smtClean="0">
                          <a:solidFill>
                            <a:srgbClr val="000000"/>
                          </a:solidFill>
                          <a:effectLst/>
                          <a:latin typeface="Arial Narrow" panose="020B0606020202030204" pitchFamily="34" charset="0"/>
                        </a:rPr>
                        <a:t>1166</a:t>
                      </a:r>
                      <a:endParaRPr lang="en-ZA" sz="1800" b="0" i="0" u="none" strike="noStrike" dirty="0">
                        <a:solidFill>
                          <a:srgbClr val="000000"/>
                        </a:solidFill>
                        <a:effectLst/>
                        <a:latin typeface="Arial Narrow" panose="020B0606020202030204" pitchFamily="34" charset="0"/>
                      </a:endParaRPr>
                    </a:p>
                  </a:txBody>
                  <a:tcPr marL="7144" marR="7144" marT="9515" marB="0" anchor="ctr"/>
                </a:tc>
                <a:tc>
                  <a:txBody>
                    <a:bodyPr/>
                    <a:lstStyle/>
                    <a:p>
                      <a:pPr algn="ctr"/>
                      <a:r>
                        <a:rPr lang="en-ZA" sz="1900" dirty="0" smtClean="0">
                          <a:solidFill>
                            <a:schemeClr val="tx1"/>
                          </a:solidFill>
                        </a:rPr>
                        <a:t>116</a:t>
                      </a:r>
                      <a:endParaRPr lang="en-ZA" sz="1900" dirty="0">
                        <a:solidFill>
                          <a:schemeClr val="tx1"/>
                        </a:solidFill>
                      </a:endParaRPr>
                    </a:p>
                  </a:txBody>
                  <a:tcPr marL="78191" marR="78191" marT="41420" marB="41420"/>
                </a:tc>
                <a:tc>
                  <a:txBody>
                    <a:bodyPr/>
                    <a:lstStyle/>
                    <a:p>
                      <a:pPr algn="ctr"/>
                      <a:r>
                        <a:rPr lang="en-ZA" sz="1900" dirty="0" smtClean="0">
                          <a:solidFill>
                            <a:schemeClr val="tx1"/>
                          </a:solidFill>
                        </a:rPr>
                        <a:t>116</a:t>
                      </a:r>
                      <a:endParaRPr lang="en-ZA" sz="1900" dirty="0">
                        <a:solidFill>
                          <a:schemeClr val="tx1"/>
                        </a:solidFill>
                      </a:endParaRPr>
                    </a:p>
                  </a:txBody>
                  <a:tcPr marL="78191" marR="78191" marT="41420" marB="41420"/>
                </a:tc>
                <a:tc vMerge="1">
                  <a:txBody>
                    <a:bodyPr/>
                    <a:lstStyle/>
                    <a:p>
                      <a:pPr algn="ctr"/>
                      <a:endParaRPr lang="en-ZA" dirty="0">
                        <a:solidFill>
                          <a:schemeClr val="tx1"/>
                        </a:solidFill>
                      </a:endParaRPr>
                    </a:p>
                  </a:txBody>
                  <a:tcPr/>
                </a:tc>
              </a:tr>
              <a:tr h="562417">
                <a:tc>
                  <a:txBody>
                    <a:bodyPr/>
                    <a:lstStyle/>
                    <a:p>
                      <a:pPr algn="l" rtl="0" fontAlgn="ctr"/>
                      <a:r>
                        <a:rPr lang="en-ZA" sz="1800" b="1" i="0" u="none" strike="noStrike" dirty="0" smtClean="0">
                          <a:solidFill>
                            <a:srgbClr val="000000"/>
                          </a:solidFill>
                          <a:effectLst/>
                          <a:latin typeface="Arial Narrow" panose="020B0606020202030204" pitchFamily="34" charset="0"/>
                        </a:rPr>
                        <a:t>West Rand District</a:t>
                      </a:r>
                      <a:endParaRPr lang="en-ZA" sz="1800" b="1" i="0" u="none" strike="noStrike" dirty="0">
                        <a:solidFill>
                          <a:srgbClr val="000000"/>
                        </a:solidFill>
                        <a:effectLst/>
                        <a:latin typeface="Arial Narrow" panose="020B0606020202030204" pitchFamily="34" charset="0"/>
                      </a:endParaRPr>
                    </a:p>
                  </a:txBody>
                  <a:tcPr marL="7144" marR="7144" marT="9515" marB="0" anchor="ctr"/>
                </a:tc>
                <a:tc>
                  <a:txBody>
                    <a:bodyPr/>
                    <a:lstStyle/>
                    <a:p>
                      <a:pPr algn="ctr" rtl="0" fontAlgn="ctr"/>
                      <a:r>
                        <a:rPr lang="en-ZA" sz="1800" b="0" i="0" u="none" strike="noStrike" dirty="0" smtClean="0">
                          <a:solidFill>
                            <a:srgbClr val="000000"/>
                          </a:solidFill>
                          <a:effectLst/>
                          <a:latin typeface="Arial Narrow" panose="020B0606020202030204" pitchFamily="34" charset="0"/>
                        </a:rPr>
                        <a:t>1168</a:t>
                      </a:r>
                      <a:endParaRPr lang="en-ZA" sz="1800" b="0" i="0" u="none" strike="noStrike" dirty="0">
                        <a:solidFill>
                          <a:srgbClr val="000000"/>
                        </a:solidFill>
                        <a:effectLst/>
                        <a:latin typeface="Arial Narrow" panose="020B0606020202030204" pitchFamily="34" charset="0"/>
                      </a:endParaRPr>
                    </a:p>
                  </a:txBody>
                  <a:tcPr marL="7144" marR="7144" marT="9515" marB="0" anchor="ctr"/>
                </a:tc>
                <a:tc>
                  <a:txBody>
                    <a:bodyPr/>
                    <a:lstStyle/>
                    <a:p>
                      <a:pPr algn="ctr"/>
                      <a:r>
                        <a:rPr lang="en-ZA" sz="1900" dirty="0" smtClean="0">
                          <a:solidFill>
                            <a:schemeClr val="tx1"/>
                          </a:solidFill>
                        </a:rPr>
                        <a:t>118</a:t>
                      </a:r>
                      <a:endParaRPr lang="en-ZA" sz="1900" dirty="0">
                        <a:solidFill>
                          <a:schemeClr val="tx1"/>
                        </a:solidFill>
                      </a:endParaRPr>
                    </a:p>
                  </a:txBody>
                  <a:tcPr marL="78191" marR="78191" marT="41420" marB="41420"/>
                </a:tc>
                <a:tc>
                  <a:txBody>
                    <a:bodyPr/>
                    <a:lstStyle/>
                    <a:p>
                      <a:pPr algn="ctr"/>
                      <a:r>
                        <a:rPr lang="en-ZA" sz="1900" dirty="0" smtClean="0">
                          <a:solidFill>
                            <a:schemeClr val="tx1"/>
                          </a:solidFill>
                        </a:rPr>
                        <a:t>118</a:t>
                      </a:r>
                      <a:endParaRPr lang="en-ZA" sz="1900" dirty="0">
                        <a:solidFill>
                          <a:schemeClr val="tx1"/>
                        </a:solidFill>
                      </a:endParaRPr>
                    </a:p>
                  </a:txBody>
                  <a:tcPr marL="78191" marR="78191" marT="41420" marB="41420"/>
                </a:tc>
                <a:tc vMerge="1">
                  <a:txBody>
                    <a:bodyPr/>
                    <a:lstStyle/>
                    <a:p>
                      <a:endParaRPr lang="en-US"/>
                    </a:p>
                  </a:txBody>
                  <a:tcPr/>
                </a:tc>
              </a:tr>
              <a:tr h="373114">
                <a:tc>
                  <a:txBody>
                    <a:bodyPr/>
                    <a:lstStyle/>
                    <a:p>
                      <a:pPr algn="l" rtl="0" fontAlgn="b"/>
                      <a:r>
                        <a:rPr lang="en-ZA" sz="1800" b="1" u="none" strike="noStrike" dirty="0" smtClean="0">
                          <a:effectLst/>
                        </a:rPr>
                        <a:t>TOTAL</a:t>
                      </a:r>
                      <a:endParaRPr lang="en-ZA" sz="1800" b="1" i="0" u="none" strike="noStrike" dirty="0">
                        <a:solidFill>
                          <a:srgbClr val="000000"/>
                        </a:solidFill>
                        <a:effectLst/>
                        <a:latin typeface="Arial Narrow" panose="020B0606020202030204" pitchFamily="34" charset="0"/>
                      </a:endParaRPr>
                    </a:p>
                  </a:txBody>
                  <a:tcPr marL="7144" marR="7144" marT="9515" marB="0" anchor="b"/>
                </a:tc>
                <a:tc>
                  <a:txBody>
                    <a:bodyPr/>
                    <a:lstStyle/>
                    <a:p>
                      <a:pPr algn="ctr" rtl="0" fontAlgn="ctr"/>
                      <a:r>
                        <a:rPr lang="en-ZA" sz="1800" b="1" i="0" u="none" strike="noStrike" dirty="0" smtClean="0">
                          <a:solidFill>
                            <a:srgbClr val="000000"/>
                          </a:solidFill>
                          <a:effectLst/>
                          <a:latin typeface="Arial Narrow" panose="020B0606020202030204" pitchFamily="34" charset="0"/>
                        </a:rPr>
                        <a:t>7</a:t>
                      </a:r>
                      <a:r>
                        <a:rPr lang="en-ZA" sz="1800" b="1" i="0" u="none" strike="noStrike" baseline="0" dirty="0" smtClean="0">
                          <a:solidFill>
                            <a:srgbClr val="000000"/>
                          </a:solidFill>
                          <a:effectLst/>
                          <a:latin typeface="Arial Narrow" panose="020B0606020202030204" pitchFamily="34" charset="0"/>
                        </a:rPr>
                        <a:t> 000</a:t>
                      </a:r>
                      <a:endParaRPr lang="en-ZA" sz="1800" b="1" i="0" u="none" strike="noStrike" dirty="0">
                        <a:solidFill>
                          <a:srgbClr val="000000"/>
                        </a:solidFill>
                        <a:effectLst/>
                        <a:latin typeface="Arial Narrow" panose="020B0606020202030204" pitchFamily="34" charset="0"/>
                      </a:endParaRPr>
                    </a:p>
                  </a:txBody>
                  <a:tcPr marL="7144" marR="7144" marT="9515" marB="0" anchor="ctr"/>
                </a:tc>
                <a:tc>
                  <a:txBody>
                    <a:bodyPr/>
                    <a:lstStyle/>
                    <a:p>
                      <a:pPr algn="ctr"/>
                      <a:r>
                        <a:rPr lang="en-ZA" sz="1900" b="1" dirty="0" smtClean="0">
                          <a:solidFill>
                            <a:schemeClr val="tx1"/>
                          </a:solidFill>
                        </a:rPr>
                        <a:t>700</a:t>
                      </a:r>
                      <a:endParaRPr lang="en-ZA" sz="1900" b="1" dirty="0">
                        <a:solidFill>
                          <a:schemeClr val="tx1"/>
                        </a:solidFill>
                      </a:endParaRPr>
                    </a:p>
                  </a:txBody>
                  <a:tcPr marL="78191" marR="78191" marT="41420" marB="41420"/>
                </a:tc>
                <a:tc>
                  <a:txBody>
                    <a:bodyPr/>
                    <a:lstStyle/>
                    <a:p>
                      <a:pPr algn="ctr"/>
                      <a:r>
                        <a:rPr lang="en-ZA" sz="1900" b="1" dirty="0" smtClean="0">
                          <a:solidFill>
                            <a:schemeClr val="tx1"/>
                          </a:solidFill>
                        </a:rPr>
                        <a:t>700</a:t>
                      </a:r>
                      <a:endParaRPr lang="en-ZA" sz="1900" b="1" dirty="0">
                        <a:solidFill>
                          <a:schemeClr val="tx1"/>
                        </a:solidFill>
                      </a:endParaRPr>
                    </a:p>
                  </a:txBody>
                  <a:tcPr marL="78191" marR="78191" marT="41420" marB="41420"/>
                </a:tc>
                <a:tc vMerge="1">
                  <a:txBody>
                    <a:bodyPr/>
                    <a:lstStyle/>
                    <a:p>
                      <a:pPr algn="ctr"/>
                      <a:endParaRPr lang="en-ZA" dirty="0">
                        <a:solidFill>
                          <a:schemeClr val="tx1"/>
                        </a:solidFill>
                      </a:endParaRPr>
                    </a:p>
                  </a:txBody>
                  <a:tcPr/>
                </a:tc>
              </a:tr>
            </a:tbl>
          </a:graphicData>
        </a:graphic>
      </p:graphicFrame>
      <p:sp>
        <p:nvSpPr>
          <p:cNvPr id="38960" name="Slide Number Placeholder 3"/>
          <p:cNvSpPr>
            <a:spLocks noGrp="1"/>
          </p:cNvSpPr>
          <p:nvPr>
            <p:ph type="sldNum" sz="quarter" idx="10"/>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numCol="1" compatLnSpc="1">
            <a:prstTxWarp prst="textNoShape">
              <a:avLst/>
            </a:prstTxWarp>
          </a:bodyPr>
          <a:lstStyle>
            <a:lvl1pPr eaLnBrk="0" hangingPunct="0">
              <a:defRPr sz="1800">
                <a:solidFill>
                  <a:schemeClr val="tx1"/>
                </a:solidFill>
                <a:latin typeface="Arial" charset="0"/>
                <a:cs typeface="Arial" charset="0"/>
              </a:defRPr>
            </a:lvl1pPr>
            <a:lvl2pPr marL="651196" indent="-250460" eaLnBrk="0" hangingPunct="0">
              <a:defRPr sz="1800">
                <a:solidFill>
                  <a:schemeClr val="tx1"/>
                </a:solidFill>
                <a:latin typeface="Arial" charset="0"/>
                <a:cs typeface="Arial" charset="0"/>
              </a:defRPr>
            </a:lvl2pPr>
            <a:lvl3pPr marL="1001840" indent="-200368" eaLnBrk="0" hangingPunct="0">
              <a:defRPr sz="1800">
                <a:solidFill>
                  <a:schemeClr val="tx1"/>
                </a:solidFill>
                <a:latin typeface="Arial" charset="0"/>
                <a:cs typeface="Arial" charset="0"/>
              </a:defRPr>
            </a:lvl3pPr>
            <a:lvl4pPr marL="1402575" indent="-200368" eaLnBrk="0" hangingPunct="0">
              <a:defRPr sz="1800">
                <a:solidFill>
                  <a:schemeClr val="tx1"/>
                </a:solidFill>
                <a:latin typeface="Arial" charset="0"/>
                <a:cs typeface="Arial" charset="0"/>
              </a:defRPr>
            </a:lvl4pPr>
            <a:lvl5pPr marL="1803311" indent="-200368" eaLnBrk="0" hangingPunct="0">
              <a:defRPr sz="1800">
                <a:solidFill>
                  <a:schemeClr val="tx1"/>
                </a:solidFill>
                <a:latin typeface="Arial" charset="0"/>
                <a:cs typeface="Arial" charset="0"/>
              </a:defRPr>
            </a:lvl5pPr>
            <a:lvl6pPr marL="2204047" indent="-200368" defTabSz="922528" eaLnBrk="0" fontAlgn="base" hangingPunct="0">
              <a:spcBef>
                <a:spcPct val="0"/>
              </a:spcBef>
              <a:spcAft>
                <a:spcPct val="0"/>
              </a:spcAft>
              <a:defRPr sz="1800">
                <a:solidFill>
                  <a:schemeClr val="tx1"/>
                </a:solidFill>
                <a:latin typeface="Arial" charset="0"/>
                <a:cs typeface="Arial" charset="0"/>
              </a:defRPr>
            </a:lvl6pPr>
            <a:lvl7pPr marL="2604783" indent="-200368" defTabSz="922528" eaLnBrk="0" fontAlgn="base" hangingPunct="0">
              <a:spcBef>
                <a:spcPct val="0"/>
              </a:spcBef>
              <a:spcAft>
                <a:spcPct val="0"/>
              </a:spcAft>
              <a:defRPr sz="1800">
                <a:solidFill>
                  <a:schemeClr val="tx1"/>
                </a:solidFill>
                <a:latin typeface="Arial" charset="0"/>
                <a:cs typeface="Arial" charset="0"/>
              </a:defRPr>
            </a:lvl7pPr>
            <a:lvl8pPr marL="3005519" indent="-200368" defTabSz="922528" eaLnBrk="0" fontAlgn="base" hangingPunct="0">
              <a:spcBef>
                <a:spcPct val="0"/>
              </a:spcBef>
              <a:spcAft>
                <a:spcPct val="0"/>
              </a:spcAft>
              <a:defRPr sz="1800">
                <a:solidFill>
                  <a:schemeClr val="tx1"/>
                </a:solidFill>
                <a:latin typeface="Arial" charset="0"/>
                <a:cs typeface="Arial" charset="0"/>
              </a:defRPr>
            </a:lvl8pPr>
            <a:lvl9pPr marL="3406254" indent="-200368" defTabSz="922528" eaLnBrk="0" fontAlgn="base" hangingPunct="0">
              <a:spcBef>
                <a:spcPct val="0"/>
              </a:spcBef>
              <a:spcAft>
                <a:spcPct val="0"/>
              </a:spcAft>
              <a:defRPr sz="1800">
                <a:solidFill>
                  <a:schemeClr val="tx1"/>
                </a:solidFill>
                <a:latin typeface="Arial" charset="0"/>
                <a:cs typeface="Arial" charset="0"/>
              </a:defRPr>
            </a:lvl9pPr>
          </a:lstStyle>
          <a:p>
            <a:pPr eaLnBrk="1" hangingPunct="1"/>
            <a:fld id="{8AC18305-7D18-4CE9-96A5-B214685739B4}" type="slidenum">
              <a:rPr lang="en-ZA" altLang="en-US" sz="1100">
                <a:solidFill>
                  <a:srgbClr val="008000"/>
                </a:solidFill>
              </a:rPr>
              <a:pPr eaLnBrk="1" hangingPunct="1"/>
              <a:t>31</a:t>
            </a:fld>
            <a:endParaRPr lang="en-ZA" altLang="en-US" sz="1100">
              <a:solidFill>
                <a:srgbClr val="008000"/>
              </a:solidFill>
            </a:endParaRPr>
          </a:p>
        </p:txBody>
      </p:sp>
    </p:spTree>
    <p:extLst>
      <p:ext uri="{BB962C8B-B14F-4D97-AF65-F5344CB8AC3E}">
        <p14:creationId xmlns:p14="http://schemas.microsoft.com/office/powerpoint/2010/main" xmlns="" val="4121557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838200" y="6858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a:bodyPr>
          <a:lstStyle/>
          <a:p>
            <a:r>
              <a:rPr lang="en-ZA" altLang="en-US" sz="3200" b="1" dirty="0" smtClean="0">
                <a:solidFill>
                  <a:schemeClr val="bg1"/>
                </a:solidFill>
                <a:latin typeface="Arial" charset="0"/>
                <a:cs typeface="Arial" charset="0"/>
              </a:rPr>
              <a:t>Number of Hectares cultivated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61935495"/>
              </p:ext>
            </p:extLst>
          </p:nvPr>
        </p:nvGraphicFramePr>
        <p:xfrm>
          <a:off x="533400" y="1752600"/>
          <a:ext cx="7848960" cy="4085361"/>
        </p:xfrm>
        <a:graphic>
          <a:graphicData uri="http://schemas.openxmlformats.org/drawingml/2006/table">
            <a:tbl>
              <a:tblPr firstRow="1" bandRow="1">
                <a:tableStyleId>{5C22544A-7EE6-4342-B048-85BDC9FD1C3A}</a:tableStyleId>
              </a:tblPr>
              <a:tblGrid>
                <a:gridCol w="1569792"/>
                <a:gridCol w="1569792"/>
                <a:gridCol w="1569792"/>
                <a:gridCol w="1569792"/>
                <a:gridCol w="1569792"/>
              </a:tblGrid>
              <a:tr h="839062">
                <a:tc>
                  <a:txBody>
                    <a:bodyPr/>
                    <a:lstStyle/>
                    <a:p>
                      <a:pPr algn="l" rtl="0" fontAlgn="ctr"/>
                      <a:r>
                        <a:rPr lang="en-ZA" sz="1800" b="1" u="none" strike="noStrike" dirty="0">
                          <a:effectLst/>
                        </a:rPr>
                        <a:t>DISTRICT  </a:t>
                      </a:r>
                      <a:endParaRPr lang="en-ZA" sz="1800" b="1" i="0" u="none" strike="noStrike" dirty="0">
                        <a:solidFill>
                          <a:srgbClr val="000000"/>
                        </a:solidFill>
                        <a:effectLst/>
                        <a:latin typeface="Arial Narrow" panose="020B0606020202030204" pitchFamily="34" charset="0"/>
                      </a:endParaRPr>
                    </a:p>
                  </a:txBody>
                  <a:tcPr marL="7144" marR="7144" marT="9527" marB="0" anchor="ctr"/>
                </a:tc>
                <a:tc>
                  <a:txBody>
                    <a:bodyPr/>
                    <a:lstStyle/>
                    <a:p>
                      <a:pPr algn="ctr" rtl="0" fontAlgn="ctr"/>
                      <a:r>
                        <a:rPr lang="en-ZA" sz="1800" b="1" u="none" strike="noStrike" dirty="0" smtClean="0">
                          <a:effectLst/>
                        </a:rPr>
                        <a:t>Annual target</a:t>
                      </a:r>
                    </a:p>
                    <a:p>
                      <a:pPr algn="ctr" rtl="0" fontAlgn="ctr"/>
                      <a:r>
                        <a:rPr lang="en-ZA" sz="1800" b="1" i="0" u="none" strike="noStrike" dirty="0" smtClean="0">
                          <a:solidFill>
                            <a:schemeClr val="bg1"/>
                          </a:solidFill>
                          <a:effectLst/>
                          <a:latin typeface="Arial Narrow" panose="020B0606020202030204" pitchFamily="34" charset="0"/>
                        </a:rPr>
                        <a:t>(Ha)</a:t>
                      </a:r>
                      <a:endParaRPr lang="en-ZA" sz="1800" b="1" i="0" u="none" strike="noStrike" dirty="0">
                        <a:solidFill>
                          <a:schemeClr val="bg1"/>
                        </a:solidFill>
                        <a:effectLst/>
                        <a:latin typeface="Arial Narrow" panose="020B0606020202030204" pitchFamily="34" charset="0"/>
                      </a:endParaRPr>
                    </a:p>
                  </a:txBody>
                  <a:tcPr marL="7144" marR="7144" marT="9527" marB="0" anchor="ctr"/>
                </a:tc>
                <a:tc>
                  <a:txBody>
                    <a:bodyPr/>
                    <a:lstStyle/>
                    <a:p>
                      <a:pPr algn="ctr"/>
                      <a:r>
                        <a:rPr lang="en-US" sz="1800" b="1" kern="1200" dirty="0" smtClean="0">
                          <a:solidFill>
                            <a:schemeClr val="bg1"/>
                          </a:solidFill>
                          <a:effectLst/>
                          <a:latin typeface="+mn-lt"/>
                          <a:ea typeface="+mn-ea"/>
                          <a:cs typeface="+mn-cs"/>
                        </a:rPr>
                        <a:t>Planned  Output:</a:t>
                      </a:r>
                      <a:endParaRPr lang="en-ZA" sz="1800" kern="1200" dirty="0" smtClean="0">
                        <a:solidFill>
                          <a:schemeClr val="bg1"/>
                        </a:solidFill>
                        <a:effectLst/>
                        <a:latin typeface="+mn-lt"/>
                        <a:ea typeface="+mn-ea"/>
                        <a:cs typeface="+mn-cs"/>
                      </a:endParaRPr>
                    </a:p>
                    <a:p>
                      <a:pPr algn="ctr"/>
                      <a:r>
                        <a:rPr lang="en-US" sz="1800" b="1" kern="1200" dirty="0" smtClean="0">
                          <a:solidFill>
                            <a:schemeClr val="bg1"/>
                          </a:solidFill>
                          <a:effectLst/>
                          <a:latin typeface="+mn-lt"/>
                          <a:ea typeface="+mn-ea"/>
                          <a:cs typeface="+mn-cs"/>
                        </a:rPr>
                        <a:t>1</a:t>
                      </a:r>
                      <a:r>
                        <a:rPr lang="en-US" sz="1800" b="1" kern="1200" baseline="30000" dirty="0" smtClean="0">
                          <a:solidFill>
                            <a:schemeClr val="bg1"/>
                          </a:solidFill>
                          <a:effectLst/>
                          <a:latin typeface="+mn-lt"/>
                          <a:ea typeface="+mn-ea"/>
                          <a:cs typeface="+mn-cs"/>
                        </a:rPr>
                        <a:t>ST</a:t>
                      </a:r>
                      <a:r>
                        <a:rPr lang="en-US" sz="1800" b="1" kern="1200" dirty="0" smtClean="0">
                          <a:solidFill>
                            <a:schemeClr val="bg1"/>
                          </a:solidFill>
                          <a:effectLst/>
                          <a:latin typeface="+mn-lt"/>
                          <a:ea typeface="+mn-ea"/>
                          <a:cs typeface="+mn-cs"/>
                        </a:rPr>
                        <a:t> QUARTER</a:t>
                      </a:r>
                      <a:endParaRPr lang="en-ZA" sz="1800" kern="1200" dirty="0" smtClean="0">
                        <a:solidFill>
                          <a:schemeClr val="bg1"/>
                        </a:solidFill>
                        <a:effectLst/>
                        <a:latin typeface="+mn-lt"/>
                        <a:ea typeface="+mn-ea"/>
                        <a:cs typeface="+mn-cs"/>
                      </a:endParaRPr>
                    </a:p>
                    <a:p>
                      <a:pPr algn="ctr"/>
                      <a:r>
                        <a:rPr lang="en-US" sz="1800" b="1" kern="1200" dirty="0" smtClean="0">
                          <a:solidFill>
                            <a:schemeClr val="bg1"/>
                          </a:solidFill>
                          <a:effectLst/>
                          <a:latin typeface="+mn-lt"/>
                          <a:ea typeface="+mn-ea"/>
                          <a:cs typeface="+mn-cs"/>
                        </a:rPr>
                        <a:t>2016/17</a:t>
                      </a:r>
                      <a:endParaRPr lang="en-ZA" sz="1800" b="1" i="0" u="none" strike="noStrike" dirty="0">
                        <a:solidFill>
                          <a:schemeClr val="bg1"/>
                        </a:solidFill>
                        <a:effectLst/>
                        <a:latin typeface="Arial Narrow" panose="020B0606020202030204" pitchFamily="34" charset="0"/>
                      </a:endParaRPr>
                    </a:p>
                  </a:txBody>
                  <a:tcPr marL="7144" marR="7144" marT="9527" marB="0" anchor="ctr"/>
                </a:tc>
                <a:tc>
                  <a:txBody>
                    <a:bodyPr/>
                    <a:lstStyle/>
                    <a:p>
                      <a:pPr algn="ctr"/>
                      <a:r>
                        <a:rPr lang="en-US" sz="1800" b="1" kern="1200" dirty="0" smtClean="0">
                          <a:solidFill>
                            <a:schemeClr val="bg1"/>
                          </a:solidFill>
                          <a:effectLst/>
                          <a:latin typeface="+mn-lt"/>
                          <a:ea typeface="+mn-ea"/>
                          <a:cs typeface="+mn-cs"/>
                        </a:rPr>
                        <a:t>Actual Output:</a:t>
                      </a:r>
                      <a:endParaRPr lang="en-ZA" sz="1800" kern="1200" dirty="0" smtClean="0">
                        <a:solidFill>
                          <a:schemeClr val="bg1"/>
                        </a:solidFill>
                        <a:effectLst/>
                        <a:latin typeface="+mn-lt"/>
                        <a:ea typeface="+mn-ea"/>
                        <a:cs typeface="+mn-cs"/>
                      </a:endParaRPr>
                    </a:p>
                    <a:p>
                      <a:pPr algn="ctr"/>
                      <a:r>
                        <a:rPr lang="en-US" sz="1800" b="1" kern="1200" dirty="0" smtClean="0">
                          <a:solidFill>
                            <a:schemeClr val="bg1"/>
                          </a:solidFill>
                          <a:effectLst/>
                          <a:latin typeface="+mn-lt"/>
                          <a:ea typeface="+mn-ea"/>
                          <a:cs typeface="+mn-cs"/>
                        </a:rPr>
                        <a:t>1</a:t>
                      </a:r>
                      <a:r>
                        <a:rPr lang="en-US" sz="1800" b="1" kern="1200" baseline="30000" dirty="0" smtClean="0">
                          <a:solidFill>
                            <a:schemeClr val="bg1"/>
                          </a:solidFill>
                          <a:effectLst/>
                          <a:latin typeface="+mn-lt"/>
                          <a:ea typeface="+mn-ea"/>
                          <a:cs typeface="+mn-cs"/>
                        </a:rPr>
                        <a:t>ST</a:t>
                      </a:r>
                      <a:r>
                        <a:rPr lang="en-US" sz="1800" b="1" kern="1200" dirty="0" smtClean="0">
                          <a:solidFill>
                            <a:schemeClr val="bg1"/>
                          </a:solidFill>
                          <a:effectLst/>
                          <a:latin typeface="+mn-lt"/>
                          <a:ea typeface="+mn-ea"/>
                          <a:cs typeface="+mn-cs"/>
                        </a:rPr>
                        <a:t> QUARTER</a:t>
                      </a:r>
                      <a:endParaRPr lang="en-ZA" sz="1800" kern="1200" dirty="0" smtClean="0">
                        <a:solidFill>
                          <a:schemeClr val="bg1"/>
                        </a:solidFill>
                        <a:effectLst/>
                        <a:latin typeface="+mn-lt"/>
                        <a:ea typeface="+mn-ea"/>
                        <a:cs typeface="+mn-cs"/>
                      </a:endParaRPr>
                    </a:p>
                    <a:p>
                      <a:pPr algn="ctr"/>
                      <a:r>
                        <a:rPr lang="en-US" sz="1800" b="1" kern="1200" dirty="0" smtClean="0">
                          <a:solidFill>
                            <a:schemeClr val="bg1"/>
                          </a:solidFill>
                          <a:effectLst/>
                          <a:latin typeface="+mn-lt"/>
                          <a:ea typeface="+mn-ea"/>
                          <a:cs typeface="+mn-cs"/>
                        </a:rPr>
                        <a:t>2016/17</a:t>
                      </a:r>
                      <a:endParaRPr lang="en-ZA" sz="1800" kern="1200" dirty="0">
                        <a:solidFill>
                          <a:schemeClr val="bg1"/>
                        </a:solidFill>
                        <a:effectLst/>
                        <a:latin typeface="+mn-lt"/>
                        <a:ea typeface="+mn-ea"/>
                        <a:cs typeface="+mn-cs"/>
                      </a:endParaRPr>
                    </a:p>
                  </a:txBody>
                  <a:tcPr marL="7144" marR="7144" marT="9527" marB="0" anchor="ctr"/>
                </a:tc>
                <a:tc>
                  <a:txBody>
                    <a:bodyPr/>
                    <a:lstStyle/>
                    <a:p>
                      <a:pPr algn="ctr" rtl="0" fontAlgn="ctr"/>
                      <a:r>
                        <a:rPr lang="en-ZA" sz="1800" b="1" u="none" strike="noStrike" dirty="0" smtClean="0">
                          <a:effectLst/>
                        </a:rPr>
                        <a:t>CHALLENGES/</a:t>
                      </a:r>
                      <a:r>
                        <a:rPr lang="en-ZA" sz="1800" b="1" u="none" strike="noStrike" baseline="0" dirty="0" smtClean="0">
                          <a:effectLst/>
                        </a:rPr>
                        <a:t> </a:t>
                      </a:r>
                      <a:r>
                        <a:rPr lang="en-ZA" sz="1800" b="1" u="none" strike="noStrike" dirty="0" smtClean="0">
                          <a:effectLst/>
                        </a:rPr>
                        <a:t>COMMENTS</a:t>
                      </a:r>
                      <a:endParaRPr lang="en-ZA" sz="1800" b="1" i="0" u="none" strike="noStrike" dirty="0">
                        <a:solidFill>
                          <a:srgbClr val="000000"/>
                        </a:solidFill>
                        <a:effectLst/>
                        <a:latin typeface="Arial Narrow" panose="020B0606020202030204" pitchFamily="34" charset="0"/>
                      </a:endParaRPr>
                    </a:p>
                  </a:txBody>
                  <a:tcPr marL="7144" marR="7144" marT="9527" marB="0" anchor="ctr"/>
                </a:tc>
              </a:tr>
              <a:tr h="373291">
                <a:tc>
                  <a:txBody>
                    <a:bodyPr/>
                    <a:lstStyle/>
                    <a:p>
                      <a:pPr algn="l" rtl="0" fontAlgn="ctr"/>
                      <a:r>
                        <a:rPr lang="en-ZA" sz="1800" b="0" i="0" u="none" strike="noStrike" dirty="0" smtClean="0">
                          <a:solidFill>
                            <a:schemeClr val="tx1"/>
                          </a:solidFill>
                          <a:effectLst/>
                          <a:latin typeface="Arial Narrow" panose="020B0606020202030204" pitchFamily="34" charset="0"/>
                        </a:rPr>
                        <a:t>City of Tshwane</a:t>
                      </a:r>
                      <a:endParaRPr lang="en-ZA" sz="1800" b="0" i="0" u="none" strike="noStrike" dirty="0">
                        <a:solidFill>
                          <a:schemeClr val="tx1"/>
                        </a:solidFill>
                        <a:effectLst/>
                        <a:latin typeface="Arial Narrow" panose="020B0606020202030204" pitchFamily="34" charset="0"/>
                      </a:endParaRPr>
                    </a:p>
                  </a:txBody>
                  <a:tcPr marL="7144" marR="7144" marT="9527" marB="0" anchor="ctr"/>
                </a:tc>
                <a:tc>
                  <a:txBody>
                    <a:bodyPr/>
                    <a:lstStyle/>
                    <a:p>
                      <a:pPr algn="ctr" rtl="0" fontAlgn="ctr"/>
                      <a:r>
                        <a:rPr lang="en-ZA" sz="1800" b="0" i="0" u="none" strike="noStrike" dirty="0" smtClean="0">
                          <a:solidFill>
                            <a:schemeClr val="tx1"/>
                          </a:solidFill>
                          <a:effectLst/>
                          <a:latin typeface="Arial Narrow" panose="020B0606020202030204" pitchFamily="34" charset="0"/>
                        </a:rPr>
                        <a:t>428</a:t>
                      </a:r>
                      <a:endParaRPr lang="en-ZA" sz="1800" b="0" i="0" u="none" strike="noStrike" dirty="0">
                        <a:solidFill>
                          <a:schemeClr val="tx1"/>
                        </a:solidFill>
                        <a:effectLst/>
                        <a:latin typeface="Arial Narrow" panose="020B0606020202030204" pitchFamily="34" charset="0"/>
                      </a:endParaRPr>
                    </a:p>
                  </a:txBody>
                  <a:tcPr marL="7144" marR="7144" marT="9527" marB="0" anchor="ctr"/>
                </a:tc>
                <a:tc>
                  <a:txBody>
                    <a:bodyPr/>
                    <a:lstStyle/>
                    <a:p>
                      <a:pPr algn="ctr"/>
                      <a:r>
                        <a:rPr lang="en-ZA" sz="1900" dirty="0" smtClean="0">
                          <a:solidFill>
                            <a:schemeClr val="tx1"/>
                          </a:solidFill>
                        </a:rPr>
                        <a:t>0</a:t>
                      </a:r>
                      <a:endParaRPr lang="en-ZA" sz="1900" dirty="0">
                        <a:solidFill>
                          <a:schemeClr val="tx1"/>
                        </a:solidFill>
                      </a:endParaRPr>
                    </a:p>
                  </a:txBody>
                  <a:tcPr marL="78191" marR="78191" marT="41477" marB="41477"/>
                </a:tc>
                <a:tc>
                  <a:txBody>
                    <a:bodyPr/>
                    <a:lstStyle/>
                    <a:p>
                      <a:pPr algn="ctr"/>
                      <a:r>
                        <a:rPr lang="en-ZA" sz="1900" dirty="0" smtClean="0">
                          <a:solidFill>
                            <a:schemeClr val="tx1"/>
                          </a:solidFill>
                        </a:rPr>
                        <a:t>0</a:t>
                      </a:r>
                      <a:endParaRPr lang="en-ZA" sz="1900" dirty="0">
                        <a:solidFill>
                          <a:schemeClr val="tx1"/>
                        </a:solidFill>
                      </a:endParaRPr>
                    </a:p>
                  </a:txBody>
                  <a:tcPr marL="78191" marR="78191" marT="41477" marB="41477"/>
                </a:tc>
                <a:tc rowSpan="6">
                  <a:txBody>
                    <a:bodyPr/>
                    <a:lstStyle/>
                    <a:p>
                      <a:pPr algn="ctr"/>
                      <a:r>
                        <a:rPr lang="en-ZA" sz="1900" dirty="0" smtClean="0">
                          <a:solidFill>
                            <a:schemeClr val="tx1"/>
                          </a:solidFill>
                        </a:rPr>
                        <a:t>The lands are still not ready for cultivation due to lack of rains. Cultivation will commence soon after</a:t>
                      </a:r>
                      <a:r>
                        <a:rPr lang="en-ZA" sz="1900" baseline="0" dirty="0" smtClean="0">
                          <a:solidFill>
                            <a:schemeClr val="tx1"/>
                          </a:solidFill>
                        </a:rPr>
                        <a:t> the first rains.</a:t>
                      </a:r>
                      <a:endParaRPr lang="en-ZA" sz="1900" dirty="0">
                        <a:solidFill>
                          <a:schemeClr val="tx1"/>
                        </a:solidFill>
                      </a:endParaRPr>
                    </a:p>
                  </a:txBody>
                  <a:tcPr marL="78191" marR="78191" marT="41477" marB="41477"/>
                </a:tc>
              </a:tr>
              <a:tr h="373291">
                <a:tc>
                  <a:txBody>
                    <a:bodyPr/>
                    <a:lstStyle/>
                    <a:p>
                      <a:pPr algn="l" rtl="0" fontAlgn="ctr"/>
                      <a:r>
                        <a:rPr lang="en-ZA" sz="1800" b="0" i="0" u="none" strike="noStrike" dirty="0" smtClean="0">
                          <a:solidFill>
                            <a:schemeClr val="tx1"/>
                          </a:solidFill>
                          <a:effectLst/>
                          <a:latin typeface="Arial Narrow" panose="020B0606020202030204" pitchFamily="34" charset="0"/>
                        </a:rPr>
                        <a:t>Sedibeng</a:t>
                      </a:r>
                      <a:r>
                        <a:rPr lang="en-ZA" sz="1800" b="0" i="0" u="none" strike="noStrike" baseline="0" dirty="0" smtClean="0">
                          <a:solidFill>
                            <a:schemeClr val="tx1"/>
                          </a:solidFill>
                          <a:effectLst/>
                          <a:latin typeface="Arial Narrow" panose="020B0606020202030204" pitchFamily="34" charset="0"/>
                        </a:rPr>
                        <a:t> </a:t>
                      </a:r>
                      <a:endParaRPr lang="en-ZA" sz="1800" b="0" i="0" u="none" strike="noStrike" dirty="0">
                        <a:solidFill>
                          <a:schemeClr val="tx1"/>
                        </a:solidFill>
                        <a:effectLst/>
                        <a:latin typeface="Arial Narrow" panose="020B0606020202030204" pitchFamily="34" charset="0"/>
                      </a:endParaRPr>
                    </a:p>
                  </a:txBody>
                  <a:tcPr marL="7144" marR="7144" marT="9527" marB="0" anchor="ctr"/>
                </a:tc>
                <a:tc>
                  <a:txBody>
                    <a:bodyPr/>
                    <a:lstStyle/>
                    <a:p>
                      <a:pPr algn="ctr" rtl="0" fontAlgn="ctr"/>
                      <a:r>
                        <a:rPr lang="en-ZA" sz="1800" b="0" i="0" u="none" strike="noStrike" dirty="0" smtClean="0">
                          <a:solidFill>
                            <a:schemeClr val="tx1"/>
                          </a:solidFill>
                          <a:effectLst/>
                          <a:latin typeface="Arial Narrow" panose="020B0606020202030204" pitchFamily="34" charset="0"/>
                        </a:rPr>
                        <a:t>917</a:t>
                      </a:r>
                      <a:endParaRPr lang="en-ZA" sz="1800" b="0" i="0" u="none" strike="noStrike" dirty="0">
                        <a:solidFill>
                          <a:schemeClr val="tx1"/>
                        </a:solidFill>
                        <a:effectLst/>
                        <a:latin typeface="Arial Narrow" panose="020B0606020202030204" pitchFamily="34" charset="0"/>
                      </a:endParaRPr>
                    </a:p>
                  </a:txBody>
                  <a:tcPr marL="7144" marR="7144" marT="9527" marB="0" anchor="ctr"/>
                </a:tc>
                <a:tc>
                  <a:txBody>
                    <a:bodyPr/>
                    <a:lstStyle/>
                    <a:p>
                      <a:pPr algn="ctr"/>
                      <a:r>
                        <a:rPr lang="en-ZA" sz="1900" dirty="0" smtClean="0">
                          <a:solidFill>
                            <a:schemeClr val="tx1"/>
                          </a:solidFill>
                        </a:rPr>
                        <a:t>0</a:t>
                      </a:r>
                      <a:endParaRPr lang="en-ZA" sz="1900" dirty="0">
                        <a:solidFill>
                          <a:schemeClr val="tx1"/>
                        </a:solidFill>
                      </a:endParaRPr>
                    </a:p>
                  </a:txBody>
                  <a:tcPr marL="78191" marR="78191" marT="41477" marB="41477"/>
                </a:tc>
                <a:tc>
                  <a:txBody>
                    <a:bodyPr/>
                    <a:lstStyle/>
                    <a:p>
                      <a:pPr algn="ctr"/>
                      <a:r>
                        <a:rPr lang="en-ZA" sz="1900" dirty="0" smtClean="0">
                          <a:solidFill>
                            <a:schemeClr val="tx1"/>
                          </a:solidFill>
                        </a:rPr>
                        <a:t>0</a:t>
                      </a:r>
                      <a:endParaRPr lang="en-ZA" sz="1900" dirty="0">
                        <a:solidFill>
                          <a:schemeClr val="tx1"/>
                        </a:solidFill>
                      </a:endParaRPr>
                    </a:p>
                  </a:txBody>
                  <a:tcPr marL="78191" marR="78191" marT="41477" marB="41477"/>
                </a:tc>
                <a:tc vMerge="1">
                  <a:txBody>
                    <a:bodyPr/>
                    <a:lstStyle/>
                    <a:p>
                      <a:pPr algn="ctr"/>
                      <a:endParaRPr lang="en-ZA" dirty="0">
                        <a:solidFill>
                          <a:schemeClr val="tx1"/>
                        </a:solidFill>
                      </a:endParaRPr>
                    </a:p>
                  </a:txBody>
                  <a:tcPr/>
                </a:tc>
              </a:tr>
              <a:tr h="373291">
                <a:tc>
                  <a:txBody>
                    <a:bodyPr/>
                    <a:lstStyle/>
                    <a:p>
                      <a:pPr algn="l" rtl="0" fontAlgn="ctr"/>
                      <a:r>
                        <a:rPr lang="en-ZA" sz="1800" b="0" i="0" u="none" strike="noStrike" dirty="0" smtClean="0">
                          <a:solidFill>
                            <a:schemeClr val="tx1"/>
                          </a:solidFill>
                          <a:effectLst/>
                          <a:latin typeface="Arial Narrow" panose="020B0606020202030204" pitchFamily="34" charset="0"/>
                        </a:rPr>
                        <a:t>Ekurhuleni</a:t>
                      </a:r>
                      <a:r>
                        <a:rPr lang="en-ZA" sz="1800" b="0" i="0" u="none" strike="noStrike" baseline="0" dirty="0" smtClean="0">
                          <a:solidFill>
                            <a:schemeClr val="tx1"/>
                          </a:solidFill>
                          <a:effectLst/>
                          <a:latin typeface="Arial Narrow" panose="020B0606020202030204" pitchFamily="34" charset="0"/>
                        </a:rPr>
                        <a:t> </a:t>
                      </a:r>
                      <a:endParaRPr lang="en-ZA" sz="1800" b="0" i="0" u="none" strike="noStrike" dirty="0">
                        <a:solidFill>
                          <a:schemeClr val="tx1"/>
                        </a:solidFill>
                        <a:effectLst/>
                        <a:latin typeface="Arial Narrow" panose="020B0606020202030204" pitchFamily="34" charset="0"/>
                      </a:endParaRPr>
                    </a:p>
                  </a:txBody>
                  <a:tcPr marL="7144" marR="7144" marT="9527" marB="0" anchor="ctr"/>
                </a:tc>
                <a:tc>
                  <a:txBody>
                    <a:bodyPr/>
                    <a:lstStyle/>
                    <a:p>
                      <a:pPr algn="ctr" rtl="0" fontAlgn="ctr"/>
                      <a:r>
                        <a:rPr lang="en-ZA" sz="1800" b="0" i="0" u="none" strike="noStrike" dirty="0" smtClean="0">
                          <a:solidFill>
                            <a:schemeClr val="tx1"/>
                          </a:solidFill>
                          <a:effectLst/>
                          <a:latin typeface="Arial Narrow" panose="020B0606020202030204" pitchFamily="34" charset="0"/>
                        </a:rPr>
                        <a:t>458</a:t>
                      </a:r>
                      <a:endParaRPr lang="en-ZA" sz="1800" b="0" i="0" u="none" strike="noStrike" dirty="0">
                        <a:solidFill>
                          <a:schemeClr val="tx1"/>
                        </a:solidFill>
                        <a:effectLst/>
                        <a:latin typeface="Arial Narrow" panose="020B0606020202030204" pitchFamily="34" charset="0"/>
                      </a:endParaRPr>
                    </a:p>
                  </a:txBody>
                  <a:tcPr marL="7144" marR="7144" marT="9527" marB="0" anchor="ctr"/>
                </a:tc>
                <a:tc>
                  <a:txBody>
                    <a:bodyPr/>
                    <a:lstStyle/>
                    <a:p>
                      <a:pPr algn="ctr"/>
                      <a:r>
                        <a:rPr lang="en-ZA" sz="1900" dirty="0" smtClean="0">
                          <a:solidFill>
                            <a:schemeClr val="tx1"/>
                          </a:solidFill>
                        </a:rPr>
                        <a:t>0</a:t>
                      </a:r>
                      <a:endParaRPr lang="en-ZA" sz="1900" dirty="0">
                        <a:solidFill>
                          <a:schemeClr val="tx1"/>
                        </a:solidFill>
                      </a:endParaRPr>
                    </a:p>
                  </a:txBody>
                  <a:tcPr marL="78191" marR="78191" marT="41477" marB="41477"/>
                </a:tc>
                <a:tc>
                  <a:txBody>
                    <a:bodyPr/>
                    <a:lstStyle/>
                    <a:p>
                      <a:pPr algn="ctr"/>
                      <a:r>
                        <a:rPr lang="en-ZA" sz="1900" dirty="0" smtClean="0">
                          <a:solidFill>
                            <a:schemeClr val="tx1"/>
                          </a:solidFill>
                        </a:rPr>
                        <a:t>0</a:t>
                      </a:r>
                      <a:endParaRPr lang="en-ZA" sz="1900" dirty="0">
                        <a:solidFill>
                          <a:schemeClr val="tx1"/>
                        </a:solidFill>
                      </a:endParaRPr>
                    </a:p>
                  </a:txBody>
                  <a:tcPr marL="78191" marR="78191" marT="41477" marB="41477"/>
                </a:tc>
                <a:tc vMerge="1">
                  <a:txBody>
                    <a:bodyPr/>
                    <a:lstStyle/>
                    <a:p>
                      <a:pPr algn="ctr"/>
                      <a:endParaRPr lang="en-ZA" dirty="0">
                        <a:solidFill>
                          <a:schemeClr val="tx1"/>
                        </a:solidFill>
                      </a:endParaRPr>
                    </a:p>
                  </a:txBody>
                  <a:tcPr/>
                </a:tc>
              </a:tr>
              <a:tr h="373291">
                <a:tc>
                  <a:txBody>
                    <a:bodyPr/>
                    <a:lstStyle/>
                    <a:p>
                      <a:pPr algn="l" rtl="0" fontAlgn="ctr"/>
                      <a:r>
                        <a:rPr lang="en-ZA" sz="1800" b="0" i="0" u="none" strike="noStrike" dirty="0" smtClean="0">
                          <a:solidFill>
                            <a:schemeClr val="tx1"/>
                          </a:solidFill>
                          <a:effectLst/>
                          <a:latin typeface="Arial Narrow" panose="020B0606020202030204" pitchFamily="34" charset="0"/>
                        </a:rPr>
                        <a:t>Westrand </a:t>
                      </a:r>
                      <a:endParaRPr lang="en-ZA" sz="1800" b="0" i="0" u="none" strike="noStrike" dirty="0">
                        <a:solidFill>
                          <a:schemeClr val="tx1"/>
                        </a:solidFill>
                        <a:effectLst/>
                        <a:latin typeface="Arial Narrow" panose="020B0606020202030204" pitchFamily="34" charset="0"/>
                      </a:endParaRPr>
                    </a:p>
                  </a:txBody>
                  <a:tcPr marL="7144" marR="7144" marT="9527" marB="0" anchor="ctr"/>
                </a:tc>
                <a:tc>
                  <a:txBody>
                    <a:bodyPr/>
                    <a:lstStyle/>
                    <a:p>
                      <a:pPr algn="ctr" rtl="0" fontAlgn="ctr"/>
                      <a:r>
                        <a:rPr lang="en-ZA" sz="1800" b="0" i="0" u="none" strike="noStrike" dirty="0" smtClean="0">
                          <a:solidFill>
                            <a:schemeClr val="tx1"/>
                          </a:solidFill>
                          <a:effectLst/>
                          <a:latin typeface="Arial Narrow" panose="020B0606020202030204" pitchFamily="34" charset="0"/>
                        </a:rPr>
                        <a:t>692</a:t>
                      </a:r>
                      <a:endParaRPr lang="en-ZA" sz="1800" b="0" i="0" u="none" strike="noStrike" dirty="0">
                        <a:solidFill>
                          <a:schemeClr val="tx1"/>
                        </a:solidFill>
                        <a:effectLst/>
                        <a:latin typeface="Arial Narrow" panose="020B0606020202030204" pitchFamily="34" charset="0"/>
                      </a:endParaRPr>
                    </a:p>
                  </a:txBody>
                  <a:tcPr marL="7144" marR="7144" marT="9527" marB="0" anchor="ctr"/>
                </a:tc>
                <a:tc>
                  <a:txBody>
                    <a:bodyPr/>
                    <a:lstStyle/>
                    <a:p>
                      <a:pPr algn="ctr"/>
                      <a:r>
                        <a:rPr lang="en-ZA" sz="1900" dirty="0" smtClean="0">
                          <a:solidFill>
                            <a:schemeClr val="tx1"/>
                          </a:solidFill>
                        </a:rPr>
                        <a:t>0</a:t>
                      </a:r>
                      <a:endParaRPr lang="en-ZA" sz="1900" dirty="0">
                        <a:solidFill>
                          <a:schemeClr val="tx1"/>
                        </a:solidFill>
                      </a:endParaRPr>
                    </a:p>
                  </a:txBody>
                  <a:tcPr marL="78191" marR="78191" marT="41477" marB="41477"/>
                </a:tc>
                <a:tc>
                  <a:txBody>
                    <a:bodyPr/>
                    <a:lstStyle/>
                    <a:p>
                      <a:pPr algn="ctr"/>
                      <a:r>
                        <a:rPr lang="en-ZA" sz="1900" dirty="0" smtClean="0">
                          <a:solidFill>
                            <a:schemeClr val="tx1"/>
                          </a:solidFill>
                        </a:rPr>
                        <a:t>0</a:t>
                      </a:r>
                      <a:endParaRPr lang="en-ZA" sz="1900" dirty="0">
                        <a:solidFill>
                          <a:schemeClr val="tx1"/>
                        </a:solidFill>
                      </a:endParaRPr>
                    </a:p>
                  </a:txBody>
                  <a:tcPr marL="78191" marR="78191" marT="41477" marB="41477"/>
                </a:tc>
                <a:tc vMerge="1">
                  <a:txBody>
                    <a:bodyPr/>
                    <a:lstStyle/>
                    <a:p>
                      <a:pPr algn="ctr"/>
                      <a:endParaRPr lang="en-ZA" dirty="0">
                        <a:solidFill>
                          <a:schemeClr val="tx1"/>
                        </a:solidFill>
                      </a:endParaRPr>
                    </a:p>
                  </a:txBody>
                  <a:tcPr/>
                </a:tc>
              </a:tr>
              <a:tr h="373291">
                <a:tc>
                  <a:txBody>
                    <a:bodyPr/>
                    <a:lstStyle/>
                    <a:p>
                      <a:pPr algn="l" rtl="0" fontAlgn="ctr"/>
                      <a:r>
                        <a:rPr lang="en-ZA" sz="1800" b="0" i="0" u="none" strike="noStrike" dirty="0" smtClean="0">
                          <a:solidFill>
                            <a:schemeClr val="tx1"/>
                          </a:solidFill>
                          <a:effectLst/>
                          <a:latin typeface="Arial Narrow" panose="020B0606020202030204" pitchFamily="34" charset="0"/>
                        </a:rPr>
                        <a:t>City of Joburg </a:t>
                      </a:r>
                      <a:endParaRPr lang="en-ZA" sz="1800" b="0" i="0" u="none" strike="noStrike" dirty="0">
                        <a:solidFill>
                          <a:schemeClr val="tx1"/>
                        </a:solidFill>
                        <a:effectLst/>
                        <a:latin typeface="Arial Narrow" panose="020B0606020202030204" pitchFamily="34" charset="0"/>
                      </a:endParaRPr>
                    </a:p>
                  </a:txBody>
                  <a:tcPr marL="7144" marR="7144" marT="9527" marB="0" anchor="ctr"/>
                </a:tc>
                <a:tc>
                  <a:txBody>
                    <a:bodyPr/>
                    <a:lstStyle/>
                    <a:p>
                      <a:pPr algn="ctr" rtl="0" fontAlgn="ctr"/>
                      <a:r>
                        <a:rPr lang="en-ZA" sz="1800" b="0" i="0" u="none" strike="noStrike" dirty="0" smtClean="0">
                          <a:solidFill>
                            <a:schemeClr val="tx1"/>
                          </a:solidFill>
                          <a:effectLst/>
                          <a:latin typeface="Arial Narrow" panose="020B0606020202030204" pitchFamily="34" charset="0"/>
                        </a:rPr>
                        <a:t>105</a:t>
                      </a:r>
                      <a:endParaRPr lang="en-ZA" sz="1800" b="0" i="0" u="none" strike="noStrike" dirty="0">
                        <a:solidFill>
                          <a:schemeClr val="tx1"/>
                        </a:solidFill>
                        <a:effectLst/>
                        <a:latin typeface="Arial Narrow" panose="020B0606020202030204" pitchFamily="34" charset="0"/>
                      </a:endParaRPr>
                    </a:p>
                  </a:txBody>
                  <a:tcPr marL="7144" marR="7144" marT="9527" marB="0" anchor="ctr"/>
                </a:tc>
                <a:tc>
                  <a:txBody>
                    <a:bodyPr/>
                    <a:lstStyle/>
                    <a:p>
                      <a:pPr algn="ctr"/>
                      <a:r>
                        <a:rPr lang="en-ZA" sz="1900" dirty="0" smtClean="0">
                          <a:solidFill>
                            <a:schemeClr val="tx1"/>
                          </a:solidFill>
                        </a:rPr>
                        <a:t>0</a:t>
                      </a:r>
                      <a:endParaRPr lang="en-ZA" sz="1900" dirty="0">
                        <a:solidFill>
                          <a:schemeClr val="tx1"/>
                        </a:solidFill>
                      </a:endParaRPr>
                    </a:p>
                  </a:txBody>
                  <a:tcPr marL="78191" marR="78191" marT="41477" marB="41477"/>
                </a:tc>
                <a:tc>
                  <a:txBody>
                    <a:bodyPr/>
                    <a:lstStyle/>
                    <a:p>
                      <a:pPr algn="ctr"/>
                      <a:r>
                        <a:rPr lang="en-ZA" sz="1900" dirty="0" smtClean="0">
                          <a:solidFill>
                            <a:schemeClr val="tx1"/>
                          </a:solidFill>
                        </a:rPr>
                        <a:t>0</a:t>
                      </a:r>
                      <a:endParaRPr lang="en-ZA" sz="1900" dirty="0">
                        <a:solidFill>
                          <a:schemeClr val="tx1"/>
                        </a:solidFill>
                      </a:endParaRPr>
                    </a:p>
                  </a:txBody>
                  <a:tcPr marL="78191" marR="78191" marT="41477" marB="41477"/>
                </a:tc>
                <a:tc vMerge="1">
                  <a:txBody>
                    <a:bodyPr/>
                    <a:lstStyle/>
                    <a:p>
                      <a:endParaRPr lang="en-US"/>
                    </a:p>
                  </a:txBody>
                  <a:tcPr/>
                </a:tc>
              </a:tr>
              <a:tr h="829308">
                <a:tc>
                  <a:txBody>
                    <a:bodyPr/>
                    <a:lstStyle/>
                    <a:p>
                      <a:pPr algn="l" rtl="0" fontAlgn="b"/>
                      <a:r>
                        <a:rPr lang="en-ZA" sz="1800" b="1" i="0" u="none" strike="noStrike" dirty="0" smtClean="0">
                          <a:solidFill>
                            <a:schemeClr val="tx1"/>
                          </a:solidFill>
                          <a:effectLst/>
                          <a:latin typeface="Arial Narrow" panose="020B0606020202030204" pitchFamily="34" charset="0"/>
                        </a:rPr>
                        <a:t>Total </a:t>
                      </a:r>
                      <a:endParaRPr lang="en-ZA" sz="1800" b="1" i="0" u="none" strike="noStrike" dirty="0">
                        <a:solidFill>
                          <a:schemeClr val="tx1"/>
                        </a:solidFill>
                        <a:effectLst/>
                        <a:latin typeface="Arial Narrow" panose="020B0606020202030204" pitchFamily="34" charset="0"/>
                      </a:endParaRPr>
                    </a:p>
                  </a:txBody>
                  <a:tcPr marL="7144" marR="7144" marT="9527" marB="0" anchor="b"/>
                </a:tc>
                <a:tc>
                  <a:txBody>
                    <a:bodyPr/>
                    <a:lstStyle/>
                    <a:p>
                      <a:pPr algn="ctr" rtl="0" fontAlgn="ctr"/>
                      <a:r>
                        <a:rPr lang="en-ZA" sz="1800" b="1" i="0" u="none" strike="noStrike" dirty="0" smtClean="0">
                          <a:solidFill>
                            <a:schemeClr val="tx1"/>
                          </a:solidFill>
                          <a:effectLst/>
                          <a:latin typeface="Arial Narrow" panose="020B0606020202030204" pitchFamily="34" charset="0"/>
                        </a:rPr>
                        <a:t>2600 </a:t>
                      </a:r>
                      <a:endParaRPr lang="en-ZA" sz="1800" b="1" i="0" u="none" strike="noStrike" dirty="0">
                        <a:solidFill>
                          <a:schemeClr val="tx1"/>
                        </a:solidFill>
                        <a:effectLst/>
                        <a:latin typeface="Arial Narrow" panose="020B0606020202030204" pitchFamily="34" charset="0"/>
                      </a:endParaRPr>
                    </a:p>
                  </a:txBody>
                  <a:tcPr marL="7144" marR="7144" marT="9527" marB="0" anchor="ctr"/>
                </a:tc>
                <a:tc>
                  <a:txBody>
                    <a:bodyPr/>
                    <a:lstStyle/>
                    <a:p>
                      <a:pPr algn="ctr"/>
                      <a:r>
                        <a:rPr lang="en-ZA" sz="1900" dirty="0" smtClean="0">
                          <a:solidFill>
                            <a:schemeClr val="tx1"/>
                          </a:solidFill>
                        </a:rPr>
                        <a:t>0</a:t>
                      </a:r>
                      <a:endParaRPr lang="en-ZA" sz="1900" dirty="0">
                        <a:solidFill>
                          <a:schemeClr val="tx1"/>
                        </a:solidFill>
                      </a:endParaRPr>
                    </a:p>
                  </a:txBody>
                  <a:tcPr marL="78191" marR="78191" marT="41477" marB="41477"/>
                </a:tc>
                <a:tc>
                  <a:txBody>
                    <a:bodyPr/>
                    <a:lstStyle/>
                    <a:p>
                      <a:pPr algn="ctr"/>
                      <a:r>
                        <a:rPr lang="en-ZA" sz="1900" dirty="0" smtClean="0">
                          <a:solidFill>
                            <a:schemeClr val="tx1"/>
                          </a:solidFill>
                        </a:rPr>
                        <a:t>0</a:t>
                      </a:r>
                      <a:endParaRPr lang="en-ZA" sz="1900" dirty="0">
                        <a:solidFill>
                          <a:schemeClr val="tx1"/>
                        </a:solidFill>
                      </a:endParaRPr>
                    </a:p>
                  </a:txBody>
                  <a:tcPr marL="78191" marR="78191" marT="41477" marB="41477"/>
                </a:tc>
                <a:tc vMerge="1">
                  <a:txBody>
                    <a:bodyPr/>
                    <a:lstStyle/>
                    <a:p>
                      <a:pPr algn="ctr"/>
                      <a:endParaRPr lang="en-ZA" dirty="0">
                        <a:solidFill>
                          <a:schemeClr val="tx1"/>
                        </a:solidFill>
                      </a:endParaRPr>
                    </a:p>
                  </a:txBody>
                  <a:tcPr/>
                </a:tc>
              </a:tr>
            </a:tbl>
          </a:graphicData>
        </a:graphic>
      </p:graphicFrame>
      <p:sp>
        <p:nvSpPr>
          <p:cNvPr id="39984" name="Slide Number Placeholder 3"/>
          <p:cNvSpPr>
            <a:spLocks noGrp="1"/>
          </p:cNvSpPr>
          <p:nvPr>
            <p:ph type="sldNum" sz="quarter" idx="10"/>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numCol="1" compatLnSpc="1">
            <a:prstTxWarp prst="textNoShape">
              <a:avLst/>
            </a:prstTxWarp>
          </a:bodyPr>
          <a:lstStyle>
            <a:lvl1pPr eaLnBrk="0" hangingPunct="0">
              <a:defRPr sz="1800">
                <a:solidFill>
                  <a:schemeClr val="tx1"/>
                </a:solidFill>
                <a:latin typeface="Arial" charset="0"/>
                <a:cs typeface="Arial" charset="0"/>
              </a:defRPr>
            </a:lvl1pPr>
            <a:lvl2pPr marL="651196" indent="-250460" eaLnBrk="0" hangingPunct="0">
              <a:defRPr sz="1800">
                <a:solidFill>
                  <a:schemeClr val="tx1"/>
                </a:solidFill>
                <a:latin typeface="Arial" charset="0"/>
                <a:cs typeface="Arial" charset="0"/>
              </a:defRPr>
            </a:lvl2pPr>
            <a:lvl3pPr marL="1001840" indent="-200368" eaLnBrk="0" hangingPunct="0">
              <a:defRPr sz="1800">
                <a:solidFill>
                  <a:schemeClr val="tx1"/>
                </a:solidFill>
                <a:latin typeface="Arial" charset="0"/>
                <a:cs typeface="Arial" charset="0"/>
              </a:defRPr>
            </a:lvl3pPr>
            <a:lvl4pPr marL="1402575" indent="-200368" eaLnBrk="0" hangingPunct="0">
              <a:defRPr sz="1800">
                <a:solidFill>
                  <a:schemeClr val="tx1"/>
                </a:solidFill>
                <a:latin typeface="Arial" charset="0"/>
                <a:cs typeface="Arial" charset="0"/>
              </a:defRPr>
            </a:lvl4pPr>
            <a:lvl5pPr marL="1803311" indent="-200368" eaLnBrk="0" hangingPunct="0">
              <a:defRPr sz="1800">
                <a:solidFill>
                  <a:schemeClr val="tx1"/>
                </a:solidFill>
                <a:latin typeface="Arial" charset="0"/>
                <a:cs typeface="Arial" charset="0"/>
              </a:defRPr>
            </a:lvl5pPr>
            <a:lvl6pPr marL="2204047" indent="-200368" defTabSz="922528" eaLnBrk="0" fontAlgn="base" hangingPunct="0">
              <a:spcBef>
                <a:spcPct val="0"/>
              </a:spcBef>
              <a:spcAft>
                <a:spcPct val="0"/>
              </a:spcAft>
              <a:defRPr sz="1800">
                <a:solidFill>
                  <a:schemeClr val="tx1"/>
                </a:solidFill>
                <a:latin typeface="Arial" charset="0"/>
                <a:cs typeface="Arial" charset="0"/>
              </a:defRPr>
            </a:lvl6pPr>
            <a:lvl7pPr marL="2604783" indent="-200368" defTabSz="922528" eaLnBrk="0" fontAlgn="base" hangingPunct="0">
              <a:spcBef>
                <a:spcPct val="0"/>
              </a:spcBef>
              <a:spcAft>
                <a:spcPct val="0"/>
              </a:spcAft>
              <a:defRPr sz="1800">
                <a:solidFill>
                  <a:schemeClr val="tx1"/>
                </a:solidFill>
                <a:latin typeface="Arial" charset="0"/>
                <a:cs typeface="Arial" charset="0"/>
              </a:defRPr>
            </a:lvl7pPr>
            <a:lvl8pPr marL="3005519" indent="-200368" defTabSz="922528" eaLnBrk="0" fontAlgn="base" hangingPunct="0">
              <a:spcBef>
                <a:spcPct val="0"/>
              </a:spcBef>
              <a:spcAft>
                <a:spcPct val="0"/>
              </a:spcAft>
              <a:defRPr sz="1800">
                <a:solidFill>
                  <a:schemeClr val="tx1"/>
                </a:solidFill>
                <a:latin typeface="Arial" charset="0"/>
                <a:cs typeface="Arial" charset="0"/>
              </a:defRPr>
            </a:lvl8pPr>
            <a:lvl9pPr marL="3406254" indent="-200368" defTabSz="922528" eaLnBrk="0" fontAlgn="base" hangingPunct="0">
              <a:spcBef>
                <a:spcPct val="0"/>
              </a:spcBef>
              <a:spcAft>
                <a:spcPct val="0"/>
              </a:spcAft>
              <a:defRPr sz="1800">
                <a:solidFill>
                  <a:schemeClr val="tx1"/>
                </a:solidFill>
                <a:latin typeface="Arial" charset="0"/>
                <a:cs typeface="Arial" charset="0"/>
              </a:defRPr>
            </a:lvl9pPr>
          </a:lstStyle>
          <a:p>
            <a:pPr eaLnBrk="1" hangingPunct="1"/>
            <a:fld id="{FAAFB205-DABF-42F2-886E-EE89149A48C2}" type="slidenum">
              <a:rPr lang="en-ZA" altLang="en-US" sz="1100">
                <a:solidFill>
                  <a:srgbClr val="008000"/>
                </a:solidFill>
              </a:rPr>
              <a:pPr eaLnBrk="1" hangingPunct="1"/>
              <a:t>32</a:t>
            </a:fld>
            <a:endParaRPr lang="en-ZA" altLang="en-US" sz="1100">
              <a:solidFill>
                <a:srgbClr val="008000"/>
              </a:solidFill>
            </a:endParaRPr>
          </a:p>
        </p:txBody>
      </p:sp>
    </p:spTree>
    <p:extLst>
      <p:ext uri="{BB962C8B-B14F-4D97-AF65-F5344CB8AC3E}">
        <p14:creationId xmlns:p14="http://schemas.microsoft.com/office/powerpoint/2010/main" xmlns="" val="965259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827385" y="729812"/>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a:bodyPr>
          <a:lstStyle/>
          <a:p>
            <a:pPr algn="ctr"/>
            <a:r>
              <a:rPr lang="en-US" sz="2400" b="1" dirty="0" smtClean="0">
                <a:solidFill>
                  <a:schemeClr val="bg1"/>
                </a:solidFill>
                <a:latin typeface="Arial" charset="0"/>
                <a:cs typeface="Arial" charset="0"/>
              </a:rPr>
              <a:t>PROGRESS ON AGRIPARKS INTERVENTIONS </a:t>
            </a:r>
          </a:p>
        </p:txBody>
      </p:sp>
      <p:pic>
        <p:nvPicPr>
          <p:cNvPr id="43011" name="Picture 2" descr="C:\Users\18970338\Pictures\20160318_15521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075" y="1398094"/>
            <a:ext cx="2742114" cy="171917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2" name="Picture 2" descr="C:\Users\21727848\Pictures\Media Go\2015-11-09\DSC_033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242" y="1398094"/>
            <a:ext cx="3005466" cy="1742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3" name="Picture 2" descr="C:\Users\18970338\Pictures\20160318_15480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75605" y="1398094"/>
            <a:ext cx="2952523" cy="1742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4" name="TextBox 2"/>
          <p:cNvSpPr txBox="1">
            <a:spLocks noChangeArrowheads="1"/>
          </p:cNvSpPr>
          <p:nvPr/>
        </p:nvSpPr>
        <p:spPr bwMode="auto">
          <a:xfrm>
            <a:off x="107241" y="3356288"/>
            <a:ext cx="9001464" cy="3470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r>
              <a:rPr lang="en-ZA" sz="1600" b="1"/>
              <a:t>Westonaria Agripark</a:t>
            </a:r>
            <a:r>
              <a:rPr lang="en-ZA" sz="1600"/>
              <a:t>: Hydroponics, Packhouse and Administration Block and Training room</a:t>
            </a:r>
          </a:p>
        </p:txBody>
      </p:sp>
      <p:pic>
        <p:nvPicPr>
          <p:cNvPr id="43015" name="Content Placeholder 3" descr="C:\Users\18970338\Pictures\IMG-20160426-WA0023.jpg"/>
          <p:cNvPicPr>
            <a:picLocks/>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188" y="3861674"/>
            <a:ext cx="2933519" cy="201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6" name="TextBox 5"/>
          <p:cNvSpPr txBox="1">
            <a:spLocks noChangeArrowheads="1"/>
          </p:cNvSpPr>
          <p:nvPr/>
        </p:nvSpPr>
        <p:spPr bwMode="auto">
          <a:xfrm>
            <a:off x="112671" y="5949455"/>
            <a:ext cx="3817240" cy="584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r>
              <a:rPr lang="en-ZA" sz="1600" b="1"/>
              <a:t>Westonaria Agripark</a:t>
            </a:r>
            <a:r>
              <a:rPr lang="en-ZA" sz="1600"/>
              <a:t>: Lettuce production </a:t>
            </a:r>
          </a:p>
        </p:txBody>
      </p:sp>
      <p:pic>
        <p:nvPicPr>
          <p:cNvPr id="43017" name="Content Placeholder 3" descr="C:\Users\18970338\AppData\Local\Microsoft\Windows\INetCache\Content.Outlook\F1SQT1DK\DSC_0527.JPG"/>
          <p:cNvPicPr>
            <a:picLocks/>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87829" y="3789682"/>
            <a:ext cx="4284214" cy="201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8" name="TextBox 7"/>
          <p:cNvSpPr txBox="1">
            <a:spLocks noChangeArrowheads="1"/>
          </p:cNvSpPr>
          <p:nvPr/>
        </p:nvSpPr>
        <p:spPr bwMode="auto">
          <a:xfrm>
            <a:off x="3887829" y="5880342"/>
            <a:ext cx="5112278" cy="598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spAutoFit/>
          </a:bodyP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defTabSz="1052513" eaLnBrk="0" fontAlgn="base" hangingPunct="0">
              <a:spcBef>
                <a:spcPct val="0"/>
              </a:spcBef>
              <a:spcAft>
                <a:spcPct val="0"/>
              </a:spcAft>
              <a:defRPr sz="2100">
                <a:solidFill>
                  <a:schemeClr val="tx1"/>
                </a:solidFill>
                <a:latin typeface="Arial" charset="0"/>
                <a:cs typeface="Arial" charset="0"/>
              </a:defRPr>
            </a:lvl6pPr>
            <a:lvl7pPr marL="2971800" indent="-228600" defTabSz="1052513" eaLnBrk="0" fontAlgn="base" hangingPunct="0">
              <a:spcBef>
                <a:spcPct val="0"/>
              </a:spcBef>
              <a:spcAft>
                <a:spcPct val="0"/>
              </a:spcAft>
              <a:defRPr sz="2100">
                <a:solidFill>
                  <a:schemeClr val="tx1"/>
                </a:solidFill>
                <a:latin typeface="Arial" charset="0"/>
                <a:cs typeface="Arial" charset="0"/>
              </a:defRPr>
            </a:lvl7pPr>
            <a:lvl8pPr marL="3429000" indent="-228600" defTabSz="1052513" eaLnBrk="0" fontAlgn="base" hangingPunct="0">
              <a:spcBef>
                <a:spcPct val="0"/>
              </a:spcBef>
              <a:spcAft>
                <a:spcPct val="0"/>
              </a:spcAft>
              <a:defRPr sz="2100">
                <a:solidFill>
                  <a:schemeClr val="tx1"/>
                </a:solidFill>
                <a:latin typeface="Arial" charset="0"/>
                <a:cs typeface="Arial" charset="0"/>
              </a:defRPr>
            </a:lvl8pPr>
            <a:lvl9pPr marL="3886200" indent="-228600" defTabSz="1052513" eaLnBrk="0" fontAlgn="base" hangingPunct="0">
              <a:spcBef>
                <a:spcPct val="0"/>
              </a:spcBef>
              <a:spcAft>
                <a:spcPct val="0"/>
              </a:spcAft>
              <a:defRPr sz="2100">
                <a:solidFill>
                  <a:schemeClr val="tx1"/>
                </a:solidFill>
                <a:latin typeface="Arial" charset="0"/>
                <a:cs typeface="Arial" charset="0"/>
              </a:defRPr>
            </a:lvl9pPr>
          </a:lstStyle>
          <a:p>
            <a:pPr eaLnBrk="1" hangingPunct="1"/>
            <a:r>
              <a:rPr lang="en-ZA" sz="1600" b="1"/>
              <a:t>Eikenhof Agripark: </a:t>
            </a:r>
            <a:r>
              <a:rPr lang="en-ZA" sz="1600"/>
              <a:t>Combined Offices, Ablution block and Training room </a:t>
            </a:r>
          </a:p>
        </p:txBody>
      </p:sp>
    </p:spTree>
    <p:extLst>
      <p:ext uri="{BB962C8B-B14F-4D97-AF65-F5344CB8AC3E}">
        <p14:creationId xmlns:p14="http://schemas.microsoft.com/office/powerpoint/2010/main" xmlns="" val="1910582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ctrTitle"/>
          </p:nvPr>
        </p:nvSpPr>
        <p:spPr bwMode="auto">
          <a:xfrm>
            <a:off x="616297" y="1632789"/>
            <a:ext cx="7848962" cy="97909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fontScale="90000"/>
          </a:bodyPr>
          <a:lstStyle/>
          <a:p>
            <a:r>
              <a:rPr lang="en-ZA" altLang="en-US" dirty="0" smtClean="0">
                <a:latin typeface="Arial" charset="0"/>
                <a:cs typeface="Arial" charset="0"/>
              </a:rPr>
              <a:t/>
            </a:r>
            <a:br>
              <a:rPr lang="en-ZA" altLang="en-US" dirty="0" smtClean="0">
                <a:latin typeface="Arial" charset="0"/>
                <a:cs typeface="Arial" charset="0"/>
              </a:rPr>
            </a:br>
            <a:r>
              <a:rPr lang="en-ZA" altLang="en-US" dirty="0">
                <a:latin typeface="Arial" charset="0"/>
                <a:cs typeface="Arial" charset="0"/>
              </a:rPr>
              <a:t/>
            </a:r>
            <a:br>
              <a:rPr lang="en-ZA" altLang="en-US" dirty="0">
                <a:latin typeface="Arial" charset="0"/>
                <a:cs typeface="Arial" charset="0"/>
              </a:rPr>
            </a:br>
            <a:r>
              <a:rPr lang="en-ZA" altLang="en-US" dirty="0" smtClean="0">
                <a:latin typeface="Arial" charset="0"/>
                <a:cs typeface="Arial" charset="0"/>
              </a:rPr>
              <a:t/>
            </a:r>
            <a:br>
              <a:rPr lang="en-ZA" altLang="en-US" dirty="0" smtClean="0">
                <a:latin typeface="Arial" charset="0"/>
                <a:cs typeface="Arial" charset="0"/>
              </a:rPr>
            </a:br>
            <a:r>
              <a:rPr lang="en-ZA" altLang="en-US" dirty="0">
                <a:latin typeface="Arial" charset="0"/>
                <a:cs typeface="Arial" charset="0"/>
              </a:rPr>
              <a:t/>
            </a:r>
            <a:br>
              <a:rPr lang="en-ZA" altLang="en-US" dirty="0">
                <a:latin typeface="Arial" charset="0"/>
                <a:cs typeface="Arial" charset="0"/>
              </a:rPr>
            </a:br>
            <a:r>
              <a:rPr lang="en-ZA" altLang="en-US" dirty="0" smtClean="0">
                <a:latin typeface="Arial" charset="0"/>
                <a:cs typeface="Arial" charset="0"/>
              </a:rPr>
              <a:t>THANK YOU</a:t>
            </a:r>
          </a:p>
        </p:txBody>
      </p:sp>
      <p:sp>
        <p:nvSpPr>
          <p:cNvPr id="6" name="Subtitle 5"/>
          <p:cNvSpPr>
            <a:spLocks noGrp="1"/>
          </p:cNvSpPr>
          <p:nvPr>
            <p:ph type="subTitle" idx="1"/>
          </p:nvPr>
        </p:nvSpPr>
        <p:spPr>
          <a:xfrm>
            <a:off x="685529" y="7315200"/>
            <a:ext cx="7850319" cy="304800"/>
          </a:xfrm>
        </p:spPr>
        <p:txBody>
          <a:bodyPr>
            <a:normAutofit fontScale="47500" lnSpcReduction="20000"/>
          </a:bodyPr>
          <a:lstStyle/>
          <a:p>
            <a:pPr>
              <a:defRPr/>
            </a:pPr>
            <a:endParaRPr lang="en-ZA" i="1" dirty="0">
              <a:latin typeface="Arial Black" panose="020B0A04020102020204" pitchFamily="34" charset="0"/>
            </a:endParaRPr>
          </a:p>
        </p:txBody>
      </p:sp>
      <p:sp>
        <p:nvSpPr>
          <p:cNvPr id="44036" name="Slide Number Placeholder 3"/>
          <p:cNvSpPr>
            <a:spLocks noGrp="1"/>
          </p:cNvSpPr>
          <p:nvPr>
            <p:ph type="sldNum" sz="quarter" idx="4294967295"/>
          </p:nvPr>
        </p:nvSpPr>
        <p:spPr bwMode="auto">
          <a:xfrm>
            <a:off x="8835852" y="6375651"/>
            <a:ext cx="308148" cy="2289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800">
                <a:solidFill>
                  <a:schemeClr val="tx1"/>
                </a:solidFill>
                <a:latin typeface="Arial" charset="0"/>
                <a:cs typeface="Arial" charset="0"/>
              </a:defRPr>
            </a:lvl1pPr>
            <a:lvl2pPr marL="651196" indent="-250460" eaLnBrk="0" hangingPunct="0">
              <a:defRPr sz="1800">
                <a:solidFill>
                  <a:schemeClr val="tx1"/>
                </a:solidFill>
                <a:latin typeface="Arial" charset="0"/>
                <a:cs typeface="Arial" charset="0"/>
              </a:defRPr>
            </a:lvl2pPr>
            <a:lvl3pPr marL="1001840" indent="-200368" eaLnBrk="0" hangingPunct="0">
              <a:defRPr sz="1800">
                <a:solidFill>
                  <a:schemeClr val="tx1"/>
                </a:solidFill>
                <a:latin typeface="Arial" charset="0"/>
                <a:cs typeface="Arial" charset="0"/>
              </a:defRPr>
            </a:lvl3pPr>
            <a:lvl4pPr marL="1402575" indent="-200368" eaLnBrk="0" hangingPunct="0">
              <a:defRPr sz="1800">
                <a:solidFill>
                  <a:schemeClr val="tx1"/>
                </a:solidFill>
                <a:latin typeface="Arial" charset="0"/>
                <a:cs typeface="Arial" charset="0"/>
              </a:defRPr>
            </a:lvl4pPr>
            <a:lvl5pPr marL="1803311" indent="-200368" eaLnBrk="0" hangingPunct="0">
              <a:defRPr sz="1800">
                <a:solidFill>
                  <a:schemeClr val="tx1"/>
                </a:solidFill>
                <a:latin typeface="Arial" charset="0"/>
                <a:cs typeface="Arial" charset="0"/>
              </a:defRPr>
            </a:lvl5pPr>
            <a:lvl6pPr marL="2204047" indent="-200368" defTabSz="922528" eaLnBrk="0" fontAlgn="base" hangingPunct="0">
              <a:spcBef>
                <a:spcPct val="0"/>
              </a:spcBef>
              <a:spcAft>
                <a:spcPct val="0"/>
              </a:spcAft>
              <a:defRPr sz="1800">
                <a:solidFill>
                  <a:schemeClr val="tx1"/>
                </a:solidFill>
                <a:latin typeface="Arial" charset="0"/>
                <a:cs typeface="Arial" charset="0"/>
              </a:defRPr>
            </a:lvl6pPr>
            <a:lvl7pPr marL="2604783" indent="-200368" defTabSz="922528" eaLnBrk="0" fontAlgn="base" hangingPunct="0">
              <a:spcBef>
                <a:spcPct val="0"/>
              </a:spcBef>
              <a:spcAft>
                <a:spcPct val="0"/>
              </a:spcAft>
              <a:defRPr sz="1800">
                <a:solidFill>
                  <a:schemeClr val="tx1"/>
                </a:solidFill>
                <a:latin typeface="Arial" charset="0"/>
                <a:cs typeface="Arial" charset="0"/>
              </a:defRPr>
            </a:lvl7pPr>
            <a:lvl8pPr marL="3005519" indent="-200368" defTabSz="922528" eaLnBrk="0" fontAlgn="base" hangingPunct="0">
              <a:spcBef>
                <a:spcPct val="0"/>
              </a:spcBef>
              <a:spcAft>
                <a:spcPct val="0"/>
              </a:spcAft>
              <a:defRPr sz="1800">
                <a:solidFill>
                  <a:schemeClr val="tx1"/>
                </a:solidFill>
                <a:latin typeface="Arial" charset="0"/>
                <a:cs typeface="Arial" charset="0"/>
              </a:defRPr>
            </a:lvl8pPr>
            <a:lvl9pPr marL="3406254" indent="-200368" defTabSz="922528" eaLnBrk="0" fontAlgn="base" hangingPunct="0">
              <a:spcBef>
                <a:spcPct val="0"/>
              </a:spcBef>
              <a:spcAft>
                <a:spcPct val="0"/>
              </a:spcAft>
              <a:defRPr sz="1800">
                <a:solidFill>
                  <a:schemeClr val="tx1"/>
                </a:solidFill>
                <a:latin typeface="Arial" charset="0"/>
                <a:cs typeface="Arial" charset="0"/>
              </a:defRPr>
            </a:lvl9pPr>
          </a:lstStyle>
          <a:p>
            <a:pPr eaLnBrk="1" hangingPunct="1"/>
            <a:fld id="{5F5079F8-1F50-43A3-8B8A-A74EB4675EAA}" type="slidenum">
              <a:rPr lang="en-ZA" altLang="en-US"/>
              <a:pPr eaLnBrk="1" hangingPunct="1"/>
              <a:t>34</a:t>
            </a:fld>
            <a:endParaRPr lang="en-ZA" altLang="en-US"/>
          </a:p>
        </p:txBody>
      </p:sp>
    </p:spTree>
    <p:extLst>
      <p:ext uri="{BB962C8B-B14F-4D97-AF65-F5344CB8AC3E}">
        <p14:creationId xmlns:p14="http://schemas.microsoft.com/office/powerpoint/2010/main" xmlns="" val="3179174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609600" y="7620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a:bodyPr>
          <a:lstStyle/>
          <a:p>
            <a:pPr defTabSz="1052513" eaLnBrk="0" fontAlgn="base" hangingPunct="0">
              <a:spcAft>
                <a:spcPct val="0"/>
              </a:spcAft>
            </a:pPr>
            <a:r>
              <a:rPr lang="en-US" sz="2400" b="1" dirty="0">
                <a:solidFill>
                  <a:schemeClr val="bg1"/>
                </a:solidFill>
                <a:latin typeface="Arial" charset="0"/>
                <a:cs typeface="Arial" charset="0"/>
              </a:rPr>
              <a:t>VISION AND MISSION </a:t>
            </a:r>
          </a:p>
        </p:txBody>
      </p:sp>
      <p:sp>
        <p:nvSpPr>
          <p:cNvPr id="3" name="Content Placeholder 2"/>
          <p:cNvSpPr>
            <a:spLocks noGrp="1"/>
          </p:cNvSpPr>
          <p:nvPr>
            <p:ph idx="1"/>
          </p:nvPr>
        </p:nvSpPr>
        <p:spPr>
          <a:xfrm>
            <a:off x="616297" y="1305944"/>
            <a:ext cx="7848962" cy="4898365"/>
          </a:xfrm>
        </p:spPr>
        <p:txBody>
          <a:bodyPr>
            <a:normAutofit fontScale="70000" lnSpcReduction="20000"/>
          </a:bodyPr>
          <a:lstStyle/>
          <a:p>
            <a:pPr algn="ctr">
              <a:defRPr/>
            </a:pPr>
            <a:r>
              <a:rPr lang="en-US" b="1" dirty="0"/>
              <a:t>Vision</a:t>
            </a:r>
            <a:endParaRPr lang="en-US" dirty="0"/>
          </a:p>
          <a:p>
            <a:pPr marL="0" lvl="1" indent="0" algn="just">
              <a:lnSpc>
                <a:spcPct val="115000"/>
              </a:lnSpc>
              <a:buNone/>
              <a:defRPr/>
            </a:pPr>
            <a:r>
              <a:rPr lang="en-ZA" dirty="0">
                <a:ea typeface="Calibri"/>
                <a:cs typeface="Times New Roman"/>
              </a:rPr>
              <a:t>An economically transformed agricultural sector and sustainable environmental management for healthy, food secure, developed rural and urban communities in Gauteng</a:t>
            </a:r>
            <a:endParaRPr lang="en-US" dirty="0">
              <a:ea typeface="Calibri"/>
              <a:cs typeface="Times New Roman"/>
            </a:endParaRPr>
          </a:p>
          <a:p>
            <a:pPr algn="ctr">
              <a:defRPr/>
            </a:pPr>
            <a:r>
              <a:rPr lang="en-US" b="1" dirty="0"/>
              <a:t>Mission</a:t>
            </a:r>
            <a:endParaRPr lang="en-US" dirty="0"/>
          </a:p>
          <a:p>
            <a:pPr marL="0" indent="0" algn="just">
              <a:lnSpc>
                <a:spcPct val="115000"/>
              </a:lnSpc>
              <a:defRPr/>
            </a:pPr>
            <a:r>
              <a:rPr lang="en-ZA" dirty="0">
                <a:ea typeface="Calibri"/>
                <a:cs typeface="Times New Roman"/>
              </a:rPr>
              <a:t>To radically modernise and transform agriculture, environment and rural development by: </a:t>
            </a:r>
            <a:endParaRPr lang="en-US" dirty="0">
              <a:ea typeface="Times New Roman"/>
              <a:cs typeface="Times New Roman"/>
            </a:endParaRPr>
          </a:p>
          <a:p>
            <a:pPr lvl="1" algn="just">
              <a:lnSpc>
                <a:spcPct val="115000"/>
              </a:lnSpc>
              <a:buFont typeface="Arial" pitchFamily="34" charset="0"/>
              <a:buChar char="•"/>
              <a:defRPr/>
            </a:pPr>
            <a:r>
              <a:rPr lang="en-ZA" dirty="0">
                <a:ea typeface="Calibri"/>
                <a:cs typeface="Times New Roman"/>
              </a:rPr>
              <a:t> promoting environmental protection and management,</a:t>
            </a:r>
            <a:endParaRPr lang="en-US" dirty="0">
              <a:ea typeface="Times New Roman"/>
              <a:cs typeface="Times New Roman"/>
            </a:endParaRPr>
          </a:p>
          <a:p>
            <a:pPr marL="712419" lvl="1" indent="-322815" algn="just">
              <a:lnSpc>
                <a:spcPct val="115000"/>
              </a:lnSpc>
              <a:buFont typeface="Arial" pitchFamily="34" charset="0"/>
              <a:buChar char="•"/>
              <a:defRPr/>
            </a:pPr>
            <a:r>
              <a:rPr lang="en-ZA" dirty="0">
                <a:ea typeface="Calibri"/>
                <a:cs typeface="Times New Roman"/>
              </a:rPr>
              <a:t>expanding access to agricultural opportunities;</a:t>
            </a:r>
          </a:p>
          <a:p>
            <a:pPr marL="690156" lvl="1" indent="-300552" algn="just">
              <a:lnSpc>
                <a:spcPct val="115000"/>
              </a:lnSpc>
              <a:buFont typeface="Arial" pitchFamily="34" charset="0"/>
              <a:buChar char="•"/>
              <a:defRPr/>
            </a:pPr>
            <a:r>
              <a:rPr lang="en-ZA" dirty="0">
                <a:ea typeface="Calibri"/>
                <a:cs typeface="Times New Roman"/>
              </a:rPr>
              <a:t>maximising food security,</a:t>
            </a:r>
            <a:endParaRPr lang="en-US" dirty="0">
              <a:ea typeface="Calibri"/>
              <a:cs typeface="Times New Roman"/>
            </a:endParaRPr>
          </a:p>
          <a:p>
            <a:pPr lvl="1" algn="just">
              <a:lnSpc>
                <a:spcPct val="115000"/>
              </a:lnSpc>
              <a:buFont typeface="Arial" pitchFamily="34" charset="0"/>
              <a:buChar char="•"/>
              <a:defRPr/>
            </a:pPr>
            <a:r>
              <a:rPr lang="en-ZA" dirty="0">
                <a:ea typeface="Calibri"/>
                <a:cs typeface="Times New Roman"/>
              </a:rPr>
              <a:t>up-scaling rural development,</a:t>
            </a:r>
            <a:endParaRPr lang="en-US" dirty="0">
              <a:ea typeface="Calibri"/>
              <a:cs typeface="Times New Roman"/>
            </a:endParaRPr>
          </a:p>
          <a:p>
            <a:pPr lvl="1" algn="just">
              <a:lnSpc>
                <a:spcPct val="115000"/>
              </a:lnSpc>
              <a:buFont typeface="Arial" pitchFamily="34" charset="0"/>
              <a:buChar char="•"/>
              <a:defRPr/>
            </a:pPr>
            <a:r>
              <a:rPr lang="en-ZA" dirty="0">
                <a:ea typeface="Calibri"/>
                <a:cs typeface="Times New Roman"/>
              </a:rPr>
              <a:t>promoting the One Health system; and</a:t>
            </a:r>
            <a:endParaRPr lang="en-US" dirty="0">
              <a:ea typeface="Calibri"/>
              <a:cs typeface="Times New Roman"/>
            </a:endParaRPr>
          </a:p>
          <a:p>
            <a:pPr lvl="1" algn="just">
              <a:lnSpc>
                <a:spcPct val="115000"/>
              </a:lnSpc>
              <a:buFont typeface="Arial" pitchFamily="34" charset="0"/>
              <a:buChar char="•"/>
              <a:defRPr/>
            </a:pPr>
            <a:r>
              <a:rPr lang="en-ZA" dirty="0">
                <a:ea typeface="Calibri"/>
              </a:rPr>
              <a:t>supporting sustainable livelihoods and communities </a:t>
            </a:r>
            <a:endParaRPr lang="en-US" dirty="0"/>
          </a:p>
          <a:p>
            <a:pPr>
              <a:defRPr/>
            </a:pPr>
            <a:endParaRPr lang="en-US" dirty="0"/>
          </a:p>
        </p:txBody>
      </p:sp>
      <p:sp>
        <p:nvSpPr>
          <p:cNvPr id="7172" name="Slide Number Placeholder 3"/>
          <p:cNvSpPr>
            <a:spLocks noGrp="1"/>
          </p:cNvSpPr>
          <p:nvPr>
            <p:ph type="sldNum" sz="quarter" idx="10"/>
          </p:nvPr>
        </p:nvSpPr>
        <p:spPr bwMode="auto">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numCol="1" compatLnSpc="1">
            <a:prstTxWarp prst="textNoShape">
              <a:avLst/>
            </a:prstTxWarp>
          </a:bodyPr>
          <a:lstStyle>
            <a:lvl1pPr eaLnBrk="0" hangingPunct="0">
              <a:defRPr sz="1800">
                <a:solidFill>
                  <a:schemeClr val="tx1"/>
                </a:solidFill>
                <a:latin typeface="Arial" charset="0"/>
                <a:cs typeface="Arial" charset="0"/>
              </a:defRPr>
            </a:lvl1pPr>
            <a:lvl2pPr marL="651196" indent="-250460" eaLnBrk="0" hangingPunct="0">
              <a:defRPr sz="1800">
                <a:solidFill>
                  <a:schemeClr val="tx1"/>
                </a:solidFill>
                <a:latin typeface="Arial" charset="0"/>
                <a:cs typeface="Arial" charset="0"/>
              </a:defRPr>
            </a:lvl2pPr>
            <a:lvl3pPr marL="1001840" indent="-200368" eaLnBrk="0" hangingPunct="0">
              <a:defRPr sz="1800">
                <a:solidFill>
                  <a:schemeClr val="tx1"/>
                </a:solidFill>
                <a:latin typeface="Arial" charset="0"/>
                <a:cs typeface="Arial" charset="0"/>
              </a:defRPr>
            </a:lvl3pPr>
            <a:lvl4pPr marL="1402575" indent="-200368" eaLnBrk="0" hangingPunct="0">
              <a:defRPr sz="1800">
                <a:solidFill>
                  <a:schemeClr val="tx1"/>
                </a:solidFill>
                <a:latin typeface="Arial" charset="0"/>
                <a:cs typeface="Arial" charset="0"/>
              </a:defRPr>
            </a:lvl4pPr>
            <a:lvl5pPr marL="1803311" indent="-200368" eaLnBrk="0" hangingPunct="0">
              <a:defRPr sz="1800">
                <a:solidFill>
                  <a:schemeClr val="tx1"/>
                </a:solidFill>
                <a:latin typeface="Arial" charset="0"/>
                <a:cs typeface="Arial" charset="0"/>
              </a:defRPr>
            </a:lvl5pPr>
            <a:lvl6pPr marL="2204047" indent="-200368" defTabSz="922528" eaLnBrk="0" fontAlgn="base" hangingPunct="0">
              <a:spcBef>
                <a:spcPct val="0"/>
              </a:spcBef>
              <a:spcAft>
                <a:spcPct val="0"/>
              </a:spcAft>
              <a:defRPr sz="1800">
                <a:solidFill>
                  <a:schemeClr val="tx1"/>
                </a:solidFill>
                <a:latin typeface="Arial" charset="0"/>
                <a:cs typeface="Arial" charset="0"/>
              </a:defRPr>
            </a:lvl6pPr>
            <a:lvl7pPr marL="2604783" indent="-200368" defTabSz="922528" eaLnBrk="0" fontAlgn="base" hangingPunct="0">
              <a:spcBef>
                <a:spcPct val="0"/>
              </a:spcBef>
              <a:spcAft>
                <a:spcPct val="0"/>
              </a:spcAft>
              <a:defRPr sz="1800">
                <a:solidFill>
                  <a:schemeClr val="tx1"/>
                </a:solidFill>
                <a:latin typeface="Arial" charset="0"/>
                <a:cs typeface="Arial" charset="0"/>
              </a:defRPr>
            </a:lvl7pPr>
            <a:lvl8pPr marL="3005519" indent="-200368" defTabSz="922528" eaLnBrk="0" fontAlgn="base" hangingPunct="0">
              <a:spcBef>
                <a:spcPct val="0"/>
              </a:spcBef>
              <a:spcAft>
                <a:spcPct val="0"/>
              </a:spcAft>
              <a:defRPr sz="1800">
                <a:solidFill>
                  <a:schemeClr val="tx1"/>
                </a:solidFill>
                <a:latin typeface="Arial" charset="0"/>
                <a:cs typeface="Arial" charset="0"/>
              </a:defRPr>
            </a:lvl8pPr>
            <a:lvl9pPr marL="3406254" indent="-200368" defTabSz="922528" eaLnBrk="0" fontAlgn="base" hangingPunct="0">
              <a:spcBef>
                <a:spcPct val="0"/>
              </a:spcBef>
              <a:spcAft>
                <a:spcPct val="0"/>
              </a:spcAft>
              <a:defRPr sz="1800">
                <a:solidFill>
                  <a:schemeClr val="tx1"/>
                </a:solidFill>
                <a:latin typeface="Arial" charset="0"/>
                <a:cs typeface="Arial" charset="0"/>
              </a:defRPr>
            </a:lvl9pPr>
          </a:lstStyle>
          <a:p>
            <a:pPr eaLnBrk="1" hangingPunct="1"/>
            <a:fld id="{58BA0209-1C08-407F-AA47-62072D36FCA7}" type="slidenum">
              <a:rPr lang="en-ZA" sz="1100">
                <a:solidFill>
                  <a:srgbClr val="008000"/>
                </a:solidFill>
              </a:rPr>
              <a:pPr eaLnBrk="1" hangingPunct="1"/>
              <a:t>4</a:t>
            </a:fld>
            <a:endParaRPr lang="en-ZA" sz="1100">
              <a:solidFill>
                <a:srgbClr val="008000"/>
              </a:solidFill>
            </a:endParaRPr>
          </a:p>
        </p:txBody>
      </p:sp>
    </p:spTree>
    <p:extLst>
      <p:ext uri="{BB962C8B-B14F-4D97-AF65-F5344CB8AC3E}">
        <p14:creationId xmlns:p14="http://schemas.microsoft.com/office/powerpoint/2010/main" xmlns="" val="934856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609600" y="734482"/>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a:bodyPr>
          <a:lstStyle/>
          <a:p>
            <a:r>
              <a:rPr lang="en-US" altLang="en-US" sz="2400" b="1" dirty="0">
                <a:solidFill>
                  <a:schemeClr val="bg1"/>
                </a:solidFill>
                <a:latin typeface="Arial" charset="0"/>
                <a:cs typeface="Arial" charset="0"/>
              </a:rPr>
              <a:t>Overview of the Gauteng Province </a:t>
            </a:r>
            <a:endParaRPr lang="en-ZA" sz="2400" b="1" dirty="0">
              <a:solidFill>
                <a:schemeClr val="bg1"/>
              </a:solidFill>
              <a:latin typeface="Arial" charset="0"/>
              <a:cs typeface="Arial" charset="0"/>
            </a:endParaRPr>
          </a:p>
        </p:txBody>
      </p:sp>
      <p:sp>
        <p:nvSpPr>
          <p:cNvPr id="5" name="Rectangle 6"/>
          <p:cNvSpPr>
            <a:spLocks noGrp="1" noChangeArrowheads="1"/>
          </p:cNvSpPr>
          <p:nvPr>
            <p:ph idx="1"/>
          </p:nvPr>
        </p:nvSpPr>
        <p:spPr>
          <a:xfrm>
            <a:off x="7020898" y="1484484"/>
            <a:ext cx="1943914" cy="5125862"/>
          </a:xfrm>
          <a:ln>
            <a:solidFill>
              <a:schemeClr val="accent6"/>
            </a:solidFill>
            <a:headEnd/>
            <a:tailEnd/>
          </a:ln>
        </p:spPr>
        <p:style>
          <a:lnRef idx="2">
            <a:schemeClr val="dk1"/>
          </a:lnRef>
          <a:fillRef idx="1">
            <a:schemeClr val="lt1"/>
          </a:fillRef>
          <a:effectRef idx="0">
            <a:schemeClr val="dk1"/>
          </a:effectRef>
          <a:fontRef idx="minor">
            <a:schemeClr val="dk1"/>
          </a:fontRef>
        </p:style>
        <p:txBody>
          <a:bodyPr>
            <a:normAutofit fontScale="55000" lnSpcReduction="20000"/>
          </a:bodyPr>
          <a:lstStyle/>
          <a:p>
            <a:pPr>
              <a:lnSpc>
                <a:spcPct val="90000"/>
              </a:lnSpc>
              <a:defRPr/>
            </a:pPr>
            <a:r>
              <a:rPr lang="en-US" dirty="0">
                <a:latin typeface="Arial" pitchFamily="34" charset="0"/>
                <a:ea typeface="Arial Unicode MS" pitchFamily="34" charset="-128"/>
                <a:cs typeface="Arial" pitchFamily="34" charset="0"/>
              </a:rPr>
              <a:t>Gauteng is the smallest province in South Africa with </a:t>
            </a:r>
            <a:r>
              <a:rPr lang="en-US" b="1" dirty="0">
                <a:latin typeface="Arial" pitchFamily="34" charset="0"/>
                <a:ea typeface="Arial Unicode MS" pitchFamily="34" charset="-128"/>
                <a:cs typeface="Arial" pitchFamily="34" charset="0"/>
              </a:rPr>
              <a:t>1.7m ha</a:t>
            </a:r>
            <a:r>
              <a:rPr lang="en-US" dirty="0">
                <a:latin typeface="Arial" pitchFamily="34" charset="0"/>
                <a:ea typeface="Arial Unicode MS" pitchFamily="34" charset="-128"/>
                <a:cs typeface="Arial" pitchFamily="34" charset="0"/>
              </a:rPr>
              <a:t> of land surface area</a:t>
            </a:r>
          </a:p>
          <a:p>
            <a:pPr>
              <a:lnSpc>
                <a:spcPct val="90000"/>
              </a:lnSpc>
              <a:defRPr/>
            </a:pPr>
            <a:r>
              <a:rPr lang="en-US" dirty="0">
                <a:latin typeface="Arial" pitchFamily="34" charset="0"/>
                <a:ea typeface="Arial Unicode MS" pitchFamily="34" charset="-128"/>
                <a:cs typeface="Arial" pitchFamily="34" charset="0"/>
              </a:rPr>
              <a:t>It occupies only </a:t>
            </a:r>
            <a:r>
              <a:rPr lang="en-US" b="1" dirty="0">
                <a:latin typeface="Arial" pitchFamily="34" charset="0"/>
                <a:ea typeface="Arial Unicode MS" pitchFamily="34" charset="-128"/>
                <a:cs typeface="Arial" pitchFamily="34" charset="0"/>
              </a:rPr>
              <a:t>1.4% of RSA </a:t>
            </a:r>
            <a:r>
              <a:rPr lang="en-US" dirty="0">
                <a:latin typeface="Arial" pitchFamily="34" charset="0"/>
                <a:ea typeface="Arial Unicode MS" pitchFamily="34" charset="-128"/>
                <a:cs typeface="Arial" pitchFamily="34" charset="0"/>
              </a:rPr>
              <a:t>land surface area</a:t>
            </a:r>
          </a:p>
          <a:p>
            <a:pPr>
              <a:lnSpc>
                <a:spcPct val="90000"/>
              </a:lnSpc>
              <a:defRPr/>
            </a:pPr>
            <a:r>
              <a:rPr lang="en-US" b="1" dirty="0">
                <a:latin typeface="Arial" pitchFamily="34" charset="0"/>
                <a:ea typeface="Arial Unicode MS" pitchFamily="34" charset="-128"/>
                <a:cs typeface="Arial" pitchFamily="34" charset="0"/>
              </a:rPr>
              <a:t>Population: </a:t>
            </a:r>
            <a:r>
              <a:rPr lang="en-US" dirty="0">
                <a:latin typeface="Arial" pitchFamily="34" charset="0"/>
                <a:ea typeface="Arial Unicode MS" pitchFamily="34" charset="-128"/>
                <a:cs typeface="Arial" pitchFamily="34" charset="0"/>
              </a:rPr>
              <a:t>12.3m (23.7% - Largest % share of RSA population – Census 2011)</a:t>
            </a:r>
          </a:p>
          <a:p>
            <a:pPr>
              <a:lnSpc>
                <a:spcPct val="90000"/>
              </a:lnSpc>
              <a:defRPr/>
            </a:pPr>
            <a:r>
              <a:rPr lang="en-US" dirty="0">
                <a:latin typeface="Arial Unicode MS" pitchFamily="34" charset="-128"/>
                <a:ea typeface="Arial Unicode MS" pitchFamily="34" charset="-128"/>
                <a:cs typeface="Arial Unicode MS" pitchFamily="34" charset="-128"/>
              </a:rPr>
              <a:t>Gauteng has </a:t>
            </a:r>
            <a:r>
              <a:rPr lang="en-US" b="1" dirty="0">
                <a:latin typeface="Arial Unicode MS" pitchFamily="34" charset="-128"/>
                <a:ea typeface="Arial Unicode MS" pitchFamily="34" charset="-128"/>
                <a:cs typeface="Arial Unicode MS" pitchFamily="34" charset="-128"/>
              </a:rPr>
              <a:t>3 of the 7 Metro  </a:t>
            </a:r>
            <a:r>
              <a:rPr lang="en-US" dirty="0">
                <a:latin typeface="Arial Unicode MS" pitchFamily="34" charset="-128"/>
                <a:ea typeface="Arial Unicode MS" pitchFamily="34" charset="-128"/>
                <a:cs typeface="Arial Unicode MS" pitchFamily="34" charset="-128"/>
              </a:rPr>
              <a:t>Municipalities in the Country</a:t>
            </a:r>
          </a:p>
        </p:txBody>
      </p:sp>
      <p:pic>
        <p:nvPicPr>
          <p:cNvPr id="8196" name="Picture 4" descr="C:\Users\19216629\AppData\Local\Microsoft\Windows\Temporary Internet Files\Content.Outlook\ERG8PLKI\Metropolitan and District Municipalities5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72" y="1412491"/>
            <a:ext cx="6889222" cy="487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7" name="Right Arrow 2"/>
          <p:cNvSpPr>
            <a:spLocks noChangeArrowheads="1"/>
          </p:cNvSpPr>
          <p:nvPr/>
        </p:nvSpPr>
        <p:spPr bwMode="auto">
          <a:xfrm>
            <a:off x="2556140" y="5066828"/>
            <a:ext cx="1584181" cy="575939"/>
          </a:xfrm>
          <a:prstGeom prst="rightArrow">
            <a:avLst>
              <a:gd name="adj1" fmla="val 50000"/>
              <a:gd name="adj2" fmla="val 50016"/>
            </a:avLst>
          </a:prstGeom>
          <a:solidFill>
            <a:schemeClr val="accent1"/>
          </a:solidFill>
          <a:ln w="9525" algn="ctr">
            <a:solidFill>
              <a:schemeClr val="tx1"/>
            </a:solidFill>
            <a:round/>
            <a:headEnd/>
            <a:tailEnd/>
          </a:ln>
        </p:spPr>
        <p:txBody>
          <a:bodyPr lIns="91424" tIns="45712" rIns="91424" bIns="45712"/>
          <a:lstStyle/>
          <a:p>
            <a:pPr defTabSz="914179" eaLnBrk="0" hangingPunct="0"/>
            <a:endParaRPr lang="en-ZA" sz="2400">
              <a:ea typeface="ＭＳ Ｐゴシック" pitchFamily="34" charset="-128"/>
            </a:endParaRPr>
          </a:p>
        </p:txBody>
      </p:sp>
      <p:sp>
        <p:nvSpPr>
          <p:cNvPr id="8198" name="Right Arrow 8"/>
          <p:cNvSpPr>
            <a:spLocks noChangeArrowheads="1"/>
          </p:cNvSpPr>
          <p:nvPr/>
        </p:nvSpPr>
        <p:spPr bwMode="auto">
          <a:xfrm rot="-8461639">
            <a:off x="5252099" y="3778163"/>
            <a:ext cx="980102" cy="564421"/>
          </a:xfrm>
          <a:prstGeom prst="rightArrow">
            <a:avLst>
              <a:gd name="adj1" fmla="val 50000"/>
              <a:gd name="adj2" fmla="val 50079"/>
            </a:avLst>
          </a:prstGeom>
          <a:solidFill>
            <a:schemeClr val="accent1"/>
          </a:solidFill>
          <a:ln w="9525" algn="ctr">
            <a:solidFill>
              <a:schemeClr val="tx1"/>
            </a:solidFill>
            <a:round/>
            <a:headEnd/>
            <a:tailEnd/>
          </a:ln>
        </p:spPr>
        <p:txBody>
          <a:bodyPr lIns="91424" tIns="45712" rIns="91424" bIns="45712"/>
          <a:lstStyle/>
          <a:p>
            <a:pPr defTabSz="914179" eaLnBrk="0" hangingPunct="0"/>
            <a:endParaRPr lang="en-ZA" sz="2400">
              <a:ea typeface="ＭＳ Ｐゴシック" pitchFamily="34" charset="-128"/>
            </a:endParaRPr>
          </a:p>
        </p:txBody>
      </p:sp>
    </p:spTree>
    <p:extLst>
      <p:ext uri="{BB962C8B-B14F-4D97-AF65-F5344CB8AC3E}">
        <p14:creationId xmlns:p14="http://schemas.microsoft.com/office/powerpoint/2010/main" xmlns="" val="3945867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609600" y="7620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a:bodyPr>
          <a:lstStyle/>
          <a:p>
            <a:r>
              <a:rPr lang="en-ZA" sz="2400" b="1" dirty="0">
                <a:solidFill>
                  <a:schemeClr val="bg1"/>
                </a:solidFill>
                <a:latin typeface="Arial" charset="0"/>
                <a:cs typeface="Arial" charset="0"/>
              </a:rPr>
              <a:t>Introduction and Overview</a:t>
            </a:r>
          </a:p>
        </p:txBody>
      </p:sp>
      <p:sp>
        <p:nvSpPr>
          <p:cNvPr id="9219" name="Content Placeholder 2"/>
          <p:cNvSpPr>
            <a:spLocks noGrp="1"/>
          </p:cNvSpPr>
          <p:nvPr>
            <p:ph idx="1"/>
          </p:nvPr>
        </p:nvSpPr>
        <p:spPr bwMode="auto">
          <a:xfrm>
            <a:off x="616297" y="1305944"/>
            <a:ext cx="7848962" cy="489836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lgn="just"/>
            <a:r>
              <a:rPr lang="en-ZA" sz="2400" dirty="0">
                <a:latin typeface="Arial" charset="0"/>
                <a:cs typeface="Arial" charset="0"/>
              </a:rPr>
              <a:t>Gauteng Province continues to be the powerhouse of the  South African economy. </a:t>
            </a:r>
          </a:p>
          <a:p>
            <a:pPr algn="just"/>
            <a:r>
              <a:rPr lang="en-ZA" sz="2400" dirty="0">
                <a:latin typeface="Arial" charset="0"/>
                <a:cs typeface="Arial" charset="0"/>
              </a:rPr>
              <a:t>The province occupies just 1.4% of the country’s land area and  contributes 35% to national GDP. </a:t>
            </a:r>
          </a:p>
          <a:p>
            <a:pPr algn="just"/>
            <a:r>
              <a:rPr lang="en-ZA" sz="2400" dirty="0">
                <a:latin typeface="Arial" charset="0"/>
                <a:cs typeface="Arial" charset="0"/>
              </a:rPr>
              <a:t>The economy is traditionally dominated by secondary and tertiary sectors with agriculture being a relatively small sector in the province. </a:t>
            </a:r>
          </a:p>
          <a:p>
            <a:pPr algn="just"/>
            <a:r>
              <a:rPr lang="en-ZA" sz="2400" dirty="0">
                <a:latin typeface="Arial" charset="0"/>
                <a:cs typeface="Arial" charset="0"/>
              </a:rPr>
              <a:t>The larger farms in Gauteng are involved in cattle, game farming and eco-tourism while the smaller farming operations tend to be involved in nurseries, piggeries, eggs, chickens, vegetables, maize and nuts. </a:t>
            </a:r>
          </a:p>
          <a:p>
            <a:pPr algn="just"/>
            <a:endParaRPr lang="en-ZA" sz="2400" dirty="0">
              <a:latin typeface="Arial" charset="0"/>
              <a:cs typeface="Arial" charset="0"/>
            </a:endParaRPr>
          </a:p>
          <a:p>
            <a:pPr algn="just"/>
            <a:endParaRPr lang="en-ZA" sz="2400" dirty="0">
              <a:latin typeface="Arial" charset="0"/>
              <a:cs typeface="Arial" charset="0"/>
            </a:endParaRPr>
          </a:p>
        </p:txBody>
      </p:sp>
    </p:spTree>
    <p:extLst>
      <p:ext uri="{BB962C8B-B14F-4D97-AF65-F5344CB8AC3E}">
        <p14:creationId xmlns:p14="http://schemas.microsoft.com/office/powerpoint/2010/main" xmlns="" val="2158079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5860184"/>
            <a:ext cx="9144000" cy="99781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endParaRPr lang="en-ZA" dirty="0"/>
          </a:p>
        </p:txBody>
      </p:sp>
      <p:sp>
        <p:nvSpPr>
          <p:cNvPr id="33" name="Rounded Rectangle 32"/>
          <p:cNvSpPr/>
          <p:nvPr/>
        </p:nvSpPr>
        <p:spPr>
          <a:xfrm rot="5400000">
            <a:off x="2923958" y="-303128"/>
            <a:ext cx="3680253" cy="8778838"/>
          </a:xfrm>
          <a:prstGeom prst="roundRect">
            <a:avLst>
              <a:gd name="adj" fmla="val 9350"/>
            </a:avLst>
          </a:prstGeom>
          <a:solidFill>
            <a:srgbClr val="4F81BD">
              <a:alpha val="50196"/>
            </a:srgbClr>
          </a:solidFill>
        </p:spPr>
        <p:style>
          <a:lnRef idx="3">
            <a:schemeClr val="lt1"/>
          </a:lnRef>
          <a:fillRef idx="1">
            <a:schemeClr val="accent1"/>
          </a:fillRef>
          <a:effectRef idx="1">
            <a:schemeClr val="accent1"/>
          </a:effectRef>
          <a:fontRef idx="minor">
            <a:schemeClr val="lt1"/>
          </a:fontRef>
        </p:style>
        <p:txBody>
          <a:bodyPr lIns="91424" tIns="45712" rIns="91424" bIns="45712"/>
          <a:lstStyle/>
          <a:p>
            <a:pPr marL="93646" algn="ctr">
              <a:defRPr/>
            </a:pPr>
            <a:r>
              <a:rPr lang="en-ZA" sz="1400" dirty="0">
                <a:effectLst>
                  <a:outerShdw blurRad="50800" dist="38100" dir="2700000" algn="tl" rotWithShape="0">
                    <a:prstClr val="black">
                      <a:alpha val="40000"/>
                    </a:prstClr>
                  </a:outerShdw>
                </a:effectLst>
              </a:rPr>
              <a:t>CROSS-CUTTING ISSUES:</a:t>
            </a:r>
          </a:p>
          <a:p>
            <a:pPr marL="93646" algn="ctr">
              <a:defRPr/>
            </a:pPr>
            <a:r>
              <a:rPr lang="en-ZA" sz="1400" dirty="0">
                <a:effectLst>
                  <a:outerShdw blurRad="50800" dist="38100" dir="2700000" algn="tl" rotWithShape="0">
                    <a:prstClr val="black">
                      <a:alpha val="40000"/>
                    </a:prstClr>
                  </a:outerShdw>
                </a:effectLst>
              </a:rPr>
              <a:t>DEVELOPMENT FACILITATION AND COORDINATION</a:t>
            </a:r>
          </a:p>
        </p:txBody>
      </p:sp>
      <p:sp>
        <p:nvSpPr>
          <p:cNvPr id="16" name="Content Placeholder 2"/>
          <p:cNvSpPr>
            <a:spLocks noGrp="1"/>
          </p:cNvSpPr>
          <p:nvPr>
            <p:ph idx="1"/>
          </p:nvPr>
        </p:nvSpPr>
        <p:spPr>
          <a:xfrm>
            <a:off x="457472" y="1153319"/>
            <a:ext cx="8579287" cy="5452707"/>
          </a:xfrm>
        </p:spPr>
        <p:txBody>
          <a:bodyPr>
            <a:normAutofit/>
          </a:bodyPr>
          <a:lstStyle/>
          <a:p>
            <a:pPr>
              <a:lnSpc>
                <a:spcPct val="130000"/>
              </a:lnSpc>
              <a:spcBef>
                <a:spcPts val="0"/>
              </a:spcBef>
              <a:spcAft>
                <a:spcPts val="600"/>
              </a:spcAft>
              <a:buFont typeface="Wingdings" pitchFamily="2" charset="2"/>
              <a:buChar char="q"/>
              <a:defRPr/>
            </a:pPr>
            <a:r>
              <a:rPr lang="en-ZA" sz="2000" b="1" dirty="0"/>
              <a:t>PILLARS &amp; INTERVENTIONS</a:t>
            </a:r>
            <a:endParaRPr lang="en-US" dirty="0"/>
          </a:p>
          <a:p>
            <a:pPr>
              <a:lnSpc>
                <a:spcPct val="110000"/>
              </a:lnSpc>
              <a:spcBef>
                <a:spcPts val="0"/>
              </a:spcBef>
              <a:spcAft>
                <a:spcPts val="1200"/>
              </a:spcAft>
              <a:defRPr/>
            </a:pPr>
            <a:endParaRPr lang="en-US" sz="2000" dirty="0">
              <a:solidFill>
                <a:schemeClr val="accent1">
                  <a:lumMod val="75000"/>
                </a:schemeClr>
              </a:solidFill>
            </a:endParaRPr>
          </a:p>
          <a:p>
            <a:pPr>
              <a:lnSpc>
                <a:spcPct val="110000"/>
              </a:lnSpc>
              <a:spcBef>
                <a:spcPts val="0"/>
              </a:spcBef>
              <a:spcAft>
                <a:spcPts val="1200"/>
              </a:spcAft>
              <a:defRPr/>
            </a:pPr>
            <a:endParaRPr lang="en-US" sz="2000" dirty="0">
              <a:solidFill>
                <a:schemeClr val="accent1">
                  <a:lumMod val="75000"/>
                </a:schemeClr>
              </a:solidFill>
            </a:endParaRPr>
          </a:p>
        </p:txBody>
      </p:sp>
      <p:sp>
        <p:nvSpPr>
          <p:cNvPr id="4" name="Rounded Rectangle 3"/>
          <p:cNvSpPr/>
          <p:nvPr/>
        </p:nvSpPr>
        <p:spPr>
          <a:xfrm>
            <a:off x="306792" y="1903480"/>
            <a:ext cx="1024899" cy="4319546"/>
          </a:xfrm>
          <a:prstGeom prst="roundRect">
            <a:avLst>
              <a:gd name="adj" fmla="val 9350"/>
            </a:avLst>
          </a:prstGeom>
        </p:spPr>
        <p:style>
          <a:lnRef idx="3">
            <a:schemeClr val="lt1"/>
          </a:lnRef>
          <a:fillRef idx="1">
            <a:schemeClr val="accent3"/>
          </a:fillRef>
          <a:effectRef idx="1">
            <a:schemeClr val="accent3"/>
          </a:effectRef>
          <a:fontRef idx="minor">
            <a:schemeClr val="lt1"/>
          </a:fontRef>
        </p:style>
        <p:txBody>
          <a:bodyPr lIns="91424" tIns="45712" rIns="91424" bIns="45712"/>
          <a:lstStyle/>
          <a:p>
            <a:pPr marL="93646" algn="ctr">
              <a:defRPr/>
            </a:pPr>
            <a:endParaRPr lang="en-ZA" sz="700" dirty="0">
              <a:effectLst>
                <a:outerShdw blurRad="50800" dist="38100" dir="2700000" algn="tl" rotWithShape="0">
                  <a:prstClr val="black">
                    <a:alpha val="40000"/>
                  </a:prstClr>
                </a:outerShdw>
              </a:effectLst>
            </a:endParaRPr>
          </a:p>
          <a:p>
            <a:pPr marL="93646" algn="ctr">
              <a:defRPr/>
            </a:pPr>
            <a:r>
              <a:rPr lang="en-ZA" sz="1100" b="1" dirty="0">
                <a:effectLst>
                  <a:outerShdw blurRad="50800" dist="38100" dir="2700000" algn="tl" rotWithShape="0">
                    <a:prstClr val="black">
                      <a:alpha val="40000"/>
                    </a:prstClr>
                  </a:outerShdw>
                </a:effectLst>
              </a:rPr>
              <a:t>PRIMARY AGRICULTURAL PRODUCTION</a:t>
            </a:r>
          </a:p>
        </p:txBody>
      </p:sp>
      <p:sp>
        <p:nvSpPr>
          <p:cNvPr id="11" name="Rounded Rectangle 10"/>
          <p:cNvSpPr/>
          <p:nvPr/>
        </p:nvSpPr>
        <p:spPr>
          <a:xfrm>
            <a:off x="2518131" y="1923638"/>
            <a:ext cx="1034401" cy="4361302"/>
          </a:xfrm>
          <a:prstGeom prst="roundRect">
            <a:avLst>
              <a:gd name="adj" fmla="val 9350"/>
            </a:avLst>
          </a:prstGeom>
        </p:spPr>
        <p:style>
          <a:lnRef idx="3">
            <a:schemeClr val="lt1"/>
          </a:lnRef>
          <a:fillRef idx="1">
            <a:schemeClr val="accent3"/>
          </a:fillRef>
          <a:effectRef idx="1">
            <a:schemeClr val="accent3"/>
          </a:effectRef>
          <a:fontRef idx="minor">
            <a:schemeClr val="lt1"/>
          </a:fontRef>
        </p:style>
        <p:txBody>
          <a:bodyPr lIns="91424" tIns="45712" rIns="91424" bIns="45712"/>
          <a:lstStyle/>
          <a:p>
            <a:pPr marL="93646" algn="ctr">
              <a:defRPr/>
            </a:pPr>
            <a:r>
              <a:rPr lang="en-ZA" sz="1100" b="1" dirty="0">
                <a:effectLst>
                  <a:outerShdw blurRad="50800" dist="38100" dir="2700000" algn="tl" rotWithShape="0">
                    <a:prstClr val="black">
                      <a:alpha val="40000"/>
                    </a:prstClr>
                  </a:outerShdw>
                </a:effectLst>
              </a:rPr>
              <a:t>INDUSTRIALI-SATION OF THE AGRICULTURAL VALUE-CHAIN</a:t>
            </a:r>
          </a:p>
        </p:txBody>
      </p:sp>
      <p:sp>
        <p:nvSpPr>
          <p:cNvPr id="13" name="Rounded Rectangle 12"/>
          <p:cNvSpPr/>
          <p:nvPr/>
        </p:nvSpPr>
        <p:spPr>
          <a:xfrm>
            <a:off x="6044868" y="1994191"/>
            <a:ext cx="1085986" cy="4384339"/>
          </a:xfrm>
          <a:prstGeom prst="roundRect">
            <a:avLst>
              <a:gd name="adj" fmla="val 9350"/>
            </a:avLst>
          </a:prstGeom>
        </p:spPr>
        <p:style>
          <a:lnRef idx="3">
            <a:schemeClr val="lt1"/>
          </a:lnRef>
          <a:fillRef idx="1">
            <a:schemeClr val="accent3"/>
          </a:fillRef>
          <a:effectRef idx="1">
            <a:schemeClr val="accent3"/>
          </a:effectRef>
          <a:fontRef idx="minor">
            <a:schemeClr val="lt1"/>
          </a:fontRef>
        </p:style>
        <p:txBody>
          <a:bodyPr lIns="0" tIns="45712" rIns="35993" bIns="45712"/>
          <a:lstStyle/>
          <a:p>
            <a:pPr marL="93646" algn="ctr">
              <a:defRPr/>
            </a:pPr>
            <a:endParaRPr lang="en-ZA" sz="700" dirty="0">
              <a:effectLst>
                <a:outerShdw blurRad="50800" dist="38100" dir="2700000" algn="tl" rotWithShape="0">
                  <a:prstClr val="black">
                    <a:alpha val="40000"/>
                  </a:prstClr>
                </a:outerShdw>
              </a:effectLst>
            </a:endParaRPr>
          </a:p>
          <a:p>
            <a:pPr marL="93646" algn="ctr">
              <a:defRPr/>
            </a:pPr>
            <a:r>
              <a:rPr lang="en-ZA" sz="1100" b="1" dirty="0">
                <a:effectLst>
                  <a:outerShdw blurRad="50800" dist="38100" dir="2700000" algn="tl" rotWithShape="0">
                    <a:prstClr val="black">
                      <a:alpha val="40000"/>
                    </a:prstClr>
                  </a:outerShdw>
                </a:effectLst>
              </a:rPr>
              <a:t>TRANSFORMATIO</a:t>
            </a:r>
            <a:r>
              <a:rPr lang="en-ZA" sz="1100" dirty="0">
                <a:effectLst>
                  <a:outerShdw blurRad="50800" dist="38100" dir="2700000" algn="tl" rotWithShape="0">
                    <a:prstClr val="black">
                      <a:alpha val="40000"/>
                    </a:prstClr>
                  </a:outerShdw>
                </a:effectLst>
              </a:rPr>
              <a:t>N</a:t>
            </a:r>
          </a:p>
        </p:txBody>
      </p:sp>
      <p:sp>
        <p:nvSpPr>
          <p:cNvPr id="17" name="Rounded Rectangle 16"/>
          <p:cNvSpPr/>
          <p:nvPr/>
        </p:nvSpPr>
        <p:spPr>
          <a:xfrm>
            <a:off x="354303" y="3076958"/>
            <a:ext cx="977387" cy="953180"/>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Protecting the Agricultural Production Base</a:t>
            </a:r>
          </a:p>
        </p:txBody>
      </p:sp>
      <p:sp>
        <p:nvSpPr>
          <p:cNvPr id="19" name="Rounded Rectangle 18"/>
          <p:cNvSpPr/>
          <p:nvPr/>
        </p:nvSpPr>
        <p:spPr>
          <a:xfrm>
            <a:off x="319009" y="4189960"/>
            <a:ext cx="977387" cy="895586"/>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Expansion of Land Under Sustainable Agriculture</a:t>
            </a:r>
          </a:p>
        </p:txBody>
      </p:sp>
      <p:sp>
        <p:nvSpPr>
          <p:cNvPr id="20" name="Rounded Rectangle 19"/>
          <p:cNvSpPr/>
          <p:nvPr/>
        </p:nvSpPr>
        <p:spPr>
          <a:xfrm>
            <a:off x="347516" y="5302963"/>
            <a:ext cx="980102" cy="718484"/>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Provision of Effective Farmer Support</a:t>
            </a:r>
          </a:p>
        </p:txBody>
      </p:sp>
      <p:sp>
        <p:nvSpPr>
          <p:cNvPr id="22" name="Rounded Rectangle 21"/>
          <p:cNvSpPr/>
          <p:nvPr/>
        </p:nvSpPr>
        <p:spPr>
          <a:xfrm>
            <a:off x="2560212" y="2990566"/>
            <a:ext cx="981460" cy="845191"/>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Value-chain Development in Priority Sectors</a:t>
            </a:r>
          </a:p>
        </p:txBody>
      </p:sp>
      <p:sp>
        <p:nvSpPr>
          <p:cNvPr id="23" name="Rounded Rectangle 22"/>
          <p:cNvSpPr/>
          <p:nvPr/>
        </p:nvSpPr>
        <p:spPr>
          <a:xfrm>
            <a:off x="2534420" y="3956704"/>
            <a:ext cx="1018112" cy="552902"/>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Cluster Development</a:t>
            </a:r>
          </a:p>
        </p:txBody>
      </p:sp>
      <p:sp>
        <p:nvSpPr>
          <p:cNvPr id="24" name="Rounded Rectangle 23"/>
          <p:cNvSpPr/>
          <p:nvPr/>
        </p:nvSpPr>
        <p:spPr>
          <a:xfrm>
            <a:off x="2541207" y="5608212"/>
            <a:ext cx="980102" cy="502507"/>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Agro Processing</a:t>
            </a:r>
          </a:p>
        </p:txBody>
      </p:sp>
      <p:grpSp>
        <p:nvGrpSpPr>
          <p:cNvPr id="10254" name="Group 36"/>
          <p:cNvGrpSpPr>
            <a:grpSpLocks/>
          </p:cNvGrpSpPr>
          <p:nvPr/>
        </p:nvGrpSpPr>
        <p:grpSpPr bwMode="auto">
          <a:xfrm>
            <a:off x="165613" y="1670225"/>
            <a:ext cx="473762" cy="467951"/>
            <a:chOff x="384412" y="1745229"/>
            <a:chExt cx="474005" cy="468000"/>
          </a:xfrm>
        </p:grpSpPr>
        <p:sp>
          <p:nvSpPr>
            <p:cNvPr id="5" name="Teardrop 4"/>
            <p:cNvSpPr>
              <a:spLocks noChangeAspect="1"/>
            </p:cNvSpPr>
            <p:nvPr/>
          </p:nvSpPr>
          <p:spPr>
            <a:xfrm rot="2700000">
              <a:off x="384698" y="1744943"/>
              <a:ext cx="468000" cy="468572"/>
            </a:xfrm>
            <a:prstGeom prst="teardrop">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ZA" sz="1600" dirty="0"/>
            </a:p>
          </p:txBody>
        </p:sp>
        <p:sp>
          <p:nvSpPr>
            <p:cNvPr id="26" name="Rectangle 25"/>
            <p:cNvSpPr/>
            <p:nvPr/>
          </p:nvSpPr>
          <p:spPr>
            <a:xfrm>
              <a:off x="400710" y="1771149"/>
              <a:ext cx="457707" cy="4305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400" b="1" dirty="0">
                  <a:effectLst>
                    <a:outerShdw blurRad="38100" dist="38100" dir="2700000" algn="tl">
                      <a:srgbClr val="000000">
                        <a:alpha val="43137"/>
                      </a:srgbClr>
                    </a:outerShdw>
                  </a:effectLst>
                </a:rPr>
                <a:t>1</a:t>
              </a:r>
            </a:p>
          </p:txBody>
        </p:sp>
      </p:grpSp>
      <p:sp>
        <p:nvSpPr>
          <p:cNvPr id="30" name="Rounded Rectangle 29"/>
          <p:cNvSpPr/>
          <p:nvPr/>
        </p:nvSpPr>
        <p:spPr>
          <a:xfrm>
            <a:off x="6072018" y="4369942"/>
            <a:ext cx="1023542" cy="715604"/>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Promotion of AgriBEE</a:t>
            </a:r>
          </a:p>
        </p:txBody>
      </p:sp>
      <p:sp>
        <p:nvSpPr>
          <p:cNvPr id="35" name="Rounded Rectangle 34"/>
          <p:cNvSpPr/>
          <p:nvPr/>
        </p:nvSpPr>
        <p:spPr>
          <a:xfrm rot="5400000">
            <a:off x="7164287" y="4515632"/>
            <a:ext cx="1583834" cy="578287"/>
          </a:xfrm>
          <a:prstGeom prst="roundRect">
            <a:avLst/>
          </a:prstGeom>
          <a:solidFill>
            <a:srgbClr val="A9C57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Improved Institutional Support</a:t>
            </a:r>
          </a:p>
        </p:txBody>
      </p:sp>
      <p:sp>
        <p:nvSpPr>
          <p:cNvPr id="32" name="Rectangle 31"/>
          <p:cNvSpPr/>
          <p:nvPr/>
        </p:nvSpPr>
        <p:spPr>
          <a:xfrm rot="16200000">
            <a:off x="-349534" y="2293719"/>
            <a:ext cx="950628" cy="44322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lIns="91424" tIns="45712" rIns="91424" bIns="45712" anchor="ctr"/>
          <a:lstStyle/>
          <a:p>
            <a:pPr algn="ctr">
              <a:defRPr/>
            </a:pPr>
            <a:r>
              <a:rPr lang="en-ZA" sz="1400" dirty="0">
                <a:solidFill>
                  <a:schemeClr val="bg1">
                    <a:lumMod val="50000"/>
                  </a:schemeClr>
                </a:solidFill>
                <a:effectLst>
                  <a:outerShdw blurRad="38100" dist="38100" dir="2700000" algn="tl">
                    <a:srgbClr val="000000">
                      <a:alpha val="43137"/>
                    </a:srgbClr>
                  </a:outerShdw>
                </a:effectLst>
              </a:rPr>
              <a:t>PILLARS</a:t>
            </a:r>
          </a:p>
        </p:txBody>
      </p:sp>
      <p:sp>
        <p:nvSpPr>
          <p:cNvPr id="39" name="Rectangle 38"/>
          <p:cNvSpPr/>
          <p:nvPr/>
        </p:nvSpPr>
        <p:spPr>
          <a:xfrm rot="16200000">
            <a:off x="-748147" y="4176200"/>
            <a:ext cx="1747854" cy="44322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lIns="91424" tIns="45712" rIns="91424" bIns="45712" anchor="ctr"/>
          <a:lstStyle/>
          <a:p>
            <a:pPr algn="ctr">
              <a:defRPr/>
            </a:pPr>
            <a:r>
              <a:rPr lang="en-ZA" sz="1400" dirty="0">
                <a:solidFill>
                  <a:schemeClr val="bg1">
                    <a:lumMod val="50000"/>
                  </a:schemeClr>
                </a:solidFill>
                <a:effectLst>
                  <a:outerShdw blurRad="38100" dist="38100" dir="2700000" algn="tl">
                    <a:srgbClr val="000000">
                      <a:alpha val="43137"/>
                    </a:srgbClr>
                  </a:outerShdw>
                </a:effectLst>
              </a:rPr>
              <a:t>INTERVENTIONS</a:t>
            </a:r>
          </a:p>
        </p:txBody>
      </p:sp>
      <p:sp>
        <p:nvSpPr>
          <p:cNvPr id="41" name="Rounded Rectangle 40"/>
          <p:cNvSpPr/>
          <p:nvPr/>
        </p:nvSpPr>
        <p:spPr>
          <a:xfrm rot="5400000">
            <a:off x="6653194" y="4610184"/>
            <a:ext cx="1583834" cy="443896"/>
          </a:xfrm>
          <a:prstGeom prst="roundRect">
            <a:avLst/>
          </a:prstGeom>
          <a:solidFill>
            <a:srgbClr val="A9C57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Improved Service Delivery</a:t>
            </a:r>
          </a:p>
        </p:txBody>
      </p:sp>
      <p:sp>
        <p:nvSpPr>
          <p:cNvPr id="42" name="Rounded Rectangle 41"/>
          <p:cNvSpPr/>
          <p:nvPr/>
        </p:nvSpPr>
        <p:spPr>
          <a:xfrm>
            <a:off x="1346622" y="1896281"/>
            <a:ext cx="1009967" cy="4349783"/>
          </a:xfrm>
          <a:prstGeom prst="roundRect">
            <a:avLst>
              <a:gd name="adj" fmla="val 9350"/>
            </a:avLst>
          </a:prstGeom>
        </p:spPr>
        <p:style>
          <a:lnRef idx="3">
            <a:schemeClr val="lt1"/>
          </a:lnRef>
          <a:fillRef idx="1">
            <a:schemeClr val="accent3"/>
          </a:fillRef>
          <a:effectRef idx="1">
            <a:schemeClr val="accent3"/>
          </a:effectRef>
          <a:fontRef idx="minor">
            <a:schemeClr val="lt1"/>
          </a:fontRef>
        </p:style>
        <p:txBody>
          <a:bodyPr lIns="91424" tIns="45712" rIns="91424" bIns="45712"/>
          <a:lstStyle/>
          <a:p>
            <a:pPr marL="93646" algn="ctr">
              <a:defRPr/>
            </a:pPr>
            <a:endParaRPr lang="en-ZA" sz="700" dirty="0">
              <a:effectLst>
                <a:outerShdw blurRad="50800" dist="38100" dir="2700000" algn="tl" rotWithShape="0">
                  <a:prstClr val="black">
                    <a:alpha val="40000"/>
                  </a:prstClr>
                </a:outerShdw>
              </a:effectLst>
            </a:endParaRPr>
          </a:p>
          <a:p>
            <a:pPr marL="93646" algn="ctr">
              <a:defRPr/>
            </a:pPr>
            <a:r>
              <a:rPr lang="en-ZA" sz="1400" dirty="0">
                <a:effectLst>
                  <a:outerShdw blurRad="50800" dist="38100" dir="2700000" algn="tl" rotWithShape="0">
                    <a:prstClr val="black">
                      <a:alpha val="40000"/>
                    </a:prstClr>
                  </a:outerShdw>
                </a:effectLst>
              </a:rPr>
              <a:t> </a:t>
            </a:r>
            <a:r>
              <a:rPr lang="en-ZA" sz="1100" b="1" dirty="0">
                <a:effectLst>
                  <a:outerShdw blurRad="50800" dist="38100" dir="2700000" algn="tl" rotWithShape="0">
                    <a:prstClr val="black">
                      <a:alpha val="40000"/>
                    </a:prstClr>
                  </a:outerShdw>
                </a:effectLst>
              </a:rPr>
              <a:t>FOOD </a:t>
            </a:r>
          </a:p>
          <a:p>
            <a:pPr marL="93646" algn="ctr">
              <a:defRPr/>
            </a:pPr>
            <a:r>
              <a:rPr lang="en-ZA" sz="1100" b="1" dirty="0">
                <a:effectLst>
                  <a:outerShdw blurRad="50800" dist="38100" dir="2700000" algn="tl" rotWithShape="0">
                    <a:prstClr val="black">
                      <a:alpha val="40000"/>
                    </a:prstClr>
                  </a:outerShdw>
                </a:effectLst>
              </a:rPr>
              <a:t>SECURITY</a:t>
            </a:r>
          </a:p>
        </p:txBody>
      </p:sp>
      <p:sp>
        <p:nvSpPr>
          <p:cNvPr id="43" name="Rounded Rectangle 42"/>
          <p:cNvSpPr/>
          <p:nvPr/>
        </p:nvSpPr>
        <p:spPr>
          <a:xfrm>
            <a:off x="1448435" y="2804826"/>
            <a:ext cx="963812" cy="914304"/>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Improved Food Security &amp; Nutrition</a:t>
            </a:r>
          </a:p>
        </p:txBody>
      </p:sp>
      <p:sp>
        <p:nvSpPr>
          <p:cNvPr id="44" name="Rounded Rectangle 43"/>
          <p:cNvSpPr/>
          <p:nvPr/>
        </p:nvSpPr>
        <p:spPr>
          <a:xfrm>
            <a:off x="1425357" y="3927907"/>
            <a:ext cx="986890" cy="904225"/>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Improved Safety Controls</a:t>
            </a:r>
          </a:p>
        </p:txBody>
      </p:sp>
      <p:grpSp>
        <p:nvGrpSpPr>
          <p:cNvPr id="10267" name="Group 46"/>
          <p:cNvGrpSpPr>
            <a:grpSpLocks/>
          </p:cNvGrpSpPr>
          <p:nvPr/>
        </p:nvGrpSpPr>
        <p:grpSpPr bwMode="auto">
          <a:xfrm>
            <a:off x="1210874" y="1627029"/>
            <a:ext cx="481907" cy="467951"/>
            <a:chOff x="2634502" y="2086752"/>
            <a:chExt cx="481262" cy="468000"/>
          </a:xfrm>
        </p:grpSpPr>
        <p:sp>
          <p:nvSpPr>
            <p:cNvPr id="48" name="Teardrop 47"/>
            <p:cNvSpPr>
              <a:spLocks noChangeAspect="1"/>
            </p:cNvSpPr>
            <p:nvPr/>
          </p:nvSpPr>
          <p:spPr>
            <a:xfrm rot="2700000">
              <a:off x="2634355" y="2086899"/>
              <a:ext cx="468000" cy="467705"/>
            </a:xfrm>
            <a:prstGeom prst="teardrop">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ZA" sz="1400" dirty="0"/>
            </a:p>
          </p:txBody>
        </p:sp>
        <p:sp>
          <p:nvSpPr>
            <p:cNvPr id="49" name="Rectangle 48"/>
            <p:cNvSpPr/>
            <p:nvPr/>
          </p:nvSpPr>
          <p:spPr>
            <a:xfrm>
              <a:off x="2658904" y="2109792"/>
              <a:ext cx="456860" cy="43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400" b="1" dirty="0">
                  <a:effectLst>
                    <a:outerShdw blurRad="38100" dist="38100" dir="2700000" algn="tl">
                      <a:srgbClr val="000000">
                        <a:alpha val="43137"/>
                      </a:srgbClr>
                    </a:outerShdw>
                  </a:effectLst>
                </a:rPr>
                <a:t>2</a:t>
              </a:r>
            </a:p>
          </p:txBody>
        </p:sp>
      </p:grpSp>
      <p:grpSp>
        <p:nvGrpSpPr>
          <p:cNvPr id="10268" name="Group 35"/>
          <p:cNvGrpSpPr>
            <a:grpSpLocks noChangeAspect="1"/>
          </p:cNvGrpSpPr>
          <p:nvPr/>
        </p:nvGrpSpPr>
        <p:grpSpPr bwMode="auto">
          <a:xfrm>
            <a:off x="2344373" y="1658706"/>
            <a:ext cx="468331" cy="467951"/>
            <a:chOff x="2580502" y="2038096"/>
            <a:chExt cx="576000" cy="576000"/>
          </a:xfrm>
        </p:grpSpPr>
        <p:sp>
          <p:nvSpPr>
            <p:cNvPr id="12" name="Teardrop 11"/>
            <p:cNvSpPr>
              <a:spLocks noChangeAspect="1"/>
            </p:cNvSpPr>
            <p:nvPr/>
          </p:nvSpPr>
          <p:spPr>
            <a:xfrm rot="2700000">
              <a:off x="2580503" y="2038095"/>
              <a:ext cx="576000" cy="576000"/>
            </a:xfrm>
            <a:prstGeom prst="teardrop">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ZA" sz="1600" dirty="0"/>
            </a:p>
          </p:txBody>
        </p:sp>
        <p:sp>
          <p:nvSpPr>
            <p:cNvPr id="27" name="Rectangle 26"/>
            <p:cNvSpPr/>
            <p:nvPr/>
          </p:nvSpPr>
          <p:spPr>
            <a:xfrm>
              <a:off x="2658971" y="2110761"/>
              <a:ext cx="457461" cy="430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600" b="1" dirty="0">
                  <a:effectLst>
                    <a:outerShdw blurRad="38100" dist="38100" dir="2700000" algn="tl">
                      <a:srgbClr val="000000">
                        <a:alpha val="43137"/>
                      </a:srgbClr>
                    </a:outerShdw>
                  </a:effectLst>
                </a:rPr>
                <a:t>3</a:t>
              </a:r>
            </a:p>
          </p:txBody>
        </p:sp>
      </p:grpSp>
      <p:grpSp>
        <p:nvGrpSpPr>
          <p:cNvPr id="10269" name="Group 49"/>
          <p:cNvGrpSpPr>
            <a:grpSpLocks noChangeAspect="1"/>
          </p:cNvGrpSpPr>
          <p:nvPr/>
        </p:nvGrpSpPr>
        <p:grpSpPr bwMode="auto">
          <a:xfrm>
            <a:off x="3426286" y="1647188"/>
            <a:ext cx="498196" cy="521225"/>
            <a:chOff x="2580502" y="2038096"/>
            <a:chExt cx="613099" cy="641483"/>
          </a:xfrm>
        </p:grpSpPr>
        <p:sp>
          <p:nvSpPr>
            <p:cNvPr id="51" name="Teardrop 50"/>
            <p:cNvSpPr>
              <a:spLocks noChangeAspect="1"/>
            </p:cNvSpPr>
            <p:nvPr/>
          </p:nvSpPr>
          <p:spPr>
            <a:xfrm rot="2700000">
              <a:off x="2580716" y="2037882"/>
              <a:ext cx="575918" cy="576347"/>
            </a:xfrm>
            <a:prstGeom prst="teardrop">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ZA" sz="1600" dirty="0"/>
            </a:p>
          </p:txBody>
        </p:sp>
        <p:sp>
          <p:nvSpPr>
            <p:cNvPr id="52" name="Rectangle 51"/>
            <p:cNvSpPr/>
            <p:nvPr/>
          </p:nvSpPr>
          <p:spPr>
            <a:xfrm>
              <a:off x="2735865" y="2248971"/>
              <a:ext cx="457736" cy="4306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600" b="1" dirty="0">
                  <a:effectLst>
                    <a:outerShdw blurRad="38100" dist="38100" dir="2700000" algn="tl">
                      <a:srgbClr val="000000">
                        <a:alpha val="43137"/>
                      </a:srgbClr>
                    </a:outerShdw>
                  </a:effectLst>
                </a:rPr>
                <a:t>4</a:t>
              </a:r>
            </a:p>
          </p:txBody>
        </p:sp>
      </p:grpSp>
      <p:sp>
        <p:nvSpPr>
          <p:cNvPr id="56" name="Rounded Rectangle 55"/>
          <p:cNvSpPr/>
          <p:nvPr/>
        </p:nvSpPr>
        <p:spPr>
          <a:xfrm rot="5400000">
            <a:off x="6615185" y="2914043"/>
            <a:ext cx="1583834" cy="443896"/>
          </a:xfrm>
          <a:prstGeom prst="roundRect">
            <a:avLst/>
          </a:prstGeom>
          <a:solidFill>
            <a:srgbClr val="A9C57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Partnership Creation</a:t>
            </a:r>
          </a:p>
        </p:txBody>
      </p:sp>
      <p:sp>
        <p:nvSpPr>
          <p:cNvPr id="45" name="Rounded Rectangle 44"/>
          <p:cNvSpPr/>
          <p:nvPr/>
        </p:nvSpPr>
        <p:spPr>
          <a:xfrm>
            <a:off x="6097811" y="5334640"/>
            <a:ext cx="1024899" cy="706965"/>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Leveraging Public Procurement</a:t>
            </a:r>
          </a:p>
        </p:txBody>
      </p:sp>
      <p:sp>
        <p:nvSpPr>
          <p:cNvPr id="10272" name="Title 2"/>
          <p:cNvSpPr>
            <a:spLocks noGrp="1"/>
          </p:cNvSpPr>
          <p:nvPr>
            <p:ph type="title"/>
          </p:nvPr>
        </p:nvSpPr>
        <p:spPr bwMode="auto">
          <a:xfrm>
            <a:off x="1041189" y="6096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Autofit/>
          </a:bodyPr>
          <a:lstStyle/>
          <a:p>
            <a:pPr algn="l"/>
            <a:r>
              <a:rPr lang="en-US" sz="2000" b="1" dirty="0">
                <a:solidFill>
                  <a:srgbClr val="008000"/>
                </a:solidFill>
                <a:latin typeface="Arial" charset="0"/>
                <a:cs typeface="Arial" charset="0"/>
              </a:rPr>
              <a:t>Policy Imperative: Gauteng City Region </a:t>
            </a:r>
            <a:r>
              <a:rPr lang="en-US" sz="2000" b="1" dirty="0" err="1">
                <a:solidFill>
                  <a:srgbClr val="008000"/>
                </a:solidFill>
                <a:latin typeface="Arial" charset="0"/>
                <a:cs typeface="Arial" charset="0"/>
              </a:rPr>
              <a:t>Agri</a:t>
            </a:r>
            <a:r>
              <a:rPr lang="en-US" sz="2000" b="1" dirty="0">
                <a:solidFill>
                  <a:srgbClr val="008000"/>
                </a:solidFill>
                <a:latin typeface="Arial" charset="0"/>
                <a:cs typeface="Arial" charset="0"/>
              </a:rPr>
              <a:t> Food </a:t>
            </a:r>
            <a:r>
              <a:rPr lang="en-US" sz="2000" b="1" dirty="0">
                <a:solidFill>
                  <a:schemeClr val="bg1"/>
                </a:solidFill>
                <a:latin typeface="Arial" charset="0"/>
                <a:cs typeface="Arial" charset="0"/>
              </a:rPr>
              <a:t>Transformation and Development Strategy</a:t>
            </a:r>
          </a:p>
        </p:txBody>
      </p:sp>
      <p:sp>
        <p:nvSpPr>
          <p:cNvPr id="59" name="Rounded Rectangle 58"/>
          <p:cNvSpPr/>
          <p:nvPr/>
        </p:nvSpPr>
        <p:spPr>
          <a:xfrm>
            <a:off x="4950738" y="1907800"/>
            <a:ext cx="1008609" cy="4365621"/>
          </a:xfrm>
          <a:prstGeom prst="roundRect">
            <a:avLst>
              <a:gd name="adj" fmla="val 9350"/>
            </a:avLst>
          </a:prstGeom>
        </p:spPr>
        <p:style>
          <a:lnRef idx="3">
            <a:schemeClr val="lt1"/>
          </a:lnRef>
          <a:fillRef idx="1">
            <a:schemeClr val="accent3"/>
          </a:fillRef>
          <a:effectRef idx="1">
            <a:schemeClr val="accent3"/>
          </a:effectRef>
          <a:fontRef idx="minor">
            <a:schemeClr val="lt1"/>
          </a:fontRef>
        </p:style>
        <p:txBody>
          <a:bodyPr lIns="0" tIns="45712" rIns="35993" bIns="45712"/>
          <a:lstStyle/>
          <a:p>
            <a:pPr marL="93646" algn="ctr">
              <a:defRPr/>
            </a:pPr>
            <a:endParaRPr lang="en-ZA" sz="700" dirty="0">
              <a:effectLst>
                <a:outerShdw blurRad="50800" dist="38100" dir="2700000" algn="tl" rotWithShape="0">
                  <a:prstClr val="black">
                    <a:alpha val="40000"/>
                  </a:prstClr>
                </a:outerShdw>
              </a:effectLst>
            </a:endParaRPr>
          </a:p>
          <a:p>
            <a:pPr algn="ctr">
              <a:defRPr/>
            </a:pPr>
            <a:r>
              <a:rPr lang="en-ZA" sz="1100" b="1" dirty="0">
                <a:effectLst>
                  <a:outerShdw blurRad="38100" dist="38100" dir="2700000" algn="tl">
                    <a:srgbClr val="000000">
                      <a:alpha val="43137"/>
                    </a:srgbClr>
                  </a:outerShdw>
                </a:effectLst>
              </a:rPr>
              <a:t>RESEARCH, INNOVATION, DEVELOPMENT AND TECHNOLOGICAL ADVANCEMENT</a:t>
            </a:r>
          </a:p>
        </p:txBody>
      </p:sp>
      <p:grpSp>
        <p:nvGrpSpPr>
          <p:cNvPr id="10274" name="Group 60"/>
          <p:cNvGrpSpPr>
            <a:grpSpLocks noChangeAspect="1"/>
          </p:cNvGrpSpPr>
          <p:nvPr/>
        </p:nvGrpSpPr>
        <p:grpSpPr bwMode="auto">
          <a:xfrm>
            <a:off x="4715893" y="1661586"/>
            <a:ext cx="468332" cy="467951"/>
            <a:chOff x="2580502" y="2038096"/>
            <a:chExt cx="576000" cy="576000"/>
          </a:xfrm>
        </p:grpSpPr>
        <p:sp>
          <p:nvSpPr>
            <p:cNvPr id="62" name="Teardrop 61"/>
            <p:cNvSpPr>
              <a:spLocks noChangeAspect="1"/>
            </p:cNvSpPr>
            <p:nvPr/>
          </p:nvSpPr>
          <p:spPr>
            <a:xfrm rot="2700000">
              <a:off x="2580502" y="2038096"/>
              <a:ext cx="576000" cy="576000"/>
            </a:xfrm>
            <a:prstGeom prst="teardrop">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ZA" sz="1600" dirty="0"/>
            </a:p>
          </p:txBody>
        </p:sp>
        <p:sp>
          <p:nvSpPr>
            <p:cNvPr id="63" name="Rectangle 62"/>
            <p:cNvSpPr/>
            <p:nvPr/>
          </p:nvSpPr>
          <p:spPr>
            <a:xfrm>
              <a:off x="2658972" y="2110761"/>
              <a:ext cx="457460" cy="430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600" b="1" dirty="0">
                  <a:effectLst>
                    <a:outerShdw blurRad="38100" dist="38100" dir="2700000" algn="tl">
                      <a:srgbClr val="000000">
                        <a:alpha val="43137"/>
                      </a:srgbClr>
                    </a:outerShdw>
                  </a:effectLst>
                </a:rPr>
                <a:t>5</a:t>
              </a:r>
            </a:p>
          </p:txBody>
        </p:sp>
      </p:grpSp>
      <p:sp>
        <p:nvSpPr>
          <p:cNvPr id="74" name="Rounded Rectangle 73"/>
          <p:cNvSpPr/>
          <p:nvPr/>
        </p:nvSpPr>
        <p:spPr>
          <a:xfrm>
            <a:off x="4950738" y="4187080"/>
            <a:ext cx="961097" cy="1049650"/>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Innovation</a:t>
            </a:r>
          </a:p>
          <a:p>
            <a:pPr algn="ctr">
              <a:defRPr/>
            </a:pPr>
            <a:r>
              <a:rPr lang="en-ZA" sz="1100" b="1" dirty="0"/>
              <a:t>and Technology Advancement</a:t>
            </a:r>
          </a:p>
        </p:txBody>
      </p:sp>
      <p:sp>
        <p:nvSpPr>
          <p:cNvPr id="76" name="Rounded Rectangle 75"/>
          <p:cNvSpPr/>
          <p:nvPr/>
        </p:nvSpPr>
        <p:spPr>
          <a:xfrm>
            <a:off x="4950738" y="3431160"/>
            <a:ext cx="977387" cy="646492"/>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Research and Development</a:t>
            </a:r>
          </a:p>
        </p:txBody>
      </p:sp>
      <p:sp>
        <p:nvSpPr>
          <p:cNvPr id="53" name="Rounded Rectangle 52"/>
          <p:cNvSpPr/>
          <p:nvPr/>
        </p:nvSpPr>
        <p:spPr>
          <a:xfrm>
            <a:off x="6076090" y="3582344"/>
            <a:ext cx="1023542" cy="578819"/>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Promoting  Entrepreneurship</a:t>
            </a:r>
          </a:p>
        </p:txBody>
      </p:sp>
      <p:sp>
        <p:nvSpPr>
          <p:cNvPr id="58" name="Rounded Rectangle 57"/>
          <p:cNvSpPr/>
          <p:nvPr/>
        </p:nvSpPr>
        <p:spPr>
          <a:xfrm>
            <a:off x="3771086" y="1978353"/>
            <a:ext cx="1030329" cy="4364182"/>
          </a:xfrm>
          <a:prstGeom prst="roundRect">
            <a:avLst>
              <a:gd name="adj" fmla="val 9350"/>
            </a:avLst>
          </a:prstGeom>
        </p:spPr>
        <p:style>
          <a:lnRef idx="3">
            <a:schemeClr val="lt1"/>
          </a:lnRef>
          <a:fillRef idx="1">
            <a:schemeClr val="accent3"/>
          </a:fillRef>
          <a:effectRef idx="1">
            <a:schemeClr val="accent3"/>
          </a:effectRef>
          <a:fontRef idx="minor">
            <a:schemeClr val="lt1"/>
          </a:fontRef>
        </p:style>
        <p:txBody>
          <a:bodyPr lIns="0" tIns="45712" rIns="35993" bIns="45712"/>
          <a:lstStyle/>
          <a:p>
            <a:pPr marL="93646" algn="ctr">
              <a:defRPr/>
            </a:pPr>
            <a:endParaRPr lang="en-ZA" sz="700" dirty="0">
              <a:effectLst>
                <a:outerShdw blurRad="50800" dist="38100" dir="2700000" algn="tl" rotWithShape="0">
                  <a:prstClr val="black">
                    <a:alpha val="40000"/>
                  </a:prstClr>
                </a:outerShdw>
              </a:effectLst>
            </a:endParaRPr>
          </a:p>
          <a:p>
            <a:pPr algn="ctr">
              <a:defRPr/>
            </a:pPr>
            <a:r>
              <a:rPr lang="en-ZA" sz="1100" b="1" dirty="0">
                <a:effectLst>
                  <a:outerShdw blurRad="38100" dist="38100" dir="2700000" algn="tl">
                    <a:srgbClr val="000000">
                      <a:alpha val="43137"/>
                    </a:srgbClr>
                  </a:outerShdw>
                </a:effectLst>
              </a:rPr>
              <a:t>STRATEGIC ECONOMIC INFRASTRUCTURE DEVELOPMENT</a:t>
            </a:r>
          </a:p>
        </p:txBody>
      </p:sp>
      <p:sp>
        <p:nvSpPr>
          <p:cNvPr id="60" name="Rounded Rectangle 59"/>
          <p:cNvSpPr/>
          <p:nvPr/>
        </p:nvSpPr>
        <p:spPr>
          <a:xfrm>
            <a:off x="3788734" y="5045231"/>
            <a:ext cx="995034" cy="578819"/>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Agro Logistics Support</a:t>
            </a:r>
          </a:p>
        </p:txBody>
      </p:sp>
      <p:sp>
        <p:nvSpPr>
          <p:cNvPr id="64" name="Rounded Rectangle 63"/>
          <p:cNvSpPr/>
          <p:nvPr/>
        </p:nvSpPr>
        <p:spPr>
          <a:xfrm>
            <a:off x="3805023" y="4348344"/>
            <a:ext cx="996392" cy="578819"/>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Resource Mobilisation and Funding</a:t>
            </a:r>
          </a:p>
        </p:txBody>
      </p:sp>
      <p:sp>
        <p:nvSpPr>
          <p:cNvPr id="65" name="Rounded Rectangle 64"/>
          <p:cNvSpPr/>
          <p:nvPr/>
        </p:nvSpPr>
        <p:spPr>
          <a:xfrm>
            <a:off x="3788734" y="3123033"/>
            <a:ext cx="995034" cy="1038130"/>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Investment in Strategic Economic Infrastructure</a:t>
            </a:r>
          </a:p>
        </p:txBody>
      </p:sp>
      <p:grpSp>
        <p:nvGrpSpPr>
          <p:cNvPr id="10282" name="Group 65"/>
          <p:cNvGrpSpPr>
            <a:grpSpLocks noChangeAspect="1"/>
          </p:cNvGrpSpPr>
          <p:nvPr/>
        </p:nvGrpSpPr>
        <p:grpSpPr bwMode="auto">
          <a:xfrm>
            <a:off x="5810024" y="1717741"/>
            <a:ext cx="468332" cy="467950"/>
            <a:chOff x="2580502" y="2038096"/>
            <a:chExt cx="576000" cy="576000"/>
          </a:xfrm>
        </p:grpSpPr>
        <p:sp>
          <p:nvSpPr>
            <p:cNvPr id="67" name="Teardrop 66"/>
            <p:cNvSpPr>
              <a:spLocks noChangeAspect="1"/>
            </p:cNvSpPr>
            <p:nvPr/>
          </p:nvSpPr>
          <p:spPr>
            <a:xfrm rot="2700000">
              <a:off x="2580501" y="2038097"/>
              <a:ext cx="576000" cy="576000"/>
            </a:xfrm>
            <a:prstGeom prst="teardrop">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ZA" sz="1600" dirty="0"/>
            </a:p>
          </p:txBody>
        </p:sp>
        <p:sp>
          <p:nvSpPr>
            <p:cNvPr id="68" name="Rectangle 67"/>
            <p:cNvSpPr/>
            <p:nvPr/>
          </p:nvSpPr>
          <p:spPr>
            <a:xfrm>
              <a:off x="2658972" y="2110760"/>
              <a:ext cx="457460" cy="4306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600" b="1" dirty="0">
                  <a:effectLst>
                    <a:outerShdw blurRad="38100" dist="38100" dir="2700000" algn="tl">
                      <a:srgbClr val="000000">
                        <a:alpha val="43137"/>
                      </a:srgbClr>
                    </a:outerShdw>
                  </a:effectLst>
                </a:rPr>
                <a:t>6</a:t>
              </a:r>
            </a:p>
          </p:txBody>
        </p:sp>
      </p:grpSp>
      <p:sp>
        <p:nvSpPr>
          <p:cNvPr id="69" name="Rounded Rectangle 68"/>
          <p:cNvSpPr/>
          <p:nvPr/>
        </p:nvSpPr>
        <p:spPr>
          <a:xfrm rot="5400000">
            <a:off x="7164287" y="2869885"/>
            <a:ext cx="1583834" cy="578287"/>
          </a:xfrm>
          <a:prstGeom prst="roundRect">
            <a:avLst/>
          </a:prstGeom>
          <a:solidFill>
            <a:srgbClr val="A9C57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Communication and Stakeholder Mobilisation</a:t>
            </a:r>
          </a:p>
        </p:txBody>
      </p:sp>
      <p:sp>
        <p:nvSpPr>
          <p:cNvPr id="70" name="Rounded Rectangle 69"/>
          <p:cNvSpPr/>
          <p:nvPr/>
        </p:nvSpPr>
        <p:spPr>
          <a:xfrm>
            <a:off x="2520845" y="4549923"/>
            <a:ext cx="981459" cy="918623"/>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Market Development and Export Promotion</a:t>
            </a:r>
          </a:p>
        </p:txBody>
      </p:sp>
      <p:sp>
        <p:nvSpPr>
          <p:cNvPr id="71" name="Rounded Rectangle 70"/>
          <p:cNvSpPr/>
          <p:nvPr/>
        </p:nvSpPr>
        <p:spPr>
          <a:xfrm>
            <a:off x="4996893" y="5334640"/>
            <a:ext cx="961097" cy="908544"/>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Skills Development and Knowledge Transfer</a:t>
            </a:r>
          </a:p>
        </p:txBody>
      </p:sp>
      <p:sp>
        <p:nvSpPr>
          <p:cNvPr id="55" name="Rounded Rectangle 54"/>
          <p:cNvSpPr/>
          <p:nvPr/>
        </p:nvSpPr>
        <p:spPr>
          <a:xfrm>
            <a:off x="6105956" y="2787547"/>
            <a:ext cx="1024899" cy="577380"/>
          </a:xfrm>
          <a:prstGeom prst="roundRect">
            <a:avLst/>
          </a:prstGeom>
          <a:ln>
            <a:solidFill>
              <a:srgbClr val="4572A9"/>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en-ZA" sz="1100" b="1" dirty="0"/>
              <a:t>Co-ops and Enterprise Development</a:t>
            </a:r>
          </a:p>
        </p:txBody>
      </p:sp>
    </p:spTree>
    <p:extLst>
      <p:ext uri="{BB962C8B-B14F-4D97-AF65-F5344CB8AC3E}">
        <p14:creationId xmlns:p14="http://schemas.microsoft.com/office/powerpoint/2010/main" xmlns="" val="1229116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1219200" y="6858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a:bodyPr>
          <a:lstStyle/>
          <a:p>
            <a:r>
              <a:rPr lang="en-US" sz="2000" b="1" dirty="0">
                <a:solidFill>
                  <a:schemeClr val="bg1"/>
                </a:solidFill>
                <a:latin typeface="Arial" charset="0"/>
                <a:cs typeface="Arial" charset="0"/>
              </a:rPr>
              <a:t>Policy Context</a:t>
            </a:r>
          </a:p>
        </p:txBody>
      </p:sp>
      <p:sp>
        <p:nvSpPr>
          <p:cNvPr id="3" name="Content Placeholder 2"/>
          <p:cNvSpPr>
            <a:spLocks noGrp="1"/>
          </p:cNvSpPr>
          <p:nvPr>
            <p:ph idx="1"/>
          </p:nvPr>
        </p:nvSpPr>
        <p:spPr>
          <a:xfrm>
            <a:off x="726254" y="1412492"/>
            <a:ext cx="8294216" cy="5255448"/>
          </a:xfrm>
        </p:spPr>
        <p:txBody>
          <a:bodyPr/>
          <a:lstStyle/>
          <a:p>
            <a:pPr algn="just">
              <a:defRPr/>
            </a:pPr>
            <a:endParaRPr lang="en-US" sz="2800" dirty="0"/>
          </a:p>
          <a:p>
            <a:pPr algn="just">
              <a:defRPr/>
            </a:pPr>
            <a:r>
              <a:rPr lang="en-US" sz="2800" dirty="0"/>
              <a:t>As identified by National Development plan &amp; New Growth Path, Agriculture remains critical for employment and food security</a:t>
            </a:r>
          </a:p>
          <a:p>
            <a:pPr algn="just">
              <a:defRPr/>
            </a:pPr>
            <a:r>
              <a:rPr lang="en-US" sz="2800" dirty="0"/>
              <a:t>NDP estimates that agriculture could potentially create 1mill jobs by 2030</a:t>
            </a:r>
          </a:p>
          <a:p>
            <a:pPr algn="just">
              <a:defRPr/>
            </a:pPr>
            <a:r>
              <a:rPr lang="en-US" sz="2800" dirty="0"/>
              <a:t>IPAP &amp; APAP refers to investment in agroprocessing &amp; agro-logistics </a:t>
            </a:r>
          </a:p>
          <a:p>
            <a:pPr marL="0" indent="0" algn="just">
              <a:defRPr/>
            </a:pPr>
            <a:r>
              <a:rPr lang="en-US" sz="2800" dirty="0"/>
              <a:t>   ( bulk agricultural commodities </a:t>
            </a:r>
            <a:r>
              <a:rPr lang="en-US" dirty="0" smtClean="0"/>
              <a:t>)</a:t>
            </a:r>
            <a:endParaRPr lang="en-US" dirty="0"/>
          </a:p>
        </p:txBody>
      </p:sp>
    </p:spTree>
    <p:extLst>
      <p:ext uri="{BB962C8B-B14F-4D97-AF65-F5344CB8AC3E}">
        <p14:creationId xmlns:p14="http://schemas.microsoft.com/office/powerpoint/2010/main" xmlns="" val="3356846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685800" y="762000"/>
            <a:ext cx="7848962" cy="65369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normAutofit/>
          </a:bodyPr>
          <a:lstStyle/>
          <a:p>
            <a:pPr marL="513443" indent="-513443"/>
            <a:r>
              <a:rPr lang="en-US" sz="2000" b="1" dirty="0">
                <a:solidFill>
                  <a:schemeClr val="bg1"/>
                </a:solidFill>
                <a:latin typeface="Arial" charset="0"/>
                <a:cs typeface="Arial" charset="0"/>
              </a:rPr>
              <a:t>High impact value chain projects</a:t>
            </a:r>
          </a:p>
        </p:txBody>
      </p:sp>
      <p:sp>
        <p:nvSpPr>
          <p:cNvPr id="12291" name="Content Placeholder 2"/>
          <p:cNvSpPr>
            <a:spLocks noGrp="1"/>
          </p:cNvSpPr>
          <p:nvPr>
            <p:ph idx="1"/>
          </p:nvPr>
        </p:nvSpPr>
        <p:spPr bwMode="auto">
          <a:xfrm>
            <a:off x="616297" y="1305944"/>
            <a:ext cx="7848962" cy="489836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normAutofit fontScale="62500" lnSpcReduction="20000"/>
          </a:bodyPr>
          <a:lstStyle/>
          <a:p>
            <a:r>
              <a:rPr lang="en-ZA" b="1" smtClean="0">
                <a:latin typeface="Arial" charset="0"/>
                <a:cs typeface="Arial" charset="0"/>
              </a:rPr>
              <a:t>Agri-Parks: </a:t>
            </a:r>
            <a:r>
              <a:rPr lang="en-ZA" smtClean="0">
                <a:latin typeface="Arial" charset="0"/>
                <a:cs typeface="Arial" charset="0"/>
              </a:rPr>
              <a:t>Gauteng have developed an  Agri-parks Program which  emphasize on the concept of a one stop destination for enhancing participation of all farmers. Five (5) Agri parks are established and there is a need for two more to cover all the district. </a:t>
            </a:r>
            <a:endParaRPr lang="en-US" smtClean="0">
              <a:latin typeface="Arial" charset="0"/>
              <a:cs typeface="Arial" charset="0"/>
            </a:endParaRPr>
          </a:p>
          <a:p>
            <a:pPr algn="just"/>
            <a:r>
              <a:rPr lang="en-ZA" b="1" smtClean="0">
                <a:latin typeface="Arial" charset="0"/>
                <a:cs typeface="Arial" charset="0"/>
              </a:rPr>
              <a:t>Vertical Growth Chamber farming system: </a:t>
            </a:r>
            <a:r>
              <a:rPr lang="en-ZA" smtClean="0">
                <a:latin typeface="Arial" charset="0"/>
                <a:cs typeface="Arial" charset="0"/>
              </a:rPr>
              <a:t>As part of Modernization and Re-industrialization the GDARD has introduced the latest farming technology in the form of the Hydroponics Vertical Chamber established at Westonaria Agripark. </a:t>
            </a:r>
            <a:r>
              <a:rPr lang="en-GB" smtClean="0">
                <a:latin typeface="Arial" charset="0"/>
                <a:cs typeface="Arial" charset="0"/>
              </a:rPr>
              <a:t>It is commercial system for growing plants or crops vertically in a controlled environment (high intensive). </a:t>
            </a:r>
            <a:r>
              <a:rPr lang="en-ZA" smtClean="0">
                <a:latin typeface="Arial" charset="0"/>
                <a:cs typeface="Arial" charset="0"/>
              </a:rPr>
              <a:t>The facility (30mX10mX6m) is established at West Rand and there is a need to replicate in the other Agri parks within the Province.</a:t>
            </a:r>
          </a:p>
          <a:p>
            <a:pPr algn="just"/>
            <a:r>
              <a:rPr lang="en-US" b="1" smtClean="0">
                <a:latin typeface="Arial" charset="0"/>
                <a:cs typeface="Arial" charset="0"/>
              </a:rPr>
              <a:t>Isigayo grain milling plant: </a:t>
            </a:r>
            <a:r>
              <a:rPr lang="en-US" smtClean="0">
                <a:latin typeface="Arial" charset="0"/>
                <a:cs typeface="Arial" charset="0"/>
              </a:rPr>
              <a:t>Land owned by WRDM was allocated for development of this project. The construction of the warehouse is in progress and almost 85% complete. Procurement of the turnkey milling plant and accessories is underway. Business plan and the approved construction plans are in place</a:t>
            </a:r>
          </a:p>
          <a:p>
            <a:pPr algn="just"/>
            <a:endParaRPr lang="en-US" b="1" smtClean="0">
              <a:latin typeface="Arial" charset="0"/>
              <a:cs typeface="Arial" charset="0"/>
            </a:endParaRPr>
          </a:p>
          <a:p>
            <a:pPr algn="just"/>
            <a:endParaRPr lang="en-ZA" b="1" smtClean="0">
              <a:latin typeface="Arial" charset="0"/>
              <a:cs typeface="Arial" charset="0"/>
            </a:endParaRPr>
          </a:p>
          <a:p>
            <a:endParaRPr lang="en-US" smtClean="0">
              <a:latin typeface="Arial" charset="0"/>
              <a:cs typeface="Arial" charset="0"/>
            </a:endParaRPr>
          </a:p>
        </p:txBody>
      </p:sp>
    </p:spTree>
    <p:extLst>
      <p:ext uri="{BB962C8B-B14F-4D97-AF65-F5344CB8AC3E}">
        <p14:creationId xmlns:p14="http://schemas.microsoft.com/office/powerpoint/2010/main" xmlns="" val="4178756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46</TotalTime>
  <Words>1953</Words>
  <Application>Microsoft Office PowerPoint</Application>
  <PresentationFormat>On-screen Show (4:3)</PresentationFormat>
  <Paragraphs>401</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PRESENTATION TO PORTFOLIO COMMITTEE ON AGRICULTURE,FORESTRY AND FISHERIES ON CONDITIONAL GRANTS AND EQUITABLE SHARE PLANS AND PROGRESS</vt:lpstr>
      <vt:lpstr>Presentation Outline </vt:lpstr>
      <vt:lpstr>Presentation Outline (2) </vt:lpstr>
      <vt:lpstr>VISION AND MISSION </vt:lpstr>
      <vt:lpstr>Overview of the Gauteng Province </vt:lpstr>
      <vt:lpstr>Introduction and Overview</vt:lpstr>
      <vt:lpstr>Policy Imperative: Gauteng City Region Agri Food Transformation and Development Strategy</vt:lpstr>
      <vt:lpstr>Policy Context</vt:lpstr>
      <vt:lpstr>High impact value chain projects</vt:lpstr>
      <vt:lpstr>WESTONARIA AGRIPARK (VERTICAL CHAMBER) </vt:lpstr>
      <vt:lpstr>PRIORITY COMMODITIES FOR GAUTENG IN LINE WITH APAP</vt:lpstr>
      <vt:lpstr>AGRIPARKS OPERATING MODEL</vt:lpstr>
      <vt:lpstr>2016/17 Fetsa Tlala plans and progress – State of Readiness</vt:lpstr>
      <vt:lpstr>GDARD Agricultural programs </vt:lpstr>
      <vt:lpstr>Pelusa SH YF</vt:lpstr>
      <vt:lpstr>Slide 16</vt:lpstr>
      <vt:lpstr>Carletonville project </vt:lpstr>
      <vt:lpstr> Ten Pillars  </vt:lpstr>
      <vt:lpstr>Ms Busisiwe Tshomela project </vt:lpstr>
      <vt:lpstr>Grant Purpose</vt:lpstr>
      <vt:lpstr>Pullets recently delivered: Roda Farm </vt:lpstr>
      <vt:lpstr>Policy imperatives informing investments in 2016/17</vt:lpstr>
      <vt:lpstr>21 sow piggery structure: Seanego Project Winterveldt </vt:lpstr>
      <vt:lpstr>Programme allocations in 2016/17</vt:lpstr>
      <vt:lpstr>Khabothe’s farm </vt:lpstr>
      <vt:lpstr>Planned Activities aligned to APAP </vt:lpstr>
      <vt:lpstr>GAUTENG </vt:lpstr>
      <vt:lpstr>Job creation </vt:lpstr>
      <vt:lpstr>Farmer Training and Capacity building </vt:lpstr>
      <vt:lpstr>Extension Recovery Plan </vt:lpstr>
      <vt:lpstr>Number of HOUSEHOLDS BENEFITING from Agricultural Food Security Initiatives</vt:lpstr>
      <vt:lpstr>Number of Hectares cultivated </vt:lpstr>
      <vt:lpstr>PROGRESS ON AGRIPARKS INTERVENTIONS </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MOSIFANE, MICHAEL (GDARD)</dc:creator>
  <cp:lastModifiedBy>PUMZA</cp:lastModifiedBy>
  <cp:revision>26</cp:revision>
  <dcterms:created xsi:type="dcterms:W3CDTF">2016-09-19T10:33:48Z</dcterms:created>
  <dcterms:modified xsi:type="dcterms:W3CDTF">2016-09-23T13:15:38Z</dcterms:modified>
</cp:coreProperties>
</file>