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tags/tag4.xml" ContentType="application/vnd.openxmlformats-officedocument.presentationml.tags+xml"/>
  <Override PartName="/ppt/slideLayouts/slideLayout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tags/tag7.xml" ContentType="application/vnd.openxmlformats-officedocument.presentationml.tags+xml"/>
  <Default Extension="bin" ContentType="application/vnd.openxmlformats-officedocument.oleObject"/>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3648" r:id="rId1"/>
    <p:sldMasterId id="2147483673" r:id="rId2"/>
  </p:sldMasterIdLst>
  <p:notesMasterIdLst>
    <p:notesMasterId r:id="rId20"/>
  </p:notesMasterIdLst>
  <p:handoutMasterIdLst>
    <p:handoutMasterId r:id="rId21"/>
  </p:handoutMasterIdLst>
  <p:sldIdLst>
    <p:sldId id="397" r:id="rId3"/>
    <p:sldId id="428" r:id="rId4"/>
    <p:sldId id="408" r:id="rId5"/>
    <p:sldId id="395" r:id="rId6"/>
    <p:sldId id="433" r:id="rId7"/>
    <p:sldId id="410" r:id="rId8"/>
    <p:sldId id="434" r:id="rId9"/>
    <p:sldId id="412" r:id="rId10"/>
    <p:sldId id="413" r:id="rId11"/>
    <p:sldId id="400" r:id="rId12"/>
    <p:sldId id="399" r:id="rId13"/>
    <p:sldId id="420" r:id="rId14"/>
    <p:sldId id="435" r:id="rId15"/>
    <p:sldId id="426" r:id="rId16"/>
    <p:sldId id="427" r:id="rId17"/>
    <p:sldId id="419" r:id="rId18"/>
    <p:sldId id="432" r:id="rId19"/>
  </p:sldIdLst>
  <p:sldSz cx="8961438" cy="6721475"/>
  <p:notesSz cx="7315200" cy="9601200"/>
  <p:custDataLst>
    <p:tags r:id="rId2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46824" algn="l" rtl="0" fontAlgn="base">
      <a:spcBef>
        <a:spcPct val="0"/>
      </a:spcBef>
      <a:spcAft>
        <a:spcPct val="0"/>
      </a:spcAft>
      <a:defRPr sz="1600" kern="1200">
        <a:solidFill>
          <a:schemeClr val="tx1"/>
        </a:solidFill>
        <a:latin typeface="Arial" charset="0"/>
        <a:ea typeface="+mn-ea"/>
        <a:cs typeface="+mn-cs"/>
      </a:defRPr>
    </a:lvl2pPr>
    <a:lvl3pPr marL="893656" algn="l" rtl="0" fontAlgn="base">
      <a:spcBef>
        <a:spcPct val="0"/>
      </a:spcBef>
      <a:spcAft>
        <a:spcPct val="0"/>
      </a:spcAft>
      <a:defRPr sz="1600" kern="1200">
        <a:solidFill>
          <a:schemeClr val="tx1"/>
        </a:solidFill>
        <a:latin typeface="Arial" charset="0"/>
        <a:ea typeface="+mn-ea"/>
        <a:cs typeface="+mn-cs"/>
      </a:defRPr>
    </a:lvl3pPr>
    <a:lvl4pPr marL="1340480" algn="l" rtl="0" fontAlgn="base">
      <a:spcBef>
        <a:spcPct val="0"/>
      </a:spcBef>
      <a:spcAft>
        <a:spcPct val="0"/>
      </a:spcAft>
      <a:defRPr sz="1600" kern="1200">
        <a:solidFill>
          <a:schemeClr val="tx1"/>
        </a:solidFill>
        <a:latin typeface="Arial" charset="0"/>
        <a:ea typeface="+mn-ea"/>
        <a:cs typeface="+mn-cs"/>
      </a:defRPr>
    </a:lvl4pPr>
    <a:lvl5pPr marL="1787309" algn="l" rtl="0" fontAlgn="base">
      <a:spcBef>
        <a:spcPct val="0"/>
      </a:spcBef>
      <a:spcAft>
        <a:spcPct val="0"/>
      </a:spcAft>
      <a:defRPr sz="1600" kern="1200">
        <a:solidFill>
          <a:schemeClr val="tx1"/>
        </a:solidFill>
        <a:latin typeface="Arial" charset="0"/>
        <a:ea typeface="+mn-ea"/>
        <a:cs typeface="+mn-cs"/>
      </a:defRPr>
    </a:lvl5pPr>
    <a:lvl6pPr marL="2234136" algn="l" defTabSz="893656" rtl="0" eaLnBrk="1" latinLnBrk="0" hangingPunct="1">
      <a:defRPr sz="1600" kern="1200">
        <a:solidFill>
          <a:schemeClr val="tx1"/>
        </a:solidFill>
        <a:latin typeface="Arial" charset="0"/>
        <a:ea typeface="+mn-ea"/>
        <a:cs typeface="+mn-cs"/>
      </a:defRPr>
    </a:lvl6pPr>
    <a:lvl7pPr marL="2680962" algn="l" defTabSz="893656" rtl="0" eaLnBrk="1" latinLnBrk="0" hangingPunct="1">
      <a:defRPr sz="1600" kern="1200">
        <a:solidFill>
          <a:schemeClr val="tx1"/>
        </a:solidFill>
        <a:latin typeface="Arial" charset="0"/>
        <a:ea typeface="+mn-ea"/>
        <a:cs typeface="+mn-cs"/>
      </a:defRPr>
    </a:lvl7pPr>
    <a:lvl8pPr marL="3127791" algn="l" defTabSz="893656" rtl="0" eaLnBrk="1" latinLnBrk="0" hangingPunct="1">
      <a:defRPr sz="1600" kern="1200">
        <a:solidFill>
          <a:schemeClr val="tx1"/>
        </a:solidFill>
        <a:latin typeface="Arial" charset="0"/>
        <a:ea typeface="+mn-ea"/>
        <a:cs typeface="+mn-cs"/>
      </a:defRPr>
    </a:lvl8pPr>
    <a:lvl9pPr marL="3574617" algn="l" defTabSz="893656"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2" orient="horz" pos="4158" userDrawn="1">
          <p15:clr>
            <a:srgbClr val="A4A3A4"/>
          </p15:clr>
        </p15:guide>
        <p15:guide id="3" pos="5521" userDrawn="1">
          <p15:clr>
            <a:srgbClr val="A4A3A4"/>
          </p15:clr>
        </p15:guide>
        <p15:guide id="5" orient="horz" pos="3160" userDrawn="1">
          <p15:clr>
            <a:srgbClr val="A4A3A4"/>
          </p15:clr>
        </p15:guide>
        <p15:guide id="6" pos="119" userDrawn="1">
          <p15:clr>
            <a:srgbClr val="A4A3A4"/>
          </p15:clr>
        </p15:guide>
        <p15:guide id="7" pos="3281">
          <p15:clr>
            <a:srgbClr val="A4A3A4"/>
          </p15:clr>
        </p15:guide>
      </p15:sldGuideLst>
    </p:ext>
    <p:ext uri="{2D200454-40CA-4A62-9FC3-DE9A4176ACB9}">
      <p15:notesGuideLst xmlns:p15="http://schemas.microsoft.com/office/powerpoint/2012/main" xmlns="">
        <p15:guide id="1" orient="horz" pos="3025"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EFEEB6"/>
    <a:srgbClr val="FF7C80"/>
    <a:srgbClr val="C7E0FB"/>
    <a:srgbClr val="031549"/>
    <a:srgbClr val="042274"/>
    <a:srgbClr val="163466"/>
    <a:srgbClr val="006600"/>
    <a:srgbClr val="598787"/>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5825" autoAdjust="0"/>
    <p:restoredTop sz="95976" autoAdjust="0"/>
  </p:normalViewPr>
  <p:slideViewPr>
    <p:cSldViewPr snapToGrid="0" snapToObjects="1">
      <p:cViewPr varScale="1">
        <p:scale>
          <a:sx n="114" d="100"/>
          <a:sy n="114" d="100"/>
        </p:scale>
        <p:origin x="-2352" y="-102"/>
      </p:cViewPr>
      <p:guideLst>
        <p:guide orient="horz" pos="4158"/>
        <p:guide orient="horz" pos="3160"/>
        <p:guide pos="5521"/>
        <p:guide pos="119"/>
        <p:guide pos="3281"/>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72" d="100"/>
          <a:sy n="72" d="100"/>
        </p:scale>
        <p:origin x="2920" y="76"/>
      </p:cViewPr>
      <p:guideLst>
        <p:guide orient="horz" pos="3025"/>
        <p:guide pos="23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2.xml"/><Relationship Id="rId6" Type="http://schemas.openxmlformats.org/officeDocument/2006/relationships/slide" Target="slides/slide13.xml"/><Relationship Id="rId5" Type="http://schemas.openxmlformats.org/officeDocument/2006/relationships/slide" Target="slides/slide11.xml"/><Relationship Id="rId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842963" y="601663"/>
            <a:ext cx="5635625" cy="4227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3" name="Rectangle 3"/>
          <p:cNvSpPr>
            <a:spLocks noGrp="1" noChangeArrowheads="1"/>
          </p:cNvSpPr>
          <p:nvPr>
            <p:ph type="body" sz="quarter" idx="3"/>
          </p:nvPr>
        </p:nvSpPr>
        <p:spPr bwMode="auto">
          <a:xfrm>
            <a:off x="567622" y="5159110"/>
            <a:ext cx="6188149"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568217" y="9227281"/>
            <a:ext cx="18755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755705" y="103083"/>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xmlns="" val="3303025599"/>
      </p:ext>
    </p:extLst>
  </p:cSld>
  <p:clrMap bg1="lt1" tx1="dk1" bg2="lt2" tx2="dk2" accent1="accent1" accent2="accent2" accent3="accent3" accent4="accent4" accent5="accent5" accent6="accent6" hlink="hlink" folHlink="folHlink"/>
  <p:notesStyle>
    <a:lvl1pPr algn="l" defTabSz="875036"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4810" indent="-113255" algn="l" defTabSz="875036"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293228" indent="-176872" algn="l" defTabSz="875036"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17346" indent="-122566" algn="l" defTabSz="875036"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30611" indent="-111712" algn="l" defTabSz="875036"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34136" algn="l" defTabSz="893656" rtl="0" eaLnBrk="1" latinLnBrk="0" hangingPunct="1">
      <a:defRPr sz="1200" kern="1200">
        <a:solidFill>
          <a:schemeClr val="tx1"/>
        </a:solidFill>
        <a:latin typeface="+mn-lt"/>
        <a:ea typeface="+mn-ea"/>
        <a:cs typeface="+mn-cs"/>
      </a:defRPr>
    </a:lvl6pPr>
    <a:lvl7pPr marL="2680962" algn="l" defTabSz="893656" rtl="0" eaLnBrk="1" latinLnBrk="0" hangingPunct="1">
      <a:defRPr sz="1200" kern="1200">
        <a:solidFill>
          <a:schemeClr val="tx1"/>
        </a:solidFill>
        <a:latin typeface="+mn-lt"/>
        <a:ea typeface="+mn-ea"/>
        <a:cs typeface="+mn-cs"/>
      </a:defRPr>
    </a:lvl7pPr>
    <a:lvl8pPr marL="3127791" algn="l" defTabSz="893656" rtl="0" eaLnBrk="1" latinLnBrk="0" hangingPunct="1">
      <a:defRPr sz="1200" kern="1200">
        <a:solidFill>
          <a:schemeClr val="tx1"/>
        </a:solidFill>
        <a:latin typeface="+mn-lt"/>
        <a:ea typeface="+mn-ea"/>
        <a:cs typeface="+mn-cs"/>
      </a:defRPr>
    </a:lvl8pPr>
    <a:lvl9pPr marL="3574617" algn="l" defTabSz="8936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5830" y="5543072"/>
            <a:ext cx="6154949" cy="246221"/>
          </a:xfrm>
        </p:spPr>
        <p:txBody>
          <a:bodyPr/>
          <a:lstStyle/>
          <a:p>
            <a:endParaRPr lang="en-ZA" dirty="0"/>
          </a:p>
        </p:txBody>
      </p:sp>
      <p:sp>
        <p:nvSpPr>
          <p:cNvPr id="4" name="Slide Number Placeholder 3"/>
          <p:cNvSpPr>
            <a:spLocks noGrp="1"/>
          </p:cNvSpPr>
          <p:nvPr>
            <p:ph type="sldNum" sz="quarter" idx="10"/>
          </p:nvPr>
        </p:nvSpPr>
        <p:spPr>
          <a:xfrm>
            <a:off x="6565814" y="9927758"/>
            <a:ext cx="84960" cy="184666"/>
          </a:xfrm>
        </p:spPr>
        <p:txBody>
          <a:bodyPr/>
          <a:lstStyle/>
          <a:p>
            <a:pPr>
              <a:defRPr/>
            </a:pPr>
            <a:fld id="{3C3A632B-FBDE-46D4-BF6F-6D14421E6342}" type="slidenum">
              <a:rPr lang="en-US" smtClean="0"/>
              <a:pPr>
                <a:defRPr/>
              </a:pPr>
              <a:t>0</a:t>
            </a:fld>
            <a:endParaRPr lang="en-US" dirty="0"/>
          </a:p>
        </p:txBody>
      </p:sp>
    </p:spTree>
    <p:extLst>
      <p:ext uri="{BB962C8B-B14F-4D97-AF65-F5344CB8AC3E}">
        <p14:creationId xmlns:p14="http://schemas.microsoft.com/office/powerpoint/2010/main" xmlns="" val="171728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22" y="5159111"/>
            <a:ext cx="6188149" cy="246221"/>
          </a:xfrm>
        </p:spPr>
        <p:txBody>
          <a:bodyPr/>
          <a:lstStyle/>
          <a:p>
            <a:endParaRPr lang="en-US" baseline="0" dirty="0" smtClean="0"/>
          </a:p>
        </p:txBody>
      </p:sp>
      <p:sp>
        <p:nvSpPr>
          <p:cNvPr id="4" name="Slide Number Placeholder 3"/>
          <p:cNvSpPr>
            <a:spLocks noGrp="1"/>
          </p:cNvSpPr>
          <p:nvPr>
            <p:ph type="sldNum" sz="quarter" idx="10"/>
          </p:nvPr>
        </p:nvSpPr>
        <p:spPr>
          <a:xfrm>
            <a:off x="6670809" y="9227281"/>
            <a:ext cx="84960" cy="184666"/>
          </a:xfrm>
        </p:spPr>
        <p:txBody>
          <a:bodyPr/>
          <a:lstStyle/>
          <a:p>
            <a:fld id="{4D78C0EF-AED1-4D0D-B5D3-587919805691}"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xmlns="" val="404170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22" y="5159111"/>
            <a:ext cx="6188149" cy="246221"/>
          </a:xfrm>
        </p:spPr>
        <p:txBody>
          <a:bodyPr/>
          <a:lstStyle/>
          <a:p>
            <a:endParaRPr lang="en-US" baseline="0" dirty="0" smtClean="0"/>
          </a:p>
        </p:txBody>
      </p:sp>
      <p:sp>
        <p:nvSpPr>
          <p:cNvPr id="4" name="Slide Number Placeholder 3"/>
          <p:cNvSpPr>
            <a:spLocks noGrp="1"/>
          </p:cNvSpPr>
          <p:nvPr>
            <p:ph type="sldNum" sz="quarter" idx="10"/>
          </p:nvPr>
        </p:nvSpPr>
        <p:spPr>
          <a:xfrm>
            <a:off x="6670809" y="9227281"/>
            <a:ext cx="84960" cy="184666"/>
          </a:xfrm>
        </p:spPr>
        <p:txBody>
          <a:bodyPr/>
          <a:lstStyle/>
          <a:p>
            <a:fld id="{4D78C0EF-AED1-4D0D-B5D3-587919805691}" type="slidenum">
              <a:rPr lang="en-ZA" smtClean="0">
                <a:solidFill>
                  <a:prstClr val="black"/>
                </a:solidFill>
              </a:rPr>
              <a:pPr/>
              <a:t>3</a:t>
            </a:fld>
            <a:endParaRPr lang="en-ZA" dirty="0">
              <a:solidFill>
                <a:prstClr val="black"/>
              </a:solidFill>
            </a:endParaRPr>
          </a:p>
        </p:txBody>
      </p:sp>
    </p:spTree>
    <p:extLst>
      <p:ext uri="{BB962C8B-B14F-4D97-AF65-F5344CB8AC3E}">
        <p14:creationId xmlns:p14="http://schemas.microsoft.com/office/powerpoint/2010/main" xmlns="" val="125318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22" y="5159111"/>
            <a:ext cx="6188149" cy="246221"/>
          </a:xfrm>
        </p:spPr>
        <p:txBody>
          <a:bodyPr/>
          <a:lstStyle/>
          <a:p>
            <a:endParaRPr lang="en-US" baseline="0" dirty="0" smtClean="0"/>
          </a:p>
        </p:txBody>
      </p:sp>
      <p:sp>
        <p:nvSpPr>
          <p:cNvPr id="4" name="Slide Number Placeholder 3"/>
          <p:cNvSpPr>
            <a:spLocks noGrp="1"/>
          </p:cNvSpPr>
          <p:nvPr>
            <p:ph type="sldNum" sz="quarter" idx="10"/>
          </p:nvPr>
        </p:nvSpPr>
        <p:spPr>
          <a:xfrm>
            <a:off x="6670809" y="9227281"/>
            <a:ext cx="84960" cy="184666"/>
          </a:xfrm>
        </p:spPr>
        <p:txBody>
          <a:bodyPr/>
          <a:lstStyle/>
          <a:p>
            <a:fld id="{4D78C0EF-AED1-4D0D-B5D3-587919805691}" type="slidenum">
              <a:rPr lang="en-ZA" smtClean="0">
                <a:solidFill>
                  <a:prstClr val="black"/>
                </a:solidFill>
              </a:rPr>
              <a:pPr/>
              <a:t>4</a:t>
            </a:fld>
            <a:endParaRPr lang="en-ZA" dirty="0">
              <a:solidFill>
                <a:prstClr val="black"/>
              </a:solidFill>
            </a:endParaRPr>
          </a:p>
        </p:txBody>
      </p:sp>
    </p:spTree>
    <p:extLst>
      <p:ext uri="{BB962C8B-B14F-4D97-AF65-F5344CB8AC3E}">
        <p14:creationId xmlns:p14="http://schemas.microsoft.com/office/powerpoint/2010/main" xmlns="" val="653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pPr>
                <a:defRPr/>
              </a:pPr>
              <a:t>6</a:t>
            </a:fld>
            <a:endParaRPr lang="en-US" dirty="0"/>
          </a:p>
        </p:txBody>
      </p:sp>
    </p:spTree>
    <p:extLst>
      <p:ext uri="{BB962C8B-B14F-4D97-AF65-F5344CB8AC3E}">
        <p14:creationId xmlns:p14="http://schemas.microsoft.com/office/powerpoint/2010/main" xmlns="" val="220294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22" y="5159111"/>
            <a:ext cx="6188149" cy="246221"/>
          </a:xfrm>
        </p:spPr>
        <p:txBody>
          <a:bodyPr/>
          <a:lstStyle/>
          <a:p>
            <a:endParaRPr lang="en-US" baseline="0" dirty="0" smtClean="0"/>
          </a:p>
        </p:txBody>
      </p:sp>
      <p:sp>
        <p:nvSpPr>
          <p:cNvPr id="4" name="Slide Number Placeholder 3"/>
          <p:cNvSpPr>
            <a:spLocks noGrp="1"/>
          </p:cNvSpPr>
          <p:nvPr>
            <p:ph type="sldNum" sz="quarter" idx="10"/>
          </p:nvPr>
        </p:nvSpPr>
        <p:spPr>
          <a:xfrm>
            <a:off x="6670809" y="9227281"/>
            <a:ext cx="84960" cy="184666"/>
          </a:xfrm>
        </p:spPr>
        <p:txBody>
          <a:bodyPr/>
          <a:lstStyle/>
          <a:p>
            <a:fld id="{4D78C0EF-AED1-4D0D-B5D3-587919805691}"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xmlns="" val="386843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22" y="5159111"/>
            <a:ext cx="6188149" cy="246221"/>
          </a:xfrm>
        </p:spPr>
        <p:txBody>
          <a:bodyPr/>
          <a:lstStyle/>
          <a:p>
            <a:endParaRPr lang="en-US" baseline="0" dirty="0" smtClean="0"/>
          </a:p>
        </p:txBody>
      </p:sp>
      <p:sp>
        <p:nvSpPr>
          <p:cNvPr id="4" name="Slide Number Placeholder 3"/>
          <p:cNvSpPr>
            <a:spLocks noGrp="1"/>
          </p:cNvSpPr>
          <p:nvPr>
            <p:ph type="sldNum" sz="quarter" idx="10"/>
          </p:nvPr>
        </p:nvSpPr>
        <p:spPr>
          <a:xfrm>
            <a:off x="6585852" y="9227281"/>
            <a:ext cx="169918" cy="184666"/>
          </a:xfrm>
        </p:spPr>
        <p:txBody>
          <a:bodyPr/>
          <a:lstStyle/>
          <a:p>
            <a:fld id="{4D78C0EF-AED1-4D0D-B5D3-587919805691}" type="slidenum">
              <a:rPr lang="en-ZA" smtClean="0">
                <a:solidFill>
                  <a:prstClr val="black"/>
                </a:solidFill>
              </a:rPr>
              <a:pPr/>
              <a:t>10</a:t>
            </a:fld>
            <a:endParaRPr lang="en-ZA" dirty="0">
              <a:solidFill>
                <a:prstClr val="black"/>
              </a:solidFill>
            </a:endParaRPr>
          </a:p>
        </p:txBody>
      </p:sp>
    </p:spTree>
    <p:extLst>
      <p:ext uri="{BB962C8B-B14F-4D97-AF65-F5344CB8AC3E}">
        <p14:creationId xmlns:p14="http://schemas.microsoft.com/office/powerpoint/2010/main" xmlns="" val="266674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7464" y="5333982"/>
            <a:ext cx="5750359" cy="246221"/>
          </a:xfrm>
        </p:spPr>
        <p:txBody>
          <a:bodyPr/>
          <a:lstStyle/>
          <a:p>
            <a:endParaRPr lang="en-US" baseline="0" dirty="0" smtClean="0"/>
          </a:p>
        </p:txBody>
      </p:sp>
      <p:sp>
        <p:nvSpPr>
          <p:cNvPr id="4" name="Slide Number Placeholder 3"/>
          <p:cNvSpPr>
            <a:spLocks noGrp="1"/>
          </p:cNvSpPr>
          <p:nvPr>
            <p:ph type="sldNum" sz="quarter" idx="10"/>
          </p:nvPr>
        </p:nvSpPr>
        <p:spPr>
          <a:xfrm>
            <a:off x="6192862" y="9546304"/>
            <a:ext cx="84960" cy="184666"/>
          </a:xfrm>
        </p:spPr>
        <p:txBody>
          <a:bodyPr/>
          <a:lstStyle/>
          <a:p>
            <a:fld id="{4D78C0EF-AED1-4D0D-B5D3-587919805691}" type="slidenum">
              <a:rPr lang="en-ZA" smtClean="0">
                <a:solidFill>
                  <a:prstClr val="black"/>
                </a:solidFill>
              </a:rPr>
              <a:pPr/>
              <a:t>12</a:t>
            </a:fld>
            <a:endParaRPr lang="en-ZA" dirty="0">
              <a:solidFill>
                <a:prstClr val="black"/>
              </a:solidFill>
            </a:endParaRPr>
          </a:p>
        </p:txBody>
      </p:sp>
    </p:spTree>
    <p:extLst>
      <p:ext uri="{BB962C8B-B14F-4D97-AF65-F5344CB8AC3E}">
        <p14:creationId xmlns:p14="http://schemas.microsoft.com/office/powerpoint/2010/main" xmlns="" val="40532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7622" y="5159111"/>
            <a:ext cx="6188149" cy="246221"/>
          </a:xfrm>
        </p:spPr>
        <p:txBody>
          <a:bodyPr/>
          <a:lstStyle/>
          <a:p>
            <a:endParaRPr lang="en-US" baseline="0" dirty="0" smtClean="0"/>
          </a:p>
        </p:txBody>
      </p:sp>
      <p:sp>
        <p:nvSpPr>
          <p:cNvPr id="4" name="Slide Number Placeholder 3"/>
          <p:cNvSpPr>
            <a:spLocks noGrp="1"/>
          </p:cNvSpPr>
          <p:nvPr>
            <p:ph type="sldNum" sz="quarter" idx="10"/>
          </p:nvPr>
        </p:nvSpPr>
        <p:spPr>
          <a:xfrm>
            <a:off x="6585852" y="9227281"/>
            <a:ext cx="169918" cy="184666"/>
          </a:xfrm>
        </p:spPr>
        <p:txBody>
          <a:bodyPr/>
          <a:lstStyle/>
          <a:p>
            <a:fld id="{4D78C0EF-AED1-4D0D-B5D3-587919805691}" type="slidenum">
              <a:rPr lang="en-ZA" smtClean="0">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xmlns="" val="36984518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2.bin"/><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5.bin"/><Relationship Id="rId7"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6.v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925811988"/>
              </p:ext>
            </p:extLst>
          </p:nvPr>
        </p:nvGraphicFramePr>
        <p:xfrm>
          <a:off x="0" y="0"/>
          <a:ext cx="155581" cy="166703"/>
        </p:xfrm>
        <a:graphic>
          <a:graphicData uri="http://schemas.openxmlformats.org/presentationml/2006/ole">
            <p:oleObj spid="_x0000_s816121" name="think-cell Slide" r:id="rId3" imgW="360" imgH="360" progId="">
              <p:embed/>
            </p:oleObj>
          </a:graphicData>
        </a:graphic>
      </p:graphicFrame>
      <p:grpSp>
        <p:nvGrpSpPr>
          <p:cNvPr id="8" name="Title Elements" hidden="1"/>
          <p:cNvGrpSpPr>
            <a:grpSpLocks/>
          </p:cNvGrpSpPr>
          <p:nvPr userDrawn="1"/>
        </p:nvGrpSpPr>
        <p:grpSpPr bwMode="auto">
          <a:xfrm>
            <a:off x="3370366" y="5099052"/>
            <a:ext cx="4524261" cy="487362"/>
            <a:chOff x="1663" y="3104"/>
            <a:chExt cx="3109" cy="307"/>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solidFill>
                    <a:schemeClr val="tx1"/>
                  </a:solidFill>
                  <a:latin typeface="+mn-lt"/>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solidFill>
                    <a:schemeClr val="tx1"/>
                  </a:solidFill>
                  <a:latin typeface="+mn-lt"/>
                </a:rPr>
                <a:t>Date</a:t>
              </a:r>
            </a:p>
          </p:txBody>
        </p:sp>
      </p:grpSp>
      <p:sp>
        <p:nvSpPr>
          <p:cNvPr id="13314" name="Rectangle 1026"/>
          <p:cNvSpPr>
            <a:spLocks noGrp="1" noChangeArrowheads="1"/>
          </p:cNvSpPr>
          <p:nvPr userDrawn="1">
            <p:ph type="ctrTitle"/>
          </p:nvPr>
        </p:nvSpPr>
        <p:spPr bwMode="auto">
          <a:xfrm>
            <a:off x="3370366" y="2448050"/>
            <a:ext cx="5098383" cy="477054"/>
          </a:xfrm>
          <a:prstGeom prst="rect">
            <a:avLst/>
          </a:prstGeom>
        </p:spPr>
        <p:txBody>
          <a:bodyPr wrap="square" anchor="t" anchorCtr="0">
            <a:spAutoFit/>
          </a:bodyPr>
          <a:lstStyle>
            <a:lvl1pPr>
              <a:defRPr sz="31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370366" y="3872024"/>
            <a:ext cx="5098383" cy="28010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584447" y="59016"/>
            <a:ext cx="1431925" cy="37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789282" cy="672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8966636" cy="672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65176" y="507223"/>
            <a:ext cx="2103573" cy="533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57175" y="1201738"/>
            <a:ext cx="2482850" cy="2444750"/>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5116" name="Oval 102"/>
          <p:cNvSpPr>
            <a:spLocks noChangeArrowheads="1"/>
          </p:cNvSpPr>
          <p:nvPr userDrawn="1"/>
        </p:nvSpPr>
        <p:spPr bwMode="ltGray">
          <a:xfrm>
            <a:off x="436563" y="1362075"/>
            <a:ext cx="2162175" cy="2173288"/>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15117" name="Group 156"/>
          <p:cNvGrpSpPr>
            <a:grpSpLocks/>
          </p:cNvGrpSpPr>
          <p:nvPr userDrawn="1"/>
        </p:nvGrpSpPr>
        <p:grpSpPr bwMode="ltGray">
          <a:xfrm>
            <a:off x="171450" y="1201738"/>
            <a:ext cx="2643188" cy="2493962"/>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15121" name="Group 146"/>
          <p:cNvGrpSpPr>
            <a:grpSpLocks/>
          </p:cNvGrpSpPr>
          <p:nvPr userDrawn="1"/>
        </p:nvGrpSpPr>
        <p:grpSpPr bwMode="ltGray">
          <a:xfrm>
            <a:off x="912813" y="620713"/>
            <a:ext cx="1284287" cy="1260475"/>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5131" name="Oval 118"/>
          <p:cNvSpPr>
            <a:spLocks noChangeArrowheads="1"/>
          </p:cNvSpPr>
          <p:nvPr userDrawn="1"/>
        </p:nvSpPr>
        <p:spPr bwMode="ltGray">
          <a:xfrm>
            <a:off x="1004888" y="706438"/>
            <a:ext cx="1111250" cy="1112837"/>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15132" name="Group 145"/>
          <p:cNvGrpSpPr>
            <a:grpSpLocks/>
          </p:cNvGrpSpPr>
          <p:nvPr userDrawn="1"/>
        </p:nvGrpSpPr>
        <p:grpSpPr bwMode="ltGray">
          <a:xfrm>
            <a:off x="863600" y="620713"/>
            <a:ext cx="1370013" cy="1284287"/>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15329" name="Group 157"/>
          <p:cNvGrpSpPr>
            <a:grpSpLocks/>
          </p:cNvGrpSpPr>
          <p:nvPr userDrawn="1"/>
        </p:nvGrpSpPr>
        <p:grpSpPr bwMode="ltGray">
          <a:xfrm>
            <a:off x="331788" y="3090863"/>
            <a:ext cx="2074862" cy="2038350"/>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5338" name="Oval 128"/>
          <p:cNvSpPr>
            <a:spLocks noChangeArrowheads="1"/>
          </p:cNvSpPr>
          <p:nvPr userDrawn="1"/>
        </p:nvSpPr>
        <p:spPr bwMode="ltGray">
          <a:xfrm>
            <a:off x="482600" y="3227388"/>
            <a:ext cx="1801813" cy="1814512"/>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15339" name="Group 158"/>
          <p:cNvGrpSpPr>
            <a:grpSpLocks/>
          </p:cNvGrpSpPr>
          <p:nvPr userDrawn="1"/>
        </p:nvGrpSpPr>
        <p:grpSpPr bwMode="ltGray">
          <a:xfrm>
            <a:off x="257175" y="3090863"/>
            <a:ext cx="2211388" cy="2087562"/>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15343" name="Group 159"/>
          <p:cNvGrpSpPr>
            <a:grpSpLocks/>
          </p:cNvGrpSpPr>
          <p:nvPr userDrawn="1"/>
        </p:nvGrpSpPr>
        <p:grpSpPr bwMode="ltGray">
          <a:xfrm>
            <a:off x="900113" y="4684713"/>
            <a:ext cx="1717675" cy="1692275"/>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15350" name="Oval 138"/>
          <p:cNvSpPr>
            <a:spLocks noChangeArrowheads="1"/>
          </p:cNvSpPr>
          <p:nvPr userDrawn="1"/>
        </p:nvSpPr>
        <p:spPr bwMode="ltGray">
          <a:xfrm>
            <a:off x="1014413" y="4791075"/>
            <a:ext cx="1506537" cy="1519238"/>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15351" name="Group 160"/>
          <p:cNvGrpSpPr>
            <a:grpSpLocks/>
          </p:cNvGrpSpPr>
          <p:nvPr userDrawn="1"/>
        </p:nvGrpSpPr>
        <p:grpSpPr bwMode="ltGray">
          <a:xfrm>
            <a:off x="838200" y="4684713"/>
            <a:ext cx="1828800" cy="1728787"/>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1273017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881285938"/>
              </p:ext>
            </p:extLst>
          </p:nvPr>
        </p:nvGraphicFramePr>
        <p:xfrm>
          <a:off x="1588" y="1588"/>
          <a:ext cx="1587" cy="1587"/>
        </p:xfrm>
        <a:graphic>
          <a:graphicData uri="http://schemas.openxmlformats.org/presentationml/2006/ole">
            <p:oleObj spid="_x0000_s801579"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806393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8482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0773" y="327396"/>
            <a:ext cx="6885347" cy="369332"/>
          </a:xfrm>
        </p:spPr>
        <p:txBody>
          <a:body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7"/>
          <p:cNvSpPr>
            <a:spLocks noGrp="1" noChangeArrowheads="1"/>
          </p:cNvSpPr>
          <p:nvPr>
            <p:ph type="dt" sz="half" idx="10"/>
          </p:nvPr>
        </p:nvSpPr>
        <p:spPr>
          <a:xfrm>
            <a:off x="448072" y="6324722"/>
            <a:ext cx="1703607" cy="262946"/>
          </a:xfrm>
          <a:prstGeom prst="rect">
            <a:avLst/>
          </a:prstGeom>
          <a:ln/>
        </p:spPr>
        <p:txBody>
          <a:bodyPr/>
          <a:lstStyle>
            <a:lvl1pPr>
              <a:defRPr/>
            </a:lvl1pPr>
          </a:lstStyle>
          <a:p>
            <a:pPr>
              <a:defRPr/>
            </a:pPr>
            <a:fld id="{70A39B16-3BEA-437C-BC17-0B4D865E0AD9}" type="datetime1">
              <a:rPr lang="en-ZA"/>
              <a:pPr>
                <a:defRPr/>
              </a:pPr>
              <a:t>2016/09/23</a:t>
            </a:fld>
            <a:endParaRPr lang="en-ZA" dirty="0"/>
          </a:p>
        </p:txBody>
      </p:sp>
      <p:sp>
        <p:nvSpPr>
          <p:cNvPr id="5" name="Rectangle 38"/>
          <p:cNvSpPr>
            <a:spLocks noGrp="1" noChangeArrowheads="1"/>
          </p:cNvSpPr>
          <p:nvPr>
            <p:ph type="ftr" sz="quarter" idx="11"/>
          </p:nvPr>
        </p:nvSpPr>
        <p:spPr>
          <a:xfrm>
            <a:off x="3069604" y="6324722"/>
            <a:ext cx="2822231" cy="262946"/>
          </a:xfrm>
          <a:prstGeom prst="rect">
            <a:avLst/>
          </a:prstGeom>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xfrm>
            <a:off x="7021350" y="6324722"/>
            <a:ext cx="1618037" cy="262946"/>
          </a:xfrm>
          <a:prstGeom prst="rect">
            <a:avLst/>
          </a:prstGeom>
          <a:ln/>
        </p:spPr>
        <p:txBody>
          <a:bodyPr/>
          <a:lstStyle>
            <a:lvl1pPr>
              <a:defRPr/>
            </a:lvl1pPr>
          </a:lstStyle>
          <a:p>
            <a:pPr>
              <a:defRPr/>
            </a:pPr>
            <a:fld id="{C63A9926-95FD-4970-A0A5-2FEE9E47A11E}" type="slidenum">
              <a:rPr lang="en-ZA"/>
              <a:pPr>
                <a:defRPr/>
              </a:pPr>
              <a:t>‹#›</a:t>
            </a:fld>
            <a:endParaRPr lang="en-ZA" dirty="0"/>
          </a:p>
        </p:txBody>
      </p:sp>
    </p:spTree>
    <p:extLst>
      <p:ext uri="{BB962C8B-B14F-4D97-AF65-F5344CB8AC3E}">
        <p14:creationId xmlns:p14="http://schemas.microsoft.com/office/powerpoint/2010/main" xmlns="" val="3229656376"/>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8963" y="6183135"/>
            <a:ext cx="1703606" cy="262947"/>
          </a:xfrm>
          <a:prstGeom prst="rect">
            <a:avLst/>
          </a:prstGeom>
        </p:spPr>
        <p:txBody>
          <a:bodyPr/>
          <a:lstStyle>
            <a:lvl1pPr>
              <a:defRPr b="1"/>
            </a:lvl1pPr>
          </a:lstStyle>
          <a:p>
            <a:pPr>
              <a:defRPr/>
            </a:pPr>
            <a:endParaRPr lang="en-ZA"/>
          </a:p>
        </p:txBody>
      </p:sp>
      <p:sp>
        <p:nvSpPr>
          <p:cNvPr id="3" name="Slide Number Placeholder 2"/>
          <p:cNvSpPr>
            <a:spLocks noGrp="1"/>
          </p:cNvSpPr>
          <p:nvPr>
            <p:ph type="sldNum" sz="quarter" idx="11"/>
          </p:nvPr>
        </p:nvSpPr>
        <p:spPr>
          <a:xfrm>
            <a:off x="7021350" y="6320054"/>
            <a:ext cx="1618037" cy="239608"/>
          </a:xfrm>
          <a:prstGeom prst="rect">
            <a:avLst/>
          </a:prstGeom>
        </p:spPr>
        <p:txBody>
          <a:bodyPr/>
          <a:lstStyle>
            <a:lvl1pPr>
              <a:defRPr b="1"/>
            </a:lvl1pPr>
          </a:lstStyle>
          <a:p>
            <a:pPr>
              <a:defRPr/>
            </a:pPr>
            <a:fld id="{E76F4999-D7D5-4FBC-9880-6D9F2B55000C}" type="slidenum">
              <a:rPr lang="en-ZA" altLang="en-US"/>
              <a:pPr>
                <a:defRPr/>
              </a:pPr>
              <a:t>‹#›</a:t>
            </a:fld>
            <a:endParaRPr lang="en-ZA" altLang="en-US"/>
          </a:p>
        </p:txBody>
      </p:sp>
    </p:spTree>
    <p:extLst>
      <p:ext uri="{BB962C8B-B14F-4D97-AF65-F5344CB8AC3E}">
        <p14:creationId xmlns:p14="http://schemas.microsoft.com/office/powerpoint/2010/main" xmlns="" val="4072751492"/>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0" y="0"/>
          <a:ext cx="155581" cy="166703"/>
        </p:xfrm>
        <a:graphic>
          <a:graphicData uri="http://schemas.openxmlformats.org/presentationml/2006/ole">
            <p:oleObj spid="_x0000_s910510" name="think-cell Slide" r:id="rId3" imgW="360" imgH="360" progId="">
              <p:embed/>
            </p:oleObj>
          </a:graphicData>
        </a:graphic>
      </p:graphicFrame>
      <p:grpSp>
        <p:nvGrpSpPr>
          <p:cNvPr id="8" name="Title Elements" hidden="1"/>
          <p:cNvGrpSpPr>
            <a:grpSpLocks/>
          </p:cNvGrpSpPr>
          <p:nvPr userDrawn="1"/>
        </p:nvGrpSpPr>
        <p:grpSpPr bwMode="auto">
          <a:xfrm>
            <a:off x="3370366" y="5099052"/>
            <a:ext cx="4524261" cy="487362"/>
            <a:chOff x="1663" y="3104"/>
            <a:chExt cx="3109" cy="307"/>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rPr>
                <a:t>Document type</a:t>
              </a:r>
            </a:p>
          </p:txBody>
        </p:sp>
        <p:sp>
          <p:nvSpPr>
            <p:cNvPr id="10" name="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3896"/>
                  </a:solidFill>
                  <a:latin typeface="Arial"/>
                </a:rPr>
                <a:t>Date</a:t>
              </a:r>
            </a:p>
          </p:txBody>
        </p:sp>
      </p:grpSp>
      <p:sp>
        <p:nvSpPr>
          <p:cNvPr id="13314" name="Rectangle 1026"/>
          <p:cNvSpPr>
            <a:spLocks noGrp="1" noChangeArrowheads="1"/>
          </p:cNvSpPr>
          <p:nvPr userDrawn="1">
            <p:ph type="ctrTitle"/>
          </p:nvPr>
        </p:nvSpPr>
        <p:spPr bwMode="auto">
          <a:xfrm>
            <a:off x="3370366" y="2448050"/>
            <a:ext cx="5098383" cy="477054"/>
          </a:xfrm>
          <a:prstGeom prst="rect">
            <a:avLst/>
          </a:prstGeom>
        </p:spPr>
        <p:txBody>
          <a:bodyPr wrap="square" anchor="t" anchorCtr="0">
            <a:spAutoFit/>
          </a:bodyPr>
          <a:lstStyle>
            <a:lvl1pPr>
              <a:defRPr sz="31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370366" y="3872024"/>
            <a:ext cx="5098383" cy="280109"/>
          </a:xfrm>
        </p:spPr>
        <p:txBody>
          <a:bodyPr wrap="square">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815160" name="Picture 56"/>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3584447" y="59016"/>
            <a:ext cx="1431925" cy="37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789282" cy="672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8966636" cy="672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algn="ctr"/>
            <a:endParaRPr lang="en-US" sz="1800" dirty="0" smtClean="0">
              <a:solidFill>
                <a:srgbClr val="003896"/>
              </a:solidFill>
              <a:latin typeface="Arial" pitchFamily="34" charset="0"/>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65176" y="507223"/>
            <a:ext cx="2103573" cy="533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userDrawn="1"/>
        </p:nvGrpSpPr>
        <p:grpSpPr bwMode="ltGray">
          <a:xfrm>
            <a:off x="257175" y="1201738"/>
            <a:ext cx="2482850" cy="2444750"/>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sp>
        <p:nvSpPr>
          <p:cNvPr id="815116" name="Oval 102"/>
          <p:cNvSpPr>
            <a:spLocks noChangeArrowheads="1"/>
          </p:cNvSpPr>
          <p:nvPr userDrawn="1"/>
        </p:nvSpPr>
        <p:spPr bwMode="ltGray">
          <a:xfrm>
            <a:off x="436563" y="1362075"/>
            <a:ext cx="2162175" cy="2173288"/>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1440" tIns="45720" rIns="91440" bIns="45720" numCol="1" anchor="ctr" anchorCtr="0" compatLnSpc="1">
            <a:prstTxWarp prst="textNoShape">
              <a:avLst/>
            </a:prstTxWarp>
          </a:bodyPr>
          <a:lstStyle/>
          <a:p>
            <a:pPr algn="ctr"/>
            <a:endParaRPr lang="en-US" sz="1800" dirty="0" smtClean="0">
              <a:solidFill>
                <a:srgbClr val="003896"/>
              </a:solidFill>
              <a:latin typeface="Arial" pitchFamily="34" charset="0"/>
              <a:cs typeface="Arial" pitchFamily="34" charset="0"/>
            </a:endParaRPr>
          </a:p>
        </p:txBody>
      </p:sp>
      <p:grpSp>
        <p:nvGrpSpPr>
          <p:cNvPr id="815117" name="Group 156"/>
          <p:cNvGrpSpPr>
            <a:grpSpLocks/>
          </p:cNvGrpSpPr>
          <p:nvPr userDrawn="1"/>
        </p:nvGrpSpPr>
        <p:grpSpPr bwMode="ltGray">
          <a:xfrm>
            <a:off x="171450" y="1201738"/>
            <a:ext cx="2643188" cy="2493962"/>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grpSp>
        <p:nvGrpSpPr>
          <p:cNvPr id="815121" name="Group 146"/>
          <p:cNvGrpSpPr>
            <a:grpSpLocks/>
          </p:cNvGrpSpPr>
          <p:nvPr userDrawn="1"/>
        </p:nvGrpSpPr>
        <p:grpSpPr bwMode="ltGray">
          <a:xfrm>
            <a:off x="912813" y="620713"/>
            <a:ext cx="1284287" cy="1260475"/>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sp>
        <p:nvSpPr>
          <p:cNvPr id="815131" name="Oval 118"/>
          <p:cNvSpPr>
            <a:spLocks noChangeArrowheads="1"/>
          </p:cNvSpPr>
          <p:nvPr userDrawn="1"/>
        </p:nvSpPr>
        <p:spPr bwMode="ltGray">
          <a:xfrm>
            <a:off x="1004888" y="706438"/>
            <a:ext cx="1111250" cy="1112837"/>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1800" dirty="0" smtClean="0">
              <a:solidFill>
                <a:srgbClr val="003896"/>
              </a:solidFill>
              <a:latin typeface="Arial" pitchFamily="34" charset="0"/>
              <a:cs typeface="Arial" pitchFamily="34" charset="0"/>
            </a:endParaRPr>
          </a:p>
        </p:txBody>
      </p:sp>
      <p:grpSp>
        <p:nvGrpSpPr>
          <p:cNvPr id="815132" name="Group 145"/>
          <p:cNvGrpSpPr>
            <a:grpSpLocks/>
          </p:cNvGrpSpPr>
          <p:nvPr userDrawn="1"/>
        </p:nvGrpSpPr>
        <p:grpSpPr bwMode="ltGray">
          <a:xfrm>
            <a:off x="863600" y="620713"/>
            <a:ext cx="1370013" cy="1284287"/>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grpSp>
        <p:nvGrpSpPr>
          <p:cNvPr id="815329" name="Group 157"/>
          <p:cNvGrpSpPr>
            <a:grpSpLocks/>
          </p:cNvGrpSpPr>
          <p:nvPr userDrawn="1"/>
        </p:nvGrpSpPr>
        <p:grpSpPr bwMode="ltGray">
          <a:xfrm>
            <a:off x="331788" y="3090863"/>
            <a:ext cx="2074862" cy="2038350"/>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sp>
        <p:nvSpPr>
          <p:cNvPr id="815338" name="Oval 128"/>
          <p:cNvSpPr>
            <a:spLocks noChangeArrowheads="1"/>
          </p:cNvSpPr>
          <p:nvPr userDrawn="1"/>
        </p:nvSpPr>
        <p:spPr bwMode="ltGray">
          <a:xfrm>
            <a:off x="482600" y="3227388"/>
            <a:ext cx="1801813" cy="1814512"/>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endParaRPr lang="en-US" sz="1800" dirty="0" smtClean="0">
              <a:solidFill>
                <a:srgbClr val="003896"/>
              </a:solidFill>
              <a:latin typeface="Arial" pitchFamily="34" charset="0"/>
              <a:cs typeface="Arial" pitchFamily="34" charset="0"/>
            </a:endParaRPr>
          </a:p>
        </p:txBody>
      </p:sp>
      <p:grpSp>
        <p:nvGrpSpPr>
          <p:cNvPr id="815339" name="Group 158"/>
          <p:cNvGrpSpPr>
            <a:grpSpLocks/>
          </p:cNvGrpSpPr>
          <p:nvPr userDrawn="1"/>
        </p:nvGrpSpPr>
        <p:grpSpPr bwMode="ltGray">
          <a:xfrm>
            <a:off x="257175" y="3090863"/>
            <a:ext cx="2211388" cy="2087562"/>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grpSp>
        <p:nvGrpSpPr>
          <p:cNvPr id="815343" name="Group 159"/>
          <p:cNvGrpSpPr>
            <a:grpSpLocks/>
          </p:cNvGrpSpPr>
          <p:nvPr userDrawn="1"/>
        </p:nvGrpSpPr>
        <p:grpSpPr bwMode="ltGray">
          <a:xfrm>
            <a:off x="900113" y="4684713"/>
            <a:ext cx="1717675" cy="1692275"/>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sp>
        <p:nvSpPr>
          <p:cNvPr id="815350" name="Oval 138"/>
          <p:cNvSpPr>
            <a:spLocks noChangeArrowheads="1"/>
          </p:cNvSpPr>
          <p:nvPr userDrawn="1"/>
        </p:nvSpPr>
        <p:spPr bwMode="ltGray">
          <a:xfrm>
            <a:off x="1014413" y="4791075"/>
            <a:ext cx="1506537" cy="1519238"/>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1440" tIns="45720" rIns="91440" bIns="45720" numCol="1" anchor="ctr" anchorCtr="0" compatLnSpc="1">
            <a:prstTxWarp prst="textNoShape">
              <a:avLst/>
            </a:prstTxWarp>
          </a:bodyPr>
          <a:lstStyle/>
          <a:p>
            <a:pPr algn="ctr"/>
            <a:endParaRPr lang="en-US" sz="1800" dirty="0" smtClean="0">
              <a:solidFill>
                <a:srgbClr val="003896"/>
              </a:solidFill>
              <a:latin typeface="Arial" pitchFamily="34" charset="0"/>
              <a:cs typeface="Arial" pitchFamily="34" charset="0"/>
            </a:endParaRPr>
          </a:p>
        </p:txBody>
      </p:sp>
      <p:grpSp>
        <p:nvGrpSpPr>
          <p:cNvPr id="815351" name="Group 160"/>
          <p:cNvGrpSpPr>
            <a:grpSpLocks/>
          </p:cNvGrpSpPr>
          <p:nvPr userDrawn="1"/>
        </p:nvGrpSpPr>
        <p:grpSpPr bwMode="ltGray">
          <a:xfrm>
            <a:off x="838200" y="4684713"/>
            <a:ext cx="1828800" cy="1728787"/>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smtClean="0">
                <a:solidFill>
                  <a:srgbClr val="003896"/>
                </a:solidFill>
                <a:latin typeface="Arial" pitchFamily="34" charset="0"/>
                <a:cs typeface="Arial" pitchFamily="34" charset="0"/>
              </a:endParaRPr>
            </a:p>
          </p:txBody>
        </p:sp>
      </p:grpSp>
    </p:spTree>
    <p:extLst>
      <p:ext uri="{BB962C8B-B14F-4D97-AF65-F5344CB8AC3E}">
        <p14:creationId xmlns:p14="http://schemas.microsoft.com/office/powerpoint/2010/main" xmlns="" val="14832858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911534"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Tree>
    <p:extLst>
      <p:ext uri="{BB962C8B-B14F-4D97-AF65-F5344CB8AC3E}">
        <p14:creationId xmlns:p14="http://schemas.microsoft.com/office/powerpoint/2010/main" xmlns="" val="13016784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18067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15.xml"/><Relationship Id="rId7" Type="http://schemas.openxmlformats.org/officeDocument/2006/relationships/vmlDrawing" Target="../drawings/vmlDrawing1.v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tags" Target="../tags/tag19.xml"/><Relationship Id="rId2" Type="http://schemas.openxmlformats.org/officeDocument/2006/relationships/slideLayout" Target="../slideLayouts/slideLayout2.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slideLayout" Target="../slideLayouts/slideLayout5.xml"/><Relationship Id="rId15" Type="http://schemas.openxmlformats.org/officeDocument/2006/relationships/tags" Target="../tags/tag9.xml"/><Relationship Id="rId23" Type="http://schemas.openxmlformats.org/officeDocument/2006/relationships/tags" Target="../tags/tag17.xml"/><Relationship Id="rId28" Type="http://schemas.openxmlformats.org/officeDocument/2006/relationships/image" Target="../media/image3.png"/><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 Id="rId27"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26" Type="http://schemas.openxmlformats.org/officeDocument/2006/relationships/image" Target="../media/image3.png"/><Relationship Id="rId3" Type="http://schemas.openxmlformats.org/officeDocument/2006/relationships/slideLayout" Target="../slideLayouts/slideLayout8.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image" Target="../media/image2.jpeg"/><Relationship Id="rId2" Type="http://schemas.openxmlformats.org/officeDocument/2006/relationships/slideLayout" Target="../slideLayouts/slideLayout7.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slideLayout" Target="../slideLayouts/slideLayout6.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oleObject" Target="../embeddings/oleObject4.bin"/><Relationship Id="rId5" Type="http://schemas.openxmlformats.org/officeDocument/2006/relationships/vmlDrawing" Target="../drawings/vmlDrawing4.v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heme" Target="../theme/theme2.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877598388"/>
              </p:ext>
            </p:extLst>
          </p:nvPr>
        </p:nvGraphicFramePr>
        <p:xfrm>
          <a:off x="0" y="0"/>
          <a:ext cx="158750" cy="158750"/>
        </p:xfrm>
        <a:graphic>
          <a:graphicData uri="http://schemas.openxmlformats.org/presentationml/2006/ole">
            <p:oleObj spid="_x0000_s854350" name="think-cell Slide" r:id="rId26" imgW="360" imgH="360" progId="">
              <p:embed/>
            </p:oleObj>
          </a:graphicData>
        </a:graphic>
      </p:graphicFrame>
      <p:sp>
        <p:nvSpPr>
          <p:cNvPr id="72" name="Slide Number"/>
          <p:cNvSpPr txBox="1">
            <a:spLocks/>
          </p:cNvSpPr>
          <p:nvPr userDrawn="1"/>
        </p:nvSpPr>
        <p:spPr bwMode="auto">
          <a:xfrm>
            <a:off x="8633571" y="6446390"/>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lvl="0" algn="r"/>
            <a:fld id="{42C328C1-A84F-4A39-A664-DBA00541A8C6}" type="slidenum">
              <a:rPr lang="en-US" u="none" smtClean="0">
                <a:solidFill>
                  <a:schemeClr val="tx2"/>
                </a:solidFill>
              </a:rPr>
              <a:pPr lvl="0" algn="r"/>
              <a:t>‹#›</a:t>
            </a:fld>
            <a:endParaRPr lang="en-US" u="none" dirty="0">
              <a:solidFill>
                <a:schemeClr val="tx2"/>
              </a:solidFill>
            </a:endParaRPr>
          </a:p>
        </p:txBody>
      </p:sp>
      <p:pic>
        <p:nvPicPr>
          <p:cNvPr id="64" name="Picture 142"/>
          <p:cNvPicPr>
            <a:picLocks noChangeArrowheads="1"/>
          </p:cNvPicPr>
          <p:nvPr userDrawn="1"/>
        </p:nvPicPr>
        <p:blipFill>
          <a:blip r:embed="rId27" cstate="print">
            <a:extLst>
              <a:ext uri="{28A0092B-C50C-407E-A947-70E740481C1C}">
                <a14:useLocalDpi xmlns:a14="http://schemas.microsoft.com/office/drawing/2010/main" xmlns="" val="0"/>
              </a:ext>
            </a:extLst>
          </a:blip>
          <a:srcRect/>
          <a:stretch>
            <a:fillRect/>
          </a:stretch>
        </p:blipFill>
        <p:spPr bwMode="ltGray">
          <a:xfrm>
            <a:off x="0" y="0"/>
            <a:ext cx="7439861" cy="9506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ltGray">
          <a:xfrm>
            <a:off x="7509872" y="327739"/>
            <a:ext cx="1152525"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29657" y="2530089"/>
            <a:ext cx="4302125"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0773" y="967187"/>
            <a:ext cx="8619893" cy="249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15" name="ACET" hidden="1"/>
          <p:cNvGrpSpPr>
            <a:grpSpLocks/>
          </p:cNvGrpSpPr>
          <p:nvPr userDrawn="1"/>
        </p:nvGrpSpPr>
        <p:grpSpPr bwMode="auto">
          <a:xfrm>
            <a:off x="2329657" y="1939927"/>
            <a:ext cx="4302125" cy="511176"/>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sp>
        <p:nvSpPr>
          <p:cNvPr id="19" name="Title Placeholder 2"/>
          <p:cNvSpPr>
            <a:spLocks noGrp="1" noChangeArrowheads="1"/>
          </p:cNvSpPr>
          <p:nvPr userDrawn="1">
            <p:ph type="title"/>
          </p:nvPr>
        </p:nvSpPr>
        <p:spPr bwMode="auto">
          <a:xfrm>
            <a:off x="170773" y="512062"/>
            <a:ext cx="68853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7990853" y="1016730"/>
            <a:ext cx="759234" cy="981772"/>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34" name="LegendLines" hidden="1"/>
          <p:cNvGrpSpPr>
            <a:grpSpLocks/>
          </p:cNvGrpSpPr>
          <p:nvPr userDrawn="1"/>
        </p:nvGrpSpPr>
        <p:grpSpPr bwMode="auto">
          <a:xfrm>
            <a:off x="7689036" y="1016730"/>
            <a:ext cx="1061060" cy="720381"/>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latin typeface="+mn-lt"/>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latin typeface="+mn-lt"/>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latin typeface="+mn-lt"/>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grpSp>
      <p:grpSp>
        <p:nvGrpSpPr>
          <p:cNvPr id="67" name="McK Moon" hidden="1"/>
          <p:cNvGrpSpPr>
            <a:grpSpLocks noChangeAspect="1"/>
          </p:cNvGrpSpPr>
          <p:nvPr userDrawn="1">
            <p:custDataLst>
              <p:tags r:id="rId8"/>
            </p:custDataLst>
          </p:nvPr>
        </p:nvGrpSpPr>
        <p:grpSpPr bwMode="auto">
          <a:xfrm>
            <a:off x="7925338" y="2458307"/>
            <a:ext cx="248929" cy="248944"/>
            <a:chOff x="1600" y="1600"/>
            <a:chExt cx="160" cy="160"/>
          </a:xfrm>
        </p:grpSpPr>
        <p:sp>
          <p:nvSpPr>
            <p:cNvPr id="68" name="Oval 90"/>
            <p:cNvSpPr>
              <a:spLocks noChangeAspect="1" noChangeArrowheads="1"/>
            </p:cNvSpPr>
            <p:nvPr>
              <p:custDataLst>
                <p:tags r:id="rId24"/>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69" name="Arc 91"/>
            <p:cNvSpPr>
              <a:spLocks noChangeAspect="1"/>
            </p:cNvSpPr>
            <p:nvPr>
              <p:custDataLst>
                <p:tags r:id="rId25"/>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grpSp>
        <p:nvGrpSpPr>
          <p:cNvPr id="66" name="Slide Elements" hidden="1"/>
          <p:cNvGrpSpPr>
            <a:grpSpLocks/>
          </p:cNvGrpSpPr>
          <p:nvPr userDrawn="1"/>
        </p:nvGrpSpPr>
        <p:grpSpPr bwMode="auto">
          <a:xfrm>
            <a:off x="170773" y="6236046"/>
            <a:ext cx="8619892" cy="364232"/>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noProof="0" dirty="0" smtClean="0">
                  <a:latin typeface="+mn-lt"/>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892800">
                <a:tabLst>
                  <a:tab pos="603250" algn="l"/>
                  <a:tab pos="608013" algn="l"/>
                </a:tabLst>
              </a:pPr>
              <a:r>
                <a:rPr lang="en-US" sz="1000" baseline="0" noProof="0" dirty="0">
                  <a:solidFill>
                    <a:schemeClr val="tx1"/>
                  </a:solidFill>
                  <a:latin typeface="+mn-lt"/>
                </a:rPr>
                <a:t>SOURCE: </a:t>
              </a:r>
              <a:r>
                <a:rPr lang="en-US" sz="1000" baseline="0" noProof="0" dirty="0" smtClean="0">
                  <a:solidFill>
                    <a:schemeClr val="tx1"/>
                  </a:solidFill>
                  <a:latin typeface="+mn-lt"/>
                </a:rPr>
                <a:t>Source</a:t>
              </a:r>
            </a:p>
          </p:txBody>
        </p:sp>
      </p:grpSp>
      <p:grpSp>
        <p:nvGrpSpPr>
          <p:cNvPr id="3" name="LegendMoons" hidden="1"/>
          <p:cNvGrpSpPr/>
          <p:nvPr userDrawn="1"/>
        </p:nvGrpSpPr>
        <p:grpSpPr bwMode="auto">
          <a:xfrm>
            <a:off x="7925342" y="1016729"/>
            <a:ext cx="824028" cy="1280507"/>
            <a:chOff x="8086793" y="1037381"/>
            <a:chExt cx="840815" cy="1306516"/>
          </a:xfrm>
        </p:grpSpPr>
        <p:grpSp>
          <p:nvGrpSpPr>
            <p:cNvPr id="47" name="MoonLegend2"/>
            <p:cNvGrpSpPr>
              <a:grpSpLocks noChangeAspect="1"/>
            </p:cNvGrpSpPr>
            <p:nvPr>
              <p:custDataLst>
                <p:tags r:id="rId9"/>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63"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48" name="MoonLegend4"/>
            <p:cNvGrpSpPr>
              <a:grpSpLocks noChangeAspect="1"/>
            </p:cNvGrpSpPr>
            <p:nvPr>
              <p:custDataLst>
                <p:tags r:id="rId10"/>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61"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chemeClr val="tx2"/>
                </a:buClr>
              </a:pPr>
              <a:r>
                <a:rPr lang="en-US" sz="1200" dirty="0">
                  <a:latin typeface="+mn-lt"/>
                </a:rPr>
                <a:t>Legend</a:t>
              </a:r>
            </a:p>
          </p:txBody>
        </p:sp>
        <p:grpSp>
          <p:nvGrpSpPr>
            <p:cNvPr id="55" name="MoonLegend3"/>
            <p:cNvGrpSpPr>
              <a:grpSpLocks noChangeAspect="1"/>
            </p:cNvGrpSpPr>
            <p:nvPr>
              <p:custDataLst>
                <p:tags r:id="rId11"/>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57"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77" name="MoonLegend5"/>
            <p:cNvGrpSpPr>
              <a:grpSpLocks noChangeAspect="1"/>
            </p:cNvGrpSpPr>
            <p:nvPr userDrawn="1">
              <p:custDataLst>
                <p:tags r:id="rId12"/>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79" name="Arc 48"/>
              <p:cNvSpPr>
                <a:spLocks noChangeAspect="1"/>
              </p:cNvSpPr>
              <p:nvPr>
                <p:custDataLst>
                  <p:tags r:id="rId17"/>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nvGrpSpPr>
            <p:cNvPr id="80" name="MoonLegend1"/>
            <p:cNvGrpSpPr>
              <a:grpSpLocks noChangeAspect="1"/>
            </p:cNvGrpSpPr>
            <p:nvPr userDrawn="1">
              <p:custDataLst>
                <p:tags r:id="rId13"/>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sp>
            <p:nvSpPr>
              <p:cNvPr id="82"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latin typeface="+mn-lt"/>
                </a:endParaRPr>
              </a:p>
            </p:txBody>
          </p:sp>
        </p:grpSp>
      </p:grpSp>
      <p:sp>
        <p:nvSpPr>
          <p:cNvPr id="76" name="1. On-page tracker" hidden="1"/>
          <p:cNvSpPr>
            <a:spLocks noChangeArrowheads="1"/>
          </p:cNvSpPr>
          <p:nvPr userDrawn="1"/>
        </p:nvSpPr>
        <p:spPr bwMode="auto">
          <a:xfrm>
            <a:off x="170773" y="26988"/>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200" baseline="0" noProof="0" dirty="0">
                <a:solidFill>
                  <a:schemeClr val="bg1"/>
                </a:solidFill>
                <a:latin typeface="+mn-lt"/>
                <a:ea typeface="+mn-ea"/>
              </a:rPr>
              <a:t>TRACKER</a:t>
            </a:r>
          </a:p>
        </p:txBody>
      </p:sp>
      <p:grpSp>
        <p:nvGrpSpPr>
          <p:cNvPr id="73" name="McKSticker" hidden="1"/>
          <p:cNvGrpSpPr/>
          <p:nvPr userDrawn="1"/>
        </p:nvGrpSpPr>
        <p:grpSpPr bwMode="ltGray">
          <a:xfrm>
            <a:off x="7644608" y="1016729"/>
            <a:ext cx="1094595" cy="240066"/>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75036">
                <a:buClr>
                  <a:schemeClr val="tx2"/>
                </a:buClr>
              </a:pPr>
              <a:r>
                <a:rPr lang="en-US" sz="1200" dirty="0" smtClean="0">
                  <a:solidFill>
                    <a:schemeClr val="bg1"/>
                  </a:solidFill>
                  <a:latin typeface="+mn-lt"/>
                </a:rPr>
                <a:t>PRELIMINARY</a:t>
              </a:r>
              <a:endParaRPr lang="en-US" sz="1200" dirty="0">
                <a:solidFill>
                  <a:schemeClr val="bg1"/>
                </a:solidFill>
                <a:latin typeface="+mn-lt"/>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
        <p:nvSpPr>
          <p:cNvPr id="65" name="TextBox 64"/>
          <p:cNvSpPr txBox="1"/>
          <p:nvPr userDrawn="1"/>
        </p:nvSpPr>
        <p:spPr>
          <a:xfrm>
            <a:off x="170774" y="6425425"/>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4" r:id="rId2"/>
    <p:sldLayoutId id="2147483672" r:id="rId3"/>
    <p:sldLayoutId id="2147483677" r:id="rId4"/>
    <p:sldLayoutId id="2147483678" r:id="rId5"/>
  </p:sldLayoutIdLst>
  <p:timing>
    <p:tnLst>
      <p:par>
        <p:cTn id="1" dur="indefinite" restart="never" nodeType="tmRoot"/>
      </p:par>
    </p:tnLst>
  </p:timing>
  <p:hf sldNum="0" hdr="0" ftr="0" dt="0"/>
  <p:txStyles>
    <p:titleStyle>
      <a:lvl1pPr algn="l" defTabSz="875036" rtl="0" eaLnBrk="1" fontAlgn="base" hangingPunct="1">
        <a:spcBef>
          <a:spcPct val="0"/>
        </a:spcBef>
        <a:spcAft>
          <a:spcPct val="0"/>
        </a:spcAft>
        <a:tabLst>
          <a:tab pos="263750" algn="l"/>
        </a:tabLst>
        <a:defRPr sz="2400" b="0" baseline="0">
          <a:solidFill>
            <a:schemeClr val="bg1"/>
          </a:solidFill>
          <a:latin typeface="+mj-lt"/>
          <a:ea typeface="Arial Unicode MS" pitchFamily="34" charset="-128"/>
          <a:cs typeface="Arial Unicode MS" pitchFamily="34" charset="-128"/>
        </a:defRPr>
      </a:lvl1pPr>
      <a:lvl2pPr algn="l" defTabSz="875036" rtl="0" eaLnBrk="1" fontAlgn="base" hangingPunct="1">
        <a:spcBef>
          <a:spcPct val="0"/>
        </a:spcBef>
        <a:spcAft>
          <a:spcPct val="0"/>
        </a:spcAft>
        <a:defRPr sz="1900" b="1">
          <a:solidFill>
            <a:schemeClr val="tx2"/>
          </a:solidFill>
          <a:latin typeface="Arial" charset="0"/>
        </a:defRPr>
      </a:lvl2pPr>
      <a:lvl3pPr algn="l" defTabSz="875036" rtl="0" eaLnBrk="1" fontAlgn="base" hangingPunct="1">
        <a:spcBef>
          <a:spcPct val="0"/>
        </a:spcBef>
        <a:spcAft>
          <a:spcPct val="0"/>
        </a:spcAft>
        <a:defRPr sz="1900" b="1">
          <a:solidFill>
            <a:schemeClr val="tx2"/>
          </a:solidFill>
          <a:latin typeface="Arial" charset="0"/>
        </a:defRPr>
      </a:lvl3pPr>
      <a:lvl4pPr algn="l" defTabSz="875036" rtl="0" eaLnBrk="1" fontAlgn="base" hangingPunct="1">
        <a:spcBef>
          <a:spcPct val="0"/>
        </a:spcBef>
        <a:spcAft>
          <a:spcPct val="0"/>
        </a:spcAft>
        <a:defRPr sz="1900" b="1">
          <a:solidFill>
            <a:schemeClr val="tx2"/>
          </a:solidFill>
          <a:latin typeface="Arial" charset="0"/>
        </a:defRPr>
      </a:lvl4pPr>
      <a:lvl5pPr algn="l" defTabSz="875036" rtl="0" eaLnBrk="1" fontAlgn="base" hangingPunct="1">
        <a:spcBef>
          <a:spcPct val="0"/>
        </a:spcBef>
        <a:spcAft>
          <a:spcPct val="0"/>
        </a:spcAft>
        <a:defRPr sz="1900" b="1">
          <a:solidFill>
            <a:schemeClr val="tx2"/>
          </a:solidFill>
          <a:latin typeface="Arial" charset="0"/>
        </a:defRPr>
      </a:lvl5pPr>
      <a:lvl6pPr marL="446824" algn="l" defTabSz="875036" rtl="0" eaLnBrk="1" fontAlgn="base" hangingPunct="1">
        <a:spcBef>
          <a:spcPct val="0"/>
        </a:spcBef>
        <a:spcAft>
          <a:spcPct val="0"/>
        </a:spcAft>
        <a:defRPr sz="1900" b="1">
          <a:solidFill>
            <a:schemeClr val="tx2"/>
          </a:solidFill>
          <a:latin typeface="Arial" charset="0"/>
        </a:defRPr>
      </a:lvl6pPr>
      <a:lvl7pPr marL="893656" algn="l" defTabSz="875036" rtl="0" eaLnBrk="1" fontAlgn="base" hangingPunct="1">
        <a:spcBef>
          <a:spcPct val="0"/>
        </a:spcBef>
        <a:spcAft>
          <a:spcPct val="0"/>
        </a:spcAft>
        <a:defRPr sz="1900" b="1">
          <a:solidFill>
            <a:schemeClr val="tx2"/>
          </a:solidFill>
          <a:latin typeface="Arial" charset="0"/>
        </a:defRPr>
      </a:lvl7pPr>
      <a:lvl8pPr marL="1340480" algn="l" defTabSz="875036" rtl="0" eaLnBrk="1" fontAlgn="base" hangingPunct="1">
        <a:spcBef>
          <a:spcPct val="0"/>
        </a:spcBef>
        <a:spcAft>
          <a:spcPct val="0"/>
        </a:spcAft>
        <a:defRPr sz="1900" b="1">
          <a:solidFill>
            <a:schemeClr val="tx2"/>
          </a:solidFill>
          <a:latin typeface="Arial" charset="0"/>
        </a:defRPr>
      </a:lvl8pPr>
      <a:lvl9pPr marL="1787309" algn="l" defTabSz="875036" rtl="0" eaLnBrk="1" fontAlgn="base" hangingPunct="1">
        <a:spcBef>
          <a:spcPct val="0"/>
        </a:spcBef>
        <a:spcAft>
          <a:spcPct val="0"/>
        </a:spcAft>
        <a:defRPr sz="1900" b="1">
          <a:solidFill>
            <a:schemeClr val="tx2"/>
          </a:solidFill>
          <a:latin typeface="Arial" charset="0"/>
        </a:defRPr>
      </a:lvl9pPr>
    </p:titleStyle>
    <p:bodyStyle>
      <a:lvl1pPr marL="0" indent="0" algn="l" defTabSz="87503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89280" indent="-187728" algn="l" defTabSz="87503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46824" indent="-256000" algn="l" defTabSz="87503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0428" indent="-152050" algn="l" defTabSz="87503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893656" rtl="0" eaLnBrk="1" latinLnBrk="0" hangingPunct="1">
        <a:defRPr sz="1800" kern="1200">
          <a:solidFill>
            <a:schemeClr val="tx1"/>
          </a:solidFill>
          <a:latin typeface="+mn-lt"/>
          <a:ea typeface="+mn-ea"/>
          <a:cs typeface="+mn-cs"/>
        </a:defRPr>
      </a:lvl1pPr>
      <a:lvl2pPr marL="446824" algn="l" defTabSz="893656" rtl="0" eaLnBrk="1" latinLnBrk="0" hangingPunct="1">
        <a:defRPr sz="1800" kern="1200">
          <a:solidFill>
            <a:schemeClr val="tx1"/>
          </a:solidFill>
          <a:latin typeface="+mn-lt"/>
          <a:ea typeface="+mn-ea"/>
          <a:cs typeface="+mn-cs"/>
        </a:defRPr>
      </a:lvl2pPr>
      <a:lvl3pPr marL="893656" algn="l" defTabSz="893656" rtl="0" eaLnBrk="1" latinLnBrk="0" hangingPunct="1">
        <a:defRPr sz="1800" kern="1200">
          <a:solidFill>
            <a:schemeClr val="tx1"/>
          </a:solidFill>
          <a:latin typeface="+mn-lt"/>
          <a:ea typeface="+mn-ea"/>
          <a:cs typeface="+mn-cs"/>
        </a:defRPr>
      </a:lvl3pPr>
      <a:lvl4pPr marL="1340480" algn="l" defTabSz="893656" rtl="0" eaLnBrk="1" latinLnBrk="0" hangingPunct="1">
        <a:defRPr sz="1800" kern="1200">
          <a:solidFill>
            <a:schemeClr val="tx1"/>
          </a:solidFill>
          <a:latin typeface="+mn-lt"/>
          <a:ea typeface="+mn-ea"/>
          <a:cs typeface="+mn-cs"/>
        </a:defRPr>
      </a:lvl4pPr>
      <a:lvl5pPr marL="1787309" algn="l" defTabSz="893656" rtl="0" eaLnBrk="1" latinLnBrk="0" hangingPunct="1">
        <a:defRPr sz="1800" kern="1200">
          <a:solidFill>
            <a:schemeClr val="tx1"/>
          </a:solidFill>
          <a:latin typeface="+mn-lt"/>
          <a:ea typeface="+mn-ea"/>
          <a:cs typeface="+mn-cs"/>
        </a:defRPr>
      </a:lvl5pPr>
      <a:lvl6pPr marL="2234136" algn="l" defTabSz="893656" rtl="0" eaLnBrk="1" latinLnBrk="0" hangingPunct="1">
        <a:defRPr sz="1800" kern="1200">
          <a:solidFill>
            <a:schemeClr val="tx1"/>
          </a:solidFill>
          <a:latin typeface="+mn-lt"/>
          <a:ea typeface="+mn-ea"/>
          <a:cs typeface="+mn-cs"/>
        </a:defRPr>
      </a:lvl6pPr>
      <a:lvl7pPr marL="2680962" algn="l" defTabSz="893656" rtl="0" eaLnBrk="1" latinLnBrk="0" hangingPunct="1">
        <a:defRPr sz="1800" kern="1200">
          <a:solidFill>
            <a:schemeClr val="tx1"/>
          </a:solidFill>
          <a:latin typeface="+mn-lt"/>
          <a:ea typeface="+mn-ea"/>
          <a:cs typeface="+mn-cs"/>
        </a:defRPr>
      </a:lvl7pPr>
      <a:lvl8pPr marL="3127791" algn="l" defTabSz="893656" rtl="0" eaLnBrk="1" latinLnBrk="0" hangingPunct="1">
        <a:defRPr sz="1800" kern="1200">
          <a:solidFill>
            <a:schemeClr val="tx1"/>
          </a:solidFill>
          <a:latin typeface="+mn-lt"/>
          <a:ea typeface="+mn-ea"/>
          <a:cs typeface="+mn-cs"/>
        </a:defRPr>
      </a:lvl8pPr>
      <a:lvl9pPr marL="3574617" algn="l" defTabSz="8936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2351922807"/>
              </p:ext>
            </p:extLst>
          </p:nvPr>
        </p:nvGraphicFramePr>
        <p:xfrm>
          <a:off x="0" y="0"/>
          <a:ext cx="158750" cy="158750"/>
        </p:xfrm>
        <a:graphic>
          <a:graphicData uri="http://schemas.openxmlformats.org/presentationml/2006/ole">
            <p:oleObj spid="_x0000_s909488" name="think-cell Slide" r:id="rId24" imgW="360" imgH="360" progId="">
              <p:embed/>
            </p:oleObj>
          </a:graphicData>
        </a:graphic>
      </p:graphicFrame>
      <p:sp>
        <p:nvSpPr>
          <p:cNvPr id="72" name="Slide Number"/>
          <p:cNvSpPr txBox="1">
            <a:spLocks/>
          </p:cNvSpPr>
          <p:nvPr userDrawn="1"/>
        </p:nvSpPr>
        <p:spPr bwMode="auto">
          <a:xfrm>
            <a:off x="8633571" y="6446390"/>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a:fld id="{42C328C1-A84F-4A39-A664-DBA00541A8C6}" type="slidenum">
              <a:rPr lang="en-US" smtClean="0">
                <a:solidFill>
                  <a:srgbClr val="897966"/>
                </a:solidFill>
              </a:rPr>
              <a:pPr algn="r"/>
              <a:t>‹#›</a:t>
            </a:fld>
            <a:endParaRPr lang="en-US" dirty="0">
              <a:solidFill>
                <a:srgbClr val="897966"/>
              </a:solidFill>
            </a:endParaRPr>
          </a:p>
        </p:txBody>
      </p:sp>
      <p:pic>
        <p:nvPicPr>
          <p:cNvPr id="64" name="Picture 142"/>
          <p:cNvPicPr>
            <a:picLocks noChangeArrowheads="1"/>
          </p:cNvPicPr>
          <p:nvPr userDrawn="1"/>
        </p:nvPicPr>
        <p:blipFill>
          <a:blip r:embed="rId25" cstate="print">
            <a:extLst>
              <a:ext uri="{28A0092B-C50C-407E-A947-70E740481C1C}">
                <a14:useLocalDpi xmlns:a14="http://schemas.microsoft.com/office/drawing/2010/main" xmlns="" val="0"/>
              </a:ext>
            </a:extLst>
          </a:blip>
          <a:srcRect/>
          <a:stretch>
            <a:fillRect/>
          </a:stretch>
        </p:blipFill>
        <p:spPr bwMode="ltGray">
          <a:xfrm>
            <a:off x="0" y="0"/>
            <a:ext cx="7439861" cy="9506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userDrawn="1"/>
        </p:nvPicPr>
        <p:blipFill>
          <a:blip r:embed="rId26" cstate="print">
            <a:extLst>
              <a:ext uri="{28A0092B-C50C-407E-A947-70E740481C1C}">
                <a14:useLocalDpi xmlns:a14="http://schemas.microsoft.com/office/drawing/2010/main" xmlns="" val="0"/>
              </a:ext>
            </a:extLst>
          </a:blip>
          <a:srcRect/>
          <a:stretch>
            <a:fillRect/>
          </a:stretch>
        </p:blipFill>
        <p:spPr bwMode="ltGray">
          <a:xfrm>
            <a:off x="7509872" y="327739"/>
            <a:ext cx="1152525"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userDrawn="1">
            <p:ph type="body" idx="1"/>
          </p:nvPr>
        </p:nvSpPr>
        <p:spPr bwMode="auto">
          <a:xfrm>
            <a:off x="2329657" y="2530089"/>
            <a:ext cx="4302125" cy="12311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1" name="3. Unit of measure" hidden="1"/>
          <p:cNvSpPr txBox="1">
            <a:spLocks noChangeArrowheads="1"/>
          </p:cNvSpPr>
          <p:nvPr userDrawn="1"/>
        </p:nvSpPr>
        <p:spPr bwMode="auto">
          <a:xfrm>
            <a:off x="170773" y="967187"/>
            <a:ext cx="8619893" cy="249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15" name="ACET" hidden="1"/>
          <p:cNvGrpSpPr>
            <a:grpSpLocks/>
          </p:cNvGrpSpPr>
          <p:nvPr userDrawn="1"/>
        </p:nvGrpSpPr>
        <p:grpSpPr bwMode="auto">
          <a:xfrm>
            <a:off x="2329657" y="1939927"/>
            <a:ext cx="4302125" cy="511176"/>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b="1" dirty="0">
                  <a:solidFill>
                    <a:srgbClr val="003896"/>
                  </a:solidFill>
                  <a:latin typeface="Arial"/>
                </a:rPr>
                <a:t>Title</a:t>
              </a:r>
            </a:p>
            <a:p>
              <a:r>
                <a:rPr lang="en-US" dirty="0">
                  <a:solidFill>
                    <a:srgbClr val="808080"/>
                  </a:solidFill>
                  <a:latin typeface="Arial"/>
                </a:rPr>
                <a:t>Unit of measure</a:t>
              </a:r>
            </a:p>
          </p:txBody>
        </p:sp>
      </p:grpSp>
      <p:sp>
        <p:nvSpPr>
          <p:cNvPr id="19" name="Title Placeholder 2"/>
          <p:cNvSpPr>
            <a:spLocks noGrp="1" noChangeArrowheads="1"/>
          </p:cNvSpPr>
          <p:nvPr userDrawn="1">
            <p:ph type="title"/>
          </p:nvPr>
        </p:nvSpPr>
        <p:spPr bwMode="auto">
          <a:xfrm>
            <a:off x="95272" y="319900"/>
            <a:ext cx="688534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userDrawn="1"/>
        </p:nvGrpSpPr>
        <p:grpSpPr bwMode="auto">
          <a:xfrm>
            <a:off x="7990853" y="1016730"/>
            <a:ext cx="759234" cy="981772"/>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34" name="LegendLines" hidden="1"/>
          <p:cNvGrpSpPr>
            <a:grpSpLocks/>
          </p:cNvGrpSpPr>
          <p:nvPr userDrawn="1"/>
        </p:nvGrpSpPr>
        <p:grpSpPr bwMode="auto">
          <a:xfrm>
            <a:off x="7689036" y="1016730"/>
            <a:ext cx="1061060" cy="720381"/>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grpSp>
      <p:grpSp>
        <p:nvGrpSpPr>
          <p:cNvPr id="67" name="McK Moon" hidden="1"/>
          <p:cNvGrpSpPr>
            <a:grpSpLocks noChangeAspect="1"/>
          </p:cNvGrpSpPr>
          <p:nvPr userDrawn="1">
            <p:custDataLst>
              <p:tags r:id="rId6"/>
            </p:custDataLst>
          </p:nvPr>
        </p:nvGrpSpPr>
        <p:grpSpPr bwMode="auto">
          <a:xfrm>
            <a:off x="7925338" y="2458307"/>
            <a:ext cx="248929" cy="248944"/>
            <a:chOff x="1600" y="1600"/>
            <a:chExt cx="160" cy="160"/>
          </a:xfrm>
        </p:grpSpPr>
        <p:sp>
          <p:nvSpPr>
            <p:cNvPr id="68" name="Oval 90"/>
            <p:cNvSpPr>
              <a:spLocks noChangeAspect="1" noChangeArrowheads="1"/>
            </p:cNvSpPr>
            <p:nvPr>
              <p:custDataLst>
                <p:tags r:id="rId2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3896"/>
                </a:solidFill>
              </a:endParaRPr>
            </a:p>
          </p:txBody>
        </p:sp>
        <p:sp>
          <p:nvSpPr>
            <p:cNvPr id="69" name="Arc 91"/>
            <p:cNvSpPr>
              <a:spLocks noChangeAspect="1"/>
            </p:cNvSpPr>
            <p:nvPr>
              <p:custDataLst>
                <p:tags r:id="rId2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3896"/>
                </a:solidFill>
              </a:endParaRPr>
            </a:p>
          </p:txBody>
        </p:sp>
      </p:grpSp>
      <p:grpSp>
        <p:nvGrpSpPr>
          <p:cNvPr id="66" name="Slide Elements" hidden="1"/>
          <p:cNvGrpSpPr>
            <a:grpSpLocks/>
          </p:cNvGrpSpPr>
          <p:nvPr userDrawn="1"/>
        </p:nvGrpSpPr>
        <p:grpSpPr bwMode="auto">
          <a:xfrm>
            <a:off x="170773" y="6236046"/>
            <a:ext cx="8619892" cy="364232"/>
            <a:chOff x="121488" y="6349507"/>
            <a:chExt cx="8794114" cy="371630"/>
          </a:xfrm>
        </p:grpSpPr>
        <p:sp>
          <p:nvSpPr>
            <p:cNvPr id="70" name="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3896"/>
                  </a:solidFill>
                  <a:latin typeface="Arial"/>
                </a:rPr>
                <a:t>1 Footnote</a:t>
              </a:r>
            </a:p>
          </p:txBody>
        </p:sp>
        <p:sp>
          <p:nvSpPr>
            <p:cNvPr id="71" name="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892800">
                <a:tabLst>
                  <a:tab pos="603250" algn="l"/>
                  <a:tab pos="608013" algn="l"/>
                </a:tabLst>
              </a:pPr>
              <a:r>
                <a:rPr lang="en-US" sz="1000" dirty="0">
                  <a:solidFill>
                    <a:srgbClr val="003896"/>
                  </a:solidFill>
                  <a:latin typeface="Arial"/>
                </a:rPr>
                <a:t>SOURCE: </a:t>
              </a:r>
              <a:r>
                <a:rPr lang="en-US" sz="1000" dirty="0" smtClean="0">
                  <a:solidFill>
                    <a:srgbClr val="003896"/>
                  </a:solidFill>
                  <a:latin typeface="Arial"/>
                </a:rPr>
                <a:t>Source</a:t>
              </a:r>
            </a:p>
          </p:txBody>
        </p:sp>
      </p:grpSp>
      <p:grpSp>
        <p:nvGrpSpPr>
          <p:cNvPr id="3" name="LegendMoons" hidden="1"/>
          <p:cNvGrpSpPr/>
          <p:nvPr userDrawn="1"/>
        </p:nvGrpSpPr>
        <p:grpSpPr bwMode="auto">
          <a:xfrm>
            <a:off x="7925342" y="1016729"/>
            <a:ext cx="824028" cy="1280507"/>
            <a:chOff x="8086793" y="1037381"/>
            <a:chExt cx="840815" cy="1306516"/>
          </a:xfrm>
        </p:grpSpPr>
        <p:grpSp>
          <p:nvGrpSpPr>
            <p:cNvPr id="47" name="MoonLegend2"/>
            <p:cNvGrpSpPr>
              <a:grpSpLocks noChangeAspect="1"/>
            </p:cNvGrpSpPr>
            <p:nvPr>
              <p:custDataLst>
                <p:tags r:id="rId7"/>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63" name="Arc 42"/>
              <p:cNvSpPr>
                <a:spLocks noChangeAspect="1"/>
              </p:cNvSpPr>
              <p:nvPr>
                <p:custDataLst>
                  <p:tags r:id="rId21"/>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48" name="MoonLegend4"/>
            <p:cNvGrpSpPr>
              <a:grpSpLocks noChangeAspect="1"/>
            </p:cNvGrpSpPr>
            <p:nvPr>
              <p:custDataLst>
                <p:tags r:id="rId8"/>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61"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5036">
                <a:buClr>
                  <a:srgbClr val="897966"/>
                </a:buClr>
              </a:pPr>
              <a:r>
                <a:rPr lang="en-US" sz="1200" dirty="0">
                  <a:solidFill>
                    <a:srgbClr val="003896"/>
                  </a:solidFill>
                  <a:latin typeface="Arial"/>
                </a:rPr>
                <a:t>Legend</a:t>
              </a:r>
            </a:p>
          </p:txBody>
        </p:sp>
        <p:grpSp>
          <p:nvGrpSpPr>
            <p:cNvPr id="55" name="MoonLegend3"/>
            <p:cNvGrpSpPr>
              <a:grpSpLocks noChangeAspect="1"/>
            </p:cNvGrpSpPr>
            <p:nvPr>
              <p:custDataLst>
                <p:tags r:id="rId9"/>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57"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77" name="MoonLegend5"/>
            <p:cNvGrpSpPr>
              <a:grpSpLocks noChangeAspect="1"/>
            </p:cNvGrpSpPr>
            <p:nvPr userDrawn="1">
              <p:custDataLst>
                <p:tags r:id="rId10"/>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79" name="Arc 48"/>
              <p:cNvSpPr>
                <a:spLocks noChangeAspect="1"/>
              </p:cNvSpPr>
              <p:nvPr>
                <p:custDataLst>
                  <p:tags r:id="rId15"/>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80" name="MoonLegend1"/>
            <p:cNvGrpSpPr>
              <a:grpSpLocks noChangeAspect="1"/>
            </p:cNvGrpSpPr>
            <p:nvPr userDrawn="1">
              <p:custDataLst>
                <p:tags r:id="rId11"/>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82"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sp>
        <p:nvSpPr>
          <p:cNvPr id="76" name="1. On-page tracker" hidden="1"/>
          <p:cNvSpPr>
            <a:spLocks noChangeArrowheads="1"/>
          </p:cNvSpPr>
          <p:nvPr userDrawn="1"/>
        </p:nvSpPr>
        <p:spPr bwMode="auto">
          <a:xfrm>
            <a:off x="170773" y="26988"/>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200" dirty="0">
                <a:solidFill>
                  <a:srgbClr val="FFFFFF"/>
                </a:solidFill>
                <a:latin typeface="Arial"/>
              </a:rPr>
              <a:t>TRACKER</a:t>
            </a:r>
          </a:p>
        </p:txBody>
      </p:sp>
      <p:grpSp>
        <p:nvGrpSpPr>
          <p:cNvPr id="73" name="McKSticker" hidden="1"/>
          <p:cNvGrpSpPr/>
          <p:nvPr userDrawn="1"/>
        </p:nvGrpSpPr>
        <p:grpSpPr bwMode="ltGray">
          <a:xfrm>
            <a:off x="7644608" y="1016729"/>
            <a:ext cx="1094595" cy="240066"/>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75036">
                <a:buClr>
                  <a:srgbClr val="897966"/>
                </a:buClr>
              </a:pPr>
              <a:r>
                <a:rPr lang="en-US" sz="1200" dirty="0" smtClean="0">
                  <a:solidFill>
                    <a:srgbClr val="FFFFFF"/>
                  </a:solidFill>
                  <a:latin typeface="Arial"/>
                </a:rPr>
                <a:t>PRELIMINARY</a:t>
              </a:r>
              <a:endParaRPr lang="en-US" sz="1200" dirty="0">
                <a:solidFill>
                  <a:srgbClr val="FFFFFF"/>
                </a:solidFill>
                <a:latin typeface="Arial"/>
              </a:endParaRP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1737011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hf sldNum="0" hdr="0" ftr="0" dt="0"/>
  <p:txStyles>
    <p:titleStyle>
      <a:lvl1pPr algn="l" defTabSz="875036" rtl="0" eaLnBrk="1" fontAlgn="base" hangingPunct="1">
        <a:spcBef>
          <a:spcPct val="0"/>
        </a:spcBef>
        <a:spcAft>
          <a:spcPct val="0"/>
        </a:spcAft>
        <a:tabLst>
          <a:tab pos="263750" algn="l"/>
        </a:tabLst>
        <a:defRPr sz="2400" b="0" baseline="0">
          <a:solidFill>
            <a:schemeClr val="bg1"/>
          </a:solidFill>
          <a:latin typeface="+mj-lt"/>
          <a:ea typeface="Arial Unicode MS" pitchFamily="34" charset="-128"/>
          <a:cs typeface="Arial Unicode MS" pitchFamily="34" charset="-128"/>
        </a:defRPr>
      </a:lvl1pPr>
      <a:lvl2pPr algn="l" defTabSz="875036" rtl="0" eaLnBrk="1" fontAlgn="base" hangingPunct="1">
        <a:spcBef>
          <a:spcPct val="0"/>
        </a:spcBef>
        <a:spcAft>
          <a:spcPct val="0"/>
        </a:spcAft>
        <a:defRPr sz="1900" b="1">
          <a:solidFill>
            <a:schemeClr val="tx2"/>
          </a:solidFill>
          <a:latin typeface="Arial" charset="0"/>
        </a:defRPr>
      </a:lvl2pPr>
      <a:lvl3pPr algn="l" defTabSz="875036" rtl="0" eaLnBrk="1" fontAlgn="base" hangingPunct="1">
        <a:spcBef>
          <a:spcPct val="0"/>
        </a:spcBef>
        <a:spcAft>
          <a:spcPct val="0"/>
        </a:spcAft>
        <a:defRPr sz="1900" b="1">
          <a:solidFill>
            <a:schemeClr val="tx2"/>
          </a:solidFill>
          <a:latin typeface="Arial" charset="0"/>
        </a:defRPr>
      </a:lvl3pPr>
      <a:lvl4pPr algn="l" defTabSz="875036" rtl="0" eaLnBrk="1" fontAlgn="base" hangingPunct="1">
        <a:spcBef>
          <a:spcPct val="0"/>
        </a:spcBef>
        <a:spcAft>
          <a:spcPct val="0"/>
        </a:spcAft>
        <a:defRPr sz="1900" b="1">
          <a:solidFill>
            <a:schemeClr val="tx2"/>
          </a:solidFill>
          <a:latin typeface="Arial" charset="0"/>
        </a:defRPr>
      </a:lvl4pPr>
      <a:lvl5pPr algn="l" defTabSz="875036" rtl="0" eaLnBrk="1" fontAlgn="base" hangingPunct="1">
        <a:spcBef>
          <a:spcPct val="0"/>
        </a:spcBef>
        <a:spcAft>
          <a:spcPct val="0"/>
        </a:spcAft>
        <a:defRPr sz="1900" b="1">
          <a:solidFill>
            <a:schemeClr val="tx2"/>
          </a:solidFill>
          <a:latin typeface="Arial" charset="0"/>
        </a:defRPr>
      </a:lvl5pPr>
      <a:lvl6pPr marL="446824" algn="l" defTabSz="875036" rtl="0" eaLnBrk="1" fontAlgn="base" hangingPunct="1">
        <a:spcBef>
          <a:spcPct val="0"/>
        </a:spcBef>
        <a:spcAft>
          <a:spcPct val="0"/>
        </a:spcAft>
        <a:defRPr sz="1900" b="1">
          <a:solidFill>
            <a:schemeClr val="tx2"/>
          </a:solidFill>
          <a:latin typeface="Arial" charset="0"/>
        </a:defRPr>
      </a:lvl6pPr>
      <a:lvl7pPr marL="893656" algn="l" defTabSz="875036" rtl="0" eaLnBrk="1" fontAlgn="base" hangingPunct="1">
        <a:spcBef>
          <a:spcPct val="0"/>
        </a:spcBef>
        <a:spcAft>
          <a:spcPct val="0"/>
        </a:spcAft>
        <a:defRPr sz="1900" b="1">
          <a:solidFill>
            <a:schemeClr val="tx2"/>
          </a:solidFill>
          <a:latin typeface="Arial" charset="0"/>
        </a:defRPr>
      </a:lvl7pPr>
      <a:lvl8pPr marL="1340480" algn="l" defTabSz="875036" rtl="0" eaLnBrk="1" fontAlgn="base" hangingPunct="1">
        <a:spcBef>
          <a:spcPct val="0"/>
        </a:spcBef>
        <a:spcAft>
          <a:spcPct val="0"/>
        </a:spcAft>
        <a:defRPr sz="1900" b="1">
          <a:solidFill>
            <a:schemeClr val="tx2"/>
          </a:solidFill>
          <a:latin typeface="Arial" charset="0"/>
        </a:defRPr>
      </a:lvl8pPr>
      <a:lvl9pPr marL="1787309" algn="l" defTabSz="875036" rtl="0" eaLnBrk="1" fontAlgn="base" hangingPunct="1">
        <a:spcBef>
          <a:spcPct val="0"/>
        </a:spcBef>
        <a:spcAft>
          <a:spcPct val="0"/>
        </a:spcAft>
        <a:defRPr sz="1900" b="1">
          <a:solidFill>
            <a:schemeClr val="tx2"/>
          </a:solidFill>
          <a:latin typeface="Arial" charset="0"/>
        </a:defRPr>
      </a:lvl9pPr>
    </p:titleStyle>
    <p:bodyStyle>
      <a:lvl1pPr marL="0" indent="0" algn="l" defTabSz="87503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89280" indent="-187728" algn="l" defTabSz="87503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46824" indent="-256000" algn="l" defTabSz="87503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0428" indent="-152050" algn="l" defTabSz="87503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893656" rtl="0" eaLnBrk="1" latinLnBrk="0" hangingPunct="1">
        <a:defRPr sz="1800" kern="1200">
          <a:solidFill>
            <a:schemeClr val="tx1"/>
          </a:solidFill>
          <a:latin typeface="+mn-lt"/>
          <a:ea typeface="+mn-ea"/>
          <a:cs typeface="+mn-cs"/>
        </a:defRPr>
      </a:lvl1pPr>
      <a:lvl2pPr marL="446824" algn="l" defTabSz="893656" rtl="0" eaLnBrk="1" latinLnBrk="0" hangingPunct="1">
        <a:defRPr sz="1800" kern="1200">
          <a:solidFill>
            <a:schemeClr val="tx1"/>
          </a:solidFill>
          <a:latin typeface="+mn-lt"/>
          <a:ea typeface="+mn-ea"/>
          <a:cs typeface="+mn-cs"/>
        </a:defRPr>
      </a:lvl2pPr>
      <a:lvl3pPr marL="893656" algn="l" defTabSz="893656" rtl="0" eaLnBrk="1" latinLnBrk="0" hangingPunct="1">
        <a:defRPr sz="1800" kern="1200">
          <a:solidFill>
            <a:schemeClr val="tx1"/>
          </a:solidFill>
          <a:latin typeface="+mn-lt"/>
          <a:ea typeface="+mn-ea"/>
          <a:cs typeface="+mn-cs"/>
        </a:defRPr>
      </a:lvl3pPr>
      <a:lvl4pPr marL="1340480" algn="l" defTabSz="893656" rtl="0" eaLnBrk="1" latinLnBrk="0" hangingPunct="1">
        <a:defRPr sz="1800" kern="1200">
          <a:solidFill>
            <a:schemeClr val="tx1"/>
          </a:solidFill>
          <a:latin typeface="+mn-lt"/>
          <a:ea typeface="+mn-ea"/>
          <a:cs typeface="+mn-cs"/>
        </a:defRPr>
      </a:lvl4pPr>
      <a:lvl5pPr marL="1787309" algn="l" defTabSz="893656" rtl="0" eaLnBrk="1" latinLnBrk="0" hangingPunct="1">
        <a:defRPr sz="1800" kern="1200">
          <a:solidFill>
            <a:schemeClr val="tx1"/>
          </a:solidFill>
          <a:latin typeface="+mn-lt"/>
          <a:ea typeface="+mn-ea"/>
          <a:cs typeface="+mn-cs"/>
        </a:defRPr>
      </a:lvl5pPr>
      <a:lvl6pPr marL="2234136" algn="l" defTabSz="893656" rtl="0" eaLnBrk="1" latinLnBrk="0" hangingPunct="1">
        <a:defRPr sz="1800" kern="1200">
          <a:solidFill>
            <a:schemeClr val="tx1"/>
          </a:solidFill>
          <a:latin typeface="+mn-lt"/>
          <a:ea typeface="+mn-ea"/>
          <a:cs typeface="+mn-cs"/>
        </a:defRPr>
      </a:lvl6pPr>
      <a:lvl7pPr marL="2680962" algn="l" defTabSz="893656" rtl="0" eaLnBrk="1" latinLnBrk="0" hangingPunct="1">
        <a:defRPr sz="1800" kern="1200">
          <a:solidFill>
            <a:schemeClr val="tx1"/>
          </a:solidFill>
          <a:latin typeface="+mn-lt"/>
          <a:ea typeface="+mn-ea"/>
          <a:cs typeface="+mn-cs"/>
        </a:defRPr>
      </a:lvl7pPr>
      <a:lvl8pPr marL="3127791" algn="l" defTabSz="893656" rtl="0" eaLnBrk="1" latinLnBrk="0" hangingPunct="1">
        <a:defRPr sz="1800" kern="1200">
          <a:solidFill>
            <a:schemeClr val="tx1"/>
          </a:solidFill>
          <a:latin typeface="+mn-lt"/>
          <a:ea typeface="+mn-ea"/>
          <a:cs typeface="+mn-cs"/>
        </a:defRPr>
      </a:lvl8pPr>
      <a:lvl9pPr marL="3574617" algn="l" defTabSz="8936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vmlDrawing" Target="../drawings/vmlDrawing14.vml"/><Relationship Id="rId6" Type="http://schemas.openxmlformats.org/officeDocument/2006/relationships/image" Target="../media/image31.png"/><Relationship Id="rId5" Type="http://schemas.openxmlformats.org/officeDocument/2006/relationships/oleObject" Target="../embeddings/oleObject14.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6.v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56.xml"/><Relationship Id="rId7" Type="http://schemas.openxmlformats.org/officeDocument/2006/relationships/notesSlide" Target="../notesSlides/notesSlide8.xml"/><Relationship Id="rId2" Type="http://schemas.openxmlformats.org/officeDocument/2006/relationships/tags" Target="../tags/tag55.xml"/><Relationship Id="rId1" Type="http://schemas.openxmlformats.org/officeDocument/2006/relationships/vmlDrawing" Target="../drawings/vmlDrawing17.vml"/><Relationship Id="rId6" Type="http://schemas.openxmlformats.org/officeDocument/2006/relationships/slideLayout" Target="../slideLayouts/slideLayout2.xml"/><Relationship Id="rId5" Type="http://schemas.openxmlformats.org/officeDocument/2006/relationships/tags" Target="../tags/tag58.xml"/><Relationship Id="rId4"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8.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9.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xml"/><Relationship Id="rId1" Type="http://schemas.openxmlformats.org/officeDocument/2006/relationships/vmlDrawing" Target="../drawings/vmlDrawing20.v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40.xml"/><Relationship Id="rId7" Type="http://schemas.openxmlformats.org/officeDocument/2006/relationships/notesSlide" Target="../notesSlides/notesSlide3.xml"/><Relationship Id="rId2" Type="http://schemas.openxmlformats.org/officeDocument/2006/relationships/tags" Target="../tags/tag39.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9.vml"/><Relationship Id="rId5" Type="http://schemas.openxmlformats.org/officeDocument/2006/relationships/oleObject" Target="../embeddings/oleObject9.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oleObject" Target="../embeddings/oleObject10.bin"/><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oleObject" Target="../embeddings/oleObject11.bin"/><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notesSlide" Target="../notesSlides/notesSlide5.xml"/><Relationship Id="rId2" Type="http://schemas.openxmlformats.org/officeDocument/2006/relationships/tags" Target="../tags/tag44.xml"/><Relationship Id="rId1" Type="http://schemas.openxmlformats.org/officeDocument/2006/relationships/vmlDrawing" Target="../drawings/vmlDrawing11.vml"/><Relationship Id="rId6" Type="http://schemas.openxmlformats.org/officeDocument/2006/relationships/tags" Target="../tags/tag48.xml"/><Relationship Id="rId11" Type="http://schemas.openxmlformats.org/officeDocument/2006/relationships/slideLayout" Target="../slideLayouts/slideLayout2.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0.png"/><Relationship Id="rId5" Type="http://schemas.openxmlformats.org/officeDocument/2006/relationships/oleObject" Target="../embeddings/oleObject13.bin"/><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28752" y="310125"/>
            <a:ext cx="5536199" cy="965221"/>
          </a:xfrm>
        </p:spPr>
        <p:txBody>
          <a:bodyPr/>
          <a:lstStyle/>
          <a:p>
            <a:r>
              <a:rPr lang="en-ZA" dirty="0" smtClean="0"/>
              <a:t>Case Studies in Renewable Energy</a:t>
            </a:r>
            <a:endParaRPr lang="en-ZA" dirty="0"/>
          </a:p>
        </p:txBody>
      </p:sp>
      <p:sp>
        <p:nvSpPr>
          <p:cNvPr id="4" name="Subtitle 3"/>
          <p:cNvSpPr>
            <a:spLocks noGrp="1"/>
          </p:cNvSpPr>
          <p:nvPr>
            <p:ph type="subTitle" idx="1"/>
          </p:nvPr>
        </p:nvSpPr>
        <p:spPr>
          <a:xfrm>
            <a:off x="3228752" y="1417231"/>
            <a:ext cx="5536199" cy="830997"/>
          </a:xfrm>
        </p:spPr>
        <p:txBody>
          <a:bodyPr/>
          <a:lstStyle/>
          <a:p>
            <a:r>
              <a:rPr lang="en-ZA" dirty="0" smtClean="0"/>
              <a:t>Presentation to DPE/DoE</a:t>
            </a:r>
          </a:p>
          <a:p>
            <a:endParaRPr lang="en-ZA" dirty="0" smtClean="0"/>
          </a:p>
          <a:p>
            <a:r>
              <a:rPr lang="en-ZA" dirty="0" smtClean="0"/>
              <a:t>11 August 2016</a:t>
            </a:r>
            <a:endParaRPr lang="en-ZA" dirty="0"/>
          </a:p>
        </p:txBody>
      </p:sp>
      <p:pic>
        <p:nvPicPr>
          <p:cNvPr id="5" name="Picture 4"/>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xmlns=""/>
              </a:ext>
            </a:extLst>
          </a:blip>
          <a:srcRect/>
          <a:stretch/>
        </p:blipFill>
        <p:spPr bwMode="ltGray">
          <a:xfrm>
            <a:off x="0" y="198"/>
            <a:ext cx="8961438" cy="6721078"/>
          </a:xfrm>
          <a:prstGeom prst="rect">
            <a:avLst/>
          </a:prstGeom>
        </p:spPr>
      </p:pic>
      <p:sp>
        <p:nvSpPr>
          <p:cNvPr id="6" name="Rectangle 5"/>
          <p:cNvSpPr/>
          <p:nvPr/>
        </p:nvSpPr>
        <p:spPr bwMode="ltGray">
          <a:xfrm>
            <a:off x="3032266" y="198"/>
            <a:ext cx="5929172" cy="2999592"/>
          </a:xfrm>
          <a:prstGeom prst="rect">
            <a:avLst/>
          </a:prstGeom>
          <a:solidFill>
            <a:srgbClr val="011039">
              <a:alpha val="83922"/>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dirty="0">
              <a:solidFill>
                <a:srgbClr val="003896"/>
              </a:solidFill>
            </a:endParaRPr>
          </a:p>
        </p:txBody>
      </p:sp>
      <p:pic>
        <p:nvPicPr>
          <p:cNvPr id="7" name="Picture 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xmlns=""/>
              </a:ext>
            </a:extLst>
          </a:blip>
          <a:stretch>
            <a:fillRect/>
          </a:stretch>
        </p:blipFill>
        <p:spPr bwMode="ltGray">
          <a:xfrm>
            <a:off x="6431150" y="2251224"/>
            <a:ext cx="2275309" cy="587809"/>
          </a:xfrm>
          <a:prstGeom prst="rect">
            <a:avLst/>
          </a:prstGeom>
        </p:spPr>
      </p:pic>
      <p:sp>
        <p:nvSpPr>
          <p:cNvPr id="8" name="Title 2"/>
          <p:cNvSpPr txBox="1">
            <a:spLocks/>
          </p:cNvSpPr>
          <p:nvPr/>
        </p:nvSpPr>
        <p:spPr bwMode="auto">
          <a:xfrm>
            <a:off x="3378109" y="459482"/>
            <a:ext cx="5536199" cy="361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2894" rtl="0" eaLnBrk="1" fontAlgn="base" hangingPunct="1">
              <a:spcBef>
                <a:spcPct val="0"/>
              </a:spcBef>
              <a:spcAft>
                <a:spcPct val="0"/>
              </a:spcAft>
              <a:tabLst>
                <a:tab pos="269133" algn="l"/>
              </a:tabLst>
              <a:defRPr sz="3200" b="0" baseline="0">
                <a:solidFill>
                  <a:schemeClr val="tx1"/>
                </a:solidFill>
                <a:latin typeface="+mj-lt"/>
                <a:ea typeface="Arial Unicode MS" pitchFamily="34" charset="-128"/>
                <a:cs typeface="Arial Unicode MS" pitchFamily="34" charset="-128"/>
              </a:defRPr>
            </a:lvl1pPr>
            <a:lvl2pPr algn="l" defTabSz="892894" rtl="0" eaLnBrk="1" fontAlgn="base" hangingPunct="1">
              <a:spcBef>
                <a:spcPct val="0"/>
              </a:spcBef>
              <a:spcAft>
                <a:spcPct val="0"/>
              </a:spcAft>
              <a:defRPr sz="1900" b="1">
                <a:solidFill>
                  <a:schemeClr val="tx2"/>
                </a:solidFill>
                <a:latin typeface="Arial" charset="0"/>
              </a:defRPr>
            </a:lvl2pPr>
            <a:lvl3pPr algn="l" defTabSz="892894" rtl="0" eaLnBrk="1" fontAlgn="base" hangingPunct="1">
              <a:spcBef>
                <a:spcPct val="0"/>
              </a:spcBef>
              <a:spcAft>
                <a:spcPct val="0"/>
              </a:spcAft>
              <a:defRPr sz="1900" b="1">
                <a:solidFill>
                  <a:schemeClr val="tx2"/>
                </a:solidFill>
                <a:latin typeface="Arial" charset="0"/>
              </a:defRPr>
            </a:lvl3pPr>
            <a:lvl4pPr algn="l" defTabSz="892894" rtl="0" eaLnBrk="1" fontAlgn="base" hangingPunct="1">
              <a:spcBef>
                <a:spcPct val="0"/>
              </a:spcBef>
              <a:spcAft>
                <a:spcPct val="0"/>
              </a:spcAft>
              <a:defRPr sz="1900" b="1">
                <a:solidFill>
                  <a:schemeClr val="tx2"/>
                </a:solidFill>
                <a:latin typeface="Arial" charset="0"/>
              </a:defRPr>
            </a:lvl4pPr>
            <a:lvl5pPr algn="l" defTabSz="892894" rtl="0" eaLnBrk="1" fontAlgn="base" hangingPunct="1">
              <a:spcBef>
                <a:spcPct val="0"/>
              </a:spcBef>
              <a:spcAft>
                <a:spcPct val="0"/>
              </a:spcAft>
              <a:defRPr sz="1900" b="1">
                <a:solidFill>
                  <a:schemeClr val="tx2"/>
                </a:solidFill>
                <a:latin typeface="Arial" charset="0"/>
              </a:defRPr>
            </a:lvl5pPr>
            <a:lvl6pPr marL="455943" algn="l" defTabSz="892894" rtl="0" eaLnBrk="1" fontAlgn="base" hangingPunct="1">
              <a:spcBef>
                <a:spcPct val="0"/>
              </a:spcBef>
              <a:spcAft>
                <a:spcPct val="0"/>
              </a:spcAft>
              <a:defRPr sz="1900" b="1">
                <a:solidFill>
                  <a:schemeClr val="tx2"/>
                </a:solidFill>
                <a:latin typeface="Arial" charset="0"/>
              </a:defRPr>
            </a:lvl6pPr>
            <a:lvl7pPr marL="911894" algn="l" defTabSz="892894" rtl="0" eaLnBrk="1" fontAlgn="base" hangingPunct="1">
              <a:spcBef>
                <a:spcPct val="0"/>
              </a:spcBef>
              <a:spcAft>
                <a:spcPct val="0"/>
              </a:spcAft>
              <a:defRPr sz="1900" b="1">
                <a:solidFill>
                  <a:schemeClr val="tx2"/>
                </a:solidFill>
                <a:latin typeface="Arial" charset="0"/>
              </a:defRPr>
            </a:lvl7pPr>
            <a:lvl8pPr marL="1367837" algn="l" defTabSz="892894" rtl="0" eaLnBrk="1" fontAlgn="base" hangingPunct="1">
              <a:spcBef>
                <a:spcPct val="0"/>
              </a:spcBef>
              <a:spcAft>
                <a:spcPct val="0"/>
              </a:spcAft>
              <a:defRPr sz="1900" b="1">
                <a:solidFill>
                  <a:schemeClr val="tx2"/>
                </a:solidFill>
                <a:latin typeface="Arial" charset="0"/>
              </a:defRPr>
            </a:lvl8pPr>
            <a:lvl9pPr marL="1823785" algn="l" defTabSz="892894" rtl="0" eaLnBrk="1" fontAlgn="base" hangingPunct="1">
              <a:spcBef>
                <a:spcPct val="0"/>
              </a:spcBef>
              <a:spcAft>
                <a:spcPct val="0"/>
              </a:spcAft>
              <a:defRPr sz="1900" b="1">
                <a:solidFill>
                  <a:schemeClr val="tx2"/>
                </a:solidFill>
                <a:latin typeface="Arial" charset="0"/>
              </a:defRPr>
            </a:lvl9pPr>
          </a:lstStyle>
          <a:p>
            <a:r>
              <a:rPr lang="en-ZA" sz="2352" kern="0" dirty="0" smtClean="0">
                <a:solidFill>
                  <a:schemeClr val="bg1"/>
                </a:solidFill>
              </a:rPr>
              <a:t>Eskom 2016/17 Municipal Tariffs</a:t>
            </a:r>
            <a:endParaRPr lang="en-ZA" sz="2352" kern="0" dirty="0">
              <a:solidFill>
                <a:schemeClr val="bg1"/>
              </a:solidFill>
            </a:endParaRPr>
          </a:p>
        </p:txBody>
      </p:sp>
      <p:sp>
        <p:nvSpPr>
          <p:cNvPr id="9" name="Subtitle 3"/>
          <p:cNvSpPr txBox="1">
            <a:spLocks/>
          </p:cNvSpPr>
          <p:nvPr/>
        </p:nvSpPr>
        <p:spPr bwMode="auto">
          <a:xfrm>
            <a:off x="3170260" y="1550114"/>
            <a:ext cx="5536199" cy="81440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2894" rtl="0" eaLnBrk="1" fontAlgn="base" hangingPunct="1">
              <a:spcBef>
                <a:spcPct val="0"/>
              </a:spcBef>
              <a:spcAft>
                <a:spcPct val="0"/>
              </a:spcAft>
              <a:buClr>
                <a:schemeClr val="tx2"/>
              </a:buClr>
              <a:defRPr sz="1800" baseline="0">
                <a:solidFill>
                  <a:schemeClr val="tx1"/>
                </a:solidFill>
                <a:latin typeface="+mj-lt"/>
                <a:ea typeface="Arial Unicode MS" pitchFamily="34" charset="-128"/>
                <a:cs typeface="Arial Unicode MS" pitchFamily="34" charset="-128"/>
              </a:defRPr>
            </a:lvl1pPr>
            <a:lvl2pPr marL="193143" indent="-191559" algn="l" defTabSz="892894"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943" indent="-261224" algn="l" defTabSz="89289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682" indent="-155153" algn="l" defTabSz="892894"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750" indent="-129818" algn="l" defTabSz="8928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750" indent="-129818" algn="l" defTabSz="8928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750" indent="-129818" algn="l" defTabSz="8928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750" indent="-129818" algn="l" defTabSz="8928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750" indent="-129818" algn="l" defTabSz="8928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ZA" sz="1764" kern="0" dirty="0" smtClean="0">
                <a:solidFill>
                  <a:schemeClr val="bg1"/>
                </a:solidFill>
              </a:rPr>
              <a:t>NCOPS presentation</a:t>
            </a:r>
            <a:endParaRPr lang="en-ZA" sz="1764" kern="0" dirty="0">
              <a:solidFill>
                <a:schemeClr val="bg1"/>
              </a:solidFill>
            </a:endParaRPr>
          </a:p>
          <a:p>
            <a:endParaRPr lang="en-ZA" sz="1764" kern="0" dirty="0">
              <a:solidFill>
                <a:schemeClr val="bg1"/>
              </a:solidFill>
            </a:endParaRPr>
          </a:p>
          <a:p>
            <a:r>
              <a:rPr lang="en-ZA" sz="1764" kern="0" dirty="0" smtClean="0">
                <a:solidFill>
                  <a:schemeClr val="bg1"/>
                </a:solidFill>
              </a:rPr>
              <a:t>21 September 2016</a:t>
            </a:r>
            <a:endParaRPr lang="en-ZA" sz="1764" kern="0" dirty="0">
              <a:solidFill>
                <a:schemeClr val="bg1"/>
              </a:solidFill>
            </a:endParaRPr>
          </a:p>
        </p:txBody>
      </p:sp>
      <p:sp>
        <p:nvSpPr>
          <p:cNvPr id="10" name="TextBox 9"/>
          <p:cNvSpPr txBox="1"/>
          <p:nvPr/>
        </p:nvSpPr>
        <p:spPr>
          <a:xfrm>
            <a:off x="3155577" y="2700533"/>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Tree>
    <p:extLst>
      <p:ext uri="{BB962C8B-B14F-4D97-AF65-F5344CB8AC3E}">
        <p14:creationId xmlns:p14="http://schemas.microsoft.com/office/powerpoint/2010/main" xmlns="" val="1784207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Object 204" hidden="1"/>
          <p:cNvGraphicFramePr>
            <a:graphicFrameLocks/>
          </p:cNvGraphicFramePr>
          <p:nvPr>
            <p:extLst>
              <p:ext uri="{D42A27DB-BD31-4B8C-83A1-F6EECF244321}">
                <p14:modId xmlns:p14="http://schemas.microsoft.com/office/powerpoint/2010/main" xmlns="" val="3984100817"/>
              </p:ext>
            </p:extLst>
          </p:nvPr>
        </p:nvGraphicFramePr>
        <p:xfrm>
          <a:off x="1437" y="260139"/>
          <a:ext cx="1436" cy="1436"/>
        </p:xfrm>
        <a:graphic>
          <a:graphicData uri="http://schemas.openxmlformats.org/presentationml/2006/ole">
            <p:oleObj spid="_x0000_s920619" name="think-cell Slide" r:id="rId5" imgW="360" imgH="360" progId="">
              <p:embed/>
            </p:oleObj>
          </a:graphicData>
        </a:graphic>
      </p:graphicFrame>
      <p:sp>
        <p:nvSpPr>
          <p:cNvPr id="4" name="Rectangle 3" hidden="1"/>
          <p:cNvSpPr/>
          <p:nvPr>
            <p:custDataLst>
              <p:tags r:id="rId2"/>
            </p:custDataLst>
          </p:nvPr>
        </p:nvSpPr>
        <p:spPr bwMode="auto">
          <a:xfrm>
            <a:off x="0" y="258701"/>
            <a:ext cx="143612" cy="14361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27201"/>
            <a:endParaRPr lang="en-ZA" sz="14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grpSp>
        <p:nvGrpSpPr>
          <p:cNvPr id="64" name="Group 63"/>
          <p:cNvGrpSpPr/>
          <p:nvPr/>
        </p:nvGrpSpPr>
        <p:grpSpPr>
          <a:xfrm>
            <a:off x="1" y="1273177"/>
            <a:ext cx="8961438" cy="4839855"/>
            <a:chOff x="0" y="1528914"/>
            <a:chExt cx="9144000" cy="4938452"/>
          </a:xfrm>
        </p:grpSpPr>
        <p:sp>
          <p:nvSpPr>
            <p:cNvPr id="65" name="Rectangle 64"/>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66" name="Straight Connector 65"/>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467366"/>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170773" y="512062"/>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a:t>Compliance to the MFMA for the 2016/17 tariff </a:t>
            </a:r>
            <a:endParaRPr lang="en-US" dirty="0"/>
          </a:p>
        </p:txBody>
      </p:sp>
      <p:sp>
        <p:nvSpPr>
          <p:cNvPr id="10" name="Rectangle 9"/>
          <p:cNvSpPr/>
          <p:nvPr/>
        </p:nvSpPr>
        <p:spPr>
          <a:xfrm>
            <a:off x="5405052" y="1282414"/>
            <a:ext cx="3447329" cy="483061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11" name="TextBox 10"/>
          <p:cNvSpPr txBox="1"/>
          <p:nvPr/>
        </p:nvSpPr>
        <p:spPr>
          <a:xfrm>
            <a:off x="5588000" y="1019258"/>
            <a:ext cx="2644144" cy="1846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r>
              <a:rPr lang="en-US" sz="1200" b="1" dirty="0" smtClean="0"/>
              <a:t>Key comments</a:t>
            </a:r>
            <a:endParaRPr lang="en-US" sz="1200" b="1" dirty="0"/>
          </a:p>
        </p:txBody>
      </p:sp>
      <p:sp>
        <p:nvSpPr>
          <p:cNvPr id="12" name="TextBox 11"/>
          <p:cNvSpPr txBox="1"/>
          <p:nvPr/>
        </p:nvSpPr>
        <p:spPr>
          <a:xfrm>
            <a:off x="5478943" y="1368095"/>
            <a:ext cx="3278910" cy="441146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spcBef>
                <a:spcPts val="600"/>
              </a:spcBef>
              <a:spcAft>
                <a:spcPts val="200"/>
              </a:spcAft>
              <a:buClr>
                <a:schemeClr val="bg1"/>
              </a:buClr>
            </a:pPr>
            <a:r>
              <a:rPr lang="en-US" sz="1200" dirty="0" smtClean="0">
                <a:solidFill>
                  <a:schemeClr val="bg1"/>
                </a:solidFill>
              </a:rPr>
              <a:t>Section </a:t>
            </a:r>
            <a:r>
              <a:rPr lang="en-US" sz="1200" dirty="0">
                <a:solidFill>
                  <a:schemeClr val="bg1"/>
                </a:solidFill>
              </a:rPr>
              <a:t>42 of the MFMA requires the proposed increase for municipalities must be tabled in Parliament by Eskom’s executive authority (the Minister of Public Enterprises) prior to </a:t>
            </a:r>
            <a:r>
              <a:rPr lang="en-US" sz="1200" dirty="0" smtClean="0">
                <a:solidFill>
                  <a:schemeClr val="bg1"/>
                </a:solidFill>
              </a:rPr>
              <a:t>implementation</a:t>
            </a:r>
          </a:p>
          <a:p>
            <a:pPr lvl="1">
              <a:spcBef>
                <a:spcPts val="600"/>
              </a:spcBef>
              <a:spcAft>
                <a:spcPts val="200"/>
              </a:spcAft>
              <a:buClr>
                <a:schemeClr val="bg1"/>
              </a:buClr>
            </a:pPr>
            <a:r>
              <a:rPr lang="en-ZA" sz="1200" dirty="0" smtClean="0">
                <a:solidFill>
                  <a:schemeClr val="bg1"/>
                </a:solidFill>
              </a:rPr>
              <a:t>The </a:t>
            </a:r>
            <a:r>
              <a:rPr lang="en-ZA" sz="1200" dirty="0">
                <a:solidFill>
                  <a:schemeClr val="bg1"/>
                </a:solidFill>
              </a:rPr>
              <a:t>MFMA determines the annual tariff adjustment for Eskom and NERSA </a:t>
            </a:r>
            <a:r>
              <a:rPr lang="en-ZA" sz="1200" dirty="0" smtClean="0">
                <a:solidFill>
                  <a:schemeClr val="bg1"/>
                </a:solidFill>
              </a:rPr>
              <a:t>time-lines</a:t>
            </a:r>
          </a:p>
          <a:p>
            <a:pPr lvl="1">
              <a:spcBef>
                <a:spcPts val="600"/>
              </a:spcBef>
              <a:spcAft>
                <a:spcPts val="200"/>
              </a:spcAft>
              <a:buClr>
                <a:schemeClr val="bg1"/>
              </a:buClr>
            </a:pPr>
            <a:r>
              <a:rPr lang="en-ZA" sz="1200" dirty="0" smtClean="0">
                <a:solidFill>
                  <a:schemeClr val="bg1"/>
                </a:solidFill>
              </a:rPr>
              <a:t>It </a:t>
            </a:r>
            <a:r>
              <a:rPr lang="en-ZA" sz="1200" dirty="0">
                <a:solidFill>
                  <a:schemeClr val="bg1"/>
                </a:solidFill>
              </a:rPr>
              <a:t>also creates two sets of tariffs - for customers directly supplied by Eskom, and a separate municipal customer </a:t>
            </a:r>
            <a:r>
              <a:rPr lang="en-ZA" sz="1200" dirty="0" smtClean="0">
                <a:solidFill>
                  <a:schemeClr val="bg1"/>
                </a:solidFill>
              </a:rPr>
              <a:t>tariff</a:t>
            </a:r>
          </a:p>
          <a:p>
            <a:pPr lvl="1">
              <a:spcBef>
                <a:spcPts val="600"/>
              </a:spcBef>
              <a:spcAft>
                <a:spcPts val="200"/>
              </a:spcAft>
              <a:buClr>
                <a:schemeClr val="bg1"/>
              </a:buClr>
            </a:pPr>
            <a:r>
              <a:rPr lang="en-US" sz="1200" dirty="0" smtClean="0">
                <a:solidFill>
                  <a:schemeClr val="bg1"/>
                </a:solidFill>
              </a:rPr>
              <a:t>On </a:t>
            </a:r>
            <a:r>
              <a:rPr lang="en-US" sz="1200" dirty="0">
                <a:solidFill>
                  <a:schemeClr val="bg1"/>
                </a:solidFill>
              </a:rPr>
              <a:t>14 March 2016, Ms Lynne Brown, MP, Minister of Public Enterprises, tabled 2016/17 Eskom Schedule of Standard Prices for </a:t>
            </a:r>
            <a:r>
              <a:rPr lang="en-US" sz="1200" dirty="0" smtClean="0">
                <a:solidFill>
                  <a:schemeClr val="bg1"/>
                </a:solidFill>
              </a:rPr>
              <a:t>Municipalities</a:t>
            </a:r>
          </a:p>
          <a:p>
            <a:pPr marL="1552" lvl="1" indent="0">
              <a:spcBef>
                <a:spcPts val="600"/>
              </a:spcBef>
              <a:spcAft>
                <a:spcPts val="200"/>
              </a:spcAft>
              <a:buClr>
                <a:schemeClr val="bg1"/>
              </a:buClr>
              <a:buNone/>
            </a:pPr>
            <a:r>
              <a:rPr lang="en-US" sz="1200" b="1" dirty="0" smtClean="0">
                <a:solidFill>
                  <a:schemeClr val="bg1"/>
                </a:solidFill>
              </a:rPr>
              <a:t>Included </a:t>
            </a:r>
            <a:r>
              <a:rPr lang="en-US" sz="1200" b="1" dirty="0">
                <a:solidFill>
                  <a:schemeClr val="bg1"/>
                </a:solidFill>
              </a:rPr>
              <a:t>in the Parliament </a:t>
            </a:r>
            <a:r>
              <a:rPr lang="en-US" sz="1200" b="1" dirty="0" smtClean="0">
                <a:solidFill>
                  <a:schemeClr val="bg1"/>
                </a:solidFill>
              </a:rPr>
              <a:t>submission were</a:t>
            </a:r>
            <a:r>
              <a:rPr lang="en-US" sz="1200" dirty="0" smtClean="0">
                <a:solidFill>
                  <a:schemeClr val="bg1"/>
                </a:solidFill>
              </a:rPr>
              <a:t>:</a:t>
            </a:r>
          </a:p>
          <a:p>
            <a:pPr lvl="1">
              <a:spcBef>
                <a:spcPts val="600"/>
              </a:spcBef>
              <a:spcAft>
                <a:spcPts val="200"/>
              </a:spcAft>
              <a:buClr>
                <a:schemeClr val="bg1"/>
              </a:buClr>
            </a:pPr>
            <a:r>
              <a:rPr lang="en-US" sz="1200" dirty="0" smtClean="0">
                <a:solidFill>
                  <a:schemeClr val="bg1"/>
                </a:solidFill>
              </a:rPr>
              <a:t>Purpose </a:t>
            </a:r>
            <a:r>
              <a:rPr lang="en-US" sz="1200" dirty="0">
                <a:solidFill>
                  <a:schemeClr val="bg1"/>
                </a:solidFill>
              </a:rPr>
              <a:t>and clarification on the Tabled 2016/17 Eskom </a:t>
            </a:r>
            <a:r>
              <a:rPr lang="en-US" sz="1200" dirty="0" smtClean="0">
                <a:solidFill>
                  <a:schemeClr val="bg1"/>
                </a:solidFill>
              </a:rPr>
              <a:t>tariffs</a:t>
            </a:r>
            <a:endParaRPr lang="en-US" sz="1200" dirty="0">
              <a:solidFill>
                <a:schemeClr val="bg1"/>
              </a:solidFill>
            </a:endParaRPr>
          </a:p>
          <a:p>
            <a:pPr lvl="1">
              <a:spcBef>
                <a:spcPts val="600"/>
              </a:spcBef>
              <a:spcAft>
                <a:spcPts val="200"/>
              </a:spcAft>
              <a:buClr>
                <a:schemeClr val="bg1"/>
              </a:buClr>
            </a:pPr>
            <a:r>
              <a:rPr lang="en-US" sz="1200" dirty="0" smtClean="0">
                <a:solidFill>
                  <a:schemeClr val="bg1"/>
                </a:solidFill>
              </a:rPr>
              <a:t>Nersa </a:t>
            </a:r>
            <a:r>
              <a:rPr lang="en-US" sz="1200" dirty="0">
                <a:solidFill>
                  <a:schemeClr val="bg1"/>
                </a:solidFill>
              </a:rPr>
              <a:t>decisions on Eskom </a:t>
            </a:r>
            <a:r>
              <a:rPr lang="en-US" sz="1200" dirty="0" smtClean="0">
                <a:solidFill>
                  <a:schemeClr val="bg1"/>
                </a:solidFill>
              </a:rPr>
              <a:t>tariffs</a:t>
            </a:r>
          </a:p>
          <a:p>
            <a:pPr lvl="1">
              <a:spcBef>
                <a:spcPts val="600"/>
              </a:spcBef>
              <a:spcAft>
                <a:spcPts val="200"/>
              </a:spcAft>
              <a:buClr>
                <a:schemeClr val="bg1"/>
              </a:buClr>
            </a:pPr>
            <a:r>
              <a:rPr lang="en-US" sz="1200" dirty="0" smtClean="0">
                <a:solidFill>
                  <a:schemeClr val="bg1"/>
                </a:solidFill>
              </a:rPr>
              <a:t>Schedule </a:t>
            </a:r>
            <a:r>
              <a:rPr lang="en-US" sz="1200" dirty="0">
                <a:solidFill>
                  <a:schemeClr val="bg1"/>
                </a:solidFill>
              </a:rPr>
              <a:t>of Standard Prices for </a:t>
            </a:r>
            <a:r>
              <a:rPr lang="en-US" sz="1200" dirty="0" smtClean="0">
                <a:solidFill>
                  <a:schemeClr val="bg1"/>
                </a:solidFill>
              </a:rPr>
              <a:t>Municipalities</a:t>
            </a:r>
            <a:endParaRPr lang="en-ZA" sz="1200" dirty="0">
              <a:solidFill>
                <a:schemeClr val="bg1"/>
              </a:solidFill>
            </a:endParaRPr>
          </a:p>
        </p:txBody>
      </p:sp>
      <p:sp>
        <p:nvSpPr>
          <p:cNvPr id="13" name="Rectangle 12"/>
          <p:cNvSpPr/>
          <p:nvPr/>
        </p:nvSpPr>
        <p:spPr>
          <a:xfrm>
            <a:off x="303624" y="1363538"/>
            <a:ext cx="4759081" cy="4605818"/>
          </a:xfrm>
          <a:prstGeom prst="rect">
            <a:avLst/>
          </a:prstGeom>
          <a:solidFill>
            <a:schemeClr val="bg1"/>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2065422" y="1430693"/>
            <a:ext cx="2840605" cy="770980"/>
          </a:xfrm>
          <a:prstGeom prst="rect">
            <a:avLst/>
          </a:prstGeom>
        </p:spPr>
        <p:txBody>
          <a:bodyPr wrap="square">
            <a:spAutoFit/>
          </a:bodyPr>
          <a:lstStyle/>
          <a:p>
            <a:pPr algn="just">
              <a:lnSpc>
                <a:spcPct val="105000"/>
              </a:lnSpc>
              <a:spcBef>
                <a:spcPts val="0"/>
              </a:spcBef>
              <a:buClr>
                <a:schemeClr val="accent2"/>
              </a:buClr>
            </a:pPr>
            <a:r>
              <a:rPr lang="en-US" sz="1050" dirty="0" smtClean="0">
                <a:solidFill>
                  <a:schemeClr val="accent5">
                    <a:lumMod val="50000"/>
                  </a:schemeClr>
                </a:solidFill>
                <a:latin typeface="+mn-lt"/>
              </a:rPr>
              <a:t>Submission on </a:t>
            </a:r>
            <a:r>
              <a:rPr lang="en-US" sz="1050" dirty="0">
                <a:solidFill>
                  <a:schemeClr val="accent5">
                    <a:lumMod val="50000"/>
                  </a:schemeClr>
                </a:solidFill>
                <a:latin typeface="+mn-lt"/>
              </a:rPr>
              <a:t>14 March </a:t>
            </a:r>
            <a:r>
              <a:rPr lang="en-US" sz="1050" dirty="0" smtClean="0">
                <a:solidFill>
                  <a:schemeClr val="accent5">
                    <a:lumMod val="50000"/>
                  </a:schemeClr>
                </a:solidFill>
                <a:latin typeface="+mn-lt"/>
              </a:rPr>
              <a:t>2016 by </a:t>
            </a:r>
            <a:r>
              <a:rPr lang="en-US" sz="1050" dirty="0">
                <a:solidFill>
                  <a:schemeClr val="accent5">
                    <a:lumMod val="50000"/>
                  </a:schemeClr>
                </a:solidFill>
                <a:latin typeface="+mn-lt"/>
              </a:rPr>
              <a:t>Ms Lynne Brown, MP, Minister of Public Enterprises, tabled 2016/17 Eskom Schedule of Standard Prices for Municipalities.</a:t>
            </a:r>
          </a:p>
        </p:txBody>
      </p:sp>
      <p:grpSp>
        <p:nvGrpSpPr>
          <p:cNvPr id="15" name="Group 14"/>
          <p:cNvGrpSpPr/>
          <p:nvPr/>
        </p:nvGrpSpPr>
        <p:grpSpPr>
          <a:xfrm>
            <a:off x="333905" y="1475187"/>
            <a:ext cx="3741076" cy="4358926"/>
            <a:chOff x="298770" y="1240705"/>
            <a:chExt cx="4565277" cy="5107758"/>
          </a:xfrm>
        </p:grpSpPr>
        <p:pic>
          <p:nvPicPr>
            <p:cNvPr id="16" name="Picture 15"/>
            <p:cNvPicPr>
              <a:picLocks noChangeAspect="1"/>
            </p:cNvPicPr>
            <p:nvPr/>
          </p:nvPicPr>
          <p:blipFill rotWithShape="1">
            <a:blip r:embed="rId6" cstate="print">
              <a:clrChange>
                <a:clrFrom>
                  <a:srgbClr val="FFFFFF"/>
                </a:clrFrom>
                <a:clrTo>
                  <a:srgbClr val="FFFFFF">
                    <a:alpha val="0"/>
                  </a:srgbClr>
                </a:clrTo>
              </a:clrChange>
            </a:blip>
            <a:srcRect l="16904" t="9300" r="49593" b="5933"/>
            <a:stretch/>
          </p:blipFill>
          <p:spPr>
            <a:xfrm>
              <a:off x="298770" y="1240705"/>
              <a:ext cx="2635660" cy="3387239"/>
            </a:xfrm>
            <a:prstGeom prst="rect">
              <a:avLst/>
            </a:prstGeom>
          </p:spPr>
        </p:pic>
        <p:pic>
          <p:nvPicPr>
            <p:cNvPr id="17" name="Picture 16"/>
            <p:cNvPicPr>
              <a:picLocks noChangeAspect="1"/>
            </p:cNvPicPr>
            <p:nvPr/>
          </p:nvPicPr>
          <p:blipFill rotWithShape="1">
            <a:blip r:embed="rId6" cstate="print">
              <a:clrChange>
                <a:clrFrom>
                  <a:srgbClr val="FFFFFF"/>
                </a:clrFrom>
                <a:clrTo>
                  <a:srgbClr val="FFFFFF">
                    <a:alpha val="0"/>
                  </a:srgbClr>
                </a:clrTo>
              </a:clrChange>
            </a:blip>
            <a:srcRect l="56803" t="9300" r="18978" b="5933"/>
            <a:stretch/>
          </p:blipFill>
          <p:spPr>
            <a:xfrm>
              <a:off x="2411760" y="1988841"/>
              <a:ext cx="2452287" cy="4359622"/>
            </a:xfrm>
            <a:prstGeom prst="rect">
              <a:avLst/>
            </a:prstGeom>
          </p:spPr>
        </p:pic>
      </p:grpSp>
      <p:sp>
        <p:nvSpPr>
          <p:cNvPr id="18" name="TextBox 17"/>
          <p:cNvSpPr txBox="1"/>
          <p:nvPr/>
        </p:nvSpPr>
        <p:spPr>
          <a:xfrm>
            <a:off x="170774" y="6425425"/>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Tree>
    <p:extLst>
      <p:ext uri="{BB962C8B-B14F-4D97-AF65-F5344CB8AC3E}">
        <p14:creationId xmlns:p14="http://schemas.microsoft.com/office/powerpoint/2010/main" xmlns="" val="891827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Object 204" hidden="1"/>
          <p:cNvGraphicFramePr>
            <a:graphicFrameLocks/>
          </p:cNvGraphicFramePr>
          <p:nvPr>
            <p:extLst>
              <p:ext uri="{D42A27DB-BD31-4B8C-83A1-F6EECF244321}">
                <p14:modId xmlns:p14="http://schemas.microsoft.com/office/powerpoint/2010/main" xmlns="" val="3921303915"/>
              </p:ext>
            </p:extLst>
          </p:nvPr>
        </p:nvGraphicFramePr>
        <p:xfrm>
          <a:off x="1437" y="260139"/>
          <a:ext cx="1436" cy="1436"/>
        </p:xfrm>
        <a:graphic>
          <a:graphicData uri="http://schemas.openxmlformats.org/presentationml/2006/ole">
            <p:oleObj spid="_x0000_s919595" name="think-cell Slide" r:id="rId5" imgW="360" imgH="360" progId="">
              <p:embed/>
            </p:oleObj>
          </a:graphicData>
        </a:graphic>
      </p:graphicFrame>
      <p:sp>
        <p:nvSpPr>
          <p:cNvPr id="4" name="Rectangle 3" hidden="1"/>
          <p:cNvSpPr/>
          <p:nvPr>
            <p:custDataLst>
              <p:tags r:id="rId2"/>
            </p:custDataLst>
          </p:nvPr>
        </p:nvSpPr>
        <p:spPr bwMode="auto">
          <a:xfrm>
            <a:off x="0" y="258701"/>
            <a:ext cx="143612" cy="14361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27201"/>
            <a:endParaRPr lang="en-ZA" sz="14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grpSp>
        <p:nvGrpSpPr>
          <p:cNvPr id="64" name="Group 63"/>
          <p:cNvGrpSpPr/>
          <p:nvPr/>
        </p:nvGrpSpPr>
        <p:grpSpPr>
          <a:xfrm>
            <a:off x="1" y="1570180"/>
            <a:ext cx="8961438" cy="4479636"/>
            <a:chOff x="0" y="1528914"/>
            <a:chExt cx="9144000" cy="4570895"/>
          </a:xfrm>
        </p:grpSpPr>
        <p:sp>
          <p:nvSpPr>
            <p:cNvPr id="65" name="Rectangle 64"/>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66" name="Straight Connector 65"/>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09980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170773" y="512062"/>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a:t>The Nersa approved 2016/17 tariff increase tabled</a:t>
            </a:r>
            <a:endParaRPr lang="en-US" dirty="0"/>
          </a:p>
        </p:txBody>
      </p:sp>
      <p:graphicFrame>
        <p:nvGraphicFramePr>
          <p:cNvPr id="27" name="Table 26"/>
          <p:cNvGraphicFramePr>
            <a:graphicFrameLocks noGrp="1"/>
          </p:cNvGraphicFramePr>
          <p:nvPr>
            <p:extLst>
              <p:ext uri="{D42A27DB-BD31-4B8C-83A1-F6EECF244321}">
                <p14:modId xmlns:p14="http://schemas.microsoft.com/office/powerpoint/2010/main" xmlns="" val="3059378637"/>
              </p:ext>
            </p:extLst>
          </p:nvPr>
        </p:nvGraphicFramePr>
        <p:xfrm>
          <a:off x="170774" y="1212126"/>
          <a:ext cx="5399516" cy="4656235"/>
        </p:xfrm>
        <a:graphic>
          <a:graphicData uri="http://schemas.openxmlformats.org/drawingml/2006/table">
            <a:tbl>
              <a:tblPr firstRow="1" bandRow="1">
                <a:effectLst/>
                <a:tableStyleId>{7E9639D4-E3E2-4D34-9284-5A2195B3D0D7}</a:tableStyleId>
              </a:tblPr>
              <a:tblGrid>
                <a:gridCol w="3511993"/>
                <a:gridCol w="1887523"/>
              </a:tblGrid>
              <a:tr h="0">
                <a:tc>
                  <a:txBody>
                    <a:bodyPr/>
                    <a:lstStyle/>
                    <a:p>
                      <a:endParaRPr lang="en-ZA" dirty="0">
                        <a:latin typeface="+mj-lt"/>
                      </a:endParaRPr>
                    </a:p>
                  </a:txBody>
                  <a:tcP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b="0" dirty="0" smtClean="0">
                          <a:latin typeface="+mj-lt"/>
                        </a:rPr>
                        <a:t>NERSA</a:t>
                      </a:r>
                      <a:endParaRPr lang="en-ZA" b="0" dirty="0">
                        <a:latin typeface="+mj-lt"/>
                      </a:endParaRPr>
                    </a:p>
                  </a:txBody>
                  <a:tcPr>
                    <a:lnL>
                      <a:noFill/>
                    </a:lnL>
                    <a:lnB w="12700" cap="flat" cmpd="sng" algn="ctr">
                      <a:solidFill>
                        <a:schemeClr val="tx1"/>
                      </a:solidFill>
                      <a:prstDash val="solid"/>
                      <a:round/>
                      <a:headEnd type="none" w="med" len="med"/>
                      <a:tailEnd type="none" w="med" len="med"/>
                    </a:lnB>
                  </a:tcPr>
                </a:tc>
              </a:tr>
              <a:tr h="390043">
                <a:tc>
                  <a:txBody>
                    <a:bodyPr/>
                    <a:lstStyle/>
                    <a:p>
                      <a:r>
                        <a:rPr lang="en-ZA" sz="1600" dirty="0" smtClean="0">
                          <a:latin typeface="+mj-lt"/>
                        </a:rPr>
                        <a:t>Total Standard Tariffs</a:t>
                      </a:r>
                      <a:endParaRPr lang="en-ZA" sz="1600" dirty="0">
                        <a:latin typeface="+mj-lt"/>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pPr algn="r"/>
                      <a:r>
                        <a:rPr lang="en-ZA" sz="1600" i="0" dirty="0" smtClean="0">
                          <a:solidFill>
                            <a:schemeClr val="accent3"/>
                          </a:solidFill>
                          <a:latin typeface="+mj-lt"/>
                        </a:rPr>
                        <a:t>9.4%</a:t>
                      </a:r>
                      <a:endParaRPr lang="en-ZA" sz="1600" i="0" dirty="0">
                        <a:solidFill>
                          <a:schemeClr val="accent3"/>
                        </a:solidFill>
                        <a:latin typeface="+mj-lt"/>
                      </a:endParaRPr>
                    </a:p>
                  </a:txBody>
                  <a:tcPr marR="972000">
                    <a:lnT w="12700" cap="flat" cmpd="sng" algn="ctr">
                      <a:solidFill>
                        <a:schemeClr val="tx1"/>
                      </a:solidFill>
                      <a:prstDash val="solid"/>
                      <a:round/>
                      <a:headEnd type="none" w="med" len="med"/>
                      <a:tailEnd type="none" w="med" len="med"/>
                    </a:lnT>
                    <a:solidFill>
                      <a:schemeClr val="bg1"/>
                    </a:solidFill>
                  </a:tcPr>
                </a:tc>
              </a:tr>
              <a:tr h="390043">
                <a:tc>
                  <a:txBody>
                    <a:bodyPr/>
                    <a:lstStyle/>
                    <a:p>
                      <a:r>
                        <a:rPr lang="en-ZA" sz="1600" dirty="0" smtClean="0">
                          <a:latin typeface="+mj-lt"/>
                        </a:rPr>
                        <a:t>Municipal</a:t>
                      </a:r>
                      <a:r>
                        <a:rPr lang="en-ZA" sz="1600" baseline="0" dirty="0" smtClean="0">
                          <a:latin typeface="+mj-lt"/>
                        </a:rPr>
                        <a:t> – 1 July 2016</a:t>
                      </a:r>
                      <a:endParaRPr lang="en-ZA" sz="1600" dirty="0">
                        <a:latin typeface="+mj-lt"/>
                      </a:endParaRPr>
                    </a:p>
                  </a:txBody>
                  <a:tcPr>
                    <a:solidFill>
                      <a:schemeClr val="bg1"/>
                    </a:solidFill>
                  </a:tcPr>
                </a:tc>
                <a:tc>
                  <a:txBody>
                    <a:bodyPr/>
                    <a:lstStyle/>
                    <a:p>
                      <a:pPr algn="r"/>
                      <a:r>
                        <a:rPr lang="en-ZA" sz="1600" i="0" dirty="0" smtClean="0">
                          <a:solidFill>
                            <a:schemeClr val="accent3"/>
                          </a:solidFill>
                          <a:latin typeface="+mj-lt"/>
                        </a:rPr>
                        <a:t>7.86%</a:t>
                      </a:r>
                      <a:endParaRPr lang="en-ZA" sz="1600" i="0" dirty="0">
                        <a:solidFill>
                          <a:schemeClr val="accent3"/>
                        </a:solidFill>
                        <a:latin typeface="+mj-lt"/>
                      </a:endParaRPr>
                    </a:p>
                  </a:txBody>
                  <a:tcPr marR="972000">
                    <a:solidFill>
                      <a:schemeClr val="bg1"/>
                    </a:solidFill>
                  </a:tcPr>
                </a:tc>
              </a:tr>
              <a:tr h="1170130">
                <a:tc>
                  <a:txBody>
                    <a:bodyPr/>
                    <a:lstStyle/>
                    <a:p>
                      <a:r>
                        <a:rPr lang="en-ZA" sz="1600" dirty="0" smtClean="0">
                          <a:latin typeface="+mj-lt"/>
                        </a:rPr>
                        <a:t>Key Industrial &amp; Urban</a:t>
                      </a:r>
                      <a:endParaRPr lang="en-ZA" sz="1600" dirty="0">
                        <a:latin typeface="+mj-lt"/>
                      </a:endParaRPr>
                    </a:p>
                    <a:p>
                      <a:pPr lvl="1"/>
                      <a:r>
                        <a:rPr lang="en-ZA" sz="1600" i="1" baseline="0" dirty="0" smtClean="0">
                          <a:latin typeface="+mj-lt"/>
                        </a:rPr>
                        <a:t>Other Tariff Charges</a:t>
                      </a:r>
                      <a:endParaRPr lang="en-ZA" sz="1600" i="1" dirty="0">
                        <a:latin typeface="+mj-lt"/>
                      </a:endParaRPr>
                    </a:p>
                    <a:p>
                      <a:pPr lvl="1"/>
                      <a:r>
                        <a:rPr lang="en-ZA" sz="1600" i="1" dirty="0" smtClean="0">
                          <a:latin typeface="+mj-lt"/>
                        </a:rPr>
                        <a:t>Affordability Subsidy</a:t>
                      </a:r>
                      <a:endParaRPr lang="en-ZA" sz="1600" i="1" dirty="0">
                        <a:latin typeface="+mj-lt"/>
                      </a:endParaRPr>
                    </a:p>
                  </a:txBody>
                  <a:tcPr>
                    <a:solidFill>
                      <a:schemeClr val="bg1"/>
                    </a:solidFill>
                  </a:tcPr>
                </a:tc>
                <a:tc>
                  <a:txBody>
                    <a:bodyPr/>
                    <a:lstStyle/>
                    <a:p>
                      <a:pPr algn="r"/>
                      <a:r>
                        <a:rPr lang="en-ZA" sz="1600" i="0" dirty="0" smtClean="0">
                          <a:solidFill>
                            <a:schemeClr val="accent3"/>
                          </a:solidFill>
                          <a:latin typeface="+mj-lt"/>
                        </a:rPr>
                        <a:t>9.4%</a:t>
                      </a:r>
                      <a:endParaRPr lang="en-ZA" sz="1600" i="0" dirty="0">
                        <a:solidFill>
                          <a:schemeClr val="accent3"/>
                        </a:solidFill>
                        <a:latin typeface="+mj-lt"/>
                      </a:endParaRPr>
                    </a:p>
                    <a:p>
                      <a:pPr algn="r"/>
                      <a:r>
                        <a:rPr lang="en-ZA" sz="1600" i="1" dirty="0" smtClean="0">
                          <a:solidFill>
                            <a:schemeClr val="accent3"/>
                          </a:solidFill>
                          <a:latin typeface="+mj-lt"/>
                        </a:rPr>
                        <a:t>9.4%</a:t>
                      </a:r>
                      <a:endParaRPr lang="en-ZA" sz="1600" i="1" dirty="0">
                        <a:solidFill>
                          <a:schemeClr val="accent3"/>
                        </a:solidFill>
                        <a:latin typeface="+mj-lt"/>
                      </a:endParaRPr>
                    </a:p>
                    <a:p>
                      <a:pPr algn="r"/>
                      <a:r>
                        <a:rPr lang="en-ZA" sz="1600" i="1" dirty="0" smtClean="0">
                          <a:solidFill>
                            <a:schemeClr val="accent3"/>
                          </a:solidFill>
                          <a:latin typeface="+mj-lt"/>
                        </a:rPr>
                        <a:t>8.61%</a:t>
                      </a:r>
                      <a:endParaRPr lang="en-ZA" sz="1600" i="1" dirty="0">
                        <a:solidFill>
                          <a:schemeClr val="accent3"/>
                        </a:solidFill>
                        <a:latin typeface="+mj-lt"/>
                      </a:endParaRPr>
                    </a:p>
                  </a:txBody>
                  <a:tcPr marR="972000">
                    <a:solidFill>
                      <a:schemeClr val="bg1"/>
                    </a:solidFill>
                  </a:tcPr>
                </a:tc>
              </a:tr>
              <a:tr h="390043">
                <a:tc>
                  <a:txBody>
                    <a:bodyPr/>
                    <a:lstStyle/>
                    <a:p>
                      <a:r>
                        <a:rPr lang="en-ZA" sz="1600" dirty="0" smtClean="0">
                          <a:latin typeface="+mj-lt"/>
                        </a:rPr>
                        <a:t>Rural</a:t>
                      </a:r>
                      <a:endParaRPr lang="en-ZA" sz="1600" dirty="0">
                        <a:latin typeface="+mj-lt"/>
                      </a:endParaRPr>
                    </a:p>
                  </a:txBody>
                  <a:tcPr>
                    <a:solidFill>
                      <a:schemeClr val="bg1"/>
                    </a:solidFill>
                  </a:tcPr>
                </a:tc>
                <a:tc>
                  <a:txBody>
                    <a:bodyPr/>
                    <a:lstStyle/>
                    <a:p>
                      <a:pPr algn="r"/>
                      <a:r>
                        <a:rPr lang="en-ZA" sz="1600" i="0" dirty="0" smtClean="0">
                          <a:solidFill>
                            <a:schemeClr val="accent3"/>
                          </a:solidFill>
                          <a:latin typeface="+mj-lt"/>
                        </a:rPr>
                        <a:t>9.4%</a:t>
                      </a:r>
                      <a:endParaRPr lang="en-ZA" sz="1600" i="0" dirty="0">
                        <a:solidFill>
                          <a:schemeClr val="accent3"/>
                        </a:solidFill>
                        <a:latin typeface="+mj-lt"/>
                      </a:endParaRPr>
                    </a:p>
                  </a:txBody>
                  <a:tcPr marR="972000">
                    <a:solidFill>
                      <a:schemeClr val="bg1"/>
                    </a:solidFill>
                  </a:tcPr>
                </a:tc>
              </a:tr>
              <a:tr h="1170130">
                <a:tc>
                  <a:txBody>
                    <a:bodyPr/>
                    <a:lstStyle/>
                    <a:p>
                      <a:r>
                        <a:rPr lang="en-ZA" sz="1600" dirty="0" smtClean="0">
                          <a:latin typeface="+mj-lt"/>
                        </a:rPr>
                        <a:t>Homelight 20A</a:t>
                      </a:r>
                      <a:endParaRPr lang="en-ZA" sz="1600" dirty="0">
                        <a:latin typeface="+mj-lt"/>
                      </a:endParaRPr>
                    </a:p>
                    <a:p>
                      <a:pPr lvl="1"/>
                      <a:r>
                        <a:rPr lang="en-ZA" sz="1600" i="1" dirty="0" smtClean="0">
                          <a:latin typeface="+mj-lt"/>
                        </a:rPr>
                        <a:t>Block 1 (0-350kWh)</a:t>
                      </a:r>
                      <a:endParaRPr lang="en-ZA" sz="1600" i="1" dirty="0">
                        <a:latin typeface="+mj-lt"/>
                      </a:endParaRPr>
                    </a:p>
                    <a:p>
                      <a:pPr lvl="1"/>
                      <a:r>
                        <a:rPr lang="en-ZA" sz="1600" i="1" dirty="0" smtClean="0">
                          <a:latin typeface="+mj-lt"/>
                        </a:rPr>
                        <a:t>Block</a:t>
                      </a:r>
                      <a:r>
                        <a:rPr lang="en-ZA" sz="1600" i="1" baseline="0" dirty="0" smtClean="0">
                          <a:latin typeface="+mj-lt"/>
                        </a:rPr>
                        <a:t> 2 (&gt;350kWh)</a:t>
                      </a:r>
                      <a:endParaRPr lang="en-ZA" sz="1600" i="1" dirty="0">
                        <a:latin typeface="+mj-lt"/>
                      </a:endParaRPr>
                    </a:p>
                  </a:txBody>
                  <a:tcPr>
                    <a:solidFill>
                      <a:schemeClr val="bg1"/>
                    </a:solidFill>
                  </a:tcPr>
                </a:tc>
                <a:tc>
                  <a:txBody>
                    <a:bodyPr/>
                    <a:lstStyle/>
                    <a:p>
                      <a:pPr algn="r"/>
                      <a:endParaRPr lang="en-ZA" sz="1600" i="0" dirty="0" smtClean="0">
                        <a:solidFill>
                          <a:schemeClr val="accent3"/>
                        </a:solidFill>
                        <a:latin typeface="+mj-lt"/>
                      </a:endParaRPr>
                    </a:p>
                    <a:p>
                      <a:pPr algn="r"/>
                      <a:r>
                        <a:rPr lang="en-ZA" sz="1600" i="1" dirty="0" smtClean="0">
                          <a:solidFill>
                            <a:schemeClr val="accent3"/>
                          </a:solidFill>
                          <a:latin typeface="+mj-lt"/>
                        </a:rPr>
                        <a:t>7.2%</a:t>
                      </a:r>
                      <a:endParaRPr lang="en-ZA" sz="1600" i="1" dirty="0">
                        <a:solidFill>
                          <a:schemeClr val="accent3"/>
                        </a:solidFill>
                        <a:latin typeface="+mj-lt"/>
                      </a:endParaRPr>
                    </a:p>
                    <a:p>
                      <a:pPr algn="r"/>
                      <a:r>
                        <a:rPr lang="en-ZA" sz="1600" i="1" dirty="0" smtClean="0">
                          <a:solidFill>
                            <a:schemeClr val="accent3"/>
                          </a:solidFill>
                          <a:latin typeface="+mj-lt"/>
                        </a:rPr>
                        <a:t>9.0%</a:t>
                      </a:r>
                      <a:endParaRPr lang="en-ZA" sz="1600" i="1" dirty="0">
                        <a:solidFill>
                          <a:schemeClr val="accent3"/>
                        </a:solidFill>
                        <a:latin typeface="+mj-lt"/>
                      </a:endParaRPr>
                    </a:p>
                  </a:txBody>
                  <a:tcPr marR="972000">
                    <a:solidFill>
                      <a:schemeClr val="bg1"/>
                    </a:solidFill>
                  </a:tcPr>
                </a:tc>
              </a:tr>
              <a:tr h="390043">
                <a:tc>
                  <a:txBody>
                    <a:bodyPr/>
                    <a:lstStyle/>
                    <a:p>
                      <a:r>
                        <a:rPr lang="en-ZA" sz="1600" dirty="0" smtClean="0">
                          <a:latin typeface="+mj-lt"/>
                        </a:rPr>
                        <a:t>Homelight 60A</a:t>
                      </a:r>
                      <a:endParaRPr lang="en-ZA" sz="1600" dirty="0">
                        <a:latin typeface="+mj-lt"/>
                      </a:endParaRPr>
                    </a:p>
                  </a:txBody>
                  <a:tcPr>
                    <a:solidFill>
                      <a:schemeClr val="bg1"/>
                    </a:solidFill>
                  </a:tcPr>
                </a:tc>
                <a:tc>
                  <a:txBody>
                    <a:bodyPr/>
                    <a:lstStyle/>
                    <a:p>
                      <a:pPr algn="r"/>
                      <a:r>
                        <a:rPr lang="en-ZA" sz="1600" i="0" dirty="0" smtClean="0">
                          <a:solidFill>
                            <a:schemeClr val="accent3"/>
                          </a:solidFill>
                          <a:latin typeface="+mj-lt"/>
                        </a:rPr>
                        <a:t>9.4%</a:t>
                      </a:r>
                      <a:endParaRPr lang="en-ZA" sz="1600" i="0" dirty="0">
                        <a:solidFill>
                          <a:schemeClr val="accent3"/>
                        </a:solidFill>
                        <a:latin typeface="+mj-lt"/>
                      </a:endParaRPr>
                    </a:p>
                  </a:txBody>
                  <a:tcPr marR="972000">
                    <a:solidFill>
                      <a:schemeClr val="bg1"/>
                    </a:solidFill>
                  </a:tcPr>
                </a:tc>
              </a:tr>
              <a:tr h="390043">
                <a:tc>
                  <a:txBody>
                    <a:bodyPr/>
                    <a:lstStyle/>
                    <a:p>
                      <a:r>
                        <a:rPr lang="en-ZA" sz="1600" dirty="0" smtClean="0">
                          <a:latin typeface="+mj-lt"/>
                        </a:rPr>
                        <a:t>Homepower</a:t>
                      </a:r>
                      <a:endParaRPr lang="en-ZA" sz="1600" dirty="0">
                        <a:latin typeface="+mj-lt"/>
                      </a:endParaRPr>
                    </a:p>
                  </a:txBody>
                  <a:tcPr>
                    <a:solidFill>
                      <a:schemeClr val="bg1"/>
                    </a:solidFill>
                  </a:tcPr>
                </a:tc>
                <a:tc>
                  <a:txBody>
                    <a:bodyPr/>
                    <a:lstStyle/>
                    <a:p>
                      <a:pPr algn="r"/>
                      <a:r>
                        <a:rPr lang="en-ZA" sz="1600" i="0" dirty="0" smtClean="0">
                          <a:solidFill>
                            <a:schemeClr val="accent3"/>
                          </a:solidFill>
                          <a:latin typeface="+mj-lt"/>
                        </a:rPr>
                        <a:t>9.4%</a:t>
                      </a:r>
                      <a:endParaRPr lang="en-ZA" sz="1600" i="0" dirty="0">
                        <a:solidFill>
                          <a:schemeClr val="accent3"/>
                        </a:solidFill>
                        <a:latin typeface="+mj-lt"/>
                      </a:endParaRPr>
                    </a:p>
                  </a:txBody>
                  <a:tcPr marR="972000">
                    <a:solidFill>
                      <a:schemeClr val="bg1"/>
                    </a:solidFill>
                  </a:tcPr>
                </a:tc>
              </a:tr>
            </a:tbl>
          </a:graphicData>
        </a:graphic>
      </p:graphicFrame>
      <p:sp>
        <p:nvSpPr>
          <p:cNvPr id="10" name="TextBox 9"/>
          <p:cNvSpPr txBox="1"/>
          <p:nvPr/>
        </p:nvSpPr>
        <p:spPr>
          <a:xfrm>
            <a:off x="170774" y="6425425"/>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
        <p:nvSpPr>
          <p:cNvPr id="11" name="Content Placeholder 2"/>
          <p:cNvSpPr txBox="1">
            <a:spLocks/>
          </p:cNvSpPr>
          <p:nvPr/>
        </p:nvSpPr>
        <p:spPr>
          <a:xfrm>
            <a:off x="5788405" y="1625480"/>
            <a:ext cx="2768365" cy="4242881"/>
          </a:xfrm>
          <a:prstGeom prst="rect">
            <a:avLst/>
          </a:prstGeom>
        </p:spPr>
        <p:txBody>
          <a:bodyPr/>
          <a:lstStyle>
            <a:lvl1pPr marL="0" indent="0" algn="l" defTabSz="87503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89280" indent="-187728" algn="l" defTabSz="87503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46824" indent="-256000" algn="l" defTabSz="87503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0428" indent="-152050" algn="l" defTabSz="87503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just">
              <a:lnSpc>
                <a:spcPct val="105000"/>
              </a:lnSpc>
              <a:spcBef>
                <a:spcPts val="2940"/>
              </a:spcBef>
              <a:buClr>
                <a:schemeClr val="tx1"/>
              </a:buClr>
            </a:pPr>
            <a:r>
              <a:rPr lang="en-US" kern="0" dirty="0" smtClean="0"/>
              <a:t>On 1 March 2016, Nersa made a decision on Eskom’s RCA submission for year 2013/14 of MYPD 3, based on the variances on the qualifying criteria.  </a:t>
            </a:r>
          </a:p>
          <a:p>
            <a:pPr algn="just">
              <a:lnSpc>
                <a:spcPct val="105000"/>
              </a:lnSpc>
              <a:spcBef>
                <a:spcPts val="2940"/>
              </a:spcBef>
              <a:buClr>
                <a:schemeClr val="tx1"/>
              </a:buClr>
            </a:pPr>
            <a:r>
              <a:rPr lang="en-US" kern="0" dirty="0" smtClean="0"/>
              <a:t>A RCA balance decision of R11 241 corresponding to an increase of 9.4%, was made.</a:t>
            </a:r>
          </a:p>
          <a:p>
            <a:pPr algn="just">
              <a:lnSpc>
                <a:spcPct val="105000"/>
              </a:lnSpc>
              <a:spcBef>
                <a:spcPts val="2940"/>
              </a:spcBef>
              <a:buClr>
                <a:schemeClr val="tx1"/>
              </a:buClr>
            </a:pPr>
            <a:endParaRPr lang="en-US" sz="1200" kern="0" dirty="0"/>
          </a:p>
        </p:txBody>
      </p:sp>
    </p:spTree>
    <p:extLst>
      <p:ext uri="{BB962C8B-B14F-4D97-AF65-F5344CB8AC3E}">
        <p14:creationId xmlns:p14="http://schemas.microsoft.com/office/powerpoint/2010/main" xmlns="" val="553760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779589841"/>
              </p:ext>
            </p:extLst>
          </p:nvPr>
        </p:nvGraphicFramePr>
        <p:xfrm>
          <a:off x="1588" y="1588"/>
          <a:ext cx="1587" cy="1587"/>
        </p:xfrm>
        <a:graphic>
          <a:graphicData uri="http://schemas.openxmlformats.org/presentationml/2006/ole">
            <p:oleObj spid="_x0000_s932878" name="think-cell Slide" r:id="rId3" imgW="360" imgH="360" progId="">
              <p:embed/>
            </p:oleObj>
          </a:graphicData>
        </a:graphic>
      </p:graphicFrame>
      <p:grpSp>
        <p:nvGrpSpPr>
          <p:cNvPr id="6" name="Group 5"/>
          <p:cNvGrpSpPr/>
          <p:nvPr/>
        </p:nvGrpSpPr>
        <p:grpSpPr>
          <a:xfrm>
            <a:off x="1" y="1159543"/>
            <a:ext cx="8961438" cy="955526"/>
            <a:chOff x="0" y="1528914"/>
            <a:chExt cx="9144000" cy="974992"/>
          </a:xfrm>
        </p:grpSpPr>
        <p:sp>
          <p:nvSpPr>
            <p:cNvPr id="7" name="Rectangle 6"/>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8" name="Straight Connector 7"/>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4099" name="Rectangle 2"/>
          <p:cNvSpPr>
            <a:spLocks noGrp="1" noChangeArrowheads="1"/>
          </p:cNvSpPr>
          <p:nvPr>
            <p:ph type="title"/>
          </p:nvPr>
        </p:nvSpPr>
        <p:spPr>
          <a:xfrm>
            <a:off x="170773" y="127099"/>
            <a:ext cx="6885347" cy="73866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GB" dirty="0"/>
              <a:t>Affordability of electricity for the poor at a time of increasing prices is of great importance to Eskom</a:t>
            </a:r>
            <a:endParaRPr lang="en-ZA" dirty="0"/>
          </a:p>
        </p:txBody>
      </p:sp>
      <p:sp>
        <p:nvSpPr>
          <p:cNvPr id="4100" name="Rectangle 3"/>
          <p:cNvSpPr>
            <a:spLocks noGrp="1" noChangeArrowheads="1"/>
          </p:cNvSpPr>
          <p:nvPr>
            <p:ph idx="1"/>
          </p:nvPr>
        </p:nvSpPr>
        <p:spPr>
          <a:xfrm>
            <a:off x="285226" y="1637306"/>
            <a:ext cx="8341538" cy="4457631"/>
          </a:xfrm>
        </p:spPr>
        <p:txBody>
          <a:bodyPr/>
          <a:lstStyle/>
          <a:p>
            <a:pPr lvl="1" eaLnBrk="1" hangingPunct="1">
              <a:lnSpc>
                <a:spcPct val="120000"/>
              </a:lnSpc>
              <a:spcBef>
                <a:spcPts val="1200"/>
              </a:spcBef>
              <a:spcAft>
                <a:spcPts val="600"/>
              </a:spcAft>
              <a:defRPr/>
            </a:pPr>
            <a:r>
              <a:rPr lang="en-GB" sz="1800" kern="1200" dirty="0">
                <a:ea typeface="+mn-ea"/>
                <a:cs typeface="+mn-cs"/>
              </a:rPr>
              <a:t>Reducing the impact for the poor can be achieved in partnership with local authorities as an estimated 60% of the South African consumers are supplied by the local authorities</a:t>
            </a:r>
          </a:p>
          <a:p>
            <a:pPr lvl="1" eaLnBrk="1" hangingPunct="1">
              <a:lnSpc>
                <a:spcPct val="120000"/>
              </a:lnSpc>
              <a:spcBef>
                <a:spcPts val="1200"/>
              </a:spcBef>
              <a:spcAft>
                <a:spcPts val="600"/>
              </a:spcAft>
              <a:defRPr/>
            </a:pPr>
            <a:r>
              <a:rPr lang="en-GB" sz="1800" kern="1200" dirty="0">
                <a:ea typeface="+mn-ea"/>
                <a:cs typeface="+mn-cs"/>
              </a:rPr>
              <a:t>Eskom together with government has in the past implemented several solutions to address affordability for their residential customers</a:t>
            </a:r>
          </a:p>
          <a:p>
            <a:pPr lvl="1" eaLnBrk="1" hangingPunct="1">
              <a:lnSpc>
                <a:spcPct val="120000"/>
              </a:lnSpc>
              <a:spcBef>
                <a:spcPts val="1200"/>
              </a:spcBef>
              <a:spcAft>
                <a:spcPts val="600"/>
              </a:spcAft>
              <a:defRPr/>
            </a:pPr>
            <a:r>
              <a:rPr lang="en-ZA" sz="1800" kern="1200" dirty="0">
                <a:ea typeface="+mn-ea"/>
                <a:cs typeface="+mn-cs"/>
              </a:rPr>
              <a:t>Inclining Block Tariff addresses the needs of the poor, but has unintended consequences</a:t>
            </a:r>
          </a:p>
          <a:p>
            <a:pPr lvl="1" eaLnBrk="1" hangingPunct="1">
              <a:lnSpc>
                <a:spcPct val="120000"/>
              </a:lnSpc>
              <a:spcBef>
                <a:spcPts val="1200"/>
              </a:spcBef>
              <a:spcAft>
                <a:spcPts val="600"/>
              </a:spcAft>
              <a:defRPr/>
            </a:pPr>
            <a:r>
              <a:rPr lang="en-ZA" sz="1800" kern="1200" dirty="0">
                <a:ea typeface="+mn-ea"/>
                <a:cs typeface="+mn-cs"/>
              </a:rPr>
              <a:t>Eskom supports the implementation of IBT based on a targeted approach and a sound cost-based design – prepayment customers should be the focus and not across the board to all residential customers as currently implemented</a:t>
            </a:r>
            <a:endParaRPr lang="en-GB" sz="1800" kern="1200" dirty="0">
              <a:ea typeface="+mn-ea"/>
              <a:cs typeface="+mn-cs"/>
            </a:endParaRPr>
          </a:p>
          <a:p>
            <a:pPr marL="285750" indent="-285750" eaLnBrk="1" hangingPunct="1">
              <a:lnSpc>
                <a:spcPct val="150000"/>
              </a:lnSpc>
              <a:buFont typeface="Arial" panose="020B0604020202020204" pitchFamily="34" charset="0"/>
              <a:buChar char="•"/>
            </a:pPr>
            <a:endParaRPr lang="en-GB" sz="1800" dirty="0">
              <a:latin typeface="+mj-lt"/>
            </a:endParaRPr>
          </a:p>
        </p:txBody>
      </p:sp>
    </p:spTree>
    <p:extLst>
      <p:ext uri="{BB962C8B-B14F-4D97-AF65-F5344CB8AC3E}">
        <p14:creationId xmlns:p14="http://schemas.microsoft.com/office/powerpoint/2010/main" xmlns="" val="384541813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Object 204" hidden="1"/>
          <p:cNvGraphicFramePr>
            <a:graphicFrameLocks/>
          </p:cNvGraphicFramePr>
          <p:nvPr>
            <p:extLst/>
          </p:nvPr>
        </p:nvGraphicFramePr>
        <p:xfrm>
          <a:off x="1437" y="260139"/>
          <a:ext cx="1436" cy="1436"/>
        </p:xfrm>
        <a:graphic>
          <a:graphicData uri="http://schemas.openxmlformats.org/presentationml/2006/ole">
            <p:oleObj spid="_x0000_s943114" name="think-cell Slide" r:id="rId8" imgW="360" imgH="360" progId="">
              <p:embed/>
            </p:oleObj>
          </a:graphicData>
        </a:graphic>
      </p:graphicFrame>
      <p:sp>
        <p:nvSpPr>
          <p:cNvPr id="4" name="Rectangle 3" hidden="1"/>
          <p:cNvSpPr/>
          <p:nvPr>
            <p:custDataLst>
              <p:tags r:id="rId2"/>
            </p:custDataLst>
          </p:nvPr>
        </p:nvSpPr>
        <p:spPr bwMode="auto">
          <a:xfrm>
            <a:off x="0" y="258701"/>
            <a:ext cx="143612" cy="14361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27201"/>
            <a:endParaRPr lang="en-ZA" sz="12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grpSp>
        <p:nvGrpSpPr>
          <p:cNvPr id="64" name="Group 63"/>
          <p:cNvGrpSpPr/>
          <p:nvPr/>
        </p:nvGrpSpPr>
        <p:grpSpPr>
          <a:xfrm>
            <a:off x="1" y="1547708"/>
            <a:ext cx="8961438" cy="955526"/>
            <a:chOff x="0" y="1528914"/>
            <a:chExt cx="9144000" cy="974992"/>
          </a:xfrm>
        </p:grpSpPr>
        <p:sp>
          <p:nvSpPr>
            <p:cNvPr id="65" name="Rectangle 64"/>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66" name="Straight Connector 65"/>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170774" y="277397"/>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smtClean="0"/>
              <a:t>Free Basic Electricity (</a:t>
            </a:r>
            <a:r>
              <a:rPr lang="en-ZA" dirty="0" err="1" smtClean="0"/>
              <a:t>FBE</a:t>
            </a:r>
            <a:r>
              <a:rPr lang="en-ZA" dirty="0" smtClean="0"/>
              <a:t>)</a:t>
            </a:r>
            <a:endParaRPr lang="en-US" dirty="0"/>
          </a:p>
        </p:txBody>
      </p:sp>
      <p:sp>
        <p:nvSpPr>
          <p:cNvPr id="8" name="Rectangle 7"/>
          <p:cNvSpPr/>
          <p:nvPr/>
        </p:nvSpPr>
        <p:spPr>
          <a:xfrm>
            <a:off x="143612" y="1054294"/>
            <a:ext cx="4073546" cy="415637"/>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Overview of Free Basic Electricity (</a:t>
            </a:r>
            <a:r>
              <a:rPr lang="en-US" sz="1400" b="1" dirty="0" err="1">
                <a:solidFill>
                  <a:schemeClr val="bg1"/>
                </a:solidFill>
              </a:rPr>
              <a:t>FBE</a:t>
            </a:r>
            <a:r>
              <a:rPr lang="en-US" sz="1400" b="1" dirty="0">
                <a:solidFill>
                  <a:schemeClr val="bg1"/>
                </a:solidFill>
              </a:rPr>
              <a:t>)</a:t>
            </a:r>
            <a:endParaRPr lang="en-ZA" sz="1400" b="1" dirty="0" smtClean="0">
              <a:solidFill>
                <a:schemeClr val="bg1"/>
              </a:solidFill>
            </a:endParaRPr>
          </a:p>
        </p:txBody>
      </p:sp>
      <p:sp>
        <p:nvSpPr>
          <p:cNvPr id="34" name="Rectangle 33"/>
          <p:cNvSpPr/>
          <p:nvPr/>
        </p:nvSpPr>
        <p:spPr>
          <a:xfrm>
            <a:off x="4449173" y="1054294"/>
            <a:ext cx="4425976" cy="415637"/>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How </a:t>
            </a:r>
            <a:r>
              <a:rPr lang="en-US" sz="1400" b="1" dirty="0" err="1">
                <a:solidFill>
                  <a:schemeClr val="bg1"/>
                </a:solidFill>
              </a:rPr>
              <a:t>FBE</a:t>
            </a:r>
            <a:r>
              <a:rPr lang="en-US" sz="1400" b="1" dirty="0">
                <a:solidFill>
                  <a:schemeClr val="bg1"/>
                </a:solidFill>
              </a:rPr>
              <a:t> works?</a:t>
            </a:r>
            <a:endParaRPr lang="en-ZA" sz="1400" dirty="0" smtClean="0">
              <a:solidFill>
                <a:schemeClr val="bg1"/>
              </a:solidFill>
            </a:endParaRPr>
          </a:p>
        </p:txBody>
      </p:sp>
      <p:sp>
        <p:nvSpPr>
          <p:cNvPr id="37" name="Rectangle 36"/>
          <p:cNvSpPr/>
          <p:nvPr/>
        </p:nvSpPr>
        <p:spPr>
          <a:xfrm>
            <a:off x="4449173" y="1625485"/>
            <a:ext cx="4425976" cy="4845033"/>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38" name="Rectangle 286"/>
          <p:cNvSpPr txBox="1">
            <a:spLocks noChangeArrowheads="1"/>
          </p:cNvSpPr>
          <p:nvPr>
            <p:custDataLst>
              <p:tags r:id="rId3"/>
            </p:custDataLst>
          </p:nvPr>
        </p:nvSpPr>
        <p:spPr bwMode="auto">
          <a:xfrm>
            <a:off x="279204" y="1668409"/>
            <a:ext cx="3815123" cy="4785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71450" indent="-171450">
              <a:spcBef>
                <a:spcPts val="1629"/>
              </a:spcBef>
              <a:buFont typeface="Arial" panose="020B0604020202020204" pitchFamily="34" charset="0"/>
              <a:buChar char="•"/>
            </a:pPr>
            <a:r>
              <a:rPr lang="en-ZA" sz="1100" dirty="0"/>
              <a:t>In </a:t>
            </a:r>
            <a:r>
              <a:rPr lang="en-ZA" sz="1100" b="1" dirty="0"/>
              <a:t>2000</a:t>
            </a:r>
            <a:r>
              <a:rPr lang="en-ZA" sz="1100" dirty="0"/>
              <a:t>, </a:t>
            </a:r>
            <a:r>
              <a:rPr lang="en-ZA" sz="1100" b="1" dirty="0"/>
              <a:t>Government</a:t>
            </a:r>
            <a:r>
              <a:rPr lang="en-ZA" sz="1100" dirty="0"/>
              <a:t> </a:t>
            </a:r>
            <a:r>
              <a:rPr lang="en-ZA" sz="1100" b="1" dirty="0"/>
              <a:t>announced a free basic service </a:t>
            </a:r>
            <a:r>
              <a:rPr lang="en-ZA" sz="1100" dirty="0"/>
              <a:t>policy.</a:t>
            </a:r>
          </a:p>
          <a:p>
            <a:pPr marL="171450" indent="-171450">
              <a:spcBef>
                <a:spcPts val="1629"/>
              </a:spcBef>
              <a:buFont typeface="Arial" panose="020B0604020202020204" pitchFamily="34" charset="0"/>
              <a:buChar char="•"/>
            </a:pPr>
            <a:r>
              <a:rPr lang="en-ZA" sz="1100" dirty="0"/>
              <a:t>In </a:t>
            </a:r>
            <a:r>
              <a:rPr lang="en-ZA" sz="1100" b="1" dirty="0"/>
              <a:t>2003</a:t>
            </a:r>
            <a:r>
              <a:rPr lang="en-ZA" sz="1100" dirty="0"/>
              <a:t> the Department of Energy (then Department of Minerals and Energy) </a:t>
            </a:r>
            <a:r>
              <a:rPr lang="en-ZA" sz="1100" b="1" dirty="0"/>
              <a:t>developed</a:t>
            </a:r>
            <a:r>
              <a:rPr lang="en-ZA" sz="1100" dirty="0"/>
              <a:t> the </a:t>
            </a:r>
            <a:r>
              <a:rPr lang="en-ZA" sz="1100" b="1" dirty="0"/>
              <a:t>Electricity Basic Services Support Tariff</a:t>
            </a:r>
            <a:r>
              <a:rPr lang="en-ZA" sz="1100" dirty="0"/>
              <a:t> (</a:t>
            </a:r>
            <a:r>
              <a:rPr lang="en-ZA" sz="1100" dirty="0" err="1"/>
              <a:t>EBSST</a:t>
            </a:r>
            <a:r>
              <a:rPr lang="en-ZA" sz="1100" dirty="0"/>
              <a:t>) Policy which was </a:t>
            </a:r>
            <a:r>
              <a:rPr lang="en-ZA" sz="1100" b="1" dirty="0"/>
              <a:t>implemented</a:t>
            </a:r>
            <a:r>
              <a:rPr lang="en-ZA" sz="1100" dirty="0"/>
              <a:t> in the </a:t>
            </a:r>
            <a:r>
              <a:rPr lang="en-ZA" sz="1100" b="1" dirty="0"/>
              <a:t>2003/2004 financial year</a:t>
            </a:r>
          </a:p>
          <a:p>
            <a:pPr marL="171450" indent="-171450">
              <a:spcBef>
                <a:spcPts val="1629"/>
              </a:spcBef>
              <a:buFont typeface="Arial" panose="020B0604020202020204" pitchFamily="34" charset="0"/>
              <a:buChar char="•"/>
            </a:pPr>
            <a:r>
              <a:rPr lang="en-ZA" sz="1100" dirty="0"/>
              <a:t>This </a:t>
            </a:r>
            <a:r>
              <a:rPr lang="en-ZA" sz="1100" b="1" dirty="0"/>
              <a:t>policy</a:t>
            </a:r>
            <a:r>
              <a:rPr lang="en-ZA" sz="1100" dirty="0"/>
              <a:t> prescribed an </a:t>
            </a:r>
            <a:r>
              <a:rPr lang="en-ZA" sz="1100" b="1" dirty="0"/>
              <a:t>allocation of 50 kWh per month </a:t>
            </a:r>
            <a:r>
              <a:rPr lang="en-ZA" sz="1100" dirty="0"/>
              <a:t>to be provided </a:t>
            </a:r>
            <a:r>
              <a:rPr lang="en-ZA" sz="1100" b="1" dirty="0"/>
              <a:t>to all low income households</a:t>
            </a:r>
            <a:r>
              <a:rPr lang="en-ZA" sz="1100" dirty="0"/>
              <a:t> to be funded through the local government equitable share</a:t>
            </a:r>
          </a:p>
          <a:p>
            <a:pPr marL="171450" indent="-171450">
              <a:spcBef>
                <a:spcPts val="1629"/>
              </a:spcBef>
              <a:buFont typeface="Arial" panose="020B0604020202020204" pitchFamily="34" charset="0"/>
              <a:buChar char="•"/>
            </a:pPr>
            <a:r>
              <a:rPr lang="en-ZA" sz="1100" dirty="0"/>
              <a:t>The </a:t>
            </a:r>
            <a:r>
              <a:rPr lang="en-ZA" sz="1100" b="1" dirty="0"/>
              <a:t>obligation to identify indigents</a:t>
            </a:r>
            <a:r>
              <a:rPr lang="en-ZA" sz="1100" dirty="0"/>
              <a:t>, in line with the Constitution </a:t>
            </a:r>
            <a:r>
              <a:rPr lang="en-ZA" sz="1100" b="1" dirty="0"/>
              <a:t>remained with municipalities</a:t>
            </a:r>
            <a:r>
              <a:rPr lang="en-ZA" sz="1100" dirty="0"/>
              <a:t> even in places where Eskom is the direct supplier of energy</a:t>
            </a:r>
          </a:p>
          <a:p>
            <a:pPr marL="171450" indent="-171450">
              <a:spcBef>
                <a:spcPts val="1629"/>
              </a:spcBef>
              <a:buFont typeface="Arial" panose="020B0604020202020204" pitchFamily="34" charset="0"/>
              <a:buChar char="•"/>
            </a:pPr>
            <a:r>
              <a:rPr lang="en-GB" sz="1100" dirty="0"/>
              <a:t>The </a:t>
            </a:r>
            <a:r>
              <a:rPr lang="en-GB" sz="1100" b="1" dirty="0"/>
              <a:t>equitable share </a:t>
            </a:r>
            <a:r>
              <a:rPr lang="en-GB" sz="1100" dirty="0"/>
              <a:t>is an </a:t>
            </a:r>
            <a:r>
              <a:rPr lang="en-GB" sz="1100" b="1" dirty="0"/>
              <a:t>unconditional grant given to municipalities </a:t>
            </a:r>
            <a:r>
              <a:rPr lang="en-GB" sz="1100" dirty="0"/>
              <a:t>to assist them in providing basic services to poor households </a:t>
            </a:r>
          </a:p>
          <a:p>
            <a:pPr marL="171450" indent="-171450">
              <a:spcBef>
                <a:spcPts val="1629"/>
              </a:spcBef>
              <a:buFont typeface="Arial" panose="020B0604020202020204" pitchFamily="34" charset="0"/>
              <a:buChar char="•"/>
            </a:pPr>
            <a:r>
              <a:rPr lang="en-ZA" sz="1100" b="1" dirty="0"/>
              <a:t>No funding </a:t>
            </a:r>
            <a:r>
              <a:rPr lang="en-ZA" sz="1100" dirty="0"/>
              <a:t>is directly</a:t>
            </a:r>
            <a:r>
              <a:rPr lang="en-ZA" sz="1100" b="1" dirty="0"/>
              <a:t> provided to Eskom </a:t>
            </a:r>
            <a:r>
              <a:rPr lang="en-ZA" sz="1100" dirty="0"/>
              <a:t>from national government  but </a:t>
            </a:r>
            <a:r>
              <a:rPr lang="en-ZA" sz="1100" b="1" dirty="0"/>
              <a:t>Eskom claims </a:t>
            </a:r>
            <a:r>
              <a:rPr lang="en-ZA" sz="1100" dirty="0"/>
              <a:t>the </a:t>
            </a:r>
            <a:r>
              <a:rPr lang="en-ZA" sz="1100" b="1" dirty="0"/>
              <a:t>funding for </a:t>
            </a:r>
            <a:r>
              <a:rPr lang="en-ZA" sz="1100" b="1" dirty="0" err="1"/>
              <a:t>FBE</a:t>
            </a:r>
            <a:r>
              <a:rPr lang="en-ZA" sz="1100" b="1" dirty="0"/>
              <a:t> from municipalities </a:t>
            </a:r>
            <a:r>
              <a:rPr lang="en-ZA" sz="1100" dirty="0"/>
              <a:t>in terms of a funding agreement between Eskom and each municipality</a:t>
            </a:r>
          </a:p>
          <a:p>
            <a:pPr marL="171450" indent="-171450">
              <a:spcBef>
                <a:spcPts val="1629"/>
              </a:spcBef>
              <a:buFont typeface="Arial" panose="020B0604020202020204" pitchFamily="34" charset="0"/>
              <a:buChar char="•"/>
            </a:pPr>
            <a:r>
              <a:rPr lang="en-ZA" sz="1100" b="1" dirty="0"/>
              <a:t>Eskom</a:t>
            </a:r>
            <a:r>
              <a:rPr lang="en-ZA" sz="1100" dirty="0"/>
              <a:t> has </a:t>
            </a:r>
            <a:r>
              <a:rPr lang="en-ZA" sz="1100" b="1" dirty="0"/>
              <a:t>1,15 million customers </a:t>
            </a:r>
            <a:r>
              <a:rPr lang="en-ZA" sz="1100" dirty="0"/>
              <a:t>approved to receive </a:t>
            </a:r>
            <a:r>
              <a:rPr lang="en-ZA" sz="1100" dirty="0" err="1"/>
              <a:t>FBE</a:t>
            </a:r>
            <a:r>
              <a:rPr lang="en-ZA" sz="1100" dirty="0"/>
              <a:t>, with </a:t>
            </a:r>
            <a:r>
              <a:rPr lang="en-ZA" sz="1100" b="1" dirty="0"/>
              <a:t>agreements signed with 243 municipalities </a:t>
            </a:r>
          </a:p>
        </p:txBody>
      </p:sp>
      <p:sp>
        <p:nvSpPr>
          <p:cNvPr id="41" name="Rectangle 286"/>
          <p:cNvSpPr txBox="1">
            <a:spLocks noChangeArrowheads="1"/>
          </p:cNvSpPr>
          <p:nvPr>
            <p:custDataLst>
              <p:tags r:id="rId4"/>
            </p:custDataLst>
          </p:nvPr>
        </p:nvSpPr>
        <p:spPr bwMode="auto">
          <a:xfrm>
            <a:off x="4576255" y="1695705"/>
            <a:ext cx="4298893"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600"/>
              </a:spcBef>
            </a:pPr>
            <a:r>
              <a:rPr lang="en-GB" sz="1050" b="1" dirty="0"/>
              <a:t>Local government decides who qualifies to receive </a:t>
            </a:r>
            <a:r>
              <a:rPr lang="en-GB" sz="1050" b="1" dirty="0" err="1"/>
              <a:t>FBE</a:t>
            </a:r>
            <a:endParaRPr lang="en-GB" sz="1050" b="1" dirty="0"/>
          </a:p>
          <a:p>
            <a:pPr lvl="1">
              <a:spcBef>
                <a:spcPts val="600"/>
              </a:spcBef>
            </a:pPr>
            <a:r>
              <a:rPr lang="en-GB" sz="1050" dirty="0" smtClean="0"/>
              <a:t>From </a:t>
            </a:r>
            <a:r>
              <a:rPr lang="en-GB" sz="1050" b="1" dirty="0" err="1"/>
              <a:t>FBE</a:t>
            </a:r>
            <a:r>
              <a:rPr lang="en-GB" sz="1050" b="1" dirty="0"/>
              <a:t> Policy </a:t>
            </a:r>
            <a:r>
              <a:rPr lang="en-GB" sz="1050" dirty="0"/>
              <a:t>and the </a:t>
            </a:r>
            <a:r>
              <a:rPr lang="en-GB" sz="1050" b="1" dirty="0"/>
              <a:t>indigent policies </a:t>
            </a:r>
            <a:r>
              <a:rPr lang="en-GB" sz="1050" dirty="0"/>
              <a:t>of local government</a:t>
            </a:r>
          </a:p>
          <a:p>
            <a:pPr lvl="1">
              <a:spcBef>
                <a:spcPts val="600"/>
              </a:spcBef>
            </a:pPr>
            <a:r>
              <a:rPr lang="en-GB" sz="1050" dirty="0"/>
              <a:t>Selection </a:t>
            </a:r>
            <a:r>
              <a:rPr lang="en-GB" sz="1050" b="1" dirty="0"/>
              <a:t>includes customers in Eskom supply </a:t>
            </a:r>
            <a:r>
              <a:rPr lang="en-GB" sz="1050" dirty="0"/>
              <a:t>areas</a:t>
            </a:r>
          </a:p>
          <a:p>
            <a:pPr>
              <a:spcBef>
                <a:spcPts val="600"/>
              </a:spcBef>
            </a:pPr>
            <a:endParaRPr lang="en-GB" sz="1050" dirty="0" smtClean="0"/>
          </a:p>
          <a:p>
            <a:pPr>
              <a:spcBef>
                <a:spcPts val="600"/>
              </a:spcBef>
            </a:pPr>
            <a:r>
              <a:rPr lang="en-GB" sz="1050" dirty="0" smtClean="0"/>
              <a:t>In </a:t>
            </a:r>
            <a:r>
              <a:rPr lang="en-GB" sz="1050" b="1" dirty="0"/>
              <a:t>Eskom areas of supply</a:t>
            </a:r>
            <a:r>
              <a:rPr lang="en-GB" sz="1050" dirty="0"/>
              <a:t>, the </a:t>
            </a:r>
            <a:r>
              <a:rPr lang="en-GB" sz="1050" b="1" dirty="0"/>
              <a:t>municipality</a:t>
            </a:r>
            <a:r>
              <a:rPr lang="en-GB" sz="1050" dirty="0"/>
              <a:t> provides the </a:t>
            </a:r>
            <a:r>
              <a:rPr lang="en-GB" sz="1050" b="1" dirty="0"/>
              <a:t>names</a:t>
            </a:r>
            <a:r>
              <a:rPr lang="en-GB" sz="1050" dirty="0"/>
              <a:t> of qualifying customers to Eskom.</a:t>
            </a:r>
          </a:p>
          <a:p>
            <a:pPr lvl="1">
              <a:spcBef>
                <a:spcPts val="600"/>
              </a:spcBef>
            </a:pPr>
            <a:r>
              <a:rPr lang="en-GB" sz="1050" dirty="0"/>
              <a:t>Eskom has </a:t>
            </a:r>
            <a:r>
              <a:rPr lang="en-GB" sz="1050" b="1" dirty="0" err="1"/>
              <a:t>approx</a:t>
            </a:r>
            <a:r>
              <a:rPr lang="en-GB" sz="1050" b="1" dirty="0"/>
              <a:t> 1.3 mil</a:t>
            </a:r>
            <a:r>
              <a:rPr lang="en-GB" sz="1050" dirty="0"/>
              <a:t> residential customers configured to receive </a:t>
            </a:r>
            <a:r>
              <a:rPr lang="en-GB" sz="1050" dirty="0" err="1"/>
              <a:t>FBE</a:t>
            </a:r>
            <a:r>
              <a:rPr lang="en-GB" sz="1050" dirty="0"/>
              <a:t>, with agreements signed with 241 municipalities.</a:t>
            </a:r>
          </a:p>
          <a:p>
            <a:pPr lvl="1">
              <a:spcBef>
                <a:spcPts val="600"/>
              </a:spcBef>
            </a:pPr>
            <a:r>
              <a:rPr lang="en-GB" sz="1050" dirty="0"/>
              <a:t>Eskom’s total no of residential customers = </a:t>
            </a:r>
            <a:r>
              <a:rPr lang="en-GB" sz="1050" b="1" dirty="0"/>
              <a:t>4 million</a:t>
            </a:r>
          </a:p>
          <a:p>
            <a:pPr>
              <a:spcBef>
                <a:spcPts val="600"/>
              </a:spcBef>
            </a:pPr>
            <a:endParaRPr lang="en-GB" sz="1050" dirty="0"/>
          </a:p>
          <a:p>
            <a:pPr>
              <a:spcBef>
                <a:spcPts val="600"/>
              </a:spcBef>
            </a:pPr>
            <a:r>
              <a:rPr lang="en-GB" sz="1050" b="1" dirty="0"/>
              <a:t>Municipalities also provide </a:t>
            </a:r>
            <a:r>
              <a:rPr lang="en-GB" sz="1050" b="1" dirty="0" err="1"/>
              <a:t>FBE</a:t>
            </a:r>
            <a:r>
              <a:rPr lang="en-GB" sz="1050" b="1" dirty="0"/>
              <a:t> </a:t>
            </a:r>
            <a:r>
              <a:rPr lang="en-GB" sz="1050" dirty="0"/>
              <a:t>to their direct customers.</a:t>
            </a:r>
          </a:p>
          <a:p>
            <a:pPr lvl="1">
              <a:spcBef>
                <a:spcPts val="600"/>
              </a:spcBef>
            </a:pPr>
            <a:r>
              <a:rPr lang="en-GB" sz="1050" dirty="0"/>
              <a:t>May be on a </a:t>
            </a:r>
            <a:r>
              <a:rPr lang="en-GB" sz="1050" b="1" dirty="0"/>
              <a:t>different basis</a:t>
            </a:r>
            <a:r>
              <a:rPr lang="en-GB" sz="1050" dirty="0"/>
              <a:t>, for example 100 kWh per month to all customers.</a:t>
            </a:r>
          </a:p>
          <a:p>
            <a:pPr lvl="1">
              <a:spcBef>
                <a:spcPts val="600"/>
              </a:spcBef>
            </a:pPr>
            <a:endParaRPr lang="en-GB" sz="1050" dirty="0"/>
          </a:p>
          <a:p>
            <a:pPr>
              <a:spcBef>
                <a:spcPts val="600"/>
              </a:spcBef>
            </a:pPr>
            <a:r>
              <a:rPr lang="en-GB" sz="1050" b="1" dirty="0"/>
              <a:t>Eskom is a Service Agent to the municipality </a:t>
            </a:r>
          </a:p>
          <a:p>
            <a:pPr lvl="1">
              <a:spcBef>
                <a:spcPts val="600"/>
              </a:spcBef>
            </a:pPr>
            <a:r>
              <a:rPr lang="en-GB" sz="1050" dirty="0"/>
              <a:t>The </a:t>
            </a:r>
            <a:r>
              <a:rPr lang="en-GB" sz="1050" b="1" dirty="0"/>
              <a:t>terms and conditions</a:t>
            </a:r>
            <a:r>
              <a:rPr lang="en-GB" sz="1050" dirty="0"/>
              <a:t> set out in a Service Level Agreement between Eskom and the municipality. </a:t>
            </a:r>
          </a:p>
          <a:p>
            <a:pPr lvl="1">
              <a:spcBef>
                <a:spcPts val="600"/>
              </a:spcBef>
            </a:pPr>
            <a:endParaRPr lang="en-GB" sz="1050" dirty="0"/>
          </a:p>
          <a:p>
            <a:pPr>
              <a:spcBef>
                <a:spcPts val="600"/>
              </a:spcBef>
            </a:pPr>
            <a:r>
              <a:rPr lang="en-GB" sz="1050" dirty="0"/>
              <a:t>Each month </a:t>
            </a:r>
            <a:r>
              <a:rPr lang="en-GB" sz="1050" b="1" dirty="0"/>
              <a:t>Eskom invoices </a:t>
            </a:r>
            <a:r>
              <a:rPr lang="en-GB" sz="1050" dirty="0"/>
              <a:t>and </a:t>
            </a:r>
            <a:r>
              <a:rPr lang="en-GB" sz="1050" b="1" dirty="0"/>
              <a:t>recovers</a:t>
            </a:r>
            <a:r>
              <a:rPr lang="en-GB" sz="1050" dirty="0"/>
              <a:t> from the municipality the </a:t>
            </a:r>
            <a:r>
              <a:rPr lang="en-GB" sz="1050" b="1" dirty="0"/>
              <a:t>free allocations provided </a:t>
            </a:r>
          </a:p>
          <a:p>
            <a:pPr marL="1552" lvl="1" indent="0">
              <a:spcBef>
                <a:spcPts val="600"/>
              </a:spcBef>
              <a:buNone/>
            </a:pPr>
            <a:r>
              <a:rPr lang="en-GB" sz="1050" dirty="0"/>
              <a:t> </a:t>
            </a:r>
            <a:r>
              <a:rPr lang="en-GB" sz="1050" i="1" dirty="0"/>
              <a:t>At 50 kWh x </a:t>
            </a:r>
            <a:r>
              <a:rPr lang="en-GB" sz="1050" i="1" dirty="0" err="1"/>
              <a:t>FBE</a:t>
            </a:r>
            <a:r>
              <a:rPr lang="en-GB" sz="1050" i="1" dirty="0"/>
              <a:t> pre-determined “claim” rate x the number of customers</a:t>
            </a:r>
          </a:p>
        </p:txBody>
      </p:sp>
      <p:sp>
        <p:nvSpPr>
          <p:cNvPr id="17" name="TextBox 16"/>
          <p:cNvSpPr txBox="1"/>
          <p:nvPr/>
        </p:nvSpPr>
        <p:spPr>
          <a:xfrm>
            <a:off x="170774" y="6291290"/>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
        <p:nvSpPr>
          <p:cNvPr id="19" name="Rectangle 18"/>
          <p:cNvSpPr/>
          <p:nvPr/>
        </p:nvSpPr>
        <p:spPr>
          <a:xfrm>
            <a:off x="156371" y="1666215"/>
            <a:ext cx="4092151" cy="4804303"/>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20" name="Rectangle 286"/>
          <p:cNvSpPr txBox="1">
            <a:spLocks noChangeArrowheads="1"/>
          </p:cNvSpPr>
          <p:nvPr>
            <p:custDataLst>
              <p:tags r:id="rId5"/>
            </p:custDataLst>
          </p:nvPr>
        </p:nvSpPr>
        <p:spPr bwMode="auto">
          <a:xfrm>
            <a:off x="291964" y="1709139"/>
            <a:ext cx="3956558" cy="4785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71450" indent="-171450">
              <a:spcBef>
                <a:spcPts val="1629"/>
              </a:spcBef>
              <a:buFont typeface="Arial" panose="020B0604020202020204" pitchFamily="34" charset="0"/>
              <a:buChar char="•"/>
            </a:pPr>
            <a:r>
              <a:rPr lang="en-ZA" sz="1100" dirty="0"/>
              <a:t>In </a:t>
            </a:r>
            <a:r>
              <a:rPr lang="en-ZA" sz="1100" b="1" dirty="0"/>
              <a:t>2000</a:t>
            </a:r>
            <a:r>
              <a:rPr lang="en-ZA" sz="1100" dirty="0"/>
              <a:t>, </a:t>
            </a:r>
            <a:r>
              <a:rPr lang="en-ZA" sz="1100" b="1" dirty="0"/>
              <a:t>Government</a:t>
            </a:r>
            <a:r>
              <a:rPr lang="en-ZA" sz="1100" dirty="0"/>
              <a:t> </a:t>
            </a:r>
            <a:r>
              <a:rPr lang="en-ZA" sz="1100" b="1" dirty="0"/>
              <a:t>announced a free basic service </a:t>
            </a:r>
            <a:r>
              <a:rPr lang="en-ZA" sz="1100" dirty="0"/>
              <a:t>policy.</a:t>
            </a:r>
          </a:p>
          <a:p>
            <a:pPr marL="171450" indent="-171450">
              <a:spcBef>
                <a:spcPts val="1629"/>
              </a:spcBef>
              <a:buFont typeface="Arial" panose="020B0604020202020204" pitchFamily="34" charset="0"/>
              <a:buChar char="•"/>
            </a:pPr>
            <a:r>
              <a:rPr lang="en-ZA" sz="1100" dirty="0"/>
              <a:t>In </a:t>
            </a:r>
            <a:r>
              <a:rPr lang="en-ZA" sz="1100" b="1" dirty="0"/>
              <a:t>2003</a:t>
            </a:r>
            <a:r>
              <a:rPr lang="en-ZA" sz="1100" dirty="0"/>
              <a:t> the Department of Energy (then Department of Minerals and Energy) </a:t>
            </a:r>
            <a:r>
              <a:rPr lang="en-ZA" sz="1100" b="1" dirty="0"/>
              <a:t>developed</a:t>
            </a:r>
            <a:r>
              <a:rPr lang="en-ZA" sz="1100" dirty="0"/>
              <a:t> the </a:t>
            </a:r>
            <a:r>
              <a:rPr lang="en-ZA" sz="1100" b="1" dirty="0"/>
              <a:t>Electricity Basic Services Support Tariff</a:t>
            </a:r>
            <a:r>
              <a:rPr lang="en-ZA" sz="1100" dirty="0"/>
              <a:t> (</a:t>
            </a:r>
            <a:r>
              <a:rPr lang="en-ZA" sz="1100" dirty="0" err="1"/>
              <a:t>EBSST</a:t>
            </a:r>
            <a:r>
              <a:rPr lang="en-ZA" sz="1100" dirty="0"/>
              <a:t>) Policy which was </a:t>
            </a:r>
            <a:r>
              <a:rPr lang="en-ZA" sz="1100" b="1" dirty="0"/>
              <a:t>implemented</a:t>
            </a:r>
            <a:r>
              <a:rPr lang="en-ZA" sz="1100" dirty="0"/>
              <a:t> in the </a:t>
            </a:r>
            <a:r>
              <a:rPr lang="en-ZA" sz="1100" b="1" dirty="0"/>
              <a:t>2003/2004 financial year</a:t>
            </a:r>
          </a:p>
          <a:p>
            <a:pPr marL="171450" indent="-171450">
              <a:spcBef>
                <a:spcPts val="1629"/>
              </a:spcBef>
              <a:buFont typeface="Arial" panose="020B0604020202020204" pitchFamily="34" charset="0"/>
              <a:buChar char="•"/>
            </a:pPr>
            <a:r>
              <a:rPr lang="en-ZA" sz="1100" dirty="0"/>
              <a:t>This </a:t>
            </a:r>
            <a:r>
              <a:rPr lang="en-ZA" sz="1100" b="1" dirty="0"/>
              <a:t>policy</a:t>
            </a:r>
            <a:r>
              <a:rPr lang="en-ZA" sz="1100" dirty="0"/>
              <a:t> prescribed an </a:t>
            </a:r>
            <a:r>
              <a:rPr lang="en-ZA" sz="1100" b="1" dirty="0"/>
              <a:t>allocation of 50 kWh per month </a:t>
            </a:r>
            <a:r>
              <a:rPr lang="en-ZA" sz="1100" dirty="0"/>
              <a:t>to be provided </a:t>
            </a:r>
            <a:r>
              <a:rPr lang="en-ZA" sz="1100" b="1" dirty="0"/>
              <a:t>to all low income households</a:t>
            </a:r>
            <a:r>
              <a:rPr lang="en-ZA" sz="1100" dirty="0"/>
              <a:t> to be funded through the local government equitable share</a:t>
            </a:r>
          </a:p>
          <a:p>
            <a:pPr marL="171450" indent="-171450">
              <a:spcBef>
                <a:spcPts val="1629"/>
              </a:spcBef>
              <a:buFont typeface="Arial" panose="020B0604020202020204" pitchFamily="34" charset="0"/>
              <a:buChar char="•"/>
            </a:pPr>
            <a:r>
              <a:rPr lang="en-ZA" sz="1100" dirty="0"/>
              <a:t>The </a:t>
            </a:r>
            <a:r>
              <a:rPr lang="en-ZA" sz="1100" b="1" dirty="0"/>
              <a:t>obligation to identify indigents</a:t>
            </a:r>
            <a:r>
              <a:rPr lang="en-ZA" sz="1100" dirty="0"/>
              <a:t>, in line with the Constitution </a:t>
            </a:r>
            <a:r>
              <a:rPr lang="en-ZA" sz="1100" b="1" dirty="0"/>
              <a:t>remained with municipalities</a:t>
            </a:r>
            <a:r>
              <a:rPr lang="en-ZA" sz="1100" dirty="0"/>
              <a:t> even in places where Eskom is the direct supplier of energy</a:t>
            </a:r>
          </a:p>
          <a:p>
            <a:pPr marL="171450" indent="-171450">
              <a:spcBef>
                <a:spcPts val="1629"/>
              </a:spcBef>
              <a:buFont typeface="Arial" panose="020B0604020202020204" pitchFamily="34" charset="0"/>
              <a:buChar char="•"/>
            </a:pPr>
            <a:r>
              <a:rPr lang="en-GB" sz="1100" dirty="0"/>
              <a:t>The </a:t>
            </a:r>
            <a:r>
              <a:rPr lang="en-GB" sz="1100" b="1" dirty="0"/>
              <a:t>equitable share </a:t>
            </a:r>
            <a:r>
              <a:rPr lang="en-GB" sz="1100" dirty="0"/>
              <a:t>is an </a:t>
            </a:r>
            <a:r>
              <a:rPr lang="en-GB" sz="1100" b="1" dirty="0"/>
              <a:t>unconditional grant given to municipalities </a:t>
            </a:r>
            <a:r>
              <a:rPr lang="en-GB" sz="1100" dirty="0"/>
              <a:t>to assist them in providing basic services to poor households </a:t>
            </a:r>
          </a:p>
          <a:p>
            <a:pPr marL="171450" indent="-171450">
              <a:spcBef>
                <a:spcPts val="1629"/>
              </a:spcBef>
              <a:buFont typeface="Arial" panose="020B0604020202020204" pitchFamily="34" charset="0"/>
              <a:buChar char="•"/>
            </a:pPr>
            <a:r>
              <a:rPr lang="en-ZA" sz="1100" b="1" dirty="0"/>
              <a:t>No funding </a:t>
            </a:r>
            <a:r>
              <a:rPr lang="en-ZA" sz="1100" dirty="0"/>
              <a:t>is directly</a:t>
            </a:r>
            <a:r>
              <a:rPr lang="en-ZA" sz="1100" b="1" dirty="0"/>
              <a:t> provided to Eskom </a:t>
            </a:r>
            <a:r>
              <a:rPr lang="en-ZA" sz="1100" dirty="0"/>
              <a:t>from national government  but </a:t>
            </a:r>
            <a:r>
              <a:rPr lang="en-ZA" sz="1100" b="1" dirty="0"/>
              <a:t>Eskom claims </a:t>
            </a:r>
            <a:r>
              <a:rPr lang="en-ZA" sz="1100" dirty="0"/>
              <a:t>the </a:t>
            </a:r>
            <a:r>
              <a:rPr lang="en-ZA" sz="1100" b="1" dirty="0"/>
              <a:t>funding for </a:t>
            </a:r>
            <a:r>
              <a:rPr lang="en-ZA" sz="1100" b="1" dirty="0" err="1"/>
              <a:t>FBE</a:t>
            </a:r>
            <a:r>
              <a:rPr lang="en-ZA" sz="1100" b="1" dirty="0"/>
              <a:t> from municipalities </a:t>
            </a:r>
            <a:r>
              <a:rPr lang="en-ZA" sz="1100" dirty="0"/>
              <a:t>in terms of a funding agreement between Eskom and each municipality</a:t>
            </a:r>
          </a:p>
          <a:p>
            <a:pPr marL="171450" indent="-171450">
              <a:spcBef>
                <a:spcPts val="1629"/>
              </a:spcBef>
              <a:buFont typeface="Arial" panose="020B0604020202020204" pitchFamily="34" charset="0"/>
              <a:buChar char="•"/>
            </a:pPr>
            <a:r>
              <a:rPr lang="en-ZA" sz="1100" b="1" dirty="0"/>
              <a:t>Eskom</a:t>
            </a:r>
            <a:r>
              <a:rPr lang="en-ZA" sz="1100" dirty="0"/>
              <a:t> has </a:t>
            </a:r>
            <a:r>
              <a:rPr lang="en-ZA" sz="1100" b="1" dirty="0"/>
              <a:t>1,15 million customers </a:t>
            </a:r>
            <a:r>
              <a:rPr lang="en-ZA" sz="1100" dirty="0"/>
              <a:t>approved to receive </a:t>
            </a:r>
            <a:r>
              <a:rPr lang="en-ZA" sz="1100" dirty="0" err="1"/>
              <a:t>FBE</a:t>
            </a:r>
            <a:r>
              <a:rPr lang="en-ZA" sz="1100" dirty="0"/>
              <a:t>, with </a:t>
            </a:r>
            <a:r>
              <a:rPr lang="en-ZA" sz="1100" b="1" dirty="0"/>
              <a:t>agreements signed with 243 municipalities </a:t>
            </a:r>
          </a:p>
        </p:txBody>
      </p:sp>
    </p:spTree>
    <p:extLst>
      <p:ext uri="{BB962C8B-B14F-4D97-AF65-F5344CB8AC3E}">
        <p14:creationId xmlns:p14="http://schemas.microsoft.com/office/powerpoint/2010/main" xmlns="" val="1139854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464539346"/>
              </p:ext>
            </p:extLst>
          </p:nvPr>
        </p:nvGraphicFramePr>
        <p:xfrm>
          <a:off x="1588" y="1588"/>
          <a:ext cx="1587" cy="1587"/>
        </p:xfrm>
        <a:graphic>
          <a:graphicData uri="http://schemas.openxmlformats.org/presentationml/2006/ole">
            <p:oleObj spid="_x0000_s936976" name="think-cell Slide" r:id="rId3" imgW="360" imgH="360" progId="">
              <p:embed/>
            </p:oleObj>
          </a:graphicData>
        </a:graphic>
      </p:graphicFrame>
      <p:grpSp>
        <p:nvGrpSpPr>
          <p:cNvPr id="4" name="Group 3"/>
          <p:cNvGrpSpPr/>
          <p:nvPr/>
        </p:nvGrpSpPr>
        <p:grpSpPr>
          <a:xfrm>
            <a:off x="1" y="1159543"/>
            <a:ext cx="8961438" cy="955526"/>
            <a:chOff x="0" y="1528914"/>
            <a:chExt cx="9144000" cy="974992"/>
          </a:xfrm>
        </p:grpSpPr>
        <p:sp>
          <p:nvSpPr>
            <p:cNvPr id="5" name="Rectangle 4"/>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6" name="Straight Connector 5"/>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725890" name="Rectangle 2"/>
          <p:cNvSpPr>
            <a:spLocks noGrp="1" noChangeArrowheads="1"/>
          </p:cNvSpPr>
          <p:nvPr>
            <p:ph type="title"/>
          </p:nvPr>
        </p:nvSpPr>
        <p:spPr>
          <a:xfrm>
            <a:off x="170773" y="502826"/>
            <a:ext cx="6885347" cy="369332"/>
          </a:xfrm>
        </p:spPr>
        <p:txBody>
          <a:bodyPr/>
          <a:lstStyle/>
          <a:p>
            <a:r>
              <a:rPr lang="en-GB" dirty="0"/>
              <a:t>Cost incurred by Eskom in providing </a:t>
            </a:r>
            <a:r>
              <a:rPr lang="en-GB" dirty="0" err="1"/>
              <a:t>FBE</a:t>
            </a:r>
            <a:endParaRPr lang="en-GB" dirty="0"/>
          </a:p>
        </p:txBody>
      </p:sp>
      <p:sp>
        <p:nvSpPr>
          <p:cNvPr id="2725891" name="Rectangle 3"/>
          <p:cNvSpPr>
            <a:spLocks noGrp="1" noChangeArrowheads="1"/>
          </p:cNvSpPr>
          <p:nvPr>
            <p:ph type="body" idx="1"/>
          </p:nvPr>
        </p:nvSpPr>
        <p:spPr>
          <a:xfrm>
            <a:off x="209675" y="1436076"/>
            <a:ext cx="8556450" cy="4614084"/>
          </a:xfrm>
        </p:spPr>
        <p:txBody>
          <a:bodyPr/>
          <a:lstStyle/>
          <a:p>
            <a:pPr lvl="1">
              <a:lnSpc>
                <a:spcPct val="110000"/>
              </a:lnSpc>
              <a:spcBef>
                <a:spcPts val="600"/>
              </a:spcBef>
              <a:spcAft>
                <a:spcPts val="600"/>
              </a:spcAft>
              <a:defRPr/>
            </a:pPr>
            <a:r>
              <a:rPr lang="en-GB" b="1" kern="1200" dirty="0">
                <a:ea typeface="+mn-ea"/>
                <a:cs typeface="+mn-cs"/>
              </a:rPr>
              <a:t>Eskom incurs costs in providing FBE i.e</a:t>
            </a:r>
            <a:r>
              <a:rPr lang="en-GB" b="1" kern="1200" dirty="0" smtClean="0">
                <a:ea typeface="+mn-ea"/>
                <a:cs typeface="+mn-cs"/>
              </a:rPr>
              <a:t>.,</a:t>
            </a:r>
            <a:endParaRPr lang="en-GB" b="1" kern="1200" dirty="0">
              <a:ea typeface="+mn-ea"/>
              <a:cs typeface="+mn-cs"/>
            </a:endParaRPr>
          </a:p>
          <a:p>
            <a:pPr lvl="2">
              <a:lnSpc>
                <a:spcPct val="110000"/>
              </a:lnSpc>
              <a:spcBef>
                <a:spcPts val="600"/>
              </a:spcBef>
              <a:spcAft>
                <a:spcPts val="600"/>
              </a:spcAft>
              <a:defRPr/>
            </a:pPr>
            <a:r>
              <a:rPr lang="en-GB" kern="1200" dirty="0">
                <a:ea typeface="+mn-ea"/>
                <a:cs typeface="+mn-cs"/>
              </a:rPr>
              <a:t>Operational expenditure</a:t>
            </a:r>
          </a:p>
          <a:p>
            <a:pPr lvl="2">
              <a:lnSpc>
                <a:spcPct val="110000"/>
              </a:lnSpc>
              <a:spcBef>
                <a:spcPts val="600"/>
              </a:spcBef>
              <a:spcAft>
                <a:spcPts val="600"/>
              </a:spcAft>
              <a:defRPr/>
            </a:pPr>
            <a:r>
              <a:rPr lang="en-GB" kern="1200" dirty="0">
                <a:ea typeface="+mn-ea"/>
                <a:cs typeface="+mn-cs"/>
              </a:rPr>
              <a:t>The difference between the standard tariff and the “claim rate”</a:t>
            </a:r>
          </a:p>
          <a:p>
            <a:pPr lvl="1">
              <a:lnSpc>
                <a:spcPct val="110000"/>
              </a:lnSpc>
              <a:spcBef>
                <a:spcPts val="600"/>
              </a:spcBef>
              <a:spcAft>
                <a:spcPts val="600"/>
              </a:spcAft>
              <a:defRPr/>
            </a:pPr>
            <a:r>
              <a:rPr lang="en-GB" b="1" kern="1200" dirty="0">
                <a:ea typeface="+mn-ea"/>
                <a:cs typeface="+mn-cs"/>
              </a:rPr>
              <a:t>NERSA determines a c/kWh “claim rate” </a:t>
            </a:r>
          </a:p>
          <a:p>
            <a:pPr lvl="2">
              <a:lnSpc>
                <a:spcPct val="110000"/>
              </a:lnSpc>
              <a:spcBef>
                <a:spcPts val="600"/>
              </a:spcBef>
              <a:spcAft>
                <a:spcPts val="600"/>
              </a:spcAft>
              <a:defRPr/>
            </a:pPr>
            <a:r>
              <a:rPr lang="en-GB" kern="1200" dirty="0">
                <a:ea typeface="+mn-ea"/>
                <a:cs typeface="+mn-cs"/>
              </a:rPr>
              <a:t>Originally based on a national average for all residential tariffs</a:t>
            </a:r>
          </a:p>
          <a:p>
            <a:pPr lvl="2">
              <a:lnSpc>
                <a:spcPct val="110000"/>
              </a:lnSpc>
              <a:spcBef>
                <a:spcPts val="600"/>
              </a:spcBef>
              <a:spcAft>
                <a:spcPts val="600"/>
              </a:spcAft>
              <a:defRPr/>
            </a:pPr>
            <a:r>
              <a:rPr lang="en-GB" kern="1200" dirty="0">
                <a:ea typeface="+mn-ea"/>
                <a:cs typeface="+mn-cs"/>
              </a:rPr>
              <a:t>Eskom claims from a municipality at this rate for all energy provided through FBE</a:t>
            </a:r>
          </a:p>
          <a:p>
            <a:pPr lvl="2">
              <a:lnSpc>
                <a:spcPct val="110000"/>
              </a:lnSpc>
              <a:spcBef>
                <a:spcPts val="600"/>
              </a:spcBef>
              <a:spcAft>
                <a:spcPts val="600"/>
              </a:spcAft>
              <a:defRPr/>
            </a:pPr>
            <a:r>
              <a:rPr lang="en-GB" kern="1200" dirty="0">
                <a:ea typeface="+mn-ea"/>
                <a:cs typeface="+mn-cs"/>
              </a:rPr>
              <a:t>Since FBE has been implemented, there has always been customers that receive FBE where the claim rate is lower than the standard tariff. </a:t>
            </a:r>
          </a:p>
          <a:p>
            <a:pPr lvl="2">
              <a:lnSpc>
                <a:spcPct val="110000"/>
              </a:lnSpc>
              <a:spcBef>
                <a:spcPts val="600"/>
              </a:spcBef>
              <a:spcAft>
                <a:spcPts val="600"/>
              </a:spcAft>
              <a:defRPr/>
            </a:pPr>
            <a:r>
              <a:rPr lang="en-GB" kern="1200" dirty="0">
                <a:ea typeface="+mn-ea"/>
                <a:cs typeface="+mn-cs"/>
              </a:rPr>
              <a:t>Results an under-recovery of revenue for Eskom.</a:t>
            </a:r>
          </a:p>
          <a:p>
            <a:pPr lvl="3">
              <a:lnSpc>
                <a:spcPct val="110000"/>
              </a:lnSpc>
              <a:spcBef>
                <a:spcPts val="600"/>
              </a:spcBef>
              <a:spcAft>
                <a:spcPts val="600"/>
              </a:spcAft>
              <a:defRPr/>
            </a:pPr>
            <a:r>
              <a:rPr lang="en-GB" kern="1200" dirty="0">
                <a:ea typeface="+mn-ea"/>
                <a:cs typeface="+mn-cs"/>
              </a:rPr>
              <a:t>E.g. say the Eskom tariff is 40 c/kWh and the “claim rate” is 35 c/kWh  = 5 c/kWh shortfall per kWh for the 50 kWh.</a:t>
            </a:r>
          </a:p>
          <a:p>
            <a:pPr lvl="2">
              <a:lnSpc>
                <a:spcPct val="110000"/>
              </a:lnSpc>
              <a:spcBef>
                <a:spcPts val="600"/>
              </a:spcBef>
              <a:spcAft>
                <a:spcPts val="600"/>
              </a:spcAft>
              <a:defRPr/>
            </a:pPr>
            <a:r>
              <a:rPr lang="en-GB" kern="1200" dirty="0" smtClean="0">
                <a:ea typeface="+mn-ea"/>
                <a:cs typeface="+mn-cs"/>
              </a:rPr>
              <a:t>Claim </a:t>
            </a:r>
            <a:r>
              <a:rPr lang="en-GB" kern="1200" dirty="0">
                <a:ea typeface="+mn-ea"/>
                <a:cs typeface="+mn-cs"/>
              </a:rPr>
              <a:t>rate reviewed by NERSA annually but shortfall remains</a:t>
            </a:r>
          </a:p>
        </p:txBody>
      </p:sp>
    </p:spTree>
    <p:extLst>
      <p:ext uri="{BB962C8B-B14F-4D97-AF65-F5344CB8AC3E}">
        <p14:creationId xmlns:p14="http://schemas.microsoft.com/office/powerpoint/2010/main" xmlns="" val="324849389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773100126"/>
              </p:ext>
            </p:extLst>
          </p:nvPr>
        </p:nvGraphicFramePr>
        <p:xfrm>
          <a:off x="1588" y="1588"/>
          <a:ext cx="1587" cy="1587"/>
        </p:xfrm>
        <a:graphic>
          <a:graphicData uri="http://schemas.openxmlformats.org/presentationml/2006/ole">
            <p:oleObj spid="_x0000_s937999" name="think-cell Slide" r:id="rId3" imgW="360" imgH="360" progId="">
              <p:embed/>
            </p:oleObj>
          </a:graphicData>
        </a:graphic>
      </p:graphicFrame>
      <p:grpSp>
        <p:nvGrpSpPr>
          <p:cNvPr id="5" name="Group 4"/>
          <p:cNvGrpSpPr/>
          <p:nvPr/>
        </p:nvGrpSpPr>
        <p:grpSpPr>
          <a:xfrm>
            <a:off x="1" y="1159543"/>
            <a:ext cx="8961438" cy="955526"/>
            <a:chOff x="0" y="1528914"/>
            <a:chExt cx="9144000" cy="974992"/>
          </a:xfrm>
        </p:grpSpPr>
        <p:sp>
          <p:nvSpPr>
            <p:cNvPr id="6" name="Rectangle 5"/>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7" name="Straight Connector 6"/>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0242" name="Title 1"/>
          <p:cNvSpPr>
            <a:spLocks noGrp="1"/>
          </p:cNvSpPr>
          <p:nvPr>
            <p:ph type="title"/>
          </p:nvPr>
        </p:nvSpPr>
        <p:spPr>
          <a:xfrm>
            <a:off x="170773" y="124320"/>
            <a:ext cx="6885347" cy="73866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a:t>Challenges experienced in implementing the programmes</a:t>
            </a:r>
          </a:p>
        </p:txBody>
      </p:sp>
      <p:sp>
        <p:nvSpPr>
          <p:cNvPr id="7171" name="Content Placeholder 2"/>
          <p:cNvSpPr>
            <a:spLocks noGrp="1"/>
          </p:cNvSpPr>
          <p:nvPr>
            <p:ph idx="1"/>
          </p:nvPr>
        </p:nvSpPr>
        <p:spPr>
          <a:xfrm>
            <a:off x="286327" y="1435874"/>
            <a:ext cx="8462565" cy="4508157"/>
          </a:xfrm>
        </p:spPr>
        <p:txBody>
          <a:bodyPr/>
          <a:lstStyle/>
          <a:p>
            <a:pPr lvl="1">
              <a:lnSpc>
                <a:spcPct val="110000"/>
              </a:lnSpc>
              <a:spcBef>
                <a:spcPts val="600"/>
              </a:spcBef>
              <a:spcAft>
                <a:spcPts val="600"/>
              </a:spcAft>
              <a:defRPr/>
            </a:pPr>
            <a:r>
              <a:rPr lang="en-ZA" sz="1700" kern="1200" dirty="0">
                <a:ea typeface="+mn-ea"/>
                <a:cs typeface="+mn-cs"/>
              </a:rPr>
              <a:t>The national average of customers collecting FBE tokens is at 70%</a:t>
            </a:r>
          </a:p>
          <a:p>
            <a:pPr lvl="1">
              <a:lnSpc>
                <a:spcPct val="110000"/>
              </a:lnSpc>
              <a:spcBef>
                <a:spcPts val="600"/>
              </a:spcBef>
              <a:spcAft>
                <a:spcPts val="600"/>
              </a:spcAft>
              <a:defRPr/>
            </a:pPr>
            <a:r>
              <a:rPr lang="en-ZA" sz="1700" kern="1200" dirty="0">
                <a:ea typeface="+mn-ea"/>
                <a:cs typeface="+mn-cs"/>
              </a:rPr>
              <a:t>In some provinces collection rate is as low as 58% due to collection sites not being easily accessible to customers in remote area and rural areas</a:t>
            </a:r>
          </a:p>
          <a:p>
            <a:pPr lvl="1">
              <a:lnSpc>
                <a:spcPct val="110000"/>
              </a:lnSpc>
              <a:spcBef>
                <a:spcPts val="600"/>
              </a:spcBef>
              <a:spcAft>
                <a:spcPts val="600"/>
              </a:spcAft>
              <a:defRPr/>
            </a:pPr>
            <a:r>
              <a:rPr lang="en-ZA" sz="1700" kern="1200" dirty="0">
                <a:ea typeface="+mn-ea"/>
                <a:cs typeface="+mn-cs"/>
              </a:rPr>
              <a:t>District energy forums in certain districts are not always functional and not always well attended.</a:t>
            </a:r>
          </a:p>
          <a:p>
            <a:pPr lvl="1">
              <a:lnSpc>
                <a:spcPct val="110000"/>
              </a:lnSpc>
              <a:spcBef>
                <a:spcPts val="600"/>
              </a:spcBef>
              <a:spcAft>
                <a:spcPts val="600"/>
              </a:spcAft>
              <a:defRPr/>
            </a:pPr>
            <a:r>
              <a:rPr lang="en-ZA" sz="1700" kern="1200" dirty="0">
                <a:ea typeface="+mn-ea"/>
                <a:cs typeface="+mn-cs"/>
              </a:rPr>
              <a:t>Municipalities do not always share their FBE status with Eskom and do not always request progress statistics from Eskom. </a:t>
            </a:r>
          </a:p>
          <a:p>
            <a:pPr lvl="1">
              <a:lnSpc>
                <a:spcPct val="110000"/>
              </a:lnSpc>
              <a:spcBef>
                <a:spcPts val="600"/>
              </a:spcBef>
              <a:spcAft>
                <a:spcPts val="600"/>
              </a:spcAft>
              <a:defRPr/>
            </a:pPr>
            <a:r>
              <a:rPr lang="en-ZA" sz="1700" kern="1200" dirty="0">
                <a:ea typeface="+mn-ea"/>
                <a:cs typeface="+mn-cs"/>
              </a:rPr>
              <a:t>Non-adherence by municipalities to Indigent Register.</a:t>
            </a:r>
          </a:p>
          <a:p>
            <a:pPr lvl="1">
              <a:lnSpc>
                <a:spcPct val="110000"/>
              </a:lnSpc>
              <a:spcBef>
                <a:spcPts val="600"/>
              </a:spcBef>
              <a:spcAft>
                <a:spcPts val="600"/>
              </a:spcAft>
              <a:defRPr/>
            </a:pPr>
            <a:r>
              <a:rPr lang="en-ZA" sz="1700" kern="1200" dirty="0">
                <a:ea typeface="+mn-ea"/>
                <a:cs typeface="+mn-cs"/>
              </a:rPr>
              <a:t>Municipalities do not always adhere to the payment arrangements with Eskom. </a:t>
            </a:r>
          </a:p>
          <a:p>
            <a:pPr lvl="1">
              <a:lnSpc>
                <a:spcPct val="110000"/>
              </a:lnSpc>
              <a:spcBef>
                <a:spcPts val="600"/>
              </a:spcBef>
              <a:spcAft>
                <a:spcPts val="600"/>
              </a:spcAft>
              <a:defRPr/>
            </a:pPr>
            <a:r>
              <a:rPr lang="en-ZA" sz="1700" kern="1200" dirty="0">
                <a:ea typeface="+mn-ea"/>
                <a:cs typeface="+mn-cs"/>
              </a:rPr>
              <a:t>Challenges with FBE being provided to farm workers as the farmer generally holds the contract of supply, and this needs to be addressed.</a:t>
            </a:r>
          </a:p>
          <a:p>
            <a:pPr lvl="1">
              <a:lnSpc>
                <a:spcPct val="110000"/>
              </a:lnSpc>
              <a:spcBef>
                <a:spcPts val="600"/>
              </a:spcBef>
              <a:spcAft>
                <a:spcPts val="600"/>
              </a:spcAft>
              <a:defRPr/>
            </a:pPr>
            <a:r>
              <a:rPr lang="en-ZA" sz="1700" kern="1200" dirty="0">
                <a:ea typeface="+mn-ea"/>
                <a:cs typeface="+mn-cs"/>
              </a:rPr>
              <a:t>Inconsistent approach applied by municipalities to customers outside of the policy</a:t>
            </a:r>
          </a:p>
        </p:txBody>
      </p:sp>
    </p:spTree>
    <p:extLst>
      <p:ext uri="{BB962C8B-B14F-4D97-AF65-F5344CB8AC3E}">
        <p14:creationId xmlns:p14="http://schemas.microsoft.com/office/powerpoint/2010/main" xmlns="" val="6614477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844220750"/>
              </p:ext>
            </p:extLst>
          </p:nvPr>
        </p:nvGraphicFramePr>
        <p:xfrm>
          <a:off x="1588" y="1588"/>
          <a:ext cx="1587" cy="1587"/>
        </p:xfrm>
        <a:graphic>
          <a:graphicData uri="http://schemas.openxmlformats.org/presentationml/2006/ole">
            <p:oleObj spid="_x0000_s933904" name="think-cell Slide" r:id="rId3" imgW="360" imgH="360" progId="">
              <p:embed/>
            </p:oleObj>
          </a:graphicData>
        </a:graphic>
      </p:graphicFrame>
      <p:grpSp>
        <p:nvGrpSpPr>
          <p:cNvPr id="6" name="Group 5"/>
          <p:cNvGrpSpPr/>
          <p:nvPr/>
        </p:nvGrpSpPr>
        <p:grpSpPr>
          <a:xfrm>
            <a:off x="1" y="1159543"/>
            <a:ext cx="8961438" cy="955526"/>
            <a:chOff x="0" y="1528914"/>
            <a:chExt cx="9144000" cy="974992"/>
          </a:xfrm>
        </p:grpSpPr>
        <p:sp>
          <p:nvSpPr>
            <p:cNvPr id="7" name="Rectangle 6"/>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8" name="Straight Connector 7"/>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19172" name="Rectangle 2"/>
          <p:cNvSpPr>
            <a:spLocks noGrp="1" noChangeArrowheads="1"/>
          </p:cNvSpPr>
          <p:nvPr>
            <p:ph type="title" idx="4294967295"/>
          </p:nvPr>
        </p:nvSpPr>
        <p:spPr>
          <a:xfrm>
            <a:off x="188913" y="124203"/>
            <a:ext cx="7021349" cy="738664"/>
          </a:xfrm>
        </p:spPr>
        <p:txBody>
          <a:bodyPr/>
          <a:lstStyle/>
          <a:p>
            <a:pPr eaLnBrk="1" hangingPunct="1">
              <a:defRPr/>
            </a:pPr>
            <a:r>
              <a:rPr lang="en-GB" dirty="0"/>
              <a:t>What has Eskom done to protect the poor before Inclining Block Tariffs (IBT)</a:t>
            </a:r>
          </a:p>
        </p:txBody>
      </p:sp>
      <p:sp>
        <p:nvSpPr>
          <p:cNvPr id="519173" name="Rectangle 3"/>
          <p:cNvSpPr>
            <a:spLocks noGrp="1" noChangeArrowheads="1"/>
          </p:cNvSpPr>
          <p:nvPr>
            <p:ph type="body" idx="4294967295"/>
          </p:nvPr>
        </p:nvSpPr>
        <p:spPr>
          <a:xfrm>
            <a:off x="317385" y="1349153"/>
            <a:ext cx="8216207" cy="4702891"/>
          </a:xfrm>
        </p:spPr>
        <p:txBody>
          <a:bodyPr/>
          <a:lstStyle/>
          <a:p>
            <a:pPr lvl="1">
              <a:lnSpc>
                <a:spcPct val="110000"/>
              </a:lnSpc>
              <a:spcBef>
                <a:spcPts val="0"/>
              </a:spcBef>
              <a:spcAft>
                <a:spcPts val="600"/>
              </a:spcAft>
              <a:defRPr/>
            </a:pPr>
            <a:r>
              <a:rPr lang="en-GB" sz="1400" b="1" kern="1200" dirty="0">
                <a:ea typeface="+mn-ea"/>
                <a:cs typeface="+mn-cs"/>
              </a:rPr>
              <a:t>Facilitating convenient access to electricity (government grants or cross-subsidies)</a:t>
            </a:r>
          </a:p>
          <a:p>
            <a:pPr lvl="2">
              <a:lnSpc>
                <a:spcPct val="110000"/>
              </a:lnSpc>
              <a:spcBef>
                <a:spcPts val="0"/>
              </a:spcBef>
              <a:spcAft>
                <a:spcPts val="600"/>
              </a:spcAft>
              <a:defRPr/>
            </a:pPr>
            <a:r>
              <a:rPr lang="en-GB" sz="1400" kern="1200" dirty="0">
                <a:ea typeface="+mn-ea"/>
                <a:cs typeface="+mn-cs"/>
              </a:rPr>
              <a:t>Already available through the national electrification program. </a:t>
            </a:r>
          </a:p>
          <a:p>
            <a:pPr lvl="2">
              <a:lnSpc>
                <a:spcPct val="110000"/>
              </a:lnSpc>
              <a:spcBef>
                <a:spcPts val="0"/>
              </a:spcBef>
              <a:spcAft>
                <a:spcPts val="600"/>
              </a:spcAft>
              <a:defRPr/>
            </a:pPr>
            <a:r>
              <a:rPr lang="en-GB" sz="1400" kern="1200" dirty="0">
                <a:ea typeface="+mn-ea"/>
                <a:cs typeface="+mn-cs"/>
              </a:rPr>
              <a:t>For Eskom customers, provision to access  new connection at no charge for the </a:t>
            </a:r>
            <a:r>
              <a:rPr lang="en-GB" sz="1400" kern="1200" dirty="0" err="1">
                <a:ea typeface="+mn-ea"/>
                <a:cs typeface="+mn-cs"/>
              </a:rPr>
              <a:t>Homelight</a:t>
            </a:r>
            <a:r>
              <a:rPr lang="en-GB" sz="1400" kern="1200" dirty="0">
                <a:ea typeface="+mn-ea"/>
                <a:cs typeface="+mn-cs"/>
              </a:rPr>
              <a:t> 20 Amp consumers.</a:t>
            </a:r>
          </a:p>
          <a:p>
            <a:pPr lvl="1">
              <a:lnSpc>
                <a:spcPct val="110000"/>
              </a:lnSpc>
              <a:spcBef>
                <a:spcPts val="0"/>
              </a:spcBef>
              <a:spcAft>
                <a:spcPts val="600"/>
              </a:spcAft>
              <a:defRPr/>
            </a:pPr>
            <a:r>
              <a:rPr lang="en-GB" sz="1400" b="1" kern="1200" dirty="0">
                <a:ea typeface="+mn-ea"/>
                <a:cs typeface="+mn-cs"/>
              </a:rPr>
              <a:t>Lower electricity prices to specific and deserving customer categories (based on poverty levels or self-targeted tariffs). Shortfall recovered from other customers through explicit levies, surcharges or from fiscal grants. </a:t>
            </a:r>
          </a:p>
          <a:p>
            <a:pPr lvl="2">
              <a:lnSpc>
                <a:spcPct val="110000"/>
              </a:lnSpc>
              <a:spcBef>
                <a:spcPts val="0"/>
              </a:spcBef>
              <a:spcAft>
                <a:spcPts val="600"/>
              </a:spcAft>
              <a:defRPr/>
            </a:pPr>
            <a:r>
              <a:rPr lang="en-GB" sz="1400" kern="1200" dirty="0">
                <a:ea typeface="+mn-ea"/>
                <a:cs typeface="+mn-cs"/>
              </a:rPr>
              <a:t>The lower </a:t>
            </a:r>
            <a:r>
              <a:rPr lang="en-GB" sz="1400" kern="1200" dirty="0" smtClean="0">
                <a:ea typeface="+mn-ea"/>
                <a:cs typeface="+mn-cs"/>
              </a:rPr>
              <a:t>than </a:t>
            </a:r>
            <a:r>
              <a:rPr lang="en-GB" sz="1400" kern="1200" dirty="0">
                <a:ea typeface="+mn-ea"/>
                <a:cs typeface="+mn-cs"/>
              </a:rPr>
              <a:t>the average price increase to the Eskom </a:t>
            </a:r>
            <a:r>
              <a:rPr lang="en-GB" sz="1400" kern="1200" dirty="0" err="1">
                <a:ea typeface="+mn-ea"/>
                <a:cs typeface="+mn-cs"/>
              </a:rPr>
              <a:t>Homelight</a:t>
            </a:r>
            <a:r>
              <a:rPr lang="en-GB" sz="1400" kern="1200" dirty="0">
                <a:ea typeface="+mn-ea"/>
                <a:cs typeface="+mn-cs"/>
              </a:rPr>
              <a:t> tariffs in 2008 and 2009 has resulted in significant cross-subsidies to the </a:t>
            </a:r>
            <a:r>
              <a:rPr lang="en-GB" sz="1400" kern="1200" dirty="0" err="1">
                <a:ea typeface="+mn-ea"/>
                <a:cs typeface="+mn-cs"/>
              </a:rPr>
              <a:t>Homelight</a:t>
            </a:r>
            <a:r>
              <a:rPr lang="en-GB" sz="1400" kern="1200" dirty="0">
                <a:ea typeface="+mn-ea"/>
                <a:cs typeface="+mn-cs"/>
              </a:rPr>
              <a:t> tariff customers.</a:t>
            </a:r>
          </a:p>
          <a:p>
            <a:pPr lvl="1">
              <a:lnSpc>
                <a:spcPct val="110000"/>
              </a:lnSpc>
              <a:spcBef>
                <a:spcPts val="0"/>
              </a:spcBef>
              <a:spcAft>
                <a:spcPts val="600"/>
              </a:spcAft>
              <a:defRPr/>
            </a:pPr>
            <a:r>
              <a:rPr lang="en-GB" sz="1400" b="1" kern="1200" dirty="0">
                <a:ea typeface="+mn-ea"/>
                <a:cs typeface="+mn-cs"/>
              </a:rPr>
              <a:t>Social grants provided directly to customers (government funding or surcharge on electricity to all customers; or a combination of both) </a:t>
            </a:r>
          </a:p>
          <a:p>
            <a:pPr lvl="2">
              <a:lnSpc>
                <a:spcPct val="110000"/>
              </a:lnSpc>
              <a:spcBef>
                <a:spcPts val="0"/>
              </a:spcBef>
              <a:spcAft>
                <a:spcPts val="600"/>
              </a:spcAft>
              <a:defRPr/>
            </a:pPr>
            <a:r>
              <a:rPr lang="en-GB" sz="1400" kern="1200" dirty="0">
                <a:ea typeface="+mn-ea"/>
                <a:cs typeface="+mn-cs"/>
              </a:rPr>
              <a:t>Currently 50 kWh per household per month is provided free by national government to the indigent through the Equitable Share Fund. </a:t>
            </a:r>
          </a:p>
          <a:p>
            <a:pPr lvl="2">
              <a:lnSpc>
                <a:spcPct val="110000"/>
              </a:lnSpc>
              <a:spcBef>
                <a:spcPts val="0"/>
              </a:spcBef>
              <a:spcAft>
                <a:spcPts val="600"/>
              </a:spcAft>
              <a:defRPr/>
            </a:pPr>
            <a:r>
              <a:rPr lang="en-ZA" sz="1400" kern="1200" dirty="0">
                <a:ea typeface="+mn-ea"/>
                <a:cs typeface="+mn-cs"/>
              </a:rPr>
              <a:t>Eskom provides </a:t>
            </a:r>
            <a:r>
              <a:rPr lang="en-ZA" sz="1400" kern="1200" dirty="0" err="1" smtClean="0">
                <a:ea typeface="+mn-ea"/>
                <a:cs typeface="+mn-cs"/>
              </a:rPr>
              <a:t>FBE</a:t>
            </a:r>
            <a:r>
              <a:rPr lang="en-ZA" sz="1400" kern="1200" dirty="0" smtClean="0">
                <a:ea typeface="+mn-ea"/>
                <a:cs typeface="+mn-cs"/>
              </a:rPr>
              <a:t> </a:t>
            </a:r>
            <a:r>
              <a:rPr lang="en-ZA" sz="1400" kern="1200" dirty="0">
                <a:ea typeface="+mn-ea"/>
                <a:cs typeface="+mn-cs"/>
              </a:rPr>
              <a:t>to customers in their area of supply as an agent for the municipalities</a:t>
            </a:r>
          </a:p>
          <a:p>
            <a:pPr lvl="1">
              <a:lnSpc>
                <a:spcPct val="110000"/>
              </a:lnSpc>
              <a:spcBef>
                <a:spcPts val="0"/>
              </a:spcBef>
              <a:spcAft>
                <a:spcPts val="600"/>
              </a:spcAft>
              <a:defRPr/>
            </a:pPr>
            <a:r>
              <a:rPr lang="en-ZA" sz="1400" b="1" kern="1200" dirty="0">
                <a:ea typeface="+mn-ea"/>
                <a:cs typeface="+mn-cs"/>
              </a:rPr>
              <a:t>The promotion of energy efficiency </a:t>
            </a:r>
          </a:p>
          <a:p>
            <a:pPr lvl="2">
              <a:lnSpc>
                <a:spcPct val="110000"/>
              </a:lnSpc>
              <a:spcBef>
                <a:spcPts val="0"/>
              </a:spcBef>
              <a:spcAft>
                <a:spcPts val="600"/>
              </a:spcAft>
              <a:defRPr/>
            </a:pPr>
            <a:r>
              <a:rPr lang="en-ZA" sz="1400" kern="1200" dirty="0">
                <a:ea typeface="+mn-ea"/>
                <a:cs typeface="+mn-cs"/>
              </a:rPr>
              <a:t>Eskom assistance to customers to implement energy efficiency initiatives such as better insulation of homes, or the use of more energy efficient appliances and lights (</a:t>
            </a:r>
            <a:r>
              <a:rPr lang="en-ZA" sz="1400" kern="1200" dirty="0" err="1">
                <a:ea typeface="+mn-ea"/>
                <a:cs typeface="+mn-cs"/>
              </a:rPr>
              <a:t>CFL’s</a:t>
            </a:r>
            <a:r>
              <a:rPr lang="en-ZA" sz="1400" kern="1200" dirty="0" smtClean="0">
                <a:ea typeface="+mn-ea"/>
                <a:cs typeface="+mn-cs"/>
              </a:rPr>
              <a:t>).</a:t>
            </a:r>
            <a:endParaRPr lang="en-GB" sz="1400" kern="1200" dirty="0">
              <a:ea typeface="+mn-ea"/>
              <a:cs typeface="+mn-cs"/>
            </a:endParaRPr>
          </a:p>
        </p:txBody>
      </p:sp>
    </p:spTree>
    <p:extLst>
      <p:ext uri="{BB962C8B-B14F-4D97-AF65-F5344CB8AC3E}">
        <p14:creationId xmlns:p14="http://schemas.microsoft.com/office/powerpoint/2010/main" xmlns="" val="12045300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Object 204" hidden="1"/>
          <p:cNvGraphicFramePr>
            <a:graphicFrameLocks/>
          </p:cNvGraphicFramePr>
          <p:nvPr>
            <p:extLst/>
          </p:nvPr>
        </p:nvGraphicFramePr>
        <p:xfrm>
          <a:off x="1437" y="260139"/>
          <a:ext cx="1436" cy="1436"/>
        </p:xfrm>
        <a:graphic>
          <a:graphicData uri="http://schemas.openxmlformats.org/presentationml/2006/ole">
            <p:oleObj spid="_x0000_s926744" name="think-cell Slide" r:id="rId5" imgW="360" imgH="360" progId="">
              <p:embed/>
            </p:oleObj>
          </a:graphicData>
        </a:graphic>
      </p:graphicFrame>
      <p:sp>
        <p:nvSpPr>
          <p:cNvPr id="4" name="Rectangle 3" hidden="1"/>
          <p:cNvSpPr/>
          <p:nvPr>
            <p:custDataLst>
              <p:tags r:id="rId2"/>
            </p:custDataLst>
          </p:nvPr>
        </p:nvSpPr>
        <p:spPr bwMode="auto">
          <a:xfrm>
            <a:off x="0" y="258701"/>
            <a:ext cx="143612" cy="14361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27201"/>
            <a:endParaRPr lang="en-ZA" sz="12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2" name="Title 1"/>
          <p:cNvSpPr>
            <a:spLocks noGrp="1"/>
          </p:cNvSpPr>
          <p:nvPr>
            <p:ph type="title"/>
          </p:nvPr>
        </p:nvSpPr>
        <p:spPr bwMode="gray">
          <a:xfrm>
            <a:off x="170774" y="142876"/>
            <a:ext cx="6885347" cy="738664"/>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smtClean="0"/>
              <a:t>Conclusion:  The 2016/17 tariffs were tabled in compliance with the MFMA</a:t>
            </a:r>
            <a:endParaRPr lang="en-US" dirty="0"/>
          </a:p>
        </p:txBody>
      </p:sp>
      <p:grpSp>
        <p:nvGrpSpPr>
          <p:cNvPr id="48" name="Group 47"/>
          <p:cNvGrpSpPr/>
          <p:nvPr/>
        </p:nvGrpSpPr>
        <p:grpSpPr>
          <a:xfrm>
            <a:off x="-28367" y="1288973"/>
            <a:ext cx="8961438" cy="4729019"/>
            <a:chOff x="0" y="1170782"/>
            <a:chExt cx="9144000" cy="4825357"/>
          </a:xfrm>
        </p:grpSpPr>
        <p:sp>
          <p:nvSpPr>
            <p:cNvPr id="49" name="Rectangle 48"/>
            <p:cNvSpPr/>
            <p:nvPr/>
          </p:nvSpPr>
          <p:spPr>
            <a:xfrm>
              <a:off x="0" y="1170782"/>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50" name="Straight Connector 49"/>
            <p:cNvCxnSpPr/>
            <p:nvPr/>
          </p:nvCxnSpPr>
          <p:spPr>
            <a:xfrm>
              <a:off x="0" y="1170782"/>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0" y="5996139"/>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Content Placeholder 1"/>
          <p:cNvSpPr txBox="1">
            <a:spLocks/>
          </p:cNvSpPr>
          <p:nvPr/>
        </p:nvSpPr>
        <p:spPr>
          <a:xfrm>
            <a:off x="262940" y="1787523"/>
            <a:ext cx="8378825" cy="3528392"/>
          </a:xfrm>
          <a:prstGeom prst="rect">
            <a:avLst/>
          </a:prstGeom>
          <a:noFill/>
          <a:ln w="19050">
            <a:noFill/>
          </a:ln>
          <a:effectLst/>
        </p:spPr>
        <p:txBody>
          <a:bodyPr anchor="ctr" anchorCtr="0"/>
          <a:lstStyle>
            <a:lvl1pPr marL="0" indent="0" algn="l" defTabSz="875036"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89280" indent="-187728" algn="l" defTabSz="875036"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46824" indent="-256000" algn="l" defTabSz="87503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00428" indent="-152050" algn="l" defTabSz="875036"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32795" indent="-127222" algn="l" defTabSz="87503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spcBef>
                <a:spcPts val="2400"/>
              </a:spcBef>
              <a:spcAft>
                <a:spcPts val="1800"/>
              </a:spcAft>
            </a:pPr>
            <a:r>
              <a:rPr lang="en-ZA" sz="1800" dirty="0" smtClean="0">
                <a:ea typeface="+mn-ea"/>
                <a:cs typeface="+mn-cs"/>
              </a:rPr>
              <a:t>The tariff was approved by Nersa and tabled in Parliament before implementation</a:t>
            </a:r>
          </a:p>
          <a:p>
            <a:pPr lvl="1">
              <a:spcBef>
                <a:spcPts val="2400"/>
              </a:spcBef>
              <a:spcAft>
                <a:spcPts val="1800"/>
              </a:spcAft>
            </a:pPr>
            <a:r>
              <a:rPr lang="en-ZA" sz="1800" dirty="0" smtClean="0">
                <a:ea typeface="+mn-ea"/>
                <a:cs typeface="+mn-cs"/>
              </a:rPr>
              <a:t>Eskom will continue to collaborate with stakeholders across South Africa – engaging in discussions on the future tariff frameworks.</a:t>
            </a:r>
          </a:p>
          <a:p>
            <a:pPr lvl="1">
              <a:spcBef>
                <a:spcPts val="2400"/>
              </a:spcBef>
              <a:spcAft>
                <a:spcPts val="1800"/>
              </a:spcAft>
            </a:pPr>
            <a:r>
              <a:rPr lang="en-ZA" sz="1800" dirty="0" smtClean="0">
                <a:ea typeface="+mn-ea"/>
                <a:cs typeface="+mn-cs"/>
              </a:rPr>
              <a:t>The municipal business is a key component to Eskom’s revenues and is  therefore proactively working together with them to address key issues around the tariff, as well as outstanding debt.</a:t>
            </a:r>
          </a:p>
          <a:p>
            <a:pPr lvl="1">
              <a:spcBef>
                <a:spcPts val="2400"/>
              </a:spcBef>
              <a:spcAft>
                <a:spcPts val="1800"/>
              </a:spcAft>
            </a:pPr>
            <a:r>
              <a:rPr lang="en-GB" sz="1800" dirty="0"/>
              <a:t>Affordability of electricity for the poor at a time of increasing prices is of great importance to Eskom</a:t>
            </a:r>
            <a:endParaRPr lang="en-ZA" sz="1800" dirty="0">
              <a:ea typeface="+mn-ea"/>
              <a:cs typeface="+mn-cs"/>
            </a:endParaRPr>
          </a:p>
        </p:txBody>
      </p:sp>
      <p:sp>
        <p:nvSpPr>
          <p:cNvPr id="11" name="TextBox 10"/>
          <p:cNvSpPr txBox="1"/>
          <p:nvPr/>
        </p:nvSpPr>
        <p:spPr>
          <a:xfrm>
            <a:off x="170774" y="6425425"/>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Tree>
    <p:extLst>
      <p:ext uri="{BB962C8B-B14F-4D97-AF65-F5344CB8AC3E}">
        <p14:creationId xmlns:p14="http://schemas.microsoft.com/office/powerpoint/2010/main" xmlns="" val="1747993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Object 204" hidden="1"/>
          <p:cNvGraphicFramePr>
            <a:graphicFrameLocks/>
          </p:cNvGraphicFramePr>
          <p:nvPr>
            <p:extLst/>
          </p:nvPr>
        </p:nvGraphicFramePr>
        <p:xfrm>
          <a:off x="1437" y="260139"/>
          <a:ext cx="1436" cy="1436"/>
        </p:xfrm>
        <a:graphic>
          <a:graphicData uri="http://schemas.openxmlformats.org/presentationml/2006/ole">
            <p:oleObj spid="_x0000_s925723" name="think-cell Slide" r:id="rId5" imgW="360" imgH="360" progId="">
              <p:embed/>
            </p:oleObj>
          </a:graphicData>
        </a:graphic>
      </p:graphicFrame>
      <p:sp>
        <p:nvSpPr>
          <p:cNvPr id="4" name="Rectangle 3" hidden="1"/>
          <p:cNvSpPr/>
          <p:nvPr>
            <p:custDataLst>
              <p:tags r:id="rId2"/>
            </p:custDataLst>
          </p:nvPr>
        </p:nvSpPr>
        <p:spPr bwMode="auto">
          <a:xfrm>
            <a:off x="0" y="258701"/>
            <a:ext cx="143612" cy="14361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27201"/>
            <a:endParaRPr lang="en-ZA" sz="14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grpSp>
        <p:nvGrpSpPr>
          <p:cNvPr id="64" name="Group 63"/>
          <p:cNvGrpSpPr/>
          <p:nvPr/>
        </p:nvGrpSpPr>
        <p:grpSpPr>
          <a:xfrm>
            <a:off x="1" y="1228436"/>
            <a:ext cx="8961438" cy="5080001"/>
            <a:chOff x="0" y="1528914"/>
            <a:chExt cx="9144000" cy="5183490"/>
          </a:xfrm>
        </p:grpSpPr>
        <p:sp>
          <p:nvSpPr>
            <p:cNvPr id="65" name="Rectangle 64"/>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66" name="Straight Connector 65"/>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71240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170773" y="512062"/>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a:t>The agenda</a:t>
            </a:r>
            <a:endParaRPr lang="en-US" dirty="0"/>
          </a:p>
        </p:txBody>
      </p:sp>
      <p:sp>
        <p:nvSpPr>
          <p:cNvPr id="20" name="TextBox 19"/>
          <p:cNvSpPr txBox="1"/>
          <p:nvPr/>
        </p:nvSpPr>
        <p:spPr>
          <a:xfrm>
            <a:off x="634617" y="1272292"/>
            <a:ext cx="724312" cy="645191"/>
          </a:xfrm>
          <a:prstGeom prst="rect">
            <a:avLst/>
          </a:prstGeom>
          <a:noFill/>
          <a:ln w="9525">
            <a:noFill/>
            <a:miter lim="800000"/>
            <a:headEnd/>
            <a:tailEnd/>
          </a:ln>
        </p:spPr>
        <p:txBody>
          <a:bodyPr vert="horz" wrap="square" lIns="72009" tIns="72009" rIns="72009" bIns="72009" numCol="1" anchor="ctr" anchorCtr="0" compatLnSpc="1">
            <a:prstTxWarp prst="textNoShape">
              <a:avLst/>
            </a:prstTxWarp>
            <a:noAutofit/>
          </a:bodyPr>
          <a:lstStyle>
            <a:lvl1pPr marL="266700" lvl="0" indent="-266700" eaLnBrk="0" fontAlgn="base" hangingPunct="0">
              <a:lnSpc>
                <a:spcPct val="90000"/>
              </a:lnSpc>
              <a:spcBef>
                <a:spcPct val="100000"/>
              </a:spcBef>
              <a:spcAft>
                <a:spcPct val="0"/>
              </a:spcAft>
              <a:buClr>
                <a:srgbClr val="8C7F6D"/>
              </a:buClr>
              <a:buChar char="•"/>
              <a:defRPr sz="2000">
                <a:solidFill>
                  <a:srgbClr val="003896"/>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marL="0" indent="0" algn="ctr">
              <a:buFontTx/>
              <a:buNone/>
            </a:pPr>
            <a:r>
              <a:rPr lang="en-ZA" sz="3200" dirty="0">
                <a:solidFill>
                  <a:srgbClr val="002E7F"/>
                </a:solidFill>
                <a:latin typeface="+mj-lt"/>
              </a:rPr>
              <a:t>1</a:t>
            </a:r>
          </a:p>
        </p:txBody>
      </p:sp>
      <p:sp>
        <p:nvSpPr>
          <p:cNvPr id="21" name="TextBox 20"/>
          <p:cNvSpPr txBox="1"/>
          <p:nvPr/>
        </p:nvSpPr>
        <p:spPr>
          <a:xfrm>
            <a:off x="634617" y="2074119"/>
            <a:ext cx="724312" cy="645191"/>
          </a:xfrm>
          <a:prstGeom prst="rect">
            <a:avLst/>
          </a:prstGeom>
          <a:noFill/>
          <a:ln w="9525">
            <a:noFill/>
            <a:miter lim="800000"/>
            <a:headEnd/>
            <a:tailEnd/>
          </a:ln>
        </p:spPr>
        <p:txBody>
          <a:bodyPr vert="horz" wrap="square" lIns="72009" tIns="72009" rIns="72009" bIns="72009" numCol="1" anchor="ctr" anchorCtr="0" compatLnSpc="1">
            <a:prstTxWarp prst="textNoShape">
              <a:avLst/>
            </a:prstTxWarp>
            <a:noAutofit/>
          </a:bodyPr>
          <a:lstStyle>
            <a:lvl1pPr marL="266700" lvl="0" indent="-266700" eaLnBrk="0" fontAlgn="base" hangingPunct="0">
              <a:lnSpc>
                <a:spcPct val="90000"/>
              </a:lnSpc>
              <a:spcBef>
                <a:spcPct val="100000"/>
              </a:spcBef>
              <a:spcAft>
                <a:spcPct val="0"/>
              </a:spcAft>
              <a:buClr>
                <a:srgbClr val="8C7F6D"/>
              </a:buClr>
              <a:buChar char="•"/>
              <a:defRPr sz="2000">
                <a:solidFill>
                  <a:srgbClr val="003896"/>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marL="0" indent="0" algn="ctr">
              <a:buFontTx/>
              <a:buNone/>
            </a:pPr>
            <a:r>
              <a:rPr lang="en-ZA" sz="3200" dirty="0">
                <a:solidFill>
                  <a:srgbClr val="002E7F"/>
                </a:solidFill>
                <a:latin typeface="+mj-lt"/>
              </a:rPr>
              <a:t>2</a:t>
            </a:r>
            <a:endParaRPr lang="en-ZA" sz="3200" dirty="0" smtClean="0">
              <a:solidFill>
                <a:srgbClr val="002E7F"/>
              </a:solidFill>
              <a:latin typeface="+mj-lt"/>
            </a:endParaRPr>
          </a:p>
        </p:txBody>
      </p:sp>
      <p:sp>
        <p:nvSpPr>
          <p:cNvPr id="22" name="TextBox 21"/>
          <p:cNvSpPr txBox="1"/>
          <p:nvPr/>
        </p:nvSpPr>
        <p:spPr>
          <a:xfrm>
            <a:off x="634617" y="2875946"/>
            <a:ext cx="724312" cy="645191"/>
          </a:xfrm>
          <a:prstGeom prst="rect">
            <a:avLst/>
          </a:prstGeom>
          <a:noFill/>
          <a:ln w="9525">
            <a:noFill/>
            <a:miter lim="800000"/>
            <a:headEnd/>
            <a:tailEnd/>
          </a:ln>
        </p:spPr>
        <p:txBody>
          <a:bodyPr vert="horz" wrap="square" lIns="72009" tIns="72009" rIns="72009" bIns="72009" numCol="1" anchor="ctr" anchorCtr="0" compatLnSpc="1">
            <a:prstTxWarp prst="textNoShape">
              <a:avLst/>
            </a:prstTxWarp>
            <a:noAutofit/>
          </a:bodyPr>
          <a:lstStyle>
            <a:lvl1pPr marL="266700" lvl="0" indent="-266700" eaLnBrk="0" fontAlgn="base" hangingPunct="0">
              <a:lnSpc>
                <a:spcPct val="90000"/>
              </a:lnSpc>
              <a:spcBef>
                <a:spcPct val="100000"/>
              </a:spcBef>
              <a:spcAft>
                <a:spcPct val="0"/>
              </a:spcAft>
              <a:buClr>
                <a:srgbClr val="8C7F6D"/>
              </a:buClr>
              <a:buChar char="•"/>
              <a:defRPr sz="2000">
                <a:solidFill>
                  <a:srgbClr val="003896"/>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marL="0" indent="0" algn="ctr">
              <a:buFontTx/>
              <a:buNone/>
            </a:pPr>
            <a:r>
              <a:rPr lang="en-ZA" sz="3200" dirty="0">
                <a:solidFill>
                  <a:srgbClr val="002E7F"/>
                </a:solidFill>
                <a:latin typeface="+mj-lt"/>
              </a:rPr>
              <a:t>3</a:t>
            </a:r>
            <a:endParaRPr lang="en-ZA" sz="3200" dirty="0" smtClean="0">
              <a:solidFill>
                <a:srgbClr val="002E7F"/>
              </a:solidFill>
              <a:latin typeface="+mj-lt"/>
            </a:endParaRPr>
          </a:p>
        </p:txBody>
      </p:sp>
      <p:sp>
        <p:nvSpPr>
          <p:cNvPr id="23" name="TextBox 22"/>
          <p:cNvSpPr txBox="1">
            <a:spLocks/>
          </p:cNvSpPr>
          <p:nvPr/>
        </p:nvSpPr>
        <p:spPr>
          <a:xfrm>
            <a:off x="634617" y="3677773"/>
            <a:ext cx="724312" cy="645191"/>
          </a:xfrm>
          <a:prstGeom prst="rect">
            <a:avLst/>
          </a:prstGeom>
          <a:noFill/>
          <a:ln w="9525">
            <a:noFill/>
            <a:miter lim="800000"/>
            <a:headEnd/>
            <a:tailEnd/>
          </a:ln>
        </p:spPr>
        <p:txBody>
          <a:bodyPr vert="horz" wrap="square" lIns="72009" tIns="72009" rIns="72009" bIns="72009" numCol="1" anchor="ctr" anchorCtr="0" compatLnSpc="1">
            <a:prstTxWarp prst="textNoShape">
              <a:avLst/>
            </a:prstTxWarp>
            <a:noAutofit/>
          </a:bodyPr>
          <a:lstStyle>
            <a:lvl1pPr marL="266700" lvl="0" indent="-266700" eaLnBrk="0" fontAlgn="base" hangingPunct="0">
              <a:lnSpc>
                <a:spcPct val="90000"/>
              </a:lnSpc>
              <a:spcBef>
                <a:spcPct val="100000"/>
              </a:spcBef>
              <a:spcAft>
                <a:spcPct val="0"/>
              </a:spcAft>
              <a:buClr>
                <a:srgbClr val="8C7F6D"/>
              </a:buClr>
              <a:buChar char="•"/>
              <a:defRPr sz="2000">
                <a:solidFill>
                  <a:srgbClr val="003896"/>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marL="0" indent="0" algn="ctr">
              <a:buFontTx/>
              <a:buNone/>
            </a:pPr>
            <a:r>
              <a:rPr lang="en-ZA" sz="3200" dirty="0">
                <a:solidFill>
                  <a:srgbClr val="002E7F"/>
                </a:solidFill>
                <a:latin typeface="+mj-lt"/>
              </a:rPr>
              <a:t>4</a:t>
            </a:r>
            <a:endParaRPr lang="en-ZA" sz="3200" dirty="0" smtClean="0">
              <a:solidFill>
                <a:srgbClr val="002E7F"/>
              </a:solidFill>
              <a:latin typeface="+mj-lt"/>
            </a:endParaRPr>
          </a:p>
        </p:txBody>
      </p:sp>
      <p:sp>
        <p:nvSpPr>
          <p:cNvPr id="25" name="TextBox 24"/>
          <p:cNvSpPr txBox="1">
            <a:spLocks/>
          </p:cNvSpPr>
          <p:nvPr/>
        </p:nvSpPr>
        <p:spPr>
          <a:xfrm>
            <a:off x="1604113" y="2069389"/>
            <a:ext cx="5831159" cy="645191"/>
          </a:xfrm>
          <a:prstGeom prst="rect">
            <a:avLst/>
          </a:prstGeom>
          <a:solidFill>
            <a:schemeClr val="accent1">
              <a:alpha val="75000"/>
            </a:schemeClr>
          </a:solidFill>
          <a:ln w="9525">
            <a:solidFill>
              <a:srgbClr val="EDEEF3"/>
            </a:solidFill>
            <a:miter lim="800000"/>
            <a:headEnd/>
            <a:tailEnd/>
          </a:ln>
        </p:spPr>
        <p:txBody>
          <a:bodyPr vert="horz" wrap="square" lIns="182880" tIns="72009" rIns="72009" bIns="72009" numCol="1" anchor="ctr" anchorCtr="0" compatLnSpc="1">
            <a:prstTxWarp prst="textNoShape">
              <a:avLst/>
            </a:prstTxWarp>
            <a:noAutofit/>
          </a:bodyPr>
          <a:lstStyle>
            <a:defPPr>
              <a:defRPr lang="en-US"/>
            </a:defPPr>
            <a:lvl1pPr lvl="0" indent="0" eaLnBrk="0" fontAlgn="base" hangingPunct="0">
              <a:lnSpc>
                <a:spcPct val="90000"/>
              </a:lnSpc>
              <a:spcBef>
                <a:spcPct val="100000"/>
              </a:spcBef>
              <a:spcAft>
                <a:spcPct val="0"/>
              </a:spcAft>
              <a:buClr>
                <a:srgbClr val="8C7F6D"/>
              </a:buClr>
              <a:buNone/>
              <a:defRPr sz="1600">
                <a:solidFill>
                  <a:schemeClr val="bg2">
                    <a:lumMod val="50000"/>
                  </a:schemeClr>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a:buClr>
                <a:schemeClr val="tx1"/>
              </a:buClr>
            </a:pPr>
            <a:r>
              <a:rPr lang="en-US" sz="2000" dirty="0">
                <a:solidFill>
                  <a:schemeClr val="tx1"/>
                </a:solidFill>
              </a:rPr>
              <a:t>The Regulatory Process</a:t>
            </a:r>
          </a:p>
        </p:txBody>
      </p:sp>
      <p:sp>
        <p:nvSpPr>
          <p:cNvPr id="26" name="TextBox 25"/>
          <p:cNvSpPr txBox="1">
            <a:spLocks/>
          </p:cNvSpPr>
          <p:nvPr/>
        </p:nvSpPr>
        <p:spPr>
          <a:xfrm>
            <a:off x="1604113" y="2866485"/>
            <a:ext cx="5831159" cy="645191"/>
          </a:xfrm>
          <a:prstGeom prst="rect">
            <a:avLst/>
          </a:prstGeom>
          <a:solidFill>
            <a:schemeClr val="accent1">
              <a:alpha val="75000"/>
            </a:schemeClr>
          </a:solidFill>
          <a:ln w="9525">
            <a:solidFill>
              <a:srgbClr val="EDEEF3"/>
            </a:solidFill>
            <a:miter lim="800000"/>
            <a:headEnd/>
            <a:tailEnd/>
          </a:ln>
        </p:spPr>
        <p:txBody>
          <a:bodyPr vert="horz" wrap="square" lIns="182880" tIns="72009" rIns="72009" bIns="72009" numCol="1" anchor="ctr" anchorCtr="0" compatLnSpc="1">
            <a:prstTxWarp prst="textNoShape">
              <a:avLst/>
            </a:prstTxWarp>
            <a:noAutofit/>
          </a:bodyPr>
          <a:lstStyle>
            <a:defPPr>
              <a:defRPr lang="en-US"/>
            </a:defPPr>
            <a:lvl1pPr lvl="0" indent="0" eaLnBrk="0" fontAlgn="base" hangingPunct="0">
              <a:lnSpc>
                <a:spcPct val="90000"/>
              </a:lnSpc>
              <a:spcBef>
                <a:spcPct val="100000"/>
              </a:spcBef>
              <a:spcAft>
                <a:spcPct val="0"/>
              </a:spcAft>
              <a:buClr>
                <a:srgbClr val="8C7F6D"/>
              </a:buClr>
              <a:buNone/>
              <a:defRPr sz="1600">
                <a:solidFill>
                  <a:schemeClr val="accent1"/>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a:buClr>
                <a:schemeClr val="tx1"/>
              </a:buClr>
            </a:pPr>
            <a:r>
              <a:rPr lang="en-US" sz="2000" dirty="0">
                <a:solidFill>
                  <a:schemeClr val="tx1"/>
                </a:solidFill>
              </a:rPr>
              <a:t>Tariff Development &amp; Annual Increase Process</a:t>
            </a:r>
          </a:p>
        </p:txBody>
      </p:sp>
      <p:sp>
        <p:nvSpPr>
          <p:cNvPr id="27" name="TextBox 26"/>
          <p:cNvSpPr txBox="1">
            <a:spLocks/>
          </p:cNvSpPr>
          <p:nvPr/>
        </p:nvSpPr>
        <p:spPr>
          <a:xfrm>
            <a:off x="1604113" y="3682638"/>
            <a:ext cx="5831159" cy="645191"/>
          </a:xfrm>
          <a:prstGeom prst="rect">
            <a:avLst/>
          </a:prstGeom>
          <a:solidFill>
            <a:schemeClr val="accent1">
              <a:alpha val="75000"/>
            </a:schemeClr>
          </a:solidFill>
          <a:ln w="9525">
            <a:solidFill>
              <a:srgbClr val="EDEEF3"/>
            </a:solidFill>
            <a:miter lim="800000"/>
            <a:headEnd/>
            <a:tailEnd/>
          </a:ln>
        </p:spPr>
        <p:txBody>
          <a:bodyPr vert="horz" wrap="square" lIns="182880" tIns="72009" rIns="72009" bIns="72009" numCol="1" anchor="ctr" anchorCtr="0" compatLnSpc="1">
            <a:prstTxWarp prst="textNoShape">
              <a:avLst/>
            </a:prstTxWarp>
            <a:noAutofit/>
          </a:bodyPr>
          <a:lstStyle>
            <a:defPPr>
              <a:defRPr lang="en-US"/>
            </a:defPPr>
            <a:lvl1pPr lvl="0" indent="0" eaLnBrk="0" fontAlgn="base" hangingPunct="0">
              <a:lnSpc>
                <a:spcPct val="90000"/>
              </a:lnSpc>
              <a:spcBef>
                <a:spcPct val="100000"/>
              </a:spcBef>
              <a:spcAft>
                <a:spcPct val="0"/>
              </a:spcAft>
              <a:buClr>
                <a:srgbClr val="8C7F6D"/>
              </a:buClr>
              <a:buNone/>
              <a:defRPr sz="1600">
                <a:solidFill>
                  <a:schemeClr val="bg2">
                    <a:lumMod val="50000"/>
                  </a:schemeClr>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a:buClr>
                <a:schemeClr val="tx1"/>
              </a:buClr>
            </a:pPr>
            <a:r>
              <a:rPr lang="en-US" sz="2000" dirty="0">
                <a:solidFill>
                  <a:schemeClr val="tx1"/>
                </a:solidFill>
              </a:rPr>
              <a:t>Municipal Finance Management Act (MFMA)</a:t>
            </a:r>
          </a:p>
        </p:txBody>
      </p:sp>
      <p:sp>
        <p:nvSpPr>
          <p:cNvPr id="28" name="TextBox 27"/>
          <p:cNvSpPr txBox="1">
            <a:spLocks/>
          </p:cNvSpPr>
          <p:nvPr/>
        </p:nvSpPr>
        <p:spPr>
          <a:xfrm>
            <a:off x="1604113" y="4527103"/>
            <a:ext cx="5831159" cy="645191"/>
          </a:xfrm>
          <a:prstGeom prst="rect">
            <a:avLst/>
          </a:prstGeom>
          <a:solidFill>
            <a:schemeClr val="accent1">
              <a:alpha val="75000"/>
            </a:schemeClr>
          </a:solidFill>
          <a:ln w="9525">
            <a:solidFill>
              <a:srgbClr val="EDEEF3"/>
            </a:solidFill>
            <a:miter lim="800000"/>
            <a:headEnd/>
            <a:tailEnd/>
          </a:ln>
        </p:spPr>
        <p:txBody>
          <a:bodyPr vert="horz" wrap="square" lIns="182880" tIns="72009" rIns="72009" bIns="72009" numCol="1" anchor="ctr" anchorCtr="0" compatLnSpc="1">
            <a:prstTxWarp prst="textNoShape">
              <a:avLst/>
            </a:prstTxWarp>
            <a:noAutofit/>
          </a:bodyPr>
          <a:lstStyle>
            <a:defPPr>
              <a:defRPr lang="en-US"/>
            </a:defPPr>
            <a:lvl1pPr lvl="0" indent="0" eaLnBrk="0" fontAlgn="base" hangingPunct="0">
              <a:lnSpc>
                <a:spcPct val="90000"/>
              </a:lnSpc>
              <a:spcBef>
                <a:spcPct val="100000"/>
              </a:spcBef>
              <a:spcAft>
                <a:spcPct val="0"/>
              </a:spcAft>
              <a:buClr>
                <a:srgbClr val="8C7F6D"/>
              </a:buClr>
              <a:buNone/>
              <a:defRPr sz="1600">
                <a:solidFill>
                  <a:schemeClr val="bg2">
                    <a:lumMod val="50000"/>
                  </a:schemeClr>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a:buClr>
                <a:schemeClr val="tx1"/>
              </a:buClr>
            </a:pPr>
            <a:r>
              <a:rPr lang="en-US" sz="2000" dirty="0">
                <a:solidFill>
                  <a:schemeClr val="tx1"/>
                </a:solidFill>
              </a:rPr>
              <a:t>2016/17 Tariff increase</a:t>
            </a:r>
          </a:p>
        </p:txBody>
      </p:sp>
      <p:sp>
        <p:nvSpPr>
          <p:cNvPr id="36" name="Rectangle 35"/>
          <p:cNvSpPr>
            <a:spLocks/>
          </p:cNvSpPr>
          <p:nvPr/>
        </p:nvSpPr>
        <p:spPr bwMode="auto">
          <a:xfrm>
            <a:off x="1381242" y="1272292"/>
            <a:ext cx="93975" cy="645191"/>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002E7F"/>
              </a:solidFill>
              <a:latin typeface="+mj-lt"/>
            </a:endParaRPr>
          </a:p>
        </p:txBody>
      </p:sp>
      <p:sp>
        <p:nvSpPr>
          <p:cNvPr id="37" name="Rectangle 36"/>
          <p:cNvSpPr>
            <a:spLocks/>
          </p:cNvSpPr>
          <p:nvPr/>
        </p:nvSpPr>
        <p:spPr bwMode="auto">
          <a:xfrm>
            <a:off x="1381242" y="2074119"/>
            <a:ext cx="93975" cy="645191"/>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AAAEC9"/>
              </a:solidFill>
              <a:latin typeface="+mj-lt"/>
            </a:endParaRPr>
          </a:p>
        </p:txBody>
      </p:sp>
      <p:sp>
        <p:nvSpPr>
          <p:cNvPr id="38" name="Rectangle 37"/>
          <p:cNvSpPr>
            <a:spLocks/>
          </p:cNvSpPr>
          <p:nvPr/>
        </p:nvSpPr>
        <p:spPr bwMode="auto">
          <a:xfrm>
            <a:off x="1381242" y="2875946"/>
            <a:ext cx="93975" cy="645191"/>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AAAEC9"/>
              </a:solidFill>
              <a:latin typeface="+mj-lt"/>
            </a:endParaRPr>
          </a:p>
        </p:txBody>
      </p:sp>
      <p:sp>
        <p:nvSpPr>
          <p:cNvPr id="39" name="Rectangle 38"/>
          <p:cNvSpPr>
            <a:spLocks/>
          </p:cNvSpPr>
          <p:nvPr/>
        </p:nvSpPr>
        <p:spPr bwMode="auto">
          <a:xfrm>
            <a:off x="1381242" y="3677773"/>
            <a:ext cx="93975" cy="645191"/>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AAAEC9"/>
              </a:solidFill>
              <a:latin typeface="+mj-lt"/>
            </a:endParaRPr>
          </a:p>
        </p:txBody>
      </p:sp>
      <p:sp>
        <p:nvSpPr>
          <p:cNvPr id="44" name="TextBox 43"/>
          <p:cNvSpPr txBox="1">
            <a:spLocks/>
          </p:cNvSpPr>
          <p:nvPr/>
        </p:nvSpPr>
        <p:spPr>
          <a:xfrm>
            <a:off x="634617" y="4527103"/>
            <a:ext cx="724312" cy="645191"/>
          </a:xfrm>
          <a:prstGeom prst="rect">
            <a:avLst/>
          </a:prstGeom>
          <a:noFill/>
          <a:ln w="9525">
            <a:noFill/>
            <a:miter lim="800000"/>
            <a:headEnd/>
            <a:tailEnd/>
          </a:ln>
        </p:spPr>
        <p:txBody>
          <a:bodyPr vert="horz" wrap="square" lIns="72009" tIns="72009" rIns="72009" bIns="72009" numCol="1" anchor="ctr" anchorCtr="0" compatLnSpc="1">
            <a:prstTxWarp prst="textNoShape">
              <a:avLst/>
            </a:prstTxWarp>
            <a:noAutofit/>
          </a:bodyPr>
          <a:lstStyle>
            <a:lvl1pPr marL="266700" lvl="0" indent="-266700" eaLnBrk="0" fontAlgn="base" hangingPunct="0">
              <a:lnSpc>
                <a:spcPct val="90000"/>
              </a:lnSpc>
              <a:spcBef>
                <a:spcPct val="100000"/>
              </a:spcBef>
              <a:spcAft>
                <a:spcPct val="0"/>
              </a:spcAft>
              <a:buClr>
                <a:srgbClr val="8C7F6D"/>
              </a:buClr>
              <a:buChar char="•"/>
              <a:defRPr sz="2000">
                <a:solidFill>
                  <a:srgbClr val="003896"/>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marL="0" indent="0" algn="ctr">
              <a:buFontTx/>
              <a:buNone/>
            </a:pPr>
            <a:r>
              <a:rPr lang="en-US" sz="3200" dirty="0">
                <a:solidFill>
                  <a:srgbClr val="002E7F"/>
                </a:solidFill>
                <a:latin typeface="+mj-lt"/>
              </a:rPr>
              <a:t>5</a:t>
            </a:r>
            <a:endParaRPr lang="en-ZA" sz="3200" dirty="0">
              <a:solidFill>
                <a:srgbClr val="002E7F"/>
              </a:solidFill>
              <a:latin typeface="+mj-lt"/>
            </a:endParaRPr>
          </a:p>
        </p:txBody>
      </p:sp>
      <p:sp>
        <p:nvSpPr>
          <p:cNvPr id="46" name="TextBox 45"/>
          <p:cNvSpPr txBox="1">
            <a:spLocks/>
          </p:cNvSpPr>
          <p:nvPr/>
        </p:nvSpPr>
        <p:spPr>
          <a:xfrm>
            <a:off x="1604113" y="5343256"/>
            <a:ext cx="5831159" cy="645191"/>
          </a:xfrm>
          <a:prstGeom prst="rect">
            <a:avLst/>
          </a:prstGeom>
          <a:solidFill>
            <a:schemeClr val="accent1">
              <a:alpha val="75000"/>
            </a:schemeClr>
          </a:solidFill>
          <a:ln w="9525">
            <a:solidFill>
              <a:srgbClr val="EDEEF3"/>
            </a:solidFill>
            <a:miter lim="800000"/>
            <a:headEnd/>
            <a:tailEnd/>
          </a:ln>
        </p:spPr>
        <p:txBody>
          <a:bodyPr vert="horz" wrap="square" lIns="182880" tIns="72009" rIns="72009" bIns="72009" numCol="1" anchor="ctr" anchorCtr="0" compatLnSpc="1">
            <a:prstTxWarp prst="textNoShape">
              <a:avLst/>
            </a:prstTxWarp>
            <a:noAutofit/>
          </a:bodyPr>
          <a:lstStyle>
            <a:defPPr>
              <a:defRPr lang="en-US"/>
            </a:defPPr>
            <a:lvl1pPr lvl="0" indent="0" eaLnBrk="0" fontAlgn="base" hangingPunct="0">
              <a:lnSpc>
                <a:spcPct val="90000"/>
              </a:lnSpc>
              <a:spcBef>
                <a:spcPct val="100000"/>
              </a:spcBef>
              <a:spcAft>
                <a:spcPct val="0"/>
              </a:spcAft>
              <a:buClr>
                <a:srgbClr val="8C7F6D"/>
              </a:buClr>
              <a:buNone/>
              <a:defRPr sz="1600">
                <a:solidFill>
                  <a:schemeClr val="bg2">
                    <a:lumMod val="50000"/>
                  </a:schemeClr>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a:buClr>
                <a:schemeClr val="tx1"/>
              </a:buClr>
            </a:pPr>
            <a:r>
              <a:rPr lang="en-US" sz="2000" dirty="0">
                <a:solidFill>
                  <a:schemeClr val="tx1"/>
                </a:solidFill>
              </a:rPr>
              <a:t>2016 Tabling of Eskom Tariffs in Parliament</a:t>
            </a:r>
            <a:endParaRPr lang="en-ZA" sz="2000" i="1" dirty="0">
              <a:solidFill>
                <a:schemeClr val="tx1"/>
              </a:solidFill>
            </a:endParaRPr>
          </a:p>
        </p:txBody>
      </p:sp>
      <p:sp>
        <p:nvSpPr>
          <p:cNvPr id="48" name="Rectangle 47"/>
          <p:cNvSpPr>
            <a:spLocks/>
          </p:cNvSpPr>
          <p:nvPr/>
        </p:nvSpPr>
        <p:spPr bwMode="auto">
          <a:xfrm>
            <a:off x="1381242" y="4527103"/>
            <a:ext cx="93975" cy="645191"/>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AAAEC9"/>
              </a:solidFill>
              <a:latin typeface="+mj-lt"/>
            </a:endParaRPr>
          </a:p>
        </p:txBody>
      </p:sp>
      <p:sp>
        <p:nvSpPr>
          <p:cNvPr id="50" name="TextBox 49"/>
          <p:cNvSpPr txBox="1">
            <a:spLocks/>
          </p:cNvSpPr>
          <p:nvPr/>
        </p:nvSpPr>
        <p:spPr>
          <a:xfrm>
            <a:off x="1604113" y="1272292"/>
            <a:ext cx="5831159" cy="645191"/>
          </a:xfrm>
          <a:prstGeom prst="rect">
            <a:avLst/>
          </a:prstGeom>
          <a:solidFill>
            <a:schemeClr val="accent1">
              <a:alpha val="75000"/>
            </a:schemeClr>
          </a:solidFill>
          <a:ln w="9525">
            <a:solidFill>
              <a:srgbClr val="EDEEF3"/>
            </a:solidFill>
            <a:miter lim="800000"/>
            <a:headEnd/>
            <a:tailEnd/>
          </a:ln>
        </p:spPr>
        <p:txBody>
          <a:bodyPr vert="horz" wrap="square" lIns="182880" tIns="72009" rIns="72009" bIns="72009" numCol="1" anchor="ctr" anchorCtr="0" compatLnSpc="1">
            <a:prstTxWarp prst="textNoShape">
              <a:avLst/>
            </a:prstTxWarp>
            <a:noAutofit/>
          </a:bodyPr>
          <a:lstStyle>
            <a:defPPr>
              <a:defRPr lang="en-US"/>
            </a:defPPr>
            <a:lvl1pPr lvl="0" indent="0" eaLnBrk="0" fontAlgn="base" hangingPunct="0">
              <a:lnSpc>
                <a:spcPct val="90000"/>
              </a:lnSpc>
              <a:spcBef>
                <a:spcPct val="100000"/>
              </a:spcBef>
              <a:spcAft>
                <a:spcPct val="0"/>
              </a:spcAft>
              <a:buClr>
                <a:srgbClr val="8C7F6D"/>
              </a:buClr>
              <a:buNone/>
              <a:defRPr sz="1600">
                <a:solidFill>
                  <a:schemeClr val="bg2">
                    <a:lumMod val="50000"/>
                  </a:schemeClr>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a:lnSpc>
                <a:spcPct val="100000"/>
              </a:lnSpc>
              <a:buClr>
                <a:schemeClr val="tx1"/>
              </a:buClr>
            </a:pPr>
            <a:r>
              <a:rPr lang="en-US" sz="2000" dirty="0">
                <a:solidFill>
                  <a:schemeClr val="tx1"/>
                </a:solidFill>
              </a:rPr>
              <a:t>Eskom Tariffs – a regulated environment</a:t>
            </a:r>
          </a:p>
        </p:txBody>
      </p:sp>
      <p:sp>
        <p:nvSpPr>
          <p:cNvPr id="51" name="Rectangle 50"/>
          <p:cNvSpPr>
            <a:spLocks/>
          </p:cNvSpPr>
          <p:nvPr/>
        </p:nvSpPr>
        <p:spPr bwMode="auto">
          <a:xfrm>
            <a:off x="1369042" y="5343256"/>
            <a:ext cx="93975" cy="645191"/>
          </a:xfrm>
          <a:prstGeom prst="rect">
            <a:avLst/>
          </a:prstGeom>
          <a:solidFill>
            <a:schemeClr val="accent3"/>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dirty="0">
              <a:solidFill>
                <a:srgbClr val="AAAEC9"/>
              </a:solidFill>
              <a:latin typeface="+mj-lt"/>
            </a:endParaRPr>
          </a:p>
        </p:txBody>
      </p:sp>
      <p:sp>
        <p:nvSpPr>
          <p:cNvPr id="52" name="TextBox 51"/>
          <p:cNvSpPr txBox="1">
            <a:spLocks/>
          </p:cNvSpPr>
          <p:nvPr/>
        </p:nvSpPr>
        <p:spPr>
          <a:xfrm>
            <a:off x="634617" y="5343256"/>
            <a:ext cx="724312" cy="645191"/>
          </a:xfrm>
          <a:prstGeom prst="rect">
            <a:avLst/>
          </a:prstGeom>
          <a:noFill/>
          <a:ln w="9525">
            <a:noFill/>
            <a:miter lim="800000"/>
            <a:headEnd/>
            <a:tailEnd/>
          </a:ln>
        </p:spPr>
        <p:txBody>
          <a:bodyPr vert="horz" wrap="square" lIns="72009" tIns="72009" rIns="72009" bIns="72009" numCol="1" anchor="ctr" anchorCtr="0" compatLnSpc="1">
            <a:prstTxWarp prst="textNoShape">
              <a:avLst/>
            </a:prstTxWarp>
            <a:noAutofit/>
          </a:bodyPr>
          <a:lstStyle>
            <a:lvl1pPr marL="266700" lvl="0" indent="-266700" eaLnBrk="0" fontAlgn="base" hangingPunct="0">
              <a:lnSpc>
                <a:spcPct val="90000"/>
              </a:lnSpc>
              <a:spcBef>
                <a:spcPct val="100000"/>
              </a:spcBef>
              <a:spcAft>
                <a:spcPct val="0"/>
              </a:spcAft>
              <a:buClr>
                <a:srgbClr val="8C7F6D"/>
              </a:buClr>
              <a:buChar char="•"/>
              <a:defRPr sz="2000">
                <a:solidFill>
                  <a:srgbClr val="003896"/>
                </a:solidFill>
              </a:defRPr>
            </a:lvl1pPr>
            <a:lvl2pPr marL="717550" lvl="1" indent="-271463" eaLnBrk="0" fontAlgn="base" hangingPunct="0">
              <a:lnSpc>
                <a:spcPct val="90000"/>
              </a:lnSpc>
              <a:spcBef>
                <a:spcPct val="100000"/>
              </a:spcBef>
              <a:spcAft>
                <a:spcPct val="0"/>
              </a:spcAft>
              <a:buClr>
                <a:srgbClr val="8C7F6D"/>
              </a:buClr>
              <a:buChar char="•"/>
              <a:defRPr>
                <a:solidFill>
                  <a:srgbClr val="003896"/>
                </a:solidFill>
              </a:defRPr>
            </a:lvl2pPr>
            <a:lvl3pPr marL="1076325" lvl="2" indent="-179388" eaLnBrk="0" fontAlgn="base" hangingPunct="0">
              <a:lnSpc>
                <a:spcPct val="90000"/>
              </a:lnSpc>
              <a:spcBef>
                <a:spcPct val="100000"/>
              </a:spcBef>
              <a:spcAft>
                <a:spcPct val="0"/>
              </a:spcAft>
              <a:buClr>
                <a:srgbClr val="8C7F6D"/>
              </a:buClr>
              <a:buChar char="•"/>
              <a:defRPr sz="1600">
                <a:solidFill>
                  <a:srgbClr val="003896"/>
                </a:solidFill>
              </a:defRPr>
            </a:lvl3pPr>
            <a:lvl4pPr marL="1435100" lvl="3" indent="-179388" eaLnBrk="0" fontAlgn="base" hangingPunct="0">
              <a:lnSpc>
                <a:spcPct val="90000"/>
              </a:lnSpc>
              <a:spcBef>
                <a:spcPct val="100000"/>
              </a:spcBef>
              <a:spcAft>
                <a:spcPct val="0"/>
              </a:spcAft>
              <a:buClr>
                <a:srgbClr val="8C7F6D"/>
              </a:buClr>
              <a:buChar char="•"/>
              <a:defRPr sz="1400">
                <a:solidFill>
                  <a:srgbClr val="003896"/>
                </a:solidFill>
              </a:defRPr>
            </a:lvl4pPr>
            <a:lvl5pPr marL="1793875" lvl="4" indent="-179388" eaLnBrk="0" fontAlgn="base" hangingPunct="0">
              <a:lnSpc>
                <a:spcPct val="90000"/>
              </a:lnSpc>
              <a:spcBef>
                <a:spcPct val="100000"/>
              </a:spcBef>
              <a:spcAft>
                <a:spcPct val="0"/>
              </a:spcAft>
              <a:buClr>
                <a:srgbClr val="8C7F6D"/>
              </a:buClr>
              <a:buChar char="•"/>
              <a:defRPr sz="1400">
                <a:solidFill>
                  <a:srgbClr val="003896"/>
                </a:solidFill>
              </a:defRPr>
            </a:lvl5pPr>
            <a:lvl6pPr marL="2251075" indent="-179388" fontAlgn="base">
              <a:lnSpc>
                <a:spcPct val="90000"/>
              </a:lnSpc>
              <a:spcBef>
                <a:spcPct val="100000"/>
              </a:spcBef>
              <a:spcAft>
                <a:spcPct val="0"/>
              </a:spcAft>
              <a:buClr>
                <a:srgbClr val="8C7F6D"/>
              </a:buClr>
              <a:buChar char="•"/>
              <a:defRPr sz="1400">
                <a:solidFill>
                  <a:srgbClr val="003896"/>
                </a:solidFill>
              </a:defRPr>
            </a:lvl6pPr>
            <a:lvl7pPr marL="2708275" indent="-179388" fontAlgn="base">
              <a:lnSpc>
                <a:spcPct val="90000"/>
              </a:lnSpc>
              <a:spcBef>
                <a:spcPct val="100000"/>
              </a:spcBef>
              <a:spcAft>
                <a:spcPct val="0"/>
              </a:spcAft>
              <a:buClr>
                <a:srgbClr val="8C7F6D"/>
              </a:buClr>
              <a:buChar char="•"/>
              <a:defRPr sz="1400">
                <a:solidFill>
                  <a:srgbClr val="003896"/>
                </a:solidFill>
              </a:defRPr>
            </a:lvl7pPr>
            <a:lvl8pPr marL="3165475" indent="-179388" fontAlgn="base">
              <a:lnSpc>
                <a:spcPct val="90000"/>
              </a:lnSpc>
              <a:spcBef>
                <a:spcPct val="100000"/>
              </a:spcBef>
              <a:spcAft>
                <a:spcPct val="0"/>
              </a:spcAft>
              <a:buClr>
                <a:srgbClr val="8C7F6D"/>
              </a:buClr>
              <a:buChar char="•"/>
              <a:defRPr sz="1400">
                <a:solidFill>
                  <a:srgbClr val="003896"/>
                </a:solidFill>
              </a:defRPr>
            </a:lvl8pPr>
            <a:lvl9pPr marL="3622675" indent="-179388" fontAlgn="base">
              <a:lnSpc>
                <a:spcPct val="90000"/>
              </a:lnSpc>
              <a:spcBef>
                <a:spcPct val="100000"/>
              </a:spcBef>
              <a:spcAft>
                <a:spcPct val="0"/>
              </a:spcAft>
              <a:buClr>
                <a:srgbClr val="8C7F6D"/>
              </a:buClr>
              <a:buChar char="•"/>
              <a:defRPr sz="1400">
                <a:solidFill>
                  <a:srgbClr val="003896"/>
                </a:solidFill>
              </a:defRPr>
            </a:lvl9pPr>
          </a:lstStyle>
          <a:p>
            <a:pPr marL="0" indent="0" algn="ctr">
              <a:buFontTx/>
              <a:buNone/>
            </a:pPr>
            <a:r>
              <a:rPr lang="en-US" sz="3200" dirty="0">
                <a:solidFill>
                  <a:srgbClr val="002E7F"/>
                </a:solidFill>
                <a:latin typeface="+mj-lt"/>
              </a:rPr>
              <a:t>6</a:t>
            </a:r>
            <a:endParaRPr lang="en-ZA" sz="3200" dirty="0">
              <a:solidFill>
                <a:srgbClr val="002E7F"/>
              </a:solidFill>
              <a:latin typeface="+mj-lt"/>
            </a:endParaRPr>
          </a:p>
        </p:txBody>
      </p:sp>
      <p:sp>
        <p:nvSpPr>
          <p:cNvPr id="56" name="TextBox 55"/>
          <p:cNvSpPr txBox="1"/>
          <p:nvPr/>
        </p:nvSpPr>
        <p:spPr>
          <a:xfrm>
            <a:off x="170774" y="6425425"/>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Tree>
    <p:extLst>
      <p:ext uri="{BB962C8B-B14F-4D97-AF65-F5344CB8AC3E}">
        <p14:creationId xmlns:p14="http://schemas.microsoft.com/office/powerpoint/2010/main" xmlns="" val="4147902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70773" y="512062"/>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dirty="0"/>
              <a:t>Eskom tariffs – a regulated environment</a:t>
            </a:r>
          </a:p>
        </p:txBody>
      </p:sp>
      <p:grpSp>
        <p:nvGrpSpPr>
          <p:cNvPr id="5" name="Group 4"/>
          <p:cNvGrpSpPr/>
          <p:nvPr/>
        </p:nvGrpSpPr>
        <p:grpSpPr>
          <a:xfrm>
            <a:off x="1" y="1468707"/>
            <a:ext cx="8961438" cy="955526"/>
            <a:chOff x="0" y="1528914"/>
            <a:chExt cx="9144000" cy="974992"/>
          </a:xfrm>
        </p:grpSpPr>
        <p:sp>
          <p:nvSpPr>
            <p:cNvPr id="6" name="Rectangle 5"/>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7" name="Straight Connector 6"/>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70773" y="1167070"/>
            <a:ext cx="8483700"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r>
              <a:rPr lang="en-US" b="1" dirty="0" smtClean="0"/>
              <a:t>Regulatory environment in which tariffs are determined</a:t>
            </a:r>
            <a:endParaRPr lang="en-US" b="1" dirty="0"/>
          </a:p>
        </p:txBody>
      </p:sp>
      <p:sp>
        <p:nvSpPr>
          <p:cNvPr id="3" name="TextBox 2"/>
          <p:cNvSpPr txBox="1"/>
          <p:nvPr/>
        </p:nvSpPr>
        <p:spPr>
          <a:xfrm>
            <a:off x="188913" y="1698967"/>
            <a:ext cx="8575675" cy="433965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75036" eaLnBrk="1" hangingPunct="1">
              <a:buClr>
                <a:schemeClr val="tx2"/>
              </a:buClr>
              <a:defRPr baseline="0">
                <a:latin typeface="+mn-lt"/>
                <a:ea typeface="Arial Unicode MS" pitchFamily="34" charset="-128"/>
                <a:cs typeface="Arial Unicode MS" pitchFamily="34" charset="-128"/>
              </a:defRPr>
            </a:lvl1pPr>
            <a:lvl2pPr marL="189280" lvl="1" indent="-187728" defTabSz="875036" eaLnBrk="1" hangingPunct="1">
              <a:buClr>
                <a:schemeClr val="tx2"/>
              </a:buClr>
              <a:buSzPct val="125000"/>
              <a:buFont typeface="Arial" pitchFamily="34" charset="0"/>
              <a:buChar char="•"/>
              <a:defRPr baseline="0">
                <a:latin typeface="+mn-lt"/>
                <a:ea typeface="Arial Unicode MS" pitchFamily="34" charset="-128"/>
                <a:cs typeface="Arial Unicode MS" pitchFamily="34" charset="-128"/>
              </a:defRPr>
            </a:lvl2pPr>
            <a:lvl3pPr marL="446824" lvl="2" indent="-256000" defTabSz="875036"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00428" lvl="3" indent="-152050" defTabSz="875036" eaLnBrk="1" hangingPunct="1">
              <a:buClr>
                <a:schemeClr val="tx2"/>
              </a:buClr>
              <a:buSzPct val="100000"/>
              <a:buFont typeface="Arial" pitchFamily="34" charset="0"/>
              <a:buChar char="•"/>
              <a:defRPr baseline="0">
                <a:latin typeface="+mn-lt"/>
                <a:ea typeface="Arial Unicode MS" pitchFamily="34" charset="-128"/>
                <a:cs typeface="Arial Unicode MS" pitchFamily="34" charset="-128"/>
              </a:defRPr>
            </a:lvl4pPr>
            <a:lvl5pPr marL="732795" lvl="4" indent="-127222" defTabSz="875036"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32795" indent="-127222" defTabSz="875036" fontAlgn="base">
              <a:spcBef>
                <a:spcPct val="0"/>
              </a:spcBef>
              <a:spcAft>
                <a:spcPct val="0"/>
              </a:spcAft>
              <a:buClr>
                <a:schemeClr val="tx2"/>
              </a:buClr>
              <a:buSzPct val="89000"/>
              <a:buFont typeface="Arial" charset="0"/>
              <a:buChar char="-"/>
              <a:defRPr baseline="0">
                <a:latin typeface="+mn-lt"/>
              </a:defRPr>
            </a:lvl6pPr>
            <a:lvl7pPr marL="732795" indent="-127222" defTabSz="875036" fontAlgn="base">
              <a:spcBef>
                <a:spcPct val="0"/>
              </a:spcBef>
              <a:spcAft>
                <a:spcPct val="0"/>
              </a:spcAft>
              <a:buClr>
                <a:schemeClr val="tx2"/>
              </a:buClr>
              <a:buSzPct val="89000"/>
              <a:buFont typeface="Arial" charset="0"/>
              <a:buChar char="-"/>
              <a:defRPr baseline="0">
                <a:latin typeface="+mn-lt"/>
              </a:defRPr>
            </a:lvl7pPr>
            <a:lvl8pPr marL="732795" indent="-127222" defTabSz="875036" fontAlgn="base">
              <a:spcBef>
                <a:spcPct val="0"/>
              </a:spcBef>
              <a:spcAft>
                <a:spcPct val="0"/>
              </a:spcAft>
              <a:buClr>
                <a:schemeClr val="tx2"/>
              </a:buClr>
              <a:buSzPct val="89000"/>
              <a:buFont typeface="Arial" charset="0"/>
              <a:buChar char="-"/>
              <a:defRPr baseline="0">
                <a:latin typeface="+mn-lt"/>
              </a:defRPr>
            </a:lvl8pPr>
            <a:lvl9pPr marL="732795" indent="-127222" defTabSz="875036" fontAlgn="base">
              <a:spcBef>
                <a:spcPct val="0"/>
              </a:spcBef>
              <a:spcAft>
                <a:spcPct val="0"/>
              </a:spcAft>
              <a:buClr>
                <a:schemeClr val="tx2"/>
              </a:buClr>
              <a:buSzPct val="89000"/>
              <a:buFont typeface="Arial" charset="0"/>
              <a:buChar char="-"/>
              <a:defRPr baseline="0">
                <a:latin typeface="+mn-lt"/>
              </a:defRPr>
            </a:lvl9pPr>
          </a:lstStyle>
          <a:p>
            <a:pPr lvl="1">
              <a:spcBef>
                <a:spcPts val="600"/>
              </a:spcBef>
              <a:spcAft>
                <a:spcPts val="600"/>
              </a:spcAft>
            </a:pPr>
            <a:r>
              <a:rPr lang="en-US" dirty="0" smtClean="0">
                <a:latin typeface="Arial" panose="020B0604020202020204" pitchFamily="34" charset="0"/>
              </a:rPr>
              <a:t>Legislation </a:t>
            </a:r>
            <a:r>
              <a:rPr lang="en-US" dirty="0">
                <a:latin typeface="Arial" panose="020B0604020202020204" pitchFamily="34" charset="0"/>
              </a:rPr>
              <a:t>(Acts) </a:t>
            </a:r>
            <a:endParaRPr lang="en-US" dirty="0" smtClean="0">
              <a:latin typeface="Arial" panose="020B0604020202020204" pitchFamily="34" charset="0"/>
            </a:endParaRPr>
          </a:p>
          <a:p>
            <a:pPr lvl="2">
              <a:spcBef>
                <a:spcPts val="600"/>
              </a:spcBef>
              <a:spcAft>
                <a:spcPts val="600"/>
              </a:spcAft>
            </a:pPr>
            <a:r>
              <a:rPr lang="en-ZA" dirty="0" smtClean="0">
                <a:latin typeface="Arial" panose="020B0604020202020204" pitchFamily="34" charset="0"/>
              </a:rPr>
              <a:t>The </a:t>
            </a:r>
            <a:r>
              <a:rPr lang="en-ZA" dirty="0">
                <a:latin typeface="Arial" panose="020B0604020202020204" pitchFamily="34" charset="0"/>
              </a:rPr>
              <a:t>Electricity Regulation Act, 2006 (Act no 40 of 2006 as amended) or </a:t>
            </a:r>
            <a:r>
              <a:rPr lang="en-US" dirty="0">
                <a:latin typeface="Arial" panose="020B0604020202020204" pitchFamily="34" charset="0"/>
              </a:rPr>
              <a:t>ERA </a:t>
            </a:r>
            <a:endParaRPr lang="en-US" dirty="0" smtClean="0">
              <a:latin typeface="Arial" panose="020B0604020202020204" pitchFamily="34" charset="0"/>
            </a:endParaRPr>
          </a:p>
          <a:p>
            <a:pPr lvl="2">
              <a:spcBef>
                <a:spcPts val="600"/>
              </a:spcBef>
              <a:spcAft>
                <a:spcPts val="600"/>
              </a:spcAft>
            </a:pPr>
            <a:r>
              <a:rPr lang="en-US" dirty="0" err="1" smtClean="0">
                <a:latin typeface="Arial" panose="020B0604020202020204" pitchFamily="34" charset="0"/>
              </a:rPr>
              <a:t>Nersa</a:t>
            </a:r>
            <a:r>
              <a:rPr lang="en-US" dirty="0" smtClean="0">
                <a:latin typeface="Arial" panose="020B0604020202020204" pitchFamily="34" charset="0"/>
              </a:rPr>
              <a:t> </a:t>
            </a:r>
            <a:r>
              <a:rPr lang="en-US" dirty="0">
                <a:latin typeface="Arial" panose="020B0604020202020204" pitchFamily="34" charset="0"/>
              </a:rPr>
              <a:t>must regulate electricity prices and tariffs. Eskom may only charge a tariff determined by </a:t>
            </a:r>
            <a:r>
              <a:rPr lang="en-US" dirty="0" err="1" smtClean="0">
                <a:latin typeface="Arial" panose="020B0604020202020204" pitchFamily="34" charset="0"/>
              </a:rPr>
              <a:t>Nersa</a:t>
            </a:r>
            <a:endParaRPr lang="en-US" dirty="0" smtClean="0">
              <a:latin typeface="Arial" panose="020B0604020202020204" pitchFamily="34" charset="0"/>
            </a:endParaRPr>
          </a:p>
          <a:p>
            <a:pPr lvl="2">
              <a:spcBef>
                <a:spcPts val="600"/>
              </a:spcBef>
              <a:spcAft>
                <a:spcPts val="600"/>
              </a:spcAft>
            </a:pPr>
            <a:r>
              <a:rPr lang="en-US" b="1" dirty="0" smtClean="0">
                <a:latin typeface="Arial" panose="020B0604020202020204" pitchFamily="34" charset="0"/>
              </a:rPr>
              <a:t>Municipal </a:t>
            </a:r>
            <a:r>
              <a:rPr lang="en-US" b="1" dirty="0">
                <a:latin typeface="Arial" panose="020B0604020202020204" pitchFamily="34" charset="0"/>
              </a:rPr>
              <a:t>Finance Management Act (</a:t>
            </a:r>
            <a:r>
              <a:rPr lang="en-US" b="1" dirty="0" err="1">
                <a:latin typeface="Arial" panose="020B0604020202020204" pitchFamily="34" charset="0"/>
              </a:rPr>
              <a:t>MFMA</a:t>
            </a:r>
            <a:r>
              <a:rPr lang="en-US" b="1" dirty="0">
                <a:latin typeface="Arial" panose="020B0604020202020204" pitchFamily="34" charset="0"/>
              </a:rPr>
              <a:t>); and </a:t>
            </a:r>
            <a:endParaRPr lang="en-US" b="1" dirty="0" smtClean="0">
              <a:latin typeface="Arial" panose="020B0604020202020204" pitchFamily="34" charset="0"/>
            </a:endParaRPr>
          </a:p>
          <a:p>
            <a:pPr lvl="2">
              <a:spcBef>
                <a:spcPts val="600"/>
              </a:spcBef>
              <a:spcAft>
                <a:spcPts val="600"/>
              </a:spcAft>
            </a:pPr>
            <a:r>
              <a:rPr lang="en-US" b="1" dirty="0" smtClean="0">
                <a:latin typeface="Arial" panose="020B0604020202020204" pitchFamily="34" charset="0"/>
              </a:rPr>
              <a:t>For </a:t>
            </a:r>
            <a:r>
              <a:rPr lang="en-US" b="1" dirty="0">
                <a:latin typeface="Arial" panose="020B0604020202020204" pitchFamily="34" charset="0"/>
              </a:rPr>
              <a:t>Municipal tariff increases Eskom to timeously table proposed increases in Parliament in terms of </a:t>
            </a:r>
            <a:r>
              <a:rPr lang="en-US" b="1" dirty="0" err="1" smtClean="0">
                <a:latin typeface="Arial" panose="020B0604020202020204" pitchFamily="34" charset="0"/>
              </a:rPr>
              <a:t>MFMA</a:t>
            </a:r>
            <a:endParaRPr lang="en-US" b="1" dirty="0" smtClean="0">
              <a:latin typeface="Arial" panose="020B0604020202020204" pitchFamily="34" charset="0"/>
            </a:endParaRPr>
          </a:p>
          <a:p>
            <a:pPr lvl="2">
              <a:spcBef>
                <a:spcPts val="600"/>
              </a:spcBef>
              <a:spcAft>
                <a:spcPts val="600"/>
              </a:spcAft>
            </a:pPr>
            <a:r>
              <a:rPr lang="en-ZA" dirty="0" smtClean="0">
                <a:latin typeface="Arial" panose="020B0604020202020204" pitchFamily="34" charset="0"/>
              </a:rPr>
              <a:t>Promotion </a:t>
            </a:r>
            <a:r>
              <a:rPr lang="en-ZA" dirty="0">
                <a:latin typeface="Arial" panose="020B0604020202020204" pitchFamily="34" charset="0"/>
              </a:rPr>
              <a:t>of Administrative Justice Act (</a:t>
            </a:r>
            <a:r>
              <a:rPr lang="en-US" dirty="0" err="1">
                <a:latin typeface="Arial" panose="020B0604020202020204" pitchFamily="34" charset="0"/>
              </a:rPr>
              <a:t>PAJA</a:t>
            </a:r>
            <a:r>
              <a:rPr lang="en-US" dirty="0" smtClean="0">
                <a:latin typeface="Arial" panose="020B0604020202020204" pitchFamily="34" charset="0"/>
              </a:rPr>
              <a:t>)</a:t>
            </a:r>
          </a:p>
          <a:p>
            <a:pPr lvl="2">
              <a:spcBef>
                <a:spcPts val="600"/>
              </a:spcBef>
              <a:spcAft>
                <a:spcPts val="600"/>
              </a:spcAft>
            </a:pPr>
            <a:r>
              <a:rPr lang="en-ZA" dirty="0" smtClean="0">
                <a:latin typeface="Arial" panose="020B0604020202020204" pitchFamily="34" charset="0"/>
              </a:rPr>
              <a:t>Judicial </a:t>
            </a:r>
            <a:r>
              <a:rPr lang="en-ZA" dirty="0">
                <a:latin typeface="Arial" panose="020B0604020202020204" pitchFamily="34" charset="0"/>
              </a:rPr>
              <a:t>review of an administrative </a:t>
            </a:r>
            <a:r>
              <a:rPr lang="en-ZA" dirty="0" smtClean="0">
                <a:latin typeface="Arial" panose="020B0604020202020204" pitchFamily="34" charset="0"/>
              </a:rPr>
              <a:t>action</a:t>
            </a:r>
          </a:p>
          <a:p>
            <a:pPr lvl="1">
              <a:spcBef>
                <a:spcPts val="600"/>
              </a:spcBef>
              <a:spcAft>
                <a:spcPts val="600"/>
              </a:spcAft>
            </a:pPr>
            <a:r>
              <a:rPr lang="en-US" dirty="0" smtClean="0">
                <a:latin typeface="Arial" panose="020B0604020202020204" pitchFamily="34" charset="0"/>
              </a:rPr>
              <a:t>Government </a:t>
            </a:r>
            <a:r>
              <a:rPr lang="en-US" dirty="0">
                <a:latin typeface="Arial" panose="020B0604020202020204" pitchFamily="34" charset="0"/>
              </a:rPr>
              <a:t>Electricity Pricing Policy (</a:t>
            </a:r>
            <a:r>
              <a:rPr lang="en-US" dirty="0" err="1">
                <a:latin typeface="Arial" panose="020B0604020202020204" pitchFamily="34" charset="0"/>
              </a:rPr>
              <a:t>EPP</a:t>
            </a:r>
            <a:r>
              <a:rPr lang="en-US" dirty="0" smtClean="0">
                <a:latin typeface="Arial" panose="020B0604020202020204" pitchFamily="34" charset="0"/>
              </a:rPr>
              <a:t>)</a:t>
            </a:r>
          </a:p>
          <a:p>
            <a:pPr lvl="1">
              <a:spcBef>
                <a:spcPts val="600"/>
              </a:spcBef>
              <a:spcAft>
                <a:spcPts val="600"/>
              </a:spcAft>
            </a:pPr>
            <a:r>
              <a:rPr lang="en-US" dirty="0" smtClean="0">
                <a:latin typeface="Arial" panose="020B0604020202020204" pitchFamily="34" charset="0"/>
              </a:rPr>
              <a:t>The </a:t>
            </a:r>
            <a:r>
              <a:rPr lang="en-US" dirty="0">
                <a:latin typeface="Arial" panose="020B0604020202020204" pitchFamily="34" charset="0"/>
              </a:rPr>
              <a:t>Codes – Grid Code (Transmission) and Distribution </a:t>
            </a:r>
            <a:r>
              <a:rPr lang="en-US" dirty="0" smtClean="0">
                <a:latin typeface="Arial" panose="020B0604020202020204" pitchFamily="34" charset="0"/>
              </a:rPr>
              <a:t>Code</a:t>
            </a:r>
          </a:p>
          <a:p>
            <a:pPr lvl="1">
              <a:spcBef>
                <a:spcPts val="600"/>
              </a:spcBef>
              <a:spcAft>
                <a:spcPts val="600"/>
              </a:spcAft>
            </a:pPr>
            <a:r>
              <a:rPr lang="en-US" dirty="0" err="1" smtClean="0">
                <a:latin typeface="Arial" panose="020B0604020202020204" pitchFamily="34" charset="0"/>
              </a:rPr>
              <a:t>Nersa</a:t>
            </a:r>
            <a:r>
              <a:rPr lang="en-US" dirty="0" smtClean="0">
                <a:latin typeface="Arial" panose="020B0604020202020204" pitchFamily="34" charset="0"/>
              </a:rPr>
              <a:t> </a:t>
            </a:r>
            <a:r>
              <a:rPr lang="en-US" dirty="0">
                <a:latin typeface="Arial" panose="020B0604020202020204" pitchFamily="34" charset="0"/>
              </a:rPr>
              <a:t>rules and </a:t>
            </a:r>
            <a:r>
              <a:rPr lang="en-US" dirty="0" smtClean="0">
                <a:latin typeface="Arial" panose="020B0604020202020204" pitchFamily="34" charset="0"/>
              </a:rPr>
              <a:t>guidelines</a:t>
            </a:r>
            <a:endParaRPr lang="en-US" dirty="0"/>
          </a:p>
        </p:txBody>
      </p:sp>
    </p:spTree>
    <p:extLst>
      <p:ext uri="{BB962C8B-B14F-4D97-AF65-F5344CB8AC3E}">
        <p14:creationId xmlns:p14="http://schemas.microsoft.com/office/powerpoint/2010/main" xmlns="" val="15187340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Object 204" hidden="1"/>
          <p:cNvGraphicFramePr>
            <a:graphicFrameLocks/>
          </p:cNvGraphicFramePr>
          <p:nvPr>
            <p:extLst>
              <p:ext uri="{D42A27DB-BD31-4B8C-83A1-F6EECF244321}">
                <p14:modId xmlns:p14="http://schemas.microsoft.com/office/powerpoint/2010/main" xmlns="" val="2233401317"/>
              </p:ext>
            </p:extLst>
          </p:nvPr>
        </p:nvGraphicFramePr>
        <p:xfrm>
          <a:off x="1437" y="260139"/>
          <a:ext cx="1436" cy="1436"/>
        </p:xfrm>
        <a:graphic>
          <a:graphicData uri="http://schemas.openxmlformats.org/presentationml/2006/ole">
            <p:oleObj spid="_x0000_s916872" name="think-cell Slide" r:id="rId8" imgW="360" imgH="360" progId="">
              <p:embed/>
            </p:oleObj>
          </a:graphicData>
        </a:graphic>
      </p:graphicFrame>
      <p:sp>
        <p:nvSpPr>
          <p:cNvPr id="4" name="Rectangle 3" hidden="1"/>
          <p:cNvSpPr/>
          <p:nvPr>
            <p:custDataLst>
              <p:tags r:id="rId2"/>
            </p:custDataLst>
          </p:nvPr>
        </p:nvSpPr>
        <p:spPr bwMode="auto">
          <a:xfrm>
            <a:off x="0" y="258701"/>
            <a:ext cx="143612" cy="14361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27201"/>
            <a:endParaRPr lang="en-ZA" sz="12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grpSp>
        <p:nvGrpSpPr>
          <p:cNvPr id="64" name="Group 63"/>
          <p:cNvGrpSpPr/>
          <p:nvPr/>
        </p:nvGrpSpPr>
        <p:grpSpPr>
          <a:xfrm>
            <a:off x="1" y="1681843"/>
            <a:ext cx="8961438" cy="955526"/>
            <a:chOff x="0" y="1528914"/>
            <a:chExt cx="9144000" cy="974992"/>
          </a:xfrm>
        </p:grpSpPr>
        <p:sp>
          <p:nvSpPr>
            <p:cNvPr id="65" name="Rectangle 64"/>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66" name="Straight Connector 65"/>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170774" y="512208"/>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smtClean="0"/>
              <a:t>Eskom’s Regulatory Process</a:t>
            </a:r>
            <a:endParaRPr lang="en-US" dirty="0"/>
          </a:p>
        </p:txBody>
      </p:sp>
      <p:sp>
        <p:nvSpPr>
          <p:cNvPr id="8" name="Rectangle 7"/>
          <p:cNvSpPr/>
          <p:nvPr/>
        </p:nvSpPr>
        <p:spPr>
          <a:xfrm>
            <a:off x="143612" y="1188429"/>
            <a:ext cx="2743200" cy="415637"/>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MYPD rules</a:t>
            </a:r>
            <a:endParaRPr lang="en-ZA" sz="1400" b="1" dirty="0" smtClean="0">
              <a:solidFill>
                <a:schemeClr val="bg1"/>
              </a:solidFill>
            </a:endParaRPr>
          </a:p>
        </p:txBody>
      </p:sp>
      <p:sp>
        <p:nvSpPr>
          <p:cNvPr id="33" name="Rectangle 32"/>
          <p:cNvSpPr/>
          <p:nvPr/>
        </p:nvSpPr>
        <p:spPr>
          <a:xfrm>
            <a:off x="3090012" y="1188429"/>
            <a:ext cx="2387152" cy="415637"/>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NERSA determination</a:t>
            </a:r>
            <a:endParaRPr lang="en-ZA" sz="1400" b="1" dirty="0" smtClean="0">
              <a:solidFill>
                <a:schemeClr val="bg1"/>
              </a:solidFill>
            </a:endParaRPr>
          </a:p>
        </p:txBody>
      </p:sp>
      <p:sp>
        <p:nvSpPr>
          <p:cNvPr id="34" name="Rectangle 33"/>
          <p:cNvSpPr/>
          <p:nvPr/>
        </p:nvSpPr>
        <p:spPr>
          <a:xfrm>
            <a:off x="5680364" y="1188429"/>
            <a:ext cx="3099248" cy="415637"/>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The RCA</a:t>
            </a:r>
            <a:r>
              <a:rPr lang="en-US" sz="1400" dirty="0" smtClean="0">
                <a:solidFill>
                  <a:schemeClr val="bg1"/>
                </a:solidFill>
              </a:rPr>
              <a:t> </a:t>
            </a:r>
            <a:br>
              <a:rPr lang="en-US" sz="1400" dirty="0" smtClean="0">
                <a:solidFill>
                  <a:schemeClr val="bg1"/>
                </a:solidFill>
              </a:rPr>
            </a:br>
            <a:r>
              <a:rPr lang="en-US" sz="1400" dirty="0" smtClean="0">
                <a:solidFill>
                  <a:schemeClr val="bg1"/>
                </a:solidFill>
              </a:rPr>
              <a:t>(based on actual revenue costs)</a:t>
            </a:r>
            <a:endParaRPr lang="en-ZA" sz="1400" dirty="0" smtClean="0">
              <a:solidFill>
                <a:schemeClr val="bg1"/>
              </a:solidFill>
            </a:endParaRPr>
          </a:p>
        </p:txBody>
      </p:sp>
      <p:sp>
        <p:nvSpPr>
          <p:cNvPr id="35" name="Rectangle 34"/>
          <p:cNvSpPr/>
          <p:nvPr/>
        </p:nvSpPr>
        <p:spPr>
          <a:xfrm>
            <a:off x="143612" y="1759621"/>
            <a:ext cx="2743200" cy="4521106"/>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36" name="Rectangle 35"/>
          <p:cNvSpPr/>
          <p:nvPr/>
        </p:nvSpPr>
        <p:spPr>
          <a:xfrm>
            <a:off x="3090012" y="1759621"/>
            <a:ext cx="2387152" cy="4521106"/>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37" name="Rectangle 36"/>
          <p:cNvSpPr/>
          <p:nvPr/>
        </p:nvSpPr>
        <p:spPr>
          <a:xfrm>
            <a:off x="5680364" y="1759621"/>
            <a:ext cx="3099248" cy="4521106"/>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solidFill>
                <a:schemeClr val="tx1"/>
              </a:solidFill>
            </a:endParaRPr>
          </a:p>
        </p:txBody>
      </p:sp>
      <p:sp>
        <p:nvSpPr>
          <p:cNvPr id="38" name="Rectangle 286"/>
          <p:cNvSpPr txBox="1">
            <a:spLocks noChangeArrowheads="1"/>
          </p:cNvSpPr>
          <p:nvPr>
            <p:custDataLst>
              <p:tags r:id="rId3"/>
            </p:custDataLst>
          </p:nvPr>
        </p:nvSpPr>
        <p:spPr bwMode="auto">
          <a:xfrm>
            <a:off x="279206" y="1829840"/>
            <a:ext cx="2500940" cy="4370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552" lvl="1" indent="0" defTabSz="875036">
              <a:buNone/>
            </a:pPr>
            <a:r>
              <a:rPr lang="en-US" sz="1200" b="1" dirty="0" smtClean="0"/>
              <a:t>Forecast </a:t>
            </a:r>
            <a:r>
              <a:rPr lang="en-US" sz="1200" b="1" dirty="0"/>
              <a:t>of Revenue, Capex, and </a:t>
            </a:r>
            <a:r>
              <a:rPr lang="en-US" sz="1200" b="1" dirty="0" smtClean="0"/>
              <a:t>Opex</a:t>
            </a:r>
          </a:p>
          <a:p>
            <a:pPr marL="189280" lvl="1" indent="-187728" defTabSz="875036">
              <a:buFont typeface="Arial" pitchFamily="34" charset="0"/>
              <a:buChar char="•"/>
            </a:pPr>
            <a:r>
              <a:rPr lang="en-ZA" sz="1200" dirty="0" smtClean="0"/>
              <a:t>The </a:t>
            </a:r>
            <a:r>
              <a:rPr lang="en-ZA" sz="1200" dirty="0"/>
              <a:t>Multi-Year Price Determination (MYPD) Methodology is developed for the regulation of Eskom’s required </a:t>
            </a:r>
            <a:r>
              <a:rPr lang="en-ZA" sz="1200" dirty="0" smtClean="0"/>
              <a:t>revenues</a:t>
            </a:r>
          </a:p>
          <a:p>
            <a:pPr marL="189280" lvl="1" indent="-187728" defTabSz="875036">
              <a:buFont typeface="Arial" pitchFamily="34" charset="0"/>
              <a:buChar char="•"/>
            </a:pPr>
            <a:r>
              <a:rPr lang="en-ZA" sz="1200" dirty="0" smtClean="0"/>
              <a:t>This </a:t>
            </a:r>
            <a:r>
              <a:rPr lang="en-ZA" sz="1200" dirty="0"/>
              <a:t>includes the forecast of revenue, operating costs, primary energy costs, depreciation, levies and taxes and return on assets (incl. capex</a:t>
            </a:r>
            <a:r>
              <a:rPr lang="en-ZA" sz="1200" dirty="0" smtClean="0"/>
              <a:t>)</a:t>
            </a:r>
          </a:p>
          <a:p>
            <a:pPr marL="189280" lvl="1" indent="-187728" defTabSz="875036">
              <a:buFont typeface="Arial" pitchFamily="34" charset="0"/>
              <a:buChar char="•"/>
            </a:pPr>
            <a:r>
              <a:rPr lang="en-ZA" sz="1200" dirty="0" smtClean="0"/>
              <a:t>It </a:t>
            </a:r>
            <a:r>
              <a:rPr lang="en-ZA" sz="1200" dirty="0"/>
              <a:t>forms the basis on which the National Energy Regulator of South Africa (NERSA) will evaluate price and revenue applications received from </a:t>
            </a:r>
            <a:r>
              <a:rPr lang="en-ZA" sz="1200" dirty="0" smtClean="0"/>
              <a:t>Eskom</a:t>
            </a:r>
          </a:p>
          <a:p>
            <a:pPr marL="189280" lvl="1" indent="-187728" defTabSz="875036">
              <a:buFont typeface="Arial" pitchFamily="34" charset="0"/>
              <a:buChar char="•"/>
            </a:pPr>
            <a:r>
              <a:rPr lang="en-ZA" sz="1200" dirty="0" smtClean="0"/>
              <a:t>In </a:t>
            </a:r>
            <a:r>
              <a:rPr lang="en-ZA" sz="1200" dirty="0"/>
              <a:t>terms of the MYPD methodology, NERSA awards Eskom an “allowed revenue” that is intended to allow Eskom to cover operating costs and earn a reasonable return</a:t>
            </a:r>
          </a:p>
        </p:txBody>
      </p:sp>
      <p:sp>
        <p:nvSpPr>
          <p:cNvPr id="40" name="Rectangle 286"/>
          <p:cNvSpPr txBox="1">
            <a:spLocks noChangeArrowheads="1"/>
          </p:cNvSpPr>
          <p:nvPr>
            <p:custDataLst>
              <p:tags r:id="rId4"/>
            </p:custDataLst>
          </p:nvPr>
        </p:nvSpPr>
        <p:spPr bwMode="auto">
          <a:xfrm>
            <a:off x="3230250" y="1829840"/>
            <a:ext cx="2176336" cy="2954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552" lvl="1" indent="0" defTabSz="875036">
              <a:buNone/>
            </a:pPr>
            <a:r>
              <a:rPr lang="en-US" sz="1200" b="1" dirty="0"/>
              <a:t>Determination by NERSA for five year price path </a:t>
            </a:r>
          </a:p>
          <a:p>
            <a:pPr marL="189280" lvl="1" indent="-187728" defTabSz="875036">
              <a:buFont typeface="Arial" pitchFamily="34" charset="0"/>
              <a:buChar char="•"/>
            </a:pPr>
            <a:r>
              <a:rPr lang="en-US" sz="1200" dirty="0"/>
              <a:t>The actual determination from NERSA is for the revenue allocation for Eskom</a:t>
            </a:r>
          </a:p>
          <a:p>
            <a:pPr marL="189280" lvl="1" indent="-187728" defTabSz="875036">
              <a:buFont typeface="Arial" pitchFamily="34" charset="0"/>
              <a:buChar char="•"/>
            </a:pPr>
            <a:r>
              <a:rPr lang="en-US" sz="1200" dirty="0"/>
              <a:t>The tariff adjustment is then subsequently calculated from this</a:t>
            </a:r>
          </a:p>
          <a:p>
            <a:pPr marL="189280" lvl="1" indent="-187728" defTabSz="875036">
              <a:buFont typeface="Arial" pitchFamily="34" charset="0"/>
              <a:buChar char="•"/>
            </a:pPr>
            <a:r>
              <a:rPr lang="en-US" sz="1200" dirty="0"/>
              <a:t>Eskom aligns the cost base of the business to the determination</a:t>
            </a:r>
          </a:p>
          <a:p>
            <a:pPr marL="189280" lvl="1" indent="-187728" defTabSz="875036">
              <a:buFont typeface="Arial" pitchFamily="34" charset="0"/>
              <a:buChar char="•"/>
            </a:pPr>
            <a:r>
              <a:rPr lang="en-US" sz="1200" dirty="0"/>
              <a:t>There will always be operating variances that are then dealt with in the Regulatory Clearing Account (RCA)</a:t>
            </a:r>
          </a:p>
        </p:txBody>
      </p:sp>
      <p:sp>
        <p:nvSpPr>
          <p:cNvPr id="41" name="Rectangle 286"/>
          <p:cNvSpPr txBox="1">
            <a:spLocks noChangeArrowheads="1"/>
          </p:cNvSpPr>
          <p:nvPr>
            <p:custDataLst>
              <p:tags r:id="rId5"/>
            </p:custDataLst>
          </p:nvPr>
        </p:nvSpPr>
        <p:spPr bwMode="auto">
          <a:xfrm>
            <a:off x="5817216" y="1829840"/>
            <a:ext cx="2825544" cy="4247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marL="1552" lvl="1" indent="0" defTabSz="875036">
              <a:buNone/>
            </a:pPr>
            <a:r>
              <a:rPr lang="en-ZA" sz="1200" b="1" dirty="0"/>
              <a:t>Audited financial statements – Actual Revenue, Opex and Capex</a:t>
            </a:r>
          </a:p>
          <a:p>
            <a:pPr marL="189280" lvl="1" indent="-187728" defTabSz="875036">
              <a:buFont typeface="Arial" pitchFamily="34" charset="0"/>
              <a:buChar char="•"/>
            </a:pPr>
            <a:r>
              <a:rPr lang="en-ZA" sz="1200" dirty="0"/>
              <a:t>RCA is a balancing mechanism between what was awarded by NERSA on the basis of a forecast (MYPD), and what actually materialised (Eskom’s audited financial statements) - a backward looking mechanism</a:t>
            </a:r>
          </a:p>
          <a:p>
            <a:pPr marL="189280" lvl="1" indent="-187728" defTabSz="875036">
              <a:buFont typeface="Arial" pitchFamily="34" charset="0"/>
              <a:buChar char="•"/>
            </a:pPr>
            <a:r>
              <a:rPr lang="en-ZA" sz="1200" dirty="0"/>
              <a:t>Differences will materialise if Eskom either does not achieve or exceeds the awarded revenue (due to pricing or demand factors), or incurs costs greater or lower than those which were taken into account when NERSA calculated the allowable revenue in MYPD</a:t>
            </a:r>
          </a:p>
          <a:p>
            <a:pPr marL="189280" lvl="1" indent="-187728" defTabSz="875036">
              <a:buFont typeface="Arial" pitchFamily="34" charset="0"/>
              <a:buChar char="•"/>
            </a:pPr>
            <a:r>
              <a:rPr lang="en-ZA" sz="1200" dirty="0"/>
              <a:t>RCA balance could be in favour of either Eskom or NERSA (ultimately the customer). RCA is subject to approval by the regulator</a:t>
            </a:r>
          </a:p>
          <a:p>
            <a:pPr marL="189280" lvl="1" indent="-187728" defTabSz="875036">
              <a:buFont typeface="Arial" pitchFamily="34" charset="0"/>
              <a:buChar char="•"/>
            </a:pPr>
            <a:r>
              <a:rPr lang="en-ZA" sz="1200" dirty="0"/>
              <a:t>Liquidation of the RCA as approved by the regulator may result in an increase or decrease in future electricity tariffs</a:t>
            </a:r>
          </a:p>
        </p:txBody>
      </p:sp>
      <p:sp>
        <p:nvSpPr>
          <p:cNvPr id="17" name="TextBox 16"/>
          <p:cNvSpPr txBox="1"/>
          <p:nvPr/>
        </p:nvSpPr>
        <p:spPr>
          <a:xfrm>
            <a:off x="170774" y="6425425"/>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Tree>
    <p:extLst>
      <p:ext uri="{BB962C8B-B14F-4D97-AF65-F5344CB8AC3E}">
        <p14:creationId xmlns:p14="http://schemas.microsoft.com/office/powerpoint/2010/main" xmlns="" val="188520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 name="Object 204" hidden="1"/>
          <p:cNvGraphicFramePr>
            <a:graphicFrameLocks/>
          </p:cNvGraphicFramePr>
          <p:nvPr>
            <p:extLst>
              <p:ext uri="{D42A27DB-BD31-4B8C-83A1-F6EECF244321}">
                <p14:modId xmlns:p14="http://schemas.microsoft.com/office/powerpoint/2010/main" xmlns="" val="449952758"/>
              </p:ext>
            </p:extLst>
          </p:nvPr>
        </p:nvGraphicFramePr>
        <p:xfrm>
          <a:off x="1437" y="260139"/>
          <a:ext cx="1436" cy="1436"/>
        </p:xfrm>
        <a:graphic>
          <a:graphicData uri="http://schemas.openxmlformats.org/presentationml/2006/ole">
            <p:oleObj spid="_x0000_s927761" name="think-cell Slide" r:id="rId5" imgW="360" imgH="360" progId="">
              <p:embed/>
            </p:oleObj>
          </a:graphicData>
        </a:graphic>
      </p:graphicFrame>
      <p:sp>
        <p:nvSpPr>
          <p:cNvPr id="4" name="Rectangle 3" hidden="1"/>
          <p:cNvSpPr/>
          <p:nvPr>
            <p:custDataLst>
              <p:tags r:id="rId2"/>
            </p:custDataLst>
          </p:nvPr>
        </p:nvSpPr>
        <p:spPr bwMode="auto">
          <a:xfrm>
            <a:off x="0" y="258701"/>
            <a:ext cx="143612" cy="143612"/>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827201"/>
            <a:endParaRPr lang="en-ZA" sz="1200" dirty="0">
              <a:solidFill>
                <a:srgbClr val="000000"/>
              </a:solidFill>
              <a:latin typeface="Arial" panose="020B0604020202020204" pitchFamily="34" charset="0"/>
              <a:ea typeface="Arial Unicode MS" panose="020B0604020202020204" pitchFamily="34" charset="-128"/>
              <a:cs typeface="Arial Unicode MS" panose="020B0604020202020204" pitchFamily="34" charset="-128"/>
              <a:sym typeface="Arial" panose="020B0604020202020204" pitchFamily="34" charset="0"/>
            </a:endParaRPr>
          </a:p>
        </p:txBody>
      </p:sp>
      <p:grpSp>
        <p:nvGrpSpPr>
          <p:cNvPr id="39" name="Group 38"/>
          <p:cNvGrpSpPr/>
          <p:nvPr/>
        </p:nvGrpSpPr>
        <p:grpSpPr>
          <a:xfrm>
            <a:off x="1" y="1159055"/>
            <a:ext cx="8961438" cy="955526"/>
            <a:chOff x="0" y="1528914"/>
            <a:chExt cx="9144000" cy="974992"/>
          </a:xfrm>
        </p:grpSpPr>
        <p:sp>
          <p:nvSpPr>
            <p:cNvPr id="42" name="Rectangle 41"/>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43" name="Straight Connector 42"/>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bwMode="gray">
          <a:xfrm>
            <a:off x="170774" y="512208"/>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ZA" dirty="0" smtClean="0"/>
              <a:t>Regulatory process</a:t>
            </a:r>
            <a:endParaRPr lang="en-US" dirty="0"/>
          </a:p>
        </p:txBody>
      </p:sp>
      <p:sp>
        <p:nvSpPr>
          <p:cNvPr id="17" name="TextBox 16"/>
          <p:cNvSpPr txBox="1"/>
          <p:nvPr/>
        </p:nvSpPr>
        <p:spPr>
          <a:xfrm>
            <a:off x="170774" y="6425425"/>
            <a:ext cx="1008000" cy="276999"/>
          </a:xfrm>
          <a:prstGeom prst="rect">
            <a:avLst/>
          </a:prstGeom>
          <a:noFill/>
        </p:spPr>
        <p:txBody>
          <a:bodyPr wrap="square" lIns="36000" rIns="36000" rtlCol="0">
            <a:spAutoFit/>
          </a:bodyPr>
          <a:lstStyle/>
          <a:p>
            <a:r>
              <a:rPr lang="en-ZA" sz="1200" b="1" i="0" dirty="0" smtClean="0">
                <a:solidFill>
                  <a:schemeClr val="accent1"/>
                </a:solidFill>
              </a:rPr>
              <a:t>Confidential</a:t>
            </a:r>
            <a:endParaRPr lang="en-ZA" sz="1200" b="1" i="0" dirty="0">
              <a:solidFill>
                <a:schemeClr val="accent1"/>
              </a:solidFill>
            </a:endParaRPr>
          </a:p>
        </p:txBody>
      </p:sp>
      <p:sp>
        <p:nvSpPr>
          <p:cNvPr id="5" name="Freeform 4"/>
          <p:cNvSpPr/>
          <p:nvPr/>
        </p:nvSpPr>
        <p:spPr>
          <a:xfrm>
            <a:off x="553766" y="1271237"/>
            <a:ext cx="1954223" cy="1172534"/>
          </a:xfrm>
          <a:custGeom>
            <a:avLst/>
            <a:gdLst>
              <a:gd name="connsiteX0" fmla="*/ 0 w 1954223"/>
              <a:gd name="connsiteY0" fmla="*/ 117253 h 1172534"/>
              <a:gd name="connsiteX1" fmla="*/ 117253 w 1954223"/>
              <a:gd name="connsiteY1" fmla="*/ 0 h 1172534"/>
              <a:gd name="connsiteX2" fmla="*/ 1836970 w 1954223"/>
              <a:gd name="connsiteY2" fmla="*/ 0 h 1172534"/>
              <a:gd name="connsiteX3" fmla="*/ 1954223 w 1954223"/>
              <a:gd name="connsiteY3" fmla="*/ 117253 h 1172534"/>
              <a:gd name="connsiteX4" fmla="*/ 1954223 w 1954223"/>
              <a:gd name="connsiteY4" fmla="*/ 1055281 h 1172534"/>
              <a:gd name="connsiteX5" fmla="*/ 1836970 w 1954223"/>
              <a:gd name="connsiteY5" fmla="*/ 1172534 h 1172534"/>
              <a:gd name="connsiteX6" fmla="*/ 117253 w 1954223"/>
              <a:gd name="connsiteY6" fmla="*/ 1172534 h 1172534"/>
              <a:gd name="connsiteX7" fmla="*/ 0 w 1954223"/>
              <a:gd name="connsiteY7" fmla="*/ 1055281 h 1172534"/>
              <a:gd name="connsiteX8" fmla="*/ 0 w 1954223"/>
              <a:gd name="connsiteY8" fmla="*/ 117253 h 11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223" h="1172534">
                <a:moveTo>
                  <a:pt x="0" y="117253"/>
                </a:moveTo>
                <a:cubicBezTo>
                  <a:pt x="0" y="52496"/>
                  <a:pt x="52496" y="0"/>
                  <a:pt x="117253" y="0"/>
                </a:cubicBezTo>
                <a:lnTo>
                  <a:pt x="1836970" y="0"/>
                </a:lnTo>
                <a:cubicBezTo>
                  <a:pt x="1901727" y="0"/>
                  <a:pt x="1954223" y="52496"/>
                  <a:pt x="1954223" y="117253"/>
                </a:cubicBezTo>
                <a:lnTo>
                  <a:pt x="1954223" y="1055281"/>
                </a:lnTo>
                <a:cubicBezTo>
                  <a:pt x="1954223" y="1120038"/>
                  <a:pt x="1901727" y="1172534"/>
                  <a:pt x="1836970" y="1172534"/>
                </a:cubicBezTo>
                <a:lnTo>
                  <a:pt x="117253" y="1172534"/>
                </a:lnTo>
                <a:cubicBezTo>
                  <a:pt x="52496" y="1172534"/>
                  <a:pt x="0" y="1120038"/>
                  <a:pt x="0" y="1055281"/>
                </a:cubicBezTo>
                <a:lnTo>
                  <a:pt x="0" y="117253"/>
                </a:lnTo>
                <a:close/>
              </a:path>
            </a:pathLst>
          </a:custGeom>
          <a:solidFill>
            <a:schemeClr val="accent3"/>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lvl="0" algn="ctr" defTabSz="711200">
              <a:lnSpc>
                <a:spcPct val="100000"/>
              </a:lnSpc>
              <a:spcBef>
                <a:spcPct val="0"/>
              </a:spcBef>
              <a:spcAft>
                <a:spcPts val="600"/>
              </a:spcAft>
            </a:pPr>
            <a:r>
              <a:rPr lang="en-US" sz="1600" kern="1200" dirty="0" smtClean="0"/>
              <a:t>Consultation</a:t>
            </a:r>
          </a:p>
          <a:p>
            <a:pPr lvl="0" algn="ctr" defTabSz="711200">
              <a:lnSpc>
                <a:spcPct val="100000"/>
              </a:lnSpc>
              <a:spcBef>
                <a:spcPct val="0"/>
              </a:spcBef>
              <a:spcAft>
                <a:spcPts val="600"/>
              </a:spcAft>
            </a:pPr>
            <a:r>
              <a:rPr lang="en-US" sz="1600" kern="1200" dirty="0" smtClean="0"/>
              <a:t>Paper on MYPD  Methodology</a:t>
            </a:r>
            <a:endParaRPr lang="en-ZA" sz="1600" kern="1200" dirty="0"/>
          </a:p>
        </p:txBody>
      </p:sp>
      <p:sp>
        <p:nvSpPr>
          <p:cNvPr id="6" name="Freeform 5"/>
          <p:cNvSpPr/>
          <p:nvPr/>
        </p:nvSpPr>
        <p:spPr>
          <a:xfrm>
            <a:off x="2679961" y="1615180"/>
            <a:ext cx="414295" cy="484647"/>
          </a:xfrm>
          <a:custGeom>
            <a:avLst/>
            <a:gdLst>
              <a:gd name="connsiteX0" fmla="*/ 0 w 414295"/>
              <a:gd name="connsiteY0" fmla="*/ 96929 h 484647"/>
              <a:gd name="connsiteX1" fmla="*/ 207148 w 414295"/>
              <a:gd name="connsiteY1" fmla="*/ 96929 h 484647"/>
              <a:gd name="connsiteX2" fmla="*/ 207148 w 414295"/>
              <a:gd name="connsiteY2" fmla="*/ 0 h 484647"/>
              <a:gd name="connsiteX3" fmla="*/ 414295 w 414295"/>
              <a:gd name="connsiteY3" fmla="*/ 242324 h 484647"/>
              <a:gd name="connsiteX4" fmla="*/ 207148 w 414295"/>
              <a:gd name="connsiteY4" fmla="*/ 484647 h 484647"/>
              <a:gd name="connsiteX5" fmla="*/ 207148 w 414295"/>
              <a:gd name="connsiteY5" fmla="*/ 387718 h 484647"/>
              <a:gd name="connsiteX6" fmla="*/ 0 w 414295"/>
              <a:gd name="connsiteY6" fmla="*/ 387718 h 484647"/>
              <a:gd name="connsiteX7" fmla="*/ 0 w 414295"/>
              <a:gd name="connsiteY7" fmla="*/ 96929 h 4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95" h="484647">
                <a:moveTo>
                  <a:pt x="0" y="96929"/>
                </a:moveTo>
                <a:lnTo>
                  <a:pt x="207148" y="96929"/>
                </a:lnTo>
                <a:lnTo>
                  <a:pt x="207148" y="0"/>
                </a:lnTo>
                <a:lnTo>
                  <a:pt x="414295" y="242324"/>
                </a:lnTo>
                <a:lnTo>
                  <a:pt x="207148" y="484647"/>
                </a:lnTo>
                <a:lnTo>
                  <a:pt x="207148" y="387718"/>
                </a:lnTo>
                <a:lnTo>
                  <a:pt x="0" y="387718"/>
                </a:lnTo>
                <a:lnTo>
                  <a:pt x="0" y="96929"/>
                </a:lnTo>
                <a:close/>
              </a:path>
            </a:pathLst>
          </a:custGeom>
          <a:solidFill>
            <a:schemeClr val="accent6"/>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endParaRPr lang="en-ZA"/>
          </a:p>
        </p:txBody>
      </p:sp>
      <p:sp>
        <p:nvSpPr>
          <p:cNvPr id="7" name="Freeform 6"/>
          <p:cNvSpPr/>
          <p:nvPr/>
        </p:nvSpPr>
        <p:spPr>
          <a:xfrm>
            <a:off x="3289679" y="1271237"/>
            <a:ext cx="1954223" cy="1172534"/>
          </a:xfrm>
          <a:custGeom>
            <a:avLst/>
            <a:gdLst>
              <a:gd name="connsiteX0" fmla="*/ 0 w 1954223"/>
              <a:gd name="connsiteY0" fmla="*/ 117253 h 1172534"/>
              <a:gd name="connsiteX1" fmla="*/ 117253 w 1954223"/>
              <a:gd name="connsiteY1" fmla="*/ 0 h 1172534"/>
              <a:gd name="connsiteX2" fmla="*/ 1836970 w 1954223"/>
              <a:gd name="connsiteY2" fmla="*/ 0 h 1172534"/>
              <a:gd name="connsiteX3" fmla="*/ 1954223 w 1954223"/>
              <a:gd name="connsiteY3" fmla="*/ 117253 h 1172534"/>
              <a:gd name="connsiteX4" fmla="*/ 1954223 w 1954223"/>
              <a:gd name="connsiteY4" fmla="*/ 1055281 h 1172534"/>
              <a:gd name="connsiteX5" fmla="*/ 1836970 w 1954223"/>
              <a:gd name="connsiteY5" fmla="*/ 1172534 h 1172534"/>
              <a:gd name="connsiteX6" fmla="*/ 117253 w 1954223"/>
              <a:gd name="connsiteY6" fmla="*/ 1172534 h 1172534"/>
              <a:gd name="connsiteX7" fmla="*/ 0 w 1954223"/>
              <a:gd name="connsiteY7" fmla="*/ 1055281 h 1172534"/>
              <a:gd name="connsiteX8" fmla="*/ 0 w 1954223"/>
              <a:gd name="connsiteY8" fmla="*/ 117253 h 11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223" h="1172534">
                <a:moveTo>
                  <a:pt x="0" y="117253"/>
                </a:moveTo>
                <a:cubicBezTo>
                  <a:pt x="0" y="52496"/>
                  <a:pt x="52496" y="0"/>
                  <a:pt x="117253" y="0"/>
                </a:cubicBezTo>
                <a:lnTo>
                  <a:pt x="1836970" y="0"/>
                </a:lnTo>
                <a:cubicBezTo>
                  <a:pt x="1901727" y="0"/>
                  <a:pt x="1954223" y="52496"/>
                  <a:pt x="1954223" y="117253"/>
                </a:cubicBezTo>
                <a:lnTo>
                  <a:pt x="1954223" y="1055281"/>
                </a:lnTo>
                <a:cubicBezTo>
                  <a:pt x="1954223" y="1120038"/>
                  <a:pt x="1901727" y="1172534"/>
                  <a:pt x="1836970" y="1172534"/>
                </a:cubicBezTo>
                <a:lnTo>
                  <a:pt x="117253" y="1172534"/>
                </a:lnTo>
                <a:cubicBezTo>
                  <a:pt x="52496" y="1172534"/>
                  <a:pt x="0" y="1120038"/>
                  <a:pt x="0" y="1055281"/>
                </a:cubicBezTo>
                <a:lnTo>
                  <a:pt x="0" y="117253"/>
                </a:lnTo>
                <a:close/>
              </a:path>
            </a:pathLst>
          </a:custGeom>
          <a:solidFill>
            <a:schemeClr val="accent3"/>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38075"/>
              <a:satOff val="-1867"/>
              <a:lumOff val="12373"/>
              <a:alphaOff val="0"/>
            </a:schemeClr>
          </a:effectRef>
          <a:fontRef idx="minor">
            <a:schemeClr val="lt1"/>
          </a:fontRef>
        </p:style>
        <p:txBody>
          <a:bodyPr spcFirstLastPara="0" vert="horz" wrap="square" lIns="95302" tIns="95302" rIns="95302" bIns="95302" numCol="1" spcCol="1270" anchor="ctr" anchorCtr="0">
            <a:noAutofit/>
          </a:bodyPr>
          <a:lstStyle/>
          <a:p>
            <a:pPr lvl="0" algn="ctr" defTabSz="711200">
              <a:lnSpc>
                <a:spcPct val="90000"/>
              </a:lnSpc>
              <a:spcBef>
                <a:spcPct val="0"/>
              </a:spcBef>
              <a:spcAft>
                <a:spcPct val="35000"/>
              </a:spcAft>
            </a:pPr>
            <a:r>
              <a:rPr lang="en-US" sz="1600" kern="1200" dirty="0" smtClean="0"/>
              <a:t>Approved MYPD Methodology (after public hearings)</a:t>
            </a:r>
            <a:endParaRPr lang="en-ZA" sz="1600" kern="1200" dirty="0"/>
          </a:p>
        </p:txBody>
      </p:sp>
      <p:sp>
        <p:nvSpPr>
          <p:cNvPr id="9" name="Freeform 8"/>
          <p:cNvSpPr/>
          <p:nvPr/>
        </p:nvSpPr>
        <p:spPr>
          <a:xfrm>
            <a:off x="5415874" y="1615180"/>
            <a:ext cx="414295" cy="484647"/>
          </a:xfrm>
          <a:custGeom>
            <a:avLst/>
            <a:gdLst>
              <a:gd name="connsiteX0" fmla="*/ 0 w 414295"/>
              <a:gd name="connsiteY0" fmla="*/ 96929 h 484647"/>
              <a:gd name="connsiteX1" fmla="*/ 207148 w 414295"/>
              <a:gd name="connsiteY1" fmla="*/ 96929 h 484647"/>
              <a:gd name="connsiteX2" fmla="*/ 207148 w 414295"/>
              <a:gd name="connsiteY2" fmla="*/ 0 h 484647"/>
              <a:gd name="connsiteX3" fmla="*/ 414295 w 414295"/>
              <a:gd name="connsiteY3" fmla="*/ 242324 h 484647"/>
              <a:gd name="connsiteX4" fmla="*/ 207148 w 414295"/>
              <a:gd name="connsiteY4" fmla="*/ 484647 h 484647"/>
              <a:gd name="connsiteX5" fmla="*/ 207148 w 414295"/>
              <a:gd name="connsiteY5" fmla="*/ 387718 h 484647"/>
              <a:gd name="connsiteX6" fmla="*/ 0 w 414295"/>
              <a:gd name="connsiteY6" fmla="*/ 387718 h 484647"/>
              <a:gd name="connsiteX7" fmla="*/ 0 w 414295"/>
              <a:gd name="connsiteY7" fmla="*/ 96929 h 4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95" h="484647">
                <a:moveTo>
                  <a:pt x="0" y="96929"/>
                </a:moveTo>
                <a:lnTo>
                  <a:pt x="207148" y="96929"/>
                </a:lnTo>
                <a:lnTo>
                  <a:pt x="207148" y="0"/>
                </a:lnTo>
                <a:lnTo>
                  <a:pt x="414295" y="242324"/>
                </a:lnTo>
                <a:lnTo>
                  <a:pt x="207148" y="484647"/>
                </a:lnTo>
                <a:lnTo>
                  <a:pt x="207148" y="387718"/>
                </a:lnTo>
                <a:lnTo>
                  <a:pt x="0" y="387718"/>
                </a:lnTo>
                <a:lnTo>
                  <a:pt x="0" y="96929"/>
                </a:lnTo>
                <a:close/>
              </a:path>
            </a:pathLst>
          </a:custGeom>
          <a:solidFill>
            <a:schemeClr val="accent6"/>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endParaRPr lang="en-ZA"/>
          </a:p>
        </p:txBody>
      </p:sp>
      <p:sp>
        <p:nvSpPr>
          <p:cNvPr id="10" name="Freeform 9"/>
          <p:cNvSpPr/>
          <p:nvPr/>
        </p:nvSpPr>
        <p:spPr>
          <a:xfrm>
            <a:off x="6025592" y="1271237"/>
            <a:ext cx="1954223" cy="1172534"/>
          </a:xfrm>
          <a:custGeom>
            <a:avLst/>
            <a:gdLst>
              <a:gd name="connsiteX0" fmla="*/ 0 w 1954223"/>
              <a:gd name="connsiteY0" fmla="*/ 117253 h 1172534"/>
              <a:gd name="connsiteX1" fmla="*/ 117253 w 1954223"/>
              <a:gd name="connsiteY1" fmla="*/ 0 h 1172534"/>
              <a:gd name="connsiteX2" fmla="*/ 1836970 w 1954223"/>
              <a:gd name="connsiteY2" fmla="*/ 0 h 1172534"/>
              <a:gd name="connsiteX3" fmla="*/ 1954223 w 1954223"/>
              <a:gd name="connsiteY3" fmla="*/ 117253 h 1172534"/>
              <a:gd name="connsiteX4" fmla="*/ 1954223 w 1954223"/>
              <a:gd name="connsiteY4" fmla="*/ 1055281 h 1172534"/>
              <a:gd name="connsiteX5" fmla="*/ 1836970 w 1954223"/>
              <a:gd name="connsiteY5" fmla="*/ 1172534 h 1172534"/>
              <a:gd name="connsiteX6" fmla="*/ 117253 w 1954223"/>
              <a:gd name="connsiteY6" fmla="*/ 1172534 h 1172534"/>
              <a:gd name="connsiteX7" fmla="*/ 0 w 1954223"/>
              <a:gd name="connsiteY7" fmla="*/ 1055281 h 1172534"/>
              <a:gd name="connsiteX8" fmla="*/ 0 w 1954223"/>
              <a:gd name="connsiteY8" fmla="*/ 117253 h 11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223" h="1172534">
                <a:moveTo>
                  <a:pt x="0" y="117253"/>
                </a:moveTo>
                <a:cubicBezTo>
                  <a:pt x="0" y="52496"/>
                  <a:pt x="52496" y="0"/>
                  <a:pt x="117253" y="0"/>
                </a:cubicBezTo>
                <a:lnTo>
                  <a:pt x="1836970" y="0"/>
                </a:lnTo>
                <a:cubicBezTo>
                  <a:pt x="1901727" y="0"/>
                  <a:pt x="1954223" y="52496"/>
                  <a:pt x="1954223" y="117253"/>
                </a:cubicBezTo>
                <a:lnTo>
                  <a:pt x="1954223" y="1055281"/>
                </a:lnTo>
                <a:cubicBezTo>
                  <a:pt x="1954223" y="1120038"/>
                  <a:pt x="1901727" y="1172534"/>
                  <a:pt x="1836970" y="1172534"/>
                </a:cubicBezTo>
                <a:lnTo>
                  <a:pt x="117253" y="1172534"/>
                </a:lnTo>
                <a:cubicBezTo>
                  <a:pt x="52496" y="1172534"/>
                  <a:pt x="0" y="1120038"/>
                  <a:pt x="0" y="1055281"/>
                </a:cubicBezTo>
                <a:lnTo>
                  <a:pt x="0" y="117253"/>
                </a:lnTo>
                <a:close/>
              </a:path>
            </a:pathLst>
          </a:custGeom>
          <a:solidFill>
            <a:schemeClr val="accent3"/>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76150"/>
              <a:satOff val="-3734"/>
              <a:lumOff val="24747"/>
              <a:alphaOff val="0"/>
            </a:schemeClr>
          </a:effectRef>
          <a:fontRef idx="minor">
            <a:schemeClr val="lt1"/>
          </a:fontRef>
        </p:style>
        <p:txBody>
          <a:bodyPr spcFirstLastPara="0" vert="horz" wrap="square" lIns="95302" tIns="95302" rIns="95302" bIns="95302" numCol="1" spcCol="1270" anchor="ctr" anchorCtr="0">
            <a:noAutofit/>
          </a:bodyPr>
          <a:lstStyle/>
          <a:p>
            <a:pPr lvl="0" algn="ctr" defTabSz="711200">
              <a:lnSpc>
                <a:spcPct val="90000"/>
              </a:lnSpc>
              <a:spcBef>
                <a:spcPct val="0"/>
              </a:spcBef>
              <a:spcAft>
                <a:spcPct val="35000"/>
              </a:spcAft>
            </a:pPr>
            <a:r>
              <a:rPr lang="en-US" sz="1600" kern="1200" dirty="0" smtClean="0"/>
              <a:t>Revenue Requirement (Price application using building blocks)</a:t>
            </a:r>
            <a:endParaRPr lang="en-ZA" sz="1600" kern="1200" dirty="0"/>
          </a:p>
        </p:txBody>
      </p:sp>
      <p:sp>
        <p:nvSpPr>
          <p:cNvPr id="11" name="Freeform 10"/>
          <p:cNvSpPr/>
          <p:nvPr/>
        </p:nvSpPr>
        <p:spPr>
          <a:xfrm>
            <a:off x="6760380" y="2615743"/>
            <a:ext cx="484647" cy="414295"/>
          </a:xfrm>
          <a:custGeom>
            <a:avLst/>
            <a:gdLst>
              <a:gd name="connsiteX0" fmla="*/ 0 w 414295"/>
              <a:gd name="connsiteY0" fmla="*/ 96929 h 484647"/>
              <a:gd name="connsiteX1" fmla="*/ 207148 w 414295"/>
              <a:gd name="connsiteY1" fmla="*/ 96929 h 484647"/>
              <a:gd name="connsiteX2" fmla="*/ 207148 w 414295"/>
              <a:gd name="connsiteY2" fmla="*/ 0 h 484647"/>
              <a:gd name="connsiteX3" fmla="*/ 414295 w 414295"/>
              <a:gd name="connsiteY3" fmla="*/ 242324 h 484647"/>
              <a:gd name="connsiteX4" fmla="*/ 207148 w 414295"/>
              <a:gd name="connsiteY4" fmla="*/ 484647 h 484647"/>
              <a:gd name="connsiteX5" fmla="*/ 207148 w 414295"/>
              <a:gd name="connsiteY5" fmla="*/ 387718 h 484647"/>
              <a:gd name="connsiteX6" fmla="*/ 0 w 414295"/>
              <a:gd name="connsiteY6" fmla="*/ 387718 h 484647"/>
              <a:gd name="connsiteX7" fmla="*/ 0 w 414295"/>
              <a:gd name="connsiteY7" fmla="*/ 96929 h 4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95" h="484647">
                <a:moveTo>
                  <a:pt x="331436" y="1"/>
                </a:moveTo>
                <a:lnTo>
                  <a:pt x="331436" y="242324"/>
                </a:lnTo>
                <a:lnTo>
                  <a:pt x="414295" y="242324"/>
                </a:lnTo>
                <a:lnTo>
                  <a:pt x="207147" y="484646"/>
                </a:lnTo>
                <a:lnTo>
                  <a:pt x="0" y="242324"/>
                </a:lnTo>
                <a:lnTo>
                  <a:pt x="82859" y="242324"/>
                </a:lnTo>
                <a:lnTo>
                  <a:pt x="82859" y="1"/>
                </a:lnTo>
                <a:lnTo>
                  <a:pt x="331436" y="1"/>
                </a:lnTo>
                <a:close/>
              </a:path>
            </a:pathLst>
          </a:custGeom>
          <a:solidFill>
            <a:schemeClr val="accent6"/>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endParaRPr lang="en-ZA"/>
          </a:p>
        </p:txBody>
      </p:sp>
      <p:sp>
        <p:nvSpPr>
          <p:cNvPr id="12" name="Freeform 11"/>
          <p:cNvSpPr/>
          <p:nvPr/>
        </p:nvSpPr>
        <p:spPr>
          <a:xfrm>
            <a:off x="6025592" y="3225460"/>
            <a:ext cx="1954223" cy="1172534"/>
          </a:xfrm>
          <a:custGeom>
            <a:avLst/>
            <a:gdLst>
              <a:gd name="connsiteX0" fmla="*/ 0 w 1954223"/>
              <a:gd name="connsiteY0" fmla="*/ 117253 h 1172534"/>
              <a:gd name="connsiteX1" fmla="*/ 117253 w 1954223"/>
              <a:gd name="connsiteY1" fmla="*/ 0 h 1172534"/>
              <a:gd name="connsiteX2" fmla="*/ 1836970 w 1954223"/>
              <a:gd name="connsiteY2" fmla="*/ 0 h 1172534"/>
              <a:gd name="connsiteX3" fmla="*/ 1954223 w 1954223"/>
              <a:gd name="connsiteY3" fmla="*/ 117253 h 1172534"/>
              <a:gd name="connsiteX4" fmla="*/ 1954223 w 1954223"/>
              <a:gd name="connsiteY4" fmla="*/ 1055281 h 1172534"/>
              <a:gd name="connsiteX5" fmla="*/ 1836970 w 1954223"/>
              <a:gd name="connsiteY5" fmla="*/ 1172534 h 1172534"/>
              <a:gd name="connsiteX6" fmla="*/ 117253 w 1954223"/>
              <a:gd name="connsiteY6" fmla="*/ 1172534 h 1172534"/>
              <a:gd name="connsiteX7" fmla="*/ 0 w 1954223"/>
              <a:gd name="connsiteY7" fmla="*/ 1055281 h 1172534"/>
              <a:gd name="connsiteX8" fmla="*/ 0 w 1954223"/>
              <a:gd name="connsiteY8" fmla="*/ 117253 h 11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223" h="1172534">
                <a:moveTo>
                  <a:pt x="0" y="117253"/>
                </a:moveTo>
                <a:cubicBezTo>
                  <a:pt x="0" y="52496"/>
                  <a:pt x="52496" y="0"/>
                  <a:pt x="117253" y="0"/>
                </a:cubicBezTo>
                <a:lnTo>
                  <a:pt x="1836970" y="0"/>
                </a:lnTo>
                <a:cubicBezTo>
                  <a:pt x="1901727" y="0"/>
                  <a:pt x="1954223" y="52496"/>
                  <a:pt x="1954223" y="117253"/>
                </a:cubicBezTo>
                <a:lnTo>
                  <a:pt x="1954223" y="1055281"/>
                </a:lnTo>
                <a:cubicBezTo>
                  <a:pt x="1954223" y="1120038"/>
                  <a:pt x="1901727" y="1172534"/>
                  <a:pt x="1836970" y="1172534"/>
                </a:cubicBezTo>
                <a:lnTo>
                  <a:pt x="117253" y="1172534"/>
                </a:lnTo>
                <a:cubicBezTo>
                  <a:pt x="52496" y="1172534"/>
                  <a:pt x="0" y="1120038"/>
                  <a:pt x="0" y="1055281"/>
                </a:cubicBezTo>
                <a:lnTo>
                  <a:pt x="0" y="117253"/>
                </a:lnTo>
                <a:close/>
              </a:path>
            </a:pathLst>
          </a:custGeom>
          <a:solidFill>
            <a:schemeClr val="accent3"/>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114224"/>
              <a:satOff val="-5601"/>
              <a:lumOff val="37120"/>
              <a:alphaOff val="0"/>
            </a:schemeClr>
          </a:effectRef>
          <a:fontRef idx="minor">
            <a:schemeClr val="lt1"/>
          </a:fontRef>
        </p:style>
        <p:txBody>
          <a:bodyPr spcFirstLastPara="0" vert="horz" wrap="square" lIns="95302" tIns="95302" rIns="95302" bIns="9530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Allowed Revenue</a:t>
            </a:r>
          </a:p>
          <a:p>
            <a:pPr lvl="0" algn="ctr" defTabSz="711200">
              <a:lnSpc>
                <a:spcPct val="90000"/>
              </a:lnSpc>
              <a:spcBef>
                <a:spcPct val="0"/>
              </a:spcBef>
              <a:spcAft>
                <a:spcPct val="35000"/>
              </a:spcAft>
            </a:pPr>
            <a:r>
              <a:rPr lang="en-US" sz="1600" kern="1200" dirty="0" smtClean="0">
                <a:solidFill>
                  <a:schemeClr val="bg1"/>
                </a:solidFill>
              </a:rPr>
              <a:t>(translates into a % Price Increase)</a:t>
            </a:r>
            <a:endParaRPr lang="en-ZA" sz="1600" kern="1200" dirty="0">
              <a:solidFill>
                <a:schemeClr val="bg1"/>
              </a:solidFill>
            </a:endParaRPr>
          </a:p>
        </p:txBody>
      </p:sp>
      <p:sp>
        <p:nvSpPr>
          <p:cNvPr id="13" name="Freeform 12"/>
          <p:cNvSpPr/>
          <p:nvPr/>
        </p:nvSpPr>
        <p:spPr>
          <a:xfrm>
            <a:off x="5439325" y="3569403"/>
            <a:ext cx="414295" cy="484648"/>
          </a:xfrm>
          <a:custGeom>
            <a:avLst/>
            <a:gdLst>
              <a:gd name="connsiteX0" fmla="*/ 0 w 414295"/>
              <a:gd name="connsiteY0" fmla="*/ 96929 h 484647"/>
              <a:gd name="connsiteX1" fmla="*/ 207148 w 414295"/>
              <a:gd name="connsiteY1" fmla="*/ 96929 h 484647"/>
              <a:gd name="connsiteX2" fmla="*/ 207148 w 414295"/>
              <a:gd name="connsiteY2" fmla="*/ 0 h 484647"/>
              <a:gd name="connsiteX3" fmla="*/ 414295 w 414295"/>
              <a:gd name="connsiteY3" fmla="*/ 242324 h 484647"/>
              <a:gd name="connsiteX4" fmla="*/ 207148 w 414295"/>
              <a:gd name="connsiteY4" fmla="*/ 484647 h 484647"/>
              <a:gd name="connsiteX5" fmla="*/ 207148 w 414295"/>
              <a:gd name="connsiteY5" fmla="*/ 387718 h 484647"/>
              <a:gd name="connsiteX6" fmla="*/ 0 w 414295"/>
              <a:gd name="connsiteY6" fmla="*/ 387718 h 484647"/>
              <a:gd name="connsiteX7" fmla="*/ 0 w 414295"/>
              <a:gd name="connsiteY7" fmla="*/ 96929 h 4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95" h="484647">
                <a:moveTo>
                  <a:pt x="414295" y="387718"/>
                </a:moveTo>
                <a:lnTo>
                  <a:pt x="207147" y="387718"/>
                </a:lnTo>
                <a:lnTo>
                  <a:pt x="207147" y="484647"/>
                </a:lnTo>
                <a:lnTo>
                  <a:pt x="0" y="242323"/>
                </a:lnTo>
                <a:lnTo>
                  <a:pt x="207147" y="0"/>
                </a:lnTo>
                <a:lnTo>
                  <a:pt x="207147" y="96929"/>
                </a:lnTo>
                <a:lnTo>
                  <a:pt x="414295" y="96929"/>
                </a:lnTo>
                <a:lnTo>
                  <a:pt x="414295" y="387718"/>
                </a:lnTo>
                <a:close/>
              </a:path>
            </a:pathLst>
          </a:custGeom>
          <a:solidFill>
            <a:schemeClr val="accent6"/>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endParaRPr lang="en-ZA"/>
          </a:p>
        </p:txBody>
      </p:sp>
      <p:sp>
        <p:nvSpPr>
          <p:cNvPr id="14" name="Freeform 13"/>
          <p:cNvSpPr/>
          <p:nvPr/>
        </p:nvSpPr>
        <p:spPr>
          <a:xfrm>
            <a:off x="3289679" y="3225460"/>
            <a:ext cx="1954223" cy="1172534"/>
          </a:xfrm>
          <a:custGeom>
            <a:avLst/>
            <a:gdLst>
              <a:gd name="connsiteX0" fmla="*/ 0 w 1954223"/>
              <a:gd name="connsiteY0" fmla="*/ 117253 h 1172534"/>
              <a:gd name="connsiteX1" fmla="*/ 117253 w 1954223"/>
              <a:gd name="connsiteY1" fmla="*/ 0 h 1172534"/>
              <a:gd name="connsiteX2" fmla="*/ 1836970 w 1954223"/>
              <a:gd name="connsiteY2" fmla="*/ 0 h 1172534"/>
              <a:gd name="connsiteX3" fmla="*/ 1954223 w 1954223"/>
              <a:gd name="connsiteY3" fmla="*/ 117253 h 1172534"/>
              <a:gd name="connsiteX4" fmla="*/ 1954223 w 1954223"/>
              <a:gd name="connsiteY4" fmla="*/ 1055281 h 1172534"/>
              <a:gd name="connsiteX5" fmla="*/ 1836970 w 1954223"/>
              <a:gd name="connsiteY5" fmla="*/ 1172534 h 1172534"/>
              <a:gd name="connsiteX6" fmla="*/ 117253 w 1954223"/>
              <a:gd name="connsiteY6" fmla="*/ 1172534 h 1172534"/>
              <a:gd name="connsiteX7" fmla="*/ 0 w 1954223"/>
              <a:gd name="connsiteY7" fmla="*/ 1055281 h 1172534"/>
              <a:gd name="connsiteX8" fmla="*/ 0 w 1954223"/>
              <a:gd name="connsiteY8" fmla="*/ 117253 h 11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223" h="1172534">
                <a:moveTo>
                  <a:pt x="0" y="117253"/>
                </a:moveTo>
                <a:cubicBezTo>
                  <a:pt x="0" y="52496"/>
                  <a:pt x="52496" y="0"/>
                  <a:pt x="117253" y="0"/>
                </a:cubicBezTo>
                <a:lnTo>
                  <a:pt x="1836970" y="0"/>
                </a:lnTo>
                <a:cubicBezTo>
                  <a:pt x="1901727" y="0"/>
                  <a:pt x="1954223" y="52496"/>
                  <a:pt x="1954223" y="117253"/>
                </a:cubicBezTo>
                <a:lnTo>
                  <a:pt x="1954223" y="1055281"/>
                </a:lnTo>
                <a:cubicBezTo>
                  <a:pt x="1954223" y="1120038"/>
                  <a:pt x="1901727" y="1172534"/>
                  <a:pt x="1836970" y="1172534"/>
                </a:cubicBezTo>
                <a:lnTo>
                  <a:pt x="117253" y="1172534"/>
                </a:lnTo>
                <a:cubicBezTo>
                  <a:pt x="52496" y="1172534"/>
                  <a:pt x="0" y="1120038"/>
                  <a:pt x="0" y="1055281"/>
                </a:cubicBezTo>
                <a:lnTo>
                  <a:pt x="0" y="117253"/>
                </a:lnTo>
                <a:close/>
              </a:path>
            </a:pathLst>
          </a:custGeom>
          <a:solidFill>
            <a:schemeClr val="accent2"/>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r>
              <a:rPr lang="en-US" dirty="0"/>
              <a:t>Tariffs</a:t>
            </a:r>
          </a:p>
          <a:p>
            <a:pPr algn="ctr" defTabSz="711200">
              <a:spcAft>
                <a:spcPts val="600"/>
              </a:spcAft>
            </a:pPr>
            <a:r>
              <a:rPr lang="en-US" dirty="0"/>
              <a:t>(Customer Categories)</a:t>
            </a:r>
            <a:endParaRPr lang="en-ZA" dirty="0"/>
          </a:p>
        </p:txBody>
      </p:sp>
      <p:sp>
        <p:nvSpPr>
          <p:cNvPr id="15" name="Freeform 14"/>
          <p:cNvSpPr/>
          <p:nvPr/>
        </p:nvSpPr>
        <p:spPr>
          <a:xfrm>
            <a:off x="2703412" y="3569403"/>
            <a:ext cx="414296" cy="484648"/>
          </a:xfrm>
          <a:custGeom>
            <a:avLst/>
            <a:gdLst>
              <a:gd name="connsiteX0" fmla="*/ 0 w 414295"/>
              <a:gd name="connsiteY0" fmla="*/ 96929 h 484647"/>
              <a:gd name="connsiteX1" fmla="*/ 207148 w 414295"/>
              <a:gd name="connsiteY1" fmla="*/ 96929 h 484647"/>
              <a:gd name="connsiteX2" fmla="*/ 207148 w 414295"/>
              <a:gd name="connsiteY2" fmla="*/ 0 h 484647"/>
              <a:gd name="connsiteX3" fmla="*/ 414295 w 414295"/>
              <a:gd name="connsiteY3" fmla="*/ 242324 h 484647"/>
              <a:gd name="connsiteX4" fmla="*/ 207148 w 414295"/>
              <a:gd name="connsiteY4" fmla="*/ 484647 h 484647"/>
              <a:gd name="connsiteX5" fmla="*/ 207148 w 414295"/>
              <a:gd name="connsiteY5" fmla="*/ 387718 h 484647"/>
              <a:gd name="connsiteX6" fmla="*/ 0 w 414295"/>
              <a:gd name="connsiteY6" fmla="*/ 387718 h 484647"/>
              <a:gd name="connsiteX7" fmla="*/ 0 w 414295"/>
              <a:gd name="connsiteY7" fmla="*/ 96929 h 4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95" h="484647">
                <a:moveTo>
                  <a:pt x="414295" y="387718"/>
                </a:moveTo>
                <a:lnTo>
                  <a:pt x="207147" y="387718"/>
                </a:lnTo>
                <a:lnTo>
                  <a:pt x="207147" y="484647"/>
                </a:lnTo>
                <a:lnTo>
                  <a:pt x="0" y="242323"/>
                </a:lnTo>
                <a:lnTo>
                  <a:pt x="207147" y="0"/>
                </a:lnTo>
                <a:lnTo>
                  <a:pt x="207147" y="96929"/>
                </a:lnTo>
                <a:lnTo>
                  <a:pt x="414295" y="96929"/>
                </a:lnTo>
                <a:lnTo>
                  <a:pt x="414295" y="387718"/>
                </a:lnTo>
                <a:close/>
              </a:path>
            </a:pathLst>
          </a:custGeom>
          <a:solidFill>
            <a:schemeClr val="accent6"/>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endParaRPr lang="en-ZA"/>
          </a:p>
        </p:txBody>
      </p:sp>
      <p:sp>
        <p:nvSpPr>
          <p:cNvPr id="16" name="Freeform 15"/>
          <p:cNvSpPr/>
          <p:nvPr/>
        </p:nvSpPr>
        <p:spPr>
          <a:xfrm>
            <a:off x="553766" y="3225460"/>
            <a:ext cx="1954223" cy="1172534"/>
          </a:xfrm>
          <a:custGeom>
            <a:avLst/>
            <a:gdLst>
              <a:gd name="connsiteX0" fmla="*/ 0 w 1954223"/>
              <a:gd name="connsiteY0" fmla="*/ 117253 h 1172534"/>
              <a:gd name="connsiteX1" fmla="*/ 117253 w 1954223"/>
              <a:gd name="connsiteY1" fmla="*/ 0 h 1172534"/>
              <a:gd name="connsiteX2" fmla="*/ 1836970 w 1954223"/>
              <a:gd name="connsiteY2" fmla="*/ 0 h 1172534"/>
              <a:gd name="connsiteX3" fmla="*/ 1954223 w 1954223"/>
              <a:gd name="connsiteY3" fmla="*/ 117253 h 1172534"/>
              <a:gd name="connsiteX4" fmla="*/ 1954223 w 1954223"/>
              <a:gd name="connsiteY4" fmla="*/ 1055281 h 1172534"/>
              <a:gd name="connsiteX5" fmla="*/ 1836970 w 1954223"/>
              <a:gd name="connsiteY5" fmla="*/ 1172534 h 1172534"/>
              <a:gd name="connsiteX6" fmla="*/ 117253 w 1954223"/>
              <a:gd name="connsiteY6" fmla="*/ 1172534 h 1172534"/>
              <a:gd name="connsiteX7" fmla="*/ 0 w 1954223"/>
              <a:gd name="connsiteY7" fmla="*/ 1055281 h 1172534"/>
              <a:gd name="connsiteX8" fmla="*/ 0 w 1954223"/>
              <a:gd name="connsiteY8" fmla="*/ 117253 h 11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223" h="1172534">
                <a:moveTo>
                  <a:pt x="0" y="117253"/>
                </a:moveTo>
                <a:cubicBezTo>
                  <a:pt x="0" y="52496"/>
                  <a:pt x="52496" y="0"/>
                  <a:pt x="117253" y="0"/>
                </a:cubicBezTo>
                <a:lnTo>
                  <a:pt x="1836970" y="0"/>
                </a:lnTo>
                <a:cubicBezTo>
                  <a:pt x="1901727" y="0"/>
                  <a:pt x="1954223" y="52496"/>
                  <a:pt x="1954223" y="117253"/>
                </a:cubicBezTo>
                <a:lnTo>
                  <a:pt x="1954223" y="1055281"/>
                </a:lnTo>
                <a:cubicBezTo>
                  <a:pt x="1954223" y="1120038"/>
                  <a:pt x="1901727" y="1172534"/>
                  <a:pt x="1836970" y="1172534"/>
                </a:cubicBezTo>
                <a:lnTo>
                  <a:pt x="117253" y="1172534"/>
                </a:lnTo>
                <a:cubicBezTo>
                  <a:pt x="52496" y="1172534"/>
                  <a:pt x="0" y="1120038"/>
                  <a:pt x="0" y="1055281"/>
                </a:cubicBezTo>
                <a:lnTo>
                  <a:pt x="0" y="117253"/>
                </a:lnTo>
                <a:close/>
              </a:path>
            </a:pathLst>
          </a:custGeom>
          <a:solidFill>
            <a:schemeClr val="accent2"/>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r>
              <a:rPr lang="en-US" dirty="0"/>
              <a:t>Track variances via Regulatory Clearing Account </a:t>
            </a:r>
          </a:p>
          <a:p>
            <a:pPr algn="ctr" defTabSz="711200">
              <a:spcAft>
                <a:spcPts val="600"/>
              </a:spcAft>
            </a:pPr>
            <a:r>
              <a:rPr lang="en-US" dirty="0"/>
              <a:t>(RCA)</a:t>
            </a:r>
            <a:endParaRPr lang="en-ZA" dirty="0"/>
          </a:p>
        </p:txBody>
      </p:sp>
      <p:sp>
        <p:nvSpPr>
          <p:cNvPr id="21" name="Freeform 20"/>
          <p:cNvSpPr/>
          <p:nvPr/>
        </p:nvSpPr>
        <p:spPr>
          <a:xfrm>
            <a:off x="1288554" y="4569966"/>
            <a:ext cx="484647" cy="414295"/>
          </a:xfrm>
          <a:custGeom>
            <a:avLst/>
            <a:gdLst>
              <a:gd name="connsiteX0" fmla="*/ 0 w 414295"/>
              <a:gd name="connsiteY0" fmla="*/ 96929 h 484647"/>
              <a:gd name="connsiteX1" fmla="*/ 207148 w 414295"/>
              <a:gd name="connsiteY1" fmla="*/ 96929 h 484647"/>
              <a:gd name="connsiteX2" fmla="*/ 207148 w 414295"/>
              <a:gd name="connsiteY2" fmla="*/ 0 h 484647"/>
              <a:gd name="connsiteX3" fmla="*/ 414295 w 414295"/>
              <a:gd name="connsiteY3" fmla="*/ 242324 h 484647"/>
              <a:gd name="connsiteX4" fmla="*/ 207148 w 414295"/>
              <a:gd name="connsiteY4" fmla="*/ 484647 h 484647"/>
              <a:gd name="connsiteX5" fmla="*/ 207148 w 414295"/>
              <a:gd name="connsiteY5" fmla="*/ 387718 h 484647"/>
              <a:gd name="connsiteX6" fmla="*/ 0 w 414295"/>
              <a:gd name="connsiteY6" fmla="*/ 387718 h 484647"/>
              <a:gd name="connsiteX7" fmla="*/ 0 w 414295"/>
              <a:gd name="connsiteY7" fmla="*/ 96929 h 48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95" h="484647">
                <a:moveTo>
                  <a:pt x="331436" y="1"/>
                </a:moveTo>
                <a:lnTo>
                  <a:pt x="331436" y="242324"/>
                </a:lnTo>
                <a:lnTo>
                  <a:pt x="414295" y="242324"/>
                </a:lnTo>
                <a:lnTo>
                  <a:pt x="207147" y="484646"/>
                </a:lnTo>
                <a:lnTo>
                  <a:pt x="0" y="242324"/>
                </a:lnTo>
                <a:lnTo>
                  <a:pt x="82859" y="242324"/>
                </a:lnTo>
                <a:lnTo>
                  <a:pt x="82859" y="1"/>
                </a:lnTo>
                <a:lnTo>
                  <a:pt x="331436" y="1"/>
                </a:lnTo>
                <a:close/>
              </a:path>
            </a:pathLst>
          </a:custGeom>
          <a:solidFill>
            <a:schemeClr val="accent6"/>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endParaRPr lang="en-ZA"/>
          </a:p>
        </p:txBody>
      </p:sp>
      <p:sp>
        <p:nvSpPr>
          <p:cNvPr id="22" name="Freeform 21"/>
          <p:cNvSpPr/>
          <p:nvPr/>
        </p:nvSpPr>
        <p:spPr>
          <a:xfrm>
            <a:off x="553766" y="5179684"/>
            <a:ext cx="1954223" cy="1172534"/>
          </a:xfrm>
          <a:custGeom>
            <a:avLst/>
            <a:gdLst>
              <a:gd name="connsiteX0" fmla="*/ 0 w 1954223"/>
              <a:gd name="connsiteY0" fmla="*/ 117253 h 1172534"/>
              <a:gd name="connsiteX1" fmla="*/ 117253 w 1954223"/>
              <a:gd name="connsiteY1" fmla="*/ 0 h 1172534"/>
              <a:gd name="connsiteX2" fmla="*/ 1836970 w 1954223"/>
              <a:gd name="connsiteY2" fmla="*/ 0 h 1172534"/>
              <a:gd name="connsiteX3" fmla="*/ 1954223 w 1954223"/>
              <a:gd name="connsiteY3" fmla="*/ 117253 h 1172534"/>
              <a:gd name="connsiteX4" fmla="*/ 1954223 w 1954223"/>
              <a:gd name="connsiteY4" fmla="*/ 1055281 h 1172534"/>
              <a:gd name="connsiteX5" fmla="*/ 1836970 w 1954223"/>
              <a:gd name="connsiteY5" fmla="*/ 1172534 h 1172534"/>
              <a:gd name="connsiteX6" fmla="*/ 117253 w 1954223"/>
              <a:gd name="connsiteY6" fmla="*/ 1172534 h 1172534"/>
              <a:gd name="connsiteX7" fmla="*/ 0 w 1954223"/>
              <a:gd name="connsiteY7" fmla="*/ 1055281 h 1172534"/>
              <a:gd name="connsiteX8" fmla="*/ 0 w 1954223"/>
              <a:gd name="connsiteY8" fmla="*/ 117253 h 11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223" h="1172534">
                <a:moveTo>
                  <a:pt x="0" y="117253"/>
                </a:moveTo>
                <a:cubicBezTo>
                  <a:pt x="0" y="52496"/>
                  <a:pt x="52496" y="0"/>
                  <a:pt x="117253" y="0"/>
                </a:cubicBezTo>
                <a:lnTo>
                  <a:pt x="1836970" y="0"/>
                </a:lnTo>
                <a:cubicBezTo>
                  <a:pt x="1901727" y="0"/>
                  <a:pt x="1954223" y="52496"/>
                  <a:pt x="1954223" y="117253"/>
                </a:cubicBezTo>
                <a:lnTo>
                  <a:pt x="1954223" y="1055281"/>
                </a:lnTo>
                <a:cubicBezTo>
                  <a:pt x="1954223" y="1120038"/>
                  <a:pt x="1901727" y="1172534"/>
                  <a:pt x="1836970" y="1172534"/>
                </a:cubicBezTo>
                <a:lnTo>
                  <a:pt x="117253" y="1172534"/>
                </a:lnTo>
                <a:cubicBezTo>
                  <a:pt x="52496" y="1172534"/>
                  <a:pt x="0" y="1120038"/>
                  <a:pt x="0" y="1055281"/>
                </a:cubicBezTo>
                <a:lnTo>
                  <a:pt x="0" y="117253"/>
                </a:lnTo>
                <a:close/>
              </a:path>
            </a:pathLst>
          </a:custGeom>
          <a:solidFill>
            <a:schemeClr val="accent2"/>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p>
            <a:pPr algn="ctr" defTabSz="711200">
              <a:spcAft>
                <a:spcPts val="600"/>
              </a:spcAft>
            </a:pPr>
            <a:r>
              <a:rPr lang="en-US" dirty="0"/>
              <a:t>Adjusted</a:t>
            </a:r>
          </a:p>
          <a:p>
            <a:pPr algn="ctr" defTabSz="711200">
              <a:spcAft>
                <a:spcPts val="600"/>
              </a:spcAft>
            </a:pPr>
            <a:r>
              <a:rPr lang="en-US" dirty="0"/>
              <a:t>Tariffs</a:t>
            </a:r>
            <a:endParaRPr lang="en-ZA" dirty="0"/>
          </a:p>
        </p:txBody>
      </p:sp>
      <p:sp>
        <p:nvSpPr>
          <p:cNvPr id="19" name="TextBox 18"/>
          <p:cNvSpPr txBox="1">
            <a:spLocks/>
          </p:cNvSpPr>
          <p:nvPr/>
        </p:nvSpPr>
        <p:spPr>
          <a:xfrm>
            <a:off x="6145872" y="5659830"/>
            <a:ext cx="2547712" cy="338554"/>
          </a:xfrm>
          <a:prstGeom prst="rect">
            <a:avLst/>
          </a:prstGeom>
          <a:solidFill>
            <a:schemeClr val="accent2"/>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0"/>
              <a:satOff val="0"/>
              <a:lumOff val="0"/>
              <a:alphaOff val="0"/>
            </a:schemeClr>
          </a:effectRef>
          <a:fontRef idx="minor">
            <a:schemeClr val="lt1"/>
          </a:fontRef>
        </p:style>
        <p:txBody>
          <a:bodyPr spcFirstLastPara="0" vert="horz" wrap="square" lIns="95302" tIns="95302" rIns="95302" bIns="95302" numCol="1" spcCol="1270" anchor="ctr" anchorCtr="0">
            <a:noAutofit/>
          </a:bodyPr>
          <a:lstStyle>
            <a:defPPr>
              <a:defRPr lang="en-US"/>
            </a:defPPr>
            <a:lvl1pPr algn="ctr" defTabSz="711200">
              <a:spcAft>
                <a:spcPts val="600"/>
              </a:spcAft>
              <a:defRPr>
                <a:solidFill>
                  <a:schemeClr val="lt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en-US" sz="1200" dirty="0"/>
              <a:t>MYPD process</a:t>
            </a:r>
            <a:endParaRPr lang="en-ZA" sz="1200" dirty="0"/>
          </a:p>
        </p:txBody>
      </p:sp>
      <p:sp>
        <p:nvSpPr>
          <p:cNvPr id="20" name="TextBox 19"/>
          <p:cNvSpPr txBox="1">
            <a:spLocks/>
          </p:cNvSpPr>
          <p:nvPr/>
        </p:nvSpPr>
        <p:spPr>
          <a:xfrm rot="10800000" flipV="1">
            <a:off x="6145872" y="6110566"/>
            <a:ext cx="2547712" cy="338554"/>
          </a:xfrm>
          <a:prstGeom prst="rect">
            <a:avLst/>
          </a:prstGeom>
          <a:solidFill>
            <a:schemeClr val="accent3"/>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rgbClr r="0" g="0" b="0"/>
          </a:fillRef>
          <a:effectRef idx="2">
            <a:schemeClr val="accent4">
              <a:shade val="50000"/>
              <a:hueOff val="-114224"/>
              <a:satOff val="-5601"/>
              <a:lumOff val="37120"/>
              <a:alphaOff val="0"/>
            </a:schemeClr>
          </a:effectRef>
          <a:fontRef idx="minor">
            <a:schemeClr val="lt1"/>
          </a:fontRef>
        </p:style>
        <p:txBody>
          <a:bodyPr spcFirstLastPara="0" vert="horz" wrap="square" lIns="95302" tIns="95302" rIns="95302" bIns="95302" numCol="1" spcCol="1270" anchor="ctr" anchorCtr="0">
            <a:noAutofit/>
          </a:bodyPr>
          <a:lstStyle>
            <a:defPPr>
              <a:defRPr lang="en-US"/>
            </a:defPPr>
            <a:lvl1pPr lvl="0" algn="ctr" defTabSz="711200">
              <a:lnSpc>
                <a:spcPct val="90000"/>
              </a:lnSpc>
              <a:spcAft>
                <a:spcPct val="35000"/>
              </a:spcAft>
              <a:defRPr>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l"/>
            <a:r>
              <a:rPr lang="en-US" sz="1200" dirty="0"/>
              <a:t>Annual Tariff Adjustment process</a:t>
            </a:r>
            <a:endParaRPr lang="en-ZA" sz="1200" dirty="0"/>
          </a:p>
        </p:txBody>
      </p:sp>
    </p:spTree>
    <p:extLst>
      <p:ext uri="{BB962C8B-B14F-4D97-AF65-F5344CB8AC3E}">
        <p14:creationId xmlns:p14="http://schemas.microsoft.com/office/powerpoint/2010/main" xmlns="" val="71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251170362"/>
              </p:ext>
            </p:extLst>
          </p:nvPr>
        </p:nvGraphicFramePr>
        <p:xfrm>
          <a:off x="1588" y="1588"/>
          <a:ext cx="1587" cy="1587"/>
        </p:xfrm>
        <a:graphic>
          <a:graphicData uri="http://schemas.openxmlformats.org/presentationml/2006/ole">
            <p:oleObj spid="_x0000_s928782" name="think-cell Slide" r:id="rId3" imgW="360" imgH="360" progId="">
              <p:embed/>
            </p:oleObj>
          </a:graphicData>
        </a:graphic>
      </p:graphicFrame>
      <p:grpSp>
        <p:nvGrpSpPr>
          <p:cNvPr id="20" name="Group 19"/>
          <p:cNvGrpSpPr/>
          <p:nvPr/>
        </p:nvGrpSpPr>
        <p:grpSpPr>
          <a:xfrm>
            <a:off x="1" y="1159055"/>
            <a:ext cx="8961438" cy="955526"/>
            <a:chOff x="0" y="1528914"/>
            <a:chExt cx="9144000" cy="974992"/>
          </a:xfrm>
        </p:grpSpPr>
        <p:sp>
          <p:nvSpPr>
            <p:cNvPr id="22" name="Rectangle 21"/>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23" name="Straight Connector 22"/>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9091" name="Title 3"/>
          <p:cNvSpPr>
            <a:spLocks noGrp="1"/>
          </p:cNvSpPr>
          <p:nvPr>
            <p:ph type="title"/>
          </p:nvPr>
        </p:nvSpPr>
        <p:spPr>
          <a:xfrm>
            <a:off x="170773" y="512062"/>
            <a:ext cx="6885347" cy="369332"/>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altLang="en-US" dirty="0"/>
              <a:t>Tariff development &amp; annual increase process</a:t>
            </a:r>
          </a:p>
        </p:txBody>
      </p:sp>
      <p:grpSp>
        <p:nvGrpSpPr>
          <p:cNvPr id="3" name="Group 2"/>
          <p:cNvGrpSpPr/>
          <p:nvPr/>
        </p:nvGrpSpPr>
        <p:grpSpPr>
          <a:xfrm>
            <a:off x="401399" y="1211433"/>
            <a:ext cx="7987502" cy="5510042"/>
            <a:chOff x="18670" y="799882"/>
            <a:chExt cx="8752960" cy="6038081"/>
          </a:xfrm>
        </p:grpSpPr>
        <p:pic>
          <p:nvPicPr>
            <p:cNvPr id="89090"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670" y="1296185"/>
              <a:ext cx="8752960" cy="5541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7589" name="Picture 21"/>
            <p:cNvPicPr>
              <a:picLocks noChangeAspect="1" noChangeArrowheads="1"/>
            </p:cNvPicPr>
            <p:nvPr/>
          </p:nvPicPr>
          <p:blipFill>
            <a:blip r:embed="rId5" cstate="print">
              <a:extLst>
                <a:ext uri="{28A0092B-C50C-407E-A947-70E740481C1C}">
                  <a14:useLocalDpi xmlns:a14="http://schemas.microsoft.com/office/drawing/2010/main" xmlns="" val="0"/>
                </a:ext>
              </a:extLst>
            </a:blip>
            <a:srcRect t="-414" b="27263"/>
            <a:stretch>
              <a:fillRect/>
            </a:stretch>
          </p:blipFill>
          <p:spPr bwMode="auto">
            <a:xfrm>
              <a:off x="6571722" y="3647005"/>
              <a:ext cx="2056774" cy="1894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7595" name="Picture 2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1486" y="5439293"/>
              <a:ext cx="1022163" cy="1008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9" name="Arc 48"/>
            <p:cNvSpPr/>
            <p:nvPr/>
          </p:nvSpPr>
          <p:spPr>
            <a:xfrm rot="9539095">
              <a:off x="5751813" y="5496858"/>
              <a:ext cx="1053280" cy="558534"/>
            </a:xfrm>
            <a:prstGeom prst="arc">
              <a:avLst>
                <a:gd name="adj1" fmla="val 11967822"/>
                <a:gd name="adj2" fmla="val 18442223"/>
              </a:avLst>
            </a:prstGeom>
            <a:ln w="635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sz="1200"/>
            </a:p>
          </p:txBody>
        </p:sp>
        <p:sp>
          <p:nvSpPr>
            <p:cNvPr id="43" name="Arc 42"/>
            <p:cNvSpPr/>
            <p:nvPr/>
          </p:nvSpPr>
          <p:spPr>
            <a:xfrm rot="10100369">
              <a:off x="4261351" y="6004051"/>
              <a:ext cx="1537135" cy="415399"/>
            </a:xfrm>
            <a:prstGeom prst="arc">
              <a:avLst>
                <a:gd name="adj1" fmla="val 16234409"/>
                <a:gd name="adj2" fmla="val 21274746"/>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sz="1200"/>
            </a:p>
          </p:txBody>
        </p:sp>
        <p:pic>
          <p:nvPicPr>
            <p:cNvPr id="49178" name="Picture 2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58035" y="1479769"/>
              <a:ext cx="2630866" cy="1890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2" name="Arc 41"/>
            <p:cNvSpPr/>
            <p:nvPr/>
          </p:nvSpPr>
          <p:spPr>
            <a:xfrm rot="3889149">
              <a:off x="6811316" y="2817762"/>
              <a:ext cx="1684937" cy="443404"/>
            </a:xfrm>
            <a:prstGeom prst="arc">
              <a:avLst>
                <a:gd name="adj1" fmla="val 15701490"/>
                <a:gd name="adj2" fmla="val 20740488"/>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sz="1200"/>
            </a:p>
          </p:txBody>
        </p:sp>
        <p:sp>
          <p:nvSpPr>
            <p:cNvPr id="6" name="Arc 5"/>
            <p:cNvSpPr/>
            <p:nvPr/>
          </p:nvSpPr>
          <p:spPr>
            <a:xfrm>
              <a:off x="4793437" y="1431539"/>
              <a:ext cx="1537135" cy="415400"/>
            </a:xfrm>
            <a:prstGeom prst="arc">
              <a:avLst>
                <a:gd name="adj1" fmla="val 16200000"/>
                <a:gd name="adj2" fmla="val 21016345"/>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sz="1200"/>
            </a:p>
          </p:txBody>
        </p:sp>
        <p:pic>
          <p:nvPicPr>
            <p:cNvPr id="49179" name="Picture 2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865769" y="5762900"/>
              <a:ext cx="1905861" cy="8603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 name="Arc 43"/>
            <p:cNvSpPr/>
            <p:nvPr/>
          </p:nvSpPr>
          <p:spPr>
            <a:xfrm rot="13283829">
              <a:off x="2350822" y="4454468"/>
              <a:ext cx="1386222" cy="1126403"/>
            </a:xfrm>
            <a:prstGeom prst="arc">
              <a:avLst>
                <a:gd name="adj1" fmla="val 14577750"/>
                <a:gd name="adj2" fmla="val 18881472"/>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ZA" sz="1200"/>
            </a:p>
          </p:txBody>
        </p:sp>
        <p:pic>
          <p:nvPicPr>
            <p:cNvPr id="49182" name="Picture 30"/>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733550" y="5728672"/>
              <a:ext cx="1692716" cy="1109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186" name="Picture 3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15401" y="5184141"/>
              <a:ext cx="1633595" cy="396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187" name="Picture 3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19639" y="1296185"/>
              <a:ext cx="3561238" cy="2361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10"/>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067401" y="897825"/>
              <a:ext cx="2494968" cy="1482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173" name="Picture 21"/>
            <p:cNvPicPr>
              <a:picLocks noChangeAspect="1" noChangeArrowheads="1"/>
            </p:cNvPicPr>
            <p:nvPr/>
          </p:nvPicPr>
          <p:blipFill>
            <a:blip r:embed="rId13" cstate="print">
              <a:extLst>
                <a:ext uri="{28A0092B-C50C-407E-A947-70E740481C1C}">
                  <a14:useLocalDpi xmlns:a14="http://schemas.microsoft.com/office/drawing/2010/main" xmlns="" val="0"/>
                </a:ext>
              </a:extLst>
            </a:blip>
            <a:srcRect b="11749"/>
            <a:stretch>
              <a:fillRect/>
            </a:stretch>
          </p:blipFill>
          <p:spPr bwMode="auto">
            <a:xfrm>
              <a:off x="406066" y="2794424"/>
              <a:ext cx="2299480" cy="24877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Oval 20"/>
            <p:cNvSpPr/>
            <p:nvPr/>
          </p:nvSpPr>
          <p:spPr>
            <a:xfrm>
              <a:off x="528781" y="799882"/>
              <a:ext cx="3458555" cy="2965365"/>
            </a:xfrm>
            <a:prstGeom prst="ellipse">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200">
                <a:solidFill>
                  <a:srgbClr val="FFFFFF"/>
                </a:solidFill>
              </a:endParaRPr>
            </a:p>
          </p:txBody>
        </p:sp>
      </p:grpSp>
    </p:spTree>
    <p:extLst>
      <p:ext uri="{BB962C8B-B14F-4D97-AF65-F5344CB8AC3E}">
        <p14:creationId xmlns:p14="http://schemas.microsoft.com/office/powerpoint/2010/main" xmlns="" val="38315768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0" y="0"/>
          <a:ext cx="158750" cy="158750"/>
        </p:xfrm>
        <a:graphic>
          <a:graphicData uri="http://schemas.openxmlformats.org/presentationml/2006/ole">
            <p:oleObj spid="_x0000_s942090" name="think-cell Slide" r:id="rId13" imgW="360" imgH="360" progId="">
              <p:embed/>
            </p:oleObj>
          </a:graphicData>
        </a:graphic>
      </p:graphicFrame>
      <p:sp>
        <p:nvSpPr>
          <p:cNvPr id="18" name="Rectangle 17"/>
          <p:cNvSpPr/>
          <p:nvPr>
            <p:custDataLst>
              <p:tags r:id="rId2"/>
            </p:custDataLst>
          </p:nvPr>
        </p:nvSpPr>
        <p:spPr>
          <a:xfrm>
            <a:off x="1" y="5284088"/>
            <a:ext cx="8961438" cy="955526"/>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400" dirty="0">
              <a:solidFill>
                <a:srgbClr val="003896"/>
              </a:solidFill>
            </a:endParaRPr>
          </a:p>
        </p:txBody>
      </p:sp>
      <p:sp>
        <p:nvSpPr>
          <p:cNvPr id="12" name="Rectangle 11"/>
          <p:cNvSpPr/>
          <p:nvPr>
            <p:custDataLst>
              <p:tags r:id="rId3"/>
            </p:custDataLst>
          </p:nvPr>
        </p:nvSpPr>
        <p:spPr>
          <a:xfrm>
            <a:off x="1" y="1055556"/>
            <a:ext cx="8961438" cy="955526"/>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sp>
        <p:nvSpPr>
          <p:cNvPr id="17" name="Rectangle 16"/>
          <p:cNvSpPr/>
          <p:nvPr>
            <p:custDataLst>
              <p:tags r:id="rId4"/>
            </p:custDataLst>
          </p:nvPr>
        </p:nvSpPr>
        <p:spPr>
          <a:xfrm>
            <a:off x="167364" y="1050879"/>
            <a:ext cx="8612407" cy="4107975"/>
          </a:xfrm>
          <a:prstGeom prst="rect">
            <a:avLst/>
          </a:prstGeom>
          <a:solidFill>
            <a:schemeClr val="bg1"/>
          </a:solidFill>
          <a:ln w="12700"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315" tIns="45658" rIns="91315" bIns="45658" numCol="1" rtlCol="0" anchor="t" anchorCtr="0" compatLnSpc="1">
            <a:prstTxWarp prst="textNoShape">
              <a:avLst/>
            </a:prstTxWarp>
          </a:bodyPr>
          <a:lstStyle/>
          <a:p>
            <a:pPr algn="ctr" defTabSz="909758"/>
            <a:endParaRPr lang="en-ZA" sz="1200" dirty="0">
              <a:solidFill>
                <a:srgbClr val="003896"/>
              </a:solidFill>
            </a:endParaRPr>
          </a:p>
        </p:txBody>
      </p:sp>
      <p:sp>
        <p:nvSpPr>
          <p:cNvPr id="112642" name="Title 1"/>
          <p:cNvSpPr>
            <a:spLocks noGrp="1"/>
          </p:cNvSpPr>
          <p:nvPr>
            <p:ph type="title"/>
            <p:custDataLst>
              <p:tags r:id="rId5"/>
            </p:custDataLst>
          </p:nvPr>
        </p:nvSpPr>
        <p:spPr>
          <a:xfrm>
            <a:off x="170773" y="508844"/>
            <a:ext cx="6885347" cy="307777"/>
          </a:xfrm>
        </p:spPr>
        <p:txBody>
          <a:bodyPr/>
          <a:lstStyle/>
          <a:p>
            <a:r>
              <a:rPr lang="en-US" altLang="en-US" sz="2000" dirty="0" smtClean="0"/>
              <a:t>Understanding the annual tariff adjustment process</a:t>
            </a:r>
            <a:endParaRPr lang="en-ZA" altLang="en-US" sz="2000" dirty="0" smtClean="0"/>
          </a:p>
        </p:txBody>
      </p:sp>
      <p:pic>
        <p:nvPicPr>
          <p:cNvPr id="3" name="Picture 7"/>
          <p:cNvPicPr>
            <a:picLocks noChangeAspect="1" noChangeArrowheads="1"/>
          </p:cNvPicPr>
          <p:nvPr>
            <p:custDataLst>
              <p:tags r:id="rId6"/>
            </p:custDataLst>
          </p:nvPr>
        </p:nvPicPr>
        <p:blipFill rotWithShape="1">
          <a:blip r:embed="rId14" cstate="print">
            <a:duotone>
              <a:schemeClr val="accent4">
                <a:shade val="45000"/>
                <a:satMod val="135000"/>
              </a:schemeClr>
              <a:prstClr val="white"/>
            </a:duotone>
            <a:extLst>
              <a:ext uri="{28A0092B-C50C-407E-A947-70E740481C1C}">
                <a14:useLocalDpi xmlns:a14="http://schemas.microsoft.com/office/drawing/2010/main" xmlns="" val="0"/>
              </a:ext>
            </a:extLst>
          </a:blip>
          <a:srcRect r="61849"/>
          <a:stretch/>
        </p:blipFill>
        <p:spPr bwMode="auto">
          <a:xfrm>
            <a:off x="187901" y="1100290"/>
            <a:ext cx="3177053" cy="2926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7"/>
          <p:cNvPicPr>
            <a:picLocks noChangeAspect="1" noChangeArrowheads="1"/>
          </p:cNvPicPr>
          <p:nvPr>
            <p:custDataLst>
              <p:tags r:id="rId7"/>
            </p:custDataLst>
          </p:nvPr>
        </p:nvPicPr>
        <p:blipFill rotWithShape="1">
          <a:blip r:embed="rId14" cstate="print">
            <a:duotone>
              <a:schemeClr val="accent4">
                <a:shade val="45000"/>
                <a:satMod val="135000"/>
              </a:schemeClr>
              <a:prstClr val="white"/>
            </a:duotone>
            <a:extLst>
              <a:ext uri="{28A0092B-C50C-407E-A947-70E740481C1C}">
                <a14:useLocalDpi xmlns:a14="http://schemas.microsoft.com/office/drawing/2010/main" xmlns="" val="0"/>
              </a:ext>
            </a:extLst>
          </a:blip>
          <a:srcRect l="38989" r="21859"/>
          <a:stretch/>
        </p:blipFill>
        <p:spPr bwMode="auto">
          <a:xfrm>
            <a:off x="3447084" y="1774500"/>
            <a:ext cx="3260457" cy="2926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7"/>
          <p:cNvPicPr>
            <a:picLocks noChangeAspect="1" noChangeArrowheads="1"/>
          </p:cNvPicPr>
          <p:nvPr>
            <p:custDataLst>
              <p:tags r:id="rId8"/>
            </p:custDataLst>
          </p:nvPr>
        </p:nvPicPr>
        <p:blipFill rotWithShape="1">
          <a:blip r:embed="rId14" cstate="print">
            <a:duotone>
              <a:schemeClr val="accent4">
                <a:shade val="45000"/>
                <a:satMod val="135000"/>
              </a:schemeClr>
              <a:prstClr val="white"/>
            </a:duotone>
            <a:extLst>
              <a:ext uri="{28A0092B-C50C-407E-A947-70E740481C1C}">
                <a14:useLocalDpi xmlns:a14="http://schemas.microsoft.com/office/drawing/2010/main" xmlns="" val="0"/>
              </a:ext>
            </a:extLst>
          </a:blip>
          <a:srcRect l="78673" r="1" b="18050"/>
          <a:stretch/>
        </p:blipFill>
        <p:spPr bwMode="auto">
          <a:xfrm>
            <a:off x="6820698" y="3068291"/>
            <a:ext cx="1775963" cy="2090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Elbow Connector 6"/>
          <p:cNvCxnSpPr/>
          <p:nvPr>
            <p:custDataLst>
              <p:tags r:id="rId9"/>
            </p:custDataLst>
          </p:nvPr>
        </p:nvCxnSpPr>
        <p:spPr>
          <a:xfrm>
            <a:off x="3246334" y="1448173"/>
            <a:ext cx="1482683" cy="919015"/>
          </a:xfrm>
          <a:prstGeom prst="bentConnector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custDataLst>
              <p:tags r:id="rId10"/>
            </p:custDataLst>
          </p:nvPr>
        </p:nvCxnSpPr>
        <p:spPr>
          <a:xfrm>
            <a:off x="5981439" y="2490562"/>
            <a:ext cx="1481126" cy="919015"/>
          </a:xfrm>
          <a:prstGeom prst="bentConnector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8714" y="5250637"/>
            <a:ext cx="8477947" cy="276999"/>
          </a:xfrm>
          <a:prstGeom prst="rect">
            <a:avLst/>
          </a:prstGeom>
          <a:noFill/>
        </p:spPr>
        <p:txBody>
          <a:bodyPr>
            <a:spAutoFit/>
          </a:bodyPr>
          <a:lstStyle/>
          <a:p>
            <a:pPr marL="189280" lvl="1" indent="-187728" defTabSz="875036">
              <a:buClr>
                <a:schemeClr val="tx2"/>
              </a:buClr>
              <a:buSzPct val="125000"/>
              <a:buFont typeface="Arial" pitchFamily="34" charset="0"/>
              <a:buChar char="•"/>
              <a:defRPr/>
            </a:pPr>
            <a:r>
              <a:rPr lang="en-US" sz="1200" dirty="0">
                <a:latin typeface="+mn-lt"/>
              </a:rPr>
              <a:t>The annual tariff adjustment occurs each year after the MYPD decision</a:t>
            </a:r>
          </a:p>
        </p:txBody>
      </p:sp>
      <p:sp>
        <p:nvSpPr>
          <p:cNvPr id="15" name="Rectangle 14"/>
          <p:cNvSpPr/>
          <p:nvPr/>
        </p:nvSpPr>
        <p:spPr>
          <a:xfrm>
            <a:off x="118714" y="6268331"/>
            <a:ext cx="8477947" cy="276999"/>
          </a:xfrm>
          <a:prstGeom prst="rect">
            <a:avLst/>
          </a:prstGeom>
          <a:noFill/>
        </p:spPr>
        <p:txBody>
          <a:bodyPr>
            <a:spAutoFit/>
          </a:bodyPr>
          <a:lstStyle/>
          <a:p>
            <a:pPr marL="189280" lvl="1" indent="-187728" defTabSz="875036">
              <a:buClr>
                <a:schemeClr val="tx2"/>
              </a:buClr>
              <a:buSzPct val="125000"/>
              <a:buFont typeface="Arial" pitchFamily="34" charset="0"/>
              <a:buChar char="•"/>
              <a:defRPr/>
            </a:pPr>
            <a:r>
              <a:rPr lang="en-US" sz="1200" dirty="0">
                <a:latin typeface="+mn-lt"/>
              </a:rPr>
              <a:t>Adjust the previous year’s approved tariffs </a:t>
            </a:r>
          </a:p>
        </p:txBody>
      </p:sp>
      <p:sp>
        <p:nvSpPr>
          <p:cNvPr id="16" name="Rectangle 15"/>
          <p:cNvSpPr/>
          <p:nvPr/>
        </p:nvSpPr>
        <p:spPr>
          <a:xfrm>
            <a:off x="118714" y="5629499"/>
            <a:ext cx="8477947" cy="276999"/>
          </a:xfrm>
          <a:prstGeom prst="rect">
            <a:avLst/>
          </a:prstGeom>
          <a:noFill/>
        </p:spPr>
        <p:txBody>
          <a:bodyPr>
            <a:spAutoFit/>
          </a:bodyPr>
          <a:lstStyle/>
          <a:p>
            <a:pPr marL="189280" lvl="1" indent="-187728" defTabSz="875036">
              <a:buClr>
                <a:schemeClr val="tx2"/>
              </a:buClr>
              <a:buSzPct val="125000"/>
              <a:buFont typeface="Arial" pitchFamily="34" charset="0"/>
              <a:buChar char="•"/>
              <a:defRPr/>
            </a:pPr>
            <a:r>
              <a:rPr lang="en-US" sz="1200" dirty="0">
                <a:latin typeface="+mn-lt"/>
              </a:rPr>
              <a:t>Purpose is to recover incremental  allowed MYPD decision + RCA revenues </a:t>
            </a:r>
          </a:p>
        </p:txBody>
      </p:sp>
      <p:sp>
        <p:nvSpPr>
          <p:cNvPr id="19" name="Rectangle 18"/>
          <p:cNvSpPr/>
          <p:nvPr/>
        </p:nvSpPr>
        <p:spPr>
          <a:xfrm>
            <a:off x="118714" y="5961293"/>
            <a:ext cx="8477947" cy="276999"/>
          </a:xfrm>
          <a:prstGeom prst="rect">
            <a:avLst/>
          </a:prstGeom>
          <a:noFill/>
        </p:spPr>
        <p:txBody>
          <a:bodyPr>
            <a:spAutoFit/>
          </a:bodyPr>
          <a:lstStyle/>
          <a:p>
            <a:pPr marL="189280" lvl="1" indent="-187728" defTabSz="875036">
              <a:buClr>
                <a:schemeClr val="tx2"/>
              </a:buClr>
              <a:buSzPct val="125000"/>
              <a:buFont typeface="Arial" pitchFamily="34" charset="0"/>
              <a:buChar char="•"/>
              <a:defRPr/>
            </a:pPr>
            <a:r>
              <a:rPr lang="en-US" sz="1200" dirty="0">
                <a:latin typeface="+mn-lt"/>
              </a:rPr>
              <a:t>Compliance to the Electricity Regulation Act (ERA) </a:t>
            </a:r>
            <a:endParaRPr lang="en-ZA" sz="1200" dirty="0">
              <a:latin typeface="+mn-lt"/>
            </a:endParaRPr>
          </a:p>
        </p:txBody>
      </p:sp>
    </p:spTree>
    <p:extLst>
      <p:ext uri="{BB962C8B-B14F-4D97-AF65-F5344CB8AC3E}">
        <p14:creationId xmlns:p14="http://schemas.microsoft.com/office/powerpoint/2010/main" xmlns="" val="41530852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3070667610"/>
              </p:ext>
            </p:extLst>
          </p:nvPr>
        </p:nvGraphicFramePr>
        <p:xfrm>
          <a:off x="1588" y="1588"/>
          <a:ext cx="1587" cy="1587"/>
        </p:xfrm>
        <a:graphic>
          <a:graphicData uri="http://schemas.openxmlformats.org/presentationml/2006/ole">
            <p:oleObj spid="_x0000_s930831" name="think-cell Slide" r:id="rId3" imgW="360" imgH="360" progId="">
              <p:embed/>
            </p:oleObj>
          </a:graphicData>
        </a:graphic>
      </p:graphicFrame>
      <p:grpSp>
        <p:nvGrpSpPr>
          <p:cNvPr id="24" name="Group 23"/>
          <p:cNvGrpSpPr/>
          <p:nvPr/>
        </p:nvGrpSpPr>
        <p:grpSpPr>
          <a:xfrm>
            <a:off x="1" y="1159543"/>
            <a:ext cx="8961438" cy="955526"/>
            <a:chOff x="0" y="1528914"/>
            <a:chExt cx="9144000" cy="974992"/>
          </a:xfrm>
        </p:grpSpPr>
        <p:sp>
          <p:nvSpPr>
            <p:cNvPr id="25" name="Rectangle 24"/>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26" name="Straight Connector 25"/>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14690" name="Title 1"/>
          <p:cNvSpPr>
            <a:spLocks noGrp="1"/>
          </p:cNvSpPr>
          <p:nvPr>
            <p:ph type="title"/>
          </p:nvPr>
        </p:nvSpPr>
        <p:spPr>
          <a:xfrm>
            <a:off x="170773" y="248375"/>
            <a:ext cx="6885347" cy="61555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altLang="en-US" sz="2000" dirty="0"/>
              <a:t>Municipal Finance Management Act (MFMA) determines the annual tariff adjustment Eskom and NERSA time-lines</a:t>
            </a:r>
            <a:endParaRPr lang="en-ZA" altLang="en-US" sz="2000" dirty="0"/>
          </a:p>
        </p:txBody>
      </p:sp>
      <p:sp>
        <p:nvSpPr>
          <p:cNvPr id="2" name="Content Placeholder 1"/>
          <p:cNvSpPr>
            <a:spLocks noGrp="1"/>
          </p:cNvSpPr>
          <p:nvPr>
            <p:ph idx="1"/>
          </p:nvPr>
        </p:nvSpPr>
        <p:spPr>
          <a:xfrm>
            <a:off x="2279871" y="2133887"/>
            <a:ext cx="4302125" cy="1231106"/>
          </a:xfrm>
        </p:spPr>
        <p:txBody>
          <a:bodyPr/>
          <a:lstStyle/>
          <a:p>
            <a:endParaRPr lang="en-US"/>
          </a:p>
        </p:txBody>
      </p:sp>
      <p:pic>
        <p:nvPicPr>
          <p:cNvPr id="82947"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9602"/>
          <a:stretch/>
        </p:blipFill>
        <p:spPr bwMode="auto">
          <a:xfrm>
            <a:off x="1135738" y="2105891"/>
            <a:ext cx="6683739" cy="350195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ight Brace 11"/>
          <p:cNvSpPr/>
          <p:nvPr/>
        </p:nvSpPr>
        <p:spPr bwMode="auto">
          <a:xfrm rot="5400000">
            <a:off x="4319694" y="2671266"/>
            <a:ext cx="371837" cy="6245002"/>
          </a:xfrm>
          <a:prstGeom prst="rightBrace">
            <a:avLst/>
          </a:prstGeom>
          <a:solidFill>
            <a:schemeClr val="bg1"/>
          </a:solidFill>
          <a:ln w="9525" cap="flat" cmpd="sng" algn="ctr">
            <a:solidFill>
              <a:schemeClr val="accent4"/>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defRPr/>
            </a:pPr>
            <a:endParaRPr lang="en-ZA" sz="1078" b="1">
              <a:solidFill>
                <a:srgbClr val="003896"/>
              </a:solidFill>
              <a:cs typeface="Arial" charset="0"/>
            </a:endParaRPr>
          </a:p>
        </p:txBody>
      </p:sp>
      <p:sp>
        <p:nvSpPr>
          <p:cNvPr id="13" name="TextBox 12"/>
          <p:cNvSpPr txBox="1">
            <a:spLocks noChangeArrowheads="1"/>
          </p:cNvSpPr>
          <p:nvPr/>
        </p:nvSpPr>
        <p:spPr bwMode="auto">
          <a:xfrm>
            <a:off x="2098782" y="5979686"/>
            <a:ext cx="5404867" cy="301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0" hangingPunct="0"/>
            <a:r>
              <a:rPr lang="en-US" sz="1372">
                <a:solidFill>
                  <a:srgbClr val="002E7F"/>
                </a:solidFill>
              </a:rPr>
              <a:t>Period available to recover the MYPD allowed annual revenues</a:t>
            </a:r>
            <a:endParaRPr lang="en-ZA" sz="1372">
              <a:solidFill>
                <a:srgbClr val="002E7F"/>
              </a:solidFill>
            </a:endParaRPr>
          </a:p>
        </p:txBody>
      </p:sp>
      <p:sp>
        <p:nvSpPr>
          <p:cNvPr id="14" name="Down Arrow 13"/>
          <p:cNvSpPr/>
          <p:nvPr/>
        </p:nvSpPr>
        <p:spPr bwMode="auto">
          <a:xfrm rot="10800000">
            <a:off x="1275761" y="4146947"/>
            <a:ext cx="476076" cy="1140406"/>
          </a:xfrm>
          <a:prstGeom prst="downArrow">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ZA" sz="1078" b="1">
              <a:solidFill>
                <a:srgbClr val="003896"/>
              </a:solidFill>
            </a:endParaRPr>
          </a:p>
        </p:txBody>
      </p:sp>
      <p:sp>
        <p:nvSpPr>
          <p:cNvPr id="15" name="TextBox 14"/>
          <p:cNvSpPr txBox="1">
            <a:spLocks noChangeArrowheads="1"/>
          </p:cNvSpPr>
          <p:nvPr/>
        </p:nvSpPr>
        <p:spPr bwMode="auto">
          <a:xfrm>
            <a:off x="549200" y="3482619"/>
            <a:ext cx="1798511" cy="723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0" hangingPunct="0"/>
            <a:r>
              <a:rPr lang="en-US" sz="1372">
                <a:solidFill>
                  <a:srgbClr val="594D3E"/>
                </a:solidFill>
              </a:rPr>
              <a:t>1 April </a:t>
            </a:r>
          </a:p>
          <a:p>
            <a:pPr algn="ctr" eaLnBrk="0" hangingPunct="0"/>
            <a:r>
              <a:rPr lang="en-US" sz="1372">
                <a:solidFill>
                  <a:srgbClr val="594D3E"/>
                </a:solidFill>
              </a:rPr>
              <a:t>non-municipal increase</a:t>
            </a:r>
            <a:endParaRPr lang="en-ZA" sz="1372">
              <a:solidFill>
                <a:srgbClr val="594D3E"/>
              </a:solidFill>
            </a:endParaRPr>
          </a:p>
        </p:txBody>
      </p:sp>
      <p:sp>
        <p:nvSpPr>
          <p:cNvPr id="16" name="Down Arrow 15"/>
          <p:cNvSpPr/>
          <p:nvPr/>
        </p:nvSpPr>
        <p:spPr bwMode="auto">
          <a:xfrm rot="10800000">
            <a:off x="2956030" y="4820611"/>
            <a:ext cx="476076" cy="466742"/>
          </a:xfrm>
          <a:prstGeom prst="downArrow">
            <a:avLst/>
          </a:prstGeom>
          <a:solidFill>
            <a:srgbClr val="C00000"/>
          </a:solidFill>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a:lstStyle/>
          <a:p>
            <a:pPr eaLnBrk="0" hangingPunct="0">
              <a:defRPr/>
            </a:pPr>
            <a:endParaRPr lang="en-ZA" sz="1078" b="1">
              <a:solidFill>
                <a:srgbClr val="003896"/>
              </a:solidFill>
            </a:endParaRPr>
          </a:p>
        </p:txBody>
      </p:sp>
      <p:sp>
        <p:nvSpPr>
          <p:cNvPr id="17" name="TextBox 11"/>
          <p:cNvSpPr txBox="1">
            <a:spLocks noChangeArrowheads="1"/>
          </p:cNvSpPr>
          <p:nvPr/>
        </p:nvSpPr>
        <p:spPr bwMode="auto">
          <a:xfrm>
            <a:off x="2260585" y="4367872"/>
            <a:ext cx="1866966" cy="513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ct val="100000"/>
              </a:spcBef>
              <a:buClr>
                <a:srgbClr val="8C7F6D"/>
              </a:buClr>
              <a:buChar char="•"/>
              <a:defRPr sz="2000">
                <a:solidFill>
                  <a:srgbClr val="003896"/>
                </a:solidFill>
                <a:latin typeface="Century Gothic" panose="020B0502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Century Gothic" panose="020B0502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Century Gothic" panose="020B0502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Century Gothic" panose="020B0502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Century Gothic" panose="020B0502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9pPr>
          </a:lstStyle>
          <a:p>
            <a:pPr algn="ctr">
              <a:lnSpc>
                <a:spcPct val="100000"/>
              </a:lnSpc>
              <a:spcBef>
                <a:spcPct val="0"/>
              </a:spcBef>
              <a:buClrTx/>
              <a:buFontTx/>
              <a:buNone/>
            </a:pPr>
            <a:r>
              <a:rPr lang="en-US" altLang="en-US" sz="1372" b="1">
                <a:solidFill>
                  <a:srgbClr val="CC3300"/>
                </a:solidFill>
                <a:latin typeface="Arial" panose="020B0604020202020204" pitchFamily="34" charset="0"/>
              </a:rPr>
              <a:t>1 July</a:t>
            </a:r>
          </a:p>
          <a:p>
            <a:pPr algn="ctr">
              <a:lnSpc>
                <a:spcPct val="100000"/>
              </a:lnSpc>
              <a:spcBef>
                <a:spcPct val="0"/>
              </a:spcBef>
              <a:buClrTx/>
              <a:buFontTx/>
              <a:buNone/>
            </a:pPr>
            <a:r>
              <a:rPr lang="en-US" altLang="en-US" sz="1372" b="1">
                <a:solidFill>
                  <a:srgbClr val="CC3300"/>
                </a:solidFill>
                <a:latin typeface="Arial" panose="020B0604020202020204" pitchFamily="34" charset="0"/>
              </a:rPr>
              <a:t>municipal increase</a:t>
            </a:r>
            <a:endParaRPr lang="en-ZA" altLang="en-US" sz="1372" b="1">
              <a:solidFill>
                <a:srgbClr val="CC3300"/>
              </a:solidFill>
              <a:latin typeface="Arial" panose="020B0604020202020204" pitchFamily="34" charset="0"/>
            </a:endParaRPr>
          </a:p>
        </p:txBody>
      </p:sp>
      <p:sp>
        <p:nvSpPr>
          <p:cNvPr id="18" name="TextBox 17"/>
          <p:cNvSpPr txBox="1">
            <a:spLocks noChangeArrowheads="1"/>
          </p:cNvSpPr>
          <p:nvPr/>
        </p:nvSpPr>
        <p:spPr bwMode="auto">
          <a:xfrm>
            <a:off x="3144283" y="2290873"/>
            <a:ext cx="2722659" cy="511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0" hangingPunct="0"/>
            <a:r>
              <a:rPr lang="en-US" sz="1372">
                <a:solidFill>
                  <a:srgbClr val="594D3E"/>
                </a:solidFill>
              </a:rPr>
              <a:t>Non-municipal</a:t>
            </a:r>
          </a:p>
          <a:p>
            <a:pPr algn="ctr" eaLnBrk="0" hangingPunct="0"/>
            <a:r>
              <a:rPr lang="en-US" sz="1372" i="1">
                <a:solidFill>
                  <a:srgbClr val="594D3E"/>
                </a:solidFill>
              </a:rPr>
              <a:t>Higher tariffs over 12 months</a:t>
            </a:r>
            <a:endParaRPr lang="en-ZA" sz="1372" i="1">
              <a:solidFill>
                <a:srgbClr val="594D3E"/>
              </a:solidFill>
            </a:endParaRPr>
          </a:p>
        </p:txBody>
      </p:sp>
      <p:sp>
        <p:nvSpPr>
          <p:cNvPr id="19" name="Right Brace 16"/>
          <p:cNvSpPr>
            <a:spLocks/>
          </p:cNvSpPr>
          <p:nvPr/>
        </p:nvSpPr>
        <p:spPr bwMode="auto">
          <a:xfrm rot="5400000" flipH="1">
            <a:off x="5160605" y="1811684"/>
            <a:ext cx="421624" cy="4513391"/>
          </a:xfrm>
          <a:prstGeom prst="rightBrace">
            <a:avLst>
              <a:gd name="adj1" fmla="val 0"/>
              <a:gd name="adj2" fmla="val 49551"/>
            </a:avLst>
          </a:prstGeom>
          <a:solidFill>
            <a:schemeClr val="bg1"/>
          </a:solidFill>
          <a:ln w="19050" algn="ctr">
            <a:solidFill>
              <a:srgbClr val="CC3300"/>
            </a:solidFill>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nSpc>
                <a:spcPct val="90000"/>
              </a:lnSpc>
              <a:spcBef>
                <a:spcPct val="100000"/>
              </a:spcBef>
              <a:buClr>
                <a:srgbClr val="8C7F6D"/>
              </a:buClr>
              <a:buChar char="•"/>
              <a:defRPr sz="2000">
                <a:solidFill>
                  <a:srgbClr val="003896"/>
                </a:solidFill>
                <a:latin typeface="Century Gothic" panose="020B0502020202020204" pitchFamily="34" charset="0"/>
                <a:cs typeface="Arial" panose="020B0604020202020204" pitchFamily="34" charset="0"/>
              </a:defRPr>
            </a:lvl1pPr>
            <a:lvl2pPr marL="742950" indent="-285750">
              <a:lnSpc>
                <a:spcPct val="90000"/>
              </a:lnSpc>
              <a:spcBef>
                <a:spcPct val="100000"/>
              </a:spcBef>
              <a:buClr>
                <a:srgbClr val="8C7F6D"/>
              </a:buClr>
              <a:buChar char="•"/>
              <a:defRPr>
                <a:solidFill>
                  <a:srgbClr val="003896"/>
                </a:solidFill>
                <a:latin typeface="Century Gothic" panose="020B0502020202020204" pitchFamily="34" charset="0"/>
                <a:cs typeface="Arial" panose="020B0604020202020204" pitchFamily="34" charset="0"/>
              </a:defRPr>
            </a:lvl2pPr>
            <a:lvl3pPr marL="1143000" indent="-228600">
              <a:lnSpc>
                <a:spcPct val="90000"/>
              </a:lnSpc>
              <a:spcBef>
                <a:spcPct val="100000"/>
              </a:spcBef>
              <a:buClr>
                <a:srgbClr val="8C7F6D"/>
              </a:buClr>
              <a:buChar char="•"/>
              <a:defRPr sz="1600">
                <a:solidFill>
                  <a:srgbClr val="003896"/>
                </a:solidFill>
                <a:latin typeface="Century Gothic" panose="020B0502020202020204" pitchFamily="34" charset="0"/>
                <a:cs typeface="Arial" panose="020B0604020202020204" pitchFamily="34" charset="0"/>
              </a:defRPr>
            </a:lvl3pPr>
            <a:lvl4pPr marL="1600200" indent="-228600">
              <a:lnSpc>
                <a:spcPct val="90000"/>
              </a:lnSpc>
              <a:spcBef>
                <a:spcPct val="100000"/>
              </a:spcBef>
              <a:buClr>
                <a:srgbClr val="8C7F6D"/>
              </a:buClr>
              <a:buChar char="•"/>
              <a:defRPr sz="1400">
                <a:solidFill>
                  <a:srgbClr val="003896"/>
                </a:solidFill>
                <a:latin typeface="Century Gothic" panose="020B0502020202020204" pitchFamily="34" charset="0"/>
                <a:cs typeface="Arial" panose="020B0604020202020204" pitchFamily="34" charset="0"/>
              </a:defRPr>
            </a:lvl4pPr>
            <a:lvl5pPr marL="2057400" indent="-228600">
              <a:lnSpc>
                <a:spcPct val="90000"/>
              </a:lnSpc>
              <a:spcBef>
                <a:spcPct val="100000"/>
              </a:spcBef>
              <a:buClr>
                <a:srgbClr val="8C7F6D"/>
              </a:buClr>
              <a:buChar char="•"/>
              <a:defRPr sz="1400">
                <a:solidFill>
                  <a:srgbClr val="003896"/>
                </a:solidFill>
                <a:latin typeface="Century Gothic" panose="020B0502020202020204" pitchFamily="34" charset="0"/>
                <a:cs typeface="Arial" panose="020B0604020202020204" pitchFamily="34"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Century Gothic" panose="020B0502020202020204" pitchFamily="34" charset="0"/>
                <a:cs typeface="Arial" panose="020B0604020202020204" pitchFamily="34" charset="0"/>
              </a:defRPr>
            </a:lvl9pPr>
          </a:lstStyle>
          <a:p>
            <a:pPr>
              <a:lnSpc>
                <a:spcPct val="100000"/>
              </a:lnSpc>
              <a:spcBef>
                <a:spcPct val="0"/>
              </a:spcBef>
              <a:buClrTx/>
              <a:buFontTx/>
              <a:buNone/>
            </a:pPr>
            <a:endParaRPr lang="en-ZA" altLang="en-US" sz="1078" b="1">
              <a:latin typeface="Arial" panose="020B0604020202020204" pitchFamily="34" charset="0"/>
            </a:endParaRPr>
          </a:p>
        </p:txBody>
      </p:sp>
      <p:sp>
        <p:nvSpPr>
          <p:cNvPr id="20" name="Right Brace 19"/>
          <p:cNvSpPr/>
          <p:nvPr/>
        </p:nvSpPr>
        <p:spPr bwMode="auto">
          <a:xfrm rot="5400000" flipH="1">
            <a:off x="4161780" y="92519"/>
            <a:ext cx="687666" cy="6114314"/>
          </a:xfrm>
          <a:prstGeom prst="rightBrace">
            <a:avLst>
              <a:gd name="adj1" fmla="val 184"/>
              <a:gd name="adj2" fmla="val 49705"/>
            </a:avLst>
          </a:prstGeom>
          <a:solidFill>
            <a:schemeClr val="bg1"/>
          </a:solidFill>
          <a:ln w="19050" cap="flat" cmpd="sng" algn="ctr">
            <a:solidFill>
              <a:schemeClr val="accent6"/>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defRPr/>
            </a:pPr>
            <a:endParaRPr lang="en-ZA" sz="1078" b="1">
              <a:solidFill>
                <a:srgbClr val="003896"/>
              </a:solidFill>
              <a:cs typeface="Arial" charset="0"/>
            </a:endParaRPr>
          </a:p>
        </p:txBody>
      </p:sp>
      <p:sp>
        <p:nvSpPr>
          <p:cNvPr id="21" name="TextBox 20"/>
          <p:cNvSpPr txBox="1">
            <a:spLocks noChangeArrowheads="1"/>
          </p:cNvSpPr>
          <p:nvPr/>
        </p:nvSpPr>
        <p:spPr bwMode="auto">
          <a:xfrm>
            <a:off x="4035758" y="3331705"/>
            <a:ext cx="2671318" cy="513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0" hangingPunct="0"/>
            <a:r>
              <a:rPr lang="en-US" sz="1372">
                <a:solidFill>
                  <a:srgbClr val="594D3E"/>
                </a:solidFill>
              </a:rPr>
              <a:t>Municipal</a:t>
            </a:r>
          </a:p>
          <a:p>
            <a:pPr algn="ctr" eaLnBrk="0" hangingPunct="0"/>
            <a:r>
              <a:rPr lang="en-US" sz="1372" i="1">
                <a:solidFill>
                  <a:srgbClr val="594D3E"/>
                </a:solidFill>
              </a:rPr>
              <a:t>Higher tariffs over 9 months</a:t>
            </a:r>
            <a:endParaRPr lang="en-ZA" sz="1372" i="1">
              <a:solidFill>
                <a:srgbClr val="594D3E"/>
              </a:solidFill>
            </a:endParaRPr>
          </a:p>
        </p:txBody>
      </p:sp>
      <p:sp>
        <p:nvSpPr>
          <p:cNvPr id="23" name="Rectangle 22"/>
          <p:cNvSpPr>
            <a:spLocks noChangeArrowheads="1"/>
          </p:cNvSpPr>
          <p:nvPr/>
        </p:nvSpPr>
        <p:spPr bwMode="auto">
          <a:xfrm>
            <a:off x="238039" y="1282712"/>
            <a:ext cx="847913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88900" indent="-88900">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189280" lvl="1" indent="-187728" defTabSz="875036" eaLnBrk="0" hangingPunct="0">
              <a:buClr>
                <a:schemeClr val="tx2"/>
              </a:buClr>
              <a:buSzPct val="125000"/>
              <a:buFont typeface="Arial" pitchFamily="34" charset="0"/>
              <a:buChar char="•"/>
              <a:defRPr/>
            </a:pPr>
            <a:r>
              <a:rPr lang="en-US" altLang="en-US" dirty="0">
                <a:latin typeface="+mn-lt"/>
                <a:cs typeface="+mn-cs"/>
              </a:rPr>
              <a:t>MFMA  creates two set of tariff rates for Eskom i.e. Eskom directly supplied and municipal tariff rates</a:t>
            </a:r>
          </a:p>
        </p:txBody>
      </p:sp>
      <p:sp>
        <p:nvSpPr>
          <p:cNvPr id="4" name="Rectangle 3"/>
          <p:cNvSpPr/>
          <p:nvPr/>
        </p:nvSpPr>
        <p:spPr>
          <a:xfrm>
            <a:off x="683491" y="1867487"/>
            <a:ext cx="7296728" cy="448713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2992101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9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p:bldP spid="19" grpId="0" animBg="1"/>
      <p:bldP spid="20" grpId="0" animBg="1"/>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114155"/>
            <a:ext cx="8752960" cy="5541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70144" y="3994700"/>
            <a:ext cx="2064341" cy="1881774"/>
          </a:xfrm>
          <a:prstGeom prst="ellipse">
            <a:avLst/>
          </a:prstGeom>
          <a:ln>
            <a:noFill/>
          </a:ln>
          <a:effectLst>
            <a:softEdge rad="112500"/>
          </a:effectLst>
        </p:spPr>
      </p:pic>
      <p:graphicFrame>
        <p:nvGraphicFramePr>
          <p:cNvPr id="2" name="Object 1" hidden="1"/>
          <p:cNvGraphicFramePr>
            <a:graphicFrameLocks noChangeAspect="1"/>
          </p:cNvGraphicFramePr>
          <p:nvPr>
            <p:extLst>
              <p:ext uri="{D42A27DB-BD31-4B8C-83A1-F6EECF244321}">
                <p14:modId xmlns:p14="http://schemas.microsoft.com/office/powerpoint/2010/main" xmlns="" val="1373818476"/>
              </p:ext>
            </p:extLst>
          </p:nvPr>
        </p:nvGraphicFramePr>
        <p:xfrm>
          <a:off x="1588" y="1588"/>
          <a:ext cx="1587" cy="1587"/>
        </p:xfrm>
        <a:graphic>
          <a:graphicData uri="http://schemas.openxmlformats.org/presentationml/2006/ole">
            <p:oleObj spid="_x0000_s931854" name="think-cell Slide" r:id="rId5" imgW="360" imgH="360" progId="">
              <p:embed/>
            </p:oleObj>
          </a:graphicData>
        </a:graphic>
      </p:graphicFrame>
      <p:sp>
        <p:nvSpPr>
          <p:cNvPr id="118787" name="Title 3"/>
          <p:cNvSpPr>
            <a:spLocks noGrp="1"/>
          </p:cNvSpPr>
          <p:nvPr>
            <p:ph type="title"/>
          </p:nvPr>
        </p:nvSpPr>
        <p:spPr>
          <a:xfrm>
            <a:off x="170773" y="247369"/>
            <a:ext cx="6885347" cy="615553"/>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sz="2000" dirty="0"/>
              <a:t>Section 42 of the MFMA requires the proposed increase for municipalities must be tabled in Parliament</a:t>
            </a:r>
            <a:endParaRPr lang="en-ZA" altLang="en-US" sz="2000" dirty="0"/>
          </a:p>
        </p:txBody>
      </p:sp>
      <p:grpSp>
        <p:nvGrpSpPr>
          <p:cNvPr id="25" name="Group 24"/>
          <p:cNvGrpSpPr/>
          <p:nvPr/>
        </p:nvGrpSpPr>
        <p:grpSpPr>
          <a:xfrm>
            <a:off x="1" y="1159543"/>
            <a:ext cx="8961438" cy="955526"/>
            <a:chOff x="0" y="1528914"/>
            <a:chExt cx="9144000" cy="974992"/>
          </a:xfrm>
        </p:grpSpPr>
        <p:sp>
          <p:nvSpPr>
            <p:cNvPr id="26" name="Rectangle 25"/>
            <p:cNvSpPr/>
            <p:nvPr/>
          </p:nvSpPr>
          <p:spPr>
            <a:xfrm>
              <a:off x="0" y="1528914"/>
              <a:ext cx="9144000" cy="974992"/>
            </a:xfrm>
            <a:prstGeom prst="rect">
              <a:avLst/>
            </a:prstGeom>
            <a:gradFill>
              <a:gsLst>
                <a:gs pos="0">
                  <a:schemeClr val="bg1">
                    <a:lumMod val="85000"/>
                  </a:schemeClr>
                </a:gs>
                <a:gs pos="100000">
                  <a:schemeClr val="bg1">
                    <a:alpha val="0"/>
                  </a:schemeClr>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ZA" sz="1200" dirty="0">
                <a:solidFill>
                  <a:srgbClr val="003896"/>
                </a:solidFill>
              </a:endParaRPr>
            </a:p>
          </p:txBody>
        </p:sp>
        <p:cxnSp>
          <p:nvCxnSpPr>
            <p:cNvPr id="27" name="Straight Connector 26"/>
            <p:cNvCxnSpPr/>
            <p:nvPr/>
          </p:nvCxnSpPr>
          <p:spPr>
            <a:xfrm>
              <a:off x="0" y="1528914"/>
              <a:ext cx="9144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8" name="Picture 4"/>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xmlns="" val="0"/>
              </a:ext>
            </a:extLst>
          </a:blip>
          <a:srcRect r="3136"/>
          <a:stretch/>
        </p:blipFill>
        <p:spPr bwMode="auto">
          <a:xfrm>
            <a:off x="5965340" y="1805496"/>
            <a:ext cx="2268353" cy="2261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 name="Group 104"/>
          <p:cNvGrpSpPr>
            <a:grpSpLocks/>
          </p:cNvGrpSpPr>
          <p:nvPr/>
        </p:nvGrpSpPr>
        <p:grpSpPr bwMode="auto">
          <a:xfrm>
            <a:off x="2151680" y="1420648"/>
            <a:ext cx="2310370" cy="2078556"/>
            <a:chOff x="7182533" y="1211288"/>
            <a:chExt cx="1488741" cy="1492205"/>
          </a:xfrm>
        </p:grpSpPr>
        <p:sp>
          <p:nvSpPr>
            <p:cNvPr id="10" name="Oval 9"/>
            <p:cNvSpPr/>
            <p:nvPr/>
          </p:nvSpPr>
          <p:spPr>
            <a:xfrm>
              <a:off x="7295817" y="1296174"/>
              <a:ext cx="1296258" cy="1407319"/>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ZA" sz="1372" b="1">
                <a:solidFill>
                  <a:srgbClr val="FFFFFF"/>
                </a:solidFill>
              </a:endParaRPr>
            </a:p>
          </p:txBody>
        </p:sp>
        <p:sp>
          <p:nvSpPr>
            <p:cNvPr id="118802" name="TextBox 106"/>
            <p:cNvSpPr txBox="1">
              <a:spLocks noChangeArrowheads="1"/>
            </p:cNvSpPr>
            <p:nvPr/>
          </p:nvSpPr>
          <p:spPr bwMode="auto">
            <a:xfrm>
              <a:off x="7239792" y="1624573"/>
              <a:ext cx="1386089" cy="585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0" hangingPunct="0"/>
              <a:r>
                <a:rPr lang="en-US" altLang="en-US" sz="1568" dirty="0">
                  <a:solidFill>
                    <a:srgbClr val="FFFFFF"/>
                  </a:solidFill>
                </a:rPr>
                <a:t>1 April non-municipal implementation</a:t>
              </a:r>
              <a:endParaRPr lang="en-ZA" altLang="en-US" sz="1568" dirty="0">
                <a:solidFill>
                  <a:srgbClr val="FFFFFF"/>
                </a:solidFill>
              </a:endParaRPr>
            </a:p>
          </p:txBody>
        </p:sp>
        <p:sp>
          <p:nvSpPr>
            <p:cNvPr id="12" name="Donut 11"/>
            <p:cNvSpPr/>
            <p:nvPr/>
          </p:nvSpPr>
          <p:spPr>
            <a:xfrm>
              <a:off x="7182533" y="1211288"/>
              <a:ext cx="1488741" cy="1492205"/>
            </a:xfrm>
            <a:prstGeom prst="donut">
              <a:avLst>
                <a:gd name="adj" fmla="val 6735"/>
              </a:avLst>
            </a:prstGeom>
            <a:gradFill>
              <a:gsLst>
                <a:gs pos="0">
                  <a:schemeClr val="accent5">
                    <a:lumMod val="60000"/>
                    <a:lumOff val="40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endParaRPr lang="en-ZA" sz="1568" b="1">
                <a:solidFill>
                  <a:srgbClr val="003896"/>
                </a:solidFill>
              </a:endParaRPr>
            </a:p>
          </p:txBody>
        </p:sp>
      </p:grpSp>
      <p:grpSp>
        <p:nvGrpSpPr>
          <p:cNvPr id="13" name="Group 108"/>
          <p:cNvGrpSpPr>
            <a:grpSpLocks/>
          </p:cNvGrpSpPr>
          <p:nvPr/>
        </p:nvGrpSpPr>
        <p:grpSpPr bwMode="auto">
          <a:xfrm>
            <a:off x="458963" y="3604999"/>
            <a:ext cx="2350821" cy="2271475"/>
            <a:chOff x="7182533" y="1211288"/>
            <a:chExt cx="1488741" cy="1492205"/>
          </a:xfrm>
        </p:grpSpPr>
        <p:sp>
          <p:nvSpPr>
            <p:cNvPr id="14" name="Oval 13"/>
            <p:cNvSpPr/>
            <p:nvPr/>
          </p:nvSpPr>
          <p:spPr>
            <a:xfrm>
              <a:off x="7259384" y="1296119"/>
              <a:ext cx="1332083" cy="140737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ZA" sz="1372" b="1">
                <a:solidFill>
                  <a:srgbClr val="FFFFFF"/>
                </a:solidFill>
              </a:endParaRPr>
            </a:p>
          </p:txBody>
        </p:sp>
        <p:sp>
          <p:nvSpPr>
            <p:cNvPr id="118799" name="TextBox 110"/>
            <p:cNvSpPr txBox="1">
              <a:spLocks noChangeArrowheads="1"/>
            </p:cNvSpPr>
            <p:nvPr/>
          </p:nvSpPr>
          <p:spPr bwMode="auto">
            <a:xfrm>
              <a:off x="7231972" y="1669463"/>
              <a:ext cx="1386907" cy="536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0" hangingPunct="0"/>
              <a:r>
                <a:rPr lang="en-US" altLang="en-US" sz="1568" dirty="0">
                  <a:solidFill>
                    <a:srgbClr val="FFFFFF"/>
                  </a:solidFill>
                </a:rPr>
                <a:t>1 July </a:t>
              </a:r>
            </a:p>
            <a:p>
              <a:pPr algn="ctr" eaLnBrk="0" hangingPunct="0"/>
              <a:r>
                <a:rPr lang="en-US" altLang="en-US" sz="1568" dirty="0">
                  <a:solidFill>
                    <a:srgbClr val="FFFFFF"/>
                  </a:solidFill>
                </a:rPr>
                <a:t>municipal implementation</a:t>
              </a:r>
              <a:endParaRPr lang="en-ZA" altLang="en-US" sz="1568" dirty="0">
                <a:solidFill>
                  <a:srgbClr val="FFFFFF"/>
                </a:solidFill>
              </a:endParaRPr>
            </a:p>
          </p:txBody>
        </p:sp>
        <p:sp>
          <p:nvSpPr>
            <p:cNvPr id="16" name="Donut 15"/>
            <p:cNvSpPr/>
            <p:nvPr/>
          </p:nvSpPr>
          <p:spPr>
            <a:xfrm>
              <a:off x="7182533" y="1211288"/>
              <a:ext cx="1488741" cy="1492205"/>
            </a:xfrm>
            <a:prstGeom prst="donut">
              <a:avLst>
                <a:gd name="adj" fmla="val 5442"/>
              </a:avLst>
            </a:prstGeom>
            <a:gradFill>
              <a:gsLst>
                <a:gs pos="0">
                  <a:schemeClr val="accent5">
                    <a:lumMod val="60000"/>
                    <a:lumOff val="40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endParaRPr lang="en-ZA" sz="1568" b="1">
                <a:solidFill>
                  <a:srgbClr val="003896"/>
                </a:solidFill>
              </a:endParaRPr>
            </a:p>
          </p:txBody>
        </p:sp>
      </p:grpSp>
      <p:cxnSp>
        <p:nvCxnSpPr>
          <p:cNvPr id="17" name="Straight Arrow Connector 16"/>
          <p:cNvCxnSpPr/>
          <p:nvPr/>
        </p:nvCxnSpPr>
        <p:spPr>
          <a:xfrm flipH="1" flipV="1">
            <a:off x="4381148" y="2685518"/>
            <a:ext cx="1583810" cy="172695"/>
          </a:xfrm>
          <a:prstGeom prst="straightConnector1">
            <a:avLst/>
          </a:prstGeom>
          <a:ln w="63500" cap="rnd">
            <a:solidFill>
              <a:schemeClr val="accent1"/>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1"/>
          </p:cNvCxnSpPr>
          <p:nvPr/>
        </p:nvCxnSpPr>
        <p:spPr>
          <a:xfrm flipH="1">
            <a:off x="5173053" y="2936003"/>
            <a:ext cx="791904" cy="949041"/>
          </a:xfrm>
          <a:prstGeom prst="straightConnector1">
            <a:avLst/>
          </a:prstGeom>
          <a:ln w="63500" cap="rnd">
            <a:solidFill>
              <a:schemeClr val="accent1"/>
            </a:solidFill>
            <a:prstDash val="solid"/>
            <a:round/>
            <a:tailEnd type="triangle"/>
          </a:ln>
        </p:spPr>
        <p:style>
          <a:lnRef idx="1">
            <a:schemeClr val="accent1"/>
          </a:lnRef>
          <a:fillRef idx="0">
            <a:schemeClr val="accent1"/>
          </a:fillRef>
          <a:effectRef idx="0">
            <a:schemeClr val="accent1"/>
          </a:effectRef>
          <a:fontRef idx="minor">
            <a:schemeClr val="tx1"/>
          </a:fontRef>
        </p:style>
      </p:cxnSp>
      <p:sp>
        <p:nvSpPr>
          <p:cNvPr id="21" name="Donut 20"/>
          <p:cNvSpPr/>
          <p:nvPr/>
        </p:nvSpPr>
        <p:spPr bwMode="auto">
          <a:xfrm>
            <a:off x="3544124" y="3734130"/>
            <a:ext cx="2245028" cy="2283922"/>
          </a:xfrm>
          <a:prstGeom prst="donut">
            <a:avLst>
              <a:gd name="adj" fmla="val 10053"/>
            </a:avLst>
          </a:prstGeom>
          <a:gradFill>
            <a:gsLst>
              <a:gs pos="0">
                <a:schemeClr val="accent5">
                  <a:lumMod val="60000"/>
                  <a:lumOff val="40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endParaRPr lang="en-ZA" sz="1568" b="1">
              <a:solidFill>
                <a:srgbClr val="003896"/>
              </a:solidFill>
            </a:endParaRPr>
          </a:p>
        </p:txBody>
      </p:sp>
      <p:sp>
        <p:nvSpPr>
          <p:cNvPr id="22" name="TextBox 21"/>
          <p:cNvSpPr txBox="1"/>
          <p:nvPr/>
        </p:nvSpPr>
        <p:spPr>
          <a:xfrm>
            <a:off x="3678073" y="4479830"/>
            <a:ext cx="1977129" cy="816185"/>
          </a:xfrm>
          <a:prstGeom prst="rect">
            <a:avLst/>
          </a:prstGeom>
          <a:noFill/>
        </p:spPr>
        <p:txBody>
          <a:bodyPr>
            <a:spAutoFit/>
          </a:bodyPr>
          <a:lstStyle/>
          <a:p>
            <a:pPr algn="ctr" eaLnBrk="0" hangingPunct="0">
              <a:spcAft>
                <a:spcPts val="1176"/>
              </a:spcAft>
              <a:defRPr/>
            </a:pPr>
            <a:r>
              <a:rPr lang="en-US" sz="1568" b="1" dirty="0">
                <a:solidFill>
                  <a:srgbClr val="003896"/>
                </a:solidFill>
                <a:effectLst>
                  <a:glow rad="1397000">
                    <a:srgbClr val="FFFFFF">
                      <a:alpha val="40000"/>
                    </a:srgbClr>
                  </a:glow>
                </a:effectLst>
              </a:rPr>
              <a:t>Table in Parliament on or before 15 March</a:t>
            </a:r>
          </a:p>
        </p:txBody>
      </p:sp>
      <p:cxnSp>
        <p:nvCxnSpPr>
          <p:cNvPr id="24" name="Straight Arrow Connector 23"/>
          <p:cNvCxnSpPr>
            <a:stCxn id="21" idx="2"/>
          </p:cNvCxnSpPr>
          <p:nvPr/>
        </p:nvCxnSpPr>
        <p:spPr>
          <a:xfrm flipH="1">
            <a:off x="2683765" y="4876091"/>
            <a:ext cx="860360" cy="311161"/>
          </a:xfrm>
          <a:prstGeom prst="straightConnector1">
            <a:avLst/>
          </a:prstGeom>
          <a:ln w="63500" cap="rnd">
            <a:solidFill>
              <a:schemeClr val="accent1"/>
            </a:solidFill>
            <a:prstDash val="solid"/>
            <a:rou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2289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AUTOADJUSTPARTRANGE" val="True"/>
  <p:tag name="FIBNUMRESULTS" val="5"/>
  <p:tag name="PRRESPONSE2" val="9"/>
  <p:tag name="PRRESPONSE6" val="5"/>
  <p:tag name="PRRESPONSE10" val="1"/>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ZEROBASED" val="False"/>
  <p:tag name="FIBINCLUDEOTHER" val="True"/>
  <p:tag name="PRRESPONSE4" val="7"/>
  <p:tag name="PRRESPONSE9" val="2"/>
  <p:tag name="SAVECSVWITHSESSION" val="False"/>
  <p:tag name="RESPCOUNTERFORMAT" val="0"/>
  <p:tag name="CHARTVALUEFORMAT" val="0%"/>
  <p:tag name="RACEENDPOINTS" val="100"/>
  <p:tag name="BUBBLENAMEVISIBLE" val="True"/>
  <p:tag name="CUSTOMCELLBACKCOLOR2" val="-13395457"/>
  <p:tag name="GRIDOPACITY" val="90"/>
  <p:tag name="POLLINGCYCLE" val="2"/>
  <p:tag name="CORRECTPOINTVALUE" val="1"/>
  <p:tag name="ADVANCEDSETTINGSVIEW" val="False"/>
  <p:tag name="PRRESPONSE3" val="8"/>
  <p:tag name="SHOWFLASHWARNING" val="True"/>
  <p:tag name="POWERPOINTVERSION" val="14.0"/>
  <p:tag name="COUNTDOWNSTYLE" val="-1"/>
  <p:tag name="AUTOADVANCE" val="False"/>
  <p:tag name="PARTICIPANTSINLEADERBOARD" val="5"/>
  <p:tag name="CUSTOMGRIDBACKCOLOR" val="-722948"/>
  <p:tag name="GRIDROTATIONINTERVAL" val="2"/>
  <p:tag name="INCLUDENONRESPONDERS" val="False"/>
  <p:tag name="CHARTSCALE" val="True"/>
  <p:tag name="PRRESPONSE5" val="6"/>
  <p:tag name="CS" val="1,2"/>
  <p:tag name="ANSWERNOWTEXT" val="Answer Now"/>
  <p:tag name="REVIEWONLY" val="False"/>
  <p:tag name="BUBBLEGROUPING" val="3"/>
  <p:tag name="DISPLAYDEVICENUMBER" val="True"/>
  <p:tag name="INCLUDEPPT" val="True"/>
  <p:tag name="FIBDISPLAYKEYWORDS" val="True"/>
  <p:tag name="ALWAYSOPENPOLL" val="False"/>
  <p:tag name="COUNTDOWNSECONDS" val="10"/>
  <p:tag name="RACEANIMATIONSPEED" val="3"/>
  <p:tag name="USESCHEMECOLORS" val="True"/>
  <p:tag name="REALTIMEBACKUP" val="False"/>
  <p:tag name="PRRESPONSE7" val="4"/>
  <p:tag name="CSVFORMAT" val="0"/>
  <p:tag name="MAXRESPONDERS" val="5"/>
  <p:tag name="GRIDFONTSIZE" val="12"/>
  <p:tag name="PRRESPONSE1" val="10"/>
  <p:tag name="NUMRESPONSES" val="1"/>
  <p:tag name="CUSTOMCELLBACKCOLOR3" val="-268652"/>
  <p:tag name="FIBDISPLAYRESULTS" val="True"/>
  <p:tag name="ALLOWDUPLICATES" val="False"/>
  <p:tag name="RESETCHARTS" val="True"/>
  <p:tag name="USESECONDARYMONITOR" val="True"/>
  <p:tag name="REALTIMEBACKUPPATH" val="(None)"/>
  <p:tag name="DEFAULTNUMTEAMS" val="5"/>
  <p:tag name="STDCHART" val="1"/>
  <p:tag name="GRIDPOSITION" val="1"/>
  <p:tag name="TPVERSION" val="2008"/>
  <p:tag name="PRRESPONSE8" val="3"/>
  <p:tag name="DELIMITERS" val="3.1"/>
  <p:tag name="INCLUDESESSION" val="True"/>
  <p:tag name="TASKPANEKEY" val="992787d4-ffbf-4d3d-b003-0a538f9f4b48"/>
  <p:tag name="TPFULLVERSION" val="4.5.1.2243"/>
  <p:tag name="THINKCELLPRESENTATIONDONOTDELETE" val="&lt;?xml version=&quot;1.0&quot; encoding=&quot;UTF-16&quot; standalone=&quot;yes&quot;?&gt;&lt;root reqver=&quot;23045&quot;&gt;&lt;version val=&quot;2417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7&quot;&gt;&lt;elem m_fUsage=&quot;2.37829690000000000000E+000&quot;&gt;&lt;m_msothmcolidx val=&quot;0&quot;/&gt;&lt;m_rgb r=&quot;FF&quot; g=&quot;A5&quot; b=&quot;1E&quot;/&gt;&lt;m_nBrightness val=&quot;0&quot;/&gt;&lt;/elem&gt;&lt;elem m_fUsage=&quot;2.32189094798518440000E+000&quot;&gt;&lt;m_msothmcolidx val=&quot;0&quot;/&gt;&lt;m_rgb r=&quot;CA&quot; g=&quot;CA&quot; b=&quot;CA&quot;/&gt;&lt;m_nBrightness val=&quot;0&quot;/&gt;&lt;/elem&gt;&lt;elem m_fUsage=&quot;1.47327780609000030000E+000&quot;&gt;&lt;m_msothmcolidx val=&quot;0&quot;/&gt;&lt;m_rgb r=&quot;BD&quot; g=&quot;BB&quot; b=&quot;B5&quot;/&gt;&lt;m_nBrightness val=&quot;0&quot;/&gt;&lt;/elem&gt;&lt;elem m_fUsage=&quot;8.22871816996665890000E-001&quot;&gt;&lt;m_msothmcolidx val=&quot;0&quot;/&gt;&lt;m_rgb r=&quot;00&quot; g=&quot;00&quot; b=&quot;00&quot;/&gt;&lt;m_nBrightness val=&quot;0&quot;/&gt;&lt;/elem&gt;&lt;elem m_fUsage=&quot;6.88845639477159160000E-001&quot;&gt;&lt;m_msothmcolidx val=&quot;0&quot;/&gt;&lt;m_rgb r=&quot;85&quot; g=&quot;87&quot; b=&quot;05&quot;/&gt;&lt;m_nBrightness val=&quot;0&quot;/&gt;&lt;/elem&gt;&lt;elem m_fUsage=&quot;5.31441000000000160000E-001&quot;&gt;&lt;m_msothmcolidx val=&quot;0&quot;/&gt;&lt;m_rgb r=&quot;C1&quot; g=&quot;C1&quot; b=&quot;C1&quot;/&gt;&lt;m_nBrightness val=&quot;0&quot;/&gt;&lt;/elem&gt;&lt;elem m_fUsage=&quot;2.82429536481000170000E-001&quot;&gt;&lt;m_msothmcolidx val=&quot;0&quot;/&gt;&lt;m_rgb r=&quot;83&quot; g=&quot;72&quot; b=&quot;5B&quot;/&gt;&lt;m_nBrightness val=&quot;0&quot;/&gt;&lt;/elem&gt;&lt;/m_vecMRU&gt;&lt;/m_mruColor&gt;&lt;m_eweekdayFirstOfWeek val=&quot;2&quot;/&gt;&lt;m_eweekdayFirstOfWorkweek val=&quot;2&quot;/&gt;&lt;m_eweekdayFirstOfWeekend val=&quot;7&quot;/&gt;&lt;/CPresentation&gt;&lt;/root&gt;"/>
  <p:tag name="ISNEWSLIDENUMBER" val="True"/>
  <p:tag name="PREVIOUSNAME" val="C:\Users\Elmarie Botha\Desktop\2016\OCTOBER\Thursday 15 September\20160921_Presentation on Tarrifs NCOPs_V3_EB.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2NUwRTRIU6RZvbYVuYFE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2NUwRTRIU6RZvbYVuYFEA"/>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yI1Tcxu6UmKu7c.xfdk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yI1Tcxu6UmKu7c.xfdkR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yI1Tcxu6UmKu7c.xfdkR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2NUwRTRIU6RZvbYVuYF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PfIMb0tT0.lDaF8SmT13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d2f9N9b6U2Q5o3C7gmoj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S1BiPI91VkKgIltC8L.5e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4aq6aYqxXEeT0JM_H.vP4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bnmNx16TkW8bf_ABT58p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UCxglwsxU24qYToXngyLw"/>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MLCAdEvY9k6C1D8VrzbN6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m2ZJU9AJME.uZSEKbybDf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kf8dG0k3Zk6MQmBCf80rs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2NUwRTRIU6RZvbYVuYFE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f2NUwRTRIU6RZvbYVuYFE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2NUwRTRIU6RZvbYVuYFE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jyI1Tcxu6UmKu7c.xfdkR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yI1Tcxu6UmKu7c.xfdkR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jyI1Tcxu6UmKu7c.xfdkR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f2NUwRTRIU6RZvbYVuYFEA"/>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Eskom_CF_ESK160</Template>
  <TotalTime>0</TotalTime>
  <Words>2079</Words>
  <Application>Microsoft Office PowerPoint</Application>
  <PresentationFormat>Custom</PresentationFormat>
  <Paragraphs>217</Paragraphs>
  <Slides>17</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Eskom_CF_ESK160</vt:lpstr>
      <vt:lpstr>1_Eskom_CF_ESK160</vt:lpstr>
      <vt:lpstr>think-cell Slide</vt:lpstr>
      <vt:lpstr>Case Studies in Renewable Energy</vt:lpstr>
      <vt:lpstr>The agenda</vt:lpstr>
      <vt:lpstr>Eskom tariffs – a regulated environment</vt:lpstr>
      <vt:lpstr>Eskom’s Regulatory Process</vt:lpstr>
      <vt:lpstr>Regulatory process</vt:lpstr>
      <vt:lpstr>Tariff development &amp; annual increase process</vt:lpstr>
      <vt:lpstr>Understanding the annual tariff adjustment process</vt:lpstr>
      <vt:lpstr>Municipal Finance Management Act (MFMA) determines the annual tariff adjustment Eskom and NERSA time-lines</vt:lpstr>
      <vt:lpstr>Section 42 of the MFMA requires the proposed increase for municipalities must be tabled in Parliament</vt:lpstr>
      <vt:lpstr>Compliance to the MFMA for the 2016/17 tariff </vt:lpstr>
      <vt:lpstr>The Nersa approved 2016/17 tariff increase tabled</vt:lpstr>
      <vt:lpstr>Affordability of electricity for the poor at a time of increasing prices is of great importance to Eskom</vt:lpstr>
      <vt:lpstr>Free Basic Electricity (FBE)</vt:lpstr>
      <vt:lpstr>Cost incurred by Eskom in providing FBE</vt:lpstr>
      <vt:lpstr>Challenges experienced in implementing the programmes</vt:lpstr>
      <vt:lpstr>What has Eskom done to protect the poor before Inclining Block Tariffs (IBT)</vt:lpstr>
      <vt:lpstr>Conclusion:  The 2016/17 tariffs were tabled in compliance with the MFMA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2016-03-10T18:15:35Z</dcterms:created>
  <dcterms:modified xsi:type="dcterms:W3CDTF">2016-09-23T09:51:20Z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ce2010EditCount">
    <vt:lpwstr>1</vt:lpwstr>
  </property>
  <property fmtid="{D5CDD505-2E9C-101B-9397-08002B2CF9AE}" pid="3" name="Office2003EditCount">
    <vt:lpwstr>0</vt:lpwstr>
  </property>
  <property fmtid="{D5CDD505-2E9C-101B-9397-08002B2CF9AE}" pid="4" name="LastEditedOfficeVersion">
    <vt:lpwstr>Office2010</vt:lpwstr>
  </property>
  <property fmtid="{D5CDD505-2E9C-101B-9397-08002B2CF9AE}" pid="5" name="VGCompatibilityCheck Run By">
    <vt:lpwstr>Chandrasekar N</vt:lpwstr>
  </property>
  <property fmtid="{D5CDD505-2E9C-101B-9397-08002B2CF9AE}" pid="6" name="VGCompatibilityCheck Run On ">
    <vt:lpwstr>3/10/2016 11:19:35 PM</vt:lpwstr>
  </property>
  <property fmtid="{D5CDD505-2E9C-101B-9397-08002B2CF9AE}" pid="7" name="Office2010WasSaved">
    <vt:lpwstr>1</vt:lpwstr>
  </property>
</Properties>
</file>