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67" r:id="rId2"/>
    <p:sldId id="268" r:id="rId3"/>
    <p:sldId id="269" r:id="rId4"/>
    <p:sldId id="270" r:id="rId5"/>
    <p:sldId id="271" r:id="rId6"/>
    <p:sldId id="275" r:id="rId7"/>
    <p:sldId id="276" r:id="rId8"/>
    <p:sldId id="277" r:id="rId9"/>
    <p:sldId id="278" r:id="rId10"/>
    <p:sldId id="279" r:id="rId11"/>
    <p:sldId id="353" r:id="rId12"/>
    <p:sldId id="354" r:id="rId13"/>
    <p:sldId id="355" r:id="rId14"/>
    <p:sldId id="283" r:id="rId15"/>
    <p:sldId id="341" r:id="rId16"/>
    <p:sldId id="342" r:id="rId17"/>
    <p:sldId id="352" r:id="rId18"/>
    <p:sldId id="343" r:id="rId19"/>
    <p:sldId id="356" r:id="rId20"/>
    <p:sldId id="357" r:id="rId21"/>
    <p:sldId id="358" r:id="rId22"/>
    <p:sldId id="359" r:id="rId23"/>
    <p:sldId id="293" r:id="rId24"/>
    <p:sldId id="344" r:id="rId25"/>
    <p:sldId id="345" r:id="rId26"/>
    <p:sldId id="360" r:id="rId27"/>
    <p:sldId id="361" r:id="rId28"/>
    <p:sldId id="298" r:id="rId29"/>
    <p:sldId id="302" r:id="rId30"/>
    <p:sldId id="362" r:id="rId31"/>
    <p:sldId id="363" r:id="rId32"/>
    <p:sldId id="364" r:id="rId33"/>
    <p:sldId id="303" r:id="rId34"/>
    <p:sldId id="311" r:id="rId35"/>
    <p:sldId id="333" r:id="rId36"/>
    <p:sldId id="334" r:id="rId37"/>
    <p:sldId id="337" r:id="rId38"/>
    <p:sldId id="336" r:id="rId39"/>
    <p:sldId id="338" r:id="rId40"/>
    <p:sldId id="339" r:id="rId41"/>
    <p:sldId id="365" r:id="rId42"/>
    <p:sldId id="366" r:id="rId43"/>
    <p:sldId id="367" r:id="rId44"/>
    <p:sldId id="368" r:id="rId45"/>
    <p:sldId id="369" r:id="rId46"/>
    <p:sldId id="323" r:id="rId47"/>
    <p:sldId id="346" r:id="rId48"/>
    <p:sldId id="347" r:id="rId49"/>
    <p:sldId id="348" r:id="rId50"/>
    <p:sldId id="349" r:id="rId51"/>
    <p:sldId id="350" r:id="rId52"/>
    <p:sldId id="351" r:id="rId53"/>
    <p:sldId id="370" r:id="rId54"/>
    <p:sldId id="371" r:id="rId55"/>
    <p:sldId id="372" r:id="rId56"/>
    <p:sldId id="373" r:id="rId57"/>
    <p:sldId id="374" r:id="rId58"/>
    <p:sldId id="332" r:id="rId59"/>
  </p:sldIdLst>
  <p:sldSz cx="9906000" cy="6858000" type="A4"/>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13B1F"/>
    <a:srgbClr val="CC33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350" y="-9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35"/>
  <c:chart>
    <c:autoTitleDeleted val="1"/>
    <c:view3D>
      <c:hPercent val="64"/>
      <c:depthPercent val="100"/>
      <c:rAngAx val="1"/>
    </c:view3D>
    <c:plotArea>
      <c:layout>
        <c:manualLayout>
          <c:layoutTarget val="inner"/>
          <c:xMode val="edge"/>
          <c:yMode val="edge"/>
          <c:x val="0.11402492404984819"/>
          <c:y val="1.7374517374517544E-2"/>
          <c:w val="0.88597507595015346"/>
          <c:h val="0.8938223938223937"/>
        </c:manualLayout>
      </c:layout>
      <c:bar3DChart>
        <c:barDir val="col"/>
        <c:grouping val="stacked"/>
        <c:ser>
          <c:idx val="0"/>
          <c:order val="0"/>
          <c:tx>
            <c:strRef>
              <c:f>Sheet1!$B$1:$C$1</c:f>
              <c:strCache>
                <c:ptCount val="2"/>
                <c:pt idx="0">
                  <c:v>Voted</c:v>
                </c:pt>
                <c:pt idx="1">
                  <c:v>30-Jun-16</c:v>
                </c:pt>
              </c:strCache>
            </c:strRef>
          </c:tx>
          <c:spPr>
            <a:solidFill>
              <a:schemeClr val="accent2">
                <a:lumMod val="60000"/>
                <a:lumOff val="40000"/>
              </a:schemeClr>
            </a:solidFill>
          </c:spPr>
          <c:dPt>
            <c:idx val="0"/>
            <c:spPr>
              <a:solidFill>
                <a:schemeClr val="accent2"/>
              </a:solidFill>
            </c:spPr>
          </c:dPt>
          <c:dPt>
            <c:idx val="1"/>
          </c:dPt>
          <c:dLbls>
            <c:dLbl>
              <c:idx val="0"/>
              <c:layout>
                <c:manualLayout>
                  <c:x val="3.0763316610119347E-3"/>
                  <c:y val="-0.33185987605481293"/>
                </c:manualLayout>
              </c:layout>
              <c:showVal val="1"/>
              <c:extLst>
                <c:ext xmlns:c15="http://schemas.microsoft.com/office/drawing/2012/chart" uri="{CE6537A1-D6FC-4f65-9D91-7224C49458BB}"/>
              </c:extLst>
            </c:dLbl>
            <c:dLbl>
              <c:idx val="1"/>
              <c:layout>
                <c:manualLayout>
                  <c:x val="9.2289949830359694E-3"/>
                  <c:y val="-4.8962932532677313E-2"/>
                </c:manualLayout>
              </c:layout>
              <c:spPr>
                <a:ln>
                  <a:solidFill>
                    <a:schemeClr val="tx1"/>
                  </a:solidFill>
                </a:ln>
              </c:spPr>
              <c:txPr>
                <a:bodyPr/>
                <a:lstStyle/>
                <a:p>
                  <a:pPr>
                    <a:defRPr sz="1600" b="1">
                      <a:solidFill>
                        <a:schemeClr val="bg1"/>
                      </a:solidFill>
                      <a:latin typeface="Calibri" pitchFamily="34" charset="0"/>
                      <a:cs typeface="Calibri" pitchFamily="34" charset="0"/>
                    </a:defRPr>
                  </a:pPr>
                  <a:endParaRPr lang="en-US"/>
                </a:p>
              </c:txPr>
              <c:showVal val="1"/>
              <c:extLst>
                <c:ext xmlns:c15="http://schemas.microsoft.com/office/drawing/2012/chart" uri="{CE6537A1-D6FC-4f65-9D91-7224C49458BB}"/>
              </c:extLst>
            </c:dLbl>
            <c:dLbl>
              <c:idx val="2"/>
              <c:layout>
                <c:manualLayout>
                  <c:x val="1.3843492474553954E-2"/>
                  <c:y val="-0.15232912343499616"/>
                </c:manualLayout>
              </c:layout>
              <c:showVal val="1"/>
              <c:extLst>
                <c:ext xmlns:c15="http://schemas.microsoft.com/office/drawing/2012/chart" uri="{CE6537A1-D6FC-4f65-9D91-7224C49458BB}"/>
              </c:extLst>
            </c:dLbl>
            <c:dLbl>
              <c:idx val="3"/>
              <c:layout>
                <c:manualLayout>
                  <c:x val="1.5381658305059838E-2"/>
                  <c:y val="-0.15232912343499616"/>
                </c:manualLayout>
              </c:layout>
              <c:showVal val="1"/>
              <c:extLst>
                <c:ext xmlns:c15="http://schemas.microsoft.com/office/drawing/2012/chart" uri="{CE6537A1-D6FC-4f65-9D91-7224C49458BB}"/>
              </c:extLst>
            </c:dLbl>
            <c:dLbl>
              <c:idx val="4"/>
              <c:layout>
                <c:manualLayout>
                  <c:x val="2.7686984949107908E-2"/>
                  <c:y val="-0.1550492863534782"/>
                </c:manualLayout>
              </c:layout>
              <c:showVal val="1"/>
              <c:extLst>
                <c:ext xmlns:c15="http://schemas.microsoft.com/office/drawing/2012/chart" uri="{CE6537A1-D6FC-4f65-9D91-7224C49458BB}"/>
              </c:extLst>
            </c:dLbl>
            <c:spPr>
              <a:noFill/>
              <a:ln>
                <a:solidFill>
                  <a:schemeClr val="tx1"/>
                </a:solidFill>
              </a:ln>
              <a:effectLst/>
            </c:spPr>
            <c:txPr>
              <a:bodyPr/>
              <a:lstStyle/>
              <a:p>
                <a:pPr>
                  <a:defRPr sz="1600" b="1">
                    <a:solidFill>
                      <a:schemeClr val="bg1"/>
                    </a:solidFill>
                    <a:latin typeface="Calibri" pitchFamily="34" charset="0"/>
                    <a:cs typeface="Calibri" pitchFamily="34" charset="0"/>
                  </a:defRPr>
                </a:pPr>
                <a:endParaRPr lang="en-US"/>
              </a:p>
            </c:txPr>
            <c:showVal val="1"/>
            <c:extLst>
              <c:ext xmlns:c15="http://schemas.microsoft.com/office/drawing/2012/chart" uri="{CE6537A1-D6FC-4f65-9D91-7224C49458BB}">
                <c15:showLeaderLines val="0"/>
              </c:ext>
            </c:extLst>
          </c:dLbls>
          <c:cat>
            <c:strRef>
              <c:f>Sheet1!$B$1:$C$1</c:f>
              <c:strCache>
                <c:ptCount val="2"/>
                <c:pt idx="0">
                  <c:v>Voted</c:v>
                </c:pt>
                <c:pt idx="1">
                  <c:v>30-Jun-16</c:v>
                </c:pt>
              </c:strCache>
            </c:strRef>
          </c:cat>
          <c:val>
            <c:numRef>
              <c:f>Sheet1!$B$2:$C$2</c:f>
              <c:numCache>
                <c:formatCode>#,##0</c:formatCode>
                <c:ptCount val="2"/>
                <c:pt idx="0">
                  <c:v>148937729</c:v>
                </c:pt>
                <c:pt idx="1">
                  <c:v>36167087.185559995</c:v>
                </c:pt>
              </c:numCache>
            </c:numRef>
          </c:val>
        </c:ser>
        <c:dLbls>
          <c:showVal val="1"/>
        </c:dLbls>
        <c:gapDepth val="0"/>
        <c:shape val="box"/>
        <c:axId val="85629184"/>
        <c:axId val="85639168"/>
        <c:axId val="0"/>
      </c:bar3DChart>
      <c:catAx>
        <c:axId val="85629184"/>
        <c:scaling>
          <c:orientation val="minMax"/>
        </c:scaling>
        <c:axPos val="b"/>
        <c:numFmt formatCode="General" sourceLinked="1"/>
        <c:tickLblPos val="low"/>
        <c:txPr>
          <a:bodyPr rot="0" vert="horz"/>
          <a:lstStyle/>
          <a:p>
            <a:pPr>
              <a:defRPr sz="1100" b="1">
                <a:latin typeface="Calibri" panose="020F0502020204030204" pitchFamily="34" charset="0"/>
              </a:defRPr>
            </a:pPr>
            <a:endParaRPr lang="en-US"/>
          </a:p>
        </c:txPr>
        <c:crossAx val="85639168"/>
        <c:crosses val="autoZero"/>
        <c:auto val="1"/>
        <c:lblAlgn val="ctr"/>
        <c:lblOffset val="100"/>
        <c:tickLblSkip val="1"/>
        <c:tickMarkSkip val="1"/>
      </c:catAx>
      <c:valAx>
        <c:axId val="85639168"/>
        <c:scaling>
          <c:orientation val="minMax"/>
        </c:scaling>
        <c:axPos val="l"/>
        <c:majorGridlines/>
        <c:numFmt formatCode="#,##0" sourceLinked="0"/>
        <c:tickLblPos val="nextTo"/>
        <c:txPr>
          <a:bodyPr rot="0" vert="horz"/>
          <a:lstStyle/>
          <a:p>
            <a:pPr>
              <a:defRPr sz="900"/>
            </a:pPr>
            <a:endParaRPr lang="en-US"/>
          </a:p>
        </c:txPr>
        <c:crossAx val="85629184"/>
        <c:crosses val="autoZero"/>
        <c:crossBetween val="between"/>
      </c:valAx>
      <c:spPr>
        <a:noFill/>
        <a:ln w="25381">
          <a:noFill/>
        </a:ln>
      </c:spPr>
    </c:plotArea>
    <c:plotVisOnly val="1"/>
    <c:dispBlanksAs val="gap"/>
  </c:chart>
  <c:txPr>
    <a:bodyPr/>
    <a:lstStyle/>
    <a:p>
      <a:pPr>
        <a:defRPr sz="1798"/>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style val="35"/>
  <c:chart>
    <c:autoTitleDeleted val="1"/>
    <c:view3D>
      <c:hPercent val="64"/>
      <c:depthPercent val="100"/>
      <c:rAngAx val="1"/>
    </c:view3D>
    <c:plotArea>
      <c:layout>
        <c:manualLayout>
          <c:layoutTarget val="inner"/>
          <c:xMode val="edge"/>
          <c:yMode val="edge"/>
          <c:x val="0.11402492404984818"/>
          <c:y val="1.7374517374517541E-2"/>
          <c:w val="0.88597507595015335"/>
          <c:h val="0.89382239382239359"/>
        </c:manualLayout>
      </c:layout>
      <c:bar3DChart>
        <c:barDir val="col"/>
        <c:grouping val="stacked"/>
        <c:ser>
          <c:idx val="0"/>
          <c:order val="0"/>
          <c:tx>
            <c:strRef>
              <c:f>Sheet1!$B$1:$C$1</c:f>
              <c:strCache>
                <c:ptCount val="2"/>
                <c:pt idx="0">
                  <c:v>Voted</c:v>
                </c:pt>
                <c:pt idx="1">
                  <c:v>30-Jun-16</c:v>
                </c:pt>
              </c:strCache>
            </c:strRef>
          </c:tx>
          <c:spPr>
            <a:solidFill>
              <a:schemeClr val="accent2">
                <a:lumMod val="60000"/>
                <a:lumOff val="40000"/>
              </a:schemeClr>
            </a:solidFill>
          </c:spPr>
          <c:dPt>
            <c:idx val="0"/>
            <c:spPr>
              <a:solidFill>
                <a:srgbClr val="00B0F0"/>
              </a:solidFill>
            </c:spPr>
          </c:dPt>
          <c:dPt>
            <c:idx val="1"/>
          </c:dPt>
          <c:dLbls>
            <c:dLbl>
              <c:idx val="0"/>
              <c:layout>
                <c:manualLayout>
                  <c:x val="-3.076331661012047E-3"/>
                  <c:y val="-0.32913971313633072"/>
                </c:manualLayout>
              </c:layout>
              <c:showVal val="1"/>
              <c:extLst>
                <c:ext xmlns:c15="http://schemas.microsoft.com/office/drawing/2012/chart" uri="{CE6537A1-D6FC-4f65-9D91-7224C49458BB}"/>
              </c:extLst>
            </c:dLbl>
            <c:dLbl>
              <c:idx val="1"/>
              <c:layout>
                <c:manualLayout>
                  <c:x val="1.0767160813541964E-2"/>
                  <c:y val="-8.4325050472944238E-2"/>
                </c:manualLayout>
              </c:layout>
              <c:spPr/>
              <c:txPr>
                <a:bodyPr/>
                <a:lstStyle/>
                <a:p>
                  <a:pPr>
                    <a:defRPr sz="1800" b="1">
                      <a:solidFill>
                        <a:schemeClr val="tx1"/>
                      </a:solidFill>
                      <a:latin typeface="Calibri" pitchFamily="34" charset="0"/>
                      <a:cs typeface="Calibri" pitchFamily="34" charset="0"/>
                    </a:defRPr>
                  </a:pPr>
                  <a:endParaRPr lang="en-US"/>
                </a:p>
              </c:txPr>
              <c:showVal val="1"/>
              <c:extLst>
                <c:ext xmlns:c15="http://schemas.microsoft.com/office/drawing/2012/chart" uri="{CE6537A1-D6FC-4f65-9D91-7224C49458BB}"/>
              </c:extLst>
            </c:dLbl>
            <c:dLbl>
              <c:idx val="2"/>
              <c:layout>
                <c:manualLayout>
                  <c:x val="1.3843492474553952E-2"/>
                  <c:y val="-0.15232912343499616"/>
                </c:manualLayout>
              </c:layout>
              <c:showVal val="1"/>
              <c:extLst>
                <c:ext xmlns:c15="http://schemas.microsoft.com/office/drawing/2012/chart" uri="{CE6537A1-D6FC-4f65-9D91-7224C49458BB}"/>
              </c:extLst>
            </c:dLbl>
            <c:dLbl>
              <c:idx val="3"/>
              <c:layout>
                <c:manualLayout>
                  <c:x val="1.5381658305059838E-2"/>
                  <c:y val="-0.15232912343499616"/>
                </c:manualLayout>
              </c:layout>
              <c:showVal val="1"/>
              <c:extLst>
                <c:ext xmlns:c15="http://schemas.microsoft.com/office/drawing/2012/chart" uri="{CE6537A1-D6FC-4f65-9D91-7224C49458BB}"/>
              </c:extLst>
            </c:dLbl>
            <c:dLbl>
              <c:idx val="4"/>
              <c:layout>
                <c:manualLayout>
                  <c:x val="1.384349247455384E-2"/>
                  <c:y val="-0.16865010094588853"/>
                </c:manualLayout>
              </c:layout>
              <c:showVal val="1"/>
              <c:extLst>
                <c:ext xmlns:c15="http://schemas.microsoft.com/office/drawing/2012/chart" uri="{CE6537A1-D6FC-4f65-9D91-7224C49458BB}"/>
              </c:extLst>
            </c:dLbl>
            <c:spPr>
              <a:noFill/>
              <a:ln>
                <a:noFill/>
              </a:ln>
              <a:effectLst/>
            </c:spPr>
            <c:txPr>
              <a:bodyPr/>
              <a:lstStyle/>
              <a:p>
                <a:pPr>
                  <a:defRPr sz="1800" b="1">
                    <a:solidFill>
                      <a:schemeClr val="tx1"/>
                    </a:solidFill>
                    <a:latin typeface="Calibri" pitchFamily="34" charset="0"/>
                    <a:cs typeface="Calibri" pitchFamily="34" charset="0"/>
                  </a:defRPr>
                </a:pPr>
                <a:endParaRPr lang="en-US"/>
              </a:p>
            </c:txPr>
            <c:showVal val="1"/>
            <c:extLst>
              <c:ext xmlns:c15="http://schemas.microsoft.com/office/drawing/2012/chart" uri="{CE6537A1-D6FC-4f65-9D91-7224C49458BB}">
                <c15:showLeaderLines val="0"/>
              </c:ext>
            </c:extLst>
          </c:dLbls>
          <c:cat>
            <c:strRef>
              <c:f>Sheet1!$B$1:$C$1</c:f>
              <c:strCache>
                <c:ptCount val="2"/>
                <c:pt idx="0">
                  <c:v>Voted</c:v>
                </c:pt>
                <c:pt idx="1">
                  <c:v>30-Jun-16</c:v>
                </c:pt>
              </c:strCache>
            </c:strRef>
          </c:cat>
          <c:val>
            <c:numRef>
              <c:f>Sheet1!$B$2:$C$2</c:f>
              <c:numCache>
                <c:formatCode>#,##0</c:formatCode>
                <c:ptCount val="2"/>
                <c:pt idx="0" formatCode="#,##0_);\(#,##0\)">
                  <c:v>322512</c:v>
                </c:pt>
                <c:pt idx="1">
                  <c:v>99322.443050000002</c:v>
                </c:pt>
              </c:numCache>
            </c:numRef>
          </c:val>
        </c:ser>
        <c:dLbls>
          <c:showVal val="1"/>
        </c:dLbls>
        <c:gapDepth val="0"/>
        <c:shape val="box"/>
        <c:axId val="103139968"/>
        <c:axId val="103141760"/>
        <c:axId val="0"/>
      </c:bar3DChart>
      <c:catAx>
        <c:axId val="103139968"/>
        <c:scaling>
          <c:orientation val="minMax"/>
        </c:scaling>
        <c:axPos val="b"/>
        <c:numFmt formatCode="General" sourceLinked="1"/>
        <c:tickLblPos val="low"/>
        <c:txPr>
          <a:bodyPr rot="0" vert="horz"/>
          <a:lstStyle/>
          <a:p>
            <a:pPr>
              <a:defRPr sz="1100" b="1">
                <a:latin typeface="Calibri" panose="020F0502020204030204" pitchFamily="34" charset="0"/>
              </a:defRPr>
            </a:pPr>
            <a:endParaRPr lang="en-US"/>
          </a:p>
        </c:txPr>
        <c:crossAx val="103141760"/>
        <c:crosses val="autoZero"/>
        <c:auto val="1"/>
        <c:lblAlgn val="ctr"/>
        <c:lblOffset val="100"/>
        <c:tickLblSkip val="1"/>
        <c:tickMarkSkip val="1"/>
      </c:catAx>
      <c:valAx>
        <c:axId val="103141760"/>
        <c:scaling>
          <c:orientation val="minMax"/>
        </c:scaling>
        <c:axPos val="l"/>
        <c:numFmt formatCode="#,##0" sourceLinked="0"/>
        <c:tickLblPos val="nextTo"/>
        <c:txPr>
          <a:bodyPr rot="0" vert="horz"/>
          <a:lstStyle/>
          <a:p>
            <a:pPr>
              <a:defRPr sz="900"/>
            </a:pPr>
            <a:endParaRPr lang="en-US"/>
          </a:p>
        </c:txPr>
        <c:crossAx val="103139968"/>
        <c:crosses val="autoZero"/>
        <c:crossBetween val="between"/>
      </c:valAx>
      <c:spPr>
        <a:noFill/>
        <a:ln w="25381">
          <a:noFill/>
        </a:ln>
      </c:spPr>
    </c:plotArea>
    <c:plotVisOnly val="1"/>
    <c:dispBlanksAs val="gap"/>
  </c:chart>
  <c:txPr>
    <a:bodyPr/>
    <a:lstStyle/>
    <a:p>
      <a:pPr>
        <a:defRPr sz="1798"/>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style val="35"/>
  <c:chart>
    <c:autoTitleDeleted val="1"/>
    <c:view3D>
      <c:hPercent val="64"/>
      <c:depthPercent val="100"/>
      <c:rAngAx val="1"/>
    </c:view3D>
    <c:plotArea>
      <c:layout>
        <c:manualLayout>
          <c:layoutTarget val="inner"/>
          <c:xMode val="edge"/>
          <c:yMode val="edge"/>
          <c:x val="0.11402492404984818"/>
          <c:y val="1.7374517374517541E-2"/>
          <c:w val="0.88597507595015335"/>
          <c:h val="0.89382239382239359"/>
        </c:manualLayout>
      </c:layout>
      <c:bar3DChart>
        <c:barDir val="col"/>
        <c:grouping val="stacked"/>
        <c:ser>
          <c:idx val="0"/>
          <c:order val="0"/>
          <c:tx>
            <c:strRef>
              <c:f>Sheet1!$B$1:$C$1</c:f>
              <c:strCache>
                <c:ptCount val="2"/>
                <c:pt idx="0">
                  <c:v>Voted</c:v>
                </c:pt>
                <c:pt idx="1">
                  <c:v>30-Jun-16</c:v>
                </c:pt>
              </c:strCache>
            </c:strRef>
          </c:tx>
          <c:spPr>
            <a:solidFill>
              <a:schemeClr val="accent2">
                <a:lumMod val="60000"/>
                <a:lumOff val="40000"/>
              </a:schemeClr>
            </a:solidFill>
          </c:spPr>
          <c:dPt>
            <c:idx val="0"/>
            <c:spPr>
              <a:solidFill>
                <a:srgbClr val="00B0F0"/>
              </a:solidFill>
            </c:spPr>
          </c:dPt>
          <c:dPt>
            <c:idx val="1"/>
          </c:dPt>
          <c:dLbls>
            <c:dLbl>
              <c:idx val="0"/>
              <c:layout>
                <c:manualLayout>
                  <c:x val="2.1997408865361417E-3"/>
                  <c:y val="-0.30125257962583718"/>
                </c:manualLayout>
              </c:layout>
              <c:showVal val="1"/>
              <c:extLst>
                <c:ext xmlns:c15="http://schemas.microsoft.com/office/drawing/2012/chart" uri="{CE6537A1-D6FC-4f65-9D91-7224C49458BB}"/>
              </c:extLst>
            </c:dLbl>
            <c:dLbl>
              <c:idx val="1"/>
              <c:layout>
                <c:manualLayout>
                  <c:x val="7.9270735064231324E-3"/>
                  <c:y val="-5.7752317394886767E-2"/>
                </c:manualLayout>
              </c:layout>
              <c:spPr/>
              <c:txPr>
                <a:bodyPr/>
                <a:lstStyle/>
                <a:p>
                  <a:pPr>
                    <a:defRPr sz="1600" b="1">
                      <a:solidFill>
                        <a:schemeClr val="tx1"/>
                      </a:solidFill>
                      <a:latin typeface="Calibri" pitchFamily="34" charset="0"/>
                      <a:cs typeface="Calibri" pitchFamily="34" charset="0"/>
                    </a:defRPr>
                  </a:pPr>
                  <a:endParaRPr lang="en-US"/>
                </a:p>
              </c:txPr>
              <c:showVal val="1"/>
              <c:extLst>
                <c:ext xmlns:c15="http://schemas.microsoft.com/office/drawing/2012/chart" uri="{CE6537A1-D6FC-4f65-9D91-7224C49458BB}"/>
              </c:extLst>
            </c:dLbl>
            <c:dLbl>
              <c:idx val="2"/>
              <c:layout>
                <c:manualLayout>
                  <c:x val="1.3843492474553952E-2"/>
                  <c:y val="-0.15232912343499616"/>
                </c:manualLayout>
              </c:layout>
              <c:showVal val="1"/>
              <c:extLst>
                <c:ext xmlns:c15="http://schemas.microsoft.com/office/drawing/2012/chart" uri="{CE6537A1-D6FC-4f65-9D91-7224C49458BB}"/>
              </c:extLst>
            </c:dLbl>
            <c:dLbl>
              <c:idx val="3"/>
              <c:layout>
                <c:manualLayout>
                  <c:x val="1.5381658305059838E-2"/>
                  <c:y val="-0.15232912343499616"/>
                </c:manualLayout>
              </c:layout>
              <c:showVal val="1"/>
              <c:extLst>
                <c:ext xmlns:c15="http://schemas.microsoft.com/office/drawing/2012/chart" uri="{CE6537A1-D6FC-4f65-9D91-7224C49458BB}"/>
              </c:extLst>
            </c:dLbl>
            <c:dLbl>
              <c:idx val="4"/>
              <c:layout>
                <c:manualLayout>
                  <c:x val="1.6919824135565833E-2"/>
                  <c:y val="-0.14733526949374104"/>
                </c:manualLayout>
              </c:layout>
              <c:showVal val="1"/>
              <c:extLst>
                <c:ext xmlns:c15="http://schemas.microsoft.com/office/drawing/2012/chart" uri="{CE6537A1-D6FC-4f65-9D91-7224C49458BB}"/>
              </c:extLst>
            </c:dLbl>
            <c:spPr>
              <a:noFill/>
              <a:ln>
                <a:noFill/>
              </a:ln>
              <a:effectLst/>
            </c:spPr>
            <c:txPr>
              <a:bodyPr/>
              <a:lstStyle/>
              <a:p>
                <a:pPr>
                  <a:defRPr sz="1600" b="1">
                    <a:solidFill>
                      <a:schemeClr val="tx1"/>
                    </a:solidFill>
                    <a:latin typeface="Calibri" pitchFamily="34" charset="0"/>
                    <a:cs typeface="Calibri" pitchFamily="34" charset="0"/>
                  </a:defRPr>
                </a:pPr>
                <a:endParaRPr lang="en-US"/>
              </a:p>
            </c:txPr>
            <c:showVal val="1"/>
            <c:extLst>
              <c:ext xmlns:c15="http://schemas.microsoft.com/office/drawing/2012/chart" uri="{CE6537A1-D6FC-4f65-9D91-7224C49458BB}">
                <c15:showLeaderLines val="0"/>
              </c:ext>
            </c:extLst>
          </c:dLbls>
          <c:cat>
            <c:strRef>
              <c:f>Sheet1!$B$1:$C$1</c:f>
              <c:strCache>
                <c:ptCount val="2"/>
                <c:pt idx="0">
                  <c:v>Voted</c:v>
                </c:pt>
                <c:pt idx="1">
                  <c:v>30-Jun-16</c:v>
                </c:pt>
              </c:strCache>
            </c:strRef>
          </c:cat>
          <c:val>
            <c:numRef>
              <c:f>Sheet1!$B$2:$C$2</c:f>
              <c:numCache>
                <c:formatCode>#,##0</c:formatCode>
                <c:ptCount val="2"/>
                <c:pt idx="0" formatCode="#,##0_);\(#,##0\)">
                  <c:v>140498691</c:v>
                </c:pt>
                <c:pt idx="1">
                  <c:v>34273878.968029998</c:v>
                </c:pt>
              </c:numCache>
            </c:numRef>
          </c:val>
        </c:ser>
        <c:dLbls>
          <c:showVal val="1"/>
        </c:dLbls>
        <c:gapDepth val="0"/>
        <c:shape val="box"/>
        <c:axId val="108169472"/>
        <c:axId val="108175360"/>
        <c:axId val="0"/>
      </c:bar3DChart>
      <c:catAx>
        <c:axId val="108169472"/>
        <c:scaling>
          <c:orientation val="minMax"/>
        </c:scaling>
        <c:axPos val="b"/>
        <c:numFmt formatCode="General" sourceLinked="1"/>
        <c:tickLblPos val="low"/>
        <c:txPr>
          <a:bodyPr rot="0" vert="horz"/>
          <a:lstStyle/>
          <a:p>
            <a:pPr>
              <a:defRPr sz="1100" b="0">
                <a:latin typeface="Calibri" panose="020F0502020204030204" pitchFamily="34" charset="0"/>
              </a:defRPr>
            </a:pPr>
            <a:endParaRPr lang="en-US"/>
          </a:p>
        </c:txPr>
        <c:crossAx val="108175360"/>
        <c:crosses val="autoZero"/>
        <c:auto val="1"/>
        <c:lblAlgn val="ctr"/>
        <c:lblOffset val="100"/>
        <c:tickLblSkip val="1"/>
        <c:tickMarkSkip val="1"/>
      </c:catAx>
      <c:valAx>
        <c:axId val="108175360"/>
        <c:scaling>
          <c:orientation val="minMax"/>
        </c:scaling>
        <c:axPos val="l"/>
        <c:majorGridlines/>
        <c:numFmt formatCode="#,##0" sourceLinked="0"/>
        <c:tickLblPos val="nextTo"/>
        <c:txPr>
          <a:bodyPr rot="0" vert="horz"/>
          <a:lstStyle/>
          <a:p>
            <a:pPr>
              <a:defRPr sz="900"/>
            </a:pPr>
            <a:endParaRPr lang="en-US"/>
          </a:p>
        </c:txPr>
        <c:crossAx val="108169472"/>
        <c:crosses val="autoZero"/>
        <c:crossBetween val="between"/>
      </c:valAx>
      <c:spPr>
        <a:noFill/>
        <a:ln w="25381">
          <a:noFill/>
        </a:ln>
      </c:spPr>
    </c:plotArea>
    <c:plotVisOnly val="1"/>
    <c:dispBlanksAs val="gap"/>
  </c:chart>
  <c:txPr>
    <a:bodyPr/>
    <a:lstStyle/>
    <a:p>
      <a:pPr>
        <a:defRPr sz="1798"/>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style val="35"/>
  <c:chart>
    <c:autoTitleDeleted val="1"/>
    <c:view3D>
      <c:hPercent val="64"/>
      <c:depthPercent val="100"/>
      <c:rAngAx val="1"/>
    </c:view3D>
    <c:plotArea>
      <c:layout>
        <c:manualLayout>
          <c:layoutTarget val="inner"/>
          <c:xMode val="edge"/>
          <c:yMode val="edge"/>
          <c:x val="0.11402492404984818"/>
          <c:y val="1.7374517374517541E-2"/>
          <c:w val="0.88597507595015335"/>
          <c:h val="0.89382239382239359"/>
        </c:manualLayout>
      </c:layout>
      <c:bar3DChart>
        <c:barDir val="col"/>
        <c:grouping val="stacked"/>
        <c:ser>
          <c:idx val="0"/>
          <c:order val="0"/>
          <c:tx>
            <c:strRef>
              <c:f>Sheet1!$B$1:$C$1</c:f>
              <c:strCache>
                <c:ptCount val="2"/>
                <c:pt idx="0">
                  <c:v>Voted</c:v>
                </c:pt>
                <c:pt idx="1">
                  <c:v>30-Jun-16</c:v>
                </c:pt>
              </c:strCache>
            </c:strRef>
          </c:tx>
          <c:spPr>
            <a:solidFill>
              <a:schemeClr val="accent2">
                <a:lumMod val="60000"/>
                <a:lumOff val="40000"/>
              </a:schemeClr>
            </a:solidFill>
          </c:spPr>
          <c:dPt>
            <c:idx val="0"/>
            <c:spPr>
              <a:solidFill>
                <a:srgbClr val="00B0F0"/>
              </a:solidFill>
            </c:spPr>
          </c:dPt>
          <c:dPt>
            <c:idx val="1"/>
          </c:dPt>
          <c:dLbls>
            <c:dLbl>
              <c:idx val="0"/>
              <c:layout>
                <c:manualLayout>
                  <c:x val="6.1526633220239813E-3"/>
                  <c:y val="-0.29348355504403106"/>
                </c:manualLayout>
              </c:layout>
              <c:showVal val="1"/>
              <c:extLst>
                <c:ext xmlns:c15="http://schemas.microsoft.com/office/drawing/2012/chart" uri="{CE6537A1-D6FC-4f65-9D91-7224C49458BB}"/>
              </c:extLst>
            </c:dLbl>
            <c:dLbl>
              <c:idx val="1"/>
              <c:layout>
                <c:manualLayout>
                  <c:x val="6.1526633220239813E-3"/>
                  <c:y val="-4.3324883737596492E-2"/>
                </c:manualLayout>
              </c:layout>
              <c:spPr/>
              <c:txPr>
                <a:bodyPr/>
                <a:lstStyle/>
                <a:p>
                  <a:pPr>
                    <a:defRPr sz="1600" b="1">
                      <a:solidFill>
                        <a:schemeClr val="tx1"/>
                      </a:solidFill>
                      <a:latin typeface="Calibri" pitchFamily="34" charset="0"/>
                      <a:cs typeface="Calibri" pitchFamily="34" charset="0"/>
                    </a:defRPr>
                  </a:pPr>
                  <a:endParaRPr lang="en-US"/>
                </a:p>
              </c:txPr>
              <c:showVal val="1"/>
              <c:extLst>
                <c:ext xmlns:c15="http://schemas.microsoft.com/office/drawing/2012/chart" uri="{CE6537A1-D6FC-4f65-9D91-7224C49458BB}"/>
              </c:extLst>
            </c:dLbl>
            <c:dLbl>
              <c:idx val="2"/>
              <c:layout>
                <c:manualLayout>
                  <c:x val="1.3843492474553952E-2"/>
                  <c:y val="-0.15232912343499616"/>
                </c:manualLayout>
              </c:layout>
              <c:showVal val="1"/>
              <c:extLst>
                <c:ext xmlns:c15="http://schemas.microsoft.com/office/drawing/2012/chart" uri="{CE6537A1-D6FC-4f65-9D91-7224C49458BB}"/>
              </c:extLst>
            </c:dLbl>
            <c:dLbl>
              <c:idx val="3"/>
              <c:layout>
                <c:manualLayout>
                  <c:x val="1.5381658305059838E-2"/>
                  <c:y val="-0.15232912343499616"/>
                </c:manualLayout>
              </c:layout>
              <c:showVal val="1"/>
              <c:extLst>
                <c:ext xmlns:c15="http://schemas.microsoft.com/office/drawing/2012/chart" uri="{CE6537A1-D6FC-4f65-9D91-7224C49458BB}"/>
              </c:extLst>
            </c:dLbl>
            <c:dLbl>
              <c:idx val="4"/>
              <c:layout>
                <c:manualLayout>
                  <c:x val="6.1526633220239813E-3"/>
                  <c:y val="-0.15125465409739225"/>
                </c:manualLayout>
              </c:layout>
              <c:showVal val="1"/>
              <c:extLst>
                <c:ext xmlns:c15="http://schemas.microsoft.com/office/drawing/2012/chart" uri="{CE6537A1-D6FC-4f65-9D91-7224C49458BB}"/>
              </c:extLst>
            </c:dLbl>
            <c:spPr>
              <a:noFill/>
              <a:ln>
                <a:noFill/>
              </a:ln>
              <a:effectLst/>
            </c:spPr>
            <c:txPr>
              <a:bodyPr/>
              <a:lstStyle/>
              <a:p>
                <a:pPr>
                  <a:defRPr sz="1600" b="1">
                    <a:solidFill>
                      <a:schemeClr val="tx1"/>
                    </a:solidFill>
                    <a:latin typeface="Calibri" pitchFamily="34" charset="0"/>
                    <a:cs typeface="Calibri" pitchFamily="34" charset="0"/>
                  </a:defRPr>
                </a:pPr>
                <a:endParaRPr lang="en-US"/>
              </a:p>
            </c:txPr>
            <c:showVal val="1"/>
            <c:extLst>
              <c:ext xmlns:c15="http://schemas.microsoft.com/office/drawing/2012/chart" uri="{CE6537A1-D6FC-4f65-9D91-7224C49458BB}">
                <c15:showLeaderLines val="0"/>
              </c:ext>
            </c:extLst>
          </c:dLbls>
          <c:cat>
            <c:strRef>
              <c:f>Sheet1!$B$1:$C$1</c:f>
              <c:strCache>
                <c:ptCount val="2"/>
                <c:pt idx="0">
                  <c:v>Voted</c:v>
                </c:pt>
                <c:pt idx="1">
                  <c:v>30-Jun-16</c:v>
                </c:pt>
              </c:strCache>
            </c:strRef>
          </c:cat>
          <c:val>
            <c:numRef>
              <c:f>Sheet1!$B$2:$C$2</c:f>
              <c:numCache>
                <c:formatCode>#,##0</c:formatCode>
                <c:ptCount val="2"/>
                <c:pt idx="0" formatCode="#,##0_);\(#,##0\)">
                  <c:v>7015500</c:v>
                </c:pt>
                <c:pt idx="1">
                  <c:v>1576205.7253199997</c:v>
                </c:pt>
              </c:numCache>
            </c:numRef>
          </c:val>
        </c:ser>
        <c:dLbls>
          <c:showVal val="1"/>
        </c:dLbls>
        <c:gapDepth val="0"/>
        <c:shape val="box"/>
        <c:axId val="108576768"/>
        <c:axId val="108578304"/>
        <c:axId val="0"/>
      </c:bar3DChart>
      <c:catAx>
        <c:axId val="108576768"/>
        <c:scaling>
          <c:orientation val="minMax"/>
        </c:scaling>
        <c:axPos val="b"/>
        <c:numFmt formatCode="General" sourceLinked="1"/>
        <c:tickLblPos val="low"/>
        <c:txPr>
          <a:bodyPr rot="0" vert="horz"/>
          <a:lstStyle/>
          <a:p>
            <a:pPr>
              <a:defRPr sz="1100" b="1">
                <a:latin typeface="Calibri" panose="020F0502020204030204" pitchFamily="34" charset="0"/>
              </a:defRPr>
            </a:pPr>
            <a:endParaRPr lang="en-US"/>
          </a:p>
        </c:txPr>
        <c:crossAx val="108578304"/>
        <c:crosses val="autoZero"/>
        <c:auto val="1"/>
        <c:lblAlgn val="ctr"/>
        <c:lblOffset val="100"/>
        <c:tickLblSkip val="1"/>
        <c:tickMarkSkip val="1"/>
      </c:catAx>
      <c:valAx>
        <c:axId val="108578304"/>
        <c:scaling>
          <c:orientation val="minMax"/>
        </c:scaling>
        <c:axPos val="l"/>
        <c:majorGridlines/>
        <c:numFmt formatCode="#,##0" sourceLinked="0"/>
        <c:tickLblPos val="nextTo"/>
        <c:txPr>
          <a:bodyPr rot="0" vert="horz"/>
          <a:lstStyle/>
          <a:p>
            <a:pPr>
              <a:defRPr sz="900"/>
            </a:pPr>
            <a:endParaRPr lang="en-US"/>
          </a:p>
        </c:txPr>
        <c:crossAx val="108576768"/>
        <c:crosses val="autoZero"/>
        <c:crossBetween val="between"/>
      </c:valAx>
      <c:spPr>
        <a:noFill/>
        <a:ln w="25381">
          <a:noFill/>
        </a:ln>
      </c:spPr>
    </c:plotArea>
    <c:plotVisOnly val="1"/>
    <c:dispBlanksAs val="gap"/>
  </c:chart>
  <c:txPr>
    <a:bodyPr/>
    <a:lstStyle/>
    <a:p>
      <a:pPr>
        <a:defRPr sz="1798"/>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style val="35"/>
  <c:chart>
    <c:autoTitleDeleted val="1"/>
    <c:view3D>
      <c:hPercent val="64"/>
      <c:depthPercent val="100"/>
      <c:rAngAx val="1"/>
    </c:view3D>
    <c:plotArea>
      <c:layout>
        <c:manualLayout>
          <c:layoutTarget val="inner"/>
          <c:xMode val="edge"/>
          <c:yMode val="edge"/>
          <c:x val="0.11402492404984818"/>
          <c:y val="1.7374517374517541E-2"/>
          <c:w val="0.88597507595015335"/>
          <c:h val="0.89382239382239359"/>
        </c:manualLayout>
      </c:layout>
      <c:bar3DChart>
        <c:barDir val="col"/>
        <c:grouping val="stacked"/>
        <c:ser>
          <c:idx val="0"/>
          <c:order val="0"/>
          <c:tx>
            <c:strRef>
              <c:f>Sheet1!$B$1:$C$1</c:f>
              <c:strCache>
                <c:ptCount val="2"/>
                <c:pt idx="0">
                  <c:v>Voted</c:v>
                </c:pt>
                <c:pt idx="1">
                  <c:v>30-Jun-16</c:v>
                </c:pt>
              </c:strCache>
            </c:strRef>
          </c:tx>
          <c:spPr>
            <a:solidFill>
              <a:schemeClr val="accent2">
                <a:lumMod val="60000"/>
                <a:lumOff val="40000"/>
              </a:schemeClr>
            </a:solidFill>
          </c:spPr>
          <c:dPt>
            <c:idx val="0"/>
            <c:spPr>
              <a:solidFill>
                <a:srgbClr val="00B0F0"/>
              </a:solidFill>
            </c:spPr>
          </c:dPt>
          <c:dPt>
            <c:idx val="1"/>
          </c:dPt>
          <c:dLbls>
            <c:dLbl>
              <c:idx val="0"/>
              <c:layout>
                <c:manualLayout>
                  <c:x val="1.0767160813541964E-2"/>
                  <c:y val="-0.31986842575387459"/>
                </c:manualLayout>
              </c:layout>
              <c:showVal val="1"/>
              <c:extLst>
                <c:ext xmlns:c15="http://schemas.microsoft.com/office/drawing/2012/chart" uri="{CE6537A1-D6FC-4f65-9D91-7224C49458BB}"/>
              </c:extLst>
            </c:dLbl>
            <c:dLbl>
              <c:idx val="1"/>
              <c:layout>
                <c:manualLayout>
                  <c:x val="3.3839648271131895E-2"/>
                  <c:y val="-0.13792622251444978"/>
                </c:manualLayout>
              </c:layout>
              <c:spPr/>
              <c:txPr>
                <a:bodyPr/>
                <a:lstStyle/>
                <a:p>
                  <a:pPr>
                    <a:defRPr sz="1600" b="1">
                      <a:solidFill>
                        <a:schemeClr val="tx1"/>
                      </a:solidFill>
                      <a:latin typeface="Calibri" pitchFamily="34" charset="0"/>
                      <a:cs typeface="Calibri" pitchFamily="34" charset="0"/>
                    </a:defRPr>
                  </a:pPr>
                  <a:endParaRPr lang="en-US"/>
                </a:p>
              </c:txPr>
              <c:showVal val="1"/>
              <c:extLst>
                <c:ext xmlns:c15="http://schemas.microsoft.com/office/drawing/2012/chart" uri="{CE6537A1-D6FC-4f65-9D91-7224C49458BB}"/>
              </c:extLst>
            </c:dLbl>
            <c:dLbl>
              <c:idx val="2"/>
              <c:layout>
                <c:manualLayout>
                  <c:x val="1.8457989966071939E-2"/>
                  <c:y val="-0.18657557081160447"/>
                </c:manualLayout>
              </c:layout>
              <c:showVal val="1"/>
              <c:extLst>
                <c:ext xmlns:c15="http://schemas.microsoft.com/office/drawing/2012/chart" uri="{CE6537A1-D6FC-4f65-9D91-7224C49458BB}"/>
              </c:extLst>
            </c:dLbl>
            <c:dLbl>
              <c:idx val="3"/>
              <c:layout>
                <c:manualLayout>
                  <c:x val="1.5381658305059838E-2"/>
                  <c:y val="-0.15232912343499616"/>
                </c:manualLayout>
              </c:layout>
              <c:showVal val="1"/>
              <c:extLst>
                <c:ext xmlns:c15="http://schemas.microsoft.com/office/drawing/2012/chart" uri="{CE6537A1-D6FC-4f65-9D91-7224C49458BB}"/>
              </c:extLst>
            </c:dLbl>
            <c:dLbl>
              <c:idx val="4"/>
              <c:layout>
                <c:manualLayout>
                  <c:x val="1.2305326644047961E-2"/>
                  <c:y val="-0.18550099087416039"/>
                </c:manualLayout>
              </c:layout>
              <c:showVal val="1"/>
              <c:extLst>
                <c:ext xmlns:c15="http://schemas.microsoft.com/office/drawing/2012/chart" uri="{CE6537A1-D6FC-4f65-9D91-7224C49458BB}"/>
              </c:extLst>
            </c:dLbl>
            <c:spPr>
              <a:noFill/>
              <a:ln>
                <a:noFill/>
              </a:ln>
              <a:effectLst/>
            </c:spPr>
            <c:txPr>
              <a:bodyPr/>
              <a:lstStyle/>
              <a:p>
                <a:pPr>
                  <a:defRPr sz="1600" b="1">
                    <a:solidFill>
                      <a:schemeClr val="tx1"/>
                    </a:solidFill>
                    <a:latin typeface="Calibri" pitchFamily="34" charset="0"/>
                    <a:cs typeface="Calibri" pitchFamily="34" charset="0"/>
                  </a:defRPr>
                </a:pPr>
                <a:endParaRPr lang="en-US"/>
              </a:p>
            </c:txPr>
            <c:showVal val="1"/>
            <c:extLst>
              <c:ext xmlns:c15="http://schemas.microsoft.com/office/drawing/2012/chart" uri="{CE6537A1-D6FC-4f65-9D91-7224C49458BB}">
                <c15:showLeaderLines val="0"/>
              </c:ext>
            </c:extLst>
          </c:dLbls>
          <c:cat>
            <c:strRef>
              <c:f>Sheet1!$B$1:$C$1</c:f>
              <c:strCache>
                <c:ptCount val="2"/>
                <c:pt idx="0">
                  <c:v>Voted</c:v>
                </c:pt>
                <c:pt idx="1">
                  <c:v>30-Jun-16</c:v>
                </c:pt>
              </c:strCache>
            </c:strRef>
          </c:cat>
          <c:val>
            <c:numRef>
              <c:f>Sheet1!$B$2:$C$2</c:f>
              <c:numCache>
                <c:formatCode>#,##0</c:formatCode>
                <c:ptCount val="2"/>
                <c:pt idx="0" formatCode="#,##0_);\(#,##0\)">
                  <c:v>723322</c:v>
                </c:pt>
                <c:pt idx="1">
                  <c:v>61704.638550000011</c:v>
                </c:pt>
              </c:numCache>
            </c:numRef>
          </c:val>
        </c:ser>
        <c:dLbls>
          <c:showVal val="1"/>
        </c:dLbls>
        <c:gapDepth val="0"/>
        <c:shape val="box"/>
        <c:axId val="110987136"/>
        <c:axId val="110988672"/>
        <c:axId val="0"/>
      </c:bar3DChart>
      <c:catAx>
        <c:axId val="110987136"/>
        <c:scaling>
          <c:orientation val="minMax"/>
        </c:scaling>
        <c:axPos val="b"/>
        <c:numFmt formatCode="General" sourceLinked="1"/>
        <c:tickLblPos val="low"/>
        <c:txPr>
          <a:bodyPr rot="0" vert="horz"/>
          <a:lstStyle/>
          <a:p>
            <a:pPr>
              <a:defRPr sz="1100" b="1">
                <a:latin typeface="Calibri" panose="020F0502020204030204" pitchFamily="34" charset="0"/>
              </a:defRPr>
            </a:pPr>
            <a:endParaRPr lang="en-US"/>
          </a:p>
        </c:txPr>
        <c:crossAx val="110988672"/>
        <c:crosses val="autoZero"/>
        <c:auto val="1"/>
        <c:lblAlgn val="ctr"/>
        <c:lblOffset val="100"/>
        <c:tickLblSkip val="1"/>
        <c:tickMarkSkip val="1"/>
      </c:catAx>
      <c:valAx>
        <c:axId val="110988672"/>
        <c:scaling>
          <c:orientation val="minMax"/>
        </c:scaling>
        <c:axPos val="l"/>
        <c:majorGridlines/>
        <c:numFmt formatCode="#,##0" sourceLinked="0"/>
        <c:tickLblPos val="nextTo"/>
        <c:txPr>
          <a:bodyPr rot="0" vert="horz"/>
          <a:lstStyle/>
          <a:p>
            <a:pPr>
              <a:defRPr sz="900"/>
            </a:pPr>
            <a:endParaRPr lang="en-US"/>
          </a:p>
        </c:txPr>
        <c:crossAx val="110987136"/>
        <c:crosses val="autoZero"/>
        <c:crossBetween val="between"/>
      </c:valAx>
      <c:spPr>
        <a:noFill/>
        <a:ln w="25381">
          <a:noFill/>
        </a:ln>
      </c:spPr>
    </c:plotArea>
    <c:plotVisOnly val="1"/>
    <c:dispBlanksAs val="gap"/>
  </c:chart>
  <c:txPr>
    <a:bodyPr/>
    <a:lstStyle/>
    <a:p>
      <a:pPr>
        <a:defRPr sz="1798"/>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style val="35"/>
  <c:chart>
    <c:autoTitleDeleted val="1"/>
    <c:view3D>
      <c:hPercent val="64"/>
      <c:depthPercent val="100"/>
      <c:rAngAx val="1"/>
    </c:view3D>
    <c:plotArea>
      <c:layout>
        <c:manualLayout>
          <c:layoutTarget val="inner"/>
          <c:xMode val="edge"/>
          <c:yMode val="edge"/>
          <c:x val="8.4799808928313861E-2"/>
          <c:y val="1.7374517374517541E-2"/>
          <c:w val="0.91520019107168593"/>
          <c:h val="0.89382239382239359"/>
        </c:manualLayout>
      </c:layout>
      <c:bar3DChart>
        <c:barDir val="col"/>
        <c:grouping val="stacked"/>
        <c:ser>
          <c:idx val="0"/>
          <c:order val="0"/>
          <c:tx>
            <c:strRef>
              <c:f>Sheet1!$B$1:$C$1</c:f>
              <c:strCache>
                <c:ptCount val="2"/>
                <c:pt idx="0">
                  <c:v>Voted</c:v>
                </c:pt>
                <c:pt idx="1">
                  <c:v>30-Jun-16</c:v>
                </c:pt>
              </c:strCache>
            </c:strRef>
          </c:tx>
          <c:spPr>
            <a:solidFill>
              <a:schemeClr val="accent2">
                <a:lumMod val="60000"/>
                <a:lumOff val="40000"/>
              </a:schemeClr>
            </a:solidFill>
          </c:spPr>
          <c:dPt>
            <c:idx val="0"/>
            <c:spPr>
              <a:solidFill>
                <a:srgbClr val="00B0F0"/>
              </a:solidFill>
            </c:spPr>
          </c:dPt>
          <c:dPt>
            <c:idx val="1"/>
          </c:dPt>
          <c:dLbls>
            <c:dLbl>
              <c:idx val="0"/>
              <c:layout>
                <c:manualLayout>
                  <c:x val="-9.2289949830359694E-3"/>
                  <c:y val="-0.30559911876355444"/>
                </c:manualLayout>
              </c:layout>
              <c:showVal val="1"/>
              <c:extLst>
                <c:ext xmlns:c15="http://schemas.microsoft.com/office/drawing/2012/chart" uri="{CE6537A1-D6FC-4f65-9D91-7224C49458BB}"/>
              </c:extLst>
            </c:dLbl>
            <c:dLbl>
              <c:idx val="1"/>
              <c:layout>
                <c:manualLayout>
                  <c:x val="1.0767160813541964E-2"/>
                  <c:y val="-0.13792622251444978"/>
                </c:manualLayout>
              </c:layout>
              <c:spPr/>
              <c:txPr>
                <a:bodyPr/>
                <a:lstStyle/>
                <a:p>
                  <a:pPr>
                    <a:defRPr sz="1600" b="1">
                      <a:solidFill>
                        <a:schemeClr val="tx1"/>
                      </a:solidFill>
                      <a:latin typeface="Calibri" pitchFamily="34" charset="0"/>
                      <a:cs typeface="Calibri" pitchFamily="34" charset="0"/>
                    </a:defRPr>
                  </a:pPr>
                  <a:endParaRPr lang="en-US"/>
                </a:p>
              </c:txPr>
              <c:showVal val="1"/>
              <c:extLst>
                <c:ext xmlns:c15="http://schemas.microsoft.com/office/drawing/2012/chart" uri="{CE6537A1-D6FC-4f65-9D91-7224C49458BB}"/>
              </c:extLst>
            </c:dLbl>
            <c:dLbl>
              <c:idx val="2"/>
              <c:layout>
                <c:manualLayout>
                  <c:x val="1.8457989966071939E-2"/>
                  <c:y val="-0.20369873919998849"/>
                </c:manualLayout>
              </c:layout>
              <c:showVal val="1"/>
              <c:extLst>
                <c:ext xmlns:c15="http://schemas.microsoft.com/office/drawing/2012/chart" uri="{CE6537A1-D6FC-4f65-9D91-7224C49458BB}"/>
              </c:extLst>
            </c:dLbl>
            <c:dLbl>
              <c:idx val="3"/>
              <c:layout>
                <c:manualLayout>
                  <c:x val="1.5381658305059838E-2"/>
                  <c:y val="-0.15232912343499616"/>
                </c:manualLayout>
              </c:layout>
              <c:showVal val="1"/>
              <c:extLst>
                <c:ext xmlns:c15="http://schemas.microsoft.com/office/drawing/2012/chart" uri="{CE6537A1-D6FC-4f65-9D91-7224C49458BB}"/>
              </c:extLst>
            </c:dLbl>
            <c:dLbl>
              <c:idx val="4"/>
              <c:layout>
                <c:manualLayout>
                  <c:x val="1.9996155796577941E-2"/>
                  <c:y val="-0.14269306990320016"/>
                </c:manualLayout>
              </c:layout>
              <c:showVal val="1"/>
              <c:extLst>
                <c:ext xmlns:c15="http://schemas.microsoft.com/office/drawing/2012/chart" uri="{CE6537A1-D6FC-4f65-9D91-7224C49458BB}"/>
              </c:extLst>
            </c:dLbl>
            <c:spPr>
              <a:noFill/>
              <a:ln>
                <a:noFill/>
              </a:ln>
              <a:effectLst/>
            </c:spPr>
            <c:txPr>
              <a:bodyPr/>
              <a:lstStyle/>
              <a:p>
                <a:pPr>
                  <a:defRPr sz="1600" b="1">
                    <a:solidFill>
                      <a:schemeClr val="tx1"/>
                    </a:solidFill>
                    <a:latin typeface="Calibri" pitchFamily="34" charset="0"/>
                    <a:cs typeface="Calibri" pitchFamily="34" charset="0"/>
                  </a:defRPr>
                </a:pPr>
                <a:endParaRPr lang="en-US"/>
              </a:p>
            </c:txPr>
            <c:showVal val="1"/>
            <c:extLst>
              <c:ext xmlns:c15="http://schemas.microsoft.com/office/drawing/2012/chart" uri="{CE6537A1-D6FC-4f65-9D91-7224C49458BB}">
                <c15:showLeaderLines val="0"/>
              </c:ext>
            </c:extLst>
          </c:dLbls>
          <c:cat>
            <c:strRef>
              <c:f>Sheet1!$B$1:$C$1</c:f>
              <c:strCache>
                <c:ptCount val="2"/>
                <c:pt idx="0">
                  <c:v>Voted</c:v>
                </c:pt>
                <c:pt idx="1">
                  <c:v>30-Jun-16</c:v>
                </c:pt>
              </c:strCache>
            </c:strRef>
          </c:cat>
          <c:val>
            <c:numRef>
              <c:f>Sheet1!$B$2:$C$2</c:f>
              <c:numCache>
                <c:formatCode>#,##0</c:formatCode>
                <c:ptCount val="2"/>
                <c:pt idx="0" formatCode="#,##0_);\(#,##0\)">
                  <c:v>377704</c:v>
                </c:pt>
                <c:pt idx="1">
                  <c:v>155975.41060999999</c:v>
                </c:pt>
              </c:numCache>
            </c:numRef>
          </c:val>
        </c:ser>
        <c:dLbls>
          <c:showVal val="1"/>
        </c:dLbls>
        <c:gapDepth val="0"/>
        <c:shape val="box"/>
        <c:axId val="112689920"/>
        <c:axId val="112691456"/>
        <c:axId val="0"/>
      </c:bar3DChart>
      <c:catAx>
        <c:axId val="112689920"/>
        <c:scaling>
          <c:orientation val="minMax"/>
        </c:scaling>
        <c:axPos val="b"/>
        <c:numFmt formatCode="General" sourceLinked="1"/>
        <c:tickLblPos val="low"/>
        <c:txPr>
          <a:bodyPr rot="0" vert="horz"/>
          <a:lstStyle/>
          <a:p>
            <a:pPr>
              <a:defRPr sz="1100" b="1">
                <a:latin typeface="Calibri" panose="020F0502020204030204" pitchFamily="34" charset="0"/>
              </a:defRPr>
            </a:pPr>
            <a:endParaRPr lang="en-US"/>
          </a:p>
        </c:txPr>
        <c:crossAx val="112691456"/>
        <c:crosses val="autoZero"/>
        <c:auto val="1"/>
        <c:lblAlgn val="ctr"/>
        <c:lblOffset val="100"/>
        <c:tickLblSkip val="1"/>
        <c:tickMarkSkip val="1"/>
      </c:catAx>
      <c:valAx>
        <c:axId val="112691456"/>
        <c:scaling>
          <c:orientation val="minMax"/>
        </c:scaling>
        <c:axPos val="l"/>
        <c:majorGridlines/>
        <c:numFmt formatCode="#,##0" sourceLinked="0"/>
        <c:tickLblPos val="nextTo"/>
        <c:txPr>
          <a:bodyPr rot="0" vert="horz"/>
          <a:lstStyle/>
          <a:p>
            <a:pPr>
              <a:defRPr sz="900"/>
            </a:pPr>
            <a:endParaRPr lang="en-US"/>
          </a:p>
        </c:txPr>
        <c:crossAx val="112689920"/>
        <c:crosses val="autoZero"/>
        <c:crossBetween val="between"/>
      </c:valAx>
      <c:spPr>
        <a:noFill/>
        <a:ln w="25381">
          <a:noFill/>
        </a:ln>
      </c:spPr>
    </c:plotArea>
    <c:plotVisOnly val="1"/>
    <c:dispBlanksAs val="gap"/>
  </c:chart>
  <c:txPr>
    <a:bodyPr/>
    <a:lstStyle/>
    <a:p>
      <a:pPr>
        <a:defRPr sz="1798"/>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F3C45B1-4738-44BD-B6B0-3A84D22E770C}" type="datetime1">
              <a:rPr lang="en-US" altLang="en-US"/>
              <a:pPr>
                <a:defRPr/>
              </a:pPr>
              <a:t>9/23/2016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ヒラギノ角ゴ Pro W3" charset="0"/>
                <a:cs typeface="ヒラギノ角ゴ Pro W3"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B59EB7B-598A-4C93-84B6-F1FB1EFF7FD0}" type="slidenum">
              <a:rPr lang="en-US" altLang="en-US"/>
              <a:pPr>
                <a:defRPr/>
              </a:pPr>
              <a:t>‹#›</a:t>
            </a:fld>
            <a:endParaRPr lang="en-US" altLang="en-US"/>
          </a:p>
        </p:txBody>
      </p:sp>
    </p:spTree>
    <p:extLst>
      <p:ext uri="{BB962C8B-B14F-4D97-AF65-F5344CB8AC3E}">
        <p14:creationId xmlns:p14="http://schemas.microsoft.com/office/powerpoint/2010/main" xmlns="" val="1158190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ヒラギノ角ゴ Pro W3" pitchFamily="4" charset="-128"/>
                <a:cs typeface="+mn-cs"/>
              </a:defRPr>
            </a:lvl1pPr>
          </a:lstStyle>
          <a:p>
            <a:pPr>
              <a:defRPr/>
            </a:pPr>
            <a:endParaRPr lang="en-ZA"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9CDACDC-19CD-43FB-A7FA-4E068B1BC876}" type="datetime1">
              <a:rPr lang="en-ZA" altLang="en-US"/>
              <a:pPr>
                <a:defRPr/>
              </a:pPr>
              <a:t>2016/09/23</a:t>
            </a:fld>
            <a:endParaRPr lang="en-ZA" alt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ZA" alt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endParaRPr lang="en-ZA" alt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ヒラギノ角ゴ Pro W3" pitchFamily="4" charset="-128"/>
                <a:cs typeface="+mn-cs"/>
              </a:defRPr>
            </a:lvl1pPr>
          </a:lstStyle>
          <a:p>
            <a:pPr>
              <a:defRPr/>
            </a:pPr>
            <a:endParaRPr lang="en-ZA"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0005620-C1E4-4B9E-83EB-1EADFA74BBA2}" type="slidenum">
              <a:rPr lang="en-ZA" altLang="en-US"/>
              <a:pPr>
                <a:defRPr/>
              </a:pPr>
              <a:t>‹#›</a:t>
            </a:fld>
            <a:endParaRPr lang="en-ZA" altLang="en-US"/>
          </a:p>
        </p:txBody>
      </p:sp>
    </p:spTree>
    <p:extLst>
      <p:ext uri="{BB962C8B-B14F-4D97-AF65-F5344CB8AC3E}">
        <p14:creationId xmlns:p14="http://schemas.microsoft.com/office/powerpoint/2010/main" xmlns="" val="19054540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 charset="-128"/>
              </a:defRPr>
            </a:lvl1pPr>
            <a:lvl2pPr marL="742950" indent="-285750">
              <a:defRPr sz="2400">
                <a:solidFill>
                  <a:schemeClr val="tx1"/>
                </a:solidFill>
                <a:latin typeface="Times New Roman" panose="02020603050405020304" pitchFamily="18" charset="0"/>
                <a:ea typeface="ヒラギノ角ゴ Pro W3" pitchFamily="1" charset="-128"/>
              </a:defRPr>
            </a:lvl2pPr>
            <a:lvl3pPr marL="1143000" indent="-228600">
              <a:defRPr sz="2400">
                <a:solidFill>
                  <a:schemeClr val="tx1"/>
                </a:solidFill>
                <a:latin typeface="Times New Roman" panose="02020603050405020304" pitchFamily="18" charset="0"/>
                <a:ea typeface="ヒラギノ角ゴ Pro W3" pitchFamily="1" charset="-128"/>
              </a:defRPr>
            </a:lvl3pPr>
            <a:lvl4pPr marL="1600200" indent="-228600">
              <a:defRPr sz="2400">
                <a:solidFill>
                  <a:schemeClr val="tx1"/>
                </a:solidFill>
                <a:latin typeface="Times New Roman" panose="02020603050405020304" pitchFamily="18" charset="0"/>
                <a:ea typeface="ヒラギノ角ゴ Pro W3" pitchFamily="1" charset="-128"/>
              </a:defRPr>
            </a:lvl4pPr>
            <a:lvl5pPr marL="2057400" indent="-228600">
              <a:defRPr sz="24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9pPr>
          </a:lstStyle>
          <a:p>
            <a:fld id="{6E865BF1-ADB2-451F-B3AD-75906A249238}" type="slidenum">
              <a:rPr lang="en-US" altLang="en-US" sz="1200" smtClean="0"/>
              <a:pPr/>
              <a:t>1</a:t>
            </a:fld>
            <a:endParaRPr lang="en-US" altLang="en-US" sz="1200" smtClean="0"/>
          </a:p>
        </p:txBody>
      </p:sp>
    </p:spTree>
    <p:extLst>
      <p:ext uri="{BB962C8B-B14F-4D97-AF65-F5344CB8AC3E}">
        <p14:creationId xmlns:p14="http://schemas.microsoft.com/office/powerpoint/2010/main" xmlns="" val="3880903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3277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Portfolio Committee</a:t>
            </a:r>
          </a:p>
        </p:txBody>
      </p:sp>
      <p:sp>
        <p:nvSpPr>
          <p:cNvPr id="3277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F87F7D51-A094-4EE9-BBFE-9652D608BE9D}" type="datetime3">
              <a:rPr lang="en-US" smtClean="0"/>
              <a:pPr>
                <a:defRPr/>
              </a:pPr>
              <a:t>23 September 2016</a:t>
            </a:fld>
            <a:endParaRPr lang="en-US" dirty="0" smtClean="0"/>
          </a:p>
        </p:txBody>
      </p:sp>
      <p:sp>
        <p:nvSpPr>
          <p:cNvPr id="32774"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FC80FD8-05ED-482B-B09E-CCAE73057507}" type="slidenum">
              <a:rPr lang="en-US" smtClean="0"/>
              <a:pPr>
                <a:defRPr/>
              </a:pPr>
              <a:t>26</a:t>
            </a:fld>
            <a:endParaRPr lang="en-US" dirty="0" smtClean="0"/>
          </a:p>
        </p:txBody>
      </p:sp>
    </p:spTree>
    <p:extLst>
      <p:ext uri="{BB962C8B-B14F-4D97-AF65-F5344CB8AC3E}">
        <p14:creationId xmlns:p14="http://schemas.microsoft.com/office/powerpoint/2010/main" xmlns="" val="1260705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Reasons for high expenditure</a:t>
            </a:r>
          </a:p>
          <a:p>
            <a:pPr eaLnBrk="1" hangingPunct="1">
              <a:spcBef>
                <a:spcPct val="0"/>
              </a:spcBef>
            </a:pPr>
            <a:endParaRPr lang="en-US" b="1" dirty="0" smtClean="0"/>
          </a:p>
          <a:p>
            <a:pPr eaLnBrk="1" hangingPunct="1">
              <a:spcBef>
                <a:spcPct val="0"/>
              </a:spcBef>
            </a:pPr>
            <a:r>
              <a:rPr lang="en-US" dirty="0" smtClean="0"/>
              <a:t>Goods &amp; Services:</a:t>
            </a:r>
          </a:p>
          <a:p>
            <a:pPr eaLnBrk="1" hangingPunct="1">
              <a:spcBef>
                <a:spcPct val="0"/>
              </a:spcBef>
              <a:buFontTx/>
              <a:buChar char="•"/>
            </a:pPr>
            <a:r>
              <a:rPr lang="en-US" dirty="0" smtClean="0"/>
              <a:t> Payment for the WSSF conference;</a:t>
            </a:r>
          </a:p>
          <a:p>
            <a:pPr eaLnBrk="1" hangingPunct="1">
              <a:spcBef>
                <a:spcPct val="0"/>
              </a:spcBef>
              <a:buFontTx/>
              <a:buChar char="•"/>
            </a:pPr>
            <a:r>
              <a:rPr lang="en-US" dirty="0" smtClean="0"/>
              <a:t> Payment for the Appeals Tribunal board members; and </a:t>
            </a:r>
          </a:p>
          <a:p>
            <a:pPr eaLnBrk="1" hangingPunct="1">
              <a:spcBef>
                <a:spcPct val="0"/>
              </a:spcBef>
              <a:buFontTx/>
              <a:buChar char="•"/>
            </a:pPr>
            <a:r>
              <a:rPr lang="en-US" dirty="0" smtClean="0"/>
              <a:t> Outstanding payments on the planned projects and operational costs.</a:t>
            </a:r>
          </a:p>
          <a:p>
            <a:pPr eaLnBrk="1" hangingPunct="1">
              <a:spcBef>
                <a:spcPct val="0"/>
              </a:spcBef>
            </a:pPr>
            <a:endParaRPr lang="en-US" dirty="0" smtClean="0"/>
          </a:p>
          <a:p>
            <a:pPr eaLnBrk="1" hangingPunct="1">
              <a:spcBef>
                <a:spcPct val="0"/>
              </a:spcBef>
            </a:pPr>
            <a:r>
              <a:rPr lang="en-US" dirty="0" smtClean="0"/>
              <a:t>Payments for Capital Assets:</a:t>
            </a:r>
          </a:p>
          <a:p>
            <a:pPr eaLnBrk="1" hangingPunct="1">
              <a:spcBef>
                <a:spcPct val="0"/>
              </a:spcBef>
            </a:pPr>
            <a:endParaRPr lang="en-US" dirty="0" smtClean="0"/>
          </a:p>
          <a:p>
            <a:pPr eaLnBrk="1" hangingPunct="1">
              <a:spcBef>
                <a:spcPct val="0"/>
              </a:spcBef>
              <a:buFontTx/>
              <a:buChar char="•"/>
            </a:pPr>
            <a:r>
              <a:rPr lang="en-US" dirty="0" smtClean="0"/>
              <a:t> Purchasing of office equipment </a:t>
            </a:r>
          </a:p>
          <a:p>
            <a:pPr eaLnBrk="1" hangingPunct="1">
              <a:spcBef>
                <a:spcPct val="0"/>
              </a:spcBef>
              <a:buFontTx/>
              <a:buChar char="•"/>
            </a:pPr>
            <a:endParaRPr lang="en-US" dirty="0" smtClean="0"/>
          </a:p>
          <a:p>
            <a:pPr eaLnBrk="1" hangingPunct="1">
              <a:spcBef>
                <a:spcPct val="0"/>
              </a:spcBef>
            </a:pPr>
            <a:r>
              <a:rPr lang="en-US" dirty="0" smtClean="0"/>
              <a:t>Payments for the Financial Assets:</a:t>
            </a:r>
          </a:p>
          <a:p>
            <a:pPr eaLnBrk="1" hangingPunct="1">
              <a:spcBef>
                <a:spcPct val="0"/>
              </a:spcBef>
            </a:pPr>
            <a:endParaRPr lang="en-US" dirty="0" smtClean="0"/>
          </a:p>
          <a:p>
            <a:pPr eaLnBrk="1" hangingPunct="1">
              <a:spcBef>
                <a:spcPct val="0"/>
              </a:spcBef>
              <a:buFontTx/>
              <a:buChar char="•"/>
            </a:pPr>
            <a:r>
              <a:rPr lang="en-US" dirty="0" smtClean="0"/>
              <a:t> Interest paid on overdue accounts</a:t>
            </a:r>
          </a:p>
        </p:txBody>
      </p:sp>
      <p:sp>
        <p:nvSpPr>
          <p:cNvPr id="3379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Portfolio Committee</a:t>
            </a:r>
          </a:p>
        </p:txBody>
      </p:sp>
      <p:sp>
        <p:nvSpPr>
          <p:cNvPr id="3379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26E7BD1A-6FD6-439C-943F-43E3B45FD76C}" type="datetime3">
              <a:rPr lang="en-US" smtClean="0"/>
              <a:pPr>
                <a:defRPr/>
              </a:pPr>
              <a:t>23 September 2016</a:t>
            </a:fld>
            <a:endParaRPr lang="en-US" dirty="0" smtClean="0"/>
          </a:p>
        </p:txBody>
      </p:sp>
      <p:sp>
        <p:nvSpPr>
          <p:cNvPr id="3379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96B551-C3AC-4454-BF3F-5634E91A1D89}" type="slidenum">
              <a:rPr lang="en-US" smtClean="0"/>
              <a:pPr>
                <a:defRPr/>
              </a:pPr>
              <a:t>27</a:t>
            </a:fld>
            <a:endParaRPr lang="en-US" dirty="0" smtClean="0"/>
          </a:p>
        </p:txBody>
      </p:sp>
    </p:spTree>
    <p:extLst>
      <p:ext uri="{BB962C8B-B14F-4D97-AF65-F5344CB8AC3E}">
        <p14:creationId xmlns:p14="http://schemas.microsoft.com/office/powerpoint/2010/main" xmlns="" val="1448002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3277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Portfolio Committee</a:t>
            </a:r>
          </a:p>
        </p:txBody>
      </p:sp>
      <p:sp>
        <p:nvSpPr>
          <p:cNvPr id="3277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F87F7D51-A094-4EE9-BBFE-9652D608BE9D}" type="datetime3">
              <a:rPr lang="en-US" smtClean="0"/>
              <a:pPr>
                <a:defRPr/>
              </a:pPr>
              <a:t>23 September 2016</a:t>
            </a:fld>
            <a:endParaRPr lang="en-US" dirty="0" smtClean="0"/>
          </a:p>
        </p:txBody>
      </p:sp>
      <p:sp>
        <p:nvSpPr>
          <p:cNvPr id="32774"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FC80FD8-05ED-482B-B09E-CCAE73057507}" type="slidenum">
              <a:rPr lang="en-US" smtClean="0"/>
              <a:pPr>
                <a:defRPr/>
              </a:pPr>
              <a:t>30</a:t>
            </a:fld>
            <a:endParaRPr lang="en-US" dirty="0" smtClean="0"/>
          </a:p>
        </p:txBody>
      </p:sp>
    </p:spTree>
    <p:extLst>
      <p:ext uri="{BB962C8B-B14F-4D97-AF65-F5344CB8AC3E}">
        <p14:creationId xmlns:p14="http://schemas.microsoft.com/office/powerpoint/2010/main" xmlns="" val="419175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Reasons for high expenditure</a:t>
            </a:r>
          </a:p>
          <a:p>
            <a:pPr eaLnBrk="1" hangingPunct="1">
              <a:spcBef>
                <a:spcPct val="0"/>
              </a:spcBef>
            </a:pPr>
            <a:endParaRPr lang="en-US" b="1" dirty="0" smtClean="0"/>
          </a:p>
          <a:p>
            <a:pPr eaLnBrk="1" hangingPunct="1">
              <a:spcBef>
                <a:spcPct val="0"/>
              </a:spcBef>
            </a:pPr>
            <a:r>
              <a:rPr lang="en-US" dirty="0" smtClean="0"/>
              <a:t>Goods &amp; Services:</a:t>
            </a:r>
          </a:p>
          <a:p>
            <a:pPr eaLnBrk="1" hangingPunct="1">
              <a:spcBef>
                <a:spcPct val="0"/>
              </a:spcBef>
              <a:buFontTx/>
              <a:buChar char="•"/>
            </a:pPr>
            <a:r>
              <a:rPr lang="en-US" dirty="0" smtClean="0"/>
              <a:t> Payment for the WSSF conference;</a:t>
            </a:r>
          </a:p>
          <a:p>
            <a:pPr eaLnBrk="1" hangingPunct="1">
              <a:spcBef>
                <a:spcPct val="0"/>
              </a:spcBef>
              <a:buFontTx/>
              <a:buChar char="•"/>
            </a:pPr>
            <a:r>
              <a:rPr lang="en-US" dirty="0" smtClean="0"/>
              <a:t> Payment for the Appeals Tribunal board members; and </a:t>
            </a:r>
          </a:p>
          <a:p>
            <a:pPr eaLnBrk="1" hangingPunct="1">
              <a:spcBef>
                <a:spcPct val="0"/>
              </a:spcBef>
              <a:buFontTx/>
              <a:buChar char="•"/>
            </a:pPr>
            <a:r>
              <a:rPr lang="en-US" dirty="0" smtClean="0"/>
              <a:t> Outstanding payments on the planned projects and operational costs.</a:t>
            </a:r>
          </a:p>
          <a:p>
            <a:pPr eaLnBrk="1" hangingPunct="1">
              <a:spcBef>
                <a:spcPct val="0"/>
              </a:spcBef>
            </a:pPr>
            <a:endParaRPr lang="en-US" dirty="0" smtClean="0"/>
          </a:p>
          <a:p>
            <a:pPr eaLnBrk="1" hangingPunct="1">
              <a:spcBef>
                <a:spcPct val="0"/>
              </a:spcBef>
            </a:pPr>
            <a:r>
              <a:rPr lang="en-US" dirty="0" smtClean="0"/>
              <a:t>Payments for Capital Assets:</a:t>
            </a:r>
          </a:p>
          <a:p>
            <a:pPr eaLnBrk="1" hangingPunct="1">
              <a:spcBef>
                <a:spcPct val="0"/>
              </a:spcBef>
            </a:pPr>
            <a:endParaRPr lang="en-US" dirty="0" smtClean="0"/>
          </a:p>
          <a:p>
            <a:pPr eaLnBrk="1" hangingPunct="1">
              <a:spcBef>
                <a:spcPct val="0"/>
              </a:spcBef>
              <a:buFontTx/>
              <a:buChar char="•"/>
            </a:pPr>
            <a:r>
              <a:rPr lang="en-US" dirty="0" smtClean="0"/>
              <a:t> Purchasing of office equipment </a:t>
            </a:r>
          </a:p>
          <a:p>
            <a:pPr eaLnBrk="1" hangingPunct="1">
              <a:spcBef>
                <a:spcPct val="0"/>
              </a:spcBef>
              <a:buFontTx/>
              <a:buChar char="•"/>
            </a:pPr>
            <a:endParaRPr lang="en-US" dirty="0" smtClean="0"/>
          </a:p>
          <a:p>
            <a:pPr eaLnBrk="1" hangingPunct="1">
              <a:spcBef>
                <a:spcPct val="0"/>
              </a:spcBef>
            </a:pPr>
            <a:r>
              <a:rPr lang="en-US" dirty="0" smtClean="0"/>
              <a:t>Payments for the Financial Assets:</a:t>
            </a:r>
          </a:p>
          <a:p>
            <a:pPr eaLnBrk="1" hangingPunct="1">
              <a:spcBef>
                <a:spcPct val="0"/>
              </a:spcBef>
            </a:pPr>
            <a:endParaRPr lang="en-US" dirty="0" smtClean="0"/>
          </a:p>
          <a:p>
            <a:pPr eaLnBrk="1" hangingPunct="1">
              <a:spcBef>
                <a:spcPct val="0"/>
              </a:spcBef>
              <a:buFontTx/>
              <a:buChar char="•"/>
            </a:pPr>
            <a:r>
              <a:rPr lang="en-US" dirty="0" smtClean="0"/>
              <a:t> Interest paid on overdue accounts</a:t>
            </a:r>
          </a:p>
        </p:txBody>
      </p:sp>
      <p:sp>
        <p:nvSpPr>
          <p:cNvPr id="3379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Portfolio Committee</a:t>
            </a:r>
          </a:p>
        </p:txBody>
      </p:sp>
      <p:sp>
        <p:nvSpPr>
          <p:cNvPr id="3379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26E7BD1A-6FD6-439C-943F-43E3B45FD76C}" type="datetime3">
              <a:rPr lang="en-US" smtClean="0"/>
              <a:pPr>
                <a:defRPr/>
              </a:pPr>
              <a:t>23 September 2016</a:t>
            </a:fld>
            <a:endParaRPr lang="en-US" dirty="0" smtClean="0"/>
          </a:p>
        </p:txBody>
      </p:sp>
      <p:sp>
        <p:nvSpPr>
          <p:cNvPr id="3379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96B551-C3AC-4454-BF3F-5634E91A1D89}" type="slidenum">
              <a:rPr lang="en-US" smtClean="0"/>
              <a:pPr>
                <a:defRPr/>
              </a:pPr>
              <a:t>31</a:t>
            </a:fld>
            <a:endParaRPr lang="en-US" dirty="0" smtClean="0"/>
          </a:p>
        </p:txBody>
      </p:sp>
    </p:spTree>
    <p:extLst>
      <p:ext uri="{BB962C8B-B14F-4D97-AF65-F5344CB8AC3E}">
        <p14:creationId xmlns:p14="http://schemas.microsoft.com/office/powerpoint/2010/main" xmlns="" val="1313237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Reasons for high expenditure</a:t>
            </a:r>
          </a:p>
          <a:p>
            <a:pPr eaLnBrk="1" hangingPunct="1">
              <a:spcBef>
                <a:spcPct val="0"/>
              </a:spcBef>
            </a:pPr>
            <a:endParaRPr lang="en-US" b="1" dirty="0" smtClean="0"/>
          </a:p>
          <a:p>
            <a:pPr eaLnBrk="1" hangingPunct="1">
              <a:spcBef>
                <a:spcPct val="0"/>
              </a:spcBef>
            </a:pPr>
            <a:r>
              <a:rPr lang="en-US" dirty="0" smtClean="0"/>
              <a:t>Goods &amp; Services:</a:t>
            </a:r>
          </a:p>
          <a:p>
            <a:pPr eaLnBrk="1" hangingPunct="1">
              <a:spcBef>
                <a:spcPct val="0"/>
              </a:spcBef>
              <a:buFontTx/>
              <a:buChar char="•"/>
            </a:pPr>
            <a:r>
              <a:rPr lang="en-US" dirty="0" smtClean="0"/>
              <a:t> Payment for the WSSF conference;</a:t>
            </a:r>
          </a:p>
          <a:p>
            <a:pPr eaLnBrk="1" hangingPunct="1">
              <a:spcBef>
                <a:spcPct val="0"/>
              </a:spcBef>
              <a:buFontTx/>
              <a:buChar char="•"/>
            </a:pPr>
            <a:r>
              <a:rPr lang="en-US" dirty="0" smtClean="0"/>
              <a:t> Payment for the Appeals Tribunal board members; and </a:t>
            </a:r>
          </a:p>
          <a:p>
            <a:pPr eaLnBrk="1" hangingPunct="1">
              <a:spcBef>
                <a:spcPct val="0"/>
              </a:spcBef>
              <a:buFontTx/>
              <a:buChar char="•"/>
            </a:pPr>
            <a:r>
              <a:rPr lang="en-US" dirty="0" smtClean="0"/>
              <a:t> Outstanding payments on the planned projects and operational costs.</a:t>
            </a:r>
          </a:p>
          <a:p>
            <a:pPr eaLnBrk="1" hangingPunct="1">
              <a:spcBef>
                <a:spcPct val="0"/>
              </a:spcBef>
            </a:pPr>
            <a:endParaRPr lang="en-US" dirty="0" smtClean="0"/>
          </a:p>
          <a:p>
            <a:pPr eaLnBrk="1" hangingPunct="1">
              <a:spcBef>
                <a:spcPct val="0"/>
              </a:spcBef>
            </a:pPr>
            <a:r>
              <a:rPr lang="en-US" dirty="0" smtClean="0"/>
              <a:t>Payments for Capital Assets:</a:t>
            </a:r>
          </a:p>
          <a:p>
            <a:pPr eaLnBrk="1" hangingPunct="1">
              <a:spcBef>
                <a:spcPct val="0"/>
              </a:spcBef>
            </a:pPr>
            <a:endParaRPr lang="en-US" dirty="0" smtClean="0"/>
          </a:p>
          <a:p>
            <a:pPr eaLnBrk="1" hangingPunct="1">
              <a:spcBef>
                <a:spcPct val="0"/>
              </a:spcBef>
              <a:buFontTx/>
              <a:buChar char="•"/>
            </a:pPr>
            <a:r>
              <a:rPr lang="en-US" dirty="0" smtClean="0"/>
              <a:t> Purchasing of office equipment </a:t>
            </a:r>
          </a:p>
          <a:p>
            <a:pPr eaLnBrk="1" hangingPunct="1">
              <a:spcBef>
                <a:spcPct val="0"/>
              </a:spcBef>
              <a:buFontTx/>
              <a:buChar char="•"/>
            </a:pPr>
            <a:endParaRPr lang="en-US" dirty="0" smtClean="0"/>
          </a:p>
          <a:p>
            <a:pPr eaLnBrk="1" hangingPunct="1">
              <a:spcBef>
                <a:spcPct val="0"/>
              </a:spcBef>
            </a:pPr>
            <a:r>
              <a:rPr lang="en-US" dirty="0" smtClean="0"/>
              <a:t>Payments for the Financial Assets:</a:t>
            </a:r>
          </a:p>
          <a:p>
            <a:pPr eaLnBrk="1" hangingPunct="1">
              <a:spcBef>
                <a:spcPct val="0"/>
              </a:spcBef>
            </a:pPr>
            <a:endParaRPr lang="en-US" dirty="0" smtClean="0"/>
          </a:p>
          <a:p>
            <a:pPr eaLnBrk="1" hangingPunct="1">
              <a:spcBef>
                <a:spcPct val="0"/>
              </a:spcBef>
              <a:buFontTx/>
              <a:buChar char="•"/>
            </a:pPr>
            <a:r>
              <a:rPr lang="en-US" dirty="0" smtClean="0"/>
              <a:t> Interest paid on overdue accounts</a:t>
            </a:r>
          </a:p>
        </p:txBody>
      </p:sp>
      <p:sp>
        <p:nvSpPr>
          <p:cNvPr id="3379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Portfolio Committee</a:t>
            </a:r>
          </a:p>
        </p:txBody>
      </p:sp>
      <p:sp>
        <p:nvSpPr>
          <p:cNvPr id="3379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26E7BD1A-6FD6-439C-943F-43E3B45FD76C}" type="datetime3">
              <a:rPr lang="en-US" smtClean="0"/>
              <a:pPr>
                <a:defRPr/>
              </a:pPr>
              <a:t>23 September 2016</a:t>
            </a:fld>
            <a:endParaRPr lang="en-US" dirty="0" smtClean="0"/>
          </a:p>
        </p:txBody>
      </p:sp>
      <p:sp>
        <p:nvSpPr>
          <p:cNvPr id="3379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96B551-C3AC-4454-BF3F-5634E91A1D89}" type="slidenum">
              <a:rPr lang="en-US" smtClean="0"/>
              <a:pPr>
                <a:defRPr/>
              </a:pPr>
              <a:t>32</a:t>
            </a:fld>
            <a:endParaRPr lang="en-US" dirty="0" smtClean="0"/>
          </a:p>
        </p:txBody>
      </p:sp>
    </p:spTree>
    <p:extLst>
      <p:ext uri="{BB962C8B-B14F-4D97-AF65-F5344CB8AC3E}">
        <p14:creationId xmlns:p14="http://schemas.microsoft.com/office/powerpoint/2010/main" xmlns="" val="1081668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3277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Portfolio Committee</a:t>
            </a:r>
          </a:p>
        </p:txBody>
      </p:sp>
      <p:sp>
        <p:nvSpPr>
          <p:cNvPr id="3277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F87F7D51-A094-4EE9-BBFE-9652D608BE9D}" type="datetime3">
              <a:rPr lang="en-US" smtClean="0"/>
              <a:pPr>
                <a:defRPr/>
              </a:pPr>
              <a:t>23 September 2016</a:t>
            </a:fld>
            <a:endParaRPr lang="en-US" dirty="0" smtClean="0"/>
          </a:p>
        </p:txBody>
      </p:sp>
      <p:sp>
        <p:nvSpPr>
          <p:cNvPr id="32774"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FC80FD8-05ED-482B-B09E-CCAE73057507}" type="slidenum">
              <a:rPr lang="en-US" smtClean="0"/>
              <a:pPr>
                <a:defRPr/>
              </a:pPr>
              <a:t>41</a:t>
            </a:fld>
            <a:endParaRPr lang="en-US" dirty="0" smtClean="0"/>
          </a:p>
        </p:txBody>
      </p:sp>
    </p:spTree>
    <p:extLst>
      <p:ext uri="{BB962C8B-B14F-4D97-AF65-F5344CB8AC3E}">
        <p14:creationId xmlns:p14="http://schemas.microsoft.com/office/powerpoint/2010/main" xmlns="" val="4217246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Reasons for high expenditure</a:t>
            </a:r>
          </a:p>
          <a:p>
            <a:pPr eaLnBrk="1" hangingPunct="1">
              <a:spcBef>
                <a:spcPct val="0"/>
              </a:spcBef>
            </a:pPr>
            <a:endParaRPr lang="en-US" b="1" dirty="0" smtClean="0"/>
          </a:p>
          <a:p>
            <a:pPr eaLnBrk="1" hangingPunct="1">
              <a:spcBef>
                <a:spcPct val="0"/>
              </a:spcBef>
            </a:pPr>
            <a:r>
              <a:rPr lang="en-US" dirty="0" smtClean="0"/>
              <a:t>Goods &amp; Services:</a:t>
            </a:r>
          </a:p>
          <a:p>
            <a:pPr eaLnBrk="1" hangingPunct="1">
              <a:spcBef>
                <a:spcPct val="0"/>
              </a:spcBef>
              <a:buFontTx/>
              <a:buChar char="•"/>
            </a:pPr>
            <a:r>
              <a:rPr lang="en-US" dirty="0" smtClean="0"/>
              <a:t> Payment for the WSSF conference;</a:t>
            </a:r>
          </a:p>
          <a:p>
            <a:pPr eaLnBrk="1" hangingPunct="1">
              <a:spcBef>
                <a:spcPct val="0"/>
              </a:spcBef>
              <a:buFontTx/>
              <a:buChar char="•"/>
            </a:pPr>
            <a:r>
              <a:rPr lang="en-US" dirty="0" smtClean="0"/>
              <a:t> Payment for the Appeals Tribunal board members; and </a:t>
            </a:r>
          </a:p>
          <a:p>
            <a:pPr eaLnBrk="1" hangingPunct="1">
              <a:spcBef>
                <a:spcPct val="0"/>
              </a:spcBef>
              <a:buFontTx/>
              <a:buChar char="•"/>
            </a:pPr>
            <a:r>
              <a:rPr lang="en-US" dirty="0" smtClean="0"/>
              <a:t> Outstanding payments on the planned projects and operational costs.</a:t>
            </a:r>
          </a:p>
          <a:p>
            <a:pPr eaLnBrk="1" hangingPunct="1">
              <a:spcBef>
                <a:spcPct val="0"/>
              </a:spcBef>
            </a:pPr>
            <a:endParaRPr lang="en-US" dirty="0" smtClean="0"/>
          </a:p>
          <a:p>
            <a:pPr eaLnBrk="1" hangingPunct="1">
              <a:spcBef>
                <a:spcPct val="0"/>
              </a:spcBef>
            </a:pPr>
            <a:r>
              <a:rPr lang="en-US" dirty="0" smtClean="0"/>
              <a:t>Payments for Capital Assets:</a:t>
            </a:r>
          </a:p>
          <a:p>
            <a:pPr eaLnBrk="1" hangingPunct="1">
              <a:spcBef>
                <a:spcPct val="0"/>
              </a:spcBef>
            </a:pPr>
            <a:endParaRPr lang="en-US" dirty="0" smtClean="0"/>
          </a:p>
          <a:p>
            <a:pPr eaLnBrk="1" hangingPunct="1">
              <a:spcBef>
                <a:spcPct val="0"/>
              </a:spcBef>
              <a:buFontTx/>
              <a:buChar char="•"/>
            </a:pPr>
            <a:r>
              <a:rPr lang="en-US" dirty="0" smtClean="0"/>
              <a:t> Purchasing of office equipment </a:t>
            </a:r>
          </a:p>
          <a:p>
            <a:pPr eaLnBrk="1" hangingPunct="1">
              <a:spcBef>
                <a:spcPct val="0"/>
              </a:spcBef>
              <a:buFontTx/>
              <a:buChar char="•"/>
            </a:pPr>
            <a:endParaRPr lang="en-US" dirty="0" smtClean="0"/>
          </a:p>
          <a:p>
            <a:pPr eaLnBrk="1" hangingPunct="1">
              <a:spcBef>
                <a:spcPct val="0"/>
              </a:spcBef>
            </a:pPr>
            <a:r>
              <a:rPr lang="en-US" dirty="0" smtClean="0"/>
              <a:t>Payments for the Financial Assets:</a:t>
            </a:r>
          </a:p>
          <a:p>
            <a:pPr eaLnBrk="1" hangingPunct="1">
              <a:spcBef>
                <a:spcPct val="0"/>
              </a:spcBef>
            </a:pPr>
            <a:endParaRPr lang="en-US" dirty="0" smtClean="0"/>
          </a:p>
          <a:p>
            <a:pPr eaLnBrk="1" hangingPunct="1">
              <a:spcBef>
                <a:spcPct val="0"/>
              </a:spcBef>
              <a:buFontTx/>
              <a:buChar char="•"/>
            </a:pPr>
            <a:r>
              <a:rPr lang="en-US" dirty="0" smtClean="0"/>
              <a:t> Interest paid on overdue accounts</a:t>
            </a:r>
          </a:p>
        </p:txBody>
      </p:sp>
      <p:sp>
        <p:nvSpPr>
          <p:cNvPr id="3379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Portfolio Committee</a:t>
            </a:r>
          </a:p>
        </p:txBody>
      </p:sp>
      <p:sp>
        <p:nvSpPr>
          <p:cNvPr id="3379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26E7BD1A-6FD6-439C-943F-43E3B45FD76C}" type="datetime3">
              <a:rPr lang="en-US" smtClean="0"/>
              <a:pPr>
                <a:defRPr/>
              </a:pPr>
              <a:t>23 September 2016</a:t>
            </a:fld>
            <a:endParaRPr lang="en-US" dirty="0" smtClean="0"/>
          </a:p>
        </p:txBody>
      </p:sp>
      <p:sp>
        <p:nvSpPr>
          <p:cNvPr id="3379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96B551-C3AC-4454-BF3F-5634E91A1D89}" type="slidenum">
              <a:rPr lang="en-US" smtClean="0"/>
              <a:pPr>
                <a:defRPr/>
              </a:pPr>
              <a:t>42</a:t>
            </a:fld>
            <a:endParaRPr lang="en-US" dirty="0" smtClean="0"/>
          </a:p>
        </p:txBody>
      </p:sp>
    </p:spTree>
    <p:extLst>
      <p:ext uri="{BB962C8B-B14F-4D97-AF65-F5344CB8AC3E}">
        <p14:creationId xmlns:p14="http://schemas.microsoft.com/office/powerpoint/2010/main" xmlns="" val="3906897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Reasons for high expenditure</a:t>
            </a:r>
          </a:p>
          <a:p>
            <a:pPr eaLnBrk="1" hangingPunct="1">
              <a:spcBef>
                <a:spcPct val="0"/>
              </a:spcBef>
            </a:pPr>
            <a:endParaRPr lang="en-US" b="1" dirty="0" smtClean="0"/>
          </a:p>
          <a:p>
            <a:pPr eaLnBrk="1" hangingPunct="1">
              <a:spcBef>
                <a:spcPct val="0"/>
              </a:spcBef>
            </a:pPr>
            <a:r>
              <a:rPr lang="en-US" dirty="0" smtClean="0"/>
              <a:t>Goods &amp; Services:</a:t>
            </a:r>
          </a:p>
          <a:p>
            <a:pPr eaLnBrk="1" hangingPunct="1">
              <a:spcBef>
                <a:spcPct val="0"/>
              </a:spcBef>
              <a:buFontTx/>
              <a:buChar char="•"/>
            </a:pPr>
            <a:r>
              <a:rPr lang="en-US" dirty="0" smtClean="0"/>
              <a:t> Payment for the WSSF conference;</a:t>
            </a:r>
          </a:p>
          <a:p>
            <a:pPr eaLnBrk="1" hangingPunct="1">
              <a:spcBef>
                <a:spcPct val="0"/>
              </a:spcBef>
              <a:buFontTx/>
              <a:buChar char="•"/>
            </a:pPr>
            <a:r>
              <a:rPr lang="en-US" dirty="0" smtClean="0"/>
              <a:t> Payment for the Appeals Tribunal board members; and </a:t>
            </a:r>
          </a:p>
          <a:p>
            <a:pPr eaLnBrk="1" hangingPunct="1">
              <a:spcBef>
                <a:spcPct val="0"/>
              </a:spcBef>
              <a:buFontTx/>
              <a:buChar char="•"/>
            </a:pPr>
            <a:r>
              <a:rPr lang="en-US" dirty="0" smtClean="0"/>
              <a:t> Outstanding payments on the planned projects and operational costs.</a:t>
            </a:r>
          </a:p>
          <a:p>
            <a:pPr eaLnBrk="1" hangingPunct="1">
              <a:spcBef>
                <a:spcPct val="0"/>
              </a:spcBef>
            </a:pPr>
            <a:endParaRPr lang="en-US" dirty="0" smtClean="0"/>
          </a:p>
          <a:p>
            <a:pPr eaLnBrk="1" hangingPunct="1">
              <a:spcBef>
                <a:spcPct val="0"/>
              </a:spcBef>
            </a:pPr>
            <a:r>
              <a:rPr lang="en-US" dirty="0" smtClean="0"/>
              <a:t>Payments for Capital Assets:</a:t>
            </a:r>
          </a:p>
          <a:p>
            <a:pPr eaLnBrk="1" hangingPunct="1">
              <a:spcBef>
                <a:spcPct val="0"/>
              </a:spcBef>
            </a:pPr>
            <a:endParaRPr lang="en-US" dirty="0" smtClean="0"/>
          </a:p>
          <a:p>
            <a:pPr eaLnBrk="1" hangingPunct="1">
              <a:spcBef>
                <a:spcPct val="0"/>
              </a:spcBef>
              <a:buFontTx/>
              <a:buChar char="•"/>
            </a:pPr>
            <a:r>
              <a:rPr lang="en-US" dirty="0" smtClean="0"/>
              <a:t> Purchasing of office equipment </a:t>
            </a:r>
          </a:p>
          <a:p>
            <a:pPr eaLnBrk="1" hangingPunct="1">
              <a:spcBef>
                <a:spcPct val="0"/>
              </a:spcBef>
              <a:buFontTx/>
              <a:buChar char="•"/>
            </a:pPr>
            <a:endParaRPr lang="en-US" dirty="0" smtClean="0"/>
          </a:p>
          <a:p>
            <a:pPr eaLnBrk="1" hangingPunct="1">
              <a:spcBef>
                <a:spcPct val="0"/>
              </a:spcBef>
            </a:pPr>
            <a:r>
              <a:rPr lang="en-US" dirty="0" smtClean="0"/>
              <a:t>Payments for the Financial Assets:</a:t>
            </a:r>
          </a:p>
          <a:p>
            <a:pPr eaLnBrk="1" hangingPunct="1">
              <a:spcBef>
                <a:spcPct val="0"/>
              </a:spcBef>
            </a:pPr>
            <a:endParaRPr lang="en-US" dirty="0" smtClean="0"/>
          </a:p>
          <a:p>
            <a:pPr eaLnBrk="1" hangingPunct="1">
              <a:spcBef>
                <a:spcPct val="0"/>
              </a:spcBef>
              <a:buFontTx/>
              <a:buChar char="•"/>
            </a:pPr>
            <a:r>
              <a:rPr lang="en-US" dirty="0" smtClean="0"/>
              <a:t> Interest paid on overdue accounts</a:t>
            </a:r>
          </a:p>
        </p:txBody>
      </p:sp>
      <p:sp>
        <p:nvSpPr>
          <p:cNvPr id="3379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Portfolio Committee</a:t>
            </a:r>
          </a:p>
        </p:txBody>
      </p:sp>
      <p:sp>
        <p:nvSpPr>
          <p:cNvPr id="3379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26E7BD1A-6FD6-439C-943F-43E3B45FD76C}" type="datetime3">
              <a:rPr lang="en-US" smtClean="0"/>
              <a:pPr>
                <a:defRPr/>
              </a:pPr>
              <a:t>23 September 2016</a:t>
            </a:fld>
            <a:endParaRPr lang="en-US" dirty="0" smtClean="0"/>
          </a:p>
        </p:txBody>
      </p:sp>
      <p:sp>
        <p:nvSpPr>
          <p:cNvPr id="3379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96B551-C3AC-4454-BF3F-5634E91A1D89}" type="slidenum">
              <a:rPr lang="en-US" smtClean="0"/>
              <a:pPr>
                <a:defRPr/>
              </a:pPr>
              <a:t>44</a:t>
            </a:fld>
            <a:endParaRPr lang="en-US" dirty="0" smtClean="0"/>
          </a:p>
        </p:txBody>
      </p:sp>
    </p:spTree>
    <p:extLst>
      <p:ext uri="{BB962C8B-B14F-4D97-AF65-F5344CB8AC3E}">
        <p14:creationId xmlns:p14="http://schemas.microsoft.com/office/powerpoint/2010/main" xmlns="" val="3874932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3277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Portfolio Committee</a:t>
            </a:r>
          </a:p>
        </p:txBody>
      </p:sp>
      <p:sp>
        <p:nvSpPr>
          <p:cNvPr id="3277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F87F7D51-A094-4EE9-BBFE-9652D608BE9D}" type="datetime3">
              <a:rPr lang="en-US" smtClean="0"/>
              <a:pPr>
                <a:defRPr/>
              </a:pPr>
              <a:t>23 September 2016</a:t>
            </a:fld>
            <a:endParaRPr lang="en-US" dirty="0" smtClean="0"/>
          </a:p>
        </p:txBody>
      </p:sp>
      <p:sp>
        <p:nvSpPr>
          <p:cNvPr id="32774"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FC80FD8-05ED-482B-B09E-CCAE73057507}" type="slidenum">
              <a:rPr lang="en-US" smtClean="0"/>
              <a:pPr>
                <a:defRPr/>
              </a:pPr>
              <a:t>53</a:t>
            </a:fld>
            <a:endParaRPr lang="en-US" dirty="0" smtClean="0"/>
          </a:p>
        </p:txBody>
      </p:sp>
    </p:spTree>
    <p:extLst>
      <p:ext uri="{BB962C8B-B14F-4D97-AF65-F5344CB8AC3E}">
        <p14:creationId xmlns:p14="http://schemas.microsoft.com/office/powerpoint/2010/main" xmlns="" val="2075605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Reasons for high expenditure</a:t>
            </a:r>
          </a:p>
          <a:p>
            <a:pPr eaLnBrk="1" hangingPunct="1">
              <a:spcBef>
                <a:spcPct val="0"/>
              </a:spcBef>
            </a:pPr>
            <a:endParaRPr lang="en-US" b="1" dirty="0" smtClean="0"/>
          </a:p>
          <a:p>
            <a:pPr eaLnBrk="1" hangingPunct="1">
              <a:spcBef>
                <a:spcPct val="0"/>
              </a:spcBef>
            </a:pPr>
            <a:r>
              <a:rPr lang="en-US" dirty="0" smtClean="0"/>
              <a:t>Goods &amp; Services:</a:t>
            </a:r>
          </a:p>
          <a:p>
            <a:pPr eaLnBrk="1" hangingPunct="1">
              <a:spcBef>
                <a:spcPct val="0"/>
              </a:spcBef>
              <a:buFontTx/>
              <a:buChar char="•"/>
            </a:pPr>
            <a:r>
              <a:rPr lang="en-US" dirty="0" smtClean="0"/>
              <a:t> Payment for the WSSF conference;</a:t>
            </a:r>
          </a:p>
          <a:p>
            <a:pPr eaLnBrk="1" hangingPunct="1">
              <a:spcBef>
                <a:spcPct val="0"/>
              </a:spcBef>
              <a:buFontTx/>
              <a:buChar char="•"/>
            </a:pPr>
            <a:r>
              <a:rPr lang="en-US" dirty="0" smtClean="0"/>
              <a:t> Payment for the Appeals Tribunal board members; and </a:t>
            </a:r>
          </a:p>
          <a:p>
            <a:pPr eaLnBrk="1" hangingPunct="1">
              <a:spcBef>
                <a:spcPct val="0"/>
              </a:spcBef>
              <a:buFontTx/>
              <a:buChar char="•"/>
            </a:pPr>
            <a:r>
              <a:rPr lang="en-US" dirty="0" smtClean="0"/>
              <a:t> Outstanding payments on the planned projects and operational costs.</a:t>
            </a:r>
          </a:p>
          <a:p>
            <a:pPr eaLnBrk="1" hangingPunct="1">
              <a:spcBef>
                <a:spcPct val="0"/>
              </a:spcBef>
            </a:pPr>
            <a:endParaRPr lang="en-US" dirty="0" smtClean="0"/>
          </a:p>
          <a:p>
            <a:pPr eaLnBrk="1" hangingPunct="1">
              <a:spcBef>
                <a:spcPct val="0"/>
              </a:spcBef>
            </a:pPr>
            <a:r>
              <a:rPr lang="en-US" dirty="0" smtClean="0"/>
              <a:t>Payments for Capital Assets:</a:t>
            </a:r>
          </a:p>
          <a:p>
            <a:pPr eaLnBrk="1" hangingPunct="1">
              <a:spcBef>
                <a:spcPct val="0"/>
              </a:spcBef>
            </a:pPr>
            <a:endParaRPr lang="en-US" dirty="0" smtClean="0"/>
          </a:p>
          <a:p>
            <a:pPr eaLnBrk="1" hangingPunct="1">
              <a:spcBef>
                <a:spcPct val="0"/>
              </a:spcBef>
              <a:buFontTx/>
              <a:buChar char="•"/>
            </a:pPr>
            <a:r>
              <a:rPr lang="en-US" dirty="0" smtClean="0"/>
              <a:t> Purchasing of office equipment </a:t>
            </a:r>
          </a:p>
          <a:p>
            <a:pPr eaLnBrk="1" hangingPunct="1">
              <a:spcBef>
                <a:spcPct val="0"/>
              </a:spcBef>
              <a:buFontTx/>
              <a:buChar char="•"/>
            </a:pPr>
            <a:endParaRPr lang="en-US" dirty="0" smtClean="0"/>
          </a:p>
          <a:p>
            <a:pPr eaLnBrk="1" hangingPunct="1">
              <a:spcBef>
                <a:spcPct val="0"/>
              </a:spcBef>
            </a:pPr>
            <a:r>
              <a:rPr lang="en-US" dirty="0" smtClean="0"/>
              <a:t>Payments for the Financial Assets:</a:t>
            </a:r>
          </a:p>
          <a:p>
            <a:pPr eaLnBrk="1" hangingPunct="1">
              <a:spcBef>
                <a:spcPct val="0"/>
              </a:spcBef>
            </a:pPr>
            <a:endParaRPr lang="en-US" dirty="0" smtClean="0"/>
          </a:p>
          <a:p>
            <a:pPr eaLnBrk="1" hangingPunct="1">
              <a:spcBef>
                <a:spcPct val="0"/>
              </a:spcBef>
              <a:buFontTx/>
              <a:buChar char="•"/>
            </a:pPr>
            <a:r>
              <a:rPr lang="en-US" dirty="0" smtClean="0"/>
              <a:t> Interest paid on overdue accounts</a:t>
            </a:r>
          </a:p>
        </p:txBody>
      </p:sp>
      <p:sp>
        <p:nvSpPr>
          <p:cNvPr id="3379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Portfolio Committee</a:t>
            </a:r>
          </a:p>
        </p:txBody>
      </p:sp>
      <p:sp>
        <p:nvSpPr>
          <p:cNvPr id="3379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26E7BD1A-6FD6-439C-943F-43E3B45FD76C}" type="datetime3">
              <a:rPr lang="en-US" smtClean="0"/>
              <a:pPr>
                <a:defRPr/>
              </a:pPr>
              <a:t>23 September 2016</a:t>
            </a:fld>
            <a:endParaRPr lang="en-US" dirty="0" smtClean="0"/>
          </a:p>
        </p:txBody>
      </p:sp>
      <p:sp>
        <p:nvSpPr>
          <p:cNvPr id="3379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96B551-C3AC-4454-BF3F-5634E91A1D89}" type="slidenum">
              <a:rPr lang="en-US" smtClean="0"/>
              <a:pPr>
                <a:defRPr/>
              </a:pPr>
              <a:t>54</a:t>
            </a:fld>
            <a:endParaRPr lang="en-US" dirty="0" smtClean="0"/>
          </a:p>
        </p:txBody>
      </p:sp>
    </p:spTree>
    <p:extLst>
      <p:ext uri="{BB962C8B-B14F-4D97-AF65-F5344CB8AC3E}">
        <p14:creationId xmlns:p14="http://schemas.microsoft.com/office/powerpoint/2010/main" xmlns="" val="9029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 charset="-128"/>
              </a:defRPr>
            </a:lvl1pPr>
            <a:lvl2pPr marL="742950" indent="-285750">
              <a:defRPr sz="2400">
                <a:solidFill>
                  <a:schemeClr val="tx1"/>
                </a:solidFill>
                <a:latin typeface="Times New Roman" panose="02020603050405020304" pitchFamily="18" charset="0"/>
                <a:ea typeface="ヒラギノ角ゴ Pro W3" pitchFamily="1" charset="-128"/>
              </a:defRPr>
            </a:lvl2pPr>
            <a:lvl3pPr marL="1143000" indent="-228600">
              <a:defRPr sz="2400">
                <a:solidFill>
                  <a:schemeClr val="tx1"/>
                </a:solidFill>
                <a:latin typeface="Times New Roman" panose="02020603050405020304" pitchFamily="18" charset="0"/>
                <a:ea typeface="ヒラギノ角ゴ Pro W3" pitchFamily="1" charset="-128"/>
              </a:defRPr>
            </a:lvl3pPr>
            <a:lvl4pPr marL="1600200" indent="-228600">
              <a:defRPr sz="2400">
                <a:solidFill>
                  <a:schemeClr val="tx1"/>
                </a:solidFill>
                <a:latin typeface="Times New Roman" panose="02020603050405020304" pitchFamily="18" charset="0"/>
                <a:ea typeface="ヒラギノ角ゴ Pro W3" pitchFamily="1" charset="-128"/>
              </a:defRPr>
            </a:lvl4pPr>
            <a:lvl5pPr marL="2057400" indent="-228600">
              <a:defRPr sz="24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9pPr>
          </a:lstStyle>
          <a:p>
            <a:fld id="{1A82D9CA-AA91-45F3-922A-090E35D91FFF}" type="slidenum">
              <a:rPr lang="en-US" altLang="en-US" sz="1200" smtClean="0"/>
              <a:pPr/>
              <a:t>4</a:t>
            </a:fld>
            <a:endParaRPr lang="en-US" altLang="en-US" sz="1200" smtClean="0"/>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1482532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Reasons for high expenditure</a:t>
            </a:r>
          </a:p>
          <a:p>
            <a:pPr eaLnBrk="1" hangingPunct="1">
              <a:spcBef>
                <a:spcPct val="0"/>
              </a:spcBef>
            </a:pPr>
            <a:endParaRPr lang="en-US" b="1" dirty="0" smtClean="0"/>
          </a:p>
          <a:p>
            <a:pPr eaLnBrk="1" hangingPunct="1">
              <a:spcBef>
                <a:spcPct val="0"/>
              </a:spcBef>
            </a:pPr>
            <a:r>
              <a:rPr lang="en-US" dirty="0" smtClean="0"/>
              <a:t>Goods &amp; Services:</a:t>
            </a:r>
          </a:p>
          <a:p>
            <a:pPr eaLnBrk="1" hangingPunct="1">
              <a:spcBef>
                <a:spcPct val="0"/>
              </a:spcBef>
              <a:buFontTx/>
              <a:buChar char="•"/>
            </a:pPr>
            <a:r>
              <a:rPr lang="en-US" dirty="0" smtClean="0"/>
              <a:t> Payment for the WSSF conference;</a:t>
            </a:r>
          </a:p>
          <a:p>
            <a:pPr eaLnBrk="1" hangingPunct="1">
              <a:spcBef>
                <a:spcPct val="0"/>
              </a:spcBef>
              <a:buFontTx/>
              <a:buChar char="•"/>
            </a:pPr>
            <a:r>
              <a:rPr lang="en-US" dirty="0" smtClean="0"/>
              <a:t> Payment for the Appeals Tribunal board members; and </a:t>
            </a:r>
          </a:p>
          <a:p>
            <a:pPr eaLnBrk="1" hangingPunct="1">
              <a:spcBef>
                <a:spcPct val="0"/>
              </a:spcBef>
              <a:buFontTx/>
              <a:buChar char="•"/>
            </a:pPr>
            <a:r>
              <a:rPr lang="en-US" dirty="0" smtClean="0"/>
              <a:t> Outstanding payments on the planned projects and operational costs.</a:t>
            </a:r>
          </a:p>
          <a:p>
            <a:pPr eaLnBrk="1" hangingPunct="1">
              <a:spcBef>
                <a:spcPct val="0"/>
              </a:spcBef>
            </a:pPr>
            <a:endParaRPr lang="en-US" dirty="0" smtClean="0"/>
          </a:p>
          <a:p>
            <a:pPr eaLnBrk="1" hangingPunct="1">
              <a:spcBef>
                <a:spcPct val="0"/>
              </a:spcBef>
            </a:pPr>
            <a:r>
              <a:rPr lang="en-US" dirty="0" smtClean="0"/>
              <a:t>Payments for Capital Assets:</a:t>
            </a:r>
          </a:p>
          <a:p>
            <a:pPr eaLnBrk="1" hangingPunct="1">
              <a:spcBef>
                <a:spcPct val="0"/>
              </a:spcBef>
            </a:pPr>
            <a:endParaRPr lang="en-US" dirty="0" smtClean="0"/>
          </a:p>
          <a:p>
            <a:pPr eaLnBrk="1" hangingPunct="1">
              <a:spcBef>
                <a:spcPct val="0"/>
              </a:spcBef>
              <a:buFontTx/>
              <a:buChar char="•"/>
            </a:pPr>
            <a:r>
              <a:rPr lang="en-US" dirty="0" smtClean="0"/>
              <a:t> Purchasing of office equipment </a:t>
            </a:r>
          </a:p>
          <a:p>
            <a:pPr eaLnBrk="1" hangingPunct="1">
              <a:spcBef>
                <a:spcPct val="0"/>
              </a:spcBef>
              <a:buFontTx/>
              <a:buChar char="•"/>
            </a:pPr>
            <a:endParaRPr lang="en-US" dirty="0" smtClean="0"/>
          </a:p>
          <a:p>
            <a:pPr eaLnBrk="1" hangingPunct="1">
              <a:spcBef>
                <a:spcPct val="0"/>
              </a:spcBef>
            </a:pPr>
            <a:r>
              <a:rPr lang="en-US" dirty="0" smtClean="0"/>
              <a:t>Payments for the Financial Assets:</a:t>
            </a:r>
          </a:p>
          <a:p>
            <a:pPr eaLnBrk="1" hangingPunct="1">
              <a:spcBef>
                <a:spcPct val="0"/>
              </a:spcBef>
            </a:pPr>
            <a:endParaRPr lang="en-US" dirty="0" smtClean="0"/>
          </a:p>
          <a:p>
            <a:pPr eaLnBrk="1" hangingPunct="1">
              <a:spcBef>
                <a:spcPct val="0"/>
              </a:spcBef>
              <a:buFontTx/>
              <a:buChar char="•"/>
            </a:pPr>
            <a:r>
              <a:rPr lang="en-US" dirty="0" smtClean="0"/>
              <a:t> Interest paid on overdue accounts</a:t>
            </a:r>
          </a:p>
        </p:txBody>
      </p:sp>
      <p:sp>
        <p:nvSpPr>
          <p:cNvPr id="3379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Portfolio Committee</a:t>
            </a:r>
          </a:p>
        </p:txBody>
      </p:sp>
      <p:sp>
        <p:nvSpPr>
          <p:cNvPr id="3379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26E7BD1A-6FD6-439C-943F-43E3B45FD76C}" type="datetime3">
              <a:rPr lang="en-US" smtClean="0"/>
              <a:pPr>
                <a:defRPr/>
              </a:pPr>
              <a:t>23 September 2016</a:t>
            </a:fld>
            <a:endParaRPr lang="en-US" dirty="0" smtClean="0"/>
          </a:p>
        </p:txBody>
      </p:sp>
      <p:sp>
        <p:nvSpPr>
          <p:cNvPr id="3379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96B551-C3AC-4454-BF3F-5634E91A1D89}" type="slidenum">
              <a:rPr lang="en-US" smtClean="0"/>
              <a:pPr>
                <a:defRPr/>
              </a:pPr>
              <a:t>56</a:t>
            </a:fld>
            <a:endParaRPr lang="en-US" dirty="0" smtClean="0"/>
          </a:p>
        </p:txBody>
      </p:sp>
    </p:spTree>
    <p:extLst>
      <p:ext uri="{BB962C8B-B14F-4D97-AF65-F5344CB8AC3E}">
        <p14:creationId xmlns:p14="http://schemas.microsoft.com/office/powerpoint/2010/main" xmlns="" val="1390104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Reasons for high expenditure</a:t>
            </a:r>
          </a:p>
          <a:p>
            <a:pPr eaLnBrk="1" hangingPunct="1">
              <a:spcBef>
                <a:spcPct val="0"/>
              </a:spcBef>
            </a:pPr>
            <a:endParaRPr lang="en-US" b="1" dirty="0" smtClean="0"/>
          </a:p>
          <a:p>
            <a:pPr eaLnBrk="1" hangingPunct="1">
              <a:spcBef>
                <a:spcPct val="0"/>
              </a:spcBef>
            </a:pPr>
            <a:r>
              <a:rPr lang="en-US" dirty="0" smtClean="0"/>
              <a:t>Goods &amp; Services:</a:t>
            </a:r>
          </a:p>
          <a:p>
            <a:pPr eaLnBrk="1" hangingPunct="1">
              <a:spcBef>
                <a:spcPct val="0"/>
              </a:spcBef>
              <a:buFontTx/>
              <a:buChar char="•"/>
            </a:pPr>
            <a:r>
              <a:rPr lang="en-US" dirty="0" smtClean="0"/>
              <a:t> Payment for the WSSF conference;</a:t>
            </a:r>
          </a:p>
          <a:p>
            <a:pPr eaLnBrk="1" hangingPunct="1">
              <a:spcBef>
                <a:spcPct val="0"/>
              </a:spcBef>
              <a:buFontTx/>
              <a:buChar char="•"/>
            </a:pPr>
            <a:r>
              <a:rPr lang="en-US" dirty="0" smtClean="0"/>
              <a:t> Payment for the Appeals Tribunal board members; and </a:t>
            </a:r>
          </a:p>
          <a:p>
            <a:pPr eaLnBrk="1" hangingPunct="1">
              <a:spcBef>
                <a:spcPct val="0"/>
              </a:spcBef>
              <a:buFontTx/>
              <a:buChar char="•"/>
            </a:pPr>
            <a:r>
              <a:rPr lang="en-US" dirty="0" smtClean="0"/>
              <a:t> Outstanding payments on the planned projects and operational costs.</a:t>
            </a:r>
          </a:p>
          <a:p>
            <a:pPr eaLnBrk="1" hangingPunct="1">
              <a:spcBef>
                <a:spcPct val="0"/>
              </a:spcBef>
            </a:pPr>
            <a:endParaRPr lang="en-US" dirty="0" smtClean="0"/>
          </a:p>
          <a:p>
            <a:pPr eaLnBrk="1" hangingPunct="1">
              <a:spcBef>
                <a:spcPct val="0"/>
              </a:spcBef>
            </a:pPr>
            <a:r>
              <a:rPr lang="en-US" dirty="0" smtClean="0"/>
              <a:t>Payments for Capital Assets:</a:t>
            </a:r>
          </a:p>
          <a:p>
            <a:pPr eaLnBrk="1" hangingPunct="1">
              <a:spcBef>
                <a:spcPct val="0"/>
              </a:spcBef>
            </a:pPr>
            <a:endParaRPr lang="en-US" dirty="0" smtClean="0"/>
          </a:p>
          <a:p>
            <a:pPr eaLnBrk="1" hangingPunct="1">
              <a:spcBef>
                <a:spcPct val="0"/>
              </a:spcBef>
              <a:buFontTx/>
              <a:buChar char="•"/>
            </a:pPr>
            <a:r>
              <a:rPr lang="en-US" dirty="0" smtClean="0"/>
              <a:t> Purchasing of office equipment </a:t>
            </a:r>
          </a:p>
          <a:p>
            <a:pPr eaLnBrk="1" hangingPunct="1">
              <a:spcBef>
                <a:spcPct val="0"/>
              </a:spcBef>
              <a:buFontTx/>
              <a:buChar char="•"/>
            </a:pPr>
            <a:endParaRPr lang="en-US" dirty="0" smtClean="0"/>
          </a:p>
          <a:p>
            <a:pPr eaLnBrk="1" hangingPunct="1">
              <a:spcBef>
                <a:spcPct val="0"/>
              </a:spcBef>
            </a:pPr>
            <a:r>
              <a:rPr lang="en-US" dirty="0" smtClean="0"/>
              <a:t>Payments for the Financial Assets:</a:t>
            </a:r>
          </a:p>
          <a:p>
            <a:pPr eaLnBrk="1" hangingPunct="1">
              <a:spcBef>
                <a:spcPct val="0"/>
              </a:spcBef>
            </a:pPr>
            <a:endParaRPr lang="en-US" dirty="0" smtClean="0"/>
          </a:p>
          <a:p>
            <a:pPr eaLnBrk="1" hangingPunct="1">
              <a:spcBef>
                <a:spcPct val="0"/>
              </a:spcBef>
              <a:buFontTx/>
              <a:buChar char="•"/>
            </a:pPr>
            <a:r>
              <a:rPr lang="en-US" dirty="0" smtClean="0"/>
              <a:t> Interest paid on overdue accounts</a:t>
            </a:r>
          </a:p>
        </p:txBody>
      </p:sp>
      <p:sp>
        <p:nvSpPr>
          <p:cNvPr id="3379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Portfolio Committee</a:t>
            </a:r>
          </a:p>
        </p:txBody>
      </p:sp>
      <p:sp>
        <p:nvSpPr>
          <p:cNvPr id="3379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26E7BD1A-6FD6-439C-943F-43E3B45FD76C}" type="datetime3">
              <a:rPr lang="en-US" smtClean="0"/>
              <a:pPr>
                <a:defRPr/>
              </a:pPr>
              <a:t>23 September 2016</a:t>
            </a:fld>
            <a:endParaRPr lang="en-US" dirty="0" smtClean="0"/>
          </a:p>
        </p:txBody>
      </p:sp>
      <p:sp>
        <p:nvSpPr>
          <p:cNvPr id="3379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96B551-C3AC-4454-BF3F-5634E91A1D89}" type="slidenum">
              <a:rPr lang="en-US" smtClean="0"/>
              <a:pPr>
                <a:defRPr/>
              </a:pPr>
              <a:t>57</a:t>
            </a:fld>
            <a:endParaRPr lang="en-US" dirty="0" smtClean="0"/>
          </a:p>
        </p:txBody>
      </p:sp>
    </p:spTree>
    <p:extLst>
      <p:ext uri="{BB962C8B-B14F-4D97-AF65-F5344CB8AC3E}">
        <p14:creationId xmlns:p14="http://schemas.microsoft.com/office/powerpoint/2010/main" xmlns="" val="42746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 charset="-128"/>
              </a:defRPr>
            </a:lvl1pPr>
            <a:lvl2pPr marL="742950" indent="-285750">
              <a:defRPr sz="2400">
                <a:solidFill>
                  <a:schemeClr val="tx1"/>
                </a:solidFill>
                <a:latin typeface="Times New Roman" panose="02020603050405020304" pitchFamily="18" charset="0"/>
                <a:ea typeface="ヒラギノ角ゴ Pro W3" pitchFamily="1" charset="-128"/>
              </a:defRPr>
            </a:lvl2pPr>
            <a:lvl3pPr marL="1143000" indent="-228600">
              <a:defRPr sz="2400">
                <a:solidFill>
                  <a:schemeClr val="tx1"/>
                </a:solidFill>
                <a:latin typeface="Times New Roman" panose="02020603050405020304" pitchFamily="18" charset="0"/>
                <a:ea typeface="ヒラギノ角ゴ Pro W3" pitchFamily="1" charset="-128"/>
              </a:defRPr>
            </a:lvl3pPr>
            <a:lvl4pPr marL="1600200" indent="-228600">
              <a:defRPr sz="2400">
                <a:solidFill>
                  <a:schemeClr val="tx1"/>
                </a:solidFill>
                <a:latin typeface="Times New Roman" panose="02020603050405020304" pitchFamily="18" charset="0"/>
                <a:ea typeface="ヒラギノ角ゴ Pro W3" pitchFamily="1" charset="-128"/>
              </a:defRPr>
            </a:lvl4pPr>
            <a:lvl5pPr marL="2057400" indent="-228600">
              <a:defRPr sz="24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9pPr>
          </a:lstStyle>
          <a:p>
            <a:fld id="{2DB613BD-9161-4A53-A3D6-AC2242707BE7}" type="slidenum">
              <a:rPr lang="en-US" altLang="en-US" sz="1200" smtClean="0"/>
              <a:pPr/>
              <a:t>5</a:t>
            </a:fld>
            <a:endParaRPr lang="en-US" altLang="en-US" sz="1200" smtClean="0"/>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420410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307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Portfolio Committee</a:t>
            </a:r>
          </a:p>
        </p:txBody>
      </p:sp>
      <p:sp>
        <p:nvSpPr>
          <p:cNvPr id="3072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D8869122-3F54-4384-AD31-D925D314F3C3}" type="datetime3">
              <a:rPr lang="en-US" smtClean="0"/>
              <a:pPr>
                <a:defRPr/>
              </a:pPr>
              <a:t>23 September 2016</a:t>
            </a:fld>
            <a:endParaRPr lang="en-US" dirty="0" smtClean="0"/>
          </a:p>
        </p:txBody>
      </p:sp>
      <p:sp>
        <p:nvSpPr>
          <p:cNvPr id="3072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FBDC5AF-DB6E-4127-967C-B0A0C8059F63}" type="slidenum">
              <a:rPr lang="en-US" smtClean="0"/>
              <a:pPr>
                <a:defRPr/>
              </a:pPr>
              <a:t>13</a:t>
            </a:fld>
            <a:endParaRPr lang="en-US" dirty="0" smtClean="0"/>
          </a:p>
        </p:txBody>
      </p:sp>
    </p:spTree>
    <p:extLst>
      <p:ext uri="{BB962C8B-B14F-4D97-AF65-F5344CB8AC3E}">
        <p14:creationId xmlns:p14="http://schemas.microsoft.com/office/powerpoint/2010/main" xmlns="" val="1216715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3277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Portfolio Committee</a:t>
            </a:r>
          </a:p>
        </p:txBody>
      </p:sp>
      <p:sp>
        <p:nvSpPr>
          <p:cNvPr id="3277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F87F7D51-A094-4EE9-BBFE-9652D608BE9D}" type="datetime3">
              <a:rPr lang="en-US" smtClean="0"/>
              <a:pPr>
                <a:defRPr/>
              </a:pPr>
              <a:t>23 September 2016</a:t>
            </a:fld>
            <a:endParaRPr lang="en-US" dirty="0" smtClean="0"/>
          </a:p>
        </p:txBody>
      </p:sp>
      <p:sp>
        <p:nvSpPr>
          <p:cNvPr id="32774"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FC80FD8-05ED-482B-B09E-CCAE73057507}" type="slidenum">
              <a:rPr lang="en-US" smtClean="0"/>
              <a:pPr>
                <a:defRPr/>
              </a:pPr>
              <a:t>19</a:t>
            </a:fld>
            <a:endParaRPr lang="en-US" dirty="0" smtClean="0"/>
          </a:p>
        </p:txBody>
      </p:sp>
    </p:spTree>
    <p:extLst>
      <p:ext uri="{BB962C8B-B14F-4D97-AF65-F5344CB8AC3E}">
        <p14:creationId xmlns:p14="http://schemas.microsoft.com/office/powerpoint/2010/main" xmlns="" val="3475305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Reasons for high expenditure</a:t>
            </a:r>
          </a:p>
          <a:p>
            <a:pPr eaLnBrk="1" hangingPunct="1">
              <a:spcBef>
                <a:spcPct val="0"/>
              </a:spcBef>
            </a:pPr>
            <a:endParaRPr lang="en-US" b="1" dirty="0" smtClean="0"/>
          </a:p>
          <a:p>
            <a:pPr eaLnBrk="1" hangingPunct="1">
              <a:spcBef>
                <a:spcPct val="0"/>
              </a:spcBef>
            </a:pPr>
            <a:r>
              <a:rPr lang="en-US" dirty="0" smtClean="0"/>
              <a:t>Goods &amp; Services:</a:t>
            </a:r>
          </a:p>
          <a:p>
            <a:pPr eaLnBrk="1" hangingPunct="1">
              <a:spcBef>
                <a:spcPct val="0"/>
              </a:spcBef>
              <a:buFontTx/>
              <a:buChar char="•"/>
            </a:pPr>
            <a:r>
              <a:rPr lang="en-US" dirty="0" smtClean="0"/>
              <a:t> Payment for the WSSF conference;</a:t>
            </a:r>
          </a:p>
          <a:p>
            <a:pPr eaLnBrk="1" hangingPunct="1">
              <a:spcBef>
                <a:spcPct val="0"/>
              </a:spcBef>
              <a:buFontTx/>
              <a:buChar char="•"/>
            </a:pPr>
            <a:r>
              <a:rPr lang="en-US" dirty="0" smtClean="0"/>
              <a:t> Payment for the Appeals Tribunal board members; and </a:t>
            </a:r>
          </a:p>
          <a:p>
            <a:pPr eaLnBrk="1" hangingPunct="1">
              <a:spcBef>
                <a:spcPct val="0"/>
              </a:spcBef>
              <a:buFontTx/>
              <a:buChar char="•"/>
            </a:pPr>
            <a:r>
              <a:rPr lang="en-US" dirty="0" smtClean="0"/>
              <a:t> Outstanding payments on the planned projects and operational costs.</a:t>
            </a:r>
          </a:p>
          <a:p>
            <a:pPr eaLnBrk="1" hangingPunct="1">
              <a:spcBef>
                <a:spcPct val="0"/>
              </a:spcBef>
            </a:pPr>
            <a:endParaRPr lang="en-US" dirty="0" smtClean="0"/>
          </a:p>
          <a:p>
            <a:pPr eaLnBrk="1" hangingPunct="1">
              <a:spcBef>
                <a:spcPct val="0"/>
              </a:spcBef>
            </a:pPr>
            <a:r>
              <a:rPr lang="en-US" dirty="0" smtClean="0"/>
              <a:t>Payments for Capital Assets:</a:t>
            </a:r>
          </a:p>
          <a:p>
            <a:pPr eaLnBrk="1" hangingPunct="1">
              <a:spcBef>
                <a:spcPct val="0"/>
              </a:spcBef>
            </a:pPr>
            <a:endParaRPr lang="en-US" dirty="0" smtClean="0"/>
          </a:p>
          <a:p>
            <a:pPr eaLnBrk="1" hangingPunct="1">
              <a:spcBef>
                <a:spcPct val="0"/>
              </a:spcBef>
              <a:buFontTx/>
              <a:buChar char="•"/>
            </a:pPr>
            <a:r>
              <a:rPr lang="en-US" dirty="0" smtClean="0"/>
              <a:t> Purchasing of office equipment </a:t>
            </a:r>
          </a:p>
          <a:p>
            <a:pPr eaLnBrk="1" hangingPunct="1">
              <a:spcBef>
                <a:spcPct val="0"/>
              </a:spcBef>
              <a:buFontTx/>
              <a:buChar char="•"/>
            </a:pPr>
            <a:endParaRPr lang="en-US" dirty="0" smtClean="0"/>
          </a:p>
          <a:p>
            <a:pPr eaLnBrk="1" hangingPunct="1">
              <a:spcBef>
                <a:spcPct val="0"/>
              </a:spcBef>
            </a:pPr>
            <a:r>
              <a:rPr lang="en-US" dirty="0" smtClean="0"/>
              <a:t>Payments for the Financial Assets:</a:t>
            </a:r>
          </a:p>
          <a:p>
            <a:pPr eaLnBrk="1" hangingPunct="1">
              <a:spcBef>
                <a:spcPct val="0"/>
              </a:spcBef>
            </a:pPr>
            <a:endParaRPr lang="en-US" dirty="0" smtClean="0"/>
          </a:p>
          <a:p>
            <a:pPr eaLnBrk="1" hangingPunct="1">
              <a:spcBef>
                <a:spcPct val="0"/>
              </a:spcBef>
              <a:buFontTx/>
              <a:buChar char="•"/>
            </a:pPr>
            <a:r>
              <a:rPr lang="en-US" dirty="0" smtClean="0"/>
              <a:t> Interest paid on overdue accounts</a:t>
            </a:r>
          </a:p>
        </p:txBody>
      </p:sp>
      <p:sp>
        <p:nvSpPr>
          <p:cNvPr id="3379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Portfolio Committee</a:t>
            </a:r>
          </a:p>
        </p:txBody>
      </p:sp>
      <p:sp>
        <p:nvSpPr>
          <p:cNvPr id="3379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26E7BD1A-6FD6-439C-943F-43E3B45FD76C}" type="datetime3">
              <a:rPr lang="en-US" smtClean="0"/>
              <a:pPr>
                <a:defRPr/>
              </a:pPr>
              <a:t>23 September 2016</a:t>
            </a:fld>
            <a:endParaRPr lang="en-US" dirty="0" smtClean="0"/>
          </a:p>
        </p:txBody>
      </p:sp>
      <p:sp>
        <p:nvSpPr>
          <p:cNvPr id="3379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96B551-C3AC-4454-BF3F-5634E91A1D89}" type="slidenum">
              <a:rPr lang="en-US" smtClean="0"/>
              <a:pPr>
                <a:defRPr/>
              </a:pPr>
              <a:t>20</a:t>
            </a:fld>
            <a:endParaRPr lang="en-US" dirty="0" smtClean="0"/>
          </a:p>
        </p:txBody>
      </p:sp>
    </p:spTree>
    <p:extLst>
      <p:ext uri="{BB962C8B-B14F-4D97-AF65-F5344CB8AC3E}">
        <p14:creationId xmlns:p14="http://schemas.microsoft.com/office/powerpoint/2010/main" xmlns="" val="1364147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Reasons for high expenditure</a:t>
            </a:r>
          </a:p>
          <a:p>
            <a:pPr eaLnBrk="1" hangingPunct="1">
              <a:spcBef>
                <a:spcPct val="0"/>
              </a:spcBef>
            </a:pPr>
            <a:endParaRPr lang="en-US" b="1" dirty="0" smtClean="0"/>
          </a:p>
          <a:p>
            <a:pPr eaLnBrk="1" hangingPunct="1">
              <a:spcBef>
                <a:spcPct val="0"/>
              </a:spcBef>
            </a:pPr>
            <a:r>
              <a:rPr lang="en-US" dirty="0" smtClean="0"/>
              <a:t>Goods &amp; Services:</a:t>
            </a:r>
          </a:p>
          <a:p>
            <a:pPr eaLnBrk="1" hangingPunct="1">
              <a:spcBef>
                <a:spcPct val="0"/>
              </a:spcBef>
              <a:buFontTx/>
              <a:buChar char="•"/>
            </a:pPr>
            <a:r>
              <a:rPr lang="en-US" dirty="0" smtClean="0"/>
              <a:t> Payment for the WSSF conference;</a:t>
            </a:r>
          </a:p>
          <a:p>
            <a:pPr eaLnBrk="1" hangingPunct="1">
              <a:spcBef>
                <a:spcPct val="0"/>
              </a:spcBef>
              <a:buFontTx/>
              <a:buChar char="•"/>
            </a:pPr>
            <a:r>
              <a:rPr lang="en-US" dirty="0" smtClean="0"/>
              <a:t> Payment for the Appeals Tribunal board members; and </a:t>
            </a:r>
          </a:p>
          <a:p>
            <a:pPr eaLnBrk="1" hangingPunct="1">
              <a:spcBef>
                <a:spcPct val="0"/>
              </a:spcBef>
              <a:buFontTx/>
              <a:buChar char="•"/>
            </a:pPr>
            <a:r>
              <a:rPr lang="en-US" dirty="0" smtClean="0"/>
              <a:t> Outstanding payments on the planned projects and operational costs.</a:t>
            </a:r>
          </a:p>
          <a:p>
            <a:pPr eaLnBrk="1" hangingPunct="1">
              <a:spcBef>
                <a:spcPct val="0"/>
              </a:spcBef>
            </a:pPr>
            <a:endParaRPr lang="en-US" dirty="0" smtClean="0"/>
          </a:p>
          <a:p>
            <a:pPr eaLnBrk="1" hangingPunct="1">
              <a:spcBef>
                <a:spcPct val="0"/>
              </a:spcBef>
            </a:pPr>
            <a:r>
              <a:rPr lang="en-US" dirty="0" smtClean="0"/>
              <a:t>Payments for Capital Assets:</a:t>
            </a:r>
          </a:p>
          <a:p>
            <a:pPr eaLnBrk="1" hangingPunct="1">
              <a:spcBef>
                <a:spcPct val="0"/>
              </a:spcBef>
            </a:pPr>
            <a:endParaRPr lang="en-US" dirty="0" smtClean="0"/>
          </a:p>
          <a:p>
            <a:pPr eaLnBrk="1" hangingPunct="1">
              <a:spcBef>
                <a:spcPct val="0"/>
              </a:spcBef>
              <a:buFontTx/>
              <a:buChar char="•"/>
            </a:pPr>
            <a:r>
              <a:rPr lang="en-US" dirty="0" smtClean="0"/>
              <a:t> Purchasing of office equipment </a:t>
            </a:r>
          </a:p>
          <a:p>
            <a:pPr eaLnBrk="1" hangingPunct="1">
              <a:spcBef>
                <a:spcPct val="0"/>
              </a:spcBef>
              <a:buFontTx/>
              <a:buChar char="•"/>
            </a:pPr>
            <a:endParaRPr lang="en-US" dirty="0" smtClean="0"/>
          </a:p>
          <a:p>
            <a:pPr eaLnBrk="1" hangingPunct="1">
              <a:spcBef>
                <a:spcPct val="0"/>
              </a:spcBef>
            </a:pPr>
            <a:r>
              <a:rPr lang="en-US" dirty="0" smtClean="0"/>
              <a:t>Payments for the Financial Assets:</a:t>
            </a:r>
          </a:p>
          <a:p>
            <a:pPr eaLnBrk="1" hangingPunct="1">
              <a:spcBef>
                <a:spcPct val="0"/>
              </a:spcBef>
            </a:pPr>
            <a:endParaRPr lang="en-US" dirty="0" smtClean="0"/>
          </a:p>
          <a:p>
            <a:pPr eaLnBrk="1" hangingPunct="1">
              <a:spcBef>
                <a:spcPct val="0"/>
              </a:spcBef>
              <a:buFontTx/>
              <a:buChar char="•"/>
            </a:pPr>
            <a:r>
              <a:rPr lang="en-US" dirty="0" smtClean="0"/>
              <a:t> Interest paid on overdue accounts</a:t>
            </a:r>
          </a:p>
        </p:txBody>
      </p:sp>
      <p:sp>
        <p:nvSpPr>
          <p:cNvPr id="3379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Portfolio Committee</a:t>
            </a:r>
          </a:p>
        </p:txBody>
      </p:sp>
      <p:sp>
        <p:nvSpPr>
          <p:cNvPr id="3379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26E7BD1A-6FD6-439C-943F-43E3B45FD76C}" type="datetime3">
              <a:rPr lang="en-US" smtClean="0"/>
              <a:pPr>
                <a:defRPr/>
              </a:pPr>
              <a:t>23 September 2016</a:t>
            </a:fld>
            <a:endParaRPr lang="en-US" dirty="0" smtClean="0"/>
          </a:p>
        </p:txBody>
      </p:sp>
      <p:sp>
        <p:nvSpPr>
          <p:cNvPr id="3379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96B551-C3AC-4454-BF3F-5634E91A1D89}" type="slidenum">
              <a:rPr lang="en-US" smtClean="0"/>
              <a:pPr>
                <a:defRPr/>
              </a:pPr>
              <a:t>21</a:t>
            </a:fld>
            <a:endParaRPr lang="en-US" dirty="0" smtClean="0"/>
          </a:p>
        </p:txBody>
      </p:sp>
    </p:spTree>
    <p:extLst>
      <p:ext uri="{BB962C8B-B14F-4D97-AF65-F5344CB8AC3E}">
        <p14:creationId xmlns:p14="http://schemas.microsoft.com/office/powerpoint/2010/main" xmlns="" val="2556438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Reasons for high expenditure</a:t>
            </a:r>
          </a:p>
          <a:p>
            <a:pPr eaLnBrk="1" hangingPunct="1">
              <a:spcBef>
                <a:spcPct val="0"/>
              </a:spcBef>
            </a:pPr>
            <a:endParaRPr lang="en-US" b="1" dirty="0" smtClean="0"/>
          </a:p>
          <a:p>
            <a:pPr eaLnBrk="1" hangingPunct="1">
              <a:spcBef>
                <a:spcPct val="0"/>
              </a:spcBef>
            </a:pPr>
            <a:r>
              <a:rPr lang="en-US" dirty="0" smtClean="0"/>
              <a:t>Goods &amp; Services:</a:t>
            </a:r>
          </a:p>
          <a:p>
            <a:pPr eaLnBrk="1" hangingPunct="1">
              <a:spcBef>
                <a:spcPct val="0"/>
              </a:spcBef>
              <a:buFontTx/>
              <a:buChar char="•"/>
            </a:pPr>
            <a:r>
              <a:rPr lang="en-US" dirty="0" smtClean="0"/>
              <a:t> Payment for the WSSF conference;</a:t>
            </a:r>
          </a:p>
          <a:p>
            <a:pPr eaLnBrk="1" hangingPunct="1">
              <a:spcBef>
                <a:spcPct val="0"/>
              </a:spcBef>
              <a:buFontTx/>
              <a:buChar char="•"/>
            </a:pPr>
            <a:r>
              <a:rPr lang="en-US" dirty="0" smtClean="0"/>
              <a:t> Payment for the Appeals Tribunal board members; and </a:t>
            </a:r>
          </a:p>
          <a:p>
            <a:pPr eaLnBrk="1" hangingPunct="1">
              <a:spcBef>
                <a:spcPct val="0"/>
              </a:spcBef>
              <a:buFontTx/>
              <a:buChar char="•"/>
            </a:pPr>
            <a:r>
              <a:rPr lang="en-US" dirty="0" smtClean="0"/>
              <a:t> Outstanding payments on the planned projects and operational costs.</a:t>
            </a:r>
          </a:p>
          <a:p>
            <a:pPr eaLnBrk="1" hangingPunct="1">
              <a:spcBef>
                <a:spcPct val="0"/>
              </a:spcBef>
            </a:pPr>
            <a:endParaRPr lang="en-US" dirty="0" smtClean="0"/>
          </a:p>
          <a:p>
            <a:pPr eaLnBrk="1" hangingPunct="1">
              <a:spcBef>
                <a:spcPct val="0"/>
              </a:spcBef>
            </a:pPr>
            <a:r>
              <a:rPr lang="en-US" dirty="0" smtClean="0"/>
              <a:t>Payments for Capital Assets:</a:t>
            </a:r>
          </a:p>
          <a:p>
            <a:pPr eaLnBrk="1" hangingPunct="1">
              <a:spcBef>
                <a:spcPct val="0"/>
              </a:spcBef>
            </a:pPr>
            <a:endParaRPr lang="en-US" dirty="0" smtClean="0"/>
          </a:p>
          <a:p>
            <a:pPr eaLnBrk="1" hangingPunct="1">
              <a:spcBef>
                <a:spcPct val="0"/>
              </a:spcBef>
              <a:buFontTx/>
              <a:buChar char="•"/>
            </a:pPr>
            <a:r>
              <a:rPr lang="en-US" dirty="0" smtClean="0"/>
              <a:t> Purchasing of office equipment </a:t>
            </a:r>
          </a:p>
          <a:p>
            <a:pPr eaLnBrk="1" hangingPunct="1">
              <a:spcBef>
                <a:spcPct val="0"/>
              </a:spcBef>
              <a:buFontTx/>
              <a:buChar char="•"/>
            </a:pPr>
            <a:endParaRPr lang="en-US" dirty="0" smtClean="0"/>
          </a:p>
          <a:p>
            <a:pPr eaLnBrk="1" hangingPunct="1">
              <a:spcBef>
                <a:spcPct val="0"/>
              </a:spcBef>
            </a:pPr>
            <a:r>
              <a:rPr lang="en-US" dirty="0" smtClean="0"/>
              <a:t>Payments for the Financial Assets:</a:t>
            </a:r>
          </a:p>
          <a:p>
            <a:pPr eaLnBrk="1" hangingPunct="1">
              <a:spcBef>
                <a:spcPct val="0"/>
              </a:spcBef>
            </a:pPr>
            <a:endParaRPr lang="en-US" dirty="0" smtClean="0"/>
          </a:p>
          <a:p>
            <a:pPr eaLnBrk="1" hangingPunct="1">
              <a:spcBef>
                <a:spcPct val="0"/>
              </a:spcBef>
              <a:buFontTx/>
              <a:buChar char="•"/>
            </a:pPr>
            <a:r>
              <a:rPr lang="en-US" dirty="0" smtClean="0"/>
              <a:t> Interest paid on overdue accounts</a:t>
            </a:r>
          </a:p>
        </p:txBody>
      </p:sp>
      <p:sp>
        <p:nvSpPr>
          <p:cNvPr id="3379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Portfolio Committee</a:t>
            </a:r>
          </a:p>
        </p:txBody>
      </p:sp>
      <p:sp>
        <p:nvSpPr>
          <p:cNvPr id="3379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26E7BD1A-6FD6-439C-943F-43E3B45FD76C}" type="datetime3">
              <a:rPr lang="en-US" smtClean="0"/>
              <a:pPr>
                <a:defRPr/>
              </a:pPr>
              <a:t>23 September 2016</a:t>
            </a:fld>
            <a:endParaRPr lang="en-US" dirty="0" smtClean="0"/>
          </a:p>
        </p:txBody>
      </p:sp>
      <p:sp>
        <p:nvSpPr>
          <p:cNvPr id="3379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96B551-C3AC-4454-BF3F-5634E91A1D89}" type="slidenum">
              <a:rPr lang="en-US" smtClean="0"/>
              <a:pPr>
                <a:defRPr/>
              </a:pPr>
              <a:t>22</a:t>
            </a:fld>
            <a:endParaRPr lang="en-US" dirty="0" smtClean="0"/>
          </a:p>
        </p:txBody>
      </p:sp>
    </p:spTree>
    <p:extLst>
      <p:ext uri="{BB962C8B-B14F-4D97-AF65-F5344CB8AC3E}">
        <p14:creationId xmlns:p14="http://schemas.microsoft.com/office/powerpoint/2010/main" xmlns="" val="3338576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 charset="-128"/>
              </a:defRPr>
            </a:lvl1pPr>
            <a:lvl2pPr marL="742950" indent="-285750">
              <a:defRPr sz="2400">
                <a:solidFill>
                  <a:schemeClr val="tx1"/>
                </a:solidFill>
                <a:latin typeface="Times New Roman" panose="02020603050405020304" pitchFamily="18" charset="0"/>
                <a:ea typeface="ヒラギノ角ゴ Pro W3" pitchFamily="1" charset="-128"/>
              </a:defRPr>
            </a:lvl2pPr>
            <a:lvl3pPr marL="1143000" indent="-228600">
              <a:defRPr sz="2400">
                <a:solidFill>
                  <a:schemeClr val="tx1"/>
                </a:solidFill>
                <a:latin typeface="Times New Roman" panose="02020603050405020304" pitchFamily="18" charset="0"/>
                <a:ea typeface="ヒラギノ角ゴ Pro W3" pitchFamily="1" charset="-128"/>
              </a:defRPr>
            </a:lvl3pPr>
            <a:lvl4pPr marL="1600200" indent="-228600">
              <a:defRPr sz="2400">
                <a:solidFill>
                  <a:schemeClr val="tx1"/>
                </a:solidFill>
                <a:latin typeface="Times New Roman" panose="02020603050405020304" pitchFamily="18" charset="0"/>
                <a:ea typeface="ヒラギノ角ゴ Pro W3" pitchFamily="1" charset="-128"/>
              </a:defRPr>
            </a:lvl4pPr>
            <a:lvl5pPr marL="2057400" indent="-228600">
              <a:defRPr sz="24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 charset="-128"/>
              </a:defRPr>
            </a:lvl9pPr>
          </a:lstStyle>
          <a:p>
            <a:fld id="{2ABE49A2-7E63-416C-803E-C105491E89AE}" type="slidenum">
              <a:rPr lang="en-US" altLang="en-US" sz="1200" smtClean="0">
                <a:solidFill>
                  <a:srgbClr val="000000"/>
                </a:solidFill>
              </a:rPr>
              <a:pPr/>
              <a:t>24</a:t>
            </a:fld>
            <a:endParaRPr lang="en-US" altLang="en-US" sz="1200" smtClean="0">
              <a:solidFill>
                <a:srgbClr val="000000"/>
              </a:solidFill>
            </a:endParaRPr>
          </a:p>
        </p:txBody>
      </p:sp>
    </p:spTree>
    <p:extLst>
      <p:ext uri="{BB962C8B-B14F-4D97-AF65-F5344CB8AC3E}">
        <p14:creationId xmlns:p14="http://schemas.microsoft.com/office/powerpoint/2010/main" xmlns="" val="1456568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539C9A09-4B54-42C7-A5C0-7E6693BB10A5}" type="datetime3">
              <a:rPr lang="en-US" altLang="en-US" smtClean="0"/>
              <a:pPr>
                <a:defRPr/>
              </a:pPr>
              <a:t>23 September 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Portfolio Committee</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5983E9C-D2C1-4587-A320-E301CCE7A882}" type="slidenum">
              <a:rPr lang="en-GB" altLang="en-US"/>
              <a:pPr>
                <a:defRPr/>
              </a:pPr>
              <a:t>‹#›</a:t>
            </a:fld>
            <a:endParaRPr lang="en-GB" altLang="en-US"/>
          </a:p>
        </p:txBody>
      </p:sp>
    </p:spTree>
    <p:extLst>
      <p:ext uri="{BB962C8B-B14F-4D97-AF65-F5344CB8AC3E}">
        <p14:creationId xmlns:p14="http://schemas.microsoft.com/office/powerpoint/2010/main" xmlns="" val="382995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9D53ABA8-2030-47F6-AB2B-DE69158AD391}" type="datetime3">
              <a:rPr lang="en-US" altLang="en-US" smtClean="0"/>
              <a:pPr>
                <a:defRPr/>
              </a:pPr>
              <a:t>23 September 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Portfolio Committee</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6895AAC-11DC-4779-AE4F-68EAF312DFDF}" type="slidenum">
              <a:rPr lang="en-GB" altLang="en-US"/>
              <a:pPr>
                <a:defRPr/>
              </a:pPr>
              <a:t>‹#›</a:t>
            </a:fld>
            <a:endParaRPr lang="en-GB" altLang="en-US"/>
          </a:p>
        </p:txBody>
      </p:sp>
    </p:spTree>
    <p:extLst>
      <p:ext uri="{BB962C8B-B14F-4D97-AF65-F5344CB8AC3E}">
        <p14:creationId xmlns:p14="http://schemas.microsoft.com/office/powerpoint/2010/main" xmlns="" val="1153361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42950" y="609600"/>
            <a:ext cx="61499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FC1D0B26-71D3-410D-80DA-C87FA950A5D4}" type="datetime3">
              <a:rPr lang="en-US" altLang="en-US" smtClean="0"/>
              <a:pPr>
                <a:defRPr/>
              </a:pPr>
              <a:t>23 September 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Portfolio Committee</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589211B-7BA4-4A25-B01A-B7927EDE28A0}" type="slidenum">
              <a:rPr lang="en-GB" altLang="en-US"/>
              <a:pPr>
                <a:defRPr/>
              </a:pPr>
              <a:t>‹#›</a:t>
            </a:fld>
            <a:endParaRPr lang="en-GB" altLang="en-US"/>
          </a:p>
        </p:txBody>
      </p:sp>
    </p:spTree>
    <p:extLst>
      <p:ext uri="{BB962C8B-B14F-4D97-AF65-F5344CB8AC3E}">
        <p14:creationId xmlns:p14="http://schemas.microsoft.com/office/powerpoint/2010/main" xmlns="" val="347377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38317EE0-E357-4875-9EAF-D5D4BDE0EA4B}" type="datetime3">
              <a:rPr lang="en-US" altLang="en-US" smtClean="0"/>
              <a:pPr>
                <a:defRPr/>
              </a:pPr>
              <a:t>23 September 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Portfolio Committee</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6C2FB65-E3A9-42E6-BD3F-D256E72270D0}" type="slidenum">
              <a:rPr lang="en-GB" altLang="en-US"/>
              <a:pPr>
                <a:defRPr/>
              </a:pPr>
              <a:t>‹#›</a:t>
            </a:fld>
            <a:endParaRPr lang="en-GB" altLang="en-US"/>
          </a:p>
        </p:txBody>
      </p:sp>
    </p:spTree>
    <p:extLst>
      <p:ext uri="{BB962C8B-B14F-4D97-AF65-F5344CB8AC3E}">
        <p14:creationId xmlns:p14="http://schemas.microsoft.com/office/powerpoint/2010/main" xmlns="" val="260288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20C9995-DCCA-41C6-83E6-F5DC1DAA6141}" type="datetime3">
              <a:rPr lang="en-US" altLang="en-US" smtClean="0"/>
              <a:pPr>
                <a:defRPr/>
              </a:pPr>
              <a:t>23 September 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Portfolio Committee</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27388E3-1101-4610-977C-1602AEC4FE53}" type="slidenum">
              <a:rPr lang="en-GB" altLang="en-US"/>
              <a:pPr>
                <a:defRPr/>
              </a:pPr>
              <a:t>‹#›</a:t>
            </a:fld>
            <a:endParaRPr lang="en-GB" altLang="en-US"/>
          </a:p>
        </p:txBody>
      </p:sp>
    </p:spTree>
    <p:extLst>
      <p:ext uri="{BB962C8B-B14F-4D97-AF65-F5344CB8AC3E}">
        <p14:creationId xmlns:p14="http://schemas.microsoft.com/office/powerpoint/2010/main" xmlns="" val="94253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74295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6C09B603-B6A2-4F44-B12C-7ADABE81B2D1}" type="datetime3">
              <a:rPr lang="en-US" altLang="en-US" smtClean="0"/>
              <a:pPr>
                <a:defRPr/>
              </a:pPr>
              <a:t>23 September 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Portfolio Committee</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E44E254-7CEC-4E30-AF7E-602463372E84}" type="slidenum">
              <a:rPr lang="en-GB" altLang="en-US"/>
              <a:pPr>
                <a:defRPr/>
              </a:pPr>
              <a:t>‹#›</a:t>
            </a:fld>
            <a:endParaRPr lang="en-GB" altLang="en-US"/>
          </a:p>
        </p:txBody>
      </p:sp>
    </p:spTree>
    <p:extLst>
      <p:ext uri="{BB962C8B-B14F-4D97-AF65-F5344CB8AC3E}">
        <p14:creationId xmlns:p14="http://schemas.microsoft.com/office/powerpoint/2010/main" xmlns="" val="414829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fld id="{34652C08-8E1C-4367-AB25-9301D1C0D6CF}" type="datetime3">
              <a:rPr lang="en-US" altLang="en-US" smtClean="0"/>
              <a:pPr>
                <a:defRPr/>
              </a:pPr>
              <a:t>23 September 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smtClean="0"/>
              <a:t>Portfolio Committee</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052E5AC-DB32-4E3D-8681-2232CE4F4AC5}" type="slidenum">
              <a:rPr lang="en-GB" altLang="en-US"/>
              <a:pPr>
                <a:defRPr/>
              </a:pPr>
              <a:t>‹#›</a:t>
            </a:fld>
            <a:endParaRPr lang="en-GB" altLang="en-US"/>
          </a:p>
        </p:txBody>
      </p:sp>
    </p:spTree>
    <p:extLst>
      <p:ext uri="{BB962C8B-B14F-4D97-AF65-F5344CB8AC3E}">
        <p14:creationId xmlns:p14="http://schemas.microsoft.com/office/powerpoint/2010/main" xmlns="" val="2813909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fld id="{D38D1A74-A389-42CA-A8B6-795B9931B27C}" type="datetime3">
              <a:rPr lang="en-US" altLang="en-US" smtClean="0"/>
              <a:pPr>
                <a:defRPr/>
              </a:pPr>
              <a:t>23 September 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Portfolio Committee</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1703F28-E521-4EFD-A87F-01D1A13BCB58}" type="slidenum">
              <a:rPr lang="en-GB" altLang="en-US"/>
              <a:pPr>
                <a:defRPr/>
              </a:pPr>
              <a:t>‹#›</a:t>
            </a:fld>
            <a:endParaRPr lang="en-GB" altLang="en-US"/>
          </a:p>
        </p:txBody>
      </p:sp>
    </p:spTree>
    <p:extLst>
      <p:ext uri="{BB962C8B-B14F-4D97-AF65-F5344CB8AC3E}">
        <p14:creationId xmlns:p14="http://schemas.microsoft.com/office/powerpoint/2010/main" xmlns="" val="3085480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8959560-3912-4AEC-BB1A-0FB33B978ED2}" type="datetime3">
              <a:rPr lang="en-US" altLang="en-US" smtClean="0"/>
              <a:pPr>
                <a:defRPr/>
              </a:pPr>
              <a:t>23 September 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smtClean="0"/>
              <a:t>Portfolio Committee</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6427409-B7B4-4DA0-8D2B-E6F402B78CBC}" type="slidenum">
              <a:rPr lang="en-GB" altLang="en-US"/>
              <a:pPr>
                <a:defRPr/>
              </a:pPr>
              <a:t>‹#›</a:t>
            </a:fld>
            <a:endParaRPr lang="en-GB" altLang="en-US"/>
          </a:p>
        </p:txBody>
      </p:sp>
    </p:spTree>
    <p:extLst>
      <p:ext uri="{BB962C8B-B14F-4D97-AF65-F5344CB8AC3E}">
        <p14:creationId xmlns:p14="http://schemas.microsoft.com/office/powerpoint/2010/main" xmlns="" val="66930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9DB0F9A-9DE9-48BA-BC68-E1B82970DFE9}" type="datetime3">
              <a:rPr lang="en-US" altLang="en-US" smtClean="0"/>
              <a:pPr>
                <a:defRPr/>
              </a:pPr>
              <a:t>23 September 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Portfolio Committee</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CC46DA0-FE05-4E8A-A37F-65CF7CF533C5}" type="slidenum">
              <a:rPr lang="en-GB" altLang="en-US"/>
              <a:pPr>
                <a:defRPr/>
              </a:pPr>
              <a:t>‹#›</a:t>
            </a:fld>
            <a:endParaRPr lang="en-GB" altLang="en-US"/>
          </a:p>
        </p:txBody>
      </p:sp>
    </p:spTree>
    <p:extLst>
      <p:ext uri="{BB962C8B-B14F-4D97-AF65-F5344CB8AC3E}">
        <p14:creationId xmlns:p14="http://schemas.microsoft.com/office/powerpoint/2010/main" xmlns="" val="345666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F889181-0270-48E1-86E7-F410492757E2}" type="datetime3">
              <a:rPr lang="en-US" altLang="en-US" smtClean="0"/>
              <a:pPr>
                <a:defRPr/>
              </a:pPr>
              <a:t>23 September 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Portfolio Committee</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FB9B0FC-B9DC-4980-A2DE-4F3D42BC69C6}" type="slidenum">
              <a:rPr lang="en-GB" altLang="en-US"/>
              <a:pPr>
                <a:defRPr/>
              </a:pPr>
              <a:t>‹#›</a:t>
            </a:fld>
            <a:endParaRPr lang="en-GB" altLang="en-US"/>
          </a:p>
        </p:txBody>
      </p:sp>
    </p:spTree>
    <p:extLst>
      <p:ext uri="{BB962C8B-B14F-4D97-AF65-F5344CB8AC3E}">
        <p14:creationId xmlns:p14="http://schemas.microsoft.com/office/powerpoint/2010/main" xmlns="" val="2384219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Times New Roman" panose="02020603050405020304" pitchFamily="18" charset="0"/>
                <a:ea typeface="ヒラギノ角ゴ Pro W3" pitchFamily="4" charset="-128"/>
                <a:cs typeface="+mn-cs"/>
              </a:defRPr>
            </a:lvl1pPr>
          </a:lstStyle>
          <a:p>
            <a:pPr>
              <a:defRPr/>
            </a:pPr>
            <a:fld id="{B8671F38-0D39-426B-9AA1-2A0E7E81E1A2}" type="datetime3">
              <a:rPr lang="en-US" altLang="en-US" smtClean="0"/>
              <a:pPr>
                <a:defRPr/>
              </a:pPr>
              <a:t>23 September 2016</a:t>
            </a:fld>
            <a:endParaRPr lang="en-US" altLang="en-US"/>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Times New Roman" panose="02020603050405020304" pitchFamily="18" charset="0"/>
                <a:ea typeface="ヒラギノ角ゴ Pro W3" pitchFamily="4" charset="-128"/>
                <a:cs typeface="+mn-cs"/>
              </a:defRPr>
            </a:lvl1pPr>
          </a:lstStyle>
          <a:p>
            <a:pPr>
              <a:defRPr/>
            </a:pPr>
            <a:r>
              <a:rPr lang="en-US" altLang="en-US" smtClean="0"/>
              <a:t>Portfolio Committee</a:t>
            </a:r>
            <a:endParaRPr lang="en-US" altLang="en-US"/>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EDD9A17-D93C-4C9E-9320-1AE1C56D898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0"/>
        </a:defRPr>
      </a:lvl1pPr>
      <a:lvl2pPr algn="ctr" rtl="0" eaLnBrk="0" fontAlgn="base" hangingPunct="0">
        <a:spcBef>
          <a:spcPct val="0"/>
        </a:spcBef>
        <a:spcAft>
          <a:spcPct val="0"/>
        </a:spcAft>
        <a:defRPr sz="4400">
          <a:solidFill>
            <a:schemeClr val="tx2"/>
          </a:solidFill>
          <a:latin typeface="Times New Roman" pitchFamily="18" charset="0"/>
          <a:ea typeface="ヒラギノ角ゴ Pro W3" charset="-128"/>
          <a:cs typeface="ヒラギノ角ゴ Pro W3" charset="0"/>
        </a:defRPr>
      </a:lvl2pPr>
      <a:lvl3pPr algn="ctr" rtl="0" eaLnBrk="0" fontAlgn="base" hangingPunct="0">
        <a:spcBef>
          <a:spcPct val="0"/>
        </a:spcBef>
        <a:spcAft>
          <a:spcPct val="0"/>
        </a:spcAft>
        <a:defRPr sz="4400">
          <a:solidFill>
            <a:schemeClr val="tx2"/>
          </a:solidFill>
          <a:latin typeface="Times New Roman" pitchFamily="18" charset="0"/>
          <a:ea typeface="ヒラギノ角ゴ Pro W3" charset="-128"/>
          <a:cs typeface="ヒラギノ角ゴ Pro W3" charset="0"/>
        </a:defRPr>
      </a:lvl3pPr>
      <a:lvl4pPr algn="ctr" rtl="0" eaLnBrk="0" fontAlgn="base" hangingPunct="0">
        <a:spcBef>
          <a:spcPct val="0"/>
        </a:spcBef>
        <a:spcAft>
          <a:spcPct val="0"/>
        </a:spcAft>
        <a:defRPr sz="4400">
          <a:solidFill>
            <a:schemeClr val="tx2"/>
          </a:solidFill>
          <a:latin typeface="Times New Roman" pitchFamily="18" charset="0"/>
          <a:ea typeface="ヒラギノ角ゴ Pro W3" charset="-128"/>
          <a:cs typeface="ヒラギノ角ゴ Pro W3" charset="0"/>
        </a:defRPr>
      </a:lvl4pPr>
      <a:lvl5pPr algn="ctr" rtl="0" eaLnBrk="0" fontAlgn="base" hangingPunct="0">
        <a:spcBef>
          <a:spcPct val="0"/>
        </a:spcBef>
        <a:spcAft>
          <a:spcPct val="0"/>
        </a:spcAft>
        <a:defRPr sz="4400">
          <a:solidFill>
            <a:schemeClr val="tx2"/>
          </a:solidFill>
          <a:latin typeface="Times New Roman" pitchFamily="18" charset="0"/>
          <a:ea typeface="ヒラギノ角ゴ Pro W3" charset="-128"/>
          <a:cs typeface="ヒラギノ角ゴ Pro W3"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cs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73CAE6FF-9973-4C03-A377-75CA27FC8DF4}" type="slidenum">
              <a:rPr lang="en-GB" altLang="en-US" sz="1400" smtClean="0"/>
              <a:pPr>
                <a:spcBef>
                  <a:spcPct val="0"/>
                </a:spcBef>
                <a:buFontTx/>
                <a:buNone/>
              </a:pPr>
              <a:t>1</a:t>
            </a:fld>
            <a:endParaRPr lang="en-GB" altLang="en-US" sz="1400" smtClean="0"/>
          </a:p>
        </p:txBody>
      </p:sp>
      <p:sp>
        <p:nvSpPr>
          <p:cNvPr id="4099" name="Slide Number Placeholder 5"/>
          <p:cNvSpPr txBox="1">
            <a:spLocks/>
          </p:cNvSpPr>
          <p:nvPr/>
        </p:nvSpPr>
        <p:spPr bwMode="auto">
          <a:xfrm>
            <a:off x="7099300" y="6248400"/>
            <a:ext cx="2063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r">
              <a:spcBef>
                <a:spcPct val="0"/>
              </a:spcBef>
              <a:buFontTx/>
              <a:buNone/>
            </a:pPr>
            <a:fld id="{69D5CFF0-7EED-4B1D-9A03-3523CCB1D9DF}" type="slidenum">
              <a:rPr lang="en-GB" altLang="en-US" sz="1400"/>
              <a:pPr algn="r">
                <a:spcBef>
                  <a:spcPct val="0"/>
                </a:spcBef>
                <a:buFontTx/>
                <a:buNone/>
              </a:pPr>
              <a:t>1</a:t>
            </a:fld>
            <a:endParaRPr lang="en-GB" altLang="en-US" sz="1400"/>
          </a:p>
        </p:txBody>
      </p:sp>
      <p:sp>
        <p:nvSpPr>
          <p:cNvPr id="4100" name="Rectangle 7"/>
          <p:cNvSpPr>
            <a:spLocks noGrp="1" noChangeArrowheads="1"/>
          </p:cNvSpPr>
          <p:nvPr>
            <p:ph type="ctrTitle"/>
          </p:nvPr>
        </p:nvSpPr>
        <p:spPr>
          <a:xfrm>
            <a:off x="330200" y="404813"/>
            <a:ext cx="9245600" cy="1944687"/>
          </a:xfrm>
        </p:spPr>
        <p:txBody>
          <a:bodyPr/>
          <a:lstStyle/>
          <a:p>
            <a:pPr eaLnBrk="1" hangingPunct="1"/>
            <a:r>
              <a:rPr lang="en-GB" altLang="en-US" b="1" smtClean="0">
                <a:latin typeface="Calibri" panose="020F0502020204030204" pitchFamily="34" charset="0"/>
                <a:ea typeface="ヒラギノ角ゴ Pro W3" pitchFamily="1" charset="-128"/>
              </a:rPr>
              <a:t/>
            </a:r>
            <a:br>
              <a:rPr lang="en-GB" altLang="en-US" b="1" smtClean="0">
                <a:latin typeface="Calibri" panose="020F0502020204030204" pitchFamily="34" charset="0"/>
                <a:ea typeface="ヒラギノ角ゴ Pro W3" pitchFamily="1" charset="-128"/>
              </a:rPr>
            </a:br>
            <a:r>
              <a:rPr lang="en-GB" altLang="en-US" b="1" smtClean="0">
                <a:latin typeface="Calibri" panose="020F0502020204030204" pitchFamily="34" charset="0"/>
                <a:ea typeface="ヒラギノ角ゴ Pro W3" pitchFamily="1" charset="-128"/>
              </a:rPr>
              <a:t/>
            </a:r>
            <a:br>
              <a:rPr lang="en-GB" altLang="en-US" b="1" smtClean="0">
                <a:latin typeface="Calibri" panose="020F0502020204030204" pitchFamily="34" charset="0"/>
                <a:ea typeface="ヒラギノ角ゴ Pro W3" pitchFamily="1" charset="-128"/>
              </a:rPr>
            </a:br>
            <a:r>
              <a:rPr lang="en-GB" altLang="en-US" b="1" smtClean="0">
                <a:latin typeface="Calibri" panose="020F0502020204030204" pitchFamily="34" charset="0"/>
                <a:ea typeface="ヒラギノ角ゴ Pro W3" pitchFamily="1" charset="-128"/>
                <a:cs typeface="Arial" panose="020B0604020202020204" pitchFamily="34" charset="0"/>
              </a:rPr>
              <a:t>DSD Performance </a:t>
            </a:r>
            <a:br>
              <a:rPr lang="en-GB" altLang="en-US" b="1" smtClean="0">
                <a:latin typeface="Calibri" panose="020F0502020204030204" pitchFamily="34" charset="0"/>
                <a:ea typeface="ヒラギノ角ゴ Pro W3" pitchFamily="1" charset="-128"/>
                <a:cs typeface="Arial" panose="020B0604020202020204" pitchFamily="34" charset="0"/>
              </a:rPr>
            </a:br>
            <a:r>
              <a:rPr lang="en-GB" altLang="en-US" b="1" smtClean="0">
                <a:latin typeface="Calibri" panose="020F0502020204030204" pitchFamily="34" charset="0"/>
                <a:ea typeface="ヒラギノ角ゴ Pro W3" pitchFamily="1" charset="-128"/>
                <a:cs typeface="Arial" panose="020B0604020202020204" pitchFamily="34" charset="0"/>
              </a:rPr>
              <a:t>Report for the period </a:t>
            </a:r>
            <a:br>
              <a:rPr lang="en-GB" altLang="en-US" b="1" smtClean="0">
                <a:latin typeface="Calibri" panose="020F0502020204030204" pitchFamily="34" charset="0"/>
                <a:ea typeface="ヒラギノ角ゴ Pro W3" pitchFamily="1" charset="-128"/>
                <a:cs typeface="Arial" panose="020B0604020202020204" pitchFamily="34" charset="0"/>
              </a:rPr>
            </a:br>
            <a:r>
              <a:rPr lang="en-GB" altLang="en-US" b="1" smtClean="0">
                <a:latin typeface="Calibri" panose="020F0502020204030204" pitchFamily="34" charset="0"/>
                <a:ea typeface="ヒラギノ角ゴ Pro W3" pitchFamily="1" charset="-128"/>
                <a:cs typeface="Arial" panose="020B0604020202020204" pitchFamily="34" charset="0"/>
              </a:rPr>
              <a:t> </a:t>
            </a:r>
            <a:r>
              <a:rPr lang="en-GB" altLang="en-US" sz="2800" b="1" smtClean="0">
                <a:latin typeface="Calibri" panose="020F0502020204030204" pitchFamily="34" charset="0"/>
                <a:ea typeface="ヒラギノ角ゴ Pro W3" pitchFamily="1" charset="-128"/>
                <a:cs typeface="Arial" panose="020B0604020202020204" pitchFamily="34" charset="0"/>
              </a:rPr>
              <a:t> </a:t>
            </a:r>
            <a:r>
              <a:rPr lang="en-GB" altLang="en-US" sz="3200" b="1" smtClean="0">
                <a:latin typeface="Calibri" panose="020F0502020204030204" pitchFamily="34" charset="0"/>
                <a:ea typeface="ヒラギノ角ゴ Pro W3" pitchFamily="1" charset="-128"/>
                <a:cs typeface="Arial" panose="020B0604020202020204" pitchFamily="34" charset="0"/>
              </a:rPr>
              <a:t>(01  April 2016 – 30 June  2016)</a:t>
            </a:r>
            <a:br>
              <a:rPr lang="en-GB" altLang="en-US" sz="3200" b="1" smtClean="0">
                <a:latin typeface="Calibri" panose="020F0502020204030204" pitchFamily="34" charset="0"/>
                <a:ea typeface="ヒラギノ角ゴ Pro W3" pitchFamily="1" charset="-128"/>
                <a:cs typeface="Arial" panose="020B0604020202020204" pitchFamily="34" charset="0"/>
              </a:rPr>
            </a:br>
            <a:r>
              <a:rPr lang="en-GB" altLang="en-US" sz="3200" b="1" smtClean="0">
                <a:latin typeface="Calibri" panose="020F0502020204030204" pitchFamily="34" charset="0"/>
                <a:ea typeface="ヒラギノ角ゴ Pro W3" pitchFamily="1" charset="-128"/>
                <a:cs typeface="Arial" panose="020B0604020202020204" pitchFamily="34" charset="0"/>
              </a:rPr>
              <a:t/>
            </a:r>
            <a:br>
              <a:rPr lang="en-GB" altLang="en-US" sz="3200" b="1" smtClean="0">
                <a:latin typeface="Calibri" panose="020F0502020204030204" pitchFamily="34" charset="0"/>
                <a:ea typeface="ヒラギノ角ゴ Pro W3" pitchFamily="1" charset="-128"/>
                <a:cs typeface="Arial" panose="020B0604020202020204" pitchFamily="34" charset="0"/>
              </a:rPr>
            </a:br>
            <a:r>
              <a:rPr lang="en-GB" altLang="en-US" sz="3200" b="1" smtClean="0">
                <a:latin typeface="Calibri" panose="020F0502020204030204" pitchFamily="34" charset="0"/>
                <a:ea typeface="ヒラギノ角ゴ Pro W3" pitchFamily="1" charset="-128"/>
                <a:cs typeface="Arial" panose="020B0604020202020204" pitchFamily="34" charset="0"/>
              </a:rPr>
              <a:t>Presentation to Portfolio Committee on Social Development </a:t>
            </a:r>
            <a:r>
              <a:rPr lang="en-GB" altLang="en-US" b="1" smtClean="0">
                <a:latin typeface="Calibri" panose="020F0502020204030204" pitchFamily="34" charset="0"/>
                <a:ea typeface="ヒラギノ角ゴ Pro W3" pitchFamily="1" charset="-128"/>
              </a:rPr>
              <a:t>	</a:t>
            </a:r>
            <a:endParaRPr lang="en-US" altLang="en-US" b="1" smtClean="0">
              <a:latin typeface="Calibri" panose="020F0502020204030204" pitchFamily="34" charset="0"/>
              <a:ea typeface="ヒラギノ角ゴ Pro W3" pitchFamily="1" charset="-128"/>
            </a:endParaRPr>
          </a:p>
        </p:txBody>
      </p:sp>
      <p:sp>
        <p:nvSpPr>
          <p:cNvPr id="4101" name="Rectangle 9"/>
          <p:cNvSpPr>
            <a:spLocks noChangeArrowheads="1"/>
          </p:cNvSpPr>
          <p:nvPr/>
        </p:nvSpPr>
        <p:spPr bwMode="auto">
          <a:xfrm>
            <a:off x="1320800" y="3505200"/>
            <a:ext cx="72644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endParaRPr lang="en-US" altLang="en-US" sz="2800" b="1">
              <a:latin typeface="Calibri" panose="020F0502020204030204" pitchFamily="34" charset="0"/>
            </a:endParaRPr>
          </a:p>
          <a:p>
            <a:pPr algn="ctr">
              <a:spcBef>
                <a:spcPct val="0"/>
              </a:spcBef>
              <a:buFontTx/>
              <a:buNone/>
            </a:pPr>
            <a:r>
              <a:rPr lang="en-US" altLang="en-US" sz="2800" b="1">
                <a:latin typeface="Calibri" panose="020F0502020204030204" pitchFamily="34" charset="0"/>
              </a:rPr>
              <a:t> </a:t>
            </a:r>
          </a:p>
          <a:p>
            <a:pPr algn="ctr">
              <a:spcBef>
                <a:spcPct val="0"/>
              </a:spcBef>
              <a:buFontTx/>
              <a:buNone/>
            </a:pPr>
            <a:endParaRPr lang="en-US" altLang="en-US" sz="2800" b="1">
              <a:latin typeface="Calibri" panose="020F0502020204030204" pitchFamily="34" charset="0"/>
            </a:endParaRPr>
          </a:p>
          <a:p>
            <a:pPr algn="ctr">
              <a:spcBef>
                <a:spcPct val="0"/>
              </a:spcBef>
              <a:buFontTx/>
              <a:buNone/>
            </a:pPr>
            <a:r>
              <a:rPr lang="en-US" altLang="en-US" sz="2800" b="1">
                <a:latin typeface="Calibri" panose="020F0502020204030204" pitchFamily="34" charset="0"/>
                <a:cs typeface="Arial" panose="020B0604020202020204" pitchFamily="34" charset="0"/>
              </a:rPr>
              <a:t>21 September  2016</a:t>
            </a:r>
          </a:p>
        </p:txBody>
      </p:sp>
      <p:sp>
        <p:nvSpPr>
          <p:cNvPr id="2" name="Date Placeholder 1"/>
          <p:cNvSpPr>
            <a:spLocks noGrp="1"/>
          </p:cNvSpPr>
          <p:nvPr>
            <p:ph type="dt" sz="half" idx="10"/>
          </p:nvPr>
        </p:nvSpPr>
        <p:spPr/>
        <p:txBody>
          <a:bodyPr/>
          <a:lstStyle/>
          <a:p>
            <a:pPr>
              <a:defRPr/>
            </a:pPr>
            <a:fld id="{BD18236A-B7AD-4B51-9A8A-D84FB54D05AE}"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0FDCA194-AE2C-44CA-8C5B-C54A73D3784F}" type="slidenum">
              <a:rPr lang="en-GB" altLang="en-US" sz="1400" smtClean="0">
                <a:solidFill>
                  <a:srgbClr val="000000"/>
                </a:solidFill>
              </a:rPr>
              <a:pPr>
                <a:spcBef>
                  <a:spcPct val="0"/>
                </a:spcBef>
                <a:buFontTx/>
                <a:buNone/>
              </a:pPr>
              <a:t>10</a:t>
            </a:fld>
            <a:endParaRPr lang="en-GB" altLang="en-US" sz="1400" smtClean="0">
              <a:solidFill>
                <a:srgbClr val="000000"/>
              </a:solidFill>
            </a:endParaRPr>
          </a:p>
        </p:txBody>
      </p:sp>
      <p:sp>
        <p:nvSpPr>
          <p:cNvPr id="3" name="Rectangle 2"/>
          <p:cNvSpPr/>
          <p:nvPr/>
        </p:nvSpPr>
        <p:spPr>
          <a:xfrm>
            <a:off x="215900" y="706438"/>
            <a:ext cx="9439275" cy="4246562"/>
          </a:xfrm>
          <a:prstGeom prst="rect">
            <a:avLst/>
          </a:prstGeom>
        </p:spPr>
        <p:txBody>
          <a:bodyPr>
            <a:spAutoFit/>
          </a:bodyPr>
          <a:lstStyle/>
          <a:p>
            <a:pPr>
              <a:lnSpc>
                <a:spcPct val="150000"/>
              </a:lnSpc>
              <a:defRPr/>
            </a:pPr>
            <a:r>
              <a:rPr lang="en-ZA" sz="1800" dirty="0">
                <a:latin typeface="Arial" panose="020B0604020202020204" pitchFamily="34" charset="0"/>
                <a:cs typeface="Arial" panose="020B0604020202020204" pitchFamily="34" charset="0"/>
              </a:rPr>
              <a:t>During the first quarter reporting period ( April 2016 – June 2016). </a:t>
            </a:r>
          </a:p>
          <a:p>
            <a:pPr marL="285750" indent="-285750">
              <a:lnSpc>
                <a:spcPct val="150000"/>
              </a:lnSpc>
              <a:buFont typeface="Arial" panose="020B0604020202020204" pitchFamily="34" charset="0"/>
              <a:buChar char="•"/>
              <a:defRPr/>
            </a:pPr>
            <a:r>
              <a:rPr lang="en-ZA" sz="1800" dirty="0">
                <a:latin typeface="Arial" panose="020B0604020202020204" pitchFamily="34" charset="0"/>
                <a:cs typeface="Arial" panose="020B0604020202020204" pitchFamily="34" charset="0"/>
              </a:rPr>
              <a:t>65% of the planned targets were fully met, 19% are in progress and 16% were not achieved.</a:t>
            </a:r>
          </a:p>
          <a:p>
            <a:pPr marL="285750" indent="-285750">
              <a:lnSpc>
                <a:spcPct val="150000"/>
              </a:lnSpc>
              <a:buFont typeface="Arial" panose="020B0604020202020204" pitchFamily="34" charset="0"/>
              <a:buChar char="•"/>
              <a:defRPr/>
            </a:pPr>
            <a:r>
              <a:rPr lang="en-ZA" sz="1800" dirty="0">
                <a:latin typeface="Arial" panose="020B0604020202020204" pitchFamily="34" charset="0"/>
                <a:cs typeface="Arial" panose="020B0604020202020204" pitchFamily="34" charset="0"/>
              </a:rPr>
              <a:t>Reasons such as re-scheduling of meetings, unavailability of stakeholders, delays in approvals of terms of reference by different committees were mentioned as reasons for non-achievement of some targets.  </a:t>
            </a:r>
          </a:p>
          <a:p>
            <a:pPr marL="285750" indent="-285750">
              <a:lnSpc>
                <a:spcPct val="150000"/>
              </a:lnSpc>
              <a:buFont typeface="Arial" panose="020B0604020202020204" pitchFamily="34" charset="0"/>
              <a:buChar char="•"/>
              <a:defRPr/>
            </a:pPr>
            <a:r>
              <a:rPr lang="en-ZA" sz="1800" dirty="0">
                <a:latin typeface="Arial" panose="020B0604020202020204" pitchFamily="34" charset="0"/>
                <a:cs typeface="Arial" panose="020B0604020202020204" pitchFamily="34" charset="0"/>
              </a:rPr>
              <a:t>However, since this is the beginning of the financial year, some of the targets could still be met in subsequent quarters of the financial year.  </a:t>
            </a:r>
          </a:p>
          <a:p>
            <a:pPr marL="285750" indent="-285750">
              <a:lnSpc>
                <a:spcPct val="150000"/>
              </a:lnSpc>
              <a:buFont typeface="Arial" panose="020B0604020202020204" pitchFamily="34" charset="0"/>
              <a:buChar char="•"/>
              <a:defRPr/>
            </a:pPr>
            <a:r>
              <a:rPr lang="en-ZA" sz="1800" dirty="0">
                <a:latin typeface="Arial" panose="020B0604020202020204" pitchFamily="34" charset="0"/>
                <a:cs typeface="Arial" panose="020B0604020202020204" pitchFamily="34" charset="0"/>
              </a:rPr>
              <a:t>A relatively comprehensive picture of performance will only emerge in the second quarter which will allow for trend analysis since the beginning of the financial year. </a:t>
            </a:r>
            <a:endParaRPr lang="en-ZA" sz="16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371475" y="74613"/>
            <a:ext cx="9283700" cy="495300"/>
          </a:xfrm>
          <a:prstGeom prst="rect">
            <a:avLst/>
          </a:prstGeom>
          <a:noFill/>
          <a:ln w="9525">
            <a:noFill/>
            <a:miter lim="800000"/>
            <a:headEnd/>
            <a:tailEnd/>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ZA" sz="2400" b="1" u="sng" kern="0" dirty="0" smtClean="0">
                <a:solidFill>
                  <a:srgbClr val="000000"/>
                </a:solidFill>
                <a:latin typeface="Arial" panose="020B0604020202020204" pitchFamily="34" charset="0"/>
                <a:cs typeface="Arial" panose="020B0604020202020204" pitchFamily="34" charset="0"/>
              </a:rPr>
              <a:t>Summary of Overall Performance </a:t>
            </a:r>
            <a:endParaRPr lang="en-US" sz="2400" b="1" u="sng" kern="0" dirty="0" smtClean="0">
              <a:solidFill>
                <a:srgbClr val="000000"/>
              </a:solidFill>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pPr>
              <a:defRPr/>
            </a:pPr>
            <a:fld id="{C27B67F6-30FF-40F0-8976-87BDDF0E4567}" type="datetime3">
              <a:rPr lang="en-US" altLang="en-US" smtClean="0"/>
              <a:pPr>
                <a:defRPr/>
              </a:pPr>
              <a:t>23 September 2016</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6"/>
          <p:cNvSpPr>
            <a:spLocks noGrp="1"/>
          </p:cNvSpPr>
          <p:nvPr>
            <p:ph type="dt" sz="half" idx="10"/>
          </p:nvPr>
        </p:nvSpPr>
        <p:spPr/>
        <p:txBody>
          <a:bodyPr/>
          <a:lstStyle/>
          <a:p>
            <a:pPr>
              <a:defRPr/>
            </a:pPr>
            <a:fld id="{23A58F91-EE1D-48E5-A923-DA7AAB93D515}" type="datetime3">
              <a:rPr lang="en-US" smtClean="0"/>
              <a:pPr>
                <a:defRPr/>
              </a:pPr>
              <a:t>23 September 2016</a:t>
            </a:fld>
            <a:endParaRPr lang="en-US" dirty="0"/>
          </a:p>
        </p:txBody>
      </p:sp>
      <p:sp>
        <p:nvSpPr>
          <p:cNvPr id="1029" name="Slide Number Placeholder 5"/>
          <p:cNvSpPr>
            <a:spLocks noGrp="1"/>
          </p:cNvSpPr>
          <p:nvPr>
            <p:ph type="sldNum" sz="quarter" idx="12"/>
          </p:nvPr>
        </p:nvSpPr>
        <p:spPr/>
        <p:txBody>
          <a:bodyPr/>
          <a:lstStyle/>
          <a:p>
            <a:pPr>
              <a:defRPr/>
            </a:pPr>
            <a:fld id="{1A0B0F99-55EF-4DDC-BBCF-CDDC069F7799}" type="slidenum">
              <a:rPr lang="en-US" smtClean="0"/>
              <a:pPr>
                <a:defRPr/>
              </a:pPr>
              <a:t>11</a:t>
            </a:fld>
            <a:endParaRPr lang="en-US" dirty="0" smtClean="0"/>
          </a:p>
        </p:txBody>
      </p:sp>
      <p:sp>
        <p:nvSpPr>
          <p:cNvPr id="2" name="Rectangle 2"/>
          <p:cNvSpPr>
            <a:spLocks noChangeArrowheads="1"/>
          </p:cNvSpPr>
          <p:nvPr/>
        </p:nvSpPr>
        <p:spPr bwMode="auto">
          <a:xfrm>
            <a:off x="488504" y="-25038"/>
            <a:ext cx="8856984" cy="1077218"/>
          </a:xfrm>
          <a:prstGeom prst="rect">
            <a:avLst/>
          </a:prstGeom>
          <a:noFill/>
          <a:ln w="9525">
            <a:noFill/>
            <a:miter lim="800000"/>
            <a:headEnd/>
            <a:tailEnd/>
          </a:ln>
        </p:spPr>
        <p:txBody>
          <a:bodyPr wrap="square" anchor="b">
            <a:spAutoFit/>
          </a:bodyPr>
          <a:lstStyle/>
          <a:p>
            <a:pPr algn="ctr">
              <a:defRPr/>
            </a:pPr>
            <a:r>
              <a:rPr lang="en-US" sz="3200" b="1" dirty="0">
                <a:solidFill>
                  <a:schemeClr val="tx2"/>
                </a:solidFill>
                <a:latin typeface="Calibri" panose="020F0502020204030204" pitchFamily="34" charset="0"/>
              </a:rPr>
              <a:t>ACTUAL EXPENDITURE – 1</a:t>
            </a:r>
            <a:r>
              <a:rPr lang="en-US" sz="3200" b="1" baseline="30000" dirty="0">
                <a:solidFill>
                  <a:schemeClr val="tx2"/>
                </a:solidFill>
                <a:latin typeface="Calibri" panose="020F0502020204030204" pitchFamily="34" charset="0"/>
              </a:rPr>
              <a:t>st</a:t>
            </a:r>
            <a:r>
              <a:rPr lang="en-US" sz="3200" b="1" dirty="0">
                <a:solidFill>
                  <a:schemeClr val="tx2"/>
                </a:solidFill>
                <a:latin typeface="Calibri" panose="020F0502020204030204" pitchFamily="34" charset="0"/>
              </a:rPr>
              <a:t> QUARTER OF  </a:t>
            </a:r>
          </a:p>
          <a:p>
            <a:pPr algn="ctr">
              <a:defRPr/>
            </a:pPr>
            <a:r>
              <a:rPr lang="en-US" sz="3200" b="1" dirty="0">
                <a:solidFill>
                  <a:schemeClr val="tx2"/>
                </a:solidFill>
                <a:latin typeface="Calibri" panose="020F0502020204030204" pitchFamily="34" charset="0"/>
              </a:rPr>
              <a:t>2016/17</a:t>
            </a:r>
            <a:endParaRPr lang="en-US" sz="4400" b="1" dirty="0">
              <a:solidFill>
                <a:schemeClr val="tx2"/>
              </a:solidFill>
              <a:effectLst>
                <a:outerShdw blurRad="38100" dist="38100" dir="2700000" algn="tl">
                  <a:srgbClr val="C0C0C0"/>
                </a:outerShdw>
              </a:effectLst>
              <a:latin typeface="Calibri" panose="020F0502020204030204" pitchFamily="34" charset="0"/>
            </a:endParaRPr>
          </a:p>
        </p:txBody>
      </p:sp>
      <p:graphicFrame>
        <p:nvGraphicFramePr>
          <p:cNvPr id="3" name="Object 3"/>
          <p:cNvGraphicFramePr>
            <a:graphicFrameLocks noChangeAspect="1"/>
          </p:cNvGraphicFramePr>
          <p:nvPr>
            <p:extLst/>
          </p:nvPr>
        </p:nvGraphicFramePr>
        <p:xfrm>
          <a:off x="611189" y="1069976"/>
          <a:ext cx="8256587" cy="4668838"/>
        </p:xfrm>
        <a:graphic>
          <a:graphicData uri="http://schemas.openxmlformats.org/drawingml/2006/chart">
            <c:chart xmlns:c="http://schemas.openxmlformats.org/drawingml/2006/chart" xmlns:r="http://schemas.openxmlformats.org/officeDocument/2006/relationships" r:id="rId2"/>
          </a:graphicData>
        </a:graphic>
      </p:graphicFrame>
      <p:sp>
        <p:nvSpPr>
          <p:cNvPr id="1031" name="TextBox 7"/>
          <p:cNvSpPr txBox="1">
            <a:spLocks noChangeArrowheads="1"/>
          </p:cNvSpPr>
          <p:nvPr/>
        </p:nvSpPr>
        <p:spPr bwMode="auto">
          <a:xfrm>
            <a:off x="1280593" y="785561"/>
            <a:ext cx="9175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u="sng" dirty="0"/>
              <a:t>R’000</a:t>
            </a:r>
          </a:p>
        </p:txBody>
      </p:sp>
      <p:sp>
        <p:nvSpPr>
          <p:cNvPr id="4" name="Rounded Rectangular Callout 3"/>
          <p:cNvSpPr/>
          <p:nvPr/>
        </p:nvSpPr>
        <p:spPr>
          <a:xfrm>
            <a:off x="6177136" y="3501008"/>
            <a:ext cx="1224136" cy="504056"/>
          </a:xfrm>
          <a:prstGeom prst="wedgeRoundRectCallout">
            <a:avLst>
              <a:gd name="adj1" fmla="val 6810"/>
              <a:gd name="adj2" fmla="val 4863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1400" b="1" dirty="0">
                <a:latin typeface="Calibri" panose="020F0502020204030204" pitchFamily="34" charset="0"/>
              </a:rPr>
              <a:t>24,3% Spent</a:t>
            </a:r>
          </a:p>
        </p:txBody>
      </p:sp>
      <p:sp>
        <p:nvSpPr>
          <p:cNvPr id="5" name="Footer Placeholder 4"/>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26856955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Date Placeholder 6"/>
          <p:cNvSpPr>
            <a:spLocks noGrp="1"/>
          </p:cNvSpPr>
          <p:nvPr>
            <p:ph type="dt" sz="half" idx="10"/>
          </p:nvPr>
        </p:nvSpPr>
        <p:spPr/>
        <p:txBody>
          <a:bodyPr/>
          <a:lstStyle/>
          <a:p>
            <a:pPr>
              <a:defRPr/>
            </a:pPr>
            <a:fld id="{1412D9FF-0BAA-4D8F-8D44-7A62E9979C91}" type="datetime3">
              <a:rPr lang="en-US" smtClean="0"/>
              <a:pPr>
                <a:defRPr/>
              </a:pPr>
              <a:t>23 September 2016</a:t>
            </a:fld>
            <a:endParaRPr lang="en-US" dirty="0"/>
          </a:p>
        </p:txBody>
      </p:sp>
      <p:sp>
        <p:nvSpPr>
          <p:cNvPr id="95235" name="Slide Number Placeholder 5"/>
          <p:cNvSpPr>
            <a:spLocks noGrp="1"/>
          </p:cNvSpPr>
          <p:nvPr>
            <p:ph type="sldNum" sz="quarter" idx="12"/>
          </p:nvPr>
        </p:nvSpPr>
        <p:spPr/>
        <p:txBody>
          <a:bodyPr/>
          <a:lstStyle/>
          <a:p>
            <a:pPr>
              <a:defRPr/>
            </a:pPr>
            <a:fld id="{58068CD8-9FCB-47E9-A71C-6515733C037C}" type="slidenum">
              <a:rPr lang="en-US"/>
              <a:pPr>
                <a:defRPr/>
              </a:pPr>
              <a:t>12</a:t>
            </a:fld>
            <a:endParaRPr lang="en-US" dirty="0"/>
          </a:p>
        </p:txBody>
      </p:sp>
      <p:sp>
        <p:nvSpPr>
          <p:cNvPr id="14341" name="Rectangle 2"/>
          <p:cNvSpPr>
            <a:spLocks noChangeArrowheads="1"/>
          </p:cNvSpPr>
          <p:nvPr/>
        </p:nvSpPr>
        <p:spPr bwMode="auto">
          <a:xfrm>
            <a:off x="704850" y="183576"/>
            <a:ext cx="84963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algn="ctr"/>
            <a:r>
              <a:rPr lang="en-US" sz="3200" b="1" dirty="0">
                <a:solidFill>
                  <a:schemeClr val="tx2"/>
                </a:solidFill>
                <a:latin typeface="Calibri" panose="020F0502020204030204" pitchFamily="34" charset="0"/>
              </a:rPr>
              <a:t>EXPENDITURE PER PROGRAMME</a:t>
            </a:r>
          </a:p>
        </p:txBody>
      </p:sp>
      <p:graphicFrame>
        <p:nvGraphicFramePr>
          <p:cNvPr id="2" name="Table 1"/>
          <p:cNvGraphicFramePr>
            <a:graphicFrameLocks noGrp="1"/>
          </p:cNvGraphicFramePr>
          <p:nvPr>
            <p:extLst/>
          </p:nvPr>
        </p:nvGraphicFramePr>
        <p:xfrm>
          <a:off x="848545" y="984249"/>
          <a:ext cx="8280921" cy="4144584"/>
        </p:xfrm>
        <a:graphic>
          <a:graphicData uri="http://schemas.openxmlformats.org/drawingml/2006/table">
            <a:tbl>
              <a:tblPr/>
              <a:tblGrid>
                <a:gridCol w="3249322"/>
                <a:gridCol w="1394297"/>
                <a:gridCol w="1212434"/>
                <a:gridCol w="1212434"/>
                <a:gridCol w="1212434"/>
              </a:tblGrid>
              <a:tr h="384147">
                <a:tc rowSpan="3">
                  <a:txBody>
                    <a:bodyPr/>
                    <a:lstStyle/>
                    <a:p>
                      <a:pPr algn="ctr" rtl="0" fontAlgn="ctr"/>
                      <a:r>
                        <a:rPr lang="en-ZA" sz="1400" b="1" i="0" u="none" strike="noStrike" dirty="0">
                          <a:solidFill>
                            <a:srgbClr val="000000"/>
                          </a:solidFill>
                          <a:effectLst/>
                          <a:latin typeface="Calibri" panose="020F0502020204030204" pitchFamily="34" charset="0"/>
                        </a:rPr>
                        <a:t>Programme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en-ZA" sz="1400" b="1" i="0" u="none" strike="noStrike" dirty="0">
                          <a:solidFill>
                            <a:srgbClr val="000000"/>
                          </a:solidFill>
                          <a:effectLst/>
                          <a:latin typeface="Calibri" panose="020F0502020204030204" pitchFamily="34" charset="0"/>
                        </a:rPr>
                        <a:t>Voted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3">
                  <a:txBody>
                    <a:bodyPr/>
                    <a:lstStyle/>
                    <a:p>
                      <a:pPr algn="ctr" rtl="0" fontAlgn="ctr"/>
                      <a:r>
                        <a:rPr lang="en-ZA" sz="1400" b="1" i="0" u="none" strike="noStrike">
                          <a:solidFill>
                            <a:srgbClr val="000000"/>
                          </a:solidFill>
                          <a:effectLst/>
                          <a:latin typeface="Calibri" panose="020F0502020204030204" pitchFamily="34" charset="0"/>
                        </a:rPr>
                        <a:t>Actual</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ZA"/>
                    </a:p>
                  </a:txBody>
                  <a:tcPr/>
                </a:tc>
                <a:tc hMerge="1">
                  <a:txBody>
                    <a:bodyPr/>
                    <a:lstStyle/>
                    <a:p>
                      <a:endParaRPr lang="en-ZA"/>
                    </a:p>
                  </a:txBody>
                  <a:tcPr/>
                </a:tc>
              </a:tr>
              <a:tr h="384147">
                <a:tc vMerge="1">
                  <a:txBody>
                    <a:bodyPr/>
                    <a:lstStyle/>
                    <a:p>
                      <a:endParaRPr lang="en-ZA"/>
                    </a:p>
                  </a:txBody>
                  <a:tcPr/>
                </a:tc>
                <a:tc vMerge="1">
                  <a:txBody>
                    <a:bodyPr/>
                    <a:lstStyle/>
                    <a:p>
                      <a:endParaRPr lang="en-ZA"/>
                    </a:p>
                  </a:txBody>
                  <a:tcPr/>
                </a:tc>
                <a:tc>
                  <a:txBody>
                    <a:bodyPr/>
                    <a:lstStyle/>
                    <a:p>
                      <a:pPr algn="ctr" rtl="0" fontAlgn="ctr"/>
                      <a:r>
                        <a:rPr lang="en-ZA" sz="1400" b="1" i="0" u="none" strike="noStrike">
                          <a:solidFill>
                            <a:srgbClr val="000000"/>
                          </a:solidFill>
                          <a:effectLst/>
                          <a:latin typeface="Calibri" panose="020F0502020204030204" pitchFamily="34" charset="0"/>
                        </a:rPr>
                        <a:t>Apr – Jun 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ZA" sz="1400" b="1" i="0" u="none" strike="noStrike">
                          <a:solidFill>
                            <a:srgbClr val="000000"/>
                          </a:solidFill>
                          <a:effectLst/>
                          <a:latin typeface="Calibri" panose="020F0502020204030204" pitchFamily="34" charset="0"/>
                        </a:rPr>
                        <a:t>% Spent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ZA" sz="1400" b="1" i="0" u="none" strike="noStrike">
                          <a:solidFill>
                            <a:srgbClr val="000000"/>
                          </a:solidFill>
                          <a:effectLst/>
                          <a:latin typeface="Calibri" panose="020F0502020204030204" pitchFamily="34" charset="0"/>
                        </a:rPr>
                        <a:t>Available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84147">
                <a:tc vMerge="1">
                  <a:txBody>
                    <a:bodyPr/>
                    <a:lstStyle/>
                    <a:p>
                      <a:endParaRPr lang="en-ZA"/>
                    </a:p>
                  </a:txBody>
                  <a:tcPr/>
                </a:tc>
                <a:tc>
                  <a:txBody>
                    <a:bodyPr/>
                    <a:lstStyle/>
                    <a:p>
                      <a:pPr algn="ctr" rtl="0" fontAlgn="b"/>
                      <a:r>
                        <a:rPr lang="en-ZA" sz="1400" b="1" i="0" u="none" strike="noStrike">
                          <a:solidFill>
                            <a:srgbClr val="000000"/>
                          </a:solidFill>
                          <a:effectLst/>
                          <a:latin typeface="Calibri" panose="020F0502020204030204" pitchFamily="34" charset="0"/>
                        </a:rPr>
                        <a:t>R’ 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b"/>
                      <a:r>
                        <a:rPr lang="en-ZA" sz="1400" b="1" i="0" u="none" strike="noStrike">
                          <a:solidFill>
                            <a:srgbClr val="000000"/>
                          </a:solidFill>
                          <a:effectLst/>
                          <a:latin typeface="Calibri" panose="020F0502020204030204" pitchFamily="34" charset="0"/>
                        </a:rPr>
                        <a:t>R’000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ZA" sz="1400" b="1" i="0" u="none" strike="noStrike">
                          <a:solidFill>
                            <a:srgbClr val="000000"/>
                          </a:solidFill>
                          <a:effectLst/>
                          <a:latin typeface="Calibri" panose="020F0502020204030204" pitchFamily="34" charset="0"/>
                        </a:rPr>
                        <a:t> R’000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ZA" sz="1400" b="1" i="0" u="none" strike="noStrike" dirty="0">
                          <a:solidFill>
                            <a:srgbClr val="000000"/>
                          </a:solidFill>
                          <a:effectLst/>
                          <a:latin typeface="Calibri" panose="020F0502020204030204" pitchFamily="34" charset="0"/>
                        </a:rPr>
                        <a:t> R’000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65854">
                <a:tc>
                  <a:txBody>
                    <a:bodyPr/>
                    <a:lstStyle/>
                    <a:p>
                      <a:pPr algn="l" rtl="0" fontAlgn="ctr"/>
                      <a:r>
                        <a:rPr lang="en-ZA" sz="1400" b="0" i="0" u="none" strike="noStrike">
                          <a:solidFill>
                            <a:srgbClr val="000000"/>
                          </a:solidFill>
                          <a:effectLst/>
                          <a:latin typeface="Calibri" panose="020F0502020204030204" pitchFamily="34" charset="0"/>
                        </a:rPr>
                        <a:t>P1 :Administration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dirty="0">
                          <a:solidFill>
                            <a:srgbClr val="000000"/>
                          </a:solidFill>
                          <a:effectLst/>
                          <a:latin typeface="Calibri" panose="020F0502020204030204" pitchFamily="34" charset="0"/>
                        </a:rPr>
                        <a:t>322,512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0" i="0" u="none" strike="noStrike">
                          <a:solidFill>
                            <a:srgbClr val="000000"/>
                          </a:solidFill>
                          <a:effectLst/>
                          <a:latin typeface="Calibri" panose="020F0502020204030204" pitchFamily="34" charset="0"/>
                        </a:rPr>
                        <a:t>99,322</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30.80%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223,190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854">
                <a:tc>
                  <a:txBody>
                    <a:bodyPr/>
                    <a:lstStyle/>
                    <a:p>
                      <a:pPr algn="l" rtl="0" fontAlgn="ctr"/>
                      <a:r>
                        <a:rPr lang="en-ZA" sz="1400" b="0" i="0" u="none" strike="noStrike">
                          <a:solidFill>
                            <a:srgbClr val="000000"/>
                          </a:solidFill>
                          <a:effectLst/>
                          <a:latin typeface="Calibri" panose="020F0502020204030204" pitchFamily="34" charset="0"/>
                        </a:rPr>
                        <a:t>P2: Social assistance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dirty="0">
                          <a:solidFill>
                            <a:srgbClr val="000000"/>
                          </a:solidFill>
                          <a:effectLst/>
                          <a:latin typeface="Calibri" panose="020F0502020204030204" pitchFamily="34" charset="0"/>
                        </a:rPr>
                        <a:t>140,498,691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0" i="0" u="none" strike="noStrike">
                          <a:solidFill>
                            <a:srgbClr val="000000"/>
                          </a:solidFill>
                          <a:effectLst/>
                          <a:latin typeface="Calibri" panose="020F0502020204030204" pitchFamily="34" charset="0"/>
                        </a:rPr>
                        <a:t>34,273,879</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24.39%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106,224,812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0602">
                <a:tc>
                  <a:txBody>
                    <a:bodyPr/>
                    <a:lstStyle/>
                    <a:p>
                      <a:pPr algn="l" rtl="0" fontAlgn="ctr"/>
                      <a:r>
                        <a:rPr lang="en-ZA" sz="1400" b="0" i="0" u="none" strike="noStrike">
                          <a:solidFill>
                            <a:srgbClr val="000000"/>
                          </a:solidFill>
                          <a:effectLst/>
                          <a:latin typeface="Calibri" panose="020F0502020204030204" pitchFamily="34" charset="0"/>
                        </a:rPr>
                        <a:t>P3: Social Security Policy And Administration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dirty="0">
                          <a:solidFill>
                            <a:srgbClr val="000000"/>
                          </a:solidFill>
                          <a:effectLst/>
                          <a:latin typeface="Calibri" panose="020F0502020204030204" pitchFamily="34" charset="0"/>
                        </a:rPr>
                        <a:t>7,015,500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0" i="0" u="none" strike="noStrike">
                          <a:solidFill>
                            <a:srgbClr val="000000"/>
                          </a:solidFill>
                          <a:effectLst/>
                          <a:latin typeface="Calibri" panose="020F0502020204030204" pitchFamily="34" charset="0"/>
                        </a:rPr>
                        <a:t>1,576,206</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22.47%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5,439,294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073">
                <a:tc>
                  <a:txBody>
                    <a:bodyPr/>
                    <a:lstStyle/>
                    <a:p>
                      <a:pPr algn="l" rtl="0" fontAlgn="ctr"/>
                      <a:r>
                        <a:rPr lang="en-ZA" sz="1400" b="0" i="0" u="none" strike="noStrike">
                          <a:solidFill>
                            <a:srgbClr val="000000"/>
                          </a:solidFill>
                          <a:effectLst/>
                          <a:latin typeface="Calibri" panose="020F0502020204030204" pitchFamily="34" charset="0"/>
                        </a:rPr>
                        <a:t>P4: Welfare Services Policy Development And Implementation Support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dirty="0">
                          <a:solidFill>
                            <a:srgbClr val="000000"/>
                          </a:solidFill>
                          <a:effectLst/>
                          <a:latin typeface="Calibri" panose="020F0502020204030204" pitchFamily="34" charset="0"/>
                        </a:rPr>
                        <a:t>723,322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0" i="0" u="none" strike="noStrike">
                          <a:solidFill>
                            <a:srgbClr val="000000"/>
                          </a:solidFill>
                          <a:effectLst/>
                          <a:latin typeface="Calibri" panose="020F0502020204030204" pitchFamily="34" charset="0"/>
                        </a:rPr>
                        <a:t>61,705</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8.53%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661,617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5613">
                <a:tc>
                  <a:txBody>
                    <a:bodyPr/>
                    <a:lstStyle/>
                    <a:p>
                      <a:pPr algn="l" rtl="0" fontAlgn="ctr"/>
                      <a:r>
                        <a:rPr lang="en-ZA" sz="1400" b="0" i="0" u="none" strike="noStrike">
                          <a:solidFill>
                            <a:srgbClr val="000000"/>
                          </a:solidFill>
                          <a:effectLst/>
                          <a:latin typeface="Calibri" panose="020F0502020204030204" pitchFamily="34" charset="0"/>
                        </a:rPr>
                        <a:t>P5: Social Policy And Integrated Service Delivery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dirty="0">
                          <a:solidFill>
                            <a:srgbClr val="000000"/>
                          </a:solidFill>
                          <a:effectLst/>
                          <a:latin typeface="Calibri" panose="020F0502020204030204" pitchFamily="34" charset="0"/>
                        </a:rPr>
                        <a:t>377,704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0" i="0" u="none" strike="noStrike">
                          <a:solidFill>
                            <a:srgbClr val="000000"/>
                          </a:solidFill>
                          <a:effectLst/>
                          <a:latin typeface="Calibri" panose="020F0502020204030204" pitchFamily="34" charset="0"/>
                        </a:rPr>
                        <a:t>155,975</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41.30%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221,729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47">
                <a:tc>
                  <a:txBody>
                    <a:bodyPr/>
                    <a:lstStyle/>
                    <a:p>
                      <a:pPr algn="l" rtl="0" fontAlgn="ctr"/>
                      <a:r>
                        <a:rPr lang="en-ZA" sz="1400" b="1"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1" i="0" u="none" strike="noStrike" dirty="0">
                          <a:solidFill>
                            <a:srgbClr val="000000"/>
                          </a:solidFill>
                          <a:effectLst/>
                          <a:latin typeface="Calibri" panose="020F0502020204030204" pitchFamily="34" charset="0"/>
                        </a:rPr>
                        <a:t>148,937,729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r" rtl="0" fontAlgn="ctr"/>
                      <a:r>
                        <a:rPr lang="en-ZA" sz="1400" b="1" i="0" u="none" strike="noStrike" dirty="0">
                          <a:solidFill>
                            <a:srgbClr val="000000"/>
                          </a:solidFill>
                          <a:effectLst/>
                          <a:latin typeface="Calibri" panose="020F0502020204030204" pitchFamily="34" charset="0"/>
                        </a:rPr>
                        <a:t>36,167,087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1" i="0" u="none" strike="noStrike" dirty="0">
                          <a:solidFill>
                            <a:srgbClr val="000000"/>
                          </a:solidFill>
                          <a:effectLst/>
                          <a:latin typeface="Calibri" panose="020F0502020204030204" pitchFamily="34" charset="0"/>
                        </a:rPr>
                        <a:t>24.28%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1" i="0" u="none" strike="noStrike" dirty="0">
                          <a:solidFill>
                            <a:srgbClr val="000000"/>
                          </a:solidFill>
                          <a:effectLst/>
                          <a:latin typeface="Calibri" panose="020F0502020204030204" pitchFamily="34" charset="0"/>
                        </a:rPr>
                        <a:t>112,770,642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20927561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Date Placeholder 6"/>
          <p:cNvSpPr>
            <a:spLocks noGrp="1"/>
          </p:cNvSpPr>
          <p:nvPr>
            <p:ph type="dt" sz="half" idx="10"/>
          </p:nvPr>
        </p:nvSpPr>
        <p:spPr/>
        <p:txBody>
          <a:bodyPr/>
          <a:lstStyle/>
          <a:p>
            <a:pPr>
              <a:defRPr/>
            </a:pPr>
            <a:fld id="{9B6EA85F-C61F-4A48-ABF6-D02B820A9B83}" type="datetime3">
              <a:rPr lang="en-US" smtClean="0"/>
              <a:pPr>
                <a:defRPr/>
              </a:pPr>
              <a:t>23 September 2016</a:t>
            </a:fld>
            <a:endParaRPr lang="en-US" dirty="0"/>
          </a:p>
        </p:txBody>
      </p:sp>
      <p:sp>
        <p:nvSpPr>
          <p:cNvPr id="95235" name="Slide Number Placeholder 5"/>
          <p:cNvSpPr>
            <a:spLocks noGrp="1"/>
          </p:cNvSpPr>
          <p:nvPr>
            <p:ph type="sldNum" sz="quarter" idx="12"/>
          </p:nvPr>
        </p:nvSpPr>
        <p:spPr/>
        <p:txBody>
          <a:bodyPr/>
          <a:lstStyle/>
          <a:p>
            <a:pPr>
              <a:defRPr/>
            </a:pPr>
            <a:fld id="{CA9B1AB9-52C0-4478-A98F-DBA4B135454C}" type="slidenum">
              <a:rPr lang="en-US"/>
              <a:pPr>
                <a:defRPr/>
              </a:pPr>
              <a:t>13</a:t>
            </a:fld>
            <a:endParaRPr lang="en-US" dirty="0"/>
          </a:p>
        </p:txBody>
      </p:sp>
      <p:sp>
        <p:nvSpPr>
          <p:cNvPr id="15365" name="Rectangle 2"/>
          <p:cNvSpPr>
            <a:spLocks noChangeArrowheads="1"/>
          </p:cNvSpPr>
          <p:nvPr/>
        </p:nvSpPr>
        <p:spPr bwMode="auto">
          <a:xfrm>
            <a:off x="632521" y="218470"/>
            <a:ext cx="84248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algn="ctr"/>
            <a:r>
              <a:rPr lang="en-US" sz="2800" b="1" dirty="0">
                <a:solidFill>
                  <a:schemeClr val="tx2"/>
                </a:solidFill>
                <a:latin typeface="Calibri" panose="020F0502020204030204" pitchFamily="34" charset="0"/>
              </a:rPr>
              <a:t>EXPENDITURE PER ECONOMIC CLASSIFICATION</a:t>
            </a:r>
          </a:p>
        </p:txBody>
      </p:sp>
      <p:graphicFrame>
        <p:nvGraphicFramePr>
          <p:cNvPr id="12" name="Table 11"/>
          <p:cNvGraphicFramePr>
            <a:graphicFrameLocks noGrp="1"/>
          </p:cNvGraphicFramePr>
          <p:nvPr>
            <p:extLst/>
          </p:nvPr>
        </p:nvGraphicFramePr>
        <p:xfrm>
          <a:off x="632520" y="836713"/>
          <a:ext cx="8424864" cy="4536499"/>
        </p:xfrm>
        <a:graphic>
          <a:graphicData uri="http://schemas.openxmlformats.org/drawingml/2006/table">
            <a:tbl>
              <a:tblPr/>
              <a:tblGrid>
                <a:gridCol w="3305803"/>
                <a:gridCol w="1418534"/>
                <a:gridCol w="1233509"/>
                <a:gridCol w="1233509"/>
                <a:gridCol w="1233509"/>
              </a:tblGrid>
              <a:tr h="260291">
                <a:tc rowSpan="3">
                  <a:txBody>
                    <a:bodyPr/>
                    <a:lstStyle/>
                    <a:p>
                      <a:pPr algn="ctr" rtl="0" fontAlgn="ctr"/>
                      <a:r>
                        <a:rPr lang="en-ZA" sz="1400" b="1" i="0" u="none" strike="noStrike" dirty="0">
                          <a:solidFill>
                            <a:srgbClr val="000000"/>
                          </a:solidFill>
                          <a:effectLst/>
                          <a:latin typeface="Calibri" panose="020F0502020204030204" pitchFamily="34" charset="0"/>
                        </a:rPr>
                        <a:t>Programme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en-ZA" sz="1400" b="1" i="0" u="none" strike="noStrike" dirty="0">
                          <a:solidFill>
                            <a:srgbClr val="000000"/>
                          </a:solidFill>
                          <a:effectLst/>
                          <a:latin typeface="Calibri" panose="020F0502020204030204" pitchFamily="34" charset="0"/>
                        </a:rPr>
                        <a:t>Voted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3">
                  <a:txBody>
                    <a:bodyPr/>
                    <a:lstStyle/>
                    <a:p>
                      <a:pPr algn="ctr" rtl="0" fontAlgn="ctr"/>
                      <a:r>
                        <a:rPr lang="en-ZA" sz="1400" b="1" i="0" u="none" strike="noStrike">
                          <a:solidFill>
                            <a:srgbClr val="000000"/>
                          </a:solidFill>
                          <a:effectLst/>
                          <a:latin typeface="Calibri" panose="020F0502020204030204" pitchFamily="34" charset="0"/>
                        </a:rPr>
                        <a:t>Actual</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ZA"/>
                    </a:p>
                  </a:txBody>
                  <a:tcPr/>
                </a:tc>
                <a:tc hMerge="1">
                  <a:txBody>
                    <a:bodyPr/>
                    <a:lstStyle/>
                    <a:p>
                      <a:endParaRPr lang="en-ZA"/>
                    </a:p>
                  </a:txBody>
                  <a:tcPr/>
                </a:tc>
              </a:tr>
              <a:tr h="260291">
                <a:tc vMerge="1">
                  <a:txBody>
                    <a:bodyPr/>
                    <a:lstStyle/>
                    <a:p>
                      <a:endParaRPr lang="en-ZA"/>
                    </a:p>
                  </a:txBody>
                  <a:tcPr/>
                </a:tc>
                <a:tc vMerge="1">
                  <a:txBody>
                    <a:bodyPr/>
                    <a:lstStyle/>
                    <a:p>
                      <a:endParaRPr lang="en-ZA"/>
                    </a:p>
                  </a:txBody>
                  <a:tcPr/>
                </a:tc>
                <a:tc>
                  <a:txBody>
                    <a:bodyPr/>
                    <a:lstStyle/>
                    <a:p>
                      <a:pPr algn="ctr" rtl="0" fontAlgn="ctr"/>
                      <a:r>
                        <a:rPr lang="en-ZA" sz="1400" b="1" i="0" u="none" strike="noStrike" dirty="0">
                          <a:solidFill>
                            <a:srgbClr val="000000"/>
                          </a:solidFill>
                          <a:effectLst/>
                          <a:latin typeface="Calibri" panose="020F0502020204030204" pitchFamily="34" charset="0"/>
                        </a:rPr>
                        <a:t>Apr – Jun 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ZA" sz="1400" b="1" i="0" u="none" strike="noStrike" dirty="0">
                          <a:solidFill>
                            <a:srgbClr val="000000"/>
                          </a:solidFill>
                          <a:effectLst/>
                          <a:latin typeface="Calibri" panose="020F0502020204030204" pitchFamily="34" charset="0"/>
                        </a:rPr>
                        <a:t>% Spent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ZA" sz="1400" b="1" i="0" u="none" strike="noStrike">
                          <a:solidFill>
                            <a:srgbClr val="000000"/>
                          </a:solidFill>
                          <a:effectLst/>
                          <a:latin typeface="Calibri" panose="020F0502020204030204" pitchFamily="34" charset="0"/>
                        </a:rPr>
                        <a:t>Available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60291">
                <a:tc vMerge="1">
                  <a:txBody>
                    <a:bodyPr/>
                    <a:lstStyle/>
                    <a:p>
                      <a:endParaRPr lang="en-ZA"/>
                    </a:p>
                  </a:txBody>
                  <a:tcPr/>
                </a:tc>
                <a:tc>
                  <a:txBody>
                    <a:bodyPr/>
                    <a:lstStyle/>
                    <a:p>
                      <a:pPr algn="ctr" rtl="0" fontAlgn="b"/>
                      <a:r>
                        <a:rPr lang="en-ZA" sz="1400" b="1" i="0" u="none" strike="noStrike" dirty="0">
                          <a:solidFill>
                            <a:srgbClr val="000000"/>
                          </a:solidFill>
                          <a:effectLst/>
                          <a:latin typeface="Calibri" panose="020F0502020204030204" pitchFamily="34" charset="0"/>
                        </a:rPr>
                        <a:t>R’ 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b"/>
                      <a:r>
                        <a:rPr lang="en-ZA" sz="1400" b="1" i="0" u="none" strike="noStrike">
                          <a:solidFill>
                            <a:srgbClr val="000000"/>
                          </a:solidFill>
                          <a:effectLst/>
                          <a:latin typeface="Calibri" panose="020F0502020204030204" pitchFamily="34" charset="0"/>
                        </a:rPr>
                        <a:t>R’000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ZA" sz="1400" b="1" i="0" u="none" strike="noStrike" dirty="0">
                          <a:solidFill>
                            <a:srgbClr val="000000"/>
                          </a:solidFill>
                          <a:effectLst/>
                          <a:latin typeface="Calibri" panose="020F0502020204030204" pitchFamily="34" charset="0"/>
                        </a:rPr>
                        <a:t> R’000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ZA" sz="1400" b="1" i="0" u="none" strike="noStrike" dirty="0">
                          <a:solidFill>
                            <a:srgbClr val="000000"/>
                          </a:solidFill>
                          <a:effectLst/>
                          <a:latin typeface="Calibri" panose="020F0502020204030204" pitchFamily="34" charset="0"/>
                        </a:rPr>
                        <a:t> R’000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72686">
                <a:tc>
                  <a:txBody>
                    <a:bodyPr/>
                    <a:lstStyle/>
                    <a:p>
                      <a:pPr algn="l" fontAlgn="b"/>
                      <a:r>
                        <a:rPr lang="en-ZA" sz="1400" b="1" i="0" u="none" strike="noStrike" dirty="0">
                          <a:solidFill>
                            <a:srgbClr val="000000"/>
                          </a:solidFill>
                          <a:effectLst/>
                          <a:latin typeface="Calibri" panose="020F0502020204030204" pitchFamily="34" charset="0"/>
                        </a:rPr>
                        <a:t>Economic Classification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ZA" sz="14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ZA" sz="14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ZA" sz="1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47896">
                <a:tc>
                  <a:txBody>
                    <a:bodyPr/>
                    <a:lstStyle/>
                    <a:p>
                      <a:pPr algn="l" rtl="0" fontAlgn="ctr"/>
                      <a:r>
                        <a:rPr lang="en-ZA" sz="1400" b="1" i="0" u="none" strike="noStrike">
                          <a:solidFill>
                            <a:srgbClr val="000000"/>
                          </a:solidFill>
                          <a:effectLst/>
                          <a:latin typeface="Calibri" panose="020F0502020204030204" pitchFamily="34" charset="0"/>
                        </a:rPr>
                        <a:t>Current Payments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dirty="0">
                          <a:solidFill>
                            <a:srgbClr val="000000"/>
                          </a:solidFill>
                          <a:effectLst/>
                          <a:latin typeface="Calibri" panose="020F0502020204030204" pitchFamily="34" charset="0"/>
                        </a:rPr>
                        <a:t>802,307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1" i="0" u="none" strike="noStrike">
                          <a:solidFill>
                            <a:srgbClr val="000000"/>
                          </a:solidFill>
                          <a:effectLst/>
                          <a:latin typeface="Calibri" panose="020F0502020204030204" pitchFamily="34" charset="0"/>
                        </a:rPr>
                        <a:t>212,673</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1" i="0" u="none" strike="noStrike">
                          <a:solidFill>
                            <a:srgbClr val="000000"/>
                          </a:solidFill>
                          <a:effectLst/>
                          <a:latin typeface="Calibri" panose="020F0502020204030204" pitchFamily="34" charset="0"/>
                        </a:rPr>
                        <a:t>26.51%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rPr>
                        <a:t>589,634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896">
                <a:tc>
                  <a:txBody>
                    <a:bodyPr/>
                    <a:lstStyle/>
                    <a:p>
                      <a:pPr algn="l" rtl="0" fontAlgn="ctr"/>
                      <a:r>
                        <a:rPr lang="en-ZA" sz="1400" b="0" i="0" u="none" strike="noStrike">
                          <a:solidFill>
                            <a:srgbClr val="000000"/>
                          </a:solidFill>
                          <a:effectLst/>
                          <a:latin typeface="Calibri" panose="020F0502020204030204" pitchFamily="34" charset="0"/>
                        </a:rPr>
                        <a:t>Compensation of Employees </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400" b="1" i="0" u="none" strike="noStrike" dirty="0">
                          <a:solidFill>
                            <a:srgbClr val="000000"/>
                          </a:solidFill>
                          <a:effectLst/>
                          <a:latin typeface="Calibri" panose="020F0502020204030204" pitchFamily="34" charset="0"/>
                        </a:rPr>
                        <a:t>458,857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r" rtl="0" fontAlgn="ctr"/>
                      <a:r>
                        <a:rPr lang="en-ZA" sz="1400" b="0" i="0" u="none" strike="noStrike">
                          <a:solidFill>
                            <a:srgbClr val="000000"/>
                          </a:solidFill>
                          <a:effectLst/>
                          <a:latin typeface="Calibri" panose="020F0502020204030204" pitchFamily="34" charset="0"/>
                        </a:rPr>
                        <a:t>108,487</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a:solidFill>
                            <a:srgbClr val="000000"/>
                          </a:solidFill>
                          <a:effectLst/>
                          <a:latin typeface="Calibri" panose="020F0502020204030204" pitchFamily="34" charset="0"/>
                        </a:rPr>
                        <a:t>23.64%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400" b="0" i="0" u="none" strike="noStrike">
                          <a:solidFill>
                            <a:srgbClr val="000000"/>
                          </a:solidFill>
                          <a:effectLst/>
                          <a:latin typeface="Calibri" panose="020F0502020204030204" pitchFamily="34" charset="0"/>
                        </a:rPr>
                        <a:t>350,370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7896">
                <a:tc>
                  <a:txBody>
                    <a:bodyPr/>
                    <a:lstStyle/>
                    <a:p>
                      <a:pPr algn="l" rtl="0" fontAlgn="ctr"/>
                      <a:r>
                        <a:rPr lang="en-ZA" sz="1400" b="0" i="0" u="none" strike="noStrike">
                          <a:solidFill>
                            <a:srgbClr val="000000"/>
                          </a:solidFill>
                          <a:effectLst/>
                          <a:latin typeface="Calibri" panose="020F0502020204030204" pitchFamily="34" charset="0"/>
                        </a:rPr>
                        <a:t>Goods and Services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rPr>
                        <a:t>343,450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0" i="0" u="none" strike="noStrike">
                          <a:solidFill>
                            <a:srgbClr val="000000"/>
                          </a:solidFill>
                          <a:effectLst/>
                          <a:latin typeface="Calibri" panose="020F0502020204030204" pitchFamily="34" charset="0"/>
                        </a:rPr>
                        <a:t>104,186</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30.34%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239,264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47896">
                <a:tc>
                  <a:txBody>
                    <a:bodyPr/>
                    <a:lstStyle/>
                    <a:p>
                      <a:pPr algn="l" rtl="0" fontAlgn="ctr"/>
                      <a:r>
                        <a:rPr lang="en-ZA" sz="1400" b="1" i="0" u="none" strike="noStrike">
                          <a:solidFill>
                            <a:srgbClr val="000000"/>
                          </a:solidFill>
                          <a:effectLst/>
                          <a:latin typeface="Calibri" panose="020F0502020204030204" pitchFamily="34" charset="0"/>
                        </a:rPr>
                        <a:t>Transfers and Subsidies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dirty="0">
                          <a:solidFill>
                            <a:srgbClr val="000000"/>
                          </a:solidFill>
                          <a:effectLst/>
                          <a:latin typeface="Calibri" panose="020F0502020204030204" pitchFamily="34" charset="0"/>
                        </a:rPr>
                        <a:t>148,125,081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1" i="0" u="none" strike="noStrike">
                          <a:solidFill>
                            <a:srgbClr val="000000"/>
                          </a:solidFill>
                          <a:effectLst/>
                          <a:latin typeface="Calibri" panose="020F0502020204030204" pitchFamily="34" charset="0"/>
                        </a:rPr>
                        <a:t>35,953,068</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1" i="0" u="none" strike="noStrike">
                          <a:solidFill>
                            <a:srgbClr val="000000"/>
                          </a:solidFill>
                          <a:effectLst/>
                          <a:latin typeface="Calibri" panose="020F0502020204030204" pitchFamily="34" charset="0"/>
                        </a:rPr>
                        <a:t>24.27%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rPr>
                        <a:t>112,172,013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896">
                <a:tc>
                  <a:txBody>
                    <a:bodyPr/>
                    <a:lstStyle/>
                    <a:p>
                      <a:pPr algn="l" rtl="0" fontAlgn="ctr"/>
                      <a:r>
                        <a:rPr lang="en-ZA" sz="1400" b="0" i="0" u="none" strike="noStrike">
                          <a:solidFill>
                            <a:srgbClr val="000000"/>
                          </a:solidFill>
                          <a:effectLst/>
                          <a:latin typeface="Calibri" panose="020F0502020204030204" pitchFamily="34" charset="0"/>
                        </a:rPr>
                        <a:t>Provinces and municipalities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400" b="1" i="0" u="none" strike="noStrike" dirty="0">
                          <a:solidFill>
                            <a:srgbClr val="000000"/>
                          </a:solidFill>
                          <a:effectLst/>
                          <a:latin typeface="Calibri" panose="020F0502020204030204" pitchFamily="34" charset="0"/>
                        </a:rPr>
                        <a:t>85,500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r" rtl="0" fontAlgn="ctr"/>
                      <a:r>
                        <a:rPr lang="en-ZA" sz="14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400" b="0" i="0" u="none" strike="noStrike">
                          <a:solidFill>
                            <a:srgbClr val="000000"/>
                          </a:solidFill>
                          <a:effectLst/>
                          <a:latin typeface="Calibri" panose="020F0502020204030204" pitchFamily="34" charset="0"/>
                        </a:rPr>
                        <a:t>85,500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7896">
                <a:tc>
                  <a:txBody>
                    <a:bodyPr/>
                    <a:lstStyle/>
                    <a:p>
                      <a:pPr algn="l" rtl="0" fontAlgn="ctr"/>
                      <a:r>
                        <a:rPr lang="en-ZA" sz="1400" b="0" i="0" u="none" strike="noStrike">
                          <a:solidFill>
                            <a:srgbClr val="000000"/>
                          </a:solidFill>
                          <a:effectLst/>
                          <a:latin typeface="Calibri" panose="020F0502020204030204" pitchFamily="34" charset="0"/>
                        </a:rPr>
                        <a:t>Departmental agencies and accounts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rtl="0" fontAlgn="ctr"/>
                      <a:r>
                        <a:rPr lang="en-ZA" sz="1400" b="1" i="0" u="none" strike="noStrike" dirty="0">
                          <a:solidFill>
                            <a:srgbClr val="000000"/>
                          </a:solidFill>
                          <a:effectLst/>
                          <a:latin typeface="Calibri" panose="020F0502020204030204" pitchFamily="34" charset="0"/>
                        </a:rPr>
                        <a:t>7,393,865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00B0F0"/>
                    </a:solidFill>
                  </a:tcPr>
                </a:tc>
                <a:tc>
                  <a:txBody>
                    <a:bodyPr/>
                    <a:lstStyle/>
                    <a:p>
                      <a:pPr algn="r" rtl="0" fontAlgn="ctr"/>
                      <a:r>
                        <a:rPr lang="en-ZA" sz="1400" b="0" i="0" u="none" strike="noStrike">
                          <a:solidFill>
                            <a:srgbClr val="000000"/>
                          </a:solidFill>
                          <a:effectLst/>
                          <a:latin typeface="Calibri" panose="020F0502020204030204" pitchFamily="34" charset="0"/>
                        </a:rPr>
                        <a:t>1,678,732</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22.70%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5,715,133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7896">
                <a:tc>
                  <a:txBody>
                    <a:bodyPr/>
                    <a:lstStyle/>
                    <a:p>
                      <a:pPr algn="l" rtl="0" fontAlgn="ctr"/>
                      <a:r>
                        <a:rPr lang="en-ZA" sz="1400" b="0" i="0" u="none" strike="noStrike">
                          <a:solidFill>
                            <a:srgbClr val="000000"/>
                          </a:solidFill>
                          <a:effectLst/>
                          <a:latin typeface="Calibri" panose="020F0502020204030204" pitchFamily="34" charset="0"/>
                        </a:rPr>
                        <a:t>Higher education institutions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rtl="0" fontAlgn="ctr"/>
                      <a:r>
                        <a:rPr lang="en-ZA" sz="1400" b="1" i="0" u="none" strike="noStrike" dirty="0">
                          <a:solidFill>
                            <a:srgbClr val="000000"/>
                          </a:solidFill>
                          <a:effectLst/>
                          <a:latin typeface="Calibri" panose="020F0502020204030204" pitchFamily="34" charset="0"/>
                        </a:rPr>
                        <a:t>2,469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00B0F0"/>
                    </a:solidFill>
                  </a:tcPr>
                </a:tc>
                <a:tc>
                  <a:txBody>
                    <a:bodyPr/>
                    <a:lstStyle/>
                    <a:p>
                      <a:pPr algn="r" rtl="0" fontAlgn="ctr"/>
                      <a:r>
                        <a:rPr lang="en-ZA" sz="14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2,469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95793">
                <a:tc>
                  <a:txBody>
                    <a:bodyPr/>
                    <a:lstStyle/>
                    <a:p>
                      <a:pPr algn="l" rtl="0" fontAlgn="ctr"/>
                      <a:r>
                        <a:rPr lang="en-ZA" sz="1400" b="0" i="0" u="none" strike="noStrike">
                          <a:solidFill>
                            <a:srgbClr val="000000"/>
                          </a:solidFill>
                          <a:effectLst/>
                          <a:latin typeface="Calibri" panose="020F0502020204030204" pitchFamily="34" charset="0"/>
                        </a:rPr>
                        <a:t>Foreign governments and international organisations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rtl="0" fontAlgn="ctr"/>
                      <a:r>
                        <a:rPr lang="en-ZA" sz="1400" b="1" i="0" u="none" strike="noStrike" dirty="0">
                          <a:solidFill>
                            <a:srgbClr val="000000"/>
                          </a:solidFill>
                          <a:effectLst/>
                          <a:latin typeface="Calibri" panose="020F0502020204030204" pitchFamily="34" charset="0"/>
                        </a:rPr>
                        <a:t>3,970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00B0F0"/>
                    </a:solidFill>
                  </a:tcPr>
                </a:tc>
                <a:tc>
                  <a:txBody>
                    <a:bodyPr/>
                    <a:lstStyle/>
                    <a:p>
                      <a:pPr algn="r" rtl="0" fontAlgn="ctr"/>
                      <a:r>
                        <a:rPr lang="en-ZA" sz="14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3,970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7896">
                <a:tc>
                  <a:txBody>
                    <a:bodyPr/>
                    <a:lstStyle/>
                    <a:p>
                      <a:pPr algn="l" rtl="0" fontAlgn="ctr"/>
                      <a:r>
                        <a:rPr lang="en-ZA" sz="1400" b="0" i="0" u="none" strike="noStrike">
                          <a:solidFill>
                            <a:srgbClr val="000000"/>
                          </a:solidFill>
                          <a:effectLst/>
                          <a:latin typeface="Calibri" panose="020F0502020204030204" pitchFamily="34" charset="0"/>
                        </a:rPr>
                        <a:t>Non-profit institutions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rtl="0" fontAlgn="ctr"/>
                      <a:r>
                        <a:rPr lang="en-ZA" sz="1400" b="1" i="0" u="none" strike="noStrike" dirty="0">
                          <a:solidFill>
                            <a:srgbClr val="000000"/>
                          </a:solidFill>
                          <a:effectLst/>
                          <a:latin typeface="Calibri" panose="020F0502020204030204" pitchFamily="34" charset="0"/>
                        </a:rPr>
                        <a:t>113,027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00B0F0"/>
                    </a:solidFill>
                  </a:tcPr>
                </a:tc>
                <a:tc>
                  <a:txBody>
                    <a:bodyPr/>
                    <a:lstStyle/>
                    <a:p>
                      <a:pPr algn="r" rtl="0" fontAlgn="ctr"/>
                      <a:r>
                        <a:rPr lang="en-ZA" sz="14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113,027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7896">
                <a:tc>
                  <a:txBody>
                    <a:bodyPr/>
                    <a:lstStyle/>
                    <a:p>
                      <a:pPr algn="l" rtl="0" fontAlgn="ctr"/>
                      <a:r>
                        <a:rPr lang="en-ZA" sz="1400" b="0" i="0" u="none" strike="noStrike">
                          <a:solidFill>
                            <a:srgbClr val="000000"/>
                          </a:solidFill>
                          <a:effectLst/>
                          <a:latin typeface="Calibri" panose="020F0502020204030204" pitchFamily="34" charset="0"/>
                        </a:rPr>
                        <a:t>Households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dirty="0">
                          <a:solidFill>
                            <a:srgbClr val="000000"/>
                          </a:solidFill>
                          <a:effectLst/>
                          <a:latin typeface="Calibri" panose="020F0502020204030204" pitchFamily="34" charset="0"/>
                        </a:rPr>
                        <a:t>140,526,250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0" i="0" u="none" strike="noStrike">
                          <a:solidFill>
                            <a:srgbClr val="000000"/>
                          </a:solidFill>
                          <a:effectLst/>
                          <a:latin typeface="Calibri" panose="020F0502020204030204" pitchFamily="34" charset="0"/>
                        </a:rPr>
                        <a:t>34,274,336</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24.39%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106,251,914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47896">
                <a:tc>
                  <a:txBody>
                    <a:bodyPr/>
                    <a:lstStyle/>
                    <a:p>
                      <a:pPr algn="l" rtl="0" fontAlgn="ctr"/>
                      <a:r>
                        <a:rPr lang="en-ZA" sz="1400" b="1" i="0" u="none" strike="noStrike">
                          <a:solidFill>
                            <a:srgbClr val="000000"/>
                          </a:solidFill>
                          <a:effectLst/>
                          <a:latin typeface="Calibri" panose="020F0502020204030204" pitchFamily="34" charset="0"/>
                        </a:rPr>
                        <a:t>Payments of Capital Assets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dirty="0">
                          <a:solidFill>
                            <a:srgbClr val="000000"/>
                          </a:solidFill>
                          <a:effectLst/>
                          <a:latin typeface="Calibri" panose="020F0502020204030204" pitchFamily="34" charset="0"/>
                        </a:rPr>
                        <a:t>10,341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1" i="0" u="none" strike="noStrike">
                          <a:solidFill>
                            <a:srgbClr val="000000"/>
                          </a:solidFill>
                          <a:effectLst/>
                          <a:latin typeface="Calibri" panose="020F0502020204030204" pitchFamily="34" charset="0"/>
                        </a:rPr>
                        <a:t>1,346</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1" i="0" u="none" strike="noStrike">
                          <a:solidFill>
                            <a:srgbClr val="000000"/>
                          </a:solidFill>
                          <a:effectLst/>
                          <a:latin typeface="Calibri" panose="020F0502020204030204" pitchFamily="34" charset="0"/>
                        </a:rPr>
                        <a:t>13.01%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rPr>
                        <a:t>8,995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896">
                <a:tc>
                  <a:txBody>
                    <a:bodyPr/>
                    <a:lstStyle/>
                    <a:p>
                      <a:pPr algn="l" rtl="0" fontAlgn="ctr"/>
                      <a:r>
                        <a:rPr lang="en-ZA" sz="1400" b="1" i="0" u="none" strike="noStrike">
                          <a:solidFill>
                            <a:srgbClr val="000000"/>
                          </a:solidFill>
                          <a:effectLst/>
                          <a:latin typeface="Calibri" panose="020F0502020204030204" pitchFamily="34" charset="0"/>
                        </a:rPr>
                        <a:t>Payments of Financial Assets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1"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291">
                <a:tc>
                  <a:txBody>
                    <a:bodyPr/>
                    <a:lstStyle/>
                    <a:p>
                      <a:pPr algn="l" rtl="0" fontAlgn="ctr"/>
                      <a:r>
                        <a:rPr lang="en-ZA" sz="1400" b="1"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1" i="0" u="none" strike="noStrike" dirty="0">
                          <a:solidFill>
                            <a:srgbClr val="000000"/>
                          </a:solidFill>
                          <a:effectLst/>
                          <a:latin typeface="Calibri" panose="020F0502020204030204" pitchFamily="34" charset="0"/>
                        </a:rPr>
                        <a:t>148,937,729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r" rtl="0" fontAlgn="ctr"/>
                      <a:r>
                        <a:rPr lang="en-ZA" sz="1400" b="1" i="0" u="none" strike="noStrike" dirty="0">
                          <a:solidFill>
                            <a:srgbClr val="000000"/>
                          </a:solidFill>
                          <a:effectLst/>
                          <a:latin typeface="Calibri" panose="020F0502020204030204" pitchFamily="34" charset="0"/>
                        </a:rPr>
                        <a:t>36,167,087</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1" i="0" u="none" strike="noStrike" dirty="0">
                          <a:solidFill>
                            <a:srgbClr val="000000"/>
                          </a:solidFill>
                          <a:effectLst/>
                          <a:latin typeface="Calibri" panose="020F0502020204030204" pitchFamily="34" charset="0"/>
                        </a:rPr>
                        <a:t>24.28%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1" i="0" u="none" strike="noStrike" dirty="0">
                          <a:solidFill>
                            <a:srgbClr val="000000"/>
                          </a:solidFill>
                          <a:effectLst/>
                          <a:latin typeface="Calibri" panose="020F0502020204030204" pitchFamily="34" charset="0"/>
                        </a:rPr>
                        <a:t>112,770,642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
        <p:nvSpPr>
          <p:cNvPr id="2" name="Footer Placeholder 1"/>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7997751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54063" y="2133600"/>
            <a:ext cx="8420100" cy="1143000"/>
          </a:xfrm>
        </p:spPr>
        <p:txBody>
          <a:bodyPr/>
          <a:lstStyle/>
          <a:p>
            <a:r>
              <a:rPr lang="en-US" altLang="en-US" dirty="0" smtClean="0">
                <a:ea typeface="ヒラギノ角ゴ Pro W3" pitchFamily="1" charset="-128"/>
              </a:rPr>
              <a:t>PROGRAMME 1: ADMINISTRATION</a:t>
            </a:r>
            <a:endParaRPr lang="en-ZA" altLang="en-US" dirty="0" smtClean="0">
              <a:ea typeface="ヒラギノ角ゴ Pro W3" pitchFamily="1" charset="-128"/>
            </a:endParaRPr>
          </a:p>
        </p:txBody>
      </p:sp>
      <p:sp>
        <p:nvSpPr>
          <p:cNvPr id="17411" name="Slide Number Placeholder 4"/>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300E7254-6C30-4666-81D6-5DA8CDE7E959}" type="slidenum">
              <a:rPr lang="en-GB" altLang="en-US" sz="1400" smtClean="0"/>
              <a:pPr>
                <a:spcBef>
                  <a:spcPct val="0"/>
                </a:spcBef>
                <a:buFontTx/>
                <a:buNone/>
              </a:pPr>
              <a:t>14</a:t>
            </a:fld>
            <a:endParaRPr lang="en-GB" altLang="en-US" sz="1400" smtClean="0"/>
          </a:p>
        </p:txBody>
      </p:sp>
      <p:sp>
        <p:nvSpPr>
          <p:cNvPr id="2" name="Date Placeholder 1"/>
          <p:cNvSpPr>
            <a:spLocks noGrp="1"/>
          </p:cNvSpPr>
          <p:nvPr>
            <p:ph type="dt" sz="half" idx="10"/>
          </p:nvPr>
        </p:nvSpPr>
        <p:spPr/>
        <p:txBody>
          <a:bodyPr/>
          <a:lstStyle/>
          <a:p>
            <a:pPr>
              <a:defRPr/>
            </a:pPr>
            <a:fld id="{91255532-9BEA-472E-9E22-AA71D0148A5C}"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EFE747CB-A0F9-45E9-B669-E1EFF5333B6B}" type="slidenum">
              <a:rPr lang="en-GB" altLang="en-US" sz="1400" smtClean="0"/>
              <a:pPr>
                <a:spcBef>
                  <a:spcPct val="0"/>
                </a:spcBef>
                <a:buFontTx/>
                <a:buNone/>
              </a:pPr>
              <a:t>15</a:t>
            </a:fld>
            <a:endParaRPr lang="en-GB" altLang="en-US" sz="1400" smtClean="0"/>
          </a:p>
        </p:txBody>
      </p:sp>
      <p:graphicFrame>
        <p:nvGraphicFramePr>
          <p:cNvPr id="171048" name="Group 40"/>
          <p:cNvGraphicFramePr>
            <a:graphicFrameLocks noGrp="1"/>
          </p:cNvGraphicFramePr>
          <p:nvPr/>
        </p:nvGraphicFramePr>
        <p:xfrm>
          <a:off x="115888" y="914400"/>
          <a:ext cx="9672637" cy="4537075"/>
        </p:xfrm>
        <a:graphic>
          <a:graphicData uri="http://schemas.openxmlformats.org/drawingml/2006/table">
            <a:tbl>
              <a:tblPr/>
              <a:tblGrid>
                <a:gridCol w="2925762"/>
                <a:gridCol w="6746875"/>
              </a:tblGrid>
              <a:tr h="949685">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99060" marR="99060"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Construct 18 Community Care Centres</a:t>
                      </a:r>
                      <a:endParaRPr kumimoji="0" lang="en-ZA" alt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336272">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Construct 5 Community Care Centres</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Completed 5 Community care centres namely, Groot Marico, Elandsdoorn, Charlestown, Ulundi and Hluhluwe during the reporting period </a:t>
                      </a:r>
                      <a:endParaRPr kumimoji="0" lang="en-US"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06678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Facilitate the integration of gender into 4 polices</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1843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Facilitate integration of gender into one policy </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Customer Care Directorate documents reviewed to integrate gender and report compiled</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18452" name="Title 1"/>
          <p:cNvSpPr txBox="1">
            <a:spLocks/>
          </p:cNvSpPr>
          <p:nvPr/>
        </p:nvSpPr>
        <p:spPr bwMode="auto">
          <a:xfrm>
            <a:off x="533400" y="55563"/>
            <a:ext cx="84201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US" altLang="en-US" sz="2000" b="1" dirty="0">
                <a:solidFill>
                  <a:schemeClr val="tx2"/>
                </a:solidFill>
                <a:latin typeface="Arial" panose="020B0604020202020204" pitchFamily="34" charset="0"/>
                <a:cs typeface="Arial" panose="020B0604020202020204" pitchFamily="34" charset="0"/>
              </a:rPr>
              <a:t>Programme </a:t>
            </a:r>
            <a:r>
              <a:rPr lang="en-US" altLang="en-US" sz="2000" b="1" dirty="0" smtClean="0">
                <a:solidFill>
                  <a:schemeClr val="tx2"/>
                </a:solidFill>
                <a:latin typeface="Arial" panose="020B0604020202020204" pitchFamily="34" charset="0"/>
                <a:cs typeface="Arial" panose="020B0604020202020204" pitchFamily="34" charset="0"/>
              </a:rPr>
              <a:t>1:Strategy </a:t>
            </a:r>
            <a:r>
              <a:rPr lang="en-US" altLang="en-US" sz="2000" b="1" dirty="0">
                <a:solidFill>
                  <a:schemeClr val="tx2"/>
                </a:solidFill>
                <a:latin typeface="Arial" panose="020B0604020202020204" pitchFamily="34" charset="0"/>
                <a:cs typeface="Arial" panose="020B0604020202020204" pitchFamily="34" charset="0"/>
              </a:rPr>
              <a:t>Development and Business, and Gender  </a:t>
            </a:r>
          </a:p>
        </p:txBody>
      </p:sp>
      <p:sp>
        <p:nvSpPr>
          <p:cNvPr id="2" name="Date Placeholder 1"/>
          <p:cNvSpPr>
            <a:spLocks noGrp="1"/>
          </p:cNvSpPr>
          <p:nvPr>
            <p:ph type="dt" sz="half" idx="10"/>
          </p:nvPr>
        </p:nvSpPr>
        <p:spPr/>
        <p:txBody>
          <a:bodyPr/>
          <a:lstStyle/>
          <a:p>
            <a:pPr>
              <a:defRPr/>
            </a:pPr>
            <a:fld id="{D48C4E6A-3E55-41DA-ACB1-FA6AC0841CF7}"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EFA82D41-A583-4221-92F6-F6CF74F40B5F}" type="slidenum">
              <a:rPr lang="en-GB" altLang="en-US" sz="1400" smtClean="0"/>
              <a:pPr>
                <a:spcBef>
                  <a:spcPct val="0"/>
                </a:spcBef>
                <a:buFontTx/>
                <a:buNone/>
              </a:pPr>
              <a:t>16</a:t>
            </a:fld>
            <a:endParaRPr lang="en-GB" altLang="en-US" sz="1400" smtClean="0"/>
          </a:p>
        </p:txBody>
      </p:sp>
      <p:graphicFrame>
        <p:nvGraphicFramePr>
          <p:cNvPr id="171048" name="Group 40"/>
          <p:cNvGraphicFramePr>
            <a:graphicFrameLocks noGrp="1"/>
          </p:cNvGraphicFramePr>
          <p:nvPr/>
        </p:nvGraphicFramePr>
        <p:xfrm>
          <a:off x="115888" y="914400"/>
          <a:ext cx="9790112" cy="4648200"/>
        </p:xfrm>
        <a:graphic>
          <a:graphicData uri="http://schemas.openxmlformats.org/drawingml/2006/table">
            <a:tbl>
              <a:tblPr/>
              <a:tblGrid>
                <a:gridCol w="2932112"/>
                <a:gridCol w="6858000"/>
              </a:tblGrid>
              <a:tr h="950630">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99068" marR="9906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20 000 followers on Social Media Accounts</a:t>
                      </a:r>
                      <a:endParaRPr kumimoji="0" lang="en-ZA" alt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8" marR="9906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279721">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5000 new followers on social media accounts</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8" marR="9906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endParaRPr kumimoji="0" lang="en-US"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Overall reach of people through website and social media platforms in the period under review is 1 511 139</a:t>
                      </a:r>
                      <a:endPar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8" marR="9906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88831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74301" marR="743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24 public participation events for the Minister and 24 for the Deputy Minister</a:t>
                      </a:r>
                      <a:endPar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301" marR="743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5295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Host 6 public participation events for the Minister and 6 for the Deputy Minister</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301" marR="743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 total of 23 Public participation events was conducted in the first quarter. Minister = 13 and Deputy Minister = 10</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301" marR="743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19476" name="Title 1"/>
          <p:cNvSpPr txBox="1">
            <a:spLocks/>
          </p:cNvSpPr>
          <p:nvPr/>
        </p:nvSpPr>
        <p:spPr bwMode="auto">
          <a:xfrm>
            <a:off x="533400" y="55563"/>
            <a:ext cx="84201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US" altLang="en-US" sz="2000" b="1">
                <a:solidFill>
                  <a:schemeClr val="tx2"/>
                </a:solidFill>
                <a:latin typeface="Arial" panose="020B0604020202020204" pitchFamily="34" charset="0"/>
                <a:cs typeface="Arial" panose="020B0604020202020204" pitchFamily="34" charset="0"/>
              </a:rPr>
              <a:t>Programme 1 :  Communication </a:t>
            </a:r>
          </a:p>
        </p:txBody>
      </p:sp>
      <p:sp>
        <p:nvSpPr>
          <p:cNvPr id="2" name="Date Placeholder 1"/>
          <p:cNvSpPr>
            <a:spLocks noGrp="1"/>
          </p:cNvSpPr>
          <p:nvPr>
            <p:ph type="dt" sz="half" idx="10"/>
          </p:nvPr>
        </p:nvSpPr>
        <p:spPr/>
        <p:txBody>
          <a:bodyPr/>
          <a:lstStyle/>
          <a:p>
            <a:pPr>
              <a:defRPr/>
            </a:pPr>
            <a:fld id="{E825BB6F-BCDE-4223-9934-4B115626845D}"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23602BEA-2622-45FA-A5FF-91F66AA7EEB1}" type="slidenum">
              <a:rPr lang="en-GB" altLang="en-US" sz="1400" smtClean="0"/>
              <a:pPr>
                <a:spcBef>
                  <a:spcPct val="0"/>
                </a:spcBef>
                <a:buFontTx/>
                <a:buNone/>
              </a:pPr>
              <a:t>17</a:t>
            </a:fld>
            <a:endParaRPr lang="en-GB" altLang="en-US" sz="1400" smtClean="0"/>
          </a:p>
        </p:txBody>
      </p:sp>
      <p:graphicFrame>
        <p:nvGraphicFramePr>
          <p:cNvPr id="171048" name="Group 40"/>
          <p:cNvGraphicFramePr>
            <a:graphicFrameLocks noGrp="1"/>
          </p:cNvGraphicFramePr>
          <p:nvPr/>
        </p:nvGraphicFramePr>
        <p:xfrm>
          <a:off x="115888" y="914400"/>
          <a:ext cx="9790112" cy="4648200"/>
        </p:xfrm>
        <a:graphic>
          <a:graphicData uri="http://schemas.openxmlformats.org/drawingml/2006/table">
            <a:tbl>
              <a:tblPr/>
              <a:tblGrid>
                <a:gridCol w="2961296"/>
                <a:gridCol w="6828816"/>
              </a:tblGrid>
              <a:tr h="950630">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99068" marR="9906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Develop common set of indicators aligned to the Outcome Based Framework</a:t>
                      </a:r>
                      <a:endParaRPr kumimoji="0" lang="en-ZA" alt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8" marR="9906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279721">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Consult programme managers at National office on indicators</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8" marR="9906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Consultations were conducted and a draft set of indicators for the sub-outcomes was developed</a:t>
                      </a:r>
                      <a:endParaRPr kumimoji="0" lang="en-US"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8" marR="9906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88831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74301" marR="743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98% of contracts developed and vetted through the contract management system</a:t>
                      </a:r>
                      <a:endPar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301" marR="743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5295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98% of contracts developed and vetted through the management system</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301" marR="743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We received 19 Contracts and all vetted through the contract management system</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301" marR="743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20500" name="Title 1"/>
          <p:cNvSpPr txBox="1">
            <a:spLocks/>
          </p:cNvSpPr>
          <p:nvPr/>
        </p:nvSpPr>
        <p:spPr bwMode="auto">
          <a:xfrm>
            <a:off x="533400" y="55563"/>
            <a:ext cx="84201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US" altLang="en-US" sz="2000" b="1">
                <a:solidFill>
                  <a:schemeClr val="tx2"/>
                </a:solidFill>
                <a:latin typeface="Arial" panose="020B0604020202020204" pitchFamily="34" charset="0"/>
                <a:cs typeface="Arial" panose="020B0604020202020204" pitchFamily="34" charset="0"/>
              </a:rPr>
              <a:t>Programme 1 :  Monitoring and Evaluation, Legal Services </a:t>
            </a:r>
          </a:p>
        </p:txBody>
      </p:sp>
      <p:sp>
        <p:nvSpPr>
          <p:cNvPr id="2" name="Date Placeholder 1"/>
          <p:cNvSpPr>
            <a:spLocks noGrp="1"/>
          </p:cNvSpPr>
          <p:nvPr>
            <p:ph type="dt" sz="half" idx="10"/>
          </p:nvPr>
        </p:nvSpPr>
        <p:spPr/>
        <p:txBody>
          <a:bodyPr/>
          <a:lstStyle/>
          <a:p>
            <a:pPr>
              <a:defRPr/>
            </a:pPr>
            <a:fld id="{5158C2C2-B852-4FA7-B8F8-F7D2F6131774}"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E0D02A3C-FF41-4DDC-85AA-1F2D0B7D700B}" type="slidenum">
              <a:rPr lang="en-GB" altLang="en-US" sz="1400" smtClean="0"/>
              <a:pPr>
                <a:spcBef>
                  <a:spcPct val="0"/>
                </a:spcBef>
                <a:buFontTx/>
                <a:buNone/>
              </a:pPr>
              <a:t>18</a:t>
            </a:fld>
            <a:endParaRPr lang="en-GB" altLang="en-US" sz="1400" smtClean="0"/>
          </a:p>
        </p:txBody>
      </p:sp>
      <p:graphicFrame>
        <p:nvGraphicFramePr>
          <p:cNvPr id="171048" name="Group 40"/>
          <p:cNvGraphicFramePr>
            <a:graphicFrameLocks noGrp="1"/>
          </p:cNvGraphicFramePr>
          <p:nvPr/>
        </p:nvGraphicFramePr>
        <p:xfrm>
          <a:off x="115888" y="838200"/>
          <a:ext cx="9790112" cy="4740275"/>
        </p:xfrm>
        <a:graphic>
          <a:graphicData uri="http://schemas.openxmlformats.org/drawingml/2006/table">
            <a:tbl>
              <a:tblPr/>
              <a:tblGrid>
                <a:gridCol w="3236381"/>
                <a:gridCol w="6553731"/>
              </a:tblGrid>
              <a:tr h="406976">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99068" marR="99068"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Unqualified audit report on AFS </a:t>
                      </a:r>
                      <a:endParaRPr kumimoji="0" lang="en-ZA" alt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8" marR="99068"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066929">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Submit Annual Financial Statements for the 2015/16 financial year for year-end audit</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8" marR="99068"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Financial Statements for 2015/16 financial year were submitted to Auditor-General and National Treasury on 31 May 2016 as prescribed.</a:t>
                      </a:r>
                      <a:endParaRPr kumimoji="0" lang="en-US"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8" marR="99068"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33721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74301" marR="743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Upgrade NISIS to include community profile</a:t>
                      </a:r>
                    </a:p>
                  </a:txBody>
                  <a:tcPr marL="74301" marR="743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73161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Design and develop prototypes for NISIS</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301" marR="743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Approved design and prototype for NISIS were developed </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301" marR="743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73429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301" marR="743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Develop the child protection register, alternative care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301" marR="743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46323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Design and develop prototypes for the following modules</a:t>
                      </a:r>
                    </a:p>
                    <a:p>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Child protection register, and Alternative care</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301" marR="743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Approved design and prototype for Child Protection Register and Alternative Care were developed </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301" marR="743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21530" name="Title 1"/>
          <p:cNvSpPr txBox="1">
            <a:spLocks/>
          </p:cNvSpPr>
          <p:nvPr/>
        </p:nvSpPr>
        <p:spPr bwMode="auto">
          <a:xfrm>
            <a:off x="533400" y="55563"/>
            <a:ext cx="84201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US" altLang="en-US" sz="2000" b="1">
                <a:solidFill>
                  <a:schemeClr val="tx2"/>
                </a:solidFill>
                <a:latin typeface="Arial" panose="020B0604020202020204" pitchFamily="34" charset="0"/>
                <a:cs typeface="Arial" panose="020B0604020202020204" pitchFamily="34" charset="0"/>
              </a:rPr>
              <a:t>Programme 1: Finance and Information Management and Technology  </a:t>
            </a:r>
          </a:p>
        </p:txBody>
      </p:sp>
      <p:sp>
        <p:nvSpPr>
          <p:cNvPr id="2" name="Date Placeholder 1"/>
          <p:cNvSpPr>
            <a:spLocks noGrp="1"/>
          </p:cNvSpPr>
          <p:nvPr>
            <p:ph type="dt" sz="half" idx="10"/>
          </p:nvPr>
        </p:nvSpPr>
        <p:spPr/>
        <p:txBody>
          <a:bodyPr/>
          <a:lstStyle/>
          <a:p>
            <a:pPr>
              <a:defRPr/>
            </a:pPr>
            <a:fld id="{F0A25AA2-130E-4DAF-9022-05D00604CFD4}"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6"/>
          <p:cNvSpPr>
            <a:spLocks noGrp="1"/>
          </p:cNvSpPr>
          <p:nvPr>
            <p:ph type="dt" sz="half" idx="10"/>
          </p:nvPr>
        </p:nvSpPr>
        <p:spPr/>
        <p:txBody>
          <a:bodyPr/>
          <a:lstStyle/>
          <a:p>
            <a:pPr>
              <a:defRPr/>
            </a:pPr>
            <a:fld id="{DFF694B0-9296-4777-96A7-10FF78445F9C}" type="datetime3">
              <a:rPr lang="en-US" smtClean="0"/>
              <a:pPr>
                <a:defRPr/>
              </a:pPr>
              <a:t>23 September 2016</a:t>
            </a:fld>
            <a:endParaRPr lang="en-US" dirty="0"/>
          </a:p>
        </p:txBody>
      </p:sp>
      <p:sp>
        <p:nvSpPr>
          <p:cNvPr id="1029" name="Slide Number Placeholder 5"/>
          <p:cNvSpPr>
            <a:spLocks noGrp="1"/>
          </p:cNvSpPr>
          <p:nvPr>
            <p:ph type="sldNum" sz="quarter" idx="12"/>
          </p:nvPr>
        </p:nvSpPr>
        <p:spPr/>
        <p:txBody>
          <a:bodyPr/>
          <a:lstStyle/>
          <a:p>
            <a:pPr>
              <a:defRPr/>
            </a:pPr>
            <a:fld id="{632D8FDE-F9DC-48C9-B5EB-EAAD3BE63EF1}" type="slidenum">
              <a:rPr lang="en-US" smtClean="0"/>
              <a:pPr>
                <a:defRPr/>
              </a:pPr>
              <a:t>19</a:t>
            </a:fld>
            <a:endParaRPr lang="en-US" dirty="0" smtClean="0"/>
          </a:p>
        </p:txBody>
      </p:sp>
      <p:sp>
        <p:nvSpPr>
          <p:cNvPr id="2" name="Rectangle 2"/>
          <p:cNvSpPr>
            <a:spLocks noChangeArrowheads="1"/>
          </p:cNvSpPr>
          <p:nvPr/>
        </p:nvSpPr>
        <p:spPr bwMode="auto">
          <a:xfrm>
            <a:off x="560513" y="175036"/>
            <a:ext cx="8785225" cy="585788"/>
          </a:xfrm>
          <a:prstGeom prst="rect">
            <a:avLst/>
          </a:prstGeom>
          <a:noFill/>
          <a:ln w="9525">
            <a:noFill/>
            <a:miter lim="800000"/>
            <a:headEnd/>
            <a:tailEnd/>
          </a:ln>
        </p:spPr>
        <p:txBody>
          <a:bodyPr anchor="b">
            <a:spAutoFit/>
          </a:bodyPr>
          <a:lstStyle/>
          <a:p>
            <a:pPr algn="ctr">
              <a:defRPr/>
            </a:pPr>
            <a:r>
              <a:rPr lang="en-US" sz="3200" b="1" dirty="0">
                <a:solidFill>
                  <a:schemeClr val="tx2"/>
                </a:solidFill>
                <a:latin typeface="Calibri" panose="020F0502020204030204" pitchFamily="34" charset="0"/>
              </a:rPr>
              <a:t>P1 : ADMINISTRATION</a:t>
            </a:r>
            <a:endParaRPr lang="en-US" sz="4400" b="1" dirty="0">
              <a:solidFill>
                <a:schemeClr val="tx2"/>
              </a:solidFill>
              <a:effectLst>
                <a:outerShdw blurRad="38100" dist="38100" dir="2700000" algn="tl">
                  <a:srgbClr val="C0C0C0"/>
                </a:outerShdw>
              </a:effectLst>
              <a:latin typeface="Calibri" panose="020F0502020204030204" pitchFamily="34" charset="0"/>
            </a:endParaRPr>
          </a:p>
        </p:txBody>
      </p:sp>
      <p:sp>
        <p:nvSpPr>
          <p:cNvPr id="5127" name="TextBox 7"/>
          <p:cNvSpPr txBox="1">
            <a:spLocks noChangeArrowheads="1"/>
          </p:cNvSpPr>
          <p:nvPr/>
        </p:nvSpPr>
        <p:spPr bwMode="auto">
          <a:xfrm>
            <a:off x="1208585" y="760825"/>
            <a:ext cx="9175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u="sng" dirty="0"/>
              <a:t>R’000</a:t>
            </a:r>
          </a:p>
        </p:txBody>
      </p:sp>
      <p:graphicFrame>
        <p:nvGraphicFramePr>
          <p:cNvPr id="9" name="Object 3"/>
          <p:cNvGraphicFramePr>
            <a:graphicFrameLocks noChangeAspect="1"/>
          </p:cNvGraphicFramePr>
          <p:nvPr>
            <p:extLst/>
          </p:nvPr>
        </p:nvGraphicFramePr>
        <p:xfrm>
          <a:off x="611189" y="1069976"/>
          <a:ext cx="8256587" cy="4668838"/>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ular Callout 9"/>
          <p:cNvSpPr/>
          <p:nvPr/>
        </p:nvSpPr>
        <p:spPr>
          <a:xfrm>
            <a:off x="6070104" y="2420888"/>
            <a:ext cx="1728192" cy="710356"/>
          </a:xfrm>
          <a:prstGeom prst="wedgeRoundRectCallout">
            <a:avLst>
              <a:gd name="adj1" fmla="val 6810"/>
              <a:gd name="adj2" fmla="val 4863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1400" b="1" dirty="0">
                <a:latin typeface="Calibri" panose="020F0502020204030204" pitchFamily="34" charset="0"/>
              </a:rPr>
              <a:t>30,8% Spent</a:t>
            </a:r>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13680069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661988" y="25400"/>
            <a:ext cx="8420100" cy="1143000"/>
          </a:xfrm>
        </p:spPr>
        <p:txBody>
          <a:bodyPr/>
          <a:lstStyle/>
          <a:p>
            <a:r>
              <a:rPr lang="en-ZA" altLang="en-US" b="1" smtClean="0">
                <a:latin typeface="Calibri" panose="020F0502020204030204" pitchFamily="34" charset="0"/>
                <a:ea typeface="ヒラギノ角ゴ Pro W3" pitchFamily="1" charset="-128"/>
                <a:cs typeface="Arial" panose="020B0604020202020204" pitchFamily="34" charset="0"/>
              </a:rPr>
              <a:t>Presentation outline</a:t>
            </a:r>
          </a:p>
        </p:txBody>
      </p:sp>
      <p:sp>
        <p:nvSpPr>
          <p:cNvPr id="4" name="Content Placeholder 3"/>
          <p:cNvSpPr>
            <a:spLocks noGrp="1"/>
          </p:cNvSpPr>
          <p:nvPr>
            <p:ph idx="1"/>
          </p:nvPr>
        </p:nvSpPr>
        <p:spPr>
          <a:xfrm>
            <a:off x="428625" y="981075"/>
            <a:ext cx="9048750" cy="4392613"/>
          </a:xfrm>
        </p:spPr>
        <p:txBody>
          <a:bodyPr/>
          <a:lstStyle/>
          <a:p>
            <a:pPr>
              <a:defRPr/>
            </a:pPr>
            <a:r>
              <a:rPr lang="en-ZA" dirty="0" smtClean="0">
                <a:latin typeface="Calibri" panose="020F0502020204030204" pitchFamily="34" charset="0"/>
                <a:cs typeface="Arial" panose="020B0604020202020204" pitchFamily="34" charset="0"/>
              </a:rPr>
              <a:t>Purpose</a:t>
            </a:r>
          </a:p>
          <a:p>
            <a:pPr>
              <a:defRPr/>
            </a:pPr>
            <a:r>
              <a:rPr lang="en-ZA" dirty="0" smtClean="0">
                <a:latin typeface="Calibri" panose="020F0502020204030204" pitchFamily="34" charset="0"/>
                <a:cs typeface="Arial" panose="020B0604020202020204" pitchFamily="34" charset="0"/>
              </a:rPr>
              <a:t>Strategic Priorities</a:t>
            </a:r>
          </a:p>
          <a:p>
            <a:pPr>
              <a:defRPr/>
            </a:pPr>
            <a:r>
              <a:rPr lang="en-ZA" dirty="0" smtClean="0">
                <a:latin typeface="Calibri" panose="020F0502020204030204" pitchFamily="34" charset="0"/>
                <a:cs typeface="Arial" panose="020B0604020202020204" pitchFamily="34" charset="0"/>
              </a:rPr>
              <a:t>Programme purposes</a:t>
            </a:r>
          </a:p>
          <a:p>
            <a:pPr>
              <a:defRPr/>
            </a:pPr>
            <a:r>
              <a:rPr lang="en-ZA" dirty="0" smtClean="0">
                <a:latin typeface="Calibri" panose="020F0502020204030204" pitchFamily="34" charset="0"/>
                <a:cs typeface="Arial" panose="020B0604020202020204" pitchFamily="34" charset="0"/>
              </a:rPr>
              <a:t>Overall Performance</a:t>
            </a:r>
          </a:p>
          <a:p>
            <a:pPr>
              <a:defRPr/>
            </a:pPr>
            <a:r>
              <a:rPr lang="en-ZA" dirty="0">
                <a:latin typeface="Calibri" panose="020F0502020204030204" pitchFamily="34" charset="0"/>
                <a:cs typeface="Arial" panose="020B0604020202020204" pitchFamily="34" charset="0"/>
              </a:rPr>
              <a:t>Programme Performance and Expenditure</a:t>
            </a:r>
          </a:p>
          <a:p>
            <a:pPr marL="0" indent="0">
              <a:buFontTx/>
              <a:buNone/>
              <a:defRPr/>
            </a:pPr>
            <a:endParaRPr lang="en-ZA" dirty="0" smtClean="0">
              <a:latin typeface="Calibri" panose="020F0502020204030204" pitchFamily="34" charset="0"/>
              <a:cs typeface="Arial" panose="020B0604020202020204" pitchFamily="34" charset="0"/>
            </a:endParaRPr>
          </a:p>
          <a:p>
            <a:pPr>
              <a:defRPr/>
            </a:pPr>
            <a:endParaRPr lang="en-ZA" dirty="0">
              <a:latin typeface="Calibri" panose="020F0502020204030204" pitchFamily="34" charset="0"/>
              <a:cs typeface="Arial" panose="020B0604020202020204" pitchFamily="34" charset="0"/>
            </a:endParaRPr>
          </a:p>
        </p:txBody>
      </p:sp>
      <p:sp>
        <p:nvSpPr>
          <p:cNvPr id="6148" name="Slide Number Placeholder 1"/>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9F323E9E-83F7-4066-9FA4-4BA3CCD87DBB}" type="slidenum">
              <a:rPr lang="en-GB" altLang="en-US" sz="1400" smtClean="0"/>
              <a:pPr>
                <a:spcBef>
                  <a:spcPct val="0"/>
                </a:spcBef>
                <a:buFontTx/>
                <a:buNone/>
              </a:pPr>
              <a:t>2</a:t>
            </a:fld>
            <a:endParaRPr lang="en-GB" altLang="en-US" sz="1400" smtClean="0"/>
          </a:p>
        </p:txBody>
      </p:sp>
      <p:sp>
        <p:nvSpPr>
          <p:cNvPr id="6149" name="Date Placeholder 5"/>
          <p:cNvSpPr>
            <a:spLocks noGrp="1"/>
          </p:cNvSpPr>
          <p:nvPr>
            <p:ph type="dt"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54EB476D-27CB-4B50-A7A1-35C64E9BF40E}" type="datetime3">
              <a:rPr lang="en-US" altLang="en-US" sz="1400" smtClean="0"/>
              <a:pPr>
                <a:spcBef>
                  <a:spcPct val="0"/>
                </a:spcBef>
                <a:buFontTx/>
                <a:buNone/>
              </a:pPr>
              <a:t>23 September 2016</a:t>
            </a:fld>
            <a:endParaRPr lang="en-US" altLang="en-US" sz="1400" smtClean="0"/>
          </a:p>
        </p:txBody>
      </p:sp>
      <p:sp>
        <p:nvSpPr>
          <p:cNvPr id="2" name="Footer Placeholder 1"/>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6"/>
          <p:cNvSpPr>
            <a:spLocks noGrp="1"/>
          </p:cNvSpPr>
          <p:nvPr>
            <p:ph type="dt" sz="half" idx="10"/>
          </p:nvPr>
        </p:nvSpPr>
        <p:spPr/>
        <p:txBody>
          <a:bodyPr/>
          <a:lstStyle/>
          <a:p>
            <a:pPr>
              <a:defRPr/>
            </a:pPr>
            <a:fld id="{0B63E339-FC63-4FFB-A046-1F078BD097CA}" type="datetime3">
              <a:rPr lang="en-US" smtClean="0"/>
              <a:pPr>
                <a:defRPr/>
              </a:pPr>
              <a:t>23 September 2016</a:t>
            </a:fld>
            <a:endParaRPr lang="en-US" dirty="0"/>
          </a:p>
        </p:txBody>
      </p:sp>
      <p:sp>
        <p:nvSpPr>
          <p:cNvPr id="1029" name="Slide Number Placeholder 5"/>
          <p:cNvSpPr>
            <a:spLocks noGrp="1"/>
          </p:cNvSpPr>
          <p:nvPr>
            <p:ph type="sldNum" sz="quarter" idx="12"/>
          </p:nvPr>
        </p:nvSpPr>
        <p:spPr/>
        <p:txBody>
          <a:bodyPr/>
          <a:lstStyle/>
          <a:p>
            <a:pPr>
              <a:defRPr/>
            </a:pPr>
            <a:fld id="{A487C607-7546-4959-BF12-0379D6902BF5}" type="slidenum">
              <a:rPr lang="en-US" smtClean="0"/>
              <a:pPr>
                <a:defRPr/>
              </a:pPr>
              <a:t>20</a:t>
            </a:fld>
            <a:endParaRPr lang="en-US" dirty="0" smtClean="0"/>
          </a:p>
        </p:txBody>
      </p:sp>
      <p:sp>
        <p:nvSpPr>
          <p:cNvPr id="6" name="Rectangle 2"/>
          <p:cNvSpPr>
            <a:spLocks noChangeArrowheads="1"/>
          </p:cNvSpPr>
          <p:nvPr/>
        </p:nvSpPr>
        <p:spPr bwMode="auto">
          <a:xfrm>
            <a:off x="560513" y="175036"/>
            <a:ext cx="8785225" cy="585788"/>
          </a:xfrm>
          <a:prstGeom prst="rect">
            <a:avLst/>
          </a:prstGeom>
          <a:noFill/>
          <a:ln w="9525">
            <a:noFill/>
            <a:miter lim="800000"/>
            <a:headEnd/>
            <a:tailEnd/>
          </a:ln>
        </p:spPr>
        <p:txBody>
          <a:bodyPr anchor="b">
            <a:spAutoFit/>
          </a:bodyPr>
          <a:lstStyle/>
          <a:p>
            <a:pPr algn="ctr">
              <a:defRPr/>
            </a:pPr>
            <a:r>
              <a:rPr lang="en-US" sz="3200" b="1" dirty="0">
                <a:solidFill>
                  <a:schemeClr val="tx2"/>
                </a:solidFill>
                <a:latin typeface="Calibri" panose="020F0502020204030204" pitchFamily="34" charset="0"/>
              </a:rPr>
              <a:t>P1 : ADMINISTRATION</a:t>
            </a:r>
            <a:endParaRPr lang="en-US" sz="4400" b="1" dirty="0">
              <a:solidFill>
                <a:schemeClr val="tx2"/>
              </a:solidFill>
              <a:effectLst>
                <a:outerShdw blurRad="38100" dist="38100" dir="2700000" algn="tl">
                  <a:srgbClr val="C0C0C0"/>
                </a:outerShdw>
              </a:effectLst>
              <a:latin typeface="Calibri" panose="020F0502020204030204" pitchFamily="34" charset="0"/>
            </a:endParaRPr>
          </a:p>
        </p:txBody>
      </p:sp>
      <p:graphicFrame>
        <p:nvGraphicFramePr>
          <p:cNvPr id="3" name="Table 2"/>
          <p:cNvGraphicFramePr>
            <a:graphicFrameLocks noGrp="1"/>
          </p:cNvGraphicFramePr>
          <p:nvPr>
            <p:extLst/>
          </p:nvPr>
        </p:nvGraphicFramePr>
        <p:xfrm>
          <a:off x="704528" y="836713"/>
          <a:ext cx="8134672" cy="4320485"/>
        </p:xfrm>
        <a:graphic>
          <a:graphicData uri="http://schemas.openxmlformats.org/drawingml/2006/table">
            <a:tbl>
              <a:tblPr/>
              <a:tblGrid>
                <a:gridCol w="3077517"/>
                <a:gridCol w="1491213"/>
                <a:gridCol w="1210259"/>
                <a:gridCol w="1175680"/>
                <a:gridCol w="1180003"/>
              </a:tblGrid>
              <a:tr h="227394">
                <a:tc rowSpan="3">
                  <a:txBody>
                    <a:bodyPr/>
                    <a:lstStyle/>
                    <a:p>
                      <a:pPr algn="ctr" rtl="0" fontAlgn="ctr"/>
                      <a:r>
                        <a:rPr lang="en-ZA" sz="1400" b="1" i="0" u="none" strike="noStrike" dirty="0">
                          <a:solidFill>
                            <a:srgbClr val="000000"/>
                          </a:solidFill>
                          <a:effectLst/>
                          <a:latin typeface="Calibri" panose="020F0502020204030204" pitchFamily="34" charset="0"/>
                        </a:rPr>
                        <a:t>Programme</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en-ZA" sz="1400" b="1" i="0" u="none" strike="noStrike" dirty="0">
                          <a:solidFill>
                            <a:srgbClr val="000000"/>
                          </a:solidFill>
                          <a:effectLst/>
                          <a:latin typeface="Calibri" panose="020F0502020204030204" pitchFamily="34" charset="0"/>
                        </a:rPr>
                        <a:t>Voted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3">
                  <a:txBody>
                    <a:bodyPr/>
                    <a:lstStyle/>
                    <a:p>
                      <a:pPr algn="ctr" rtl="0" fontAlgn="b"/>
                      <a:r>
                        <a:rPr lang="en-ZA" sz="1400" b="1" i="0" u="none" strike="noStrike">
                          <a:solidFill>
                            <a:srgbClr val="000000"/>
                          </a:solidFill>
                          <a:effectLst/>
                          <a:latin typeface="Calibri" panose="020F0502020204030204" pitchFamily="34" charset="0"/>
                        </a:rPr>
                        <a:t>Actual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ZA"/>
                    </a:p>
                  </a:txBody>
                  <a:tcPr/>
                </a:tc>
                <a:tc hMerge="1">
                  <a:txBody>
                    <a:bodyPr/>
                    <a:lstStyle/>
                    <a:p>
                      <a:endParaRPr lang="en-ZA"/>
                    </a:p>
                  </a:txBody>
                  <a:tcPr/>
                </a:tc>
              </a:tr>
              <a:tr h="454787">
                <a:tc vMerge="1">
                  <a:txBody>
                    <a:bodyPr/>
                    <a:lstStyle/>
                    <a:p>
                      <a:endParaRPr lang="en-ZA"/>
                    </a:p>
                  </a:txBody>
                  <a:tcPr/>
                </a:tc>
                <a:tc vMerge="1">
                  <a:txBody>
                    <a:bodyPr/>
                    <a:lstStyle/>
                    <a:p>
                      <a:endParaRPr lang="en-ZA"/>
                    </a:p>
                  </a:txBody>
                  <a:tcPr/>
                </a:tc>
                <a:tc>
                  <a:txBody>
                    <a:bodyPr/>
                    <a:lstStyle/>
                    <a:p>
                      <a:pPr algn="ctr" rtl="0" fontAlgn="b"/>
                      <a:r>
                        <a:rPr lang="en-ZA" sz="1400" b="1" i="0" u="none" strike="noStrike" dirty="0">
                          <a:solidFill>
                            <a:srgbClr val="000000"/>
                          </a:solidFill>
                          <a:effectLst/>
                          <a:latin typeface="Calibri" panose="020F0502020204030204" pitchFamily="34" charset="0"/>
                        </a:rPr>
                        <a:t>Apr – Jun 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en-ZA" sz="1400" b="1" i="0" u="none" strike="noStrike">
                          <a:solidFill>
                            <a:srgbClr val="000000"/>
                          </a:solidFill>
                          <a:effectLst/>
                          <a:latin typeface="Calibri" panose="020F0502020204030204" pitchFamily="34" charset="0"/>
                        </a:rPr>
                        <a:t>Deviation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en-ZA" sz="1400" b="1" i="0" u="none" strike="noStrike">
                          <a:solidFill>
                            <a:srgbClr val="000000"/>
                          </a:solidFill>
                          <a:effectLst/>
                          <a:latin typeface="Calibri" panose="020F0502020204030204" pitchFamily="34" charset="0"/>
                        </a:rPr>
                        <a:t>% Spent</a:t>
                      </a: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27394">
                <a:tc vMerge="1">
                  <a:txBody>
                    <a:bodyPr/>
                    <a:lstStyle/>
                    <a:p>
                      <a:endParaRPr lang="en-ZA"/>
                    </a:p>
                  </a:txBody>
                  <a:tcPr/>
                </a:tc>
                <a:tc>
                  <a:txBody>
                    <a:bodyPr/>
                    <a:lstStyle/>
                    <a:p>
                      <a:pPr algn="ctr" rtl="0" fontAlgn="b"/>
                      <a:r>
                        <a:rPr lang="en-ZA" sz="1400" b="1" i="0" u="none" strike="noStrike">
                          <a:solidFill>
                            <a:srgbClr val="000000"/>
                          </a:solidFill>
                          <a:effectLst/>
                          <a:latin typeface="Calibri" panose="020F0502020204030204" pitchFamily="34" charset="0"/>
                        </a:rPr>
                        <a:t>R’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b"/>
                      <a:r>
                        <a:rPr lang="en-ZA" sz="1400" b="1" i="0" u="none" strike="noStrike">
                          <a:solidFill>
                            <a:srgbClr val="000000"/>
                          </a:solidFill>
                          <a:effectLst/>
                          <a:latin typeface="Calibri" panose="020F0502020204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b"/>
                      <a:r>
                        <a:rPr lang="en-ZA" sz="1400" b="1" i="0" u="none" strike="noStrike" dirty="0">
                          <a:solidFill>
                            <a:srgbClr val="000000"/>
                          </a:solidFill>
                          <a:effectLst/>
                          <a:latin typeface="Calibri" panose="020F0502020204030204" pitchFamily="34" charset="0"/>
                        </a:rPr>
                        <a:t> 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b"/>
                      <a:r>
                        <a:rPr lang="en-ZA" sz="1400" b="1" i="0" u="none" strike="noStrike" dirty="0">
                          <a:solidFill>
                            <a:srgbClr val="000000"/>
                          </a:solidFill>
                          <a:effectLst/>
                          <a:latin typeface="Calibri" panose="020F0502020204030204" pitchFamily="34" charset="0"/>
                        </a:rPr>
                        <a:t> R’000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27394">
                <a:tc>
                  <a:txBody>
                    <a:bodyPr/>
                    <a:lstStyle/>
                    <a:p>
                      <a:pPr algn="l" rtl="0" fontAlgn="ctr"/>
                      <a:r>
                        <a:rPr lang="en-ZA" sz="1400" b="0" i="0" u="none" strike="noStrike">
                          <a:solidFill>
                            <a:srgbClr val="000000"/>
                          </a:solidFill>
                          <a:effectLst/>
                          <a:latin typeface="Calibri" panose="020F0502020204030204" pitchFamily="34" charset="0"/>
                        </a:rPr>
                        <a:t>Ministry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1" i="0" u="none" strike="noStrike">
                          <a:solidFill>
                            <a:srgbClr val="000000"/>
                          </a:solidFill>
                          <a:effectLst/>
                          <a:latin typeface="Calibri" panose="020F0502020204030204" pitchFamily="34" charset="0"/>
                        </a:rPr>
                        <a:t>               33,561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15,967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17,594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47.58%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394">
                <a:tc>
                  <a:txBody>
                    <a:bodyPr/>
                    <a:lstStyle/>
                    <a:p>
                      <a:pPr algn="l" rtl="0" fontAlgn="ctr"/>
                      <a:r>
                        <a:rPr lang="en-ZA" sz="1400" b="0" i="0" u="none" strike="noStrike">
                          <a:solidFill>
                            <a:srgbClr val="000000"/>
                          </a:solidFill>
                          <a:effectLst/>
                          <a:latin typeface="Calibri" panose="020F0502020204030204" pitchFamily="34" charset="0"/>
                        </a:rPr>
                        <a:t>Departmental  Management</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1" i="0" u="none" strike="noStrike">
                          <a:solidFill>
                            <a:srgbClr val="000000"/>
                          </a:solidFill>
                          <a:effectLst/>
                          <a:latin typeface="Calibri" panose="020F0502020204030204" pitchFamily="34" charset="0"/>
                        </a:rPr>
                        <a:t>               68,376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14,724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53,652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21.53%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394">
                <a:tc>
                  <a:txBody>
                    <a:bodyPr/>
                    <a:lstStyle/>
                    <a:p>
                      <a:pPr algn="l" rtl="0" fontAlgn="ctr"/>
                      <a:r>
                        <a:rPr lang="en-ZA" sz="1400" b="0" i="0" u="none" strike="noStrike">
                          <a:solidFill>
                            <a:srgbClr val="000000"/>
                          </a:solidFill>
                          <a:effectLst/>
                          <a:latin typeface="Calibri" panose="020F0502020204030204" pitchFamily="34" charset="0"/>
                        </a:rPr>
                        <a:t>Corporate Services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1" i="0" u="none" strike="noStrike">
                          <a:solidFill>
                            <a:srgbClr val="000000"/>
                          </a:solidFill>
                          <a:effectLst/>
                          <a:latin typeface="Calibri" panose="020F0502020204030204" pitchFamily="34" charset="0"/>
                        </a:rPr>
                        <a:t>             114,266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36,010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78,256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31.51%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394">
                <a:tc>
                  <a:txBody>
                    <a:bodyPr/>
                    <a:lstStyle/>
                    <a:p>
                      <a:pPr algn="l" rtl="0" fontAlgn="ctr"/>
                      <a:r>
                        <a:rPr lang="en-ZA" sz="1400" b="0" i="0" u="none" strike="noStrike">
                          <a:solidFill>
                            <a:srgbClr val="000000"/>
                          </a:solidFill>
                          <a:effectLst/>
                          <a:latin typeface="Calibri" panose="020F0502020204030204" pitchFamily="34" charset="0"/>
                        </a:rPr>
                        <a:t>Finance</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1" i="0" u="none" strike="noStrike">
                          <a:solidFill>
                            <a:srgbClr val="000000"/>
                          </a:solidFill>
                          <a:effectLst/>
                          <a:latin typeface="Calibri" panose="020F0502020204030204" pitchFamily="34" charset="0"/>
                        </a:rPr>
                        <a:t>               57,844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17,974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39,870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31.07%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394">
                <a:tc>
                  <a:txBody>
                    <a:bodyPr/>
                    <a:lstStyle/>
                    <a:p>
                      <a:pPr algn="l" rtl="0" fontAlgn="ctr"/>
                      <a:r>
                        <a:rPr lang="en-ZA" sz="1400" b="0" i="0" u="none" strike="noStrike">
                          <a:solidFill>
                            <a:srgbClr val="000000"/>
                          </a:solidFill>
                          <a:effectLst/>
                          <a:latin typeface="Calibri" panose="020F0502020204030204" pitchFamily="34" charset="0"/>
                        </a:rPr>
                        <a:t>Internal Audit</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1" i="0" u="none" strike="noStrike">
                          <a:solidFill>
                            <a:srgbClr val="000000"/>
                          </a:solidFill>
                          <a:effectLst/>
                          <a:latin typeface="Calibri" panose="020F0502020204030204" pitchFamily="34" charset="0"/>
                        </a:rPr>
                        <a:t>               15,838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2,704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13,134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17.07%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394">
                <a:tc>
                  <a:txBody>
                    <a:bodyPr/>
                    <a:lstStyle/>
                    <a:p>
                      <a:pPr algn="l" rtl="0" fontAlgn="ctr"/>
                      <a:r>
                        <a:rPr lang="en-ZA" sz="1400" b="0" i="0" u="none" strike="noStrike">
                          <a:solidFill>
                            <a:srgbClr val="000000"/>
                          </a:solidFill>
                          <a:effectLst/>
                          <a:latin typeface="Calibri" panose="020F0502020204030204" pitchFamily="34" charset="0"/>
                        </a:rPr>
                        <a:t>Office Accommodation</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1" i="0" u="none" strike="noStrike">
                          <a:solidFill>
                            <a:srgbClr val="000000"/>
                          </a:solidFill>
                          <a:effectLst/>
                          <a:latin typeface="Calibri" panose="020F0502020204030204" pitchFamily="34" charset="0"/>
                        </a:rPr>
                        <a:t>               32,627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11,943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20,684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dirty="0">
                          <a:solidFill>
                            <a:srgbClr val="000000"/>
                          </a:solidFill>
                          <a:effectLst/>
                          <a:latin typeface="Calibri" panose="020F0502020204030204" pitchFamily="34" charset="0"/>
                        </a:rPr>
                        <a:t>36.61%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394">
                <a:tc>
                  <a:txBody>
                    <a:bodyPr/>
                    <a:lstStyle/>
                    <a:p>
                      <a:pPr algn="l" rtl="0" fontAlgn="ctr"/>
                      <a:r>
                        <a:rPr lang="en-ZA" sz="1400" b="1" i="0" u="none" strike="noStrike">
                          <a:solidFill>
                            <a:srgbClr val="000000"/>
                          </a:solidFill>
                          <a:effectLst/>
                          <a:latin typeface="Calibri" panose="020F0502020204030204" pitchFamily="34" charset="0"/>
                        </a:rPr>
                        <a:t>TOTAL</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6F5"/>
                    </a:solidFill>
                  </a:tcPr>
                </a:tc>
                <a:tc>
                  <a:txBody>
                    <a:bodyPr/>
                    <a:lstStyle/>
                    <a:p>
                      <a:pPr algn="l" rtl="0" fontAlgn="ctr"/>
                      <a:r>
                        <a:rPr lang="en-ZA" sz="1400" b="1" i="0" u="none" strike="noStrike" dirty="0">
                          <a:solidFill>
                            <a:srgbClr val="000000"/>
                          </a:solidFill>
                          <a:effectLst/>
                          <a:latin typeface="Calibri" panose="020F0502020204030204" pitchFamily="34" charset="0"/>
                        </a:rPr>
                        <a:t>             322,512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6F5"/>
                    </a:solidFill>
                  </a:tcPr>
                </a:tc>
                <a:tc>
                  <a:txBody>
                    <a:bodyPr/>
                    <a:lstStyle/>
                    <a:p>
                      <a:pPr algn="l" rtl="0" fontAlgn="ctr"/>
                      <a:r>
                        <a:rPr lang="en-ZA" sz="1400" b="1" i="0" u="none" strike="noStrike" dirty="0">
                          <a:solidFill>
                            <a:srgbClr val="000000"/>
                          </a:solidFill>
                          <a:effectLst/>
                          <a:latin typeface="Calibri" panose="020F0502020204030204" pitchFamily="34" charset="0"/>
                        </a:rPr>
                        <a:t>          99,322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6F5"/>
                    </a:solidFill>
                  </a:tcPr>
                </a:tc>
                <a:tc>
                  <a:txBody>
                    <a:bodyPr/>
                    <a:lstStyle/>
                    <a:p>
                      <a:pPr algn="l" rtl="0" fontAlgn="ctr"/>
                      <a:r>
                        <a:rPr lang="en-ZA" sz="1400" b="1" i="0" u="none" strike="noStrike">
                          <a:solidFill>
                            <a:srgbClr val="000000"/>
                          </a:solidFill>
                          <a:effectLst/>
                          <a:latin typeface="Calibri" panose="020F0502020204030204" pitchFamily="34" charset="0"/>
                        </a:rPr>
                        <a:t>       223,190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6F5"/>
                    </a:solidFill>
                  </a:tcPr>
                </a:tc>
                <a:tc>
                  <a:txBody>
                    <a:bodyPr/>
                    <a:lstStyle/>
                    <a:p>
                      <a:pPr algn="r" rtl="0" fontAlgn="ctr"/>
                      <a:r>
                        <a:rPr lang="en-ZA" sz="1400" b="1" i="0" u="none" strike="noStrike" dirty="0">
                          <a:solidFill>
                            <a:srgbClr val="000000"/>
                          </a:solidFill>
                          <a:effectLst/>
                          <a:latin typeface="Calibri" panose="020F0502020204030204" pitchFamily="34" charset="0"/>
                        </a:rPr>
                        <a:t>30.80%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6F5"/>
                    </a:solidFill>
                  </a:tcPr>
                </a:tc>
              </a:tr>
              <a:tr h="227394">
                <a:tc>
                  <a:txBody>
                    <a:bodyPr/>
                    <a:lstStyle/>
                    <a:p>
                      <a:pPr algn="l" rtl="0" fontAlgn="ctr"/>
                      <a:endParaRPr lang="en-ZA" sz="14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rtl="0" fontAlgn="ctr"/>
                      <a:endParaRPr lang="en-ZA" sz="14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rtl="0" fontAlgn="ctr"/>
                      <a:endParaRPr lang="en-ZA" sz="14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rtl="0" fontAlgn="ctr"/>
                      <a:endParaRPr lang="en-ZA" sz="14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rtl="0" fontAlgn="ctr"/>
                      <a:endParaRPr lang="en-ZA" sz="14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r>
              <a:tr h="227394">
                <a:tc>
                  <a:txBody>
                    <a:bodyPr/>
                    <a:lstStyle/>
                    <a:p>
                      <a:pPr algn="l" fontAlgn="b"/>
                      <a:r>
                        <a:rPr lang="en-ZA" sz="1400" b="1" i="0" u="none" strike="noStrike">
                          <a:solidFill>
                            <a:srgbClr val="000000"/>
                          </a:solidFill>
                          <a:effectLst/>
                          <a:latin typeface="Calibri" panose="020F0502020204030204" pitchFamily="34" charset="0"/>
                        </a:rPr>
                        <a:t>Economic Classification</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r h="227394">
                <a:tc>
                  <a:txBody>
                    <a:bodyPr/>
                    <a:lstStyle/>
                    <a:p>
                      <a:pPr algn="l" rtl="0" fontAlgn="ctr"/>
                      <a:r>
                        <a:rPr lang="en-ZA" sz="1400" b="0" i="0" u="none" strike="noStrike" dirty="0">
                          <a:solidFill>
                            <a:srgbClr val="000000"/>
                          </a:solidFill>
                          <a:effectLst/>
                          <a:latin typeface="Calibri" panose="020F0502020204030204" pitchFamily="34" charset="0"/>
                        </a:rPr>
                        <a:t>Compensation of Employees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effectLst/>
                          <a:latin typeface="Calibri" panose="020F0502020204030204" pitchFamily="34" charset="0"/>
                        </a:rPr>
                        <a:t>             193,856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effectLst/>
                          <a:latin typeface="Calibri" panose="020F0502020204030204" pitchFamily="34" charset="0"/>
                        </a:rPr>
                        <a:t>          44,655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       149,201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23.04%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394">
                <a:tc>
                  <a:txBody>
                    <a:bodyPr/>
                    <a:lstStyle/>
                    <a:p>
                      <a:pPr algn="l" rtl="0" fontAlgn="ctr"/>
                      <a:r>
                        <a:rPr lang="en-ZA" sz="1400" b="0" i="0" u="none" strike="noStrike">
                          <a:solidFill>
                            <a:srgbClr val="000000"/>
                          </a:solidFill>
                          <a:effectLst/>
                          <a:latin typeface="Calibri" panose="020F0502020204030204" pitchFamily="34" charset="0"/>
                        </a:rPr>
                        <a:t>Goods and Services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effectLst/>
                          <a:latin typeface="Calibri" panose="020F0502020204030204" pitchFamily="34" charset="0"/>
                        </a:rPr>
                        <a:t>             124,100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effectLst/>
                          <a:latin typeface="Calibri" panose="020F0502020204030204" pitchFamily="34" charset="0"/>
                        </a:rPr>
                        <a:t>          53,788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         70,312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43.34%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394">
                <a:tc>
                  <a:txBody>
                    <a:bodyPr/>
                    <a:lstStyle/>
                    <a:p>
                      <a:pPr algn="l" rtl="0" fontAlgn="ctr"/>
                      <a:r>
                        <a:rPr lang="en-ZA" sz="1400" b="0" i="0" u="none" strike="noStrike">
                          <a:solidFill>
                            <a:srgbClr val="000000"/>
                          </a:solidFill>
                          <a:effectLst/>
                          <a:latin typeface="Calibri" panose="020F0502020204030204" pitchFamily="34" charset="0"/>
                        </a:rPr>
                        <a:t>Transfers and Subsidies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effectLst/>
                          <a:latin typeface="Calibri" panose="020F0502020204030204" pitchFamily="34" charset="0"/>
                        </a:rPr>
                        <a:t>                 1,803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effectLst/>
                          <a:latin typeface="Calibri" panose="020F0502020204030204" pitchFamily="34" charset="0"/>
                        </a:rPr>
                        <a:t>                 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           1,737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394">
                <a:tc>
                  <a:txBody>
                    <a:bodyPr/>
                    <a:lstStyle/>
                    <a:p>
                      <a:pPr algn="l" rtl="0" fontAlgn="ctr"/>
                      <a:r>
                        <a:rPr lang="en-ZA" sz="1400" b="0" i="0" u="none" strike="noStrike">
                          <a:solidFill>
                            <a:srgbClr val="000000"/>
                          </a:solidFill>
                          <a:effectLst/>
                          <a:latin typeface="Calibri" panose="020F0502020204030204" pitchFamily="34" charset="0"/>
                        </a:rPr>
                        <a:t>Payments of Capital Assets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effectLst/>
                          <a:latin typeface="Calibri" panose="020F0502020204030204" pitchFamily="34" charset="0"/>
                        </a:rPr>
                        <a:t>                 2,753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effectLst/>
                          <a:latin typeface="Calibri" panose="020F0502020204030204" pitchFamily="34" charset="0"/>
                        </a:rPr>
                        <a:t>               814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           1,939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29.55%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394">
                <a:tc>
                  <a:txBody>
                    <a:bodyPr/>
                    <a:lstStyle/>
                    <a:p>
                      <a:pPr algn="l" rtl="0" fontAlgn="ctr"/>
                      <a:r>
                        <a:rPr lang="en-ZA" sz="1400" b="0" i="0" u="none" strike="noStrike">
                          <a:solidFill>
                            <a:srgbClr val="000000"/>
                          </a:solidFill>
                          <a:effectLst/>
                          <a:latin typeface="Calibri" panose="020F0502020204030204" pitchFamily="34" charset="0"/>
                        </a:rPr>
                        <a:t>Payments of Financial Assets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394">
                <a:tc>
                  <a:txBody>
                    <a:bodyPr/>
                    <a:lstStyle/>
                    <a:p>
                      <a:pPr algn="l" rtl="0" fontAlgn="ctr"/>
                      <a:r>
                        <a:rPr lang="en-ZA" sz="1400" b="1" i="0" u="none" strike="noStrike">
                          <a:solidFill>
                            <a:srgbClr val="000000"/>
                          </a:solidFill>
                          <a:effectLst/>
                          <a:latin typeface="Calibri" panose="020F0502020204030204" pitchFamily="34" charset="0"/>
                        </a:rPr>
                        <a:t>TOTAL</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6F5"/>
                    </a:solidFill>
                  </a:tcPr>
                </a:tc>
                <a:tc>
                  <a:txBody>
                    <a:bodyPr/>
                    <a:lstStyle/>
                    <a:p>
                      <a:pPr algn="r" rtl="0" fontAlgn="ctr"/>
                      <a:r>
                        <a:rPr lang="en-ZA" sz="1400" b="1" i="0" u="none" strike="noStrike">
                          <a:solidFill>
                            <a:srgbClr val="000000"/>
                          </a:solidFill>
                          <a:effectLst/>
                          <a:latin typeface="Calibri" panose="020F0502020204030204" pitchFamily="34" charset="0"/>
                        </a:rPr>
                        <a:t>             322,512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6F5"/>
                    </a:solidFill>
                  </a:tcPr>
                </a:tc>
                <a:tc>
                  <a:txBody>
                    <a:bodyPr/>
                    <a:lstStyle/>
                    <a:p>
                      <a:pPr algn="r" rtl="0" fontAlgn="ctr"/>
                      <a:r>
                        <a:rPr lang="en-ZA" sz="1400" b="1" i="0" u="none" strike="noStrike">
                          <a:solidFill>
                            <a:srgbClr val="000000"/>
                          </a:solidFill>
                          <a:effectLst/>
                          <a:latin typeface="Calibri" panose="020F0502020204030204" pitchFamily="34" charset="0"/>
                        </a:rPr>
                        <a:t>          99,322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6F5"/>
                    </a:solidFill>
                  </a:tcPr>
                </a:tc>
                <a:tc>
                  <a:txBody>
                    <a:bodyPr/>
                    <a:lstStyle/>
                    <a:p>
                      <a:pPr algn="r" rtl="0" fontAlgn="ctr"/>
                      <a:r>
                        <a:rPr lang="en-ZA" sz="1400" b="1" i="0" u="none" strike="noStrike">
                          <a:solidFill>
                            <a:srgbClr val="000000"/>
                          </a:solidFill>
                          <a:effectLst/>
                          <a:latin typeface="Calibri" panose="020F0502020204030204" pitchFamily="34" charset="0"/>
                        </a:rPr>
                        <a:t>       223,190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6F5"/>
                    </a:solidFill>
                  </a:tcPr>
                </a:tc>
                <a:tc>
                  <a:txBody>
                    <a:bodyPr/>
                    <a:lstStyle/>
                    <a:p>
                      <a:pPr algn="r" rtl="0" fontAlgn="ctr"/>
                      <a:r>
                        <a:rPr lang="en-ZA" sz="1400" b="1" i="0" u="none" strike="noStrike" dirty="0">
                          <a:solidFill>
                            <a:srgbClr val="000000"/>
                          </a:solidFill>
                          <a:effectLst/>
                          <a:latin typeface="Calibri" panose="020F0502020204030204" pitchFamily="34" charset="0"/>
                        </a:rPr>
                        <a:t>30.80%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6F5"/>
                    </a:solidFill>
                  </a:tcPr>
                </a:tc>
              </a:tr>
            </a:tbl>
          </a:graphicData>
        </a:graphic>
      </p:graphicFrame>
      <p:sp>
        <p:nvSpPr>
          <p:cNvPr id="2" name="Footer Placeholder 1"/>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13399899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6"/>
          <p:cNvSpPr>
            <a:spLocks noGrp="1"/>
          </p:cNvSpPr>
          <p:nvPr>
            <p:ph type="dt" sz="half" idx="10"/>
          </p:nvPr>
        </p:nvSpPr>
        <p:spPr/>
        <p:txBody>
          <a:bodyPr/>
          <a:lstStyle/>
          <a:p>
            <a:pPr>
              <a:defRPr/>
            </a:pPr>
            <a:fld id="{A4EA492F-25C1-404C-872E-DE3B0E5B2E84}" type="datetime3">
              <a:rPr lang="en-US" smtClean="0"/>
              <a:pPr>
                <a:defRPr/>
              </a:pPr>
              <a:t>23 September 2016</a:t>
            </a:fld>
            <a:endParaRPr lang="en-US" dirty="0"/>
          </a:p>
        </p:txBody>
      </p:sp>
      <p:sp>
        <p:nvSpPr>
          <p:cNvPr id="1029" name="Slide Number Placeholder 5"/>
          <p:cNvSpPr>
            <a:spLocks noGrp="1"/>
          </p:cNvSpPr>
          <p:nvPr>
            <p:ph type="sldNum" sz="quarter" idx="12"/>
          </p:nvPr>
        </p:nvSpPr>
        <p:spPr/>
        <p:txBody>
          <a:bodyPr/>
          <a:lstStyle/>
          <a:p>
            <a:pPr>
              <a:defRPr/>
            </a:pPr>
            <a:fld id="{A487C607-7546-4959-BF12-0379D6902BF5}" type="slidenum">
              <a:rPr lang="en-US" smtClean="0"/>
              <a:pPr>
                <a:defRPr/>
              </a:pPr>
              <a:t>21</a:t>
            </a:fld>
            <a:endParaRPr lang="en-US" dirty="0" smtClean="0"/>
          </a:p>
        </p:txBody>
      </p:sp>
      <p:sp>
        <p:nvSpPr>
          <p:cNvPr id="6" name="Rectangle 2"/>
          <p:cNvSpPr>
            <a:spLocks noChangeArrowheads="1"/>
          </p:cNvSpPr>
          <p:nvPr/>
        </p:nvSpPr>
        <p:spPr bwMode="auto">
          <a:xfrm>
            <a:off x="560513" y="237604"/>
            <a:ext cx="8785225" cy="523220"/>
          </a:xfrm>
          <a:prstGeom prst="rect">
            <a:avLst/>
          </a:prstGeom>
          <a:noFill/>
          <a:ln w="9525">
            <a:noFill/>
            <a:miter lim="800000"/>
            <a:headEnd/>
            <a:tailEnd/>
          </a:ln>
        </p:spPr>
        <p:txBody>
          <a:bodyPr anchor="b">
            <a:spAutoFit/>
          </a:bodyPr>
          <a:lstStyle/>
          <a:p>
            <a:pPr algn="ctr">
              <a:defRPr/>
            </a:pPr>
            <a:r>
              <a:rPr lang="en-US" sz="2800" b="1" dirty="0">
                <a:solidFill>
                  <a:schemeClr val="tx2"/>
                </a:solidFill>
                <a:latin typeface="Calibri" panose="020F0502020204030204" pitchFamily="34" charset="0"/>
              </a:rPr>
              <a:t>P1 : ADMINISTRATION – CORPORATE MAMAGEMENT</a:t>
            </a:r>
            <a:endParaRPr lang="en-US" sz="4000" b="1" dirty="0">
              <a:solidFill>
                <a:schemeClr val="tx2"/>
              </a:solidFill>
              <a:effectLst>
                <a:outerShdw blurRad="38100" dist="38100" dir="2700000" algn="tl">
                  <a:srgbClr val="C0C0C0"/>
                </a:outerShdw>
              </a:effectLst>
              <a:latin typeface="Calibri" panose="020F0502020204030204" pitchFamily="34" charset="0"/>
            </a:endParaRPr>
          </a:p>
        </p:txBody>
      </p:sp>
      <p:graphicFrame>
        <p:nvGraphicFramePr>
          <p:cNvPr id="2" name="Table 1"/>
          <p:cNvGraphicFramePr>
            <a:graphicFrameLocks noGrp="1"/>
          </p:cNvGraphicFramePr>
          <p:nvPr>
            <p:extLst/>
          </p:nvPr>
        </p:nvGraphicFramePr>
        <p:xfrm>
          <a:off x="776536" y="980728"/>
          <a:ext cx="8136902" cy="4002782"/>
        </p:xfrm>
        <a:graphic>
          <a:graphicData uri="http://schemas.openxmlformats.org/drawingml/2006/table">
            <a:tbl>
              <a:tblPr/>
              <a:tblGrid>
                <a:gridCol w="3450878"/>
                <a:gridCol w="1173863"/>
                <a:gridCol w="1173863"/>
                <a:gridCol w="1169149"/>
                <a:gridCol w="1169149"/>
              </a:tblGrid>
              <a:tr h="369930">
                <a:tc rowSpan="3">
                  <a:txBody>
                    <a:bodyPr/>
                    <a:lstStyle/>
                    <a:p>
                      <a:pPr algn="ctr" rtl="0" fontAlgn="ctr"/>
                      <a:r>
                        <a:rPr lang="en-ZA" sz="1600" b="1" i="0" u="none" strike="noStrike" dirty="0">
                          <a:solidFill>
                            <a:srgbClr val="000000"/>
                          </a:solidFill>
                          <a:effectLst/>
                          <a:latin typeface="Calibri" panose="020F0502020204030204" pitchFamily="34" charset="0"/>
                        </a:rPr>
                        <a:t>CORPORATE MANAGEMENT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en-ZA" sz="1600" b="1" i="0" u="none" strike="noStrike" dirty="0">
                          <a:solidFill>
                            <a:srgbClr val="000000"/>
                          </a:solidFill>
                          <a:effectLst/>
                          <a:latin typeface="Calibri" panose="020F0502020204030204" pitchFamily="34" charset="0"/>
                        </a:rPr>
                        <a:t>Voted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3">
                  <a:txBody>
                    <a:bodyPr/>
                    <a:lstStyle/>
                    <a:p>
                      <a:pPr algn="ctr" rtl="0" fontAlgn="b"/>
                      <a:r>
                        <a:rPr lang="en-ZA" sz="1600" b="1" i="0" u="none" strike="noStrike">
                          <a:solidFill>
                            <a:srgbClr val="000000"/>
                          </a:solidFill>
                          <a:effectLst/>
                          <a:latin typeface="Calibri" panose="020F0502020204030204" pitchFamily="34" charset="0"/>
                        </a:rPr>
                        <a:t>Actual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ZA"/>
                    </a:p>
                  </a:txBody>
                  <a:tcPr/>
                </a:tc>
                <a:tc hMerge="1">
                  <a:txBody>
                    <a:bodyPr/>
                    <a:lstStyle/>
                    <a:p>
                      <a:endParaRPr lang="en-ZA"/>
                    </a:p>
                  </a:txBody>
                  <a:tcPr/>
                </a:tc>
              </a:tr>
              <a:tr h="638182">
                <a:tc vMerge="1">
                  <a:txBody>
                    <a:bodyPr/>
                    <a:lstStyle/>
                    <a:p>
                      <a:endParaRPr lang="en-ZA"/>
                    </a:p>
                  </a:txBody>
                  <a:tcPr/>
                </a:tc>
                <a:tc vMerge="1">
                  <a:txBody>
                    <a:bodyPr/>
                    <a:lstStyle/>
                    <a:p>
                      <a:endParaRPr lang="en-ZA"/>
                    </a:p>
                  </a:txBody>
                  <a:tcPr/>
                </a:tc>
                <a:tc>
                  <a:txBody>
                    <a:bodyPr/>
                    <a:lstStyle/>
                    <a:p>
                      <a:pPr algn="ctr" rtl="0" fontAlgn="b"/>
                      <a:r>
                        <a:rPr lang="en-ZA" sz="1600" b="1" i="0" u="none" strike="noStrike">
                          <a:solidFill>
                            <a:srgbClr val="000000"/>
                          </a:solidFill>
                          <a:effectLst/>
                          <a:latin typeface="Calibri" panose="020F0502020204030204" pitchFamily="34" charset="0"/>
                        </a:rPr>
                        <a:t>Apr – Jun 2016</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t"/>
                      <a:r>
                        <a:rPr lang="en-ZA" sz="1600" b="1" i="0" u="none" strike="noStrike">
                          <a:solidFill>
                            <a:srgbClr val="000000"/>
                          </a:solidFill>
                          <a:effectLst/>
                          <a:latin typeface="Calibri" panose="020F0502020204030204" pitchFamily="34" charset="0"/>
                        </a:rPr>
                        <a:t>Deviation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t"/>
                      <a:r>
                        <a:rPr lang="en-ZA" sz="1600" b="1" i="0" u="none" strike="noStrike">
                          <a:solidFill>
                            <a:srgbClr val="000000"/>
                          </a:solidFill>
                          <a:effectLst/>
                          <a:latin typeface="Calibri" panose="020F0502020204030204" pitchFamily="34" charset="0"/>
                        </a:rPr>
                        <a:t>% Spent</a:t>
                      </a: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69930">
                <a:tc vMerge="1">
                  <a:txBody>
                    <a:bodyPr/>
                    <a:lstStyle/>
                    <a:p>
                      <a:endParaRPr lang="en-ZA"/>
                    </a:p>
                  </a:txBody>
                  <a:tcPr/>
                </a:tc>
                <a:tc>
                  <a:txBody>
                    <a:bodyPr/>
                    <a:lstStyle/>
                    <a:p>
                      <a:pPr algn="ctr" rtl="0" fontAlgn="b"/>
                      <a:r>
                        <a:rPr lang="en-ZA" sz="1600" b="1" i="0" u="none" strike="noStrike" dirty="0">
                          <a:solidFill>
                            <a:srgbClr val="000000"/>
                          </a:solidFill>
                          <a:effectLst/>
                          <a:latin typeface="Calibri" panose="020F0502020204030204" pitchFamily="34" charset="0"/>
                        </a:rPr>
                        <a:t>R’ 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b"/>
                      <a:r>
                        <a:rPr lang="en-ZA" sz="1600" b="1" i="0" u="none" strike="noStrike">
                          <a:solidFill>
                            <a:srgbClr val="000000"/>
                          </a:solidFill>
                          <a:effectLst/>
                          <a:latin typeface="Calibri" panose="020F0502020204030204" pitchFamily="34" charset="0"/>
                        </a:rPr>
                        <a:t>R’000</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b"/>
                      <a:r>
                        <a:rPr lang="en-ZA" sz="1600" b="1" i="0" u="none" strike="noStrike">
                          <a:solidFill>
                            <a:srgbClr val="000000"/>
                          </a:solidFill>
                          <a:effectLst/>
                          <a:latin typeface="Calibri" panose="020F0502020204030204" pitchFamily="34" charset="0"/>
                        </a:rPr>
                        <a:t> 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b"/>
                      <a:r>
                        <a:rPr lang="en-ZA" sz="1600" b="1" i="0" u="none" strike="noStrike">
                          <a:solidFill>
                            <a:srgbClr val="000000"/>
                          </a:solidFill>
                          <a:effectLst/>
                          <a:latin typeface="Calibri" panose="020F0502020204030204" pitchFamily="34" charset="0"/>
                        </a:rPr>
                        <a:t> R’000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69930">
                <a:tc>
                  <a:txBody>
                    <a:bodyPr/>
                    <a:lstStyle/>
                    <a:p>
                      <a:pPr algn="l" fontAlgn="ctr"/>
                      <a:r>
                        <a:rPr lang="en-ZA" sz="1600" b="0" i="0" u="none" strike="noStrike">
                          <a:solidFill>
                            <a:srgbClr val="000000"/>
                          </a:solidFill>
                          <a:effectLst/>
                          <a:latin typeface="Calibri" panose="020F0502020204030204" pitchFamily="34" charset="0"/>
                        </a:rPr>
                        <a:t>Office of the DDG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600" b="1" i="0" u="none" strike="noStrike" dirty="0">
                          <a:solidFill>
                            <a:srgbClr val="000000"/>
                          </a:solidFill>
                          <a:effectLst/>
                          <a:latin typeface="Calibri" panose="020F0502020204030204" pitchFamily="34" charset="0"/>
                        </a:rPr>
                        <a:t>173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r" fontAlgn="ctr"/>
                      <a:r>
                        <a:rPr lang="en-ZA" sz="1600" b="0" i="0" u="none" strike="noStrike">
                          <a:solidFill>
                            <a:srgbClr val="000000"/>
                          </a:solidFill>
                          <a:effectLst/>
                          <a:latin typeface="Calibri" panose="020F0502020204030204" pitchFamily="34" charset="0"/>
                        </a:rPr>
                        <a:t>97</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Calibri" panose="020F050202020403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Calibri" panose="020F0502020204030204" pitchFamily="34" charset="0"/>
                        </a:rPr>
                        <a:t>55.79%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545">
                <a:tc>
                  <a:txBody>
                    <a:bodyPr/>
                    <a:lstStyle/>
                    <a:p>
                      <a:pPr algn="l" fontAlgn="ctr"/>
                      <a:r>
                        <a:rPr lang="en-ZA" sz="1600" b="0" i="0" u="none" strike="noStrike">
                          <a:solidFill>
                            <a:srgbClr val="000000"/>
                          </a:solidFill>
                          <a:effectLst/>
                          <a:latin typeface="Calibri" panose="020F0502020204030204" pitchFamily="34" charset="0"/>
                        </a:rPr>
                        <a:t>Communication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600" b="1" i="0" u="none" strike="noStrike" dirty="0">
                          <a:solidFill>
                            <a:srgbClr val="000000"/>
                          </a:solidFill>
                          <a:effectLst/>
                          <a:latin typeface="Calibri" panose="020F0502020204030204" pitchFamily="34" charset="0"/>
                        </a:rPr>
                        <a:t>6,105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r" fontAlgn="ctr"/>
                      <a:r>
                        <a:rPr lang="en-ZA" sz="1600" b="0" i="0" u="none" strike="noStrike">
                          <a:solidFill>
                            <a:srgbClr val="000000"/>
                          </a:solidFill>
                          <a:effectLst/>
                          <a:latin typeface="Calibri" panose="020F0502020204030204" pitchFamily="34" charset="0"/>
                        </a:rPr>
                        <a:t>1,608</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Calibri" panose="020F0502020204030204" pitchFamily="34" charset="0"/>
                        </a:rPr>
                        <a:t>4,497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Calibri" panose="020F0502020204030204" pitchFamily="34" charset="0"/>
                        </a:rPr>
                        <a:t>26.34%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930">
                <a:tc>
                  <a:txBody>
                    <a:bodyPr/>
                    <a:lstStyle/>
                    <a:p>
                      <a:pPr algn="l" fontAlgn="ctr"/>
                      <a:r>
                        <a:rPr lang="en-ZA" sz="1600" b="0" i="0" u="none" strike="noStrike">
                          <a:solidFill>
                            <a:srgbClr val="000000"/>
                          </a:solidFill>
                          <a:effectLst/>
                          <a:latin typeface="Calibri" panose="020F0502020204030204" pitchFamily="34" charset="0"/>
                        </a:rPr>
                        <a:t>Human capital management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600" b="1" i="0" u="none" strike="noStrike">
                          <a:solidFill>
                            <a:srgbClr val="000000"/>
                          </a:solidFill>
                          <a:effectLst/>
                          <a:latin typeface="Calibri" panose="020F0502020204030204" pitchFamily="34" charset="0"/>
                        </a:rPr>
                        <a:t>3,196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r" fontAlgn="ctr"/>
                      <a:r>
                        <a:rPr lang="en-ZA" sz="1600" b="0" i="0" u="none" strike="noStrike">
                          <a:solidFill>
                            <a:srgbClr val="000000"/>
                          </a:solidFill>
                          <a:effectLst/>
                          <a:latin typeface="Calibri" panose="020F0502020204030204" pitchFamily="34" charset="0"/>
                        </a:rPr>
                        <a:t>661</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Calibri" panose="020F0502020204030204" pitchFamily="34" charset="0"/>
                        </a:rPr>
                        <a:t>2,535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Calibri" panose="020F0502020204030204" pitchFamily="34" charset="0"/>
                        </a:rPr>
                        <a:t>20.68%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930">
                <a:tc>
                  <a:txBody>
                    <a:bodyPr/>
                    <a:lstStyle/>
                    <a:p>
                      <a:pPr algn="l" fontAlgn="ctr"/>
                      <a:r>
                        <a:rPr lang="en-ZA" sz="1600" b="0" i="0" u="none" strike="noStrike">
                          <a:solidFill>
                            <a:srgbClr val="000000"/>
                          </a:solidFill>
                          <a:effectLst/>
                          <a:latin typeface="Calibri" panose="020F0502020204030204" pitchFamily="34" charset="0"/>
                        </a:rPr>
                        <a:t>Info Manage, system &amp; Tech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600" b="1" i="0" u="none" strike="noStrike" dirty="0">
                          <a:solidFill>
                            <a:srgbClr val="000000"/>
                          </a:solidFill>
                          <a:effectLst/>
                          <a:latin typeface="Calibri" panose="020F0502020204030204" pitchFamily="34" charset="0"/>
                        </a:rPr>
                        <a:t>17,719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r" fontAlgn="ctr"/>
                      <a:r>
                        <a:rPr lang="en-ZA" sz="1600" b="0" i="0" u="none" strike="noStrike">
                          <a:solidFill>
                            <a:srgbClr val="000000"/>
                          </a:solidFill>
                          <a:effectLst/>
                          <a:latin typeface="Calibri" panose="020F0502020204030204" pitchFamily="34" charset="0"/>
                        </a:rPr>
                        <a:t>13,662</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Calibri" panose="020F0502020204030204" pitchFamily="34" charset="0"/>
                        </a:rPr>
                        <a:t>4,057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Calibri" panose="020F0502020204030204" pitchFamily="34" charset="0"/>
                        </a:rPr>
                        <a:t>77.10%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930">
                <a:tc>
                  <a:txBody>
                    <a:bodyPr/>
                    <a:lstStyle/>
                    <a:p>
                      <a:pPr algn="l" fontAlgn="ctr"/>
                      <a:r>
                        <a:rPr lang="en-ZA" sz="1600" b="0" i="0" u="none" strike="noStrike">
                          <a:solidFill>
                            <a:srgbClr val="000000"/>
                          </a:solidFill>
                          <a:effectLst/>
                          <a:latin typeface="Calibri" panose="020F0502020204030204" pitchFamily="34" charset="0"/>
                        </a:rPr>
                        <a:t>Legal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600" b="1" i="0" u="none" strike="noStrike" dirty="0">
                          <a:solidFill>
                            <a:srgbClr val="000000"/>
                          </a:solidFill>
                          <a:effectLst/>
                          <a:latin typeface="Calibri" panose="020F0502020204030204" pitchFamily="34" charset="0"/>
                        </a:rPr>
                        <a:t>971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r" fontAlgn="ctr"/>
                      <a:r>
                        <a:rPr lang="en-ZA" sz="1600" b="0" i="0" u="none" strike="noStrike">
                          <a:solidFill>
                            <a:srgbClr val="000000"/>
                          </a:solidFill>
                          <a:effectLst/>
                          <a:latin typeface="Calibri" panose="020F0502020204030204" pitchFamily="34" charset="0"/>
                        </a:rPr>
                        <a:t>454</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Calibri" panose="020F0502020204030204" pitchFamily="34" charset="0"/>
                        </a:rPr>
                        <a:t>517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Calibri" panose="020F0502020204030204" pitchFamily="34" charset="0"/>
                        </a:rPr>
                        <a:t>46.72%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930">
                <a:tc>
                  <a:txBody>
                    <a:bodyPr/>
                    <a:lstStyle/>
                    <a:p>
                      <a:pPr algn="l" fontAlgn="ctr"/>
                      <a:r>
                        <a:rPr lang="en-ZA" sz="1600" b="0" i="0" u="none" strike="noStrike" dirty="0">
                          <a:solidFill>
                            <a:srgbClr val="000000"/>
                          </a:solidFill>
                          <a:effectLst/>
                          <a:latin typeface="Calibri" panose="020F0502020204030204" pitchFamily="34" charset="0"/>
                        </a:rPr>
                        <a:t>Security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1" i="0" u="none" strike="noStrike" dirty="0">
                          <a:solidFill>
                            <a:srgbClr val="000000"/>
                          </a:solidFill>
                          <a:effectLst/>
                          <a:latin typeface="Calibri" panose="020F0502020204030204" pitchFamily="34" charset="0"/>
                        </a:rPr>
                        <a:t>2,864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ctr"/>
                      <a:r>
                        <a:rPr lang="en-ZA" sz="1600" b="0" i="0" u="none" strike="noStrike" dirty="0">
                          <a:solidFill>
                            <a:srgbClr val="000000"/>
                          </a:solidFill>
                          <a:effectLst/>
                          <a:latin typeface="Calibri" panose="020F0502020204030204" pitchFamily="34" charset="0"/>
                        </a:rPr>
                        <a:t>1,986</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a:solidFill>
                            <a:srgbClr val="000000"/>
                          </a:solidFill>
                          <a:effectLst/>
                          <a:latin typeface="Calibri" panose="020F0502020204030204" pitchFamily="34" charset="0"/>
                        </a:rPr>
                        <a:t>878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a:solidFill>
                            <a:srgbClr val="000000"/>
                          </a:solidFill>
                          <a:effectLst/>
                          <a:latin typeface="Calibri" panose="020F0502020204030204" pitchFamily="34" charset="0"/>
                        </a:rPr>
                        <a:t>69.34%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7545">
                <a:tc>
                  <a:txBody>
                    <a:bodyPr/>
                    <a:lstStyle/>
                    <a:p>
                      <a:pPr algn="l" rtl="0" fontAlgn="ctr"/>
                      <a:r>
                        <a:rPr lang="en-ZA" sz="1600" b="1"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r" fontAlgn="ctr"/>
                      <a:r>
                        <a:rPr lang="en-ZA" sz="1600" b="1" i="0" u="none" strike="noStrike" dirty="0">
                          <a:solidFill>
                            <a:srgbClr val="000000"/>
                          </a:solidFill>
                          <a:effectLst/>
                          <a:latin typeface="Calibri" panose="020F0502020204030204" pitchFamily="34" charset="0"/>
                        </a:rPr>
                        <a:t>31,028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r" fontAlgn="ctr"/>
                      <a:r>
                        <a:rPr lang="en-ZA" sz="1600" b="1" i="0" u="none" strike="noStrike">
                          <a:solidFill>
                            <a:srgbClr val="000000"/>
                          </a:solidFill>
                          <a:effectLst/>
                          <a:latin typeface="Calibri" panose="020F0502020204030204" pitchFamily="34" charset="0"/>
                        </a:rPr>
                        <a:t>18,467</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r" fontAlgn="ctr"/>
                      <a:r>
                        <a:rPr lang="en-ZA" sz="1600" b="1" i="0" u="none" strike="noStrike">
                          <a:solidFill>
                            <a:srgbClr val="000000"/>
                          </a:solidFill>
                          <a:effectLst/>
                          <a:latin typeface="Calibri" panose="020F0502020204030204" pitchFamily="34" charset="0"/>
                        </a:rPr>
                        <a:t>12,561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r" rtl="0" fontAlgn="ctr"/>
                      <a:r>
                        <a:rPr lang="en-ZA" sz="1600" b="1" i="0" u="none" strike="noStrike" dirty="0">
                          <a:solidFill>
                            <a:srgbClr val="000000"/>
                          </a:solidFill>
                          <a:effectLst/>
                          <a:latin typeface="Calibri" panose="020F0502020204030204" pitchFamily="34" charset="0"/>
                        </a:rPr>
                        <a:t>59.52%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38475564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6"/>
          <p:cNvSpPr>
            <a:spLocks noGrp="1"/>
          </p:cNvSpPr>
          <p:nvPr>
            <p:ph type="dt" sz="half" idx="10"/>
          </p:nvPr>
        </p:nvSpPr>
        <p:spPr/>
        <p:txBody>
          <a:bodyPr/>
          <a:lstStyle/>
          <a:p>
            <a:pPr>
              <a:defRPr/>
            </a:pPr>
            <a:fld id="{36CCC2C5-6D75-45A0-892C-C8CB00D301FC}" type="datetime3">
              <a:rPr lang="en-US" smtClean="0"/>
              <a:pPr>
                <a:defRPr/>
              </a:pPr>
              <a:t>23 September 2016</a:t>
            </a:fld>
            <a:endParaRPr lang="en-US" dirty="0"/>
          </a:p>
        </p:txBody>
      </p:sp>
      <p:sp>
        <p:nvSpPr>
          <p:cNvPr id="1029" name="Slide Number Placeholder 5"/>
          <p:cNvSpPr>
            <a:spLocks noGrp="1"/>
          </p:cNvSpPr>
          <p:nvPr>
            <p:ph type="sldNum" sz="quarter" idx="12"/>
          </p:nvPr>
        </p:nvSpPr>
        <p:spPr/>
        <p:txBody>
          <a:bodyPr/>
          <a:lstStyle/>
          <a:p>
            <a:pPr>
              <a:defRPr/>
            </a:pPr>
            <a:fld id="{A487C607-7546-4959-BF12-0379D6902BF5}" type="slidenum">
              <a:rPr lang="en-US" smtClean="0"/>
              <a:pPr>
                <a:defRPr/>
              </a:pPr>
              <a:t>22</a:t>
            </a:fld>
            <a:endParaRPr lang="en-US" dirty="0" smtClean="0"/>
          </a:p>
        </p:txBody>
      </p:sp>
      <p:sp>
        <p:nvSpPr>
          <p:cNvPr id="7" name="Content Placeholder 2"/>
          <p:cNvSpPr>
            <a:spLocks noGrp="1"/>
          </p:cNvSpPr>
          <p:nvPr>
            <p:ph idx="1"/>
          </p:nvPr>
        </p:nvSpPr>
        <p:spPr>
          <a:xfrm>
            <a:off x="704528" y="908720"/>
            <a:ext cx="8424936" cy="4464496"/>
          </a:xfrm>
        </p:spPr>
        <p:txBody>
          <a:bodyPr/>
          <a:lstStyle/>
          <a:p>
            <a:r>
              <a:rPr lang="en-ZA" sz="2400" dirty="0">
                <a:solidFill>
                  <a:srgbClr val="000000"/>
                </a:solidFill>
                <a:latin typeface="Calibri" panose="020F0502020204030204" pitchFamily="34" charset="0"/>
              </a:rPr>
              <a:t>Information Technology – 77% spending</a:t>
            </a:r>
          </a:p>
          <a:p>
            <a:pPr lvl="1"/>
            <a:r>
              <a:rPr lang="en-GB" sz="2000" dirty="0">
                <a:latin typeface="Calibri" panose="020F0502020204030204" pitchFamily="34" charset="0"/>
              </a:rPr>
              <a:t>The high expenditure relate invoices paid for Information Technology licenses (Microsoft) and SITA services for the financial year</a:t>
            </a:r>
            <a:endParaRPr lang="en-ZA" sz="2000" dirty="0">
              <a:solidFill>
                <a:srgbClr val="000000"/>
              </a:solidFill>
              <a:latin typeface="Calibri" panose="020F0502020204030204" pitchFamily="34" charset="0"/>
            </a:endParaRPr>
          </a:p>
          <a:p>
            <a:endParaRPr lang="en-ZA" sz="2400" dirty="0">
              <a:solidFill>
                <a:srgbClr val="000000"/>
              </a:solidFill>
              <a:latin typeface="Calibri" panose="020F0502020204030204" pitchFamily="34" charset="0"/>
            </a:endParaRPr>
          </a:p>
          <a:p>
            <a:r>
              <a:rPr lang="en-ZA" sz="2400" dirty="0">
                <a:solidFill>
                  <a:srgbClr val="000000"/>
                </a:solidFill>
                <a:latin typeface="Calibri" panose="020F0502020204030204" pitchFamily="34" charset="0"/>
              </a:rPr>
              <a:t>Goods and Services – 43% Spending </a:t>
            </a:r>
          </a:p>
          <a:p>
            <a:pPr lvl="1"/>
            <a:r>
              <a:rPr lang="en-GB" sz="2000" dirty="0">
                <a:latin typeface="Calibri" panose="020F0502020204030204" pitchFamily="34" charset="0"/>
              </a:rPr>
              <a:t>The high expenditure relate to :</a:t>
            </a:r>
          </a:p>
          <a:p>
            <a:pPr lvl="2"/>
            <a:r>
              <a:rPr lang="en-GB" sz="1600" dirty="0">
                <a:latin typeface="Calibri" panose="020F0502020204030204" pitchFamily="34" charset="0"/>
              </a:rPr>
              <a:t>Invoices paid for Information Technology licenses (Microsoft) and SITA services for the financial year. </a:t>
            </a:r>
          </a:p>
          <a:p>
            <a:pPr lvl="2"/>
            <a:r>
              <a:rPr lang="en-GB" sz="1600" dirty="0">
                <a:solidFill>
                  <a:srgbClr val="000000"/>
                </a:solidFill>
                <a:latin typeface="Calibri" panose="020F0502020204030204" pitchFamily="34" charset="0"/>
              </a:rPr>
              <a:t>First quarter leasing agreement for Office Accommodation to Public Works;</a:t>
            </a:r>
          </a:p>
          <a:p>
            <a:pPr lvl="2"/>
            <a:r>
              <a:rPr lang="en-GB" sz="1600" dirty="0">
                <a:solidFill>
                  <a:srgbClr val="000000"/>
                </a:solidFill>
                <a:latin typeface="Calibri" panose="020F0502020204030204" pitchFamily="34" charset="0"/>
              </a:rPr>
              <a:t>Departmental fleet services;</a:t>
            </a:r>
          </a:p>
          <a:p>
            <a:pPr lvl="2"/>
            <a:r>
              <a:rPr lang="en-GB" sz="1600" dirty="0">
                <a:solidFill>
                  <a:srgbClr val="000000"/>
                </a:solidFill>
                <a:latin typeface="Calibri" panose="020F0502020204030204" pitchFamily="34" charset="0"/>
              </a:rPr>
              <a:t>Auditor-General invoice fees for the audit of the 2015/16 financial year;</a:t>
            </a:r>
          </a:p>
          <a:p>
            <a:pPr lvl="2"/>
            <a:endParaRPr lang="en-GB" sz="1600" dirty="0">
              <a:solidFill>
                <a:srgbClr val="000000"/>
              </a:solidFill>
              <a:latin typeface="Calibri" panose="020F0502020204030204" pitchFamily="34" charset="0"/>
            </a:endParaRPr>
          </a:p>
          <a:p>
            <a:pPr lvl="2"/>
            <a:endParaRPr lang="en-ZA" sz="1600" dirty="0">
              <a:solidFill>
                <a:srgbClr val="000000"/>
              </a:solidFill>
              <a:latin typeface="Calibri" panose="020F0502020204030204" pitchFamily="34" charset="0"/>
            </a:endParaRPr>
          </a:p>
          <a:p>
            <a:pPr marL="0" indent="0">
              <a:buNone/>
            </a:pPr>
            <a:endParaRPr lang="en-ZA" sz="2000" dirty="0">
              <a:solidFill>
                <a:srgbClr val="000000"/>
              </a:solidFill>
              <a:latin typeface="Calibri" panose="020F0502020204030204" pitchFamily="34" charset="0"/>
            </a:endParaRPr>
          </a:p>
          <a:p>
            <a:endParaRPr lang="en-ZA" sz="2400" dirty="0">
              <a:solidFill>
                <a:srgbClr val="000000"/>
              </a:solidFill>
              <a:latin typeface="Calibri" panose="020F0502020204030204" pitchFamily="34" charset="0"/>
            </a:endParaRPr>
          </a:p>
        </p:txBody>
      </p:sp>
      <p:sp>
        <p:nvSpPr>
          <p:cNvPr id="6" name="Rectangle 2"/>
          <p:cNvSpPr>
            <a:spLocks noChangeArrowheads="1"/>
          </p:cNvSpPr>
          <p:nvPr/>
        </p:nvSpPr>
        <p:spPr bwMode="auto">
          <a:xfrm>
            <a:off x="560513" y="175036"/>
            <a:ext cx="8785225" cy="585788"/>
          </a:xfrm>
          <a:prstGeom prst="rect">
            <a:avLst/>
          </a:prstGeom>
          <a:noFill/>
          <a:ln w="9525">
            <a:noFill/>
            <a:miter lim="800000"/>
            <a:headEnd/>
            <a:tailEnd/>
          </a:ln>
        </p:spPr>
        <p:txBody>
          <a:bodyPr anchor="b">
            <a:spAutoFit/>
          </a:bodyPr>
          <a:lstStyle/>
          <a:p>
            <a:pPr algn="ctr">
              <a:defRPr/>
            </a:pPr>
            <a:r>
              <a:rPr lang="en-US" sz="3200" b="1" dirty="0">
                <a:solidFill>
                  <a:schemeClr val="tx2"/>
                </a:solidFill>
                <a:latin typeface="Calibri" panose="020F0502020204030204" pitchFamily="34" charset="0"/>
              </a:rPr>
              <a:t>P1 : ADMINISTRATION</a:t>
            </a:r>
            <a:endParaRPr lang="en-US" sz="4400" b="1" dirty="0">
              <a:solidFill>
                <a:schemeClr val="tx2"/>
              </a:solidFill>
              <a:effectLst>
                <a:outerShdw blurRad="38100" dist="38100" dir="2700000" algn="tl">
                  <a:srgbClr val="C0C0C0"/>
                </a:outerShdw>
              </a:effectLst>
              <a:latin typeface="Calibri" panose="020F0502020204030204" pitchFamily="34" charset="0"/>
            </a:endParaRPr>
          </a:p>
        </p:txBody>
      </p:sp>
      <p:sp>
        <p:nvSpPr>
          <p:cNvPr id="2" name="Footer Placeholder 1"/>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41119802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54063" y="2133600"/>
            <a:ext cx="8420100" cy="1143000"/>
          </a:xfrm>
        </p:spPr>
        <p:txBody>
          <a:bodyPr/>
          <a:lstStyle/>
          <a:p>
            <a:r>
              <a:rPr lang="en-US" altLang="en-US" smtClean="0">
                <a:ea typeface="ヒラギノ角ゴ Pro W3" pitchFamily="1" charset="-128"/>
              </a:rPr>
              <a:t>PROGRAMME 2: SOCIAL ASSISTANCE</a:t>
            </a:r>
            <a:endParaRPr lang="en-ZA" altLang="en-US" smtClean="0">
              <a:ea typeface="ヒラギノ角ゴ Pro W3" pitchFamily="1" charset="-128"/>
            </a:endParaRPr>
          </a:p>
        </p:txBody>
      </p:sp>
      <p:sp>
        <p:nvSpPr>
          <p:cNvPr id="22531" name="Slide Number Placeholder 4"/>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7D857B9D-4DB6-4F9B-85B7-2B097DD4A260}" type="slidenum">
              <a:rPr lang="en-GB" altLang="en-US" sz="1400" smtClean="0"/>
              <a:pPr>
                <a:spcBef>
                  <a:spcPct val="0"/>
                </a:spcBef>
                <a:buFontTx/>
                <a:buNone/>
              </a:pPr>
              <a:t>23</a:t>
            </a:fld>
            <a:endParaRPr lang="en-GB" altLang="en-US" sz="1400" smtClean="0"/>
          </a:p>
        </p:txBody>
      </p:sp>
      <p:sp>
        <p:nvSpPr>
          <p:cNvPr id="2" name="Date Placeholder 1"/>
          <p:cNvSpPr>
            <a:spLocks noGrp="1"/>
          </p:cNvSpPr>
          <p:nvPr>
            <p:ph type="dt" sz="half" idx="10"/>
          </p:nvPr>
        </p:nvSpPr>
        <p:spPr/>
        <p:txBody>
          <a:bodyPr/>
          <a:lstStyle/>
          <a:p>
            <a:pPr>
              <a:defRPr/>
            </a:pPr>
            <a:fld id="{E8FD1E59-C14E-4C43-B94F-469C1469AE0F}"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4500BB13-A5D3-4EC7-A48C-5A0E18CCCDED}" type="slidenum">
              <a:rPr lang="en-GB" altLang="en-US" sz="1400" smtClean="0">
                <a:solidFill>
                  <a:srgbClr val="000000"/>
                </a:solidFill>
              </a:rPr>
              <a:pPr>
                <a:spcBef>
                  <a:spcPct val="0"/>
                </a:spcBef>
                <a:buFontTx/>
                <a:buNone/>
              </a:pPr>
              <a:t>24</a:t>
            </a:fld>
            <a:endParaRPr lang="en-GB" altLang="en-US" sz="1400" smtClean="0">
              <a:solidFill>
                <a:srgbClr val="000000"/>
              </a:solidFill>
            </a:endParaRPr>
          </a:p>
        </p:txBody>
      </p:sp>
      <p:sp>
        <p:nvSpPr>
          <p:cNvPr id="23555" name="Title 1"/>
          <p:cNvSpPr txBox="1">
            <a:spLocks/>
          </p:cNvSpPr>
          <p:nvPr/>
        </p:nvSpPr>
        <p:spPr bwMode="auto">
          <a:xfrm>
            <a:off x="1066800" y="115888"/>
            <a:ext cx="777240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GB" altLang="en-US" sz="2800" b="1">
                <a:solidFill>
                  <a:srgbClr val="000000"/>
                </a:solidFill>
                <a:latin typeface="Calibri" panose="020F0502020204030204" pitchFamily="34" charset="0"/>
                <a:cs typeface="Arial" panose="020B0604020202020204" pitchFamily="34" charset="0"/>
              </a:rPr>
              <a:t>Programme 2: Social Assistance</a:t>
            </a:r>
            <a:endParaRPr lang="en-US" altLang="en-US" sz="2800" b="1">
              <a:solidFill>
                <a:srgbClr val="000000"/>
              </a:solidFill>
              <a:latin typeface="Calibri" panose="020F0502020204030204" pitchFamily="34" charset="0"/>
              <a:cs typeface="Arial" panose="020B0604020202020204" pitchFamily="34" charset="0"/>
            </a:endParaRPr>
          </a:p>
          <a:p>
            <a:pPr algn="ctr">
              <a:spcBef>
                <a:spcPct val="0"/>
              </a:spcBef>
              <a:buFontTx/>
              <a:buNone/>
            </a:pPr>
            <a:endParaRPr lang="en-US" altLang="en-US" sz="2800">
              <a:solidFill>
                <a:srgbClr val="000000"/>
              </a:solidFill>
              <a:latin typeface="Calibri" panose="020F0502020204030204" pitchFamily="34" charset="0"/>
              <a:cs typeface="Arial" panose="020B0604020202020204" pitchFamily="34" charset="0"/>
            </a:endParaRPr>
          </a:p>
        </p:txBody>
      </p:sp>
      <p:graphicFrame>
        <p:nvGraphicFramePr>
          <p:cNvPr id="8" name="Group 3"/>
          <p:cNvGraphicFramePr>
            <a:graphicFrameLocks noGrp="1"/>
          </p:cNvGraphicFramePr>
          <p:nvPr/>
        </p:nvGraphicFramePr>
        <p:xfrm>
          <a:off x="488950" y="650875"/>
          <a:ext cx="8928100" cy="412750"/>
        </p:xfrm>
        <a:graphic>
          <a:graphicData uri="http://schemas.openxmlformats.org/drawingml/2006/table">
            <a:tbl>
              <a:tblPr/>
              <a:tblGrid>
                <a:gridCol w="3219038"/>
                <a:gridCol w="5709062"/>
              </a:tblGrid>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Annual Target</a:t>
                      </a:r>
                    </a:p>
                  </a:txBody>
                  <a:tcPr marL="91431" marR="91431" marT="45654" marB="456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1" i="0" u="none" strike="noStrike" kern="1200" cap="none" normalizeH="0" baseline="0" dirty="0" smtClean="0">
                          <a:ln>
                            <a:noFill/>
                          </a:ln>
                          <a:solidFill>
                            <a:schemeClr val="tx1"/>
                          </a:solidFill>
                          <a:effectLst/>
                          <a:latin typeface="Arial" pitchFamily="34" charset="0"/>
                          <a:ea typeface="+mn-ea"/>
                          <a:cs typeface="Arial" pitchFamily="34" charset="0"/>
                        </a:rPr>
                        <a:t>Old Age Grant: </a:t>
                      </a:r>
                      <a:r>
                        <a:rPr lang="en-ZA" sz="1600" b="1" dirty="0" smtClean="0">
                          <a:effectLst/>
                          <a:latin typeface="Arial" panose="020B0604020202020204" pitchFamily="34" charset="0"/>
                          <a:ea typeface="Times New Roman" panose="02020603050405020304" pitchFamily="18" charset="0"/>
                        </a:rPr>
                        <a:t>3 300 054</a:t>
                      </a:r>
                      <a:endParaRPr kumimoji="0" lang="en-US" sz="1600" b="1" i="0" u="none" strike="noStrike" kern="1200" cap="none" normalizeH="0" baseline="0" dirty="0">
                        <a:ln>
                          <a:noFill/>
                        </a:ln>
                        <a:solidFill>
                          <a:schemeClr val="tx1"/>
                        </a:solidFill>
                        <a:effectLst/>
                        <a:latin typeface="Arial" pitchFamily="34" charset="0"/>
                        <a:ea typeface="+mn-ea"/>
                        <a:cs typeface="Arial" pitchFamily="34" charset="0"/>
                      </a:endParaRPr>
                    </a:p>
                  </a:txBody>
                  <a:tcPr marL="91431" marR="91431" marT="45654" marB="456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graphicFrame>
        <p:nvGraphicFramePr>
          <p:cNvPr id="9" name="Group 40"/>
          <p:cNvGraphicFramePr>
            <a:graphicFrameLocks noGrp="1"/>
          </p:cNvGraphicFramePr>
          <p:nvPr/>
        </p:nvGraphicFramePr>
        <p:xfrm>
          <a:off x="509588" y="2420938"/>
          <a:ext cx="8929687" cy="822722"/>
        </p:xfrm>
        <a:graphic>
          <a:graphicData uri="http://schemas.openxmlformats.org/drawingml/2006/table">
            <a:tbl>
              <a:tblPr/>
              <a:tblGrid>
                <a:gridCol w="3219611"/>
                <a:gridCol w="5710076"/>
              </a:tblGrid>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r>
                        <a:rPr lang="en-ZA" sz="1600" kern="1200" dirty="0" smtClean="0">
                          <a:solidFill>
                            <a:schemeClr val="tx1"/>
                          </a:solidFill>
                          <a:effectLst/>
                          <a:latin typeface="Arial" panose="020B0604020202020204" pitchFamily="34" charset="0"/>
                          <a:ea typeface="+mn-ea"/>
                          <a:cs typeface="Arial" panose="020B0604020202020204" pitchFamily="34" charset="0"/>
                        </a:rPr>
                        <a:t>War</a:t>
                      </a:r>
                      <a:r>
                        <a:rPr lang="en-ZA" sz="1600" kern="1200" baseline="0" dirty="0" smtClean="0">
                          <a:solidFill>
                            <a:schemeClr val="tx1"/>
                          </a:solidFill>
                          <a:effectLst/>
                          <a:latin typeface="Arial" panose="020B0604020202020204" pitchFamily="34" charset="0"/>
                          <a:ea typeface="+mn-ea"/>
                          <a:cs typeface="Arial" panose="020B0604020202020204" pitchFamily="34" charset="0"/>
                        </a:rPr>
                        <a:t> Veteran Grant</a:t>
                      </a:r>
                      <a:r>
                        <a:rPr lang="en-ZA" sz="1600" kern="1200" dirty="0" smtClean="0">
                          <a:solidFill>
                            <a:schemeClr val="tx1"/>
                          </a:solidFill>
                          <a:effectLst/>
                          <a:latin typeface="Arial" panose="020B0604020202020204" pitchFamily="34" charset="0"/>
                          <a:ea typeface="+mn-ea"/>
                          <a:cs typeface="Arial" panose="020B0604020202020204" pitchFamily="34" charset="0"/>
                        </a:rPr>
                        <a:t> beneficiaries 207</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1447" marR="91447" marT="45601" marB="456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pPr>
                      <a:r>
                        <a:rPr lang="en-ZA" sz="1600" dirty="0" smtClean="0">
                          <a:effectLst/>
                          <a:latin typeface="Arial" panose="020B0604020202020204" pitchFamily="34" charset="0"/>
                          <a:ea typeface="Times New Roman" panose="02020603050405020304" pitchFamily="18" charset="0"/>
                        </a:rPr>
                        <a:t>230</a:t>
                      </a:r>
                      <a:r>
                        <a:rPr lang="en-GB" sz="1600" kern="1200" dirty="0" smtClean="0">
                          <a:solidFill>
                            <a:schemeClr val="tx1"/>
                          </a:solidFill>
                          <a:effectLst/>
                          <a:latin typeface="Arial" panose="020B0604020202020204" pitchFamily="34" charset="0"/>
                          <a:ea typeface="+mn-ea"/>
                          <a:cs typeface="Arial" panose="020B0604020202020204" pitchFamily="34" charset="0"/>
                        </a:rPr>
                        <a:t> war veterans benefitted from War Veterans Grant</a:t>
                      </a:r>
                      <a:endParaRPr lang="en-US" sz="1600" kern="1200" dirty="0" smtClean="0">
                        <a:solidFill>
                          <a:schemeClr val="tx1"/>
                        </a:solidFill>
                        <a:effectLst/>
                        <a:latin typeface="Arial" panose="020B0604020202020204" pitchFamily="34" charset="0"/>
                        <a:ea typeface="+mn-ea"/>
                        <a:cs typeface="Arial" panose="020B0604020202020204" pitchFamily="34" charset="0"/>
                      </a:endParaRPr>
                    </a:p>
                  </a:txBody>
                  <a:tcPr marL="91447" marR="91447" marT="45601" marB="456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graphicFrame>
        <p:nvGraphicFramePr>
          <p:cNvPr id="2" name="Table 1"/>
          <p:cNvGraphicFramePr>
            <a:graphicFrameLocks noGrp="1"/>
          </p:cNvGraphicFramePr>
          <p:nvPr/>
        </p:nvGraphicFramePr>
        <p:xfrm>
          <a:off x="509588" y="1989138"/>
          <a:ext cx="8929687" cy="431800"/>
        </p:xfrm>
        <a:graphic>
          <a:graphicData uri="http://schemas.openxmlformats.org/drawingml/2006/table">
            <a:tbl>
              <a:tblPr/>
              <a:tblGrid>
                <a:gridCol w="3219611"/>
                <a:gridCol w="5710076"/>
              </a:tblGrid>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Annual Target</a:t>
                      </a:r>
                    </a:p>
                  </a:txBody>
                  <a:tcPr marL="91447" marR="91447"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1" i="0" u="none" strike="noStrike" kern="1200" cap="none" normalizeH="0" baseline="0" dirty="0" smtClean="0">
                          <a:ln>
                            <a:noFill/>
                          </a:ln>
                          <a:solidFill>
                            <a:schemeClr val="tx1"/>
                          </a:solidFill>
                          <a:effectLst/>
                          <a:latin typeface="Arial" pitchFamily="34" charset="0"/>
                          <a:ea typeface="+mn-ea"/>
                          <a:cs typeface="Arial" pitchFamily="34" charset="0"/>
                        </a:rPr>
                        <a:t>War veterans grant: 162</a:t>
                      </a:r>
                    </a:p>
                  </a:txBody>
                  <a:tcPr marL="91447" marR="91447"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graphicFrame>
        <p:nvGraphicFramePr>
          <p:cNvPr id="3" name="Table 2"/>
          <p:cNvGraphicFramePr>
            <a:graphicFrameLocks noGrp="1"/>
          </p:cNvGraphicFramePr>
          <p:nvPr/>
        </p:nvGraphicFramePr>
        <p:xfrm>
          <a:off x="509588" y="993775"/>
          <a:ext cx="8929687" cy="995363"/>
        </p:xfrm>
        <a:graphic>
          <a:graphicData uri="http://schemas.openxmlformats.org/drawingml/2006/table">
            <a:tbl>
              <a:tblPr/>
              <a:tblGrid>
                <a:gridCol w="3219611"/>
                <a:gridCol w="5710076"/>
              </a:tblGrid>
              <a:tr h="995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r>
                        <a:rPr lang="en-ZA" sz="1600" kern="1200" dirty="0" smtClean="0">
                          <a:solidFill>
                            <a:schemeClr val="tx1"/>
                          </a:solidFill>
                          <a:effectLst/>
                          <a:latin typeface="Arial" panose="020B0604020202020204" pitchFamily="34" charset="0"/>
                          <a:ea typeface="+mn-ea"/>
                          <a:cs typeface="Arial" panose="020B0604020202020204" pitchFamily="34" charset="0"/>
                        </a:rPr>
                        <a:t>Old</a:t>
                      </a:r>
                      <a:r>
                        <a:rPr lang="en-ZA" sz="16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600" kern="1200" dirty="0" smtClean="0">
                          <a:solidFill>
                            <a:schemeClr val="tx1"/>
                          </a:solidFill>
                          <a:effectLst/>
                          <a:latin typeface="Arial" panose="020B0604020202020204" pitchFamily="34" charset="0"/>
                          <a:ea typeface="+mn-ea"/>
                          <a:cs typeface="Arial" panose="020B0604020202020204" pitchFamily="34" charset="0"/>
                        </a:rPr>
                        <a:t>Age Grant beneficiaries:</a:t>
                      </a:r>
                      <a:r>
                        <a:rPr lang="en-ZA" sz="1600" kern="1200" baseline="0" dirty="0" smtClean="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GB" sz="1600" kern="1200" dirty="0" smtClean="0">
                          <a:solidFill>
                            <a:schemeClr val="tx1"/>
                          </a:solidFill>
                          <a:effectLst/>
                          <a:latin typeface="Arial" panose="020B0604020202020204" pitchFamily="34" charset="0"/>
                          <a:ea typeface="+mn-ea"/>
                          <a:cs typeface="Arial" panose="020B0604020202020204" pitchFamily="34" charset="0"/>
                        </a:rPr>
                        <a:t>3 216 036</a:t>
                      </a:r>
                      <a:endParaRPr lang="en-US" sz="1600" kern="1200" dirty="0" smtClean="0">
                        <a:solidFill>
                          <a:schemeClr val="tx1"/>
                        </a:solidFill>
                        <a:effectLst/>
                        <a:latin typeface="Arial" panose="020B0604020202020204" pitchFamily="34" charset="0"/>
                        <a:ea typeface="+mn-ea"/>
                        <a:cs typeface="Arial" panose="020B0604020202020204" pitchFamily="34" charset="0"/>
                      </a:endParaRPr>
                    </a:p>
                  </a:txBody>
                  <a:tcPr marL="91447" marR="91447" marT="45746" marB="4574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pPr>
                      <a:r>
                        <a:rPr lang="en-GB" sz="1600" kern="1200" dirty="0" smtClean="0">
                          <a:solidFill>
                            <a:schemeClr val="tx1"/>
                          </a:solidFill>
                          <a:effectLst/>
                          <a:latin typeface="Arial" panose="020B0604020202020204" pitchFamily="34" charset="0"/>
                          <a:ea typeface="+mn-ea"/>
                          <a:cs typeface="Arial" panose="020B0604020202020204" pitchFamily="34" charset="0"/>
                        </a:rPr>
                        <a:t>3 220 195 </a:t>
                      </a:r>
                      <a:r>
                        <a:rPr lang="en-ZA" sz="1600" kern="1200" dirty="0" smtClean="0">
                          <a:solidFill>
                            <a:schemeClr val="tx1"/>
                          </a:solidFill>
                          <a:effectLst/>
                          <a:latin typeface="Arial" panose="020B0604020202020204" pitchFamily="34" charset="0"/>
                          <a:ea typeface="+mn-ea"/>
                          <a:cs typeface="Arial" panose="020B0604020202020204" pitchFamily="34" charset="0"/>
                        </a:rPr>
                        <a:t>older persons benefitted from Old</a:t>
                      </a:r>
                      <a:r>
                        <a:rPr lang="en-ZA" sz="1600" kern="1200" baseline="0" dirty="0" smtClean="0">
                          <a:solidFill>
                            <a:schemeClr val="tx1"/>
                          </a:solidFill>
                          <a:effectLst/>
                          <a:latin typeface="Arial" panose="020B0604020202020204" pitchFamily="34" charset="0"/>
                          <a:ea typeface="+mn-ea"/>
                          <a:cs typeface="Arial" panose="020B0604020202020204" pitchFamily="34" charset="0"/>
                        </a:rPr>
                        <a:t> Age Grant</a:t>
                      </a:r>
                      <a:endParaRPr lang="en-US" sz="1600" kern="1200" dirty="0" smtClean="0">
                        <a:solidFill>
                          <a:schemeClr val="tx1"/>
                        </a:solidFill>
                        <a:effectLst/>
                        <a:latin typeface="Arial" panose="020B0604020202020204" pitchFamily="34" charset="0"/>
                        <a:ea typeface="+mn-ea"/>
                        <a:cs typeface="Arial" panose="020B0604020202020204" pitchFamily="34" charset="0"/>
                      </a:endParaRPr>
                    </a:p>
                  </a:txBody>
                  <a:tcPr marL="91447" marR="91447" marT="45746" marB="4574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graphicFrame>
        <p:nvGraphicFramePr>
          <p:cNvPr id="11" name="Group 3"/>
          <p:cNvGraphicFramePr>
            <a:graphicFrameLocks noGrp="1"/>
          </p:cNvGraphicFramePr>
          <p:nvPr/>
        </p:nvGraphicFramePr>
        <p:xfrm>
          <a:off x="509588" y="3213100"/>
          <a:ext cx="8929687" cy="335052"/>
        </p:xfrm>
        <a:graphic>
          <a:graphicData uri="http://schemas.openxmlformats.org/drawingml/2006/table">
            <a:tbl>
              <a:tblPr/>
              <a:tblGrid>
                <a:gridCol w="3219611"/>
                <a:gridCol w="5710076"/>
              </a:tblGrid>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Annual Target</a:t>
                      </a:r>
                    </a:p>
                  </a:txBody>
                  <a:tcPr marL="91447" marR="91447" marT="45606" marB="456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1" i="0" u="none" strike="noStrike" kern="1200" cap="none" normalizeH="0" baseline="0" dirty="0" smtClean="0">
                          <a:ln>
                            <a:noFill/>
                          </a:ln>
                          <a:solidFill>
                            <a:schemeClr val="tx1"/>
                          </a:solidFill>
                          <a:effectLst/>
                          <a:latin typeface="Arial" pitchFamily="34" charset="0"/>
                          <a:ea typeface="+mn-ea"/>
                          <a:cs typeface="Arial" pitchFamily="34" charset="0"/>
                        </a:rPr>
                        <a:t>Child Support grant:</a:t>
                      </a:r>
                      <a:r>
                        <a:rPr lang="en-ZA" sz="1600" b="1" dirty="0" smtClean="0">
                          <a:effectLst/>
                          <a:latin typeface="Arial" panose="020B0604020202020204" pitchFamily="34" charset="0"/>
                          <a:ea typeface="Times New Roman" panose="02020603050405020304" pitchFamily="18" charset="0"/>
                        </a:rPr>
                        <a:t>12 348 357 </a:t>
                      </a:r>
                      <a:endParaRPr kumimoji="0" lang="en-US" sz="1600" b="1" i="0" u="none" strike="noStrike" kern="1200" cap="none" normalizeH="0" baseline="0" dirty="0">
                        <a:ln>
                          <a:noFill/>
                        </a:ln>
                        <a:solidFill>
                          <a:schemeClr val="tx1"/>
                        </a:solidFill>
                        <a:effectLst/>
                        <a:latin typeface="Arial" pitchFamily="34" charset="0"/>
                        <a:ea typeface="+mn-ea"/>
                        <a:cs typeface="Arial" pitchFamily="34" charset="0"/>
                      </a:endParaRPr>
                    </a:p>
                  </a:txBody>
                  <a:tcPr marL="91447" marR="91447" marT="45606" marB="456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graphicFrame>
        <p:nvGraphicFramePr>
          <p:cNvPr id="12" name="Group 40"/>
          <p:cNvGraphicFramePr>
            <a:graphicFrameLocks noGrp="1"/>
          </p:cNvGraphicFramePr>
          <p:nvPr/>
        </p:nvGraphicFramePr>
        <p:xfrm>
          <a:off x="509588" y="3573463"/>
          <a:ext cx="8929687" cy="1360487"/>
        </p:xfrm>
        <a:graphic>
          <a:graphicData uri="http://schemas.openxmlformats.org/drawingml/2006/table">
            <a:tbl>
              <a:tblPr/>
              <a:tblGrid>
                <a:gridCol w="3219611"/>
                <a:gridCol w="5710076"/>
              </a:tblGrid>
              <a:tr h="1360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r>
                        <a:rPr lang="en-ZA" sz="1600" kern="1200" dirty="0" smtClean="0">
                          <a:solidFill>
                            <a:schemeClr val="tx1"/>
                          </a:solidFill>
                          <a:effectLst/>
                          <a:latin typeface="Arial" panose="020B0604020202020204" pitchFamily="34" charset="0"/>
                          <a:ea typeface="+mn-ea"/>
                          <a:cs typeface="Arial" panose="020B0604020202020204" pitchFamily="34" charset="0"/>
                        </a:rPr>
                        <a:t>Child</a:t>
                      </a:r>
                      <a:r>
                        <a:rPr lang="en-ZA" sz="1600" kern="1200" baseline="0" dirty="0" smtClean="0">
                          <a:solidFill>
                            <a:schemeClr val="tx1"/>
                          </a:solidFill>
                          <a:effectLst/>
                          <a:latin typeface="Arial" panose="020B0604020202020204" pitchFamily="34" charset="0"/>
                          <a:ea typeface="+mn-ea"/>
                          <a:cs typeface="Arial" panose="020B0604020202020204" pitchFamily="34" charset="0"/>
                        </a:rPr>
                        <a:t> Support </a:t>
                      </a:r>
                      <a:r>
                        <a:rPr lang="en-ZA" sz="1600" kern="1200" dirty="0" smtClean="0">
                          <a:solidFill>
                            <a:schemeClr val="tx1"/>
                          </a:solidFill>
                          <a:effectLst/>
                          <a:latin typeface="Arial" panose="020B0604020202020204" pitchFamily="34" charset="0"/>
                          <a:ea typeface="+mn-ea"/>
                          <a:cs typeface="Arial" panose="020B0604020202020204" pitchFamily="34" charset="0"/>
                        </a:rPr>
                        <a:t>Grant beneficiaries: 12 119 319</a:t>
                      </a:r>
                      <a:endParaRPr lang="en-US" sz="1600" kern="1200" dirty="0" smtClean="0">
                        <a:solidFill>
                          <a:schemeClr val="tx1"/>
                        </a:solidFill>
                        <a:effectLst/>
                        <a:latin typeface="Arial" panose="020B0604020202020204" pitchFamily="34" charset="0"/>
                        <a:ea typeface="+mn-ea"/>
                        <a:cs typeface="Arial" panose="020B0604020202020204" pitchFamily="34" charset="0"/>
                      </a:endParaRPr>
                    </a:p>
                  </a:txBody>
                  <a:tcPr marL="91447" marR="91447"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pPr>
                      <a:r>
                        <a:rPr lang="en-GB" sz="1600" kern="1200" dirty="0" smtClean="0">
                          <a:solidFill>
                            <a:schemeClr val="tx1"/>
                          </a:solidFill>
                          <a:effectLst/>
                          <a:latin typeface="Arial" panose="020B0604020202020204" pitchFamily="34" charset="0"/>
                          <a:ea typeface="+mn-ea"/>
                          <a:cs typeface="Arial" panose="020B0604020202020204" pitchFamily="34" charset="0"/>
                        </a:rPr>
                        <a:t>11 959 295 </a:t>
                      </a:r>
                      <a:r>
                        <a:rPr lang="en-ZA" sz="1600" kern="1200" dirty="0" smtClean="0">
                          <a:solidFill>
                            <a:schemeClr val="tx1"/>
                          </a:solidFill>
                          <a:effectLst/>
                          <a:latin typeface="Arial" panose="020B0604020202020204" pitchFamily="34" charset="0"/>
                          <a:ea typeface="+mn-ea"/>
                          <a:cs typeface="Arial" panose="020B0604020202020204" pitchFamily="34" charset="0"/>
                        </a:rPr>
                        <a:t>children benefited from Child Support Grant (CSG)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800" b="0" i="0" u="none" strike="noStrike" kern="1200" cap="none" normalizeH="0" baseline="0" dirty="0" smtClean="0">
                        <a:ln>
                          <a:noFill/>
                        </a:ln>
                        <a:solidFill>
                          <a:schemeClr val="tx1"/>
                        </a:solidFill>
                        <a:effectLst/>
                        <a:latin typeface="Arial"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1447" marR="91447"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graphicFrame>
        <p:nvGraphicFramePr>
          <p:cNvPr id="13" name="Group 3"/>
          <p:cNvGraphicFramePr>
            <a:graphicFrameLocks noGrp="1"/>
          </p:cNvGraphicFramePr>
          <p:nvPr/>
        </p:nvGraphicFramePr>
        <p:xfrm>
          <a:off x="509588" y="4437063"/>
          <a:ext cx="8929687" cy="431800"/>
        </p:xfrm>
        <a:graphic>
          <a:graphicData uri="http://schemas.openxmlformats.org/drawingml/2006/table">
            <a:tbl>
              <a:tblPr/>
              <a:tblGrid>
                <a:gridCol w="3219611"/>
                <a:gridCol w="5710076"/>
              </a:tblGrid>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Annual Target</a:t>
                      </a:r>
                    </a:p>
                  </a:txBody>
                  <a:tcPr marL="91447" marR="91447"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1" i="0" u="none" strike="noStrike" kern="1200" cap="none" normalizeH="0" baseline="0" dirty="0" smtClean="0">
                          <a:ln>
                            <a:noFill/>
                          </a:ln>
                          <a:solidFill>
                            <a:schemeClr val="tx1"/>
                          </a:solidFill>
                          <a:effectLst/>
                          <a:latin typeface="Arial" pitchFamily="34" charset="0"/>
                          <a:ea typeface="+mn-ea"/>
                          <a:cs typeface="Arial" pitchFamily="34" charset="0"/>
                        </a:rPr>
                        <a:t>Disability grant: 1 085 898</a:t>
                      </a:r>
                    </a:p>
                  </a:txBody>
                  <a:tcPr marL="91447" marR="91447"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graphicFrame>
        <p:nvGraphicFramePr>
          <p:cNvPr id="14" name="Group 40"/>
          <p:cNvGraphicFramePr>
            <a:graphicFrameLocks noGrp="1"/>
          </p:cNvGraphicFramePr>
          <p:nvPr/>
        </p:nvGraphicFramePr>
        <p:xfrm>
          <a:off x="506413" y="4868863"/>
          <a:ext cx="8893175" cy="936625"/>
        </p:xfrm>
        <a:graphic>
          <a:graphicData uri="http://schemas.openxmlformats.org/drawingml/2006/table">
            <a:tbl>
              <a:tblPr/>
              <a:tblGrid>
                <a:gridCol w="3222426"/>
                <a:gridCol w="5670749"/>
              </a:tblGrid>
              <a:tr h="936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r>
                        <a:rPr lang="en-ZA" sz="1600" kern="1200" dirty="0" smtClean="0">
                          <a:solidFill>
                            <a:schemeClr val="tx1"/>
                          </a:solidFill>
                          <a:effectLst/>
                          <a:latin typeface="Arial" panose="020B0604020202020204" pitchFamily="34" charset="0"/>
                          <a:ea typeface="+mn-ea"/>
                          <a:cs typeface="Arial" panose="020B0604020202020204" pitchFamily="34" charset="0"/>
                        </a:rPr>
                        <a:t>Disability</a:t>
                      </a:r>
                      <a:r>
                        <a:rPr lang="en-ZA" sz="1600" kern="1200" baseline="0" dirty="0" smtClean="0">
                          <a:solidFill>
                            <a:schemeClr val="tx1"/>
                          </a:solidFill>
                          <a:effectLst/>
                          <a:latin typeface="Arial" panose="020B0604020202020204" pitchFamily="34" charset="0"/>
                          <a:ea typeface="+mn-ea"/>
                          <a:cs typeface="Arial" panose="020B0604020202020204" pitchFamily="34" charset="0"/>
                        </a:rPr>
                        <a:t> Grant</a:t>
                      </a:r>
                      <a:r>
                        <a:rPr lang="en-ZA" sz="1600" kern="1200" dirty="0" smtClean="0">
                          <a:solidFill>
                            <a:schemeClr val="tx1"/>
                          </a:solidFill>
                          <a:effectLst/>
                          <a:latin typeface="Arial" panose="020B0604020202020204" pitchFamily="34" charset="0"/>
                          <a:ea typeface="+mn-ea"/>
                          <a:cs typeface="Arial" panose="020B0604020202020204" pitchFamily="34" charset="0"/>
                        </a:rPr>
                        <a:t> beneficiaries:</a:t>
                      </a:r>
                    </a:p>
                    <a:p>
                      <a:pPr marL="0" marR="0" lvl="0" indent="0" algn="l" defTabSz="914400" rtl="0" eaLnBrk="1" fontAlgn="base" latinLnBrk="0" hangingPunct="1">
                        <a:lnSpc>
                          <a:spcPct val="100000"/>
                        </a:lnSpc>
                        <a:spcBef>
                          <a:spcPct val="0"/>
                        </a:spcBef>
                        <a:spcAft>
                          <a:spcPct val="0"/>
                        </a:spcAft>
                        <a:buClrTx/>
                        <a:buSzTx/>
                        <a:buFontTx/>
                        <a:buNone/>
                        <a:tabLst/>
                      </a:pPr>
                      <a:r>
                        <a:rPr lang="en-GB" sz="1600" kern="1200" baseline="0" dirty="0" smtClean="0">
                          <a:solidFill>
                            <a:schemeClr val="tx1"/>
                          </a:solidFill>
                          <a:effectLst/>
                          <a:latin typeface="Arial" panose="020B0604020202020204" pitchFamily="34" charset="0"/>
                          <a:ea typeface="+mn-ea"/>
                          <a:cs typeface="Arial" panose="020B0604020202020204" pitchFamily="34" charset="0"/>
                        </a:rPr>
                        <a:t>1 093 356</a:t>
                      </a:r>
                    </a:p>
                  </a:txBody>
                  <a:tcPr marL="91442" marR="91442"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smtClean="0">
                          <a:ln>
                            <a:noFill/>
                          </a:ln>
                          <a:solidFill>
                            <a:schemeClr val="tx1"/>
                          </a:solidFill>
                          <a:effectLst/>
                          <a:latin typeface="Arial" pitchFamily="34" charset="0"/>
                          <a:ea typeface="+mn-ea"/>
                          <a:cs typeface="Arial" panose="020B0604020202020204" pitchFamily="34" charset="0"/>
                        </a:rPr>
                        <a:t>1 074 688 </a:t>
                      </a:r>
                      <a:r>
                        <a:rPr kumimoji="0" lang="en-ZA" sz="1600" b="0" i="0" u="none" strike="noStrike" kern="1200" cap="none" normalizeH="0" baseline="0" dirty="0" smtClean="0">
                          <a:ln>
                            <a:noFill/>
                          </a:ln>
                          <a:solidFill>
                            <a:schemeClr val="tx1"/>
                          </a:solidFill>
                          <a:effectLst/>
                          <a:latin typeface="Arial" pitchFamily="34" charset="0"/>
                          <a:ea typeface="+mn-ea"/>
                          <a:cs typeface="Arial" panose="020B0604020202020204" pitchFamily="34" charset="0"/>
                        </a:rPr>
                        <a:t>people benefited from Disability Grant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1442" marR="91442"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23620" name="Date Placeholder 3"/>
          <p:cNvSpPr>
            <a:spLocks noGrp="1"/>
          </p:cNvSpPr>
          <p:nvPr>
            <p:ph type="dt"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A79F1AA3-2BF0-4C96-B99A-F4ABD23080FB}" type="datetime3">
              <a:rPr lang="en-US" altLang="en-US" sz="1400" smtClean="0">
                <a:solidFill>
                  <a:srgbClr val="000000"/>
                </a:solidFill>
              </a:rPr>
              <a:pPr>
                <a:spcBef>
                  <a:spcPct val="0"/>
                </a:spcBef>
                <a:buFontTx/>
                <a:buNone/>
              </a:pPr>
              <a:t>23 September 2016</a:t>
            </a:fld>
            <a:endParaRPr lang="en-US" altLang="en-US" sz="1400" smtClean="0">
              <a:solidFill>
                <a:srgbClr val="000000"/>
              </a:solidFill>
            </a:endParaRPr>
          </a:p>
        </p:txBody>
      </p:sp>
      <p:sp>
        <p:nvSpPr>
          <p:cNvPr id="4" name="Footer Placeholder 3"/>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6CA1F8DB-675F-46D0-A8AC-BAF10FB91994}" type="slidenum">
              <a:rPr lang="en-GB" altLang="en-US" sz="1400" smtClean="0">
                <a:solidFill>
                  <a:srgbClr val="000000"/>
                </a:solidFill>
              </a:rPr>
              <a:pPr>
                <a:spcBef>
                  <a:spcPct val="0"/>
                </a:spcBef>
                <a:buFontTx/>
                <a:buNone/>
              </a:pPr>
              <a:t>25</a:t>
            </a:fld>
            <a:endParaRPr lang="en-GB" altLang="en-US" sz="1400" smtClean="0">
              <a:solidFill>
                <a:srgbClr val="000000"/>
              </a:solidFill>
            </a:endParaRPr>
          </a:p>
        </p:txBody>
      </p:sp>
      <p:sp>
        <p:nvSpPr>
          <p:cNvPr id="25603" name="Title 1"/>
          <p:cNvSpPr txBox="1">
            <a:spLocks/>
          </p:cNvSpPr>
          <p:nvPr/>
        </p:nvSpPr>
        <p:spPr bwMode="auto">
          <a:xfrm>
            <a:off x="1087438" y="260350"/>
            <a:ext cx="777240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GB" altLang="en-US" sz="2800" b="1">
                <a:solidFill>
                  <a:srgbClr val="000000"/>
                </a:solidFill>
                <a:latin typeface="Arial" panose="020B0604020202020204" pitchFamily="34" charset="0"/>
                <a:cs typeface="Arial" panose="020B0604020202020204" pitchFamily="34" charset="0"/>
              </a:rPr>
              <a:t>Programme 2: Social Assistance</a:t>
            </a:r>
            <a:endParaRPr lang="en-US" altLang="en-US" sz="2800">
              <a:solidFill>
                <a:srgbClr val="000000"/>
              </a:solidFill>
              <a:latin typeface="Arial" panose="020B0604020202020204" pitchFamily="34" charset="0"/>
              <a:cs typeface="Arial" panose="020B0604020202020204" pitchFamily="34" charset="0"/>
            </a:endParaRPr>
          </a:p>
          <a:p>
            <a:pPr algn="ctr">
              <a:spcBef>
                <a:spcPct val="0"/>
              </a:spcBef>
              <a:buFontTx/>
              <a:buNone/>
            </a:pPr>
            <a:endParaRPr lang="en-US" altLang="en-US" sz="2800">
              <a:solidFill>
                <a:srgbClr val="000000"/>
              </a:solidFill>
              <a:cs typeface="Arial" panose="020B0604020202020204" pitchFamily="34" charset="0"/>
            </a:endParaRPr>
          </a:p>
        </p:txBody>
      </p:sp>
      <p:graphicFrame>
        <p:nvGraphicFramePr>
          <p:cNvPr id="8" name="Group 3"/>
          <p:cNvGraphicFramePr>
            <a:graphicFrameLocks noGrp="1"/>
          </p:cNvGraphicFramePr>
          <p:nvPr/>
        </p:nvGraphicFramePr>
        <p:xfrm>
          <a:off x="509588" y="782638"/>
          <a:ext cx="8929687" cy="414337"/>
        </p:xfrm>
        <a:graphic>
          <a:graphicData uri="http://schemas.openxmlformats.org/drawingml/2006/table">
            <a:tbl>
              <a:tblPr/>
              <a:tblGrid>
                <a:gridCol w="2715515"/>
                <a:gridCol w="6214172"/>
              </a:tblGrid>
              <a:tr h="4143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Annual Target</a:t>
                      </a:r>
                    </a:p>
                  </a:txBody>
                  <a:tcPr marL="91447" marR="91447" marT="45830" marB="458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1" i="0" u="none" strike="noStrike" kern="1200" cap="none" normalizeH="0" baseline="0" dirty="0" smtClean="0">
                          <a:ln>
                            <a:noFill/>
                          </a:ln>
                          <a:solidFill>
                            <a:schemeClr val="tx1"/>
                          </a:solidFill>
                          <a:effectLst/>
                          <a:latin typeface="Arial" pitchFamily="34" charset="0"/>
                          <a:ea typeface="+mn-ea"/>
                          <a:cs typeface="Arial" pitchFamily="34" charset="0"/>
                        </a:rPr>
                        <a:t>Care dependency grant: 147 791</a:t>
                      </a:r>
                      <a:endParaRPr kumimoji="0" lang="en-US" sz="1600" b="1" i="0" u="none" strike="noStrike" kern="1200" cap="none" normalizeH="0" baseline="0" dirty="0">
                        <a:ln>
                          <a:noFill/>
                        </a:ln>
                        <a:solidFill>
                          <a:schemeClr val="tx1"/>
                        </a:solidFill>
                        <a:effectLst/>
                        <a:latin typeface="Arial" pitchFamily="34" charset="0"/>
                        <a:ea typeface="+mn-ea"/>
                        <a:cs typeface="Arial" pitchFamily="34" charset="0"/>
                      </a:endParaRPr>
                    </a:p>
                  </a:txBody>
                  <a:tcPr marL="91447" marR="91447" marT="45830" marB="458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graphicFrame>
        <p:nvGraphicFramePr>
          <p:cNvPr id="3" name="Table 2"/>
          <p:cNvGraphicFramePr>
            <a:graphicFrameLocks noGrp="1"/>
          </p:cNvGraphicFramePr>
          <p:nvPr/>
        </p:nvGraphicFramePr>
        <p:xfrm>
          <a:off x="509588" y="1196975"/>
          <a:ext cx="8929687" cy="1066800"/>
        </p:xfrm>
        <a:graphic>
          <a:graphicData uri="http://schemas.openxmlformats.org/drawingml/2006/table">
            <a:tbl>
              <a:tblPr/>
              <a:tblGrid>
                <a:gridCol w="2715515"/>
                <a:gridCol w="6214172"/>
              </a:tblGrid>
              <a:tr h="8256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r>
                        <a:rPr lang="en-ZA" sz="1600" kern="1200" dirty="0" smtClean="0">
                          <a:solidFill>
                            <a:schemeClr val="tx1"/>
                          </a:solidFill>
                          <a:effectLst/>
                          <a:latin typeface="Arial" panose="020B0604020202020204" pitchFamily="34" charset="0"/>
                          <a:ea typeface="+mn-ea"/>
                          <a:cs typeface="Arial" panose="020B0604020202020204" pitchFamily="34" charset="0"/>
                        </a:rPr>
                        <a:t>Care</a:t>
                      </a:r>
                      <a:r>
                        <a:rPr lang="en-ZA" sz="1600" kern="1200" baseline="0" dirty="0" smtClean="0">
                          <a:solidFill>
                            <a:schemeClr val="tx1"/>
                          </a:solidFill>
                          <a:effectLst/>
                          <a:latin typeface="Arial" panose="020B0604020202020204" pitchFamily="34" charset="0"/>
                          <a:ea typeface="+mn-ea"/>
                          <a:cs typeface="Arial" panose="020B0604020202020204" pitchFamily="34" charset="0"/>
                        </a:rPr>
                        <a:t> Dependency Grant</a:t>
                      </a:r>
                      <a:r>
                        <a:rPr lang="en-ZA" sz="1600" kern="1200" dirty="0" smtClean="0">
                          <a:solidFill>
                            <a:schemeClr val="tx1"/>
                          </a:solidFill>
                          <a:effectLst/>
                          <a:latin typeface="Arial" panose="020B0604020202020204" pitchFamily="34" charset="0"/>
                          <a:ea typeface="+mn-ea"/>
                          <a:cs typeface="Arial" panose="020B0604020202020204" pitchFamily="34" charset="0"/>
                        </a:rPr>
                        <a:t> beneficiaries: </a:t>
                      </a:r>
                      <a:r>
                        <a:rPr lang="en-GB" sz="1600" kern="1200" dirty="0" smtClean="0">
                          <a:solidFill>
                            <a:schemeClr val="tx1"/>
                          </a:solidFill>
                          <a:effectLst/>
                          <a:latin typeface="Arial" panose="020B0604020202020204" pitchFamily="34" charset="0"/>
                          <a:ea typeface="+mn-ea"/>
                          <a:cs typeface="Arial" panose="020B0604020202020204" pitchFamily="34" charset="0"/>
                        </a:rPr>
                        <a:t>143 582</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pPr>
                      <a:r>
                        <a:rPr lang="en-GB" sz="1600" kern="1200" dirty="0" smtClean="0">
                          <a:solidFill>
                            <a:schemeClr val="tx1"/>
                          </a:solidFill>
                          <a:effectLst/>
                          <a:latin typeface="Arial" panose="020B0604020202020204" pitchFamily="34" charset="0"/>
                          <a:ea typeface="+mn-ea"/>
                          <a:cs typeface="Arial" panose="020B0604020202020204" pitchFamily="34" charset="0"/>
                        </a:rPr>
                        <a:t>141 369 </a:t>
                      </a:r>
                      <a:r>
                        <a:rPr lang="en-ZA" sz="1600" kern="1200" dirty="0" smtClean="0">
                          <a:solidFill>
                            <a:schemeClr val="tx1"/>
                          </a:solidFill>
                          <a:effectLst/>
                          <a:latin typeface="Arial" panose="020B0604020202020204" pitchFamily="34" charset="0"/>
                          <a:ea typeface="+mn-ea"/>
                          <a:cs typeface="Arial" panose="020B0604020202020204" pitchFamily="34" charset="0"/>
                        </a:rPr>
                        <a:t>people benefited from Care Dependency Grant. Less than targeted beneficiaries</a:t>
                      </a:r>
                      <a:r>
                        <a:rPr lang="en-ZA" sz="1600" kern="1200" baseline="0" dirty="0" smtClean="0">
                          <a:solidFill>
                            <a:schemeClr val="tx1"/>
                          </a:solidFill>
                          <a:effectLst/>
                          <a:latin typeface="Arial" panose="020B0604020202020204" pitchFamily="34" charset="0"/>
                          <a:ea typeface="+mn-ea"/>
                          <a:cs typeface="Arial" panose="020B0604020202020204" pitchFamily="34" charset="0"/>
                        </a:rPr>
                        <a:t> due to natural attrition and migration to disability grant</a:t>
                      </a:r>
                      <a:endParaRPr lang="en-US" sz="1600" kern="1200" dirty="0" smtClean="0">
                        <a:solidFill>
                          <a:schemeClr val="tx1"/>
                        </a:solidFill>
                        <a:effectLst/>
                        <a:latin typeface="Arial" panose="020B0604020202020204" pitchFamily="34" charset="0"/>
                        <a:ea typeface="+mn-ea"/>
                        <a:cs typeface="Arial" panose="020B0604020202020204" pitchFamily="34" charset="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graphicFrame>
        <p:nvGraphicFramePr>
          <p:cNvPr id="11" name="Group 3"/>
          <p:cNvGraphicFramePr>
            <a:graphicFrameLocks noGrp="1"/>
          </p:cNvGraphicFramePr>
          <p:nvPr/>
        </p:nvGraphicFramePr>
        <p:xfrm>
          <a:off x="509588" y="2273300"/>
          <a:ext cx="8929687" cy="407988"/>
        </p:xfrm>
        <a:graphic>
          <a:graphicData uri="http://schemas.openxmlformats.org/drawingml/2006/table">
            <a:tbl>
              <a:tblPr/>
              <a:tblGrid>
                <a:gridCol w="2715515"/>
                <a:gridCol w="6214172"/>
              </a:tblGrid>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Annual Target</a:t>
                      </a:r>
                    </a:p>
                  </a:txBody>
                  <a:tcPr marL="91447" marR="91447" marT="45799" marB="457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1" i="0" u="none" strike="noStrike" kern="1200" cap="none" normalizeH="0" baseline="0" dirty="0" smtClean="0">
                          <a:ln>
                            <a:noFill/>
                          </a:ln>
                          <a:solidFill>
                            <a:schemeClr val="tx1"/>
                          </a:solidFill>
                          <a:effectLst/>
                          <a:latin typeface="Arial" pitchFamily="34" charset="0"/>
                          <a:ea typeface="+mn-ea"/>
                          <a:cs typeface="Arial" pitchFamily="34" charset="0"/>
                        </a:rPr>
                        <a:t>Foster care grant: 460 830 </a:t>
                      </a:r>
                      <a:endParaRPr kumimoji="0" lang="en-US" sz="1600" b="1" i="0" u="none" strike="noStrike" kern="1200" cap="none" normalizeH="0" baseline="0" dirty="0">
                        <a:ln>
                          <a:noFill/>
                        </a:ln>
                        <a:solidFill>
                          <a:schemeClr val="tx1"/>
                        </a:solidFill>
                        <a:effectLst/>
                        <a:latin typeface="Arial" pitchFamily="34" charset="0"/>
                        <a:ea typeface="+mn-ea"/>
                        <a:cs typeface="Arial" pitchFamily="34" charset="0"/>
                      </a:endParaRPr>
                    </a:p>
                  </a:txBody>
                  <a:tcPr marL="91447" marR="91447" marT="45799" marB="457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graphicFrame>
        <p:nvGraphicFramePr>
          <p:cNvPr id="12" name="Group 40"/>
          <p:cNvGraphicFramePr>
            <a:graphicFrameLocks noGrp="1"/>
          </p:cNvGraphicFramePr>
          <p:nvPr/>
        </p:nvGraphicFramePr>
        <p:xfrm>
          <a:off x="509588" y="2676525"/>
          <a:ext cx="8929687" cy="1100138"/>
        </p:xfrm>
        <a:graphic>
          <a:graphicData uri="http://schemas.openxmlformats.org/drawingml/2006/table">
            <a:tbl>
              <a:tblPr/>
              <a:tblGrid>
                <a:gridCol w="2715515"/>
                <a:gridCol w="6214172"/>
              </a:tblGrid>
              <a:tr h="1100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r>
                        <a:rPr lang="en-ZA" sz="1600" kern="1200" dirty="0" smtClean="0">
                          <a:solidFill>
                            <a:schemeClr val="tx1"/>
                          </a:solidFill>
                          <a:effectLst/>
                          <a:latin typeface="Arial" panose="020B0604020202020204" pitchFamily="34" charset="0"/>
                          <a:ea typeface="+mn-ea"/>
                          <a:cs typeface="Arial" panose="020B0604020202020204" pitchFamily="34" charset="0"/>
                        </a:rPr>
                        <a:t>Foster</a:t>
                      </a:r>
                      <a:r>
                        <a:rPr lang="en-ZA" sz="1600" kern="1200" baseline="0" dirty="0" smtClean="0">
                          <a:solidFill>
                            <a:schemeClr val="tx1"/>
                          </a:solidFill>
                          <a:effectLst/>
                          <a:latin typeface="Arial" panose="020B0604020202020204" pitchFamily="34" charset="0"/>
                          <a:ea typeface="+mn-ea"/>
                          <a:cs typeface="Arial" panose="020B0604020202020204" pitchFamily="34" charset="0"/>
                        </a:rPr>
                        <a:t> Care Grant</a:t>
                      </a:r>
                      <a:r>
                        <a:rPr lang="en-ZA" sz="1600" kern="1200" dirty="0" smtClean="0">
                          <a:solidFill>
                            <a:schemeClr val="tx1"/>
                          </a:solidFill>
                          <a:effectLst/>
                          <a:latin typeface="Arial" panose="020B0604020202020204" pitchFamily="34" charset="0"/>
                          <a:ea typeface="+mn-ea"/>
                          <a:cs typeface="Arial" panose="020B0604020202020204" pitchFamily="34" charset="0"/>
                        </a:rPr>
                        <a:t> beneficiaries: </a:t>
                      </a:r>
                    </a:p>
                    <a:p>
                      <a:pPr marL="0" marR="0" lvl="0" indent="0" algn="l" defTabSz="914400" rtl="0" eaLnBrk="1" fontAlgn="base" latinLnBrk="0" hangingPunct="1">
                        <a:lnSpc>
                          <a:spcPct val="100000"/>
                        </a:lnSpc>
                        <a:spcBef>
                          <a:spcPct val="0"/>
                        </a:spcBef>
                        <a:spcAft>
                          <a:spcPct val="0"/>
                        </a:spcAft>
                        <a:buClrTx/>
                        <a:buSzTx/>
                        <a:buFontTx/>
                        <a:buNone/>
                        <a:tabLst/>
                      </a:pPr>
                      <a:r>
                        <a:rPr lang="en-ZA" sz="1600" kern="1200" dirty="0" smtClean="0">
                          <a:solidFill>
                            <a:schemeClr val="tx1"/>
                          </a:solidFill>
                          <a:effectLst/>
                          <a:latin typeface="Arial" panose="020B0604020202020204" pitchFamily="34" charset="0"/>
                          <a:ea typeface="+mn-ea"/>
                          <a:cs typeface="Arial" panose="020B0604020202020204" pitchFamily="34" charset="0"/>
                        </a:rPr>
                        <a:t>457 328</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1447" marR="91447"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pPr>
                      <a:r>
                        <a:rPr lang="en-GB" sz="1600" kern="1200" dirty="0" smtClean="0">
                          <a:solidFill>
                            <a:schemeClr val="tx1"/>
                          </a:solidFill>
                          <a:effectLst/>
                          <a:latin typeface="Arial" panose="020B0604020202020204" pitchFamily="34" charset="0"/>
                          <a:ea typeface="+mn-ea"/>
                          <a:cs typeface="Arial" panose="020B0604020202020204" pitchFamily="34" charset="0"/>
                        </a:rPr>
                        <a:t>493 012 </a:t>
                      </a:r>
                      <a:r>
                        <a:rPr lang="en-ZA" sz="1600" kern="1200" dirty="0" smtClean="0">
                          <a:solidFill>
                            <a:schemeClr val="tx1"/>
                          </a:solidFill>
                          <a:effectLst/>
                          <a:latin typeface="Arial" panose="020B0604020202020204" pitchFamily="34" charset="0"/>
                          <a:ea typeface="+mn-ea"/>
                          <a:cs typeface="Arial" panose="020B0604020202020204" pitchFamily="34" charset="0"/>
                        </a:rPr>
                        <a:t>children benefited from Foster Care Grant. Less than targeted beneficiaries due to children attaining</a:t>
                      </a:r>
                      <a:r>
                        <a:rPr lang="en-ZA" sz="1600" kern="1200" baseline="0" dirty="0" smtClean="0">
                          <a:solidFill>
                            <a:schemeClr val="tx1"/>
                          </a:solidFill>
                          <a:effectLst/>
                          <a:latin typeface="Arial" panose="020B0604020202020204" pitchFamily="34" charset="0"/>
                          <a:ea typeface="+mn-ea"/>
                          <a:cs typeface="Arial" panose="020B0604020202020204" pitchFamily="34" charset="0"/>
                        </a:rPr>
                        <a:t> 18 years</a:t>
                      </a:r>
                      <a:endParaRPr lang="en-US" sz="1600" kern="1200" dirty="0" smtClean="0">
                        <a:solidFill>
                          <a:schemeClr val="tx1"/>
                        </a:solidFill>
                        <a:effectLst/>
                        <a:latin typeface="Arial" panose="020B0604020202020204" pitchFamily="34" charset="0"/>
                        <a:ea typeface="+mn-ea"/>
                        <a:cs typeface="Arial" panose="020B0604020202020204" pitchFamily="34" charset="0"/>
                      </a:endParaRPr>
                    </a:p>
                  </a:txBody>
                  <a:tcPr marL="91447" marR="91447"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graphicFrame>
        <p:nvGraphicFramePr>
          <p:cNvPr id="13" name="Group 3"/>
          <p:cNvGraphicFramePr>
            <a:graphicFrameLocks noGrp="1"/>
          </p:cNvGraphicFramePr>
          <p:nvPr/>
        </p:nvGraphicFramePr>
        <p:xfrm>
          <a:off x="509588" y="3787775"/>
          <a:ext cx="8929687" cy="504825"/>
        </p:xfrm>
        <a:graphic>
          <a:graphicData uri="http://schemas.openxmlformats.org/drawingml/2006/table">
            <a:tbl>
              <a:tblPr/>
              <a:tblGrid>
                <a:gridCol w="2715515"/>
                <a:gridCol w="6214172"/>
              </a:tblGrid>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Annual Target</a:t>
                      </a:r>
                    </a:p>
                  </a:txBody>
                  <a:tcPr marL="91447" marR="91447" marT="45790" marB="457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1" i="0" u="none" strike="noStrike" kern="1200" cap="none" normalizeH="0" baseline="0" dirty="0" smtClean="0">
                          <a:ln>
                            <a:noFill/>
                          </a:ln>
                          <a:solidFill>
                            <a:schemeClr val="tx1"/>
                          </a:solidFill>
                          <a:effectLst/>
                          <a:latin typeface="Arial" pitchFamily="34" charset="0"/>
                          <a:ea typeface="+mn-ea"/>
                          <a:cs typeface="Arial" pitchFamily="34" charset="0"/>
                        </a:rPr>
                        <a:t>Grant-in-aid: 164 756</a:t>
                      </a:r>
                      <a:endParaRPr kumimoji="0" lang="en-US" sz="1600" b="1" i="0" u="none" strike="noStrike" kern="1200" cap="none" normalizeH="0" baseline="0" dirty="0">
                        <a:ln>
                          <a:noFill/>
                        </a:ln>
                        <a:solidFill>
                          <a:schemeClr val="tx1"/>
                        </a:solidFill>
                        <a:effectLst/>
                        <a:latin typeface="Arial" pitchFamily="34" charset="0"/>
                        <a:ea typeface="+mn-ea"/>
                        <a:cs typeface="Arial" pitchFamily="34" charset="0"/>
                      </a:endParaRPr>
                    </a:p>
                  </a:txBody>
                  <a:tcPr marL="91447" marR="91447" marT="45790" marB="457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graphicFrame>
        <p:nvGraphicFramePr>
          <p:cNvPr id="14" name="Group 40"/>
          <p:cNvGraphicFramePr>
            <a:graphicFrameLocks noGrp="1"/>
          </p:cNvGraphicFramePr>
          <p:nvPr/>
        </p:nvGraphicFramePr>
        <p:xfrm>
          <a:off x="527050" y="4292600"/>
          <a:ext cx="8893175" cy="1139825"/>
        </p:xfrm>
        <a:graphic>
          <a:graphicData uri="http://schemas.openxmlformats.org/drawingml/2006/table">
            <a:tbl>
              <a:tblPr/>
              <a:tblGrid>
                <a:gridCol w="2697359"/>
                <a:gridCol w="6195816"/>
              </a:tblGrid>
              <a:tr h="1139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r>
                        <a:rPr lang="en-ZA" sz="1600" kern="1200" dirty="0" smtClean="0">
                          <a:solidFill>
                            <a:schemeClr val="tx1"/>
                          </a:solidFill>
                          <a:effectLst/>
                          <a:latin typeface="Arial" panose="020B0604020202020204" pitchFamily="34" charset="0"/>
                          <a:ea typeface="+mn-ea"/>
                          <a:cs typeface="Arial" panose="020B0604020202020204" pitchFamily="34" charset="0"/>
                        </a:rPr>
                        <a:t>Grant</a:t>
                      </a:r>
                      <a:r>
                        <a:rPr lang="en-ZA" sz="1600" kern="1200" baseline="0" dirty="0" smtClean="0">
                          <a:solidFill>
                            <a:schemeClr val="tx1"/>
                          </a:solidFill>
                          <a:effectLst/>
                          <a:latin typeface="Arial" panose="020B0604020202020204" pitchFamily="34" charset="0"/>
                          <a:ea typeface="+mn-ea"/>
                          <a:cs typeface="Arial" panose="020B0604020202020204" pitchFamily="34" charset="0"/>
                        </a:rPr>
                        <a:t>-in-aid</a:t>
                      </a:r>
                      <a:r>
                        <a:rPr lang="en-ZA" sz="1600" kern="1200" dirty="0" smtClean="0">
                          <a:solidFill>
                            <a:schemeClr val="tx1"/>
                          </a:solidFill>
                          <a:effectLst/>
                          <a:latin typeface="Arial" panose="020B0604020202020204" pitchFamily="34" charset="0"/>
                          <a:ea typeface="+mn-ea"/>
                          <a:cs typeface="Arial" panose="020B0604020202020204" pitchFamily="34" charset="0"/>
                        </a:rPr>
                        <a:t> beneficiaries:</a:t>
                      </a:r>
                      <a:r>
                        <a:rPr lang="en-ZA" sz="1600" kern="1200" baseline="0" dirty="0" smtClean="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ZA" sz="1600" kern="1200" baseline="0" dirty="0" smtClean="0">
                          <a:solidFill>
                            <a:schemeClr val="tx1"/>
                          </a:solidFill>
                          <a:effectLst/>
                          <a:latin typeface="Arial" panose="020B0604020202020204" pitchFamily="34" charset="0"/>
                          <a:ea typeface="+mn-ea"/>
                          <a:cs typeface="Arial" panose="020B0604020202020204" pitchFamily="34" charset="0"/>
                        </a:rPr>
                        <a:t>119 363</a:t>
                      </a:r>
                      <a:endParaRPr lang="en-US" sz="1600" kern="1200" dirty="0" smtClean="0">
                        <a:solidFill>
                          <a:schemeClr val="tx1"/>
                        </a:solidFill>
                        <a:effectLst/>
                        <a:latin typeface="Arial" panose="020B0604020202020204" pitchFamily="34" charset="0"/>
                        <a:ea typeface="+mn-ea"/>
                        <a:cs typeface="Arial" panose="020B0604020202020204" pitchFamily="34" charset="0"/>
                      </a:endParaRPr>
                    </a:p>
                  </a:txBody>
                  <a:tcPr marL="91442" marR="91442" marT="45761" marB="457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pPr>
                      <a:r>
                        <a:rPr lang="en-GB" sz="1600" kern="1200" dirty="0" smtClean="0">
                          <a:solidFill>
                            <a:schemeClr val="tx1"/>
                          </a:solidFill>
                          <a:effectLst/>
                          <a:latin typeface="Arial" panose="020B0604020202020204" pitchFamily="34" charset="0"/>
                          <a:ea typeface="+mn-ea"/>
                          <a:cs typeface="Arial" panose="020B0604020202020204" pitchFamily="34" charset="0"/>
                        </a:rPr>
                        <a:t>144 778 </a:t>
                      </a:r>
                      <a:r>
                        <a:rPr lang="en-ZA" sz="1600" kern="1200" dirty="0" smtClean="0">
                          <a:solidFill>
                            <a:schemeClr val="tx1"/>
                          </a:solidFill>
                          <a:effectLst/>
                          <a:latin typeface="Arial" panose="020B0604020202020204" pitchFamily="34" charset="0"/>
                          <a:ea typeface="+mn-ea"/>
                          <a:cs typeface="Arial" panose="020B0604020202020204" pitchFamily="34" charset="0"/>
                        </a:rPr>
                        <a:t>people befitted from Grant-in-aid</a:t>
                      </a:r>
                      <a:endParaRPr lang="en-US" sz="1600" kern="1200" dirty="0" smtClean="0">
                        <a:solidFill>
                          <a:schemeClr val="tx1"/>
                        </a:solidFill>
                        <a:effectLst/>
                        <a:latin typeface="Arial" panose="020B0604020202020204" pitchFamily="34" charset="0"/>
                        <a:ea typeface="+mn-ea"/>
                        <a:cs typeface="Arial" panose="020B0604020202020204" pitchFamily="34" charset="0"/>
                      </a:endParaRPr>
                    </a:p>
                  </a:txBody>
                  <a:tcPr marL="91442" marR="91442" marT="45761" marB="457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25652" name="Date Placeholder 1"/>
          <p:cNvSpPr>
            <a:spLocks noGrp="1"/>
          </p:cNvSpPr>
          <p:nvPr>
            <p:ph type="dt"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DB481D65-FF71-459A-9946-A5B779AFBCCD}" type="datetime3">
              <a:rPr lang="en-US" altLang="en-US" sz="1400" smtClean="0">
                <a:solidFill>
                  <a:srgbClr val="000000"/>
                </a:solidFill>
              </a:rPr>
              <a:pPr>
                <a:spcBef>
                  <a:spcPct val="0"/>
                </a:spcBef>
                <a:buFontTx/>
                <a:buNone/>
              </a:pPr>
              <a:t>23 September 2016</a:t>
            </a:fld>
            <a:endParaRPr lang="en-US" altLang="en-US" sz="1400" smtClean="0">
              <a:solidFill>
                <a:srgbClr val="000000"/>
              </a:solidFill>
            </a:endParaRPr>
          </a:p>
        </p:txBody>
      </p:sp>
      <p:sp>
        <p:nvSpPr>
          <p:cNvPr id="2" name="Footer Placeholder 1"/>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6"/>
          <p:cNvSpPr>
            <a:spLocks noGrp="1"/>
          </p:cNvSpPr>
          <p:nvPr>
            <p:ph type="dt" sz="half" idx="10"/>
          </p:nvPr>
        </p:nvSpPr>
        <p:spPr/>
        <p:txBody>
          <a:bodyPr/>
          <a:lstStyle/>
          <a:p>
            <a:pPr>
              <a:defRPr/>
            </a:pPr>
            <a:fld id="{412025F4-A35E-4F00-83BE-87CA3322FFD6}" type="datetime3">
              <a:rPr lang="en-US" smtClean="0"/>
              <a:pPr>
                <a:defRPr/>
              </a:pPr>
              <a:t>23 September 2016</a:t>
            </a:fld>
            <a:endParaRPr lang="en-US" dirty="0"/>
          </a:p>
        </p:txBody>
      </p:sp>
      <p:sp>
        <p:nvSpPr>
          <p:cNvPr id="1029" name="Slide Number Placeholder 5"/>
          <p:cNvSpPr>
            <a:spLocks noGrp="1"/>
          </p:cNvSpPr>
          <p:nvPr>
            <p:ph type="sldNum" sz="quarter" idx="12"/>
          </p:nvPr>
        </p:nvSpPr>
        <p:spPr/>
        <p:txBody>
          <a:bodyPr/>
          <a:lstStyle/>
          <a:p>
            <a:pPr>
              <a:defRPr/>
            </a:pPr>
            <a:fld id="{632D8FDE-F9DC-48C9-B5EB-EAAD3BE63EF1}" type="slidenum">
              <a:rPr lang="en-US" smtClean="0"/>
              <a:pPr>
                <a:defRPr/>
              </a:pPr>
              <a:t>26</a:t>
            </a:fld>
            <a:endParaRPr lang="en-US" dirty="0" smtClean="0"/>
          </a:p>
        </p:txBody>
      </p:sp>
      <p:sp>
        <p:nvSpPr>
          <p:cNvPr id="2" name="Rectangle 2"/>
          <p:cNvSpPr>
            <a:spLocks noChangeArrowheads="1"/>
          </p:cNvSpPr>
          <p:nvPr/>
        </p:nvSpPr>
        <p:spPr bwMode="auto">
          <a:xfrm>
            <a:off x="533401" y="199808"/>
            <a:ext cx="8785225" cy="646331"/>
          </a:xfrm>
          <a:prstGeom prst="rect">
            <a:avLst/>
          </a:prstGeom>
          <a:noFill/>
          <a:ln w="9525">
            <a:noFill/>
            <a:miter lim="800000"/>
            <a:headEnd/>
            <a:tailEnd/>
          </a:ln>
        </p:spPr>
        <p:txBody>
          <a:bodyPr anchor="b">
            <a:spAutoFit/>
          </a:bodyPr>
          <a:lstStyle/>
          <a:p>
            <a:pPr algn="ctr">
              <a:defRPr/>
            </a:pPr>
            <a:r>
              <a:rPr lang="en-US" sz="3600" b="1" dirty="0">
                <a:solidFill>
                  <a:schemeClr val="tx2"/>
                </a:solidFill>
                <a:latin typeface="Calibri" panose="020F0502020204030204" pitchFamily="34" charset="0"/>
              </a:rPr>
              <a:t>P 2: SOCIAL ASSISTANCE</a:t>
            </a:r>
            <a:endParaRPr lang="en-US" sz="4800" b="1" dirty="0">
              <a:solidFill>
                <a:schemeClr val="tx2"/>
              </a:solidFill>
              <a:effectLst>
                <a:outerShdw blurRad="38100" dist="38100" dir="2700000" algn="tl">
                  <a:srgbClr val="C0C0C0"/>
                </a:outerShdw>
              </a:effectLst>
              <a:latin typeface="Calibri" panose="020F0502020204030204" pitchFamily="34" charset="0"/>
            </a:endParaRPr>
          </a:p>
        </p:txBody>
      </p:sp>
      <p:sp>
        <p:nvSpPr>
          <p:cNvPr id="5127" name="TextBox 7"/>
          <p:cNvSpPr txBox="1">
            <a:spLocks noChangeArrowheads="1"/>
          </p:cNvSpPr>
          <p:nvPr/>
        </p:nvSpPr>
        <p:spPr bwMode="auto">
          <a:xfrm>
            <a:off x="1280593" y="862348"/>
            <a:ext cx="9175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u="sng" dirty="0"/>
              <a:t>R’000</a:t>
            </a:r>
          </a:p>
        </p:txBody>
      </p:sp>
      <p:graphicFrame>
        <p:nvGraphicFramePr>
          <p:cNvPr id="9" name="Object 3"/>
          <p:cNvGraphicFramePr>
            <a:graphicFrameLocks noChangeAspect="1"/>
          </p:cNvGraphicFramePr>
          <p:nvPr>
            <p:extLst/>
          </p:nvPr>
        </p:nvGraphicFramePr>
        <p:xfrm>
          <a:off x="611188" y="1170322"/>
          <a:ext cx="8518276" cy="4568492"/>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ular Callout 9"/>
          <p:cNvSpPr/>
          <p:nvPr/>
        </p:nvSpPr>
        <p:spPr>
          <a:xfrm>
            <a:off x="6070104" y="2924944"/>
            <a:ext cx="1728192" cy="710356"/>
          </a:xfrm>
          <a:prstGeom prst="wedgeRoundRectCallout">
            <a:avLst>
              <a:gd name="adj1" fmla="val 6810"/>
              <a:gd name="adj2" fmla="val 4863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1400" b="1" dirty="0">
                <a:latin typeface="Calibri" panose="020F0502020204030204" pitchFamily="34" charset="0"/>
              </a:rPr>
              <a:t>24,4% Spent</a:t>
            </a:r>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25100444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6"/>
          <p:cNvSpPr>
            <a:spLocks noGrp="1"/>
          </p:cNvSpPr>
          <p:nvPr>
            <p:ph type="dt" sz="half" idx="10"/>
          </p:nvPr>
        </p:nvSpPr>
        <p:spPr/>
        <p:txBody>
          <a:bodyPr/>
          <a:lstStyle/>
          <a:p>
            <a:pPr>
              <a:defRPr/>
            </a:pPr>
            <a:fld id="{F675F413-A967-4E67-AB0F-CEA66967563D}" type="datetime3">
              <a:rPr lang="en-US" smtClean="0"/>
              <a:pPr>
                <a:defRPr/>
              </a:pPr>
              <a:t>23 September 2016</a:t>
            </a:fld>
            <a:endParaRPr lang="en-US" dirty="0"/>
          </a:p>
        </p:txBody>
      </p:sp>
      <p:sp>
        <p:nvSpPr>
          <p:cNvPr id="1029" name="Slide Number Placeholder 5"/>
          <p:cNvSpPr>
            <a:spLocks noGrp="1"/>
          </p:cNvSpPr>
          <p:nvPr>
            <p:ph type="sldNum" sz="quarter" idx="12"/>
          </p:nvPr>
        </p:nvSpPr>
        <p:spPr/>
        <p:txBody>
          <a:bodyPr/>
          <a:lstStyle/>
          <a:p>
            <a:pPr>
              <a:defRPr/>
            </a:pPr>
            <a:fld id="{A487C607-7546-4959-BF12-0379D6902BF5}" type="slidenum">
              <a:rPr lang="en-US" smtClean="0"/>
              <a:pPr>
                <a:defRPr/>
              </a:pPr>
              <a:t>27</a:t>
            </a:fld>
            <a:endParaRPr lang="en-US" dirty="0" smtClean="0"/>
          </a:p>
        </p:txBody>
      </p:sp>
      <p:sp>
        <p:nvSpPr>
          <p:cNvPr id="6" name="Rectangle 2"/>
          <p:cNvSpPr>
            <a:spLocks noChangeArrowheads="1"/>
          </p:cNvSpPr>
          <p:nvPr/>
        </p:nvSpPr>
        <p:spPr bwMode="auto">
          <a:xfrm>
            <a:off x="533401" y="199808"/>
            <a:ext cx="8785225" cy="646331"/>
          </a:xfrm>
          <a:prstGeom prst="rect">
            <a:avLst/>
          </a:prstGeom>
          <a:noFill/>
          <a:ln w="9525">
            <a:noFill/>
            <a:miter lim="800000"/>
            <a:headEnd/>
            <a:tailEnd/>
          </a:ln>
        </p:spPr>
        <p:txBody>
          <a:bodyPr anchor="b">
            <a:spAutoFit/>
          </a:bodyPr>
          <a:lstStyle/>
          <a:p>
            <a:pPr algn="ctr">
              <a:defRPr/>
            </a:pPr>
            <a:r>
              <a:rPr lang="en-US" sz="3600" b="1" dirty="0">
                <a:solidFill>
                  <a:schemeClr val="tx2"/>
                </a:solidFill>
                <a:latin typeface="Calibri" panose="020F0502020204030204" pitchFamily="34" charset="0"/>
              </a:rPr>
              <a:t>P 2: SOCIAL ASSISTANCE</a:t>
            </a:r>
            <a:endParaRPr lang="en-US" sz="4800" b="1" dirty="0">
              <a:solidFill>
                <a:schemeClr val="tx2"/>
              </a:solidFill>
              <a:effectLst>
                <a:outerShdw blurRad="38100" dist="38100" dir="2700000" algn="tl">
                  <a:srgbClr val="C0C0C0"/>
                </a:outerShdw>
              </a:effectLst>
              <a:latin typeface="Calibri" panose="020F0502020204030204" pitchFamily="34" charset="0"/>
            </a:endParaRPr>
          </a:p>
        </p:txBody>
      </p:sp>
      <p:graphicFrame>
        <p:nvGraphicFramePr>
          <p:cNvPr id="2" name="Table 1"/>
          <p:cNvGraphicFramePr>
            <a:graphicFrameLocks noGrp="1"/>
          </p:cNvGraphicFramePr>
          <p:nvPr>
            <p:extLst/>
          </p:nvPr>
        </p:nvGraphicFramePr>
        <p:xfrm>
          <a:off x="704529" y="1099343"/>
          <a:ext cx="8424937" cy="4209254"/>
        </p:xfrm>
        <a:graphic>
          <a:graphicData uri="http://schemas.openxmlformats.org/drawingml/2006/table">
            <a:tbl>
              <a:tblPr/>
              <a:tblGrid>
                <a:gridCol w="3023065"/>
                <a:gridCol w="1569351"/>
                <a:gridCol w="1354598"/>
                <a:gridCol w="1354598"/>
                <a:gridCol w="1123325"/>
              </a:tblGrid>
              <a:tr h="337459">
                <a:tc rowSpan="3">
                  <a:txBody>
                    <a:bodyPr/>
                    <a:lstStyle/>
                    <a:p>
                      <a:pPr algn="ctr" rtl="0" fontAlgn="ctr"/>
                      <a:r>
                        <a:rPr lang="en-ZA" sz="1600" b="1" i="0" u="none" strike="noStrike" dirty="0">
                          <a:solidFill>
                            <a:srgbClr val="000000"/>
                          </a:solidFill>
                          <a:effectLst/>
                          <a:latin typeface="Calibri" panose="020F0502020204030204" pitchFamily="34" charset="0"/>
                        </a:rPr>
                        <a:t>GRANT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en-ZA" sz="1600" b="1" i="0" u="none" strike="noStrike" dirty="0">
                          <a:solidFill>
                            <a:srgbClr val="000000"/>
                          </a:solidFill>
                          <a:effectLst/>
                          <a:latin typeface="Calibri" panose="020F0502020204030204" pitchFamily="34" charset="0"/>
                        </a:rPr>
                        <a:t>Voted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b"/>
                      <a:r>
                        <a:rPr lang="en-ZA" sz="1600" b="1" i="0" u="none" strike="noStrike" dirty="0">
                          <a:solidFill>
                            <a:srgbClr val="000000"/>
                          </a:solidFill>
                          <a:effectLst/>
                          <a:latin typeface="Calibri" panose="020F0502020204030204" pitchFamily="34" charset="0"/>
                        </a:rPr>
                        <a:t>Actual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ZA"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ZA"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17807">
                <a:tc vMerge="1">
                  <a:txBody>
                    <a:bodyPr/>
                    <a:lstStyle/>
                    <a:p>
                      <a:endParaRPr lang="en-ZA"/>
                    </a:p>
                  </a:txBody>
                  <a:tcPr/>
                </a:tc>
                <a:tc vMerge="1">
                  <a:txBody>
                    <a:bodyPr/>
                    <a:lstStyle/>
                    <a:p>
                      <a:endParaRPr lang="en-ZA"/>
                    </a:p>
                  </a:txBody>
                  <a:tcPr/>
                </a:tc>
                <a:tc>
                  <a:txBody>
                    <a:bodyPr/>
                    <a:lstStyle/>
                    <a:p>
                      <a:pPr algn="ctr" rtl="0" fontAlgn="b"/>
                      <a:r>
                        <a:rPr lang="en-ZA" sz="1600" b="1" i="0" u="none" strike="noStrike" dirty="0">
                          <a:solidFill>
                            <a:srgbClr val="000000"/>
                          </a:solidFill>
                          <a:effectLst/>
                          <a:latin typeface="Calibri" panose="020F0502020204030204" pitchFamily="34" charset="0"/>
                        </a:rPr>
                        <a:t>Apr – Jun </a:t>
                      </a:r>
                      <a:endParaRPr lang="en-ZA" sz="1600" b="1" i="0" u="none" strike="noStrike" dirty="0" smtClean="0">
                        <a:solidFill>
                          <a:srgbClr val="000000"/>
                        </a:solidFill>
                        <a:effectLst/>
                        <a:latin typeface="Calibri" panose="020F0502020204030204" pitchFamily="34" charset="0"/>
                      </a:endParaRPr>
                    </a:p>
                    <a:p>
                      <a:pPr algn="ctr" rtl="0" fontAlgn="b"/>
                      <a:r>
                        <a:rPr lang="en-ZA" sz="1600" b="1" i="0" u="none" strike="noStrike" dirty="0" smtClean="0">
                          <a:solidFill>
                            <a:srgbClr val="000000"/>
                          </a:solidFill>
                          <a:effectLst/>
                          <a:latin typeface="Calibri" panose="020F0502020204030204" pitchFamily="34" charset="0"/>
                        </a:rPr>
                        <a:t>2016</a:t>
                      </a:r>
                      <a:endParaRPr lang="en-ZA" sz="16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en-ZA" sz="1600" b="1" i="0" u="none" strike="noStrike" dirty="0">
                          <a:solidFill>
                            <a:srgbClr val="000000"/>
                          </a:solidFill>
                          <a:effectLst/>
                          <a:latin typeface="Calibri" panose="020F0502020204030204" pitchFamily="34" charset="0"/>
                        </a:rPr>
                        <a:t>Deviation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en-ZA" sz="1600" b="1" i="0" u="none" strike="noStrike" dirty="0">
                          <a:solidFill>
                            <a:srgbClr val="000000"/>
                          </a:solidFill>
                          <a:effectLst/>
                          <a:latin typeface="Calibri" panose="020F0502020204030204" pitchFamily="34" charset="0"/>
                        </a:rPr>
                        <a:t>% Spent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37459">
                <a:tc vMerge="1">
                  <a:txBody>
                    <a:bodyPr/>
                    <a:lstStyle/>
                    <a:p>
                      <a:endParaRPr lang="en-ZA"/>
                    </a:p>
                  </a:txBody>
                  <a:tcPr/>
                </a:tc>
                <a:tc>
                  <a:txBody>
                    <a:bodyPr/>
                    <a:lstStyle/>
                    <a:p>
                      <a:pPr algn="ctr" rtl="0" fontAlgn="b"/>
                      <a:r>
                        <a:rPr lang="en-ZA" sz="1600" b="1" i="0" u="none" strike="noStrike" dirty="0">
                          <a:solidFill>
                            <a:srgbClr val="000000"/>
                          </a:solidFill>
                          <a:effectLst/>
                          <a:latin typeface="Calibri" panose="020F0502020204030204" pitchFamily="34" charset="0"/>
                        </a:rPr>
                        <a:t>R’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b"/>
                      <a:r>
                        <a:rPr lang="en-ZA" sz="1600" b="1" i="0" u="none" strike="noStrike">
                          <a:solidFill>
                            <a:srgbClr val="000000"/>
                          </a:solidFill>
                          <a:effectLst/>
                          <a:latin typeface="Calibri" panose="020F0502020204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b"/>
                      <a:r>
                        <a:rPr lang="en-ZA" sz="1600" b="1" i="0" u="none" strike="noStrike" dirty="0">
                          <a:solidFill>
                            <a:srgbClr val="000000"/>
                          </a:solidFill>
                          <a:effectLst/>
                          <a:latin typeface="Calibri" panose="020F0502020204030204" pitchFamily="34" charset="0"/>
                        </a:rPr>
                        <a:t> 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b"/>
                      <a:r>
                        <a:rPr lang="en-ZA" sz="1600" b="1" i="0" u="none" strike="noStrike" dirty="0">
                          <a:solidFill>
                            <a:srgbClr val="000000"/>
                          </a:solidFill>
                          <a:effectLst/>
                          <a:latin typeface="Calibri" panose="020F0502020204030204" pitchFamily="34" charset="0"/>
                        </a:rPr>
                        <a:t> 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37459">
                <a:tc>
                  <a:txBody>
                    <a:bodyPr/>
                    <a:lstStyle/>
                    <a:p>
                      <a:pPr algn="l" rtl="0" fontAlgn="ctr"/>
                      <a:r>
                        <a:rPr lang="en-ZA" sz="1600" b="0" i="0" u="none" strike="noStrike" dirty="0" smtClean="0">
                          <a:solidFill>
                            <a:srgbClr val="000000"/>
                          </a:solidFill>
                          <a:effectLst/>
                          <a:latin typeface="Calibri" panose="020F0502020204030204" pitchFamily="34" charset="0"/>
                        </a:rPr>
                        <a:t>Old age</a:t>
                      </a:r>
                      <a:endParaRPr lang="en-ZA"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a:solidFill>
                            <a:srgbClr val="000000"/>
                          </a:solidFill>
                          <a:effectLst/>
                          <a:latin typeface="Calibri" panose="020F0502020204030204" pitchFamily="34" charset="0"/>
                        </a:rPr>
                        <a:t>           58,927,478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600" b="0" i="0" u="none" strike="noStrike">
                          <a:solidFill>
                            <a:srgbClr val="000000"/>
                          </a:solidFill>
                          <a:effectLst/>
                          <a:latin typeface="Calibri" panose="020F0502020204030204" pitchFamily="34" charset="0"/>
                        </a:rPr>
                        <a:t>       14,364,901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44,562,577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24.38%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7459">
                <a:tc>
                  <a:txBody>
                    <a:bodyPr/>
                    <a:lstStyle/>
                    <a:p>
                      <a:pPr algn="l" rtl="0" fontAlgn="ctr"/>
                      <a:r>
                        <a:rPr lang="en-ZA" sz="1600" b="0" i="0" u="none" strike="noStrike" dirty="0" smtClean="0">
                          <a:solidFill>
                            <a:srgbClr val="000000"/>
                          </a:solidFill>
                          <a:effectLst/>
                          <a:latin typeface="Calibri" panose="020F0502020204030204" pitchFamily="34" charset="0"/>
                        </a:rPr>
                        <a:t>War veterans</a:t>
                      </a:r>
                      <a:endParaRPr lang="en-ZA"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a:solidFill>
                            <a:srgbClr val="000000"/>
                          </a:solidFill>
                          <a:effectLst/>
                          <a:latin typeface="Calibri" panose="020F0502020204030204" pitchFamily="34" charset="0"/>
                        </a:rPr>
                        <a:t>                    3,622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600" b="0" i="0" u="none" strike="noStrike">
                          <a:solidFill>
                            <a:srgbClr val="000000"/>
                          </a:solidFill>
                          <a:effectLst/>
                          <a:latin typeface="Calibri" panose="020F0502020204030204" pitchFamily="34" charset="0"/>
                        </a:rPr>
                        <a:t>                1,078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2,544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29.77%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7459">
                <a:tc>
                  <a:txBody>
                    <a:bodyPr/>
                    <a:lstStyle/>
                    <a:p>
                      <a:pPr algn="l" rtl="0" fontAlgn="ctr"/>
                      <a:r>
                        <a:rPr lang="en-ZA" sz="1600" b="0" i="0" u="none" strike="noStrike" dirty="0" smtClean="0">
                          <a:solidFill>
                            <a:srgbClr val="000000"/>
                          </a:solidFill>
                          <a:effectLst/>
                          <a:latin typeface="Calibri" panose="020F0502020204030204" pitchFamily="34" charset="0"/>
                        </a:rPr>
                        <a:t>Disability</a:t>
                      </a:r>
                      <a:endParaRPr lang="en-ZA"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a:solidFill>
                            <a:srgbClr val="000000"/>
                          </a:solidFill>
                          <a:effectLst/>
                          <a:latin typeface="Calibri" panose="020F0502020204030204" pitchFamily="34" charset="0"/>
                        </a:rPr>
                        <a:t>           20,418,422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600" b="0" i="0" u="none" strike="noStrike">
                          <a:solidFill>
                            <a:srgbClr val="000000"/>
                          </a:solidFill>
                          <a:effectLst/>
                          <a:latin typeface="Calibri" panose="020F0502020204030204" pitchFamily="34" charset="0"/>
                        </a:rPr>
                        <a:t>         4,900,486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15,517,936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24.00%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7459">
                <a:tc>
                  <a:txBody>
                    <a:bodyPr/>
                    <a:lstStyle/>
                    <a:p>
                      <a:pPr algn="l" rtl="0" fontAlgn="ctr"/>
                      <a:r>
                        <a:rPr lang="en-ZA" sz="1600" b="0" i="0" u="none" strike="noStrike" dirty="0" smtClean="0">
                          <a:solidFill>
                            <a:srgbClr val="000000"/>
                          </a:solidFill>
                          <a:effectLst/>
                          <a:latin typeface="Calibri" panose="020F0502020204030204" pitchFamily="34" charset="0"/>
                        </a:rPr>
                        <a:t>Foster care</a:t>
                      </a:r>
                      <a:endParaRPr lang="en-ZA"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a:solidFill>
                            <a:srgbClr val="000000"/>
                          </a:solidFill>
                          <a:effectLst/>
                          <a:latin typeface="Calibri" panose="020F0502020204030204" pitchFamily="34" charset="0"/>
                        </a:rPr>
                        <a:t>             5,521,995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600" b="0" i="0" u="none" strike="noStrike">
                          <a:solidFill>
                            <a:srgbClr val="000000"/>
                          </a:solidFill>
                          <a:effectLst/>
                          <a:latin typeface="Calibri" panose="020F0502020204030204" pitchFamily="34" charset="0"/>
                        </a:rPr>
                        <a:t>         1,375,665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4,146,330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24.91%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7459">
                <a:tc>
                  <a:txBody>
                    <a:bodyPr/>
                    <a:lstStyle/>
                    <a:p>
                      <a:pPr algn="l" rtl="0" fontAlgn="ctr"/>
                      <a:r>
                        <a:rPr lang="en-ZA" sz="1600" b="0" i="0" u="none" strike="noStrike" dirty="0" smtClean="0">
                          <a:solidFill>
                            <a:srgbClr val="000000"/>
                          </a:solidFill>
                          <a:effectLst/>
                          <a:latin typeface="Calibri" panose="020F0502020204030204" pitchFamily="34" charset="0"/>
                        </a:rPr>
                        <a:t>Care dependency</a:t>
                      </a:r>
                      <a:endParaRPr lang="en-ZA"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a:solidFill>
                            <a:srgbClr val="000000"/>
                          </a:solidFill>
                          <a:effectLst/>
                          <a:latin typeface="Calibri" panose="020F0502020204030204" pitchFamily="34" charset="0"/>
                        </a:rPr>
                        <a:t>             2,676,824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600" b="0" i="0" u="none" strike="noStrike">
                          <a:solidFill>
                            <a:srgbClr val="000000"/>
                          </a:solidFill>
                          <a:effectLst/>
                          <a:latin typeface="Calibri" panose="020F0502020204030204" pitchFamily="34" charset="0"/>
                        </a:rPr>
                        <a:t>            645,082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2,031,742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24.10%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7459">
                <a:tc>
                  <a:txBody>
                    <a:bodyPr/>
                    <a:lstStyle/>
                    <a:p>
                      <a:pPr algn="l" rtl="0" fontAlgn="ctr"/>
                      <a:r>
                        <a:rPr lang="en-ZA" sz="1600" b="0" i="0" u="none" strike="noStrike" dirty="0" smtClean="0">
                          <a:solidFill>
                            <a:srgbClr val="000000"/>
                          </a:solidFill>
                          <a:effectLst/>
                          <a:latin typeface="Calibri" panose="020F0502020204030204" pitchFamily="34" charset="0"/>
                        </a:rPr>
                        <a:t>Child support</a:t>
                      </a:r>
                      <a:endParaRPr lang="en-ZA"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a:solidFill>
                            <a:srgbClr val="000000"/>
                          </a:solidFill>
                          <a:effectLst/>
                          <a:latin typeface="Calibri" panose="020F0502020204030204" pitchFamily="34" charset="0"/>
                        </a:rPr>
                        <a:t>           51,950,579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600" b="0" i="0" u="none" strike="noStrike">
                          <a:solidFill>
                            <a:srgbClr val="000000"/>
                          </a:solidFill>
                          <a:effectLst/>
                          <a:latin typeface="Calibri" panose="020F0502020204030204" pitchFamily="34" charset="0"/>
                        </a:rPr>
                        <a:t>       12,749,370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39,201,209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24.54%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7459">
                <a:tc>
                  <a:txBody>
                    <a:bodyPr/>
                    <a:lstStyle/>
                    <a:p>
                      <a:pPr algn="l" rtl="0" fontAlgn="ctr"/>
                      <a:r>
                        <a:rPr lang="en-ZA" sz="1600" b="0" i="0" u="none" strike="noStrike" dirty="0" smtClean="0">
                          <a:solidFill>
                            <a:srgbClr val="000000"/>
                          </a:solidFill>
                          <a:effectLst/>
                          <a:latin typeface="Calibri" panose="020F0502020204030204" pitchFamily="34" charset="0"/>
                        </a:rPr>
                        <a:t>Grant-in-aid</a:t>
                      </a:r>
                      <a:endParaRPr lang="en-ZA"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a:solidFill>
                            <a:srgbClr val="000000"/>
                          </a:solidFill>
                          <a:effectLst/>
                          <a:latin typeface="Calibri" panose="020F0502020204030204" pitchFamily="34" charset="0"/>
                        </a:rPr>
                        <a:t>                499,771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600" b="0" i="0" u="none" strike="noStrike">
                          <a:solidFill>
                            <a:srgbClr val="000000"/>
                          </a:solidFill>
                          <a:effectLst/>
                          <a:latin typeface="Calibri" panose="020F0502020204030204" pitchFamily="34" charset="0"/>
                        </a:rPr>
                        <a:t>            149,297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350,474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29.87%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7459">
                <a:tc>
                  <a:txBody>
                    <a:bodyPr/>
                    <a:lstStyle/>
                    <a:p>
                      <a:pPr algn="l" rtl="0" fontAlgn="ctr"/>
                      <a:r>
                        <a:rPr lang="en-ZA" sz="1600" b="0" i="0" u="none" strike="noStrike" dirty="0" smtClean="0">
                          <a:solidFill>
                            <a:srgbClr val="000000"/>
                          </a:solidFill>
                          <a:effectLst/>
                          <a:latin typeface="Calibri" panose="020F0502020204030204" pitchFamily="34" charset="0"/>
                        </a:rPr>
                        <a:t>Social relief of distress</a:t>
                      </a:r>
                      <a:endParaRPr lang="en-ZA"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a:solidFill>
                            <a:srgbClr val="000000"/>
                          </a:solidFill>
                          <a:effectLst/>
                          <a:latin typeface="Calibri" panose="020F0502020204030204" pitchFamily="34" charset="0"/>
                        </a:rPr>
                        <a:t>                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600" b="0" i="0" u="none" strike="noStrike">
                          <a:solidFill>
                            <a:srgbClr val="000000"/>
                          </a:solidFill>
                          <a:effectLst/>
                          <a:latin typeface="Calibri" panose="020F0502020204030204" pitchFamily="34" charset="0"/>
                        </a:rPr>
                        <a:t>              88,001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411,999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17.60%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7459">
                <a:tc>
                  <a:txBody>
                    <a:bodyPr/>
                    <a:lstStyle/>
                    <a:p>
                      <a:pPr algn="l" rtl="0" fontAlgn="ctr"/>
                      <a:r>
                        <a:rPr lang="en-ZA" sz="16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b"/>
                      <a:r>
                        <a:rPr lang="en-ZA" sz="1600" b="1" i="0" u="none" strike="noStrike" dirty="0">
                          <a:solidFill>
                            <a:srgbClr val="000000"/>
                          </a:solidFill>
                          <a:effectLst/>
                          <a:latin typeface="Calibri" panose="020F0502020204030204" pitchFamily="34" charset="0"/>
                        </a:rPr>
                        <a:t>140,498,691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b"/>
                      <a:r>
                        <a:rPr lang="en-ZA" sz="1600" b="1" i="0" u="none" strike="noStrike" dirty="0">
                          <a:solidFill>
                            <a:srgbClr val="000000"/>
                          </a:solidFill>
                          <a:effectLst/>
                          <a:latin typeface="Calibri" panose="020F0502020204030204" pitchFamily="34" charset="0"/>
                        </a:rPr>
                        <a:t>34,273,879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600" b="1" i="0" u="none" strike="noStrike" dirty="0">
                          <a:solidFill>
                            <a:srgbClr val="000000"/>
                          </a:solidFill>
                          <a:effectLst/>
                          <a:latin typeface="Calibri" panose="020F0502020204030204" pitchFamily="34" charset="0"/>
                        </a:rPr>
                        <a:t>106,224,812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600" b="1" i="0" u="none" strike="noStrike" dirty="0">
                          <a:solidFill>
                            <a:srgbClr val="000000"/>
                          </a:solidFill>
                          <a:effectLst/>
                          <a:latin typeface="Calibri" panose="020F0502020204030204" pitchFamily="34" charset="0"/>
                        </a:rPr>
                        <a:t>24.39%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bl>
          </a:graphicData>
        </a:graphic>
      </p:graphicFrame>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4486826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42950" y="1844675"/>
            <a:ext cx="8420100" cy="2151063"/>
          </a:xfrm>
        </p:spPr>
        <p:txBody>
          <a:bodyPr/>
          <a:lstStyle/>
          <a:p>
            <a:r>
              <a:rPr lang="en-US" altLang="en-US" b="1" smtClean="0">
                <a:latin typeface="Calibri" panose="020F0502020204030204" pitchFamily="34" charset="0"/>
                <a:ea typeface="ヒラギノ角ゴ Pro W3" pitchFamily="1" charset="-128"/>
              </a:rPr>
              <a:t>PROGRAMME 3: SOCIAL SECURITY POLICY AND ADMINISTRATION</a:t>
            </a:r>
            <a:endParaRPr lang="en-ZA" altLang="en-US" b="1" smtClean="0">
              <a:latin typeface="Calibri" panose="020F0502020204030204" pitchFamily="34" charset="0"/>
              <a:ea typeface="ヒラギノ角ゴ Pro W3" pitchFamily="1" charset="-128"/>
            </a:endParaRPr>
          </a:p>
        </p:txBody>
      </p:sp>
      <p:sp>
        <p:nvSpPr>
          <p:cNvPr id="26627" name="Slide Number Placeholder 4"/>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4F212487-F254-4549-8E0F-012C25370053}" type="slidenum">
              <a:rPr lang="en-GB" altLang="en-US" sz="1400" smtClean="0"/>
              <a:pPr>
                <a:spcBef>
                  <a:spcPct val="0"/>
                </a:spcBef>
                <a:buFontTx/>
                <a:buNone/>
              </a:pPr>
              <a:t>28</a:t>
            </a:fld>
            <a:endParaRPr lang="en-GB" altLang="en-US" sz="1400" smtClean="0"/>
          </a:p>
        </p:txBody>
      </p:sp>
      <p:sp>
        <p:nvSpPr>
          <p:cNvPr id="2" name="Date Placeholder 1"/>
          <p:cNvSpPr>
            <a:spLocks noGrp="1"/>
          </p:cNvSpPr>
          <p:nvPr>
            <p:ph type="dt" sz="half" idx="10"/>
          </p:nvPr>
        </p:nvSpPr>
        <p:spPr/>
        <p:txBody>
          <a:bodyPr/>
          <a:lstStyle/>
          <a:p>
            <a:pPr>
              <a:defRPr/>
            </a:pPr>
            <a:fld id="{E0B9582B-0572-42FF-A6A5-1EBECFC0B517}"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CD6C2494-4CB0-4D5B-9838-5B2F7F7AEFF0}" type="slidenum">
              <a:rPr lang="en-GB" altLang="en-US" sz="1400" smtClean="0"/>
              <a:pPr>
                <a:spcBef>
                  <a:spcPct val="0"/>
                </a:spcBef>
                <a:buFontTx/>
                <a:buNone/>
              </a:pPr>
              <a:t>29</a:t>
            </a:fld>
            <a:endParaRPr lang="en-GB" altLang="en-US" sz="1400" smtClean="0"/>
          </a:p>
        </p:txBody>
      </p:sp>
      <p:graphicFrame>
        <p:nvGraphicFramePr>
          <p:cNvPr id="171011" name="Group 3"/>
          <p:cNvGraphicFramePr>
            <a:graphicFrameLocks noGrp="1"/>
          </p:cNvGraphicFramePr>
          <p:nvPr/>
        </p:nvGraphicFramePr>
        <p:xfrm>
          <a:off x="22225" y="908050"/>
          <a:ext cx="9906000" cy="496888"/>
        </p:xfrm>
        <a:graphic>
          <a:graphicData uri="http://schemas.openxmlformats.org/drawingml/2006/table">
            <a:tbl>
              <a:tblPr/>
              <a:tblGrid>
                <a:gridCol w="3682111"/>
                <a:gridCol w="6223889"/>
              </a:tblGrid>
              <a:tr h="496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itchFamily="34" charset="0"/>
                          <a:ea typeface="+mn-ea"/>
                          <a:cs typeface="Arial" pitchFamily="34" charset="0"/>
                        </a:rPr>
                        <a:t>Annual Target</a:t>
                      </a:r>
                    </a:p>
                  </a:txBody>
                  <a:tcPr marL="99060" marR="99060" marT="45796" marB="457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1" i="0" u="none" strike="noStrike" kern="1200" cap="none" normalizeH="0" baseline="0" dirty="0" smtClean="0">
                          <a:ln>
                            <a:noFill/>
                          </a:ln>
                          <a:solidFill>
                            <a:schemeClr val="tx1"/>
                          </a:solidFill>
                          <a:effectLst/>
                          <a:latin typeface="Arial" pitchFamily="34" charset="0"/>
                          <a:ea typeface="+mn-ea"/>
                          <a:cs typeface="Arial" pitchFamily="34" charset="0"/>
                        </a:rPr>
                        <a:t>Adjudicate 65% of appeals within 90 days of receipt</a:t>
                      </a:r>
                      <a:endParaRPr kumimoji="0" lang="en-US" sz="16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99060" marR="99060" marT="45796" marB="457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graphicFrame>
        <p:nvGraphicFramePr>
          <p:cNvPr id="171048" name="Group 40"/>
          <p:cNvGraphicFramePr>
            <a:graphicFrameLocks noGrp="1"/>
          </p:cNvGraphicFramePr>
          <p:nvPr/>
        </p:nvGraphicFramePr>
        <p:xfrm>
          <a:off x="0" y="1484313"/>
          <a:ext cx="9906000" cy="1439862"/>
        </p:xfrm>
        <a:graphic>
          <a:graphicData uri="http://schemas.openxmlformats.org/drawingml/2006/table">
            <a:tbl>
              <a:tblPr/>
              <a:tblGrid>
                <a:gridCol w="3704860"/>
                <a:gridCol w="6201140"/>
              </a:tblGrid>
              <a:tr h="467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a:t>
                      </a:r>
                    </a:p>
                  </a:txBody>
                  <a:tcPr marL="99060" marR="9906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Achievement</a:t>
                      </a:r>
                    </a:p>
                  </a:txBody>
                  <a:tcPr marL="99060" marR="9906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972602">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en-ZA" sz="1600" dirty="0" smtClean="0">
                          <a:effectLst/>
                          <a:latin typeface="Arial"/>
                          <a:ea typeface="Times New Roman"/>
                        </a:rPr>
                        <a:t>Adjudicate 65% of appeals within 90 days of receipt</a:t>
                      </a:r>
                      <a:endParaRPr lang="en-ZA" sz="1600" kern="1200" dirty="0" smtClean="0">
                        <a:solidFill>
                          <a:schemeClr val="tx1"/>
                        </a:solidFill>
                        <a:effectLst/>
                        <a:latin typeface="Arial" panose="020B0604020202020204" pitchFamily="34" charset="0"/>
                        <a:ea typeface="+mn-ea"/>
                        <a:cs typeface="Arial" panose="020B0604020202020204" pitchFamily="34" charset="0"/>
                      </a:endParaRPr>
                    </a:p>
                  </a:txBody>
                  <a:tcPr marL="74295" marR="7429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en-ZA" sz="1600" dirty="0" smtClean="0">
                          <a:effectLst/>
                          <a:latin typeface="Arial"/>
                          <a:ea typeface="Times New Roman"/>
                        </a:rPr>
                        <a:t>Adjudicated 79.46% (1 238 of 1 558) appeals within 90 days of receipt</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74295" marR="7429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27670" name="Title 1"/>
          <p:cNvSpPr txBox="1">
            <a:spLocks/>
          </p:cNvSpPr>
          <p:nvPr/>
        </p:nvSpPr>
        <p:spPr bwMode="auto">
          <a:xfrm>
            <a:off x="661988" y="333375"/>
            <a:ext cx="8420100"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US" altLang="en-US" sz="2400" b="1">
                <a:solidFill>
                  <a:schemeClr val="tx2"/>
                </a:solidFill>
                <a:latin typeface="Arial" panose="020B0604020202020204" pitchFamily="34" charset="0"/>
                <a:cs typeface="Arial" panose="020B0604020202020204" pitchFamily="34" charset="0"/>
              </a:rPr>
              <a:t>Programme 3 :</a:t>
            </a:r>
            <a:r>
              <a:rPr lang="en-GB" altLang="en-US" sz="2400" b="1">
                <a:solidFill>
                  <a:schemeClr val="tx2"/>
                </a:solidFill>
                <a:latin typeface="Arial" panose="020B0604020202020204" pitchFamily="34" charset="0"/>
                <a:cs typeface="Arial" panose="020B0604020202020204" pitchFamily="34" charset="0"/>
              </a:rPr>
              <a:t> Appeals Adjudication</a:t>
            </a:r>
            <a:r>
              <a:rPr lang="en-GB" altLang="en-US" sz="2400">
                <a:solidFill>
                  <a:schemeClr val="tx2"/>
                </a:solidFill>
                <a:latin typeface="Arial" panose="020B0604020202020204" pitchFamily="34" charset="0"/>
                <a:cs typeface="Arial" panose="020B0604020202020204" pitchFamily="34" charset="0"/>
              </a:rPr>
              <a:t> </a:t>
            </a:r>
            <a:endParaRPr lang="en-US" altLang="en-US" sz="2400">
              <a:solidFill>
                <a:schemeClr val="tx2"/>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nvGraphicFramePr>
        <p:xfrm>
          <a:off x="65088" y="2636838"/>
          <a:ext cx="9867900" cy="822638"/>
        </p:xfrm>
        <a:graphic>
          <a:graphicData uri="http://schemas.openxmlformats.org/drawingml/2006/table">
            <a:tbl>
              <a:tblPr/>
              <a:tblGrid>
                <a:gridCol w="3666539"/>
                <a:gridCol w="6201361"/>
              </a:tblGrid>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itchFamily="34" charset="0"/>
                          <a:ea typeface="+mn-ea"/>
                          <a:cs typeface="Arial" pitchFamily="34" charset="0"/>
                        </a:rPr>
                        <a:t>Annual Target</a:t>
                      </a:r>
                    </a:p>
                  </a:txBody>
                  <a:tcPr marL="99064" marR="99064" marT="45559" marB="455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1" i="0" u="none" strike="noStrike" kern="1200" cap="none" normalizeH="0" baseline="0" dirty="0" smtClean="0">
                          <a:ln>
                            <a:noFill/>
                          </a:ln>
                          <a:solidFill>
                            <a:schemeClr val="tx1"/>
                          </a:solidFill>
                          <a:effectLst/>
                          <a:latin typeface="Arial" pitchFamily="34" charset="0"/>
                          <a:ea typeface="+mn-ea"/>
                          <a:cs typeface="Arial" pitchFamily="34" charset="0"/>
                        </a:rPr>
                        <a:t>100% of appeals received from SASSA with complete records adjudicated  within 90 days of receipt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99064" marR="99064" marT="45559" marB="455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graphicFrame>
        <p:nvGraphicFramePr>
          <p:cNvPr id="3" name="Table 2"/>
          <p:cNvGraphicFramePr>
            <a:graphicFrameLocks noGrp="1"/>
          </p:cNvGraphicFramePr>
          <p:nvPr/>
        </p:nvGraphicFramePr>
        <p:xfrm>
          <a:off x="46038" y="3429000"/>
          <a:ext cx="9867900" cy="1311275"/>
        </p:xfrm>
        <a:graphic>
          <a:graphicData uri="http://schemas.openxmlformats.org/drawingml/2006/table">
            <a:tbl>
              <a:tblPr/>
              <a:tblGrid>
                <a:gridCol w="3659384"/>
                <a:gridCol w="6208516"/>
              </a:tblGrid>
              <a:tr h="5794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a:t>
                      </a:r>
                    </a:p>
                  </a:txBody>
                  <a:tcPr marL="99064" marR="99064"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9064" marR="99064"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731874">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en-ZA" sz="1600" dirty="0" smtClean="0">
                          <a:effectLst/>
                          <a:latin typeface="Arial"/>
                          <a:ea typeface="Times New Roman"/>
                        </a:rPr>
                        <a:t>100% of appeals received from SASSA with complete records adjudicated  within 90 days of receipt</a:t>
                      </a:r>
                      <a:endParaRPr lang="en-ZA" sz="1600" kern="1200" dirty="0">
                        <a:solidFill>
                          <a:schemeClr val="tx1"/>
                        </a:solidFill>
                        <a:latin typeface="Arial" panose="020B0604020202020204" pitchFamily="34" charset="0"/>
                        <a:ea typeface="+mn-ea"/>
                        <a:cs typeface="Arial" panose="020B0604020202020204" pitchFamily="34" charset="0"/>
                      </a:endParaRPr>
                    </a:p>
                  </a:txBody>
                  <a:tcPr marL="74298" marR="742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en-ZA" sz="1600" dirty="0" smtClean="0">
                          <a:effectLst/>
                          <a:latin typeface="Arial"/>
                          <a:ea typeface="Times New Roman"/>
                        </a:rPr>
                        <a:t>100% (477 of 477) of appeals received from SASSA with complete records adjudicated within 90 days of receipt</a:t>
                      </a:r>
                      <a:endParaRPr lang="en-ZA" sz="1600" kern="1200" dirty="0">
                        <a:solidFill>
                          <a:schemeClr val="tx1"/>
                        </a:solidFill>
                        <a:latin typeface="Arial" panose="020B0604020202020204" pitchFamily="34" charset="0"/>
                        <a:ea typeface="+mn-ea"/>
                        <a:cs typeface="Arial" panose="020B0604020202020204" pitchFamily="34" charset="0"/>
                      </a:endParaRPr>
                    </a:p>
                  </a:txBody>
                  <a:tcPr marL="74298" marR="742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4" name="Date Placeholder 3"/>
          <p:cNvSpPr>
            <a:spLocks noGrp="1"/>
          </p:cNvSpPr>
          <p:nvPr>
            <p:ph type="dt" sz="half" idx="10"/>
          </p:nvPr>
        </p:nvSpPr>
        <p:spPr/>
        <p:txBody>
          <a:bodyPr/>
          <a:lstStyle/>
          <a:p>
            <a:pPr>
              <a:defRPr/>
            </a:pPr>
            <a:fld id="{2E49C5CA-F0FB-4A79-9A06-F59A46153139}" type="datetime3">
              <a:rPr lang="en-US" altLang="en-US" smtClean="0"/>
              <a:pPr>
                <a:defRPr/>
              </a:pPr>
              <a:t>23 September 2016</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23BDE84B-A22D-4B64-AE2B-42F0C3429C2D}" type="slidenum">
              <a:rPr lang="en-GB" altLang="en-US" sz="1400" smtClean="0"/>
              <a:pPr>
                <a:spcBef>
                  <a:spcPct val="0"/>
                </a:spcBef>
                <a:buFontTx/>
                <a:buNone/>
              </a:pPr>
              <a:t>3</a:t>
            </a:fld>
            <a:endParaRPr lang="en-GB" altLang="en-US" sz="1400" smtClean="0"/>
          </a:p>
        </p:txBody>
      </p:sp>
      <p:sp>
        <p:nvSpPr>
          <p:cNvPr id="7171" name="Footer Placeholder 4"/>
          <p:cNvSpPr txBox="1">
            <a:spLocks noGrp="1"/>
          </p:cNvSpPr>
          <p:nvPr/>
        </p:nvSpPr>
        <p:spPr bwMode="auto">
          <a:xfrm>
            <a:off x="3384550" y="6248400"/>
            <a:ext cx="3384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endParaRPr lang="en-US" altLang="en-US" sz="1400"/>
          </a:p>
        </p:txBody>
      </p:sp>
      <p:sp>
        <p:nvSpPr>
          <p:cNvPr id="7172" name="Slide Number Placeholder 5"/>
          <p:cNvSpPr txBox="1">
            <a:spLocks noGrp="1"/>
          </p:cNvSpPr>
          <p:nvPr/>
        </p:nvSpPr>
        <p:spPr bwMode="auto">
          <a:xfrm>
            <a:off x="7099300" y="6248400"/>
            <a:ext cx="2063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r">
              <a:spcBef>
                <a:spcPct val="0"/>
              </a:spcBef>
              <a:buFontTx/>
              <a:buNone/>
            </a:pPr>
            <a:fld id="{5674FA54-7A69-4C2F-9702-1ECCECC20191}" type="slidenum">
              <a:rPr lang="en-GB" altLang="en-US" sz="1400"/>
              <a:pPr algn="r">
                <a:spcBef>
                  <a:spcPct val="0"/>
                </a:spcBef>
                <a:buFontTx/>
                <a:buNone/>
              </a:pPr>
              <a:t>3</a:t>
            </a:fld>
            <a:endParaRPr lang="en-GB" altLang="en-US" sz="1400"/>
          </a:p>
        </p:txBody>
      </p:sp>
      <p:sp>
        <p:nvSpPr>
          <p:cNvPr id="7173" name="Rectangle 2"/>
          <p:cNvSpPr>
            <a:spLocks noGrp="1" noChangeArrowheads="1"/>
          </p:cNvSpPr>
          <p:nvPr>
            <p:ph type="title" idx="4294967295"/>
          </p:nvPr>
        </p:nvSpPr>
        <p:spPr>
          <a:xfrm>
            <a:off x="866775" y="260350"/>
            <a:ext cx="8420100" cy="792163"/>
          </a:xfrm>
        </p:spPr>
        <p:txBody>
          <a:bodyPr/>
          <a:lstStyle/>
          <a:p>
            <a:pPr eaLnBrk="1" hangingPunct="1"/>
            <a:r>
              <a:rPr lang="en-ZA" altLang="en-US" sz="2400" b="1" smtClean="0">
                <a:latin typeface="Calibri" panose="020F0502020204030204" pitchFamily="34" charset="0"/>
                <a:ea typeface="ヒラギノ角ゴ Pro W3" pitchFamily="1" charset="-128"/>
                <a:cs typeface="Arial" panose="020B0604020202020204" pitchFamily="34" charset="0"/>
              </a:rPr>
              <a:t/>
            </a:r>
            <a:br>
              <a:rPr lang="en-ZA" altLang="en-US" sz="2400" b="1" smtClean="0">
                <a:latin typeface="Calibri" panose="020F0502020204030204" pitchFamily="34" charset="0"/>
                <a:ea typeface="ヒラギノ角ゴ Pro W3" pitchFamily="1" charset="-128"/>
                <a:cs typeface="Arial" panose="020B0604020202020204" pitchFamily="34" charset="0"/>
              </a:rPr>
            </a:br>
            <a:r>
              <a:rPr lang="en-ZA" altLang="en-US" sz="4000" b="1" smtClean="0">
                <a:latin typeface="Calibri" panose="020F0502020204030204" pitchFamily="34" charset="0"/>
                <a:ea typeface="ヒラギノ角ゴ Pro W3" pitchFamily="1" charset="-128"/>
                <a:cs typeface="Arial" panose="020B0604020202020204" pitchFamily="34" charset="0"/>
              </a:rPr>
              <a:t/>
            </a:r>
            <a:br>
              <a:rPr lang="en-ZA" altLang="en-US" sz="4000" b="1" smtClean="0">
                <a:latin typeface="Calibri" panose="020F0502020204030204" pitchFamily="34" charset="0"/>
                <a:ea typeface="ヒラギノ角ゴ Pro W3" pitchFamily="1" charset="-128"/>
                <a:cs typeface="Arial" panose="020B0604020202020204" pitchFamily="34" charset="0"/>
              </a:rPr>
            </a:br>
            <a:r>
              <a:rPr lang="en-ZA" altLang="en-US" sz="4000" b="1" smtClean="0">
                <a:latin typeface="Calibri" panose="020F0502020204030204" pitchFamily="34" charset="0"/>
                <a:ea typeface="ヒラギノ角ゴ Pro W3" pitchFamily="1" charset="-128"/>
                <a:cs typeface="Arial" panose="020B0604020202020204" pitchFamily="34" charset="0"/>
              </a:rPr>
              <a:t>PURPOSE </a:t>
            </a:r>
            <a:br>
              <a:rPr lang="en-ZA" altLang="en-US" sz="4000" b="1" smtClean="0">
                <a:latin typeface="Calibri" panose="020F0502020204030204" pitchFamily="34" charset="0"/>
                <a:ea typeface="ヒラギノ角ゴ Pro W3" pitchFamily="1" charset="-128"/>
                <a:cs typeface="Arial" panose="020B0604020202020204" pitchFamily="34" charset="0"/>
              </a:rPr>
            </a:br>
            <a:endParaRPr lang="en-US" altLang="en-US" sz="4000" b="1" smtClean="0">
              <a:latin typeface="Calibri" panose="020F0502020204030204" pitchFamily="34" charset="0"/>
              <a:ea typeface="ヒラギノ角ゴ Pro W3" pitchFamily="1" charset="-128"/>
              <a:cs typeface="Arial" panose="020B0604020202020204" pitchFamily="34" charset="0"/>
            </a:endParaRPr>
          </a:p>
        </p:txBody>
      </p:sp>
      <p:sp>
        <p:nvSpPr>
          <p:cNvPr id="7174" name="Rectangle 3"/>
          <p:cNvSpPr>
            <a:spLocks noGrp="1" noChangeArrowheads="1"/>
          </p:cNvSpPr>
          <p:nvPr>
            <p:ph type="body" idx="4294967295"/>
          </p:nvPr>
        </p:nvSpPr>
        <p:spPr>
          <a:xfrm>
            <a:off x="330200" y="1341438"/>
            <a:ext cx="9245600" cy="4319587"/>
          </a:xfrm>
        </p:spPr>
        <p:txBody>
          <a:bodyPr/>
          <a:lstStyle/>
          <a:p>
            <a:pPr algn="just" eaLnBrk="1" hangingPunct="1"/>
            <a:r>
              <a:rPr lang="en-ZA" altLang="en-US" sz="2400" smtClean="0">
                <a:latin typeface="Calibri" panose="020F0502020204030204" pitchFamily="34" charset="0"/>
                <a:ea typeface="ヒラギノ角ゴ Pro W3" pitchFamily="1" charset="-128"/>
                <a:cs typeface="Arial" panose="020B0604020202020204" pitchFamily="34" charset="0"/>
              </a:rPr>
              <a:t>This presentation  provides a summary and analysis of performance with respect to the implementation of the Ministerial priorities as reflected in the Department’s Annual Performance Plan (APP) for the 2016-2017 financial year.</a:t>
            </a:r>
          </a:p>
          <a:p>
            <a:pPr algn="just" eaLnBrk="1" hangingPunct="1"/>
            <a:r>
              <a:rPr lang="en-ZA" altLang="en-US" sz="2400" smtClean="0">
                <a:latin typeface="Calibri" panose="020F0502020204030204" pitchFamily="34" charset="0"/>
                <a:ea typeface="ヒラギノ角ゴ Pro W3" pitchFamily="1" charset="-128"/>
                <a:cs typeface="Arial" panose="020B0604020202020204" pitchFamily="34" charset="0"/>
              </a:rPr>
              <a:t>The presentation also provides programme and overall expenditure for the period April to June 2016</a:t>
            </a:r>
          </a:p>
        </p:txBody>
      </p:sp>
      <p:sp>
        <p:nvSpPr>
          <p:cNvPr id="2" name="Date Placeholder 1"/>
          <p:cNvSpPr>
            <a:spLocks noGrp="1"/>
          </p:cNvSpPr>
          <p:nvPr>
            <p:ph type="dt" sz="half" idx="10"/>
          </p:nvPr>
        </p:nvSpPr>
        <p:spPr/>
        <p:txBody>
          <a:bodyPr/>
          <a:lstStyle/>
          <a:p>
            <a:pPr>
              <a:defRPr/>
            </a:pPr>
            <a:fld id="{DA2D25CC-0162-4C30-B9D0-E5EAF4A2D980}"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6"/>
          <p:cNvSpPr>
            <a:spLocks noGrp="1"/>
          </p:cNvSpPr>
          <p:nvPr>
            <p:ph type="dt" sz="half" idx="10"/>
          </p:nvPr>
        </p:nvSpPr>
        <p:spPr/>
        <p:txBody>
          <a:bodyPr/>
          <a:lstStyle/>
          <a:p>
            <a:pPr>
              <a:defRPr/>
            </a:pPr>
            <a:fld id="{74A392B6-EFAB-4F54-8D2F-4FAC4817AA0E}" type="datetime3">
              <a:rPr lang="en-US" smtClean="0"/>
              <a:pPr>
                <a:defRPr/>
              </a:pPr>
              <a:t>23 September 2016</a:t>
            </a:fld>
            <a:endParaRPr lang="en-US" dirty="0"/>
          </a:p>
        </p:txBody>
      </p:sp>
      <p:sp>
        <p:nvSpPr>
          <p:cNvPr id="1029" name="Slide Number Placeholder 5"/>
          <p:cNvSpPr>
            <a:spLocks noGrp="1"/>
          </p:cNvSpPr>
          <p:nvPr>
            <p:ph type="sldNum" sz="quarter" idx="12"/>
          </p:nvPr>
        </p:nvSpPr>
        <p:spPr/>
        <p:txBody>
          <a:bodyPr/>
          <a:lstStyle/>
          <a:p>
            <a:pPr>
              <a:defRPr/>
            </a:pPr>
            <a:fld id="{632D8FDE-F9DC-48C9-B5EB-EAAD3BE63EF1}" type="slidenum">
              <a:rPr lang="en-US" smtClean="0"/>
              <a:pPr>
                <a:defRPr/>
              </a:pPr>
              <a:t>30</a:t>
            </a:fld>
            <a:endParaRPr lang="en-US" dirty="0" smtClean="0"/>
          </a:p>
        </p:txBody>
      </p:sp>
      <p:sp>
        <p:nvSpPr>
          <p:cNvPr id="2" name="Rectangle 2"/>
          <p:cNvSpPr>
            <a:spLocks noChangeArrowheads="1"/>
          </p:cNvSpPr>
          <p:nvPr/>
        </p:nvSpPr>
        <p:spPr bwMode="auto">
          <a:xfrm>
            <a:off x="560513" y="237604"/>
            <a:ext cx="8785225" cy="523220"/>
          </a:xfrm>
          <a:prstGeom prst="rect">
            <a:avLst/>
          </a:prstGeom>
          <a:noFill/>
          <a:ln w="9525">
            <a:noFill/>
            <a:miter lim="800000"/>
            <a:headEnd/>
            <a:tailEnd/>
          </a:ln>
        </p:spPr>
        <p:txBody>
          <a:bodyPr anchor="b">
            <a:spAutoFit/>
          </a:bodyPr>
          <a:lstStyle/>
          <a:p>
            <a:pPr algn="ctr">
              <a:defRPr/>
            </a:pPr>
            <a:r>
              <a:rPr lang="en-US" sz="2800" b="1" dirty="0">
                <a:solidFill>
                  <a:schemeClr val="tx2"/>
                </a:solidFill>
                <a:latin typeface="Calibri" panose="020F0502020204030204" pitchFamily="34" charset="0"/>
              </a:rPr>
              <a:t>P3 : SOCIAL SECURITY POLICY AND ADMINISTRATION</a:t>
            </a:r>
            <a:endParaRPr lang="en-US" sz="4000" b="1" dirty="0">
              <a:solidFill>
                <a:schemeClr val="tx2"/>
              </a:solidFill>
              <a:effectLst>
                <a:outerShdw blurRad="38100" dist="38100" dir="2700000" algn="tl">
                  <a:srgbClr val="C0C0C0"/>
                </a:outerShdw>
              </a:effectLst>
              <a:latin typeface="Calibri" panose="020F0502020204030204" pitchFamily="34" charset="0"/>
            </a:endParaRPr>
          </a:p>
        </p:txBody>
      </p:sp>
      <p:sp>
        <p:nvSpPr>
          <p:cNvPr id="5127" name="TextBox 7"/>
          <p:cNvSpPr txBox="1">
            <a:spLocks noChangeArrowheads="1"/>
          </p:cNvSpPr>
          <p:nvPr/>
        </p:nvSpPr>
        <p:spPr bwMode="auto">
          <a:xfrm>
            <a:off x="1352601" y="980729"/>
            <a:ext cx="9175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u="sng" dirty="0"/>
              <a:t>R’000</a:t>
            </a:r>
          </a:p>
        </p:txBody>
      </p:sp>
      <p:graphicFrame>
        <p:nvGraphicFramePr>
          <p:cNvPr id="9" name="Object 3"/>
          <p:cNvGraphicFramePr>
            <a:graphicFrameLocks noChangeAspect="1"/>
          </p:cNvGraphicFramePr>
          <p:nvPr>
            <p:extLst/>
          </p:nvPr>
        </p:nvGraphicFramePr>
        <p:xfrm>
          <a:off x="611189" y="1288702"/>
          <a:ext cx="8256587" cy="4660578"/>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ular Callout 9"/>
          <p:cNvSpPr/>
          <p:nvPr/>
        </p:nvSpPr>
        <p:spPr>
          <a:xfrm>
            <a:off x="6070104" y="3429000"/>
            <a:ext cx="1728192" cy="710356"/>
          </a:xfrm>
          <a:prstGeom prst="wedgeRoundRectCallout">
            <a:avLst>
              <a:gd name="adj1" fmla="val 6810"/>
              <a:gd name="adj2" fmla="val 4863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1400" b="1" dirty="0">
                <a:latin typeface="Calibri" panose="020F0502020204030204" pitchFamily="34" charset="0"/>
              </a:rPr>
              <a:t>22,5% Spent</a:t>
            </a:r>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9714521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6"/>
          <p:cNvSpPr>
            <a:spLocks noGrp="1"/>
          </p:cNvSpPr>
          <p:nvPr>
            <p:ph type="dt" sz="half" idx="10"/>
          </p:nvPr>
        </p:nvSpPr>
        <p:spPr/>
        <p:txBody>
          <a:bodyPr/>
          <a:lstStyle/>
          <a:p>
            <a:pPr>
              <a:defRPr/>
            </a:pPr>
            <a:fld id="{0EED241B-1221-4C19-AF05-D70DFCA73912}" type="datetime3">
              <a:rPr lang="en-US" smtClean="0"/>
              <a:pPr>
                <a:defRPr/>
              </a:pPr>
              <a:t>23 September 2016</a:t>
            </a:fld>
            <a:endParaRPr lang="en-US" dirty="0"/>
          </a:p>
        </p:txBody>
      </p:sp>
      <p:sp>
        <p:nvSpPr>
          <p:cNvPr id="1029" name="Slide Number Placeholder 5"/>
          <p:cNvSpPr>
            <a:spLocks noGrp="1"/>
          </p:cNvSpPr>
          <p:nvPr>
            <p:ph type="sldNum" sz="quarter" idx="12"/>
          </p:nvPr>
        </p:nvSpPr>
        <p:spPr/>
        <p:txBody>
          <a:bodyPr/>
          <a:lstStyle/>
          <a:p>
            <a:pPr>
              <a:defRPr/>
            </a:pPr>
            <a:fld id="{A487C607-7546-4959-BF12-0379D6902BF5}" type="slidenum">
              <a:rPr lang="en-US" smtClean="0"/>
              <a:pPr>
                <a:defRPr/>
              </a:pPr>
              <a:t>31</a:t>
            </a:fld>
            <a:endParaRPr lang="en-US" dirty="0" smtClean="0"/>
          </a:p>
        </p:txBody>
      </p:sp>
      <p:sp>
        <p:nvSpPr>
          <p:cNvPr id="7" name="Rectangle 2"/>
          <p:cNvSpPr>
            <a:spLocks noChangeArrowheads="1"/>
          </p:cNvSpPr>
          <p:nvPr/>
        </p:nvSpPr>
        <p:spPr bwMode="auto">
          <a:xfrm>
            <a:off x="560513" y="237604"/>
            <a:ext cx="8785225" cy="523220"/>
          </a:xfrm>
          <a:prstGeom prst="rect">
            <a:avLst/>
          </a:prstGeom>
          <a:noFill/>
          <a:ln w="9525">
            <a:noFill/>
            <a:miter lim="800000"/>
            <a:headEnd/>
            <a:tailEnd/>
          </a:ln>
        </p:spPr>
        <p:txBody>
          <a:bodyPr anchor="b">
            <a:spAutoFit/>
          </a:bodyPr>
          <a:lstStyle/>
          <a:p>
            <a:pPr algn="ctr">
              <a:defRPr/>
            </a:pPr>
            <a:r>
              <a:rPr lang="en-US" sz="2800" b="1" dirty="0">
                <a:solidFill>
                  <a:schemeClr val="tx2"/>
                </a:solidFill>
                <a:latin typeface="Calibri" panose="020F0502020204030204" pitchFamily="34" charset="0"/>
              </a:rPr>
              <a:t>P3 : SOCIAL SECURITY POLICY AND ADMINISTRATION</a:t>
            </a:r>
            <a:endParaRPr lang="en-US" sz="4000" b="1" dirty="0">
              <a:solidFill>
                <a:schemeClr val="tx2"/>
              </a:solidFill>
              <a:effectLst>
                <a:outerShdw blurRad="38100" dist="38100" dir="2700000" algn="tl">
                  <a:srgbClr val="C0C0C0"/>
                </a:outerShdw>
              </a:effectLst>
              <a:latin typeface="Calibri" panose="020F0502020204030204" pitchFamily="34" charset="0"/>
            </a:endParaRPr>
          </a:p>
        </p:txBody>
      </p:sp>
      <p:graphicFrame>
        <p:nvGraphicFramePr>
          <p:cNvPr id="2" name="Table 1"/>
          <p:cNvGraphicFramePr>
            <a:graphicFrameLocks noGrp="1"/>
          </p:cNvGraphicFramePr>
          <p:nvPr>
            <p:extLst/>
          </p:nvPr>
        </p:nvGraphicFramePr>
        <p:xfrm>
          <a:off x="632521" y="791469"/>
          <a:ext cx="8496943" cy="5048189"/>
        </p:xfrm>
        <a:graphic>
          <a:graphicData uri="http://schemas.openxmlformats.org/drawingml/2006/table">
            <a:tbl>
              <a:tblPr/>
              <a:tblGrid>
                <a:gridCol w="3436824"/>
                <a:gridCol w="1318928"/>
                <a:gridCol w="1255518"/>
                <a:gridCol w="1251291"/>
                <a:gridCol w="1234382"/>
              </a:tblGrid>
              <a:tr h="208261">
                <a:tc rowSpan="3">
                  <a:txBody>
                    <a:bodyPr/>
                    <a:lstStyle/>
                    <a:p>
                      <a:pPr algn="ctr" rtl="0" fontAlgn="ctr"/>
                      <a:r>
                        <a:rPr lang="en-ZA" sz="1400" b="1" i="0" u="none" strike="noStrike" dirty="0">
                          <a:solidFill>
                            <a:srgbClr val="000000"/>
                          </a:solidFill>
                          <a:effectLst/>
                          <a:latin typeface="Calibri" panose="020F0502020204030204" pitchFamily="34" charset="0"/>
                        </a:rPr>
                        <a:t>SUB PROGRAMMES</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en-ZA" sz="1400" b="1" i="0" u="none" strike="noStrike" dirty="0">
                          <a:solidFill>
                            <a:srgbClr val="000000"/>
                          </a:solidFill>
                          <a:effectLst/>
                          <a:latin typeface="Calibri" panose="020F0502020204030204" pitchFamily="34" charset="0"/>
                        </a:rPr>
                        <a:t>Voted</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3">
                  <a:txBody>
                    <a:bodyPr/>
                    <a:lstStyle/>
                    <a:p>
                      <a:pPr algn="ctr" rtl="0" fontAlgn="b"/>
                      <a:r>
                        <a:rPr lang="en-ZA" sz="1400" b="1" i="0" u="none" strike="noStrike">
                          <a:solidFill>
                            <a:srgbClr val="000000"/>
                          </a:solidFill>
                          <a:effectLst/>
                          <a:latin typeface="Calibri" panose="020F0502020204030204" pitchFamily="34" charset="0"/>
                        </a:rPr>
                        <a:t>Actual</a:t>
                      </a:r>
                    </a:p>
                  </a:txBody>
                  <a:tcPr marL="8502" marR="8502" marT="850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ZA"/>
                    </a:p>
                  </a:txBody>
                  <a:tcPr/>
                </a:tc>
                <a:tc hMerge="1">
                  <a:txBody>
                    <a:bodyPr/>
                    <a:lstStyle/>
                    <a:p>
                      <a:endParaRPr lang="en-ZA"/>
                    </a:p>
                  </a:txBody>
                  <a:tcPr/>
                </a:tc>
              </a:tr>
              <a:tr h="397589">
                <a:tc vMerge="1">
                  <a:txBody>
                    <a:bodyPr/>
                    <a:lstStyle/>
                    <a:p>
                      <a:endParaRPr lang="en-ZA"/>
                    </a:p>
                  </a:txBody>
                  <a:tcPr/>
                </a:tc>
                <a:tc vMerge="1">
                  <a:txBody>
                    <a:bodyPr/>
                    <a:lstStyle/>
                    <a:p>
                      <a:endParaRPr lang="en-ZA"/>
                    </a:p>
                  </a:txBody>
                  <a:tcPr/>
                </a:tc>
                <a:tc>
                  <a:txBody>
                    <a:bodyPr/>
                    <a:lstStyle/>
                    <a:p>
                      <a:pPr algn="ctr" rtl="0" fontAlgn="b"/>
                      <a:r>
                        <a:rPr lang="en-ZA" sz="1400" b="1" i="0" u="none" strike="noStrike" dirty="0">
                          <a:solidFill>
                            <a:srgbClr val="000000"/>
                          </a:solidFill>
                          <a:effectLst/>
                          <a:latin typeface="Calibri" panose="020F0502020204030204" pitchFamily="34" charset="0"/>
                        </a:rPr>
                        <a:t>Apr – Jun 2016</a:t>
                      </a:r>
                    </a:p>
                  </a:txBody>
                  <a:tcPr marL="8502" marR="8502" marT="8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en-ZA" sz="1400" b="1" i="0" u="none" strike="noStrike" dirty="0">
                          <a:solidFill>
                            <a:srgbClr val="000000"/>
                          </a:solidFill>
                          <a:effectLst/>
                          <a:latin typeface="Calibri" panose="020F0502020204030204" pitchFamily="34" charset="0"/>
                        </a:rPr>
                        <a:t>Deviation</a:t>
                      </a:r>
                    </a:p>
                  </a:txBody>
                  <a:tcPr marL="8502" marR="8502" marT="8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en-ZA" sz="1400" b="1" i="0" u="none" strike="noStrike" dirty="0">
                          <a:solidFill>
                            <a:srgbClr val="000000"/>
                          </a:solidFill>
                          <a:effectLst/>
                          <a:latin typeface="Calibri" panose="020F0502020204030204" pitchFamily="34" charset="0"/>
                        </a:rPr>
                        <a:t>% Spent</a:t>
                      </a:r>
                    </a:p>
                  </a:txBody>
                  <a:tcPr marL="8502" marR="8502" marT="8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8795">
                <a:tc vMerge="1">
                  <a:txBody>
                    <a:bodyPr/>
                    <a:lstStyle/>
                    <a:p>
                      <a:endParaRPr lang="en-ZA"/>
                    </a:p>
                  </a:txBody>
                  <a:tcPr/>
                </a:tc>
                <a:tc>
                  <a:txBody>
                    <a:bodyPr/>
                    <a:lstStyle/>
                    <a:p>
                      <a:pPr algn="ctr" rtl="0" fontAlgn="b"/>
                      <a:r>
                        <a:rPr lang="en-ZA" sz="1400" b="1" i="0" u="none" strike="noStrike" dirty="0">
                          <a:solidFill>
                            <a:srgbClr val="000000"/>
                          </a:solidFill>
                          <a:effectLst/>
                          <a:latin typeface="Calibri" panose="020F0502020204030204" pitchFamily="34" charset="0"/>
                        </a:rPr>
                        <a:t>R’ 000</a:t>
                      </a:r>
                    </a:p>
                  </a:txBody>
                  <a:tcPr marL="8502" marR="8502" marT="8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b"/>
                      <a:r>
                        <a:rPr lang="en-ZA" sz="1400" b="1" i="0" u="none" strike="noStrike">
                          <a:solidFill>
                            <a:srgbClr val="000000"/>
                          </a:solidFill>
                          <a:effectLst/>
                          <a:latin typeface="Calibri" panose="020F0502020204030204" pitchFamily="34" charset="0"/>
                        </a:rPr>
                        <a:t>R’000</a:t>
                      </a:r>
                    </a:p>
                  </a:txBody>
                  <a:tcPr marL="8502" marR="8502" marT="8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b"/>
                      <a:r>
                        <a:rPr lang="en-ZA" sz="1400" b="1" i="0" u="none" strike="noStrike">
                          <a:solidFill>
                            <a:srgbClr val="000000"/>
                          </a:solidFill>
                          <a:effectLst/>
                          <a:latin typeface="Calibri" panose="020F0502020204030204" pitchFamily="34" charset="0"/>
                        </a:rPr>
                        <a:t> R’000</a:t>
                      </a:r>
                    </a:p>
                  </a:txBody>
                  <a:tcPr marL="8502" marR="8502" marT="8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b"/>
                      <a:r>
                        <a:rPr lang="en-ZA" sz="1400" b="1" i="0" u="none" strike="noStrike" dirty="0">
                          <a:solidFill>
                            <a:srgbClr val="000000"/>
                          </a:solidFill>
                          <a:effectLst/>
                          <a:latin typeface="Calibri" panose="020F0502020204030204" pitchFamily="34" charset="0"/>
                        </a:rPr>
                        <a:t> R’000</a:t>
                      </a:r>
                    </a:p>
                  </a:txBody>
                  <a:tcPr marL="8502" marR="8502" marT="8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98795">
                <a:tc>
                  <a:txBody>
                    <a:bodyPr/>
                    <a:lstStyle/>
                    <a:p>
                      <a:pPr algn="l" rtl="0" fontAlgn="ctr"/>
                      <a:r>
                        <a:rPr lang="en-ZA" sz="1400" b="0" i="0" u="none" strike="noStrike">
                          <a:solidFill>
                            <a:srgbClr val="000000"/>
                          </a:solidFill>
                          <a:effectLst/>
                          <a:latin typeface="Calibri" panose="020F0502020204030204" pitchFamily="34" charset="0"/>
                        </a:rPr>
                        <a:t>Social Security Policy Development</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ZA" sz="1400" b="1" i="0" u="none" strike="noStrike" dirty="0">
                          <a:solidFill>
                            <a:srgbClr val="000000"/>
                          </a:solidFill>
                          <a:effectLst/>
                          <a:latin typeface="Calibri" panose="020F0502020204030204" pitchFamily="34" charset="0"/>
                        </a:rPr>
                        <a:t>            57,228 </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l" rtl="0" fontAlgn="ctr"/>
                      <a:r>
                        <a:rPr lang="en-ZA" sz="1400" b="0" i="0" u="none" strike="noStrike">
                          <a:solidFill>
                            <a:srgbClr val="000000"/>
                          </a:solidFill>
                          <a:effectLst/>
                          <a:latin typeface="Calibri" panose="020F0502020204030204" pitchFamily="34" charset="0"/>
                        </a:rPr>
                        <a:t>             8,500 </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400" b="0" i="0" u="none" strike="noStrike">
                          <a:solidFill>
                            <a:srgbClr val="000000"/>
                          </a:solidFill>
                          <a:effectLst/>
                          <a:latin typeface="Calibri" panose="020F0502020204030204" pitchFamily="34" charset="0"/>
                        </a:rPr>
                        <a:t>48,728</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400" b="0" i="0" u="none" strike="noStrike">
                          <a:solidFill>
                            <a:srgbClr val="000000"/>
                          </a:solidFill>
                          <a:effectLst/>
                          <a:latin typeface="Calibri" panose="020F0502020204030204" pitchFamily="34" charset="0"/>
                        </a:rPr>
                        <a:t>14.85%</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8795">
                <a:tc>
                  <a:txBody>
                    <a:bodyPr/>
                    <a:lstStyle/>
                    <a:p>
                      <a:pPr algn="l" rtl="0" fontAlgn="ctr"/>
                      <a:r>
                        <a:rPr lang="en-ZA" sz="1400" b="0" i="0" u="none" strike="noStrike">
                          <a:solidFill>
                            <a:srgbClr val="000000"/>
                          </a:solidFill>
                          <a:effectLst/>
                          <a:latin typeface="Calibri" panose="020F0502020204030204" pitchFamily="34" charset="0"/>
                        </a:rPr>
                        <a:t>Appeals  Adjudication</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ZA" sz="1400" b="1" i="0" u="none" strike="noStrike" dirty="0">
                          <a:solidFill>
                            <a:srgbClr val="000000"/>
                          </a:solidFill>
                          <a:effectLst/>
                          <a:latin typeface="Calibri" panose="020F0502020204030204" pitchFamily="34" charset="0"/>
                        </a:rPr>
                        <a:t>            43,934 </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rtl="0" fontAlgn="ctr"/>
                      <a:r>
                        <a:rPr lang="en-ZA" sz="1400" b="0" i="0" u="none" strike="noStrike">
                          <a:solidFill>
                            <a:srgbClr val="000000"/>
                          </a:solidFill>
                          <a:effectLst/>
                          <a:latin typeface="Calibri" panose="020F0502020204030204" pitchFamily="34" charset="0"/>
                        </a:rPr>
                        <a:t>             6,547 </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37,387</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14.90%</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795">
                <a:tc>
                  <a:txBody>
                    <a:bodyPr/>
                    <a:lstStyle/>
                    <a:p>
                      <a:pPr algn="l" rtl="0" fontAlgn="ctr"/>
                      <a:r>
                        <a:rPr lang="en-ZA" sz="1400" b="0" i="0" u="none" strike="noStrike">
                          <a:solidFill>
                            <a:srgbClr val="000000"/>
                          </a:solidFill>
                          <a:effectLst/>
                          <a:latin typeface="Calibri" panose="020F0502020204030204" pitchFamily="34" charset="0"/>
                        </a:rPr>
                        <a:t>Social Grants Administration</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ZA" sz="1400" b="1" i="0" u="none" strike="noStrike" dirty="0">
                          <a:solidFill>
                            <a:srgbClr val="000000"/>
                          </a:solidFill>
                          <a:effectLst/>
                          <a:latin typeface="Calibri" panose="020F0502020204030204" pitchFamily="34" charset="0"/>
                        </a:rPr>
                        <a:t>       6,825,866 </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rtl="0" fontAlgn="ctr"/>
                      <a:r>
                        <a:rPr lang="en-ZA" sz="1400" b="0" i="0" u="none" strike="noStrike">
                          <a:solidFill>
                            <a:srgbClr val="000000"/>
                          </a:solidFill>
                          <a:effectLst/>
                          <a:latin typeface="Calibri" panose="020F0502020204030204" pitchFamily="34" charset="0"/>
                        </a:rPr>
                        <a:t>      1,539,400 </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5,286,466</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22.55%</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795">
                <a:tc>
                  <a:txBody>
                    <a:bodyPr/>
                    <a:lstStyle/>
                    <a:p>
                      <a:pPr algn="l" rtl="0" fontAlgn="ctr"/>
                      <a:r>
                        <a:rPr lang="en-ZA" sz="1400" b="0" i="0" u="none" strike="noStrike">
                          <a:solidFill>
                            <a:srgbClr val="000000"/>
                          </a:solidFill>
                          <a:effectLst/>
                          <a:latin typeface="Calibri" panose="020F0502020204030204" pitchFamily="34" charset="0"/>
                        </a:rPr>
                        <a:t>Social Grants Fraud Investigation</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ZA" sz="1400" b="1" i="0" u="none" strike="noStrike" dirty="0">
                          <a:solidFill>
                            <a:srgbClr val="000000"/>
                          </a:solidFill>
                          <a:effectLst/>
                          <a:latin typeface="Calibri" panose="020F0502020204030204" pitchFamily="34" charset="0"/>
                        </a:rPr>
                        <a:t>            83,066 </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rtl="0" fontAlgn="ctr"/>
                      <a:r>
                        <a:rPr lang="en-ZA" sz="1400" b="0" i="0" u="none" strike="noStrike">
                          <a:solidFill>
                            <a:srgbClr val="000000"/>
                          </a:solidFill>
                          <a:effectLst/>
                          <a:latin typeface="Calibri" panose="020F0502020204030204" pitchFamily="34" charset="0"/>
                        </a:rPr>
                        <a:t>           20,766 </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62,300</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25.00%</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795">
                <a:tc>
                  <a:txBody>
                    <a:bodyPr/>
                    <a:lstStyle/>
                    <a:p>
                      <a:pPr algn="l" rtl="0" fontAlgn="ctr"/>
                      <a:r>
                        <a:rPr lang="en-ZA" sz="1400" b="0" i="0" u="none" strike="noStrike">
                          <a:solidFill>
                            <a:srgbClr val="000000"/>
                          </a:solidFill>
                          <a:effectLst/>
                          <a:latin typeface="Calibri" panose="020F0502020204030204" pitchFamily="34" charset="0"/>
                        </a:rPr>
                        <a:t>Programme Management</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ZA" sz="1400" b="1" i="0" u="none" strike="noStrike" dirty="0">
                          <a:solidFill>
                            <a:srgbClr val="000000"/>
                          </a:solidFill>
                          <a:effectLst/>
                          <a:latin typeface="Calibri" panose="020F0502020204030204" pitchFamily="34" charset="0"/>
                        </a:rPr>
                        <a:t>              5,406 </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ctr"/>
                      <a:r>
                        <a:rPr lang="en-ZA" sz="1400" b="0" i="0" u="none" strike="noStrike">
                          <a:solidFill>
                            <a:srgbClr val="000000"/>
                          </a:solidFill>
                          <a:effectLst/>
                          <a:latin typeface="Calibri" panose="020F0502020204030204" pitchFamily="34" charset="0"/>
                        </a:rPr>
                        <a:t>                992 </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4,414</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18.35%</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8795">
                <a:tc>
                  <a:txBody>
                    <a:bodyPr/>
                    <a:lstStyle/>
                    <a:p>
                      <a:pPr algn="l" rtl="0" fontAlgn="ctr"/>
                      <a:r>
                        <a:rPr lang="en-ZA" sz="1400" b="1" i="0" u="none" strike="noStrike">
                          <a:solidFill>
                            <a:srgbClr val="000000"/>
                          </a:solidFill>
                          <a:effectLst/>
                          <a:latin typeface="Calibri" panose="020F0502020204030204" pitchFamily="34" charset="0"/>
                        </a:rPr>
                        <a:t>TOTAL</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r" rtl="0" fontAlgn="b"/>
                      <a:r>
                        <a:rPr lang="en-ZA" sz="1400" b="1" i="0" u="none" strike="noStrike" dirty="0">
                          <a:solidFill>
                            <a:srgbClr val="000000"/>
                          </a:solidFill>
                          <a:effectLst/>
                          <a:latin typeface="Calibri" panose="020F0502020204030204" pitchFamily="34" charset="0"/>
                        </a:rPr>
                        <a:t>7,015,500</a:t>
                      </a:r>
                    </a:p>
                  </a:txBody>
                  <a:tcPr marL="8502" marR="8502" marT="8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b"/>
                      <a:r>
                        <a:rPr lang="en-ZA" sz="1400" b="1" i="0" u="none" strike="noStrike">
                          <a:solidFill>
                            <a:srgbClr val="000000"/>
                          </a:solidFill>
                          <a:effectLst/>
                          <a:latin typeface="Calibri" panose="020F0502020204030204" pitchFamily="34" charset="0"/>
                        </a:rPr>
                        <a:t>1,576,206</a:t>
                      </a:r>
                    </a:p>
                  </a:txBody>
                  <a:tcPr marL="8502" marR="8502" marT="8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r" rtl="0" fontAlgn="b"/>
                      <a:r>
                        <a:rPr lang="en-ZA" sz="1400" b="1" i="0" u="none" strike="noStrike">
                          <a:solidFill>
                            <a:srgbClr val="000000"/>
                          </a:solidFill>
                          <a:effectLst/>
                          <a:latin typeface="Calibri" panose="020F0502020204030204" pitchFamily="34" charset="0"/>
                        </a:rPr>
                        <a:t>5,439,294</a:t>
                      </a:r>
                    </a:p>
                  </a:txBody>
                  <a:tcPr marL="8502" marR="8502" marT="8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r" rtl="0" fontAlgn="b"/>
                      <a:r>
                        <a:rPr lang="en-ZA" sz="1400" b="1" i="0" u="none" strike="noStrike">
                          <a:solidFill>
                            <a:srgbClr val="000000"/>
                          </a:solidFill>
                          <a:effectLst/>
                          <a:latin typeface="Calibri" panose="020F0502020204030204" pitchFamily="34" charset="0"/>
                        </a:rPr>
                        <a:t>22.47%</a:t>
                      </a:r>
                    </a:p>
                  </a:txBody>
                  <a:tcPr marL="8502" marR="8502" marT="8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r>
              <a:tr h="198795">
                <a:tc>
                  <a:txBody>
                    <a:bodyPr/>
                    <a:lstStyle/>
                    <a:p>
                      <a:pPr algn="l" fontAlgn="b"/>
                      <a:endParaRPr lang="en-ZA" sz="1400" b="0" i="0" u="none" strike="noStrike">
                        <a:solidFill>
                          <a:srgbClr val="000000"/>
                        </a:solidFill>
                        <a:effectLst/>
                        <a:latin typeface="Calibri" panose="020F0502020204030204" pitchFamily="34" charset="0"/>
                      </a:endParaRPr>
                    </a:p>
                  </a:txBody>
                  <a:tcPr marL="8502" marR="8502" marT="85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502" marR="8502" marT="85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502" marR="8502" marT="85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502" marR="8502" marT="85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502" marR="8502" marT="8502" marB="0" anchor="b">
                    <a:lnL>
                      <a:noFill/>
                    </a:lnL>
                    <a:lnR>
                      <a:noFill/>
                    </a:lnR>
                    <a:lnT w="6350" cap="flat" cmpd="sng" algn="ctr">
                      <a:solidFill>
                        <a:srgbClr val="000000"/>
                      </a:solidFill>
                      <a:prstDash val="solid"/>
                      <a:round/>
                      <a:headEnd type="none" w="med" len="med"/>
                      <a:tailEnd type="none" w="med" len="med"/>
                    </a:lnT>
                    <a:lnB>
                      <a:noFill/>
                    </a:lnB>
                  </a:tcPr>
                </a:tc>
              </a:tr>
              <a:tr h="198795">
                <a:tc>
                  <a:txBody>
                    <a:bodyPr/>
                    <a:lstStyle/>
                    <a:p>
                      <a:pPr algn="l" fontAlgn="b"/>
                      <a:r>
                        <a:rPr lang="en-ZA" sz="1400" b="1" i="0" u="none" strike="noStrike">
                          <a:solidFill>
                            <a:srgbClr val="000000"/>
                          </a:solidFill>
                          <a:effectLst/>
                          <a:latin typeface="Calibri" panose="020F0502020204030204" pitchFamily="34" charset="0"/>
                        </a:rPr>
                        <a:t>Economic Classification</a:t>
                      </a:r>
                    </a:p>
                  </a:txBody>
                  <a:tcPr marL="8502" marR="8502" marT="85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502" marR="8502" marT="85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502" marR="8502" marT="85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502" marR="8502" marT="85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502" marR="8502" marT="8502" marB="0" anchor="b">
                    <a:lnL>
                      <a:noFill/>
                    </a:lnL>
                    <a:lnR>
                      <a:noFill/>
                    </a:lnR>
                    <a:lnT>
                      <a:noFill/>
                    </a:lnT>
                    <a:lnB w="6350" cap="flat" cmpd="sng" algn="ctr">
                      <a:solidFill>
                        <a:srgbClr val="000000"/>
                      </a:solidFill>
                      <a:prstDash val="solid"/>
                      <a:round/>
                      <a:headEnd type="none" w="med" len="med"/>
                      <a:tailEnd type="none" w="med" len="med"/>
                    </a:lnB>
                  </a:tcPr>
                </a:tc>
              </a:tr>
              <a:tr h="198795">
                <a:tc>
                  <a:txBody>
                    <a:bodyPr/>
                    <a:lstStyle/>
                    <a:p>
                      <a:pPr algn="l" rtl="0" fontAlgn="ctr"/>
                      <a:r>
                        <a:rPr lang="en-ZA" sz="1400" b="1" i="0" u="none" strike="noStrike">
                          <a:solidFill>
                            <a:srgbClr val="000000"/>
                          </a:solidFill>
                          <a:effectLst/>
                          <a:latin typeface="Calibri" panose="020F0502020204030204" pitchFamily="34" charset="0"/>
                        </a:rPr>
                        <a:t>Current Payments</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1" i="0" u="none" strike="noStrike" dirty="0">
                          <a:solidFill>
                            <a:srgbClr val="000000"/>
                          </a:solidFill>
                          <a:effectLst/>
                          <a:latin typeface="Calibri" panose="020F0502020204030204" pitchFamily="34" charset="0"/>
                        </a:rPr>
                        <a:t>100,687</a:t>
                      </a:r>
                    </a:p>
                  </a:txBody>
                  <a:tcPr marL="8502" marR="8502" marT="8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b"/>
                      <a:r>
                        <a:rPr lang="en-ZA" sz="1400" b="1" i="0" u="none" strike="noStrike">
                          <a:solidFill>
                            <a:srgbClr val="000000"/>
                          </a:solidFill>
                          <a:effectLst/>
                          <a:latin typeface="Calibri" panose="020F0502020204030204" pitchFamily="34" charset="0"/>
                        </a:rPr>
                        <a:t>16,018</a:t>
                      </a:r>
                    </a:p>
                  </a:txBody>
                  <a:tcPr marL="8502" marR="8502" marT="8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effectLst/>
                          <a:latin typeface="Calibri" panose="020F0502020204030204" pitchFamily="34" charset="0"/>
                        </a:rPr>
                        <a:t>84,669</a:t>
                      </a:r>
                    </a:p>
                  </a:txBody>
                  <a:tcPr marL="8502" marR="8502" marT="8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rPr>
                        <a:t>15.91%</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795">
                <a:tc>
                  <a:txBody>
                    <a:bodyPr/>
                    <a:lstStyle/>
                    <a:p>
                      <a:pPr algn="l" rtl="0" fontAlgn="ctr"/>
                      <a:r>
                        <a:rPr lang="en-ZA" sz="1400" b="0" i="0" u="none" strike="noStrike">
                          <a:solidFill>
                            <a:srgbClr val="000000"/>
                          </a:solidFill>
                          <a:effectLst/>
                          <a:latin typeface="Calibri" panose="020F0502020204030204" pitchFamily="34" charset="0"/>
                        </a:rPr>
                        <a:t>Compensation of Employees </a:t>
                      </a:r>
                    </a:p>
                  </a:txBody>
                  <a:tcPr marL="76515"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b"/>
                      <a:r>
                        <a:rPr lang="en-ZA" sz="1400" b="0" i="0" u="none" strike="noStrike" dirty="0">
                          <a:solidFill>
                            <a:srgbClr val="000000"/>
                          </a:solidFill>
                          <a:effectLst/>
                          <a:latin typeface="Calibri" panose="020F0502020204030204" pitchFamily="34" charset="0"/>
                        </a:rPr>
                        <a:t>50,683</a:t>
                      </a:r>
                    </a:p>
                  </a:txBody>
                  <a:tcPr marL="8502" marR="8502" marT="8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r" rtl="0" fontAlgn="b"/>
                      <a:r>
                        <a:rPr lang="en-ZA" sz="1400" b="0" i="0" u="none" strike="noStrike">
                          <a:solidFill>
                            <a:srgbClr val="000000"/>
                          </a:solidFill>
                          <a:effectLst/>
                          <a:latin typeface="Calibri" panose="020F0502020204030204" pitchFamily="34" charset="0"/>
                        </a:rPr>
                        <a:t>11,571</a:t>
                      </a:r>
                    </a:p>
                  </a:txBody>
                  <a:tcPr marL="8502" marR="8502" marT="8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400" b="0" i="0" u="none" strike="noStrike">
                          <a:solidFill>
                            <a:srgbClr val="000000"/>
                          </a:solidFill>
                          <a:effectLst/>
                          <a:latin typeface="Calibri" panose="020F0502020204030204" pitchFamily="34" charset="0"/>
                        </a:rPr>
                        <a:t>39,112</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400" b="0" i="0" u="none" strike="noStrike">
                          <a:solidFill>
                            <a:srgbClr val="000000"/>
                          </a:solidFill>
                          <a:effectLst/>
                          <a:latin typeface="Calibri" panose="020F0502020204030204" pitchFamily="34" charset="0"/>
                        </a:rPr>
                        <a:t>22.83%</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8795">
                <a:tc>
                  <a:txBody>
                    <a:bodyPr/>
                    <a:lstStyle/>
                    <a:p>
                      <a:pPr algn="l" rtl="0" fontAlgn="ctr"/>
                      <a:r>
                        <a:rPr lang="en-ZA" sz="1400" b="0" i="0" u="none" strike="noStrike">
                          <a:solidFill>
                            <a:srgbClr val="000000"/>
                          </a:solidFill>
                          <a:effectLst/>
                          <a:latin typeface="Calibri" panose="020F0502020204030204" pitchFamily="34" charset="0"/>
                        </a:rPr>
                        <a:t>Goods and Services</a:t>
                      </a:r>
                    </a:p>
                  </a:txBody>
                  <a:tcPr marL="76515"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effectLst/>
                          <a:latin typeface="Calibri" panose="020F0502020204030204" pitchFamily="34" charset="0"/>
                        </a:rPr>
                        <a:t>50,004</a:t>
                      </a:r>
                    </a:p>
                  </a:txBody>
                  <a:tcPr marL="8502" marR="8502" marT="8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b"/>
                      <a:r>
                        <a:rPr lang="en-ZA" sz="1400" b="0" i="0" u="none" strike="noStrike">
                          <a:solidFill>
                            <a:srgbClr val="000000"/>
                          </a:solidFill>
                          <a:effectLst/>
                          <a:latin typeface="Calibri" panose="020F0502020204030204" pitchFamily="34" charset="0"/>
                        </a:rPr>
                        <a:t>4,447</a:t>
                      </a:r>
                    </a:p>
                  </a:txBody>
                  <a:tcPr marL="8502" marR="8502" marT="8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45,557</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8.89%</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8795">
                <a:tc>
                  <a:txBody>
                    <a:bodyPr/>
                    <a:lstStyle/>
                    <a:p>
                      <a:pPr algn="l" rtl="0" fontAlgn="ctr"/>
                      <a:r>
                        <a:rPr lang="en-ZA" sz="1400" b="1" i="0" u="none" strike="noStrike">
                          <a:solidFill>
                            <a:srgbClr val="000000"/>
                          </a:solidFill>
                          <a:effectLst/>
                          <a:latin typeface="Calibri" panose="020F0502020204030204" pitchFamily="34" charset="0"/>
                        </a:rPr>
                        <a:t>Transfers and Subsidies</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1" i="0" u="none" strike="noStrike" dirty="0">
                          <a:solidFill>
                            <a:srgbClr val="000000"/>
                          </a:solidFill>
                          <a:effectLst/>
                          <a:latin typeface="Calibri" panose="020F0502020204030204" pitchFamily="34" charset="0"/>
                        </a:rPr>
                        <a:t>6,912,606</a:t>
                      </a:r>
                    </a:p>
                  </a:txBody>
                  <a:tcPr marL="8502" marR="8502" marT="8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b"/>
                      <a:r>
                        <a:rPr lang="en-ZA" sz="1400" b="1" i="0" u="none" strike="noStrike">
                          <a:solidFill>
                            <a:srgbClr val="000000"/>
                          </a:solidFill>
                          <a:effectLst/>
                          <a:latin typeface="Calibri" panose="020F0502020204030204" pitchFamily="34" charset="0"/>
                        </a:rPr>
                        <a:t>1,560,166</a:t>
                      </a:r>
                    </a:p>
                  </a:txBody>
                  <a:tcPr marL="8502" marR="8502" marT="8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rPr>
                        <a:t>5,352,440</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rPr>
                        <a:t>22.57%</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795">
                <a:tc>
                  <a:txBody>
                    <a:bodyPr/>
                    <a:lstStyle/>
                    <a:p>
                      <a:pPr algn="l" rtl="0" fontAlgn="ctr"/>
                      <a:r>
                        <a:rPr lang="en-ZA" sz="1400" b="0" i="0" u="none" strike="noStrike">
                          <a:solidFill>
                            <a:srgbClr val="000000"/>
                          </a:solidFill>
                          <a:effectLst/>
                          <a:latin typeface="Calibri" panose="020F0502020204030204" pitchFamily="34" charset="0"/>
                        </a:rPr>
                        <a:t>Departmental agencies and accounts</a:t>
                      </a:r>
                    </a:p>
                  </a:txBody>
                  <a:tcPr marL="76515"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400" b="0" i="0" u="none" strike="noStrike">
                          <a:solidFill>
                            <a:srgbClr val="000000"/>
                          </a:solidFill>
                          <a:effectLst/>
                          <a:latin typeface="Calibri" panose="020F0502020204030204" pitchFamily="34" charset="0"/>
                        </a:rPr>
                        <a:t>6,908,932</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r" rtl="0" fontAlgn="ctr"/>
                      <a:r>
                        <a:rPr lang="en-ZA" sz="1400" b="0" i="0" u="none" strike="noStrike">
                          <a:solidFill>
                            <a:srgbClr val="000000"/>
                          </a:solidFill>
                          <a:effectLst/>
                          <a:latin typeface="Calibri" panose="020F0502020204030204" pitchFamily="34" charset="0"/>
                        </a:rPr>
                        <a:t>1,560,166</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400" b="0" i="0" u="none" strike="noStrike">
                          <a:solidFill>
                            <a:srgbClr val="000000"/>
                          </a:solidFill>
                          <a:effectLst/>
                          <a:latin typeface="Calibri" panose="020F0502020204030204" pitchFamily="34" charset="0"/>
                        </a:rPr>
                        <a:t>5,348,766</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400" b="0" i="0" u="none" strike="noStrike">
                          <a:solidFill>
                            <a:srgbClr val="000000"/>
                          </a:solidFill>
                          <a:effectLst/>
                          <a:latin typeface="Calibri" panose="020F0502020204030204" pitchFamily="34" charset="0"/>
                        </a:rPr>
                        <a:t>22.58%</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8795">
                <a:tc>
                  <a:txBody>
                    <a:bodyPr/>
                    <a:lstStyle/>
                    <a:p>
                      <a:pPr algn="l" rtl="0" fontAlgn="ctr"/>
                      <a:r>
                        <a:rPr lang="en-ZA" sz="1400" b="0" i="0" u="none" strike="noStrike">
                          <a:solidFill>
                            <a:srgbClr val="000000"/>
                          </a:solidFill>
                          <a:effectLst/>
                          <a:latin typeface="Calibri" panose="020F0502020204030204" pitchFamily="34" charset="0"/>
                        </a:rPr>
                        <a:t>Higher education institutions</a:t>
                      </a:r>
                    </a:p>
                  </a:txBody>
                  <a:tcPr marL="76515"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dirty="0">
                          <a:solidFill>
                            <a:srgbClr val="000000"/>
                          </a:solidFill>
                          <a:effectLst/>
                          <a:latin typeface="Calibri" panose="020F0502020204030204" pitchFamily="34" charset="0"/>
                        </a:rPr>
                        <a:t>2,000</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rtl="0" fontAlgn="ctr"/>
                      <a:r>
                        <a:rPr lang="en-ZA" sz="1400" b="0" i="0" u="none" strike="noStrike">
                          <a:solidFill>
                            <a:srgbClr val="000000"/>
                          </a:solidFill>
                          <a:effectLst/>
                          <a:latin typeface="Calibri" panose="020F0502020204030204" pitchFamily="34" charset="0"/>
                        </a:rPr>
                        <a:t>0</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             2,000 </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0.00%</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3893">
                <a:tc>
                  <a:txBody>
                    <a:bodyPr/>
                    <a:lstStyle/>
                    <a:p>
                      <a:pPr algn="l" rtl="0" fontAlgn="ctr"/>
                      <a:r>
                        <a:rPr lang="en-ZA" sz="1400" b="0" i="0" u="none" strike="noStrike">
                          <a:solidFill>
                            <a:srgbClr val="000000"/>
                          </a:solidFill>
                          <a:effectLst/>
                          <a:latin typeface="Calibri" panose="020F0502020204030204" pitchFamily="34" charset="0"/>
                        </a:rPr>
                        <a:t>Foreign governments and international organisations</a:t>
                      </a:r>
                    </a:p>
                  </a:txBody>
                  <a:tcPr marL="76515"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dirty="0">
                          <a:solidFill>
                            <a:srgbClr val="000000"/>
                          </a:solidFill>
                          <a:effectLst/>
                          <a:latin typeface="Calibri" panose="020F0502020204030204" pitchFamily="34" charset="0"/>
                        </a:rPr>
                        <a:t>1,454</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rtl="0" fontAlgn="ctr"/>
                      <a:r>
                        <a:rPr lang="en-ZA" sz="1400" b="0" i="0" u="none" strike="noStrike">
                          <a:solidFill>
                            <a:srgbClr val="000000"/>
                          </a:solidFill>
                          <a:effectLst/>
                          <a:latin typeface="Calibri" panose="020F0502020204030204" pitchFamily="34" charset="0"/>
                        </a:rPr>
                        <a:t>0</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             1,454 </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0.00%</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72008">
                <a:tc>
                  <a:txBody>
                    <a:bodyPr/>
                    <a:lstStyle/>
                    <a:p>
                      <a:pPr algn="l" rtl="0" fontAlgn="ctr"/>
                      <a:r>
                        <a:rPr lang="en-ZA" sz="1400" b="0" i="0" u="none" strike="noStrike">
                          <a:solidFill>
                            <a:srgbClr val="000000"/>
                          </a:solidFill>
                          <a:effectLst/>
                          <a:latin typeface="Calibri" panose="020F0502020204030204" pitchFamily="34" charset="0"/>
                        </a:rPr>
                        <a:t>Households</a:t>
                      </a:r>
                    </a:p>
                  </a:txBody>
                  <a:tcPr marL="76515"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dirty="0">
                          <a:solidFill>
                            <a:srgbClr val="000000"/>
                          </a:solidFill>
                          <a:effectLst/>
                          <a:latin typeface="Calibri" panose="020F0502020204030204" pitchFamily="34" charset="0"/>
                        </a:rPr>
                        <a:t>                 220 </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0" i="0" u="none" strike="noStrike">
                          <a:solidFill>
                            <a:srgbClr val="000000"/>
                          </a:solidFill>
                          <a:effectLst/>
                          <a:latin typeface="Calibri" panose="020F0502020204030204" pitchFamily="34" charset="0"/>
                        </a:rPr>
                        <a:t>                     - </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                220 </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0.00%</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8795">
                <a:tc>
                  <a:txBody>
                    <a:bodyPr/>
                    <a:lstStyle/>
                    <a:p>
                      <a:pPr algn="l" rtl="0" fontAlgn="ctr"/>
                      <a:r>
                        <a:rPr lang="en-ZA" sz="1400" b="1" i="0" u="none" strike="noStrike">
                          <a:solidFill>
                            <a:srgbClr val="000000"/>
                          </a:solidFill>
                          <a:effectLst/>
                          <a:latin typeface="Calibri" panose="020F0502020204030204" pitchFamily="34" charset="0"/>
                        </a:rPr>
                        <a:t>Payments of Capital Assets</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dirty="0">
                          <a:solidFill>
                            <a:srgbClr val="000000"/>
                          </a:solidFill>
                          <a:effectLst/>
                          <a:latin typeface="Calibri" panose="020F0502020204030204" pitchFamily="34" charset="0"/>
                        </a:rPr>
                        <a:t>2,207</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1" i="0" u="none" strike="noStrike">
                          <a:solidFill>
                            <a:srgbClr val="000000"/>
                          </a:solidFill>
                          <a:effectLst/>
                          <a:latin typeface="Calibri" panose="020F0502020204030204" pitchFamily="34" charset="0"/>
                        </a:rPr>
                        <a:t>22</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rPr>
                        <a:t>2185.0417</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rPr>
                        <a:t>0.99%</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795">
                <a:tc>
                  <a:txBody>
                    <a:bodyPr/>
                    <a:lstStyle/>
                    <a:p>
                      <a:pPr algn="l" rtl="0" fontAlgn="ctr"/>
                      <a:r>
                        <a:rPr lang="en-ZA" sz="1400" b="1" i="0" u="none" strike="noStrike" dirty="0">
                          <a:solidFill>
                            <a:srgbClr val="000000"/>
                          </a:solidFill>
                          <a:effectLst/>
                          <a:latin typeface="Calibri" panose="020F0502020204030204" pitchFamily="34" charset="0"/>
                        </a:rPr>
                        <a:t>TOTAL</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1" i="0" u="none" strike="noStrike" dirty="0">
                          <a:solidFill>
                            <a:srgbClr val="000000"/>
                          </a:solidFill>
                          <a:effectLst/>
                          <a:latin typeface="Calibri" panose="020F0502020204030204" pitchFamily="34" charset="0"/>
                        </a:rPr>
                        <a:t>7,015,500</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1" i="0" u="none" strike="noStrike">
                          <a:solidFill>
                            <a:srgbClr val="000000"/>
                          </a:solidFill>
                          <a:effectLst/>
                          <a:latin typeface="Calibri" panose="020F0502020204030204" pitchFamily="34" charset="0"/>
                        </a:rPr>
                        <a:t>1,576,206</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1" i="0" u="none" strike="noStrike">
                          <a:solidFill>
                            <a:srgbClr val="000000"/>
                          </a:solidFill>
                          <a:effectLst/>
                          <a:latin typeface="Calibri" panose="020F0502020204030204" pitchFamily="34" charset="0"/>
                        </a:rPr>
                        <a:t>5,439,294</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400" b="1" i="0" u="none" strike="noStrike" dirty="0">
                          <a:solidFill>
                            <a:srgbClr val="000000"/>
                          </a:solidFill>
                          <a:effectLst/>
                          <a:latin typeface="Calibri" panose="020F0502020204030204" pitchFamily="34" charset="0"/>
                        </a:rPr>
                        <a:t>22.47%</a:t>
                      </a:r>
                    </a:p>
                  </a:txBody>
                  <a:tcPr marL="8502" marR="8502" marT="8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bl>
          </a:graphicData>
        </a:graphic>
      </p:graphicFrame>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32104081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6"/>
          <p:cNvSpPr>
            <a:spLocks noGrp="1"/>
          </p:cNvSpPr>
          <p:nvPr>
            <p:ph type="dt" sz="half" idx="10"/>
          </p:nvPr>
        </p:nvSpPr>
        <p:spPr/>
        <p:txBody>
          <a:bodyPr/>
          <a:lstStyle/>
          <a:p>
            <a:pPr>
              <a:defRPr/>
            </a:pPr>
            <a:fld id="{B6A4B2E3-C8B0-4000-BDFF-688BE5B9584E}" type="datetime3">
              <a:rPr lang="en-US" smtClean="0"/>
              <a:pPr>
                <a:defRPr/>
              </a:pPr>
              <a:t>23 September 2016</a:t>
            </a:fld>
            <a:endParaRPr lang="en-US" dirty="0"/>
          </a:p>
        </p:txBody>
      </p:sp>
      <p:sp>
        <p:nvSpPr>
          <p:cNvPr id="1029" name="Slide Number Placeholder 5"/>
          <p:cNvSpPr>
            <a:spLocks noGrp="1"/>
          </p:cNvSpPr>
          <p:nvPr>
            <p:ph type="sldNum" sz="quarter" idx="12"/>
          </p:nvPr>
        </p:nvSpPr>
        <p:spPr/>
        <p:txBody>
          <a:bodyPr/>
          <a:lstStyle/>
          <a:p>
            <a:pPr>
              <a:defRPr/>
            </a:pPr>
            <a:fld id="{A487C607-7546-4959-BF12-0379D6902BF5}" type="slidenum">
              <a:rPr lang="en-US" smtClean="0"/>
              <a:pPr>
                <a:defRPr/>
              </a:pPr>
              <a:t>32</a:t>
            </a:fld>
            <a:endParaRPr lang="en-US" dirty="0" smtClean="0"/>
          </a:p>
        </p:txBody>
      </p:sp>
      <p:sp>
        <p:nvSpPr>
          <p:cNvPr id="7" name="Content Placeholder 2"/>
          <p:cNvSpPr>
            <a:spLocks noGrp="1"/>
          </p:cNvSpPr>
          <p:nvPr>
            <p:ph idx="1"/>
          </p:nvPr>
        </p:nvSpPr>
        <p:spPr>
          <a:xfrm>
            <a:off x="704528" y="908720"/>
            <a:ext cx="8424936" cy="3384376"/>
          </a:xfrm>
        </p:spPr>
        <p:txBody>
          <a:bodyPr/>
          <a:lstStyle/>
          <a:p>
            <a:r>
              <a:rPr lang="en-ZA" sz="2400" dirty="0">
                <a:solidFill>
                  <a:srgbClr val="000000"/>
                </a:solidFill>
                <a:latin typeface="Calibri" panose="020F0502020204030204" pitchFamily="34" charset="0"/>
              </a:rPr>
              <a:t>Goods and Services – 9% Spending </a:t>
            </a:r>
          </a:p>
          <a:p>
            <a:pPr lvl="1"/>
            <a:r>
              <a:rPr lang="en-GB" sz="2000" dirty="0">
                <a:latin typeface="Calibri" panose="020F0502020204030204" pitchFamily="34" charset="0"/>
              </a:rPr>
              <a:t>The low expenditure mainly relate projects being finalised in the 3</a:t>
            </a:r>
            <a:r>
              <a:rPr lang="en-GB" sz="2000" baseline="30000" dirty="0">
                <a:latin typeface="Calibri" panose="020F0502020204030204" pitchFamily="34" charset="0"/>
              </a:rPr>
              <a:t>rd</a:t>
            </a:r>
            <a:r>
              <a:rPr lang="en-GB" sz="2000" dirty="0">
                <a:latin typeface="Calibri" panose="020F0502020204030204" pitchFamily="34" charset="0"/>
              </a:rPr>
              <a:t> quarter of the financial year. </a:t>
            </a:r>
          </a:p>
          <a:p>
            <a:pPr lvl="1"/>
            <a:r>
              <a:rPr lang="en-GB" sz="2000" dirty="0">
                <a:solidFill>
                  <a:srgbClr val="000000"/>
                </a:solidFill>
                <a:latin typeface="Calibri" panose="020F0502020204030204" pitchFamily="34" charset="0"/>
              </a:rPr>
              <a:t>Very little litigation cases have been reported in the first quarter of the financial year.</a:t>
            </a:r>
          </a:p>
          <a:p>
            <a:pPr lvl="1"/>
            <a:endParaRPr lang="en-ZA" sz="2000" dirty="0">
              <a:solidFill>
                <a:srgbClr val="000000"/>
              </a:solidFill>
              <a:latin typeface="Calibri" panose="020F0502020204030204" pitchFamily="34" charset="0"/>
            </a:endParaRPr>
          </a:p>
          <a:p>
            <a:pPr marL="0" indent="0">
              <a:buNone/>
            </a:pPr>
            <a:endParaRPr lang="en-ZA" sz="2000" dirty="0">
              <a:solidFill>
                <a:srgbClr val="000000"/>
              </a:solidFill>
              <a:latin typeface="Calibri" panose="020F0502020204030204" pitchFamily="34" charset="0"/>
            </a:endParaRPr>
          </a:p>
          <a:p>
            <a:endParaRPr lang="en-ZA" sz="2400" dirty="0">
              <a:solidFill>
                <a:srgbClr val="000000"/>
              </a:solidFill>
              <a:latin typeface="Calibri" panose="020F0502020204030204" pitchFamily="34" charset="0"/>
            </a:endParaRPr>
          </a:p>
        </p:txBody>
      </p:sp>
      <p:sp>
        <p:nvSpPr>
          <p:cNvPr id="8" name="Rectangle 2"/>
          <p:cNvSpPr>
            <a:spLocks noChangeArrowheads="1"/>
          </p:cNvSpPr>
          <p:nvPr/>
        </p:nvSpPr>
        <p:spPr bwMode="auto">
          <a:xfrm>
            <a:off x="560513" y="237604"/>
            <a:ext cx="8785225" cy="523220"/>
          </a:xfrm>
          <a:prstGeom prst="rect">
            <a:avLst/>
          </a:prstGeom>
          <a:noFill/>
          <a:ln w="9525">
            <a:noFill/>
            <a:miter lim="800000"/>
            <a:headEnd/>
            <a:tailEnd/>
          </a:ln>
        </p:spPr>
        <p:txBody>
          <a:bodyPr anchor="b">
            <a:spAutoFit/>
          </a:bodyPr>
          <a:lstStyle/>
          <a:p>
            <a:pPr algn="ctr">
              <a:defRPr/>
            </a:pPr>
            <a:r>
              <a:rPr lang="en-US" sz="2800" b="1" dirty="0">
                <a:solidFill>
                  <a:schemeClr val="tx2"/>
                </a:solidFill>
                <a:latin typeface="Calibri" panose="020F0502020204030204" pitchFamily="34" charset="0"/>
              </a:rPr>
              <a:t>P3 : SOCIAL SECURITY POLICY AND ADMINISTRATION</a:t>
            </a:r>
            <a:endParaRPr lang="en-US" sz="4000" b="1" dirty="0">
              <a:solidFill>
                <a:schemeClr val="tx2"/>
              </a:solidFill>
              <a:effectLst>
                <a:outerShdw blurRad="38100" dist="38100" dir="2700000" algn="tl">
                  <a:srgbClr val="C0C0C0"/>
                </a:outerShdw>
              </a:effectLst>
              <a:latin typeface="Calibri" panose="020F0502020204030204" pitchFamily="34" charset="0"/>
            </a:endParaRPr>
          </a:p>
        </p:txBody>
      </p:sp>
      <p:sp>
        <p:nvSpPr>
          <p:cNvPr id="2" name="Footer Placeholder 1"/>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22501048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42950" y="1844675"/>
            <a:ext cx="8420100" cy="2663825"/>
          </a:xfrm>
        </p:spPr>
        <p:txBody>
          <a:bodyPr/>
          <a:lstStyle/>
          <a:p>
            <a:r>
              <a:rPr lang="en-US" altLang="en-US" b="1" smtClean="0">
                <a:latin typeface="Calibri" panose="020F0502020204030204" pitchFamily="34" charset="0"/>
                <a:ea typeface="ヒラギノ角ゴ Pro W3" pitchFamily="1" charset="-128"/>
              </a:rPr>
              <a:t>PROGRAMME 4: WELFARE SERVICES POLICY DEVELOPMENT AND ADMINISTRATION</a:t>
            </a:r>
            <a:endParaRPr lang="en-ZA" altLang="en-US" b="1" smtClean="0">
              <a:latin typeface="Calibri" panose="020F0502020204030204" pitchFamily="34" charset="0"/>
              <a:ea typeface="ヒラギノ角ゴ Pro W3" pitchFamily="1" charset="-128"/>
            </a:endParaRPr>
          </a:p>
        </p:txBody>
      </p:sp>
      <p:sp>
        <p:nvSpPr>
          <p:cNvPr id="28675" name="Slide Number Placeholder 4"/>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08F8C812-1DEA-41AF-B637-2926E8B35522}" type="slidenum">
              <a:rPr lang="en-GB" altLang="en-US" sz="1400" smtClean="0"/>
              <a:pPr>
                <a:spcBef>
                  <a:spcPct val="0"/>
                </a:spcBef>
                <a:buFontTx/>
                <a:buNone/>
              </a:pPr>
              <a:t>33</a:t>
            </a:fld>
            <a:endParaRPr lang="en-GB" altLang="en-US" sz="1400" smtClean="0"/>
          </a:p>
        </p:txBody>
      </p:sp>
      <p:sp>
        <p:nvSpPr>
          <p:cNvPr id="2" name="Date Placeholder 1"/>
          <p:cNvSpPr>
            <a:spLocks noGrp="1"/>
          </p:cNvSpPr>
          <p:nvPr>
            <p:ph type="dt" sz="half" idx="10"/>
          </p:nvPr>
        </p:nvSpPr>
        <p:spPr/>
        <p:txBody>
          <a:bodyPr/>
          <a:lstStyle/>
          <a:p>
            <a:pPr>
              <a:defRPr/>
            </a:pPr>
            <a:fld id="{1A30152F-AECF-4CA7-B05B-DA4949A54807}"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4AD4737F-659F-4908-948C-0BF136FBE9EB}" type="slidenum">
              <a:rPr lang="en-GB" altLang="en-US" sz="1400" smtClean="0"/>
              <a:pPr>
                <a:spcBef>
                  <a:spcPct val="0"/>
                </a:spcBef>
                <a:buFontTx/>
                <a:buNone/>
              </a:pPr>
              <a:t>34</a:t>
            </a:fld>
            <a:endParaRPr lang="en-GB" altLang="en-US" sz="1400" smtClean="0"/>
          </a:p>
        </p:txBody>
      </p:sp>
      <p:graphicFrame>
        <p:nvGraphicFramePr>
          <p:cNvPr id="171048" name="Group 40"/>
          <p:cNvGraphicFramePr>
            <a:graphicFrameLocks noGrp="1"/>
          </p:cNvGraphicFramePr>
          <p:nvPr/>
        </p:nvGraphicFramePr>
        <p:xfrm>
          <a:off x="233363" y="827088"/>
          <a:ext cx="9672637" cy="4811711"/>
        </p:xfrm>
        <a:graphic>
          <a:graphicData uri="http://schemas.openxmlformats.org/drawingml/2006/table">
            <a:tbl>
              <a:tblPr/>
              <a:tblGrid>
                <a:gridCol w="2925762"/>
                <a:gridCol w="6746875"/>
              </a:tblGrid>
              <a:tr h="456242">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Revise White Paper on  Social Welfare</a:t>
                      </a:r>
                      <a:endParaRPr kumimoji="0" lang="en-ZA" alt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101694">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Develop the terms of reference for the Technical Team</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Developed the terms of reference for the Ministerial technical task team. </a:t>
                      </a:r>
                    </a:p>
                    <a:p>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Established the Ministerial task team to revise the White Paper </a:t>
                      </a:r>
                      <a:endParaRPr kumimoji="0" lang="en-US"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649257">
                <a:tc>
                  <a:txBody>
                    <a:bodyPr/>
                    <a:lstStyle>
                      <a:lvl1pPr defTabSz="457200">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defTabSz="45720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defTabSz="4572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defTabSz="457200">
                        <a:spcBef>
                          <a:spcPct val="20000"/>
                        </a:spcBef>
                        <a:defRPr>
                          <a:solidFill>
                            <a:schemeClr val="tx1"/>
                          </a:solidFill>
                          <a:latin typeface="Times New Roman" panose="02020603050405020304" pitchFamily="18" charset="0"/>
                          <a:ea typeface="ヒラギノ角ゴ Pro W3" pitchFamily="1" charset="-128"/>
                        </a:defRPr>
                      </a:lvl4pPr>
                      <a:lvl5pPr marL="2057400" indent="-228600" defTabSz="457200">
                        <a:spcBef>
                          <a:spcPct val="20000"/>
                        </a:spcBef>
                        <a:defRPr>
                          <a:solidFill>
                            <a:schemeClr val="tx1"/>
                          </a:solidFill>
                          <a:latin typeface="Times New Roman" panose="02020603050405020304" pitchFamily="18" charset="0"/>
                          <a:ea typeface="ヒラギノ角ゴ Pro W3" pitchFamily="1"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defTabSz="457200">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defTabSz="45720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defTabSz="4572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defTabSz="457200">
                        <a:spcBef>
                          <a:spcPct val="20000"/>
                        </a:spcBef>
                        <a:defRPr>
                          <a:solidFill>
                            <a:schemeClr val="tx1"/>
                          </a:solidFill>
                          <a:latin typeface="Times New Roman" panose="02020603050405020304" pitchFamily="18" charset="0"/>
                          <a:ea typeface="ヒラギノ角ゴ Pro W3" pitchFamily="1" charset="-128"/>
                        </a:defRPr>
                      </a:lvl4pPr>
                      <a:lvl5pPr marL="2057400" indent="-228600" defTabSz="457200">
                        <a:spcBef>
                          <a:spcPct val="20000"/>
                        </a:spcBef>
                        <a:defRPr>
                          <a:solidFill>
                            <a:schemeClr val="tx1"/>
                          </a:solidFill>
                          <a:latin typeface="Times New Roman" panose="02020603050405020304" pitchFamily="18" charset="0"/>
                          <a:ea typeface="ヒラギノ角ゴ Pro W3" pitchFamily="1"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Develop a Demand and Supply Model for social services practitioners </a:t>
                      </a:r>
                      <a:endParaRPr kumimoji="0" lang="en-ZA" alt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771699">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Collect data </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Collected data in Buffalo City Municipality in  Eastern Cape </a:t>
                      </a:r>
                      <a:endPar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Developed Framework for the demand and supply model </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66446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Submit the Recruitment and Retention Strategy for social service practitioners for approval </a:t>
                      </a:r>
                      <a:endPar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16835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smtClean="0">
                          <a:solidFill>
                            <a:schemeClr val="tx1"/>
                          </a:solidFill>
                          <a:effectLst/>
                          <a:latin typeface="Arial" panose="020B0604020202020204" pitchFamily="34" charset="0"/>
                          <a:ea typeface="+mn-ea"/>
                          <a:cs typeface="Arial" panose="020B0604020202020204" pitchFamily="34" charset="0"/>
                        </a:rPr>
                        <a:t>Develop the Draft Implementation plan</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smtClean="0">
                          <a:solidFill>
                            <a:schemeClr val="tx1"/>
                          </a:solidFill>
                          <a:effectLst/>
                          <a:latin typeface="Arial" panose="020B0604020202020204" pitchFamily="34" charset="0"/>
                          <a:ea typeface="+mn-ea"/>
                          <a:cs typeface="Arial" panose="020B0604020202020204" pitchFamily="34" charset="0"/>
                        </a:rPr>
                        <a:t>Developed Draft Implementation plan on the Recruitment and Retention Strategy for Social Service Practitioners</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29722" name="Title 1"/>
          <p:cNvSpPr txBox="1">
            <a:spLocks/>
          </p:cNvSpPr>
          <p:nvPr/>
        </p:nvSpPr>
        <p:spPr bwMode="auto">
          <a:xfrm>
            <a:off x="742950" y="188913"/>
            <a:ext cx="84201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US" altLang="en-US" sz="2400" b="1">
                <a:solidFill>
                  <a:schemeClr val="tx2"/>
                </a:solidFill>
                <a:latin typeface="Arial" panose="020B0604020202020204" pitchFamily="34" charset="0"/>
                <a:cs typeface="Arial" panose="020B0604020202020204" pitchFamily="34" charset="0"/>
              </a:rPr>
              <a:t>Programme 4: Service Standards</a:t>
            </a:r>
          </a:p>
        </p:txBody>
      </p:sp>
      <p:sp>
        <p:nvSpPr>
          <p:cNvPr id="2" name="Date Placeholder 1"/>
          <p:cNvSpPr>
            <a:spLocks noGrp="1"/>
          </p:cNvSpPr>
          <p:nvPr>
            <p:ph type="dt" sz="half" idx="10"/>
          </p:nvPr>
        </p:nvSpPr>
        <p:spPr/>
        <p:txBody>
          <a:bodyPr/>
          <a:lstStyle/>
          <a:p>
            <a:pPr>
              <a:defRPr/>
            </a:pPr>
            <a:fld id="{818067EB-3AF6-4AEB-B97D-1DFDAC14E945}"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103DF162-A792-41C1-AC66-08F67C3FAF55}" type="slidenum">
              <a:rPr lang="en-GB" altLang="en-US" sz="1400" smtClean="0"/>
              <a:pPr>
                <a:spcBef>
                  <a:spcPct val="0"/>
                </a:spcBef>
                <a:buFontTx/>
                <a:buNone/>
              </a:pPr>
              <a:t>35</a:t>
            </a:fld>
            <a:endParaRPr lang="en-GB" altLang="en-US" sz="1400" smtClean="0"/>
          </a:p>
        </p:txBody>
      </p:sp>
      <p:graphicFrame>
        <p:nvGraphicFramePr>
          <p:cNvPr id="171048" name="Group 40"/>
          <p:cNvGraphicFramePr>
            <a:graphicFrameLocks noGrp="1"/>
          </p:cNvGraphicFramePr>
          <p:nvPr/>
        </p:nvGraphicFramePr>
        <p:xfrm>
          <a:off x="233363" y="703263"/>
          <a:ext cx="9672637" cy="4656179"/>
        </p:xfrm>
        <a:graphic>
          <a:graphicData uri="http://schemas.openxmlformats.org/drawingml/2006/table">
            <a:tbl>
              <a:tblPr/>
              <a:tblGrid>
                <a:gridCol w="2925762"/>
                <a:gridCol w="6746875"/>
              </a:tblGrid>
              <a:tr h="579085">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99060" marR="99060"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Coordinate the implementation of the national Active ageing programme for Older Persons</a:t>
                      </a:r>
                      <a:endParaRPr kumimoji="0" lang="en-ZA" alt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115525">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Consultation meetings with the hosting province</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r>
                        <a:rPr kumimoji="0" lang="en-GB"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First consultation planning meeting held with the host province on the 30th June 2016.</a:t>
                      </a: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 </a:t>
                      </a:r>
                      <a:r>
                        <a:rPr kumimoji="0" lang="en-GB"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Developed a concept document on the national Active Ageing programme for older persons.</a:t>
                      </a:r>
                      <a:endParaRPr kumimoji="0" lang="en-US"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309723">
                <a:tc>
                  <a:txBody>
                    <a:bodyPr/>
                    <a:lstStyle>
                      <a:lvl1pPr defTabSz="457200">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defTabSz="45720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defTabSz="4572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defTabSz="457200">
                        <a:spcBef>
                          <a:spcPct val="20000"/>
                        </a:spcBef>
                        <a:defRPr>
                          <a:solidFill>
                            <a:schemeClr val="tx1"/>
                          </a:solidFill>
                          <a:latin typeface="Times New Roman" panose="02020603050405020304" pitchFamily="18" charset="0"/>
                          <a:ea typeface="ヒラギノ角ゴ Pro W3" pitchFamily="1" charset="-128"/>
                        </a:defRPr>
                      </a:lvl4pPr>
                      <a:lvl5pPr marL="2057400" indent="-228600" defTabSz="457200">
                        <a:spcBef>
                          <a:spcPct val="20000"/>
                        </a:spcBef>
                        <a:defRPr>
                          <a:solidFill>
                            <a:schemeClr val="tx1"/>
                          </a:solidFill>
                          <a:latin typeface="Times New Roman" panose="02020603050405020304" pitchFamily="18" charset="0"/>
                          <a:ea typeface="ヒラギノ角ゴ Pro W3" pitchFamily="1"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defTabSz="457200">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defTabSz="45720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defTabSz="4572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defTabSz="457200">
                        <a:spcBef>
                          <a:spcPct val="20000"/>
                        </a:spcBef>
                        <a:defRPr>
                          <a:solidFill>
                            <a:schemeClr val="tx1"/>
                          </a:solidFill>
                          <a:latin typeface="Times New Roman" panose="02020603050405020304" pitchFamily="18" charset="0"/>
                          <a:ea typeface="ヒラギノ角ゴ Pro W3" pitchFamily="1" charset="-128"/>
                        </a:defRPr>
                      </a:lvl4pPr>
                      <a:lvl5pPr marL="2057400" indent="-228600" defTabSz="457200">
                        <a:spcBef>
                          <a:spcPct val="20000"/>
                        </a:spcBef>
                        <a:defRPr>
                          <a:solidFill>
                            <a:schemeClr val="tx1"/>
                          </a:solidFill>
                          <a:latin typeface="Times New Roman" panose="02020603050405020304" pitchFamily="18" charset="0"/>
                          <a:ea typeface="ヒラギノ角ゴ Pro W3" pitchFamily="1"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Align ECD Program of Action to the ECD policy</a:t>
                      </a:r>
                      <a:endParaRPr kumimoji="0" lang="en-ZA" alt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219181">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Identify policy positions for alignment of the ECD program of Action to the ECD policy</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 workshop was conducted for alignment of the POA and the ECD Policy leading to the development of the Integrated Implementation Plan. This assisted to identify key policy positions for the alignment of the POA to the Policy.</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26461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Align the regulatory framework to ECD policy</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16801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Identify policy positions for the alignment of the regulatory framework</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Key policy positions have been identified for the alignment of the regulatory framework.</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30746" name="Title 1"/>
          <p:cNvSpPr txBox="1">
            <a:spLocks/>
          </p:cNvSpPr>
          <p:nvPr/>
        </p:nvSpPr>
        <p:spPr bwMode="auto">
          <a:xfrm>
            <a:off x="742950" y="55563"/>
            <a:ext cx="84201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US" altLang="en-US" sz="2400" b="1">
                <a:solidFill>
                  <a:schemeClr val="tx2"/>
                </a:solidFill>
                <a:latin typeface="Arial" panose="020B0604020202020204" pitchFamily="34" charset="0"/>
                <a:cs typeface="Arial" panose="020B0604020202020204" pitchFamily="34" charset="0"/>
              </a:rPr>
              <a:t>Programme 4: Older Persons and ECD </a:t>
            </a:r>
          </a:p>
        </p:txBody>
      </p:sp>
      <p:sp>
        <p:nvSpPr>
          <p:cNvPr id="2" name="Date Placeholder 1"/>
          <p:cNvSpPr>
            <a:spLocks noGrp="1"/>
          </p:cNvSpPr>
          <p:nvPr>
            <p:ph type="dt" sz="half" idx="10"/>
          </p:nvPr>
        </p:nvSpPr>
        <p:spPr/>
        <p:txBody>
          <a:bodyPr/>
          <a:lstStyle/>
          <a:p>
            <a:pPr>
              <a:defRPr/>
            </a:pPr>
            <a:fld id="{8E8788EC-EBE2-4ACF-9942-AFC0B565921F}"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44FBB053-C0B7-48F2-8371-5A64795B5C7C}" type="slidenum">
              <a:rPr lang="en-GB" altLang="en-US" sz="1400" smtClean="0"/>
              <a:pPr>
                <a:spcBef>
                  <a:spcPct val="0"/>
                </a:spcBef>
                <a:buFontTx/>
                <a:buNone/>
              </a:pPr>
              <a:t>36</a:t>
            </a:fld>
            <a:endParaRPr lang="en-GB" altLang="en-US" sz="1400" smtClean="0"/>
          </a:p>
        </p:txBody>
      </p:sp>
      <p:graphicFrame>
        <p:nvGraphicFramePr>
          <p:cNvPr id="171048" name="Group 40"/>
          <p:cNvGraphicFramePr>
            <a:graphicFrameLocks noGrp="1"/>
          </p:cNvGraphicFramePr>
          <p:nvPr/>
        </p:nvGraphicFramePr>
        <p:xfrm>
          <a:off x="233363" y="703263"/>
          <a:ext cx="9672637" cy="4402137"/>
        </p:xfrm>
        <a:graphic>
          <a:graphicData uri="http://schemas.openxmlformats.org/drawingml/2006/table">
            <a:tbl>
              <a:tblPr/>
              <a:tblGrid>
                <a:gridCol w="2925762"/>
                <a:gridCol w="6746875"/>
              </a:tblGrid>
              <a:tr h="875241">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99060" marR="9906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Register 100% of adoptions received from Children`s Courts with complete records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290170">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Register 100% of adoptions received from Children`s Courts with complete records</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257 National adoptions and 39 intercountry adoptions were registered. </a:t>
                      </a:r>
                    </a:p>
                    <a:p>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Total of adoptions registered: 296</a:t>
                      </a:r>
                    </a:p>
                  </a:txBody>
                  <a:tcPr marL="99060" marR="9906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51866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Second amendment to Children `s Act considered by Parliament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71806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defRPr/>
                      </a:pPr>
                      <a:r>
                        <a:rPr lang="en-ZA" sz="1800" kern="1200" dirty="0" smtClean="0">
                          <a:solidFill>
                            <a:schemeClr val="tx1"/>
                          </a:solidFill>
                          <a:effectLst/>
                          <a:latin typeface="Arial" panose="020B0604020202020204" pitchFamily="34" charset="0"/>
                          <a:ea typeface="+mn-ea"/>
                          <a:cs typeface="Arial" panose="020B0604020202020204" pitchFamily="34" charset="0"/>
                        </a:rPr>
                        <a:t>Children`s amendment bill and children`s second amendment bill considered by the portfolio committee on social development</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defRPr/>
                      </a:pPr>
                      <a:r>
                        <a:rPr lang="en-ZA" sz="1800" kern="1200" dirty="0" smtClean="0">
                          <a:solidFill>
                            <a:schemeClr val="tx1"/>
                          </a:solidFill>
                          <a:effectLst/>
                          <a:latin typeface="Arial" panose="020B0604020202020204" pitchFamily="34" charset="0"/>
                          <a:ea typeface="+mn-ea"/>
                          <a:cs typeface="Arial" panose="020B0604020202020204" pitchFamily="34" charset="0"/>
                        </a:rPr>
                        <a:t>The Children’s Amendment Bill and Second Amendment Bill adopted by the Portfolio Committee on Social Development on 20 April 2016.</a:t>
                      </a:r>
                      <a:endPar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31764" name="Title 1"/>
          <p:cNvSpPr txBox="1">
            <a:spLocks/>
          </p:cNvSpPr>
          <p:nvPr/>
        </p:nvSpPr>
        <p:spPr bwMode="auto">
          <a:xfrm>
            <a:off x="698500" y="55563"/>
            <a:ext cx="84201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US" altLang="en-US" sz="2000" b="1">
                <a:solidFill>
                  <a:schemeClr val="tx2"/>
                </a:solidFill>
                <a:latin typeface="Arial" panose="020B0604020202020204" pitchFamily="34" charset="0"/>
                <a:cs typeface="Arial" panose="020B0604020202020204" pitchFamily="34" charset="0"/>
              </a:rPr>
              <a:t>Programme 4: </a:t>
            </a:r>
            <a:r>
              <a:rPr lang="en-US" altLang="en-US" sz="2000" b="1">
                <a:cs typeface="Arial" panose="020B0604020202020204" pitchFamily="34" charset="0"/>
              </a:rPr>
              <a:t> Children </a:t>
            </a:r>
            <a:r>
              <a:rPr lang="en-ZA" altLang="en-US" sz="2000" b="1">
                <a:cs typeface="Arial" panose="020B0604020202020204" pitchFamily="34" charset="0"/>
              </a:rPr>
              <a:t>Services</a:t>
            </a:r>
            <a:r>
              <a:rPr lang="en-US" altLang="en-US" sz="2000" b="1">
                <a:cs typeface="Arial" panose="020B0604020202020204" pitchFamily="34" charset="0"/>
              </a:rPr>
              <a:t>, Orphan and Vulnerable Children </a:t>
            </a:r>
            <a:endParaRPr lang="en-US" altLang="en-US" sz="2000" b="1">
              <a:solidFill>
                <a:schemeClr val="tx2"/>
              </a:solidFill>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pPr>
              <a:defRPr/>
            </a:pPr>
            <a:fld id="{30B442CA-A682-4AEB-8388-8E1EAF08D92A}"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8E1B8DCD-89AF-4050-AC10-B200F33B4C45}" type="slidenum">
              <a:rPr lang="en-GB" altLang="en-US" sz="1400" smtClean="0"/>
              <a:pPr>
                <a:spcBef>
                  <a:spcPct val="0"/>
                </a:spcBef>
                <a:buFontTx/>
                <a:buNone/>
              </a:pPr>
              <a:t>37</a:t>
            </a:fld>
            <a:endParaRPr lang="en-GB" altLang="en-US" sz="1400" smtClean="0"/>
          </a:p>
        </p:txBody>
      </p:sp>
      <p:graphicFrame>
        <p:nvGraphicFramePr>
          <p:cNvPr id="171048" name="Group 40"/>
          <p:cNvGraphicFramePr>
            <a:graphicFrameLocks noGrp="1"/>
          </p:cNvGraphicFramePr>
          <p:nvPr/>
        </p:nvGraphicFramePr>
        <p:xfrm>
          <a:off x="152400" y="703263"/>
          <a:ext cx="9753600" cy="4760912"/>
        </p:xfrm>
        <a:graphic>
          <a:graphicData uri="http://schemas.openxmlformats.org/drawingml/2006/table">
            <a:tbl>
              <a:tblPr/>
              <a:tblGrid>
                <a:gridCol w="3068710"/>
                <a:gridCol w="6684890"/>
              </a:tblGrid>
              <a:tr h="487680">
                <a:tc>
                  <a:txBody>
                    <a:bodyPr/>
                    <a:lstStyle>
                      <a:lvl1pPr defTabSz="457200">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defTabSz="45720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defTabSz="4572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defTabSz="457200">
                        <a:spcBef>
                          <a:spcPct val="20000"/>
                        </a:spcBef>
                        <a:defRPr>
                          <a:solidFill>
                            <a:schemeClr val="tx1"/>
                          </a:solidFill>
                          <a:latin typeface="Times New Roman" panose="02020603050405020304" pitchFamily="18" charset="0"/>
                          <a:ea typeface="ヒラギノ角ゴ Pro W3" pitchFamily="1" charset="-128"/>
                        </a:defRPr>
                      </a:lvl4pPr>
                      <a:lvl5pPr marL="2057400" indent="-228600" defTabSz="457200">
                        <a:spcBef>
                          <a:spcPct val="20000"/>
                        </a:spcBef>
                        <a:defRPr>
                          <a:solidFill>
                            <a:schemeClr val="tx1"/>
                          </a:solidFill>
                          <a:latin typeface="Times New Roman" panose="02020603050405020304" pitchFamily="18" charset="0"/>
                          <a:ea typeface="ヒラギノ角ゴ Pro W3" pitchFamily="1"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defTabSz="457200">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defTabSz="45720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defTabSz="4572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defTabSz="457200">
                        <a:spcBef>
                          <a:spcPct val="20000"/>
                        </a:spcBef>
                        <a:defRPr>
                          <a:solidFill>
                            <a:schemeClr val="tx1"/>
                          </a:solidFill>
                          <a:latin typeface="Times New Roman" panose="02020603050405020304" pitchFamily="18" charset="0"/>
                          <a:ea typeface="ヒラギノ角ゴ Pro W3" pitchFamily="1" charset="-128"/>
                        </a:defRPr>
                      </a:lvl4pPr>
                      <a:lvl5pPr marL="2057400" indent="-228600" defTabSz="457200">
                        <a:spcBef>
                          <a:spcPct val="20000"/>
                        </a:spcBef>
                        <a:defRPr>
                          <a:solidFill>
                            <a:schemeClr val="tx1"/>
                          </a:solidFill>
                          <a:latin typeface="Times New Roman" panose="02020603050405020304" pitchFamily="18" charset="0"/>
                          <a:ea typeface="ヒラギノ角ゴ Pro W3" pitchFamily="1" charset="-128"/>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Develop a policy framework on foster care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789277">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Conduct literature review</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Literature review was conducted</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48768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Develop a child care and protection policy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24697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Consultations with relevant stakeholders on policy options for the child protection policy</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Consultations with the South African Law Reform Commission and relevant stakeholders held on 05 and 06 April 2016 to address policy options relating to ‘unmarried fathers, artificial insemination, and child protection’.</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55433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Submit the compliance reports on regional obligations to the AU structures</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19497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Collection of information and development of the draft report</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First draft report is developed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32794" name="Title 1"/>
          <p:cNvSpPr txBox="1">
            <a:spLocks/>
          </p:cNvSpPr>
          <p:nvPr/>
        </p:nvSpPr>
        <p:spPr bwMode="auto">
          <a:xfrm>
            <a:off x="698500" y="55563"/>
            <a:ext cx="84201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US" altLang="en-US" sz="2000" b="1">
                <a:solidFill>
                  <a:schemeClr val="tx2"/>
                </a:solidFill>
                <a:latin typeface="Arial" panose="020B0604020202020204" pitchFamily="34" charset="0"/>
                <a:cs typeface="Arial" panose="020B0604020202020204" pitchFamily="34" charset="0"/>
              </a:rPr>
              <a:t>Programme 4: </a:t>
            </a:r>
            <a:r>
              <a:rPr lang="en-US" altLang="en-US" sz="2000" b="1">
                <a:cs typeface="Arial" panose="020B0604020202020204" pitchFamily="34" charset="0"/>
              </a:rPr>
              <a:t> Children </a:t>
            </a:r>
            <a:r>
              <a:rPr lang="en-ZA" altLang="en-US" sz="2000" b="1">
                <a:cs typeface="Arial" panose="020B0604020202020204" pitchFamily="34" charset="0"/>
              </a:rPr>
              <a:t>Services</a:t>
            </a:r>
            <a:r>
              <a:rPr lang="en-US" altLang="en-US" sz="2000" b="1">
                <a:cs typeface="Arial" panose="020B0604020202020204" pitchFamily="34" charset="0"/>
              </a:rPr>
              <a:t>, Orphan and Vulnerable Children </a:t>
            </a:r>
            <a:endParaRPr lang="en-US" altLang="en-US" sz="2000" b="1">
              <a:solidFill>
                <a:schemeClr val="tx2"/>
              </a:solidFill>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pPr>
              <a:defRPr/>
            </a:pPr>
            <a:fld id="{BE1AAD6D-D02A-4486-842F-CF0AF6C3A2C8}"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3C3801C5-AC97-4B16-A0A6-F296BBB31E5D}" type="slidenum">
              <a:rPr lang="en-GB" altLang="en-US" sz="1400" smtClean="0"/>
              <a:pPr>
                <a:spcBef>
                  <a:spcPct val="0"/>
                </a:spcBef>
                <a:buFontTx/>
                <a:buNone/>
              </a:pPr>
              <a:t>38</a:t>
            </a:fld>
            <a:endParaRPr lang="en-GB" altLang="en-US" sz="1400" smtClean="0"/>
          </a:p>
        </p:txBody>
      </p:sp>
      <p:graphicFrame>
        <p:nvGraphicFramePr>
          <p:cNvPr id="171048" name="Group 40"/>
          <p:cNvGraphicFramePr>
            <a:graphicFrameLocks noGrp="1"/>
          </p:cNvGraphicFramePr>
          <p:nvPr/>
        </p:nvGraphicFramePr>
        <p:xfrm>
          <a:off x="233363" y="703263"/>
          <a:ext cx="9672637" cy="4606925"/>
        </p:xfrm>
        <a:graphic>
          <a:graphicData uri="http://schemas.openxmlformats.org/drawingml/2006/table">
            <a:tbl>
              <a:tblPr/>
              <a:tblGrid>
                <a:gridCol w="2925762"/>
                <a:gridCol w="6746875"/>
              </a:tblGrid>
              <a:tr h="579131">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99060" marR="9906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ZA" sz="1600" b="1" kern="1200" dirty="0" smtClean="0">
                          <a:solidFill>
                            <a:schemeClr val="tx1"/>
                          </a:solidFill>
                          <a:effectLst/>
                          <a:latin typeface="Arial" panose="020B0604020202020204" pitchFamily="34" charset="0"/>
                          <a:ea typeface="ヒラギノ角ゴ Pro W3" pitchFamily="1" charset="-128"/>
                          <a:cs typeface="Arial" panose="020B0604020202020204" pitchFamily="34" charset="0"/>
                        </a:rPr>
                        <a:t>Approval of the Policy Framework on Accreditation of Diversion Services</a:t>
                      </a:r>
                      <a:endParaRPr kumimoji="0" lang="en-ZA" alt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310665">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Consolidation of the final reviewed draft Policy framework on Accreditation of Diversion Services </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Draft  Review Policy Framework on Accreditation of Diversion Services policy document in place</a:t>
                      </a:r>
                      <a:endParaRPr kumimoji="0" lang="en-US"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29238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b="1" kern="1200" dirty="0" smtClean="0">
                          <a:solidFill>
                            <a:schemeClr val="tx1"/>
                          </a:solidFill>
                          <a:effectLst/>
                          <a:latin typeface="Arial" panose="020B0604020202020204" pitchFamily="34" charset="0"/>
                          <a:ea typeface="ヒラギノ角ゴ Pro W3" pitchFamily="1" charset="-128"/>
                          <a:cs typeface="Arial" panose="020B0604020202020204" pitchFamily="34" charset="0"/>
                        </a:rPr>
                        <a:t>Train 9 provinces on therapeutic programmes</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96852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Capacitate 3 provinces on the therapeutic programmes</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Five provinces (WC, KZN, LP, NW &amp; GP) have been trained on therapeutic programmes</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48768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b="1" kern="1200" dirty="0" smtClean="0">
                          <a:solidFill>
                            <a:schemeClr val="tx1"/>
                          </a:solidFill>
                          <a:effectLst/>
                          <a:latin typeface="Arial" panose="020B0604020202020204" pitchFamily="34" charset="0"/>
                          <a:ea typeface="ヒラギノ角ゴ Pro W3" pitchFamily="1" charset="-128"/>
                          <a:cs typeface="Arial" panose="020B0604020202020204" pitchFamily="34" charset="0"/>
                        </a:rPr>
                        <a:t>Finalise Consultation on the Bill and submit to the State Law Advisors (SLA) for certification</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96852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Consultation on the bill with relevant stakeholders</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Bilateral consultation sessions  were held with Departments of Justice, Women and Commissioner of Gender Equality.</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33818" name="Title 1"/>
          <p:cNvSpPr txBox="1">
            <a:spLocks/>
          </p:cNvSpPr>
          <p:nvPr/>
        </p:nvSpPr>
        <p:spPr bwMode="auto">
          <a:xfrm>
            <a:off x="698500" y="55563"/>
            <a:ext cx="84201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US" altLang="en-US" sz="2000" b="1">
                <a:solidFill>
                  <a:schemeClr val="tx2"/>
                </a:solidFill>
                <a:latin typeface="Arial" panose="020B0604020202020204" pitchFamily="34" charset="0"/>
                <a:cs typeface="Arial" panose="020B0604020202020204" pitchFamily="34" charset="0"/>
              </a:rPr>
              <a:t>Programme 4:</a:t>
            </a:r>
            <a:r>
              <a:rPr lang="en-ZA" altLang="en-US" sz="2000" b="1">
                <a:cs typeface="Arial" panose="020B0604020202020204" pitchFamily="34" charset="0"/>
              </a:rPr>
              <a:t>Social Crime Prevention &amp; Victim Empowerment </a:t>
            </a:r>
            <a:endParaRPr lang="en-ZA" altLang="en-US" sz="2000">
              <a:cs typeface="Arial" panose="020B0604020202020204" pitchFamily="34" charset="0"/>
            </a:endParaRPr>
          </a:p>
        </p:txBody>
      </p:sp>
      <p:sp>
        <p:nvSpPr>
          <p:cNvPr id="2" name="Date Placeholder 1"/>
          <p:cNvSpPr>
            <a:spLocks noGrp="1"/>
          </p:cNvSpPr>
          <p:nvPr>
            <p:ph type="dt" sz="half" idx="10"/>
          </p:nvPr>
        </p:nvSpPr>
        <p:spPr/>
        <p:txBody>
          <a:bodyPr/>
          <a:lstStyle/>
          <a:p>
            <a:pPr>
              <a:defRPr/>
            </a:pPr>
            <a:fld id="{60F46202-4A51-4434-8A65-7AA9B87AD4F5}"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A82B4CE5-A328-457B-9FA8-A0C04C86D22A}" type="slidenum">
              <a:rPr lang="en-GB" altLang="en-US" sz="1400" smtClean="0"/>
              <a:pPr>
                <a:spcBef>
                  <a:spcPct val="0"/>
                </a:spcBef>
                <a:buFontTx/>
                <a:buNone/>
              </a:pPr>
              <a:t>39</a:t>
            </a:fld>
            <a:endParaRPr lang="en-GB" altLang="en-US" sz="1400" smtClean="0"/>
          </a:p>
        </p:txBody>
      </p:sp>
      <p:graphicFrame>
        <p:nvGraphicFramePr>
          <p:cNvPr id="171048" name="Group 40"/>
          <p:cNvGraphicFramePr>
            <a:graphicFrameLocks noGrp="1"/>
          </p:cNvGraphicFramePr>
          <p:nvPr/>
        </p:nvGraphicFramePr>
        <p:xfrm>
          <a:off x="233363" y="703263"/>
          <a:ext cx="9672637" cy="4859336"/>
        </p:xfrm>
        <a:graphic>
          <a:graphicData uri="http://schemas.openxmlformats.org/drawingml/2006/table">
            <a:tbl>
              <a:tblPr/>
              <a:tblGrid>
                <a:gridCol w="2925762"/>
                <a:gridCol w="6746875"/>
              </a:tblGrid>
              <a:tr h="564303">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99060" marR="99060"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Develop Operating Policy Guidelines for the Social Sector Academy</a:t>
                      </a:r>
                      <a:endParaRPr kumimoji="0" lang="en-ZA" alt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951580">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Draft the operating policy</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Draft policies developed in assessment, moderation, learner certification and learner support</a:t>
                      </a:r>
                      <a:endParaRPr kumimoji="0" lang="en-US"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77491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Approval of the strategy on families facing imminent risk of removal of a family member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02596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Consultation with 3 provinces for inputs</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Consultation was done in three Provinces: GP,  FS and MP </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51661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Review National Drug Master Plan [NDMP]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02596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Develop draft NDMP</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r>
                        <a:rPr kumimoji="0" lang="en-GB"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First draft NDMP substance abuse review developed </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34842" name="Title 1"/>
          <p:cNvSpPr txBox="1">
            <a:spLocks/>
          </p:cNvSpPr>
          <p:nvPr/>
        </p:nvSpPr>
        <p:spPr bwMode="auto">
          <a:xfrm>
            <a:off x="698500" y="55563"/>
            <a:ext cx="84201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US" altLang="en-US" sz="2000" b="1">
                <a:solidFill>
                  <a:schemeClr val="tx2"/>
                </a:solidFill>
                <a:latin typeface="Arial" panose="020B0604020202020204" pitchFamily="34" charset="0"/>
                <a:cs typeface="Arial" panose="020B0604020202020204" pitchFamily="34" charset="0"/>
              </a:rPr>
              <a:t>Programme 4:</a:t>
            </a:r>
            <a:r>
              <a:rPr lang="en-ZA" altLang="en-US" sz="2000" b="1">
                <a:cs typeface="Arial" panose="020B0604020202020204" pitchFamily="34" charset="0"/>
              </a:rPr>
              <a:t>Social Crime Prevention &amp; Victim Empowerment </a:t>
            </a:r>
            <a:endParaRPr lang="en-ZA" altLang="en-US" sz="2000">
              <a:cs typeface="Arial" panose="020B0604020202020204" pitchFamily="34" charset="0"/>
            </a:endParaRPr>
          </a:p>
        </p:txBody>
      </p:sp>
      <p:sp>
        <p:nvSpPr>
          <p:cNvPr id="2" name="Date Placeholder 1"/>
          <p:cNvSpPr>
            <a:spLocks noGrp="1"/>
          </p:cNvSpPr>
          <p:nvPr>
            <p:ph type="dt" sz="half" idx="10"/>
          </p:nvPr>
        </p:nvSpPr>
        <p:spPr/>
        <p:txBody>
          <a:bodyPr/>
          <a:lstStyle/>
          <a:p>
            <a:pPr>
              <a:defRPr/>
            </a:pPr>
            <a:fld id="{9A3ED173-9F8E-4152-8BA6-12FF588BB68A}"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1D8CCF5C-0C03-46E3-A746-4BDD4741E3E5}" type="slidenum">
              <a:rPr lang="en-GB" altLang="en-US" sz="1400" smtClean="0"/>
              <a:pPr>
                <a:spcBef>
                  <a:spcPct val="0"/>
                </a:spcBef>
                <a:buFontTx/>
                <a:buNone/>
              </a:pPr>
              <a:t>4</a:t>
            </a:fld>
            <a:endParaRPr lang="en-GB" altLang="en-US" sz="1400" smtClean="0"/>
          </a:p>
        </p:txBody>
      </p:sp>
      <p:sp>
        <p:nvSpPr>
          <p:cNvPr id="8195" name="Rectangle 3"/>
          <p:cNvSpPr>
            <a:spLocks noGrp="1" noChangeArrowheads="1"/>
          </p:cNvSpPr>
          <p:nvPr>
            <p:ph type="body" sz="half" idx="1"/>
          </p:nvPr>
        </p:nvSpPr>
        <p:spPr>
          <a:xfrm>
            <a:off x="330200" y="841375"/>
            <a:ext cx="9245600" cy="4748213"/>
          </a:xfrm>
          <a:solidFill>
            <a:schemeClr val="accent1">
              <a:lumMod val="20000"/>
              <a:lumOff val="80000"/>
            </a:schemeClr>
          </a:solidFill>
        </p:spPr>
        <p:txBody>
          <a:bodyPr/>
          <a:lstStyle/>
          <a:p>
            <a:pPr>
              <a:buFontTx/>
              <a:buNone/>
            </a:pPr>
            <a:r>
              <a:rPr lang="en-GB" altLang="en-US" sz="2000" dirty="0" smtClean="0">
                <a:latin typeface="Calibri" panose="020F0502020204030204" pitchFamily="34" charset="0"/>
                <a:ea typeface="ヒラギノ角ゴ Pro W3" pitchFamily="1" charset="-128"/>
                <a:cs typeface="Arial" panose="020B0604020202020204" pitchFamily="34" charset="0"/>
              </a:rPr>
              <a:t>The Department has identified and committed itself to addressing the following key priorities for the MTSF 2014-19: </a:t>
            </a:r>
            <a:endParaRPr lang="en-GB" altLang="en-US" sz="2000" dirty="0" smtClean="0">
              <a:solidFill>
                <a:srgbClr val="FF0000"/>
              </a:solidFill>
              <a:latin typeface="Calibri" panose="020F0502020204030204" pitchFamily="34" charset="0"/>
              <a:ea typeface="ヒラギノ角ゴ Pro W3" pitchFamily="1" charset="-128"/>
              <a:cs typeface="Arial" panose="020B0604020202020204" pitchFamily="34" charset="0"/>
            </a:endParaRPr>
          </a:p>
          <a:p>
            <a:r>
              <a:rPr lang="en-GB" altLang="en-US" sz="2000" dirty="0" smtClean="0">
                <a:latin typeface="Calibri" panose="020F0502020204030204" pitchFamily="34" charset="0"/>
                <a:ea typeface="ヒラギノ角ゴ Pro W3" pitchFamily="1" charset="-128"/>
                <a:cs typeface="Arial" panose="020B0604020202020204" pitchFamily="34" charset="0"/>
              </a:rPr>
              <a:t>Expand Child and Youth Care Services (Isibindi programme) </a:t>
            </a:r>
          </a:p>
          <a:p>
            <a:r>
              <a:rPr lang="en-GB" altLang="en-US" sz="2000" dirty="0" smtClean="0">
                <a:latin typeface="Calibri" panose="020F0502020204030204" pitchFamily="34" charset="0"/>
                <a:ea typeface="ヒラギノ角ゴ Pro W3" pitchFamily="1" charset="-128"/>
                <a:cs typeface="Arial" panose="020B0604020202020204" pitchFamily="34" charset="0"/>
              </a:rPr>
              <a:t>Social Welfare Sector Reform and services to deliver better results</a:t>
            </a:r>
          </a:p>
          <a:p>
            <a:r>
              <a:rPr lang="en-GB" altLang="en-US" sz="2000" dirty="0" smtClean="0">
                <a:latin typeface="Calibri" panose="020F0502020204030204" pitchFamily="34" charset="0"/>
                <a:ea typeface="ヒラギノ角ゴ Pro W3" pitchFamily="1" charset="-128"/>
                <a:cs typeface="Arial" panose="020B0604020202020204" pitchFamily="34" charset="0"/>
              </a:rPr>
              <a:t>Deepening Social Assistance and Extending the scope of Social Security</a:t>
            </a:r>
            <a:endParaRPr lang="en-GB" altLang="en-US" sz="1000" dirty="0" smtClean="0">
              <a:latin typeface="Calibri" panose="020F0502020204030204" pitchFamily="34" charset="0"/>
              <a:ea typeface="ヒラギノ角ゴ Pro W3" pitchFamily="1" charset="-128"/>
              <a:cs typeface="Arial" panose="020B0604020202020204" pitchFamily="34" charset="0"/>
            </a:endParaRPr>
          </a:p>
          <a:p>
            <a:r>
              <a:rPr lang="en-GB" altLang="en-US" sz="2000" dirty="0" smtClean="0">
                <a:latin typeface="Calibri" panose="020F0502020204030204" pitchFamily="34" charset="0"/>
                <a:ea typeface="ヒラギノ角ゴ Pro W3" pitchFamily="1" charset="-128"/>
                <a:cs typeface="Arial" panose="020B0604020202020204" pitchFamily="34" charset="0"/>
              </a:rPr>
              <a:t>Increase access to Early Childhood Development (ECD)</a:t>
            </a:r>
          </a:p>
          <a:p>
            <a:r>
              <a:rPr lang="en-GB" altLang="en-US" sz="2000" dirty="0" smtClean="0">
                <a:latin typeface="Calibri" panose="020F0502020204030204" pitchFamily="34" charset="0"/>
                <a:ea typeface="ヒラギノ角ゴ Pro W3" pitchFamily="1" charset="-128"/>
                <a:cs typeface="Arial" panose="020B0604020202020204" pitchFamily="34" charset="0"/>
              </a:rPr>
              <a:t>Strengthening Community Development interventions</a:t>
            </a:r>
            <a:endParaRPr lang="en-GB" altLang="en-US" sz="1000" dirty="0" smtClean="0">
              <a:latin typeface="Calibri" panose="020F0502020204030204" pitchFamily="34" charset="0"/>
              <a:ea typeface="ヒラギノ角ゴ Pro W3" pitchFamily="1" charset="-128"/>
              <a:cs typeface="Arial" panose="020B0604020202020204" pitchFamily="34" charset="0"/>
            </a:endParaRPr>
          </a:p>
          <a:p>
            <a:r>
              <a:rPr lang="en-GB" altLang="en-US" sz="2000" dirty="0" smtClean="0">
                <a:latin typeface="Calibri" panose="020F0502020204030204" pitchFamily="34" charset="0"/>
                <a:ea typeface="ヒラギノ角ゴ Pro W3" pitchFamily="1" charset="-128"/>
                <a:cs typeface="Arial" panose="020B0604020202020204" pitchFamily="34" charset="0"/>
              </a:rPr>
              <a:t>Combat Substance Abuse and Gender-Based Violence</a:t>
            </a:r>
          </a:p>
          <a:p>
            <a:r>
              <a:rPr lang="en-GB" altLang="en-US" sz="2000" dirty="0" smtClean="0">
                <a:latin typeface="Calibri" panose="020F0502020204030204" pitchFamily="34" charset="0"/>
                <a:ea typeface="ヒラギノ角ゴ Pro W3" pitchFamily="1" charset="-128"/>
                <a:cs typeface="Arial" panose="020B0604020202020204" pitchFamily="34" charset="0"/>
              </a:rPr>
              <a:t>Increase household food &amp; nutrition security (Food for All)</a:t>
            </a:r>
          </a:p>
          <a:p>
            <a:r>
              <a:rPr lang="en-GB" altLang="en-US" sz="2000" dirty="0" smtClean="0">
                <a:latin typeface="Calibri" panose="020F0502020204030204" pitchFamily="34" charset="0"/>
                <a:ea typeface="ヒラギノ角ゴ Pro W3" pitchFamily="1" charset="-128"/>
                <a:cs typeface="Arial" panose="020B0604020202020204" pitchFamily="34" charset="0"/>
              </a:rPr>
              <a:t>The protection and promotion of the rights of older persons and people with disabilities</a:t>
            </a:r>
          </a:p>
          <a:p>
            <a:r>
              <a:rPr lang="en-GB" altLang="en-US" sz="2000" dirty="0" smtClean="0">
                <a:latin typeface="Calibri" panose="020F0502020204030204" pitchFamily="34" charset="0"/>
                <a:ea typeface="ヒラギノ角ゴ Pro W3" pitchFamily="1" charset="-128"/>
                <a:cs typeface="Arial" panose="020B0604020202020204" pitchFamily="34" charset="0"/>
              </a:rPr>
              <a:t>Establish Social Protection Systems to strengthen coordination, integration, planning, M&amp;E of services</a:t>
            </a:r>
            <a:endParaRPr lang="en-GB" altLang="en-US" sz="2000" dirty="0" smtClean="0">
              <a:latin typeface="Calibri" panose="020F0502020204030204" pitchFamily="34" charset="0"/>
              <a:ea typeface="ヒラギノ角ゴ Pro W3" pitchFamily="1" charset="-128"/>
            </a:endParaRPr>
          </a:p>
        </p:txBody>
      </p:sp>
      <p:sp>
        <p:nvSpPr>
          <p:cNvPr id="8196" name="Rectangle 5"/>
          <p:cNvSpPr>
            <a:spLocks noChangeArrowheads="1"/>
          </p:cNvSpPr>
          <p:nvPr/>
        </p:nvSpPr>
        <p:spPr bwMode="auto">
          <a:xfrm>
            <a:off x="330200" y="217488"/>
            <a:ext cx="9245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GB" altLang="en-US" sz="4000" b="1">
                <a:solidFill>
                  <a:schemeClr val="tx2"/>
                </a:solidFill>
                <a:latin typeface="Calibri" panose="020F0502020204030204" pitchFamily="34" charset="0"/>
                <a:cs typeface="Arial" panose="020B0604020202020204" pitchFamily="34" charset="0"/>
              </a:rPr>
              <a:t>Strategic Priorities</a:t>
            </a:r>
          </a:p>
        </p:txBody>
      </p:sp>
      <p:sp>
        <p:nvSpPr>
          <p:cNvPr id="2" name="Date Placeholder 1"/>
          <p:cNvSpPr>
            <a:spLocks noGrp="1"/>
          </p:cNvSpPr>
          <p:nvPr>
            <p:ph type="dt" sz="half" idx="10"/>
          </p:nvPr>
        </p:nvSpPr>
        <p:spPr/>
        <p:txBody>
          <a:bodyPr/>
          <a:lstStyle/>
          <a:p>
            <a:pPr>
              <a:defRPr/>
            </a:pPr>
            <a:fld id="{7A7D0E94-4E9E-4827-BE59-C5D92D7FA1B9}"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7160844C-4345-46FB-B142-0F968E43C57C}" type="slidenum">
              <a:rPr lang="en-GB" altLang="en-US" sz="1400" smtClean="0"/>
              <a:pPr>
                <a:spcBef>
                  <a:spcPct val="0"/>
                </a:spcBef>
                <a:buFontTx/>
                <a:buNone/>
              </a:pPr>
              <a:t>40</a:t>
            </a:fld>
            <a:endParaRPr lang="en-GB" altLang="en-US" sz="1400" smtClean="0"/>
          </a:p>
        </p:txBody>
      </p:sp>
      <p:graphicFrame>
        <p:nvGraphicFramePr>
          <p:cNvPr id="171048" name="Group 40"/>
          <p:cNvGraphicFramePr>
            <a:graphicFrameLocks noGrp="1"/>
          </p:cNvGraphicFramePr>
          <p:nvPr/>
        </p:nvGraphicFramePr>
        <p:xfrm>
          <a:off x="233363" y="703263"/>
          <a:ext cx="9672637" cy="4859337"/>
        </p:xfrm>
        <a:graphic>
          <a:graphicData uri="http://schemas.openxmlformats.org/drawingml/2006/table">
            <a:tbl>
              <a:tblPr/>
              <a:tblGrid>
                <a:gridCol w="3119437"/>
                <a:gridCol w="6553200"/>
              </a:tblGrid>
              <a:tr h="575930">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99060" marR="99060"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Train 300 organisations on Psychosocial Support Programmes </a:t>
                      </a:r>
                      <a:endParaRPr kumimoji="0" lang="en-ZA" alt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088634">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Train 50 organisations on Psychosocial support programmes</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lvl1pPr>
                        <a:spcBef>
                          <a:spcPct val="20000"/>
                        </a:spcBef>
                        <a:defRPr sz="2800">
                          <a:solidFill>
                            <a:schemeClr val="tx1"/>
                          </a:solidFill>
                          <a:latin typeface="Times New Roman" panose="02020603050405020304" pitchFamily="18" charset="0"/>
                          <a:ea typeface="ヒラギノ角ゴ Pro W3" pitchFamily="1" charset="-128"/>
                        </a:defRPr>
                      </a:lvl1pPr>
                      <a:lvl2pPr marL="742950" indent="-285750">
                        <a:spcBef>
                          <a:spcPct val="20000"/>
                        </a:spcBef>
                        <a:defRPr sz="2400">
                          <a:solidFill>
                            <a:schemeClr val="tx1"/>
                          </a:solidFill>
                          <a:latin typeface="Times New Roman" panose="02020603050405020304" pitchFamily="18" charset="0"/>
                          <a:ea typeface="ヒラギノ角ゴ Pro W3" pitchFamily="1" charset="-128"/>
                        </a:defRPr>
                      </a:lvl2pPr>
                      <a:lvl3pPr marL="1143000" indent="-228600">
                        <a:spcBef>
                          <a:spcPct val="20000"/>
                        </a:spcBef>
                        <a:defRPr sz="2000">
                          <a:solidFill>
                            <a:schemeClr val="tx1"/>
                          </a:solidFill>
                          <a:latin typeface="Times New Roman" panose="02020603050405020304" pitchFamily="18" charset="0"/>
                          <a:ea typeface="ヒラギノ角ゴ Pro W3" pitchFamily="1" charset="-128"/>
                        </a:defRPr>
                      </a:lvl3pPr>
                      <a:lvl4pPr marL="1600200" indent="-228600">
                        <a:spcBef>
                          <a:spcPct val="20000"/>
                        </a:spcBef>
                        <a:defRPr>
                          <a:solidFill>
                            <a:schemeClr val="tx1"/>
                          </a:solidFill>
                          <a:latin typeface="Times New Roman" panose="02020603050405020304" pitchFamily="18" charset="0"/>
                          <a:ea typeface="ヒラギノ角ゴ Pro W3" pitchFamily="1" charset="-128"/>
                        </a:defRPr>
                      </a:lvl4pPr>
                      <a:lvl5pPr marL="2057400" indent="-228600">
                        <a:spcBef>
                          <a:spcPct val="20000"/>
                        </a:spcBef>
                        <a:defRPr>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51 </a:t>
                      </a:r>
                      <a:r>
                        <a:rPr kumimoji="0" lang="en-US" altLang="en-US" sz="1600" b="0" i="0" u="none" strike="noStrike" kern="1200" cap="none" normalizeH="0" baseline="0" dirty="0" err="1"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organisations</a:t>
                      </a:r>
                      <a:r>
                        <a:rPr kumimoji="0" lang="en-US"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 were trained </a:t>
                      </a:r>
                      <a:r>
                        <a:rPr kumimoji="0" 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on Psychosocial support programmes</a:t>
                      </a:r>
                      <a:endParaRPr kumimoji="0" lang="en-US"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99060" marR="99060"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57331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Train 400 CBOs on Community Based Interventions Monitoring Systems (CBIMS)</a:t>
                      </a:r>
                      <a:endPar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04710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r>
                        <a:rPr kumimoji="0" 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Train  120 CBOs on Community Based Interventions Monitoring Systems (CBIMS)</a:t>
                      </a:r>
                      <a:endParaRPr kumimoji="0" lang="en-ZA" sz="1600" b="0" i="0" u="none" strike="noStrike" kern="1200" cap="none" normalizeH="0" baseline="0" dirty="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132 </a:t>
                      </a:r>
                      <a:r>
                        <a:rPr kumimoji="0" 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CBOs  </a:t>
                      </a:r>
                      <a:r>
                        <a:rPr kumimoji="0" lang="en-US"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were trained </a:t>
                      </a:r>
                      <a:r>
                        <a:rPr kumimoji="0" 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on Community Based Interventions Monitoring Systems (CBIMS)</a:t>
                      </a:r>
                      <a:endPar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52725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Annual Target</a:t>
                      </a: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r>
                        <a:rPr kumimoji="0" 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Train 500 implementers on social behaviour</a:t>
                      </a:r>
                      <a:endPar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p>
                      <a:r>
                        <a:rPr kumimoji="0" lang="en-US"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change</a:t>
                      </a:r>
                      <a:endParaRPr kumimoji="0" lang="en-ZA" sz="1600" b="1"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04710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Target</a:t>
                      </a:r>
                    </a:p>
                    <a:p>
                      <a:r>
                        <a:rPr kumimoji="0" 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Train 50 implementers on</a:t>
                      </a:r>
                      <a:endPar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p>
                      <a:r>
                        <a:rPr kumimoji="0" 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social behaviour</a:t>
                      </a:r>
                      <a:endParaRPr kumimoji="0" lang="en-ZA"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p>
                      <a:r>
                        <a:rPr kumimoji="0" 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change</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Quarter 1  Achievement</a:t>
                      </a:r>
                    </a:p>
                    <a:p>
                      <a:r>
                        <a:rPr kumimoji="0" 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171 implementers  were trained on social behaviour change</a:t>
                      </a: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altLang="en-US" sz="16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74295" marR="742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35866" name="Title 1"/>
          <p:cNvSpPr txBox="1">
            <a:spLocks/>
          </p:cNvSpPr>
          <p:nvPr/>
        </p:nvSpPr>
        <p:spPr bwMode="auto">
          <a:xfrm>
            <a:off x="698500" y="55563"/>
            <a:ext cx="84201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US" altLang="en-US" sz="2400" b="1">
                <a:solidFill>
                  <a:schemeClr val="tx2"/>
                </a:solidFill>
                <a:latin typeface="Arial" panose="020B0604020202020204" pitchFamily="34" charset="0"/>
                <a:cs typeface="Arial" panose="020B0604020202020204" pitchFamily="34" charset="0"/>
              </a:rPr>
              <a:t>Programme 4:   </a:t>
            </a:r>
            <a:r>
              <a:rPr lang="en-ZA" altLang="en-US" sz="2400" b="1">
                <a:cs typeface="Arial" panose="020B0604020202020204" pitchFamily="34" charset="0"/>
              </a:rPr>
              <a:t>HIV/AIDS </a:t>
            </a:r>
            <a:endParaRPr lang="en-ZA" altLang="en-US" sz="2400">
              <a:cs typeface="Arial" panose="020B0604020202020204" pitchFamily="34" charset="0"/>
            </a:endParaRPr>
          </a:p>
        </p:txBody>
      </p:sp>
      <p:sp>
        <p:nvSpPr>
          <p:cNvPr id="2" name="Date Placeholder 1"/>
          <p:cNvSpPr>
            <a:spLocks noGrp="1"/>
          </p:cNvSpPr>
          <p:nvPr>
            <p:ph type="dt" sz="half" idx="10"/>
          </p:nvPr>
        </p:nvSpPr>
        <p:spPr/>
        <p:txBody>
          <a:bodyPr/>
          <a:lstStyle/>
          <a:p>
            <a:pPr>
              <a:defRPr/>
            </a:pPr>
            <a:fld id="{2E998BD8-A974-45F4-B71D-B283F4921992}"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6"/>
          <p:cNvSpPr>
            <a:spLocks noGrp="1"/>
          </p:cNvSpPr>
          <p:nvPr>
            <p:ph type="dt" sz="half" idx="10"/>
          </p:nvPr>
        </p:nvSpPr>
        <p:spPr/>
        <p:txBody>
          <a:bodyPr/>
          <a:lstStyle/>
          <a:p>
            <a:pPr>
              <a:defRPr/>
            </a:pPr>
            <a:fld id="{7680EBCC-78C0-448D-A470-9B87C63139D7}" type="datetime3">
              <a:rPr lang="en-US" smtClean="0"/>
              <a:pPr>
                <a:defRPr/>
              </a:pPr>
              <a:t>23 September 2016</a:t>
            </a:fld>
            <a:endParaRPr lang="en-US" dirty="0"/>
          </a:p>
        </p:txBody>
      </p:sp>
      <p:sp>
        <p:nvSpPr>
          <p:cNvPr id="1029" name="Slide Number Placeholder 5"/>
          <p:cNvSpPr>
            <a:spLocks noGrp="1"/>
          </p:cNvSpPr>
          <p:nvPr>
            <p:ph type="sldNum" sz="quarter" idx="12"/>
          </p:nvPr>
        </p:nvSpPr>
        <p:spPr/>
        <p:txBody>
          <a:bodyPr/>
          <a:lstStyle/>
          <a:p>
            <a:pPr>
              <a:defRPr/>
            </a:pPr>
            <a:fld id="{632D8FDE-F9DC-48C9-B5EB-EAAD3BE63EF1}" type="slidenum">
              <a:rPr lang="en-US" smtClean="0"/>
              <a:pPr>
                <a:defRPr/>
              </a:pPr>
              <a:t>41</a:t>
            </a:fld>
            <a:endParaRPr lang="en-US" dirty="0" smtClean="0"/>
          </a:p>
        </p:txBody>
      </p:sp>
      <p:sp>
        <p:nvSpPr>
          <p:cNvPr id="2" name="Rectangle 2"/>
          <p:cNvSpPr>
            <a:spLocks noChangeArrowheads="1"/>
          </p:cNvSpPr>
          <p:nvPr/>
        </p:nvSpPr>
        <p:spPr bwMode="auto">
          <a:xfrm>
            <a:off x="488505" y="75697"/>
            <a:ext cx="8785225" cy="954107"/>
          </a:xfrm>
          <a:prstGeom prst="rect">
            <a:avLst/>
          </a:prstGeom>
          <a:noFill/>
          <a:ln w="9525">
            <a:noFill/>
            <a:miter lim="800000"/>
            <a:headEnd/>
            <a:tailEnd/>
          </a:ln>
        </p:spPr>
        <p:txBody>
          <a:bodyPr anchor="b">
            <a:spAutoFit/>
          </a:bodyPr>
          <a:lstStyle/>
          <a:p>
            <a:pPr algn="ctr">
              <a:defRPr/>
            </a:pPr>
            <a:r>
              <a:rPr lang="en-US" sz="2800" b="1" dirty="0">
                <a:solidFill>
                  <a:schemeClr val="tx2"/>
                </a:solidFill>
                <a:latin typeface="Calibri" panose="020F0502020204030204" pitchFamily="34" charset="0"/>
              </a:rPr>
              <a:t>P4 : WELFARE SERVICE POLICY DEVELOPMENT AND ADMINISTRATION</a:t>
            </a:r>
            <a:endParaRPr lang="en-US" sz="4000" b="1" dirty="0">
              <a:solidFill>
                <a:schemeClr val="tx2"/>
              </a:solidFill>
              <a:effectLst>
                <a:outerShdw blurRad="38100" dist="38100" dir="2700000" algn="tl">
                  <a:srgbClr val="C0C0C0"/>
                </a:outerShdw>
              </a:effectLst>
              <a:latin typeface="Calibri" panose="020F0502020204030204" pitchFamily="34" charset="0"/>
            </a:endParaRPr>
          </a:p>
        </p:txBody>
      </p:sp>
      <p:sp>
        <p:nvSpPr>
          <p:cNvPr id="5127" name="TextBox 7"/>
          <p:cNvSpPr txBox="1">
            <a:spLocks noChangeArrowheads="1"/>
          </p:cNvSpPr>
          <p:nvPr/>
        </p:nvSpPr>
        <p:spPr bwMode="auto">
          <a:xfrm>
            <a:off x="1352601" y="980729"/>
            <a:ext cx="9175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u="sng" dirty="0"/>
              <a:t>R’000</a:t>
            </a:r>
          </a:p>
        </p:txBody>
      </p:sp>
      <p:graphicFrame>
        <p:nvGraphicFramePr>
          <p:cNvPr id="9" name="Object 3"/>
          <p:cNvGraphicFramePr>
            <a:graphicFrameLocks noChangeAspect="1"/>
          </p:cNvGraphicFramePr>
          <p:nvPr>
            <p:extLst/>
          </p:nvPr>
        </p:nvGraphicFramePr>
        <p:xfrm>
          <a:off x="611189" y="1288703"/>
          <a:ext cx="8256587" cy="4450111"/>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ular Callout 9"/>
          <p:cNvSpPr/>
          <p:nvPr/>
        </p:nvSpPr>
        <p:spPr>
          <a:xfrm>
            <a:off x="5961112" y="3158579"/>
            <a:ext cx="1728192" cy="710356"/>
          </a:xfrm>
          <a:prstGeom prst="wedgeRoundRectCallout">
            <a:avLst>
              <a:gd name="adj1" fmla="val 6810"/>
              <a:gd name="adj2" fmla="val 4863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1400" b="1" dirty="0">
                <a:latin typeface="Calibri" panose="020F0502020204030204" pitchFamily="34" charset="0"/>
              </a:rPr>
              <a:t>8,6% Spent</a:t>
            </a:r>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10618822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6"/>
          <p:cNvSpPr>
            <a:spLocks noGrp="1"/>
          </p:cNvSpPr>
          <p:nvPr>
            <p:ph type="dt" sz="half" idx="10"/>
          </p:nvPr>
        </p:nvSpPr>
        <p:spPr/>
        <p:txBody>
          <a:bodyPr/>
          <a:lstStyle/>
          <a:p>
            <a:pPr>
              <a:defRPr/>
            </a:pPr>
            <a:fld id="{F31F3E9D-A50B-4030-AC57-DD2488EC5AE2}" type="datetime3">
              <a:rPr lang="en-US" smtClean="0"/>
              <a:pPr>
                <a:defRPr/>
              </a:pPr>
              <a:t>23 September 2016</a:t>
            </a:fld>
            <a:endParaRPr lang="en-US" dirty="0"/>
          </a:p>
        </p:txBody>
      </p:sp>
      <p:sp>
        <p:nvSpPr>
          <p:cNvPr id="1029" name="Slide Number Placeholder 5"/>
          <p:cNvSpPr>
            <a:spLocks noGrp="1"/>
          </p:cNvSpPr>
          <p:nvPr>
            <p:ph type="sldNum" sz="quarter" idx="12"/>
          </p:nvPr>
        </p:nvSpPr>
        <p:spPr/>
        <p:txBody>
          <a:bodyPr/>
          <a:lstStyle/>
          <a:p>
            <a:pPr>
              <a:defRPr/>
            </a:pPr>
            <a:fld id="{A487C607-7546-4959-BF12-0379D6902BF5}" type="slidenum">
              <a:rPr lang="en-US" smtClean="0"/>
              <a:pPr>
                <a:defRPr/>
              </a:pPr>
              <a:t>42</a:t>
            </a:fld>
            <a:endParaRPr lang="en-US" dirty="0" smtClean="0"/>
          </a:p>
        </p:txBody>
      </p:sp>
      <p:sp>
        <p:nvSpPr>
          <p:cNvPr id="6" name="Rectangle 2"/>
          <p:cNvSpPr>
            <a:spLocks noChangeArrowheads="1"/>
          </p:cNvSpPr>
          <p:nvPr/>
        </p:nvSpPr>
        <p:spPr bwMode="auto">
          <a:xfrm>
            <a:off x="385264" y="188641"/>
            <a:ext cx="8785225" cy="830997"/>
          </a:xfrm>
          <a:prstGeom prst="rect">
            <a:avLst/>
          </a:prstGeom>
          <a:noFill/>
          <a:ln w="9525">
            <a:noFill/>
            <a:miter lim="800000"/>
            <a:headEnd/>
            <a:tailEnd/>
          </a:ln>
        </p:spPr>
        <p:txBody>
          <a:bodyPr anchor="b">
            <a:spAutoFit/>
          </a:bodyPr>
          <a:lstStyle/>
          <a:p>
            <a:pPr algn="ctr">
              <a:defRPr/>
            </a:pPr>
            <a:r>
              <a:rPr lang="en-US" b="1" dirty="0">
                <a:solidFill>
                  <a:schemeClr val="tx2"/>
                </a:solidFill>
                <a:latin typeface="Calibri" panose="020F0502020204030204" pitchFamily="34" charset="0"/>
              </a:rPr>
              <a:t>P4 : WELFARE SERVICE POLICY DEVELOPMENT AND ADMINISTRATION</a:t>
            </a:r>
            <a:endParaRPr lang="en-US" sz="3600" b="1" dirty="0">
              <a:solidFill>
                <a:schemeClr val="tx2"/>
              </a:solidFill>
              <a:effectLst>
                <a:outerShdw blurRad="38100" dist="38100" dir="2700000" algn="tl">
                  <a:srgbClr val="C0C0C0"/>
                </a:outerShdw>
              </a:effectLst>
              <a:latin typeface="Calibri" panose="020F0502020204030204" pitchFamily="34" charset="0"/>
            </a:endParaRPr>
          </a:p>
        </p:txBody>
      </p:sp>
      <p:graphicFrame>
        <p:nvGraphicFramePr>
          <p:cNvPr id="2" name="Table 1"/>
          <p:cNvGraphicFramePr>
            <a:graphicFrameLocks noGrp="1"/>
          </p:cNvGraphicFramePr>
          <p:nvPr>
            <p:extLst/>
          </p:nvPr>
        </p:nvGraphicFramePr>
        <p:xfrm>
          <a:off x="704528" y="1052737"/>
          <a:ext cx="8465960" cy="4589581"/>
        </p:xfrm>
        <a:graphic>
          <a:graphicData uri="http://schemas.openxmlformats.org/drawingml/2006/table">
            <a:tbl>
              <a:tblPr/>
              <a:tblGrid>
                <a:gridCol w="3864198"/>
                <a:gridCol w="1266687"/>
                <a:gridCol w="1202551"/>
                <a:gridCol w="1074279"/>
                <a:gridCol w="1058245"/>
              </a:tblGrid>
              <a:tr h="272825">
                <a:tc rowSpan="3">
                  <a:txBody>
                    <a:bodyPr/>
                    <a:lstStyle/>
                    <a:p>
                      <a:pPr algn="ctr" fontAlgn="ctr"/>
                      <a:r>
                        <a:rPr lang="en-ZA" sz="1600" b="0" i="0" u="none" strike="noStrike" dirty="0">
                          <a:solidFill>
                            <a:srgbClr val="000000"/>
                          </a:solidFill>
                          <a:effectLst/>
                          <a:latin typeface="Calibri" panose="020F0502020204030204" pitchFamily="34" charset="0"/>
                        </a:rPr>
                        <a:t>SUB PROGRAMMES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a:txBody>
                    <a:bodyPr/>
                    <a:lstStyle/>
                    <a:p>
                      <a:pPr algn="ctr" fontAlgn="ctr"/>
                      <a:r>
                        <a:rPr lang="en-ZA" sz="1600" b="1" i="0" u="none" strike="noStrike" dirty="0">
                          <a:solidFill>
                            <a:srgbClr val="000000"/>
                          </a:solidFill>
                          <a:effectLst/>
                          <a:latin typeface="Calibri" panose="020F0502020204030204" pitchFamily="34" charset="0"/>
                        </a:rPr>
                        <a:t>Voted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3">
                  <a:txBody>
                    <a:bodyPr/>
                    <a:lstStyle/>
                    <a:p>
                      <a:pPr algn="ctr" fontAlgn="b"/>
                      <a:r>
                        <a:rPr lang="en-ZA" sz="1600" b="1" i="0" u="none" strike="noStrike">
                          <a:solidFill>
                            <a:srgbClr val="000000"/>
                          </a:solidFill>
                          <a:effectLst/>
                          <a:latin typeface="Calibri" panose="020F0502020204030204" pitchFamily="34" charset="0"/>
                        </a:rPr>
                        <a:t>Actual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ZA"/>
                    </a:p>
                  </a:txBody>
                  <a:tcPr/>
                </a:tc>
                <a:tc hMerge="1">
                  <a:txBody>
                    <a:bodyPr/>
                    <a:lstStyle/>
                    <a:p>
                      <a:endParaRPr lang="en-ZA"/>
                    </a:p>
                  </a:txBody>
                  <a:tcPr/>
                </a:tc>
              </a:tr>
              <a:tr h="545651">
                <a:tc vMerge="1">
                  <a:txBody>
                    <a:bodyPr/>
                    <a:lstStyle/>
                    <a:p>
                      <a:endParaRPr lang="en-ZA"/>
                    </a:p>
                  </a:txBody>
                  <a:tcPr/>
                </a:tc>
                <a:tc vMerge="1">
                  <a:txBody>
                    <a:bodyPr/>
                    <a:lstStyle/>
                    <a:p>
                      <a:endParaRPr lang="en-ZA"/>
                    </a:p>
                  </a:txBody>
                  <a:tcPr/>
                </a:tc>
                <a:tc>
                  <a:txBody>
                    <a:bodyPr/>
                    <a:lstStyle/>
                    <a:p>
                      <a:pPr algn="ctr" fontAlgn="b"/>
                      <a:r>
                        <a:rPr lang="en-ZA" sz="1600" b="1" i="0" u="none" strike="noStrike" dirty="0">
                          <a:solidFill>
                            <a:srgbClr val="000000"/>
                          </a:solidFill>
                          <a:effectLst/>
                          <a:latin typeface="Calibri" panose="020F0502020204030204" pitchFamily="34" charset="0"/>
                        </a:rPr>
                        <a:t>Apr – Jun 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en-ZA" sz="1600" b="1" i="0" u="none" strike="noStrike" dirty="0">
                          <a:solidFill>
                            <a:srgbClr val="000000"/>
                          </a:solidFill>
                          <a:effectLst/>
                          <a:latin typeface="Calibri" panose="020F0502020204030204" pitchFamily="34" charset="0"/>
                        </a:rPr>
                        <a:t>Deviation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en-ZA" sz="1600" b="1" i="0" u="none" strike="noStrike">
                          <a:solidFill>
                            <a:srgbClr val="000000"/>
                          </a:solidFill>
                          <a:effectLst/>
                          <a:latin typeface="Calibri" panose="020F0502020204030204" pitchFamily="34" charset="0"/>
                        </a:rPr>
                        <a:t>% Spent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72825">
                <a:tc vMerge="1">
                  <a:txBody>
                    <a:bodyPr/>
                    <a:lstStyle/>
                    <a:p>
                      <a:endParaRPr lang="en-ZA"/>
                    </a:p>
                  </a:txBody>
                  <a:tcPr/>
                </a:tc>
                <a:tc>
                  <a:txBody>
                    <a:bodyPr/>
                    <a:lstStyle/>
                    <a:p>
                      <a:pPr algn="ctr" fontAlgn="b"/>
                      <a:r>
                        <a:rPr lang="en-ZA" sz="1600" b="1" i="0" u="none" strike="noStrike" dirty="0">
                          <a:solidFill>
                            <a:srgbClr val="000000"/>
                          </a:solidFill>
                          <a:effectLst/>
                          <a:latin typeface="Calibri" panose="020F0502020204030204" pitchFamily="34" charset="0"/>
                        </a:rPr>
                        <a:t>R’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ZA" sz="1600" b="1" i="0" u="none" strike="noStrike">
                          <a:solidFill>
                            <a:srgbClr val="000000"/>
                          </a:solidFill>
                          <a:effectLst/>
                          <a:latin typeface="Calibri" panose="020F0502020204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ZA" sz="1600" b="1" i="0" u="none" strike="noStrike">
                          <a:solidFill>
                            <a:srgbClr val="000000"/>
                          </a:solidFill>
                          <a:effectLst/>
                          <a:latin typeface="Calibri" panose="020F0502020204030204" pitchFamily="34" charset="0"/>
                        </a:rPr>
                        <a:t> 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ZA" sz="1600" b="1" i="0" u="none" strike="noStrike" dirty="0">
                          <a:solidFill>
                            <a:srgbClr val="000000"/>
                          </a:solidFill>
                          <a:effectLst/>
                          <a:latin typeface="Calibri" panose="020F0502020204030204" pitchFamily="34" charset="0"/>
                        </a:rPr>
                        <a:t> 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72825">
                <a:tc>
                  <a:txBody>
                    <a:bodyPr/>
                    <a:lstStyle/>
                    <a:p>
                      <a:pPr algn="l" rtl="0" fontAlgn="ctr"/>
                      <a:r>
                        <a:rPr lang="en-ZA" sz="1600" b="0" i="0" u="none" strike="noStrike">
                          <a:solidFill>
                            <a:srgbClr val="000000"/>
                          </a:solidFill>
                          <a:effectLst/>
                          <a:latin typeface="Calibri" panose="020F0502020204030204" pitchFamily="34" charset="0"/>
                        </a:rPr>
                        <a:t>Service Standards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600" b="1" i="0" u="none" strike="noStrike" dirty="0">
                          <a:solidFill>
                            <a:srgbClr val="000000"/>
                          </a:solidFill>
                          <a:effectLst/>
                          <a:latin typeface="Calibri" panose="020F0502020204030204" pitchFamily="34" charset="0"/>
                        </a:rPr>
                        <a:t>29,868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r" rtl="0" fontAlgn="ctr"/>
                      <a:r>
                        <a:rPr lang="en-ZA" sz="1600" b="0" i="0" u="none" strike="noStrike">
                          <a:solidFill>
                            <a:srgbClr val="000000"/>
                          </a:solidFill>
                          <a:effectLst/>
                          <a:latin typeface="Calibri" panose="020F0502020204030204" pitchFamily="34" charset="0"/>
                        </a:rPr>
                        <a:t>5,712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600" b="0" i="0" u="none" strike="noStrike">
                          <a:solidFill>
                            <a:srgbClr val="000000"/>
                          </a:solidFill>
                          <a:effectLst/>
                          <a:latin typeface="Calibri" panose="020F0502020204030204" pitchFamily="34" charset="0"/>
                        </a:rPr>
                        <a:t>24,156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600" b="0" i="0" u="none" strike="noStrike">
                          <a:solidFill>
                            <a:srgbClr val="000000"/>
                          </a:solidFill>
                          <a:effectLst/>
                          <a:latin typeface="Calibri" panose="020F0502020204030204" pitchFamily="34" charset="0"/>
                        </a:rPr>
                        <a:t>19.13%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2825">
                <a:tc>
                  <a:txBody>
                    <a:bodyPr/>
                    <a:lstStyle/>
                    <a:p>
                      <a:pPr algn="l" rtl="0" fontAlgn="ctr"/>
                      <a:r>
                        <a:rPr lang="en-ZA" sz="1600" b="0" i="0" u="none" strike="noStrike">
                          <a:solidFill>
                            <a:srgbClr val="000000"/>
                          </a:solidFill>
                          <a:effectLst/>
                          <a:latin typeface="Calibri" panose="020F0502020204030204" pitchFamily="34" charset="0"/>
                        </a:rPr>
                        <a:t>Substance Abuse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1" i="0" u="none" strike="noStrike" dirty="0">
                          <a:solidFill>
                            <a:srgbClr val="000000"/>
                          </a:solidFill>
                          <a:effectLst/>
                          <a:latin typeface="Calibri" panose="020F0502020204030204" pitchFamily="34" charset="0"/>
                        </a:rPr>
                        <a:t>101,325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rtl="0" fontAlgn="ctr"/>
                      <a:r>
                        <a:rPr lang="en-ZA" sz="1600" b="0" i="0" u="none" strike="noStrike">
                          <a:solidFill>
                            <a:srgbClr val="000000"/>
                          </a:solidFill>
                          <a:effectLst/>
                          <a:latin typeface="Calibri" panose="020F0502020204030204" pitchFamily="34" charset="0"/>
                        </a:rPr>
                        <a:t>7,651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93,674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7.55%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2825">
                <a:tc>
                  <a:txBody>
                    <a:bodyPr/>
                    <a:lstStyle/>
                    <a:p>
                      <a:pPr algn="l" rtl="0" fontAlgn="ctr"/>
                      <a:r>
                        <a:rPr lang="en-ZA" sz="1600" b="0" i="0" u="none" strike="noStrike">
                          <a:solidFill>
                            <a:srgbClr val="000000"/>
                          </a:solidFill>
                          <a:effectLst/>
                          <a:latin typeface="Calibri" panose="020F0502020204030204" pitchFamily="34" charset="0"/>
                        </a:rPr>
                        <a:t>Older Persons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1" i="0" u="none" strike="noStrike" dirty="0">
                          <a:solidFill>
                            <a:srgbClr val="000000"/>
                          </a:solidFill>
                          <a:effectLst/>
                          <a:latin typeface="Calibri" panose="020F0502020204030204" pitchFamily="34" charset="0"/>
                        </a:rPr>
                        <a:t>20,549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rtl="0" fontAlgn="ctr"/>
                      <a:r>
                        <a:rPr lang="en-ZA" sz="1600" b="0" i="0" u="none" strike="noStrike">
                          <a:solidFill>
                            <a:srgbClr val="000000"/>
                          </a:solidFill>
                          <a:effectLst/>
                          <a:latin typeface="Calibri" panose="020F0502020204030204" pitchFamily="34" charset="0"/>
                        </a:rPr>
                        <a:t>1,776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18,773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2825">
                <a:tc>
                  <a:txBody>
                    <a:bodyPr/>
                    <a:lstStyle/>
                    <a:p>
                      <a:pPr algn="l" rtl="0" fontAlgn="ctr"/>
                      <a:r>
                        <a:rPr lang="en-ZA" sz="1600" b="0" i="0" u="none" strike="noStrike">
                          <a:solidFill>
                            <a:srgbClr val="000000"/>
                          </a:solidFill>
                          <a:effectLst/>
                          <a:latin typeface="Calibri" panose="020F0502020204030204" pitchFamily="34" charset="0"/>
                        </a:rPr>
                        <a:t>People with Disabilities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1" i="0" u="none" strike="noStrike" dirty="0">
                          <a:solidFill>
                            <a:srgbClr val="000000"/>
                          </a:solidFill>
                          <a:effectLst/>
                          <a:latin typeface="Calibri" panose="020F0502020204030204" pitchFamily="34" charset="0"/>
                        </a:rPr>
                        <a:t>29,273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rtl="0" fontAlgn="ctr"/>
                      <a:r>
                        <a:rPr lang="en-ZA" sz="1600" b="0" i="0" u="none" strike="noStrike">
                          <a:solidFill>
                            <a:srgbClr val="000000"/>
                          </a:solidFill>
                          <a:effectLst/>
                          <a:latin typeface="Calibri" panose="020F0502020204030204" pitchFamily="34" charset="0"/>
                        </a:rPr>
                        <a:t>6,730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22,543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22.99%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2825">
                <a:tc>
                  <a:txBody>
                    <a:bodyPr/>
                    <a:lstStyle/>
                    <a:p>
                      <a:pPr algn="l" rtl="0" fontAlgn="ctr"/>
                      <a:r>
                        <a:rPr lang="en-ZA" sz="1600" b="0" i="0" u="none" strike="noStrike">
                          <a:solidFill>
                            <a:srgbClr val="000000"/>
                          </a:solidFill>
                          <a:effectLst/>
                          <a:latin typeface="Calibri" panose="020F0502020204030204" pitchFamily="34" charset="0"/>
                        </a:rPr>
                        <a:t>Children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1" i="0" u="none" strike="noStrike" dirty="0">
                          <a:solidFill>
                            <a:srgbClr val="000000"/>
                          </a:solidFill>
                          <a:effectLst/>
                          <a:latin typeface="Calibri" panose="020F0502020204030204" pitchFamily="34" charset="0"/>
                        </a:rPr>
                        <a:t>76,288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rtl="0" fontAlgn="ctr"/>
                      <a:r>
                        <a:rPr lang="en-ZA" sz="1600" b="0" i="0" u="none" strike="noStrike">
                          <a:solidFill>
                            <a:srgbClr val="000000"/>
                          </a:solidFill>
                          <a:effectLst/>
                          <a:latin typeface="Calibri" panose="020F0502020204030204" pitchFamily="34" charset="0"/>
                        </a:rPr>
                        <a:t>16,318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59,970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21.39%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2825">
                <a:tc>
                  <a:txBody>
                    <a:bodyPr/>
                    <a:lstStyle/>
                    <a:p>
                      <a:pPr algn="l" rtl="0" fontAlgn="ctr"/>
                      <a:r>
                        <a:rPr lang="en-ZA" sz="1600" b="0" i="0" u="none" strike="noStrike">
                          <a:solidFill>
                            <a:srgbClr val="000000"/>
                          </a:solidFill>
                          <a:effectLst/>
                          <a:latin typeface="Calibri" panose="020F0502020204030204" pitchFamily="34" charset="0"/>
                        </a:rPr>
                        <a:t>Families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1" i="0" u="none" strike="noStrike" dirty="0">
                          <a:solidFill>
                            <a:srgbClr val="000000"/>
                          </a:solidFill>
                          <a:effectLst/>
                          <a:latin typeface="Calibri" panose="020F0502020204030204" pitchFamily="34" charset="0"/>
                        </a:rPr>
                        <a:t>8,996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rtl="0" fontAlgn="ctr"/>
                      <a:r>
                        <a:rPr lang="en-ZA" sz="1600" b="0" i="0" u="none" strike="noStrike">
                          <a:solidFill>
                            <a:srgbClr val="000000"/>
                          </a:solidFill>
                          <a:effectLst/>
                          <a:latin typeface="Calibri" panose="020F0502020204030204" pitchFamily="34" charset="0"/>
                        </a:rPr>
                        <a:t>2,379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6,617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26.44%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0108">
                <a:tc>
                  <a:txBody>
                    <a:bodyPr/>
                    <a:lstStyle/>
                    <a:p>
                      <a:pPr algn="l" rtl="0" fontAlgn="ctr"/>
                      <a:r>
                        <a:rPr lang="en-ZA" sz="1600" b="0" i="0" u="none" strike="noStrike">
                          <a:solidFill>
                            <a:srgbClr val="000000"/>
                          </a:solidFill>
                          <a:effectLst/>
                          <a:latin typeface="Calibri" panose="020F0502020204030204" pitchFamily="34" charset="0"/>
                        </a:rPr>
                        <a:t>Social Crime Prevention and Victim Empowerment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1" i="0" u="none" strike="noStrike" dirty="0">
                          <a:solidFill>
                            <a:srgbClr val="000000"/>
                          </a:solidFill>
                          <a:effectLst/>
                          <a:latin typeface="Calibri" panose="020F0502020204030204" pitchFamily="34" charset="0"/>
                        </a:rPr>
                        <a:t>62,597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rtl="0" fontAlgn="ctr"/>
                      <a:r>
                        <a:rPr lang="en-ZA" sz="1600" b="0" i="0" u="none" strike="noStrike">
                          <a:solidFill>
                            <a:srgbClr val="000000"/>
                          </a:solidFill>
                          <a:effectLst/>
                          <a:latin typeface="Calibri" panose="020F0502020204030204" pitchFamily="34" charset="0"/>
                        </a:rPr>
                        <a:t>12,751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49,846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20.37%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2825">
                <a:tc>
                  <a:txBody>
                    <a:bodyPr/>
                    <a:lstStyle/>
                    <a:p>
                      <a:pPr algn="l" rtl="0" fontAlgn="ctr"/>
                      <a:r>
                        <a:rPr lang="en-ZA" sz="1600" b="0" i="0" u="none" strike="noStrike">
                          <a:solidFill>
                            <a:srgbClr val="000000"/>
                          </a:solidFill>
                          <a:effectLst/>
                          <a:latin typeface="Calibri" panose="020F0502020204030204" pitchFamily="34" charset="0"/>
                        </a:rPr>
                        <a:t>Youth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1" i="0" u="none" strike="noStrike" dirty="0">
                          <a:solidFill>
                            <a:srgbClr val="000000"/>
                          </a:solidFill>
                          <a:effectLst/>
                          <a:latin typeface="Calibri" panose="020F0502020204030204" pitchFamily="34" charset="0"/>
                        </a:rPr>
                        <a:t>14,561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rtl="0" fontAlgn="ctr"/>
                      <a:r>
                        <a:rPr lang="en-ZA" sz="1600" b="0" i="0" u="none" strike="noStrike">
                          <a:solidFill>
                            <a:srgbClr val="000000"/>
                          </a:solidFill>
                          <a:effectLst/>
                          <a:latin typeface="Calibri" panose="020F0502020204030204" pitchFamily="34" charset="0"/>
                        </a:rPr>
                        <a:t>1,632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12,929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11.21%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2825">
                <a:tc>
                  <a:txBody>
                    <a:bodyPr/>
                    <a:lstStyle/>
                    <a:p>
                      <a:pPr algn="l" rtl="0" fontAlgn="ctr"/>
                      <a:r>
                        <a:rPr lang="en-ZA" sz="1600" b="0" i="0" u="none" strike="noStrike">
                          <a:solidFill>
                            <a:srgbClr val="000000"/>
                          </a:solidFill>
                          <a:effectLst/>
                          <a:latin typeface="Calibri" panose="020F0502020204030204" pitchFamily="34" charset="0"/>
                        </a:rPr>
                        <a:t>HIV and AIDS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1" i="0" u="none" strike="noStrike" dirty="0">
                          <a:solidFill>
                            <a:srgbClr val="000000"/>
                          </a:solidFill>
                          <a:effectLst/>
                          <a:latin typeface="Calibri" panose="020F0502020204030204" pitchFamily="34" charset="0"/>
                        </a:rPr>
                        <a:t>85,220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rtl="0" fontAlgn="ctr"/>
                      <a:r>
                        <a:rPr lang="en-ZA" sz="1600" b="0" i="0" u="none" strike="noStrike">
                          <a:solidFill>
                            <a:srgbClr val="000000"/>
                          </a:solidFill>
                          <a:effectLst/>
                          <a:latin typeface="Calibri" panose="020F0502020204030204" pitchFamily="34" charset="0"/>
                        </a:rPr>
                        <a:t>5,866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79,354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2825">
                <a:tc>
                  <a:txBody>
                    <a:bodyPr/>
                    <a:lstStyle/>
                    <a:p>
                      <a:pPr algn="l" rtl="0" fontAlgn="ctr"/>
                      <a:r>
                        <a:rPr lang="en-ZA" sz="1600" b="0" i="0" u="none" strike="noStrike">
                          <a:solidFill>
                            <a:srgbClr val="000000"/>
                          </a:solidFill>
                          <a:effectLst/>
                          <a:latin typeface="Calibri" panose="020F0502020204030204" pitchFamily="34" charset="0"/>
                        </a:rPr>
                        <a:t>Social Worker Scholarships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1" i="0" u="none" strike="noStrike" dirty="0">
                          <a:solidFill>
                            <a:srgbClr val="000000"/>
                          </a:solidFill>
                          <a:effectLst/>
                          <a:latin typeface="Calibri" panose="020F0502020204030204" pitchFamily="34" charset="0"/>
                        </a:rPr>
                        <a:t>290,780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rtl="0" fontAlgn="ctr"/>
                      <a:r>
                        <a:rPr lang="en-ZA" sz="16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290,780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2825">
                <a:tc>
                  <a:txBody>
                    <a:bodyPr/>
                    <a:lstStyle/>
                    <a:p>
                      <a:pPr algn="l" rtl="0" fontAlgn="ctr"/>
                      <a:r>
                        <a:rPr lang="en-ZA" sz="1600" b="0" i="0" u="none" strike="noStrike">
                          <a:solidFill>
                            <a:srgbClr val="000000"/>
                          </a:solidFill>
                          <a:effectLst/>
                          <a:latin typeface="Calibri" panose="020F0502020204030204" pitchFamily="34" charset="0"/>
                        </a:rPr>
                        <a:t>Programme Management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a:solidFill>
                            <a:srgbClr val="000000"/>
                          </a:solidFill>
                          <a:effectLst/>
                          <a:latin typeface="Calibri" panose="020F0502020204030204" pitchFamily="34" charset="0"/>
                        </a:rPr>
                        <a:t>3,865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600" b="0" i="0" u="none" strike="noStrike">
                          <a:solidFill>
                            <a:srgbClr val="000000"/>
                          </a:solidFill>
                          <a:effectLst/>
                          <a:latin typeface="Calibri" panose="020F0502020204030204" pitchFamily="34" charset="0"/>
                        </a:rPr>
                        <a:t>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2,976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23.00%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2825">
                <a:tc>
                  <a:txBody>
                    <a:bodyPr/>
                    <a:lstStyle/>
                    <a:p>
                      <a:pPr algn="l" rtl="0" fontAlgn="ctr"/>
                      <a:r>
                        <a:rPr lang="en-ZA" sz="16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b"/>
                      <a:r>
                        <a:rPr lang="en-ZA" sz="1600" b="1" i="0" u="none" strike="noStrike" dirty="0">
                          <a:solidFill>
                            <a:srgbClr val="000000"/>
                          </a:solidFill>
                          <a:effectLst/>
                          <a:latin typeface="Calibri" panose="020F0502020204030204" pitchFamily="34" charset="0"/>
                        </a:rPr>
                        <a:t>723,322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b"/>
                      <a:r>
                        <a:rPr lang="en-ZA" sz="1600" b="1" i="0" u="none" strike="noStrike" dirty="0">
                          <a:solidFill>
                            <a:srgbClr val="000000"/>
                          </a:solidFill>
                          <a:effectLst/>
                          <a:latin typeface="Calibri" panose="020F0502020204030204" pitchFamily="34" charset="0"/>
                        </a:rPr>
                        <a:t>61,705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b"/>
                      <a:r>
                        <a:rPr lang="en-ZA" sz="1600" b="1" i="0" u="none" strike="noStrike" dirty="0">
                          <a:solidFill>
                            <a:srgbClr val="000000"/>
                          </a:solidFill>
                          <a:effectLst/>
                          <a:latin typeface="Calibri" panose="020F0502020204030204" pitchFamily="34" charset="0"/>
                        </a:rPr>
                        <a:t>661,617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600" b="1" i="0" u="none" strike="noStrike" dirty="0">
                          <a:solidFill>
                            <a:srgbClr val="000000"/>
                          </a:solidFill>
                          <a:effectLst/>
                          <a:latin typeface="Calibri" panose="020F0502020204030204" pitchFamily="34" charset="0"/>
                        </a:rPr>
                        <a:t>8.53%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bl>
          </a:graphicData>
        </a:graphic>
      </p:graphicFrame>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31320539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536" y="980728"/>
            <a:ext cx="8568952" cy="4824536"/>
          </a:xfrm>
        </p:spPr>
        <p:txBody>
          <a:bodyPr/>
          <a:lstStyle/>
          <a:p>
            <a:r>
              <a:rPr lang="en-ZA" sz="1600" b="1" dirty="0">
                <a:latin typeface="Calibri" panose="020F0502020204030204" pitchFamily="34" charset="0"/>
              </a:rPr>
              <a:t>Low spending per Sub programme</a:t>
            </a:r>
            <a:r>
              <a:rPr lang="en-ZA" sz="1600" dirty="0">
                <a:latin typeface="Calibri" panose="020F0502020204030204" pitchFamily="34" charset="0"/>
              </a:rPr>
              <a:t>:</a:t>
            </a:r>
          </a:p>
          <a:p>
            <a:pPr lvl="1"/>
            <a:r>
              <a:rPr lang="en-ZA" sz="1600" dirty="0">
                <a:latin typeface="Calibri" panose="020F0502020204030204" pitchFamily="34" charset="0"/>
              </a:rPr>
              <a:t>Substance Abuse – 7.55% spending</a:t>
            </a:r>
          </a:p>
          <a:p>
            <a:pPr lvl="2"/>
            <a:r>
              <a:rPr lang="en-GB" sz="1600" dirty="0">
                <a:latin typeface="Calibri" panose="020F0502020204030204" pitchFamily="34" charset="0"/>
              </a:rPr>
              <a:t>The low  spending relate delays are being experienced in the construction of the substance </a:t>
            </a:r>
            <a:r>
              <a:rPr lang="en-GB" sz="1600">
                <a:latin typeface="Calibri" panose="020F0502020204030204" pitchFamily="34" charset="0"/>
              </a:rPr>
              <a:t>abuse centres </a:t>
            </a:r>
            <a:r>
              <a:rPr lang="en-GB" sz="1600" dirty="0">
                <a:latin typeface="Calibri" panose="020F0502020204030204" pitchFamily="34" charset="0"/>
              </a:rPr>
              <a:t>in the Northern Cape and Free State province in terms of the Conditional grant allocation of R85 million for the 2016/17 financial year.</a:t>
            </a:r>
          </a:p>
          <a:p>
            <a:pPr lvl="1"/>
            <a:endParaRPr lang="en-GB" sz="1600" dirty="0">
              <a:latin typeface="Calibri" panose="020F0502020204030204" pitchFamily="34" charset="0"/>
            </a:endParaRPr>
          </a:p>
          <a:p>
            <a:pPr lvl="1"/>
            <a:r>
              <a:rPr lang="en-GB" sz="1600" dirty="0">
                <a:latin typeface="Calibri" panose="020F0502020204030204" pitchFamily="34" charset="0"/>
              </a:rPr>
              <a:t>Older persons – 8.64% spending</a:t>
            </a:r>
          </a:p>
          <a:p>
            <a:pPr lvl="2"/>
            <a:r>
              <a:rPr lang="en-GB" sz="1600" dirty="0">
                <a:latin typeface="Calibri" panose="020F0502020204030204" pitchFamily="34" charset="0"/>
              </a:rPr>
              <a:t>The low spending relate to the planned “Older Persons Games” scheduled for the 3</a:t>
            </a:r>
            <a:r>
              <a:rPr lang="en-GB" sz="1600" baseline="30000" dirty="0">
                <a:latin typeface="Calibri" panose="020F0502020204030204" pitchFamily="34" charset="0"/>
              </a:rPr>
              <a:t>rd</a:t>
            </a:r>
            <a:r>
              <a:rPr lang="en-GB" sz="1600" dirty="0">
                <a:latin typeface="Calibri" panose="020F0502020204030204" pitchFamily="34" charset="0"/>
              </a:rPr>
              <a:t> Quarter of the financial year.</a:t>
            </a:r>
          </a:p>
          <a:p>
            <a:pPr lvl="1"/>
            <a:endParaRPr lang="en-GB" sz="1600" dirty="0">
              <a:latin typeface="Calibri" panose="020F0502020204030204" pitchFamily="34" charset="0"/>
            </a:endParaRPr>
          </a:p>
          <a:p>
            <a:pPr lvl="1"/>
            <a:r>
              <a:rPr lang="en-GB" sz="1600" dirty="0">
                <a:latin typeface="Calibri" panose="020F0502020204030204" pitchFamily="34" charset="0"/>
              </a:rPr>
              <a:t>Youth – 11.2% spending</a:t>
            </a:r>
          </a:p>
          <a:p>
            <a:pPr lvl="2"/>
            <a:r>
              <a:rPr lang="en-GB" sz="1600" dirty="0">
                <a:latin typeface="Calibri" panose="020F0502020204030204" pitchFamily="34" charset="0"/>
              </a:rPr>
              <a:t>The low spending relate to the planned “Youth Camps” scheduled for the 3</a:t>
            </a:r>
            <a:r>
              <a:rPr lang="en-GB" sz="1600" baseline="30000" dirty="0">
                <a:latin typeface="Calibri" panose="020F0502020204030204" pitchFamily="34" charset="0"/>
              </a:rPr>
              <a:t>rd</a:t>
            </a:r>
            <a:r>
              <a:rPr lang="en-GB" sz="1600" dirty="0">
                <a:latin typeface="Calibri" panose="020F0502020204030204" pitchFamily="34" charset="0"/>
              </a:rPr>
              <a:t> Quarter of the financial year</a:t>
            </a:r>
          </a:p>
          <a:p>
            <a:pPr lvl="1"/>
            <a:endParaRPr lang="en-GB" sz="1600" dirty="0">
              <a:latin typeface="Calibri" panose="020F0502020204030204" pitchFamily="34" charset="0"/>
            </a:endParaRPr>
          </a:p>
          <a:p>
            <a:pPr lvl="1"/>
            <a:r>
              <a:rPr lang="en-GB" sz="1600" dirty="0">
                <a:latin typeface="Calibri" panose="020F0502020204030204" pitchFamily="34" charset="0"/>
              </a:rPr>
              <a:t>HIV/Aids – 6.88%</a:t>
            </a:r>
          </a:p>
          <a:p>
            <a:pPr lvl="2"/>
            <a:r>
              <a:rPr lang="en-GB" sz="1600" dirty="0">
                <a:latin typeface="Calibri" panose="020F0502020204030204" pitchFamily="34" charset="0"/>
              </a:rPr>
              <a:t>The low spending relate to the transfer payment for HIV and Aids organisations which is scheduled for release in the 3</a:t>
            </a:r>
            <a:r>
              <a:rPr lang="en-GB" sz="1600" baseline="30000" dirty="0">
                <a:latin typeface="Calibri" panose="020F0502020204030204" pitchFamily="34" charset="0"/>
              </a:rPr>
              <a:t>rd</a:t>
            </a:r>
            <a:r>
              <a:rPr lang="en-GB" sz="1600" dirty="0">
                <a:latin typeface="Calibri" panose="020F0502020204030204" pitchFamily="34" charset="0"/>
              </a:rPr>
              <a:t> and 4</a:t>
            </a:r>
            <a:r>
              <a:rPr lang="en-GB" sz="1600" baseline="30000" dirty="0">
                <a:latin typeface="Calibri" panose="020F0502020204030204" pitchFamily="34" charset="0"/>
              </a:rPr>
              <a:t>th</a:t>
            </a:r>
            <a:r>
              <a:rPr lang="en-GB" sz="1600" dirty="0">
                <a:latin typeface="Calibri" panose="020F0502020204030204" pitchFamily="34" charset="0"/>
              </a:rPr>
              <a:t> quarter of the financial year</a:t>
            </a:r>
          </a:p>
          <a:p>
            <a:pPr lvl="2"/>
            <a:endParaRPr lang="en-GB" sz="1600" dirty="0">
              <a:latin typeface="Calibri" panose="020F0502020204030204" pitchFamily="34" charset="0"/>
            </a:endParaRPr>
          </a:p>
          <a:p>
            <a:pPr marL="857250" lvl="2" indent="0">
              <a:buNone/>
            </a:pPr>
            <a:endParaRPr lang="en-GB" sz="1600" dirty="0">
              <a:latin typeface="Calibri" panose="020F0502020204030204" pitchFamily="34" charset="0"/>
            </a:endParaRPr>
          </a:p>
        </p:txBody>
      </p:sp>
      <p:sp>
        <p:nvSpPr>
          <p:cNvPr id="4" name="Date Placeholder 3"/>
          <p:cNvSpPr>
            <a:spLocks noGrp="1"/>
          </p:cNvSpPr>
          <p:nvPr>
            <p:ph type="dt" sz="half" idx="10"/>
          </p:nvPr>
        </p:nvSpPr>
        <p:spPr/>
        <p:txBody>
          <a:bodyPr/>
          <a:lstStyle/>
          <a:p>
            <a:pPr>
              <a:defRPr/>
            </a:pPr>
            <a:fld id="{0AA729D2-03B6-4CB1-A618-7534DF8CF475}" type="datetime3">
              <a:rPr lang="en-US" smtClean="0"/>
              <a:pPr>
                <a:defRPr/>
              </a:pPr>
              <a:t>23 September 2016</a:t>
            </a:fld>
            <a:endParaRPr lang="en-US" dirty="0"/>
          </a:p>
        </p:txBody>
      </p:sp>
      <p:sp>
        <p:nvSpPr>
          <p:cNvPr id="6" name="Slide Number Placeholder 5"/>
          <p:cNvSpPr>
            <a:spLocks noGrp="1"/>
          </p:cNvSpPr>
          <p:nvPr>
            <p:ph type="sldNum" sz="quarter" idx="12"/>
          </p:nvPr>
        </p:nvSpPr>
        <p:spPr/>
        <p:txBody>
          <a:bodyPr/>
          <a:lstStyle/>
          <a:p>
            <a:pPr>
              <a:defRPr/>
            </a:pPr>
            <a:fld id="{F7C7F45D-B1C3-41DB-8E2C-DAED463BE227}" type="slidenum">
              <a:rPr lang="en-GB" smtClean="0"/>
              <a:pPr>
                <a:defRPr/>
              </a:pPr>
              <a:t>43</a:t>
            </a:fld>
            <a:endParaRPr lang="en-GB" dirty="0"/>
          </a:p>
        </p:txBody>
      </p:sp>
      <p:sp>
        <p:nvSpPr>
          <p:cNvPr id="7" name="Rectangle 2"/>
          <p:cNvSpPr>
            <a:spLocks noChangeArrowheads="1"/>
          </p:cNvSpPr>
          <p:nvPr/>
        </p:nvSpPr>
        <p:spPr bwMode="auto">
          <a:xfrm>
            <a:off x="704528" y="188641"/>
            <a:ext cx="8465960" cy="830997"/>
          </a:xfrm>
          <a:prstGeom prst="rect">
            <a:avLst/>
          </a:prstGeom>
          <a:noFill/>
          <a:ln w="9525">
            <a:noFill/>
            <a:miter lim="800000"/>
            <a:headEnd/>
            <a:tailEnd/>
          </a:ln>
        </p:spPr>
        <p:txBody>
          <a:bodyPr wrap="square" anchor="b">
            <a:spAutoFit/>
          </a:bodyPr>
          <a:lstStyle/>
          <a:p>
            <a:pPr algn="ctr">
              <a:defRPr/>
            </a:pPr>
            <a:r>
              <a:rPr lang="en-US" b="1" dirty="0">
                <a:solidFill>
                  <a:schemeClr val="tx2"/>
                </a:solidFill>
                <a:latin typeface="Calibri" panose="020F0502020204030204" pitchFamily="34" charset="0"/>
              </a:rPr>
              <a:t>P4 : WELFARE SERVICE POLICY DEVELOPMENT AND ADMINISTRATION</a:t>
            </a:r>
            <a:endParaRPr lang="en-US" sz="3600" b="1" dirty="0">
              <a:solidFill>
                <a:schemeClr val="tx2"/>
              </a:solidFill>
              <a:effectLst>
                <a:outerShdw blurRad="38100" dist="38100" dir="2700000" algn="tl">
                  <a:srgbClr val="C0C0C0"/>
                </a:outerShdw>
              </a:effectLst>
              <a:latin typeface="Calibri" panose="020F0502020204030204" pitchFamily="34" charset="0"/>
            </a:endParaRPr>
          </a:p>
        </p:txBody>
      </p:sp>
      <p:sp>
        <p:nvSpPr>
          <p:cNvPr id="2" name="Footer Placeholder 1"/>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18196643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6"/>
          <p:cNvSpPr>
            <a:spLocks noGrp="1"/>
          </p:cNvSpPr>
          <p:nvPr>
            <p:ph type="dt" sz="half" idx="10"/>
          </p:nvPr>
        </p:nvSpPr>
        <p:spPr/>
        <p:txBody>
          <a:bodyPr/>
          <a:lstStyle/>
          <a:p>
            <a:pPr>
              <a:defRPr/>
            </a:pPr>
            <a:fld id="{AF08BA00-B097-40FB-84BF-C7A53E8E82C4}" type="datetime3">
              <a:rPr lang="en-US" smtClean="0"/>
              <a:pPr>
                <a:defRPr/>
              </a:pPr>
              <a:t>23 September 2016</a:t>
            </a:fld>
            <a:endParaRPr lang="en-US" dirty="0"/>
          </a:p>
        </p:txBody>
      </p:sp>
      <p:sp>
        <p:nvSpPr>
          <p:cNvPr id="1029" name="Slide Number Placeholder 5"/>
          <p:cNvSpPr>
            <a:spLocks noGrp="1"/>
          </p:cNvSpPr>
          <p:nvPr>
            <p:ph type="sldNum" sz="quarter" idx="12"/>
          </p:nvPr>
        </p:nvSpPr>
        <p:spPr/>
        <p:txBody>
          <a:bodyPr/>
          <a:lstStyle/>
          <a:p>
            <a:pPr>
              <a:defRPr/>
            </a:pPr>
            <a:fld id="{A487C607-7546-4959-BF12-0379D6902BF5}" type="slidenum">
              <a:rPr lang="en-US" smtClean="0"/>
              <a:pPr>
                <a:defRPr/>
              </a:pPr>
              <a:t>44</a:t>
            </a:fld>
            <a:endParaRPr lang="en-US" dirty="0" smtClean="0"/>
          </a:p>
        </p:txBody>
      </p:sp>
      <p:sp>
        <p:nvSpPr>
          <p:cNvPr id="6" name="Rectangle 2"/>
          <p:cNvSpPr>
            <a:spLocks noChangeArrowheads="1"/>
          </p:cNvSpPr>
          <p:nvPr/>
        </p:nvSpPr>
        <p:spPr bwMode="auto">
          <a:xfrm>
            <a:off x="385264" y="188641"/>
            <a:ext cx="8785225" cy="830997"/>
          </a:xfrm>
          <a:prstGeom prst="rect">
            <a:avLst/>
          </a:prstGeom>
          <a:noFill/>
          <a:ln w="9525">
            <a:noFill/>
            <a:miter lim="800000"/>
            <a:headEnd/>
            <a:tailEnd/>
          </a:ln>
        </p:spPr>
        <p:txBody>
          <a:bodyPr anchor="b">
            <a:spAutoFit/>
          </a:bodyPr>
          <a:lstStyle/>
          <a:p>
            <a:pPr algn="ctr">
              <a:defRPr/>
            </a:pPr>
            <a:r>
              <a:rPr lang="en-US" b="1" dirty="0">
                <a:solidFill>
                  <a:schemeClr val="tx2"/>
                </a:solidFill>
                <a:latin typeface="Calibri" panose="020F0502020204030204" pitchFamily="34" charset="0"/>
              </a:rPr>
              <a:t>P4 : WELFARE SERVICE POLICY DEVELOPMENT AND ADMINISTRATION</a:t>
            </a:r>
            <a:endParaRPr lang="en-US" sz="3600" b="1" dirty="0">
              <a:solidFill>
                <a:schemeClr val="tx2"/>
              </a:solidFill>
              <a:effectLst>
                <a:outerShdw blurRad="38100" dist="38100" dir="2700000" algn="tl">
                  <a:srgbClr val="C0C0C0"/>
                </a:outerShdw>
              </a:effectLst>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617717897"/>
              </p:ext>
            </p:extLst>
          </p:nvPr>
        </p:nvGraphicFramePr>
        <p:xfrm>
          <a:off x="228600" y="990601"/>
          <a:ext cx="9144001" cy="4638870"/>
        </p:xfrm>
        <a:graphic>
          <a:graphicData uri="http://schemas.openxmlformats.org/drawingml/2006/table">
            <a:tbl>
              <a:tblPr/>
              <a:tblGrid>
                <a:gridCol w="4173682"/>
                <a:gridCol w="1368136"/>
                <a:gridCol w="1298864"/>
                <a:gridCol w="1160319"/>
                <a:gridCol w="1143000"/>
              </a:tblGrid>
              <a:tr h="202986">
                <a:tc rowSpan="3">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600" b="1" i="0" u="none" strike="noStrike" dirty="0" smtClean="0">
                          <a:solidFill>
                            <a:srgbClr val="000000"/>
                          </a:solidFill>
                          <a:effectLst/>
                          <a:latin typeface="Calibri" panose="020F0502020204030204" pitchFamily="34" charset="0"/>
                        </a:rPr>
                        <a:t>Economic Classification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a:txBody>
                    <a:bodyPr/>
                    <a:lstStyle/>
                    <a:p>
                      <a:pPr algn="ctr" fontAlgn="ctr"/>
                      <a:r>
                        <a:rPr lang="en-ZA" sz="1600" b="1" i="0" u="none" strike="noStrike" dirty="0">
                          <a:solidFill>
                            <a:srgbClr val="000000"/>
                          </a:solidFill>
                          <a:effectLst/>
                          <a:latin typeface="Calibri" panose="020F0502020204030204" pitchFamily="34" charset="0"/>
                        </a:rPr>
                        <a:t>Voted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3">
                  <a:txBody>
                    <a:bodyPr/>
                    <a:lstStyle/>
                    <a:p>
                      <a:pPr algn="ctr" fontAlgn="b"/>
                      <a:r>
                        <a:rPr lang="en-ZA" sz="1600" b="1" i="0" u="none" strike="noStrike">
                          <a:solidFill>
                            <a:srgbClr val="000000"/>
                          </a:solidFill>
                          <a:effectLst/>
                          <a:latin typeface="Calibri" panose="020F0502020204030204" pitchFamily="34" charset="0"/>
                        </a:rPr>
                        <a:t>Actual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ZA"/>
                    </a:p>
                  </a:txBody>
                  <a:tcPr/>
                </a:tc>
                <a:tc hMerge="1">
                  <a:txBody>
                    <a:bodyPr/>
                    <a:lstStyle/>
                    <a:p>
                      <a:endParaRPr lang="en-ZA"/>
                    </a:p>
                  </a:txBody>
                  <a:tcPr/>
                </a:tc>
              </a:tr>
              <a:tr h="355075">
                <a:tc vMerge="1">
                  <a:txBody>
                    <a:bodyPr/>
                    <a:lstStyle/>
                    <a:p>
                      <a:endParaRPr lang="en-ZA"/>
                    </a:p>
                  </a:txBody>
                  <a:tcPr/>
                </a:tc>
                <a:tc vMerge="1">
                  <a:txBody>
                    <a:bodyPr/>
                    <a:lstStyle/>
                    <a:p>
                      <a:endParaRPr lang="en-ZA"/>
                    </a:p>
                  </a:txBody>
                  <a:tcPr/>
                </a:tc>
                <a:tc>
                  <a:txBody>
                    <a:bodyPr/>
                    <a:lstStyle/>
                    <a:p>
                      <a:pPr algn="ctr" fontAlgn="b"/>
                      <a:r>
                        <a:rPr lang="en-ZA" sz="1600" b="1" i="0" u="none" strike="noStrike" dirty="0">
                          <a:solidFill>
                            <a:srgbClr val="000000"/>
                          </a:solidFill>
                          <a:effectLst/>
                          <a:latin typeface="Calibri" panose="020F0502020204030204" pitchFamily="34" charset="0"/>
                        </a:rPr>
                        <a:t>Apr – Jun 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en-ZA" sz="1600" b="1" i="0" u="none" strike="noStrike" dirty="0">
                          <a:solidFill>
                            <a:srgbClr val="000000"/>
                          </a:solidFill>
                          <a:effectLst/>
                          <a:latin typeface="Calibri" panose="020F0502020204030204" pitchFamily="34" charset="0"/>
                        </a:rPr>
                        <a:t>Deviation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en-ZA" sz="1600" b="1" i="0" u="none" strike="noStrike" dirty="0">
                          <a:solidFill>
                            <a:srgbClr val="000000"/>
                          </a:solidFill>
                          <a:effectLst/>
                          <a:latin typeface="Calibri" panose="020F0502020204030204" pitchFamily="34" charset="0"/>
                        </a:rPr>
                        <a:t>% Spent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02986">
                <a:tc vMerge="1">
                  <a:txBody>
                    <a:bodyPr/>
                    <a:lstStyle/>
                    <a:p>
                      <a:endParaRPr lang="en-ZA"/>
                    </a:p>
                  </a:txBody>
                  <a:tcPr/>
                </a:tc>
                <a:tc>
                  <a:txBody>
                    <a:bodyPr/>
                    <a:lstStyle/>
                    <a:p>
                      <a:pPr algn="ctr" fontAlgn="b"/>
                      <a:r>
                        <a:rPr lang="en-ZA" sz="1600" b="1" i="0" u="none" strike="noStrike" dirty="0">
                          <a:solidFill>
                            <a:srgbClr val="000000"/>
                          </a:solidFill>
                          <a:effectLst/>
                          <a:latin typeface="Calibri" panose="020F0502020204030204" pitchFamily="34" charset="0"/>
                        </a:rPr>
                        <a:t>R’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ZA" sz="1600" b="1" i="0" u="none" strike="noStrike">
                          <a:solidFill>
                            <a:srgbClr val="000000"/>
                          </a:solidFill>
                          <a:effectLst/>
                          <a:latin typeface="Calibri" panose="020F0502020204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ZA" sz="1600" b="1" i="0" u="none" strike="noStrike">
                          <a:solidFill>
                            <a:srgbClr val="000000"/>
                          </a:solidFill>
                          <a:effectLst/>
                          <a:latin typeface="Calibri" panose="020F0502020204030204" pitchFamily="34" charset="0"/>
                        </a:rPr>
                        <a:t> 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ZA" sz="1600" b="1" i="0" u="none" strike="noStrike" dirty="0">
                          <a:solidFill>
                            <a:srgbClr val="000000"/>
                          </a:solidFill>
                          <a:effectLst/>
                          <a:latin typeface="Calibri" panose="020F0502020204030204" pitchFamily="34" charset="0"/>
                        </a:rPr>
                        <a:t> 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02986">
                <a:tc>
                  <a:txBody>
                    <a:bodyPr/>
                    <a:lstStyle/>
                    <a:p>
                      <a:pPr algn="l" fontAlgn="b"/>
                      <a:endParaRPr lang="en-ZA" sz="1600" b="1"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en-ZA"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986">
                <a:tc>
                  <a:txBody>
                    <a:bodyPr/>
                    <a:lstStyle/>
                    <a:p>
                      <a:pPr algn="l" rtl="0" fontAlgn="ctr"/>
                      <a:r>
                        <a:rPr lang="en-ZA" sz="1600" b="1" i="0" u="none" strike="noStrike" dirty="0">
                          <a:solidFill>
                            <a:srgbClr val="000000"/>
                          </a:solidFill>
                          <a:effectLst/>
                          <a:latin typeface="Calibri" panose="020F0502020204030204" pitchFamily="34" charset="0"/>
                        </a:rPr>
                        <a:t>Current Payments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1" i="0" u="none" strike="noStrike" dirty="0">
                          <a:solidFill>
                            <a:srgbClr val="000000"/>
                          </a:solidFill>
                          <a:effectLst/>
                          <a:latin typeface="Calibri" panose="020F0502020204030204" pitchFamily="34" charset="0"/>
                        </a:rPr>
                        <a:t>258,290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b"/>
                      <a:r>
                        <a:rPr lang="en-ZA" sz="1600" b="1" i="0" u="none" strike="noStrike">
                          <a:solidFill>
                            <a:srgbClr val="000000"/>
                          </a:solidFill>
                          <a:effectLst/>
                          <a:latin typeface="Calibri" panose="020F0502020204030204" pitchFamily="34" charset="0"/>
                        </a:rPr>
                        <a:t>61,223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1" i="0" u="none" strike="noStrike">
                          <a:solidFill>
                            <a:srgbClr val="000000"/>
                          </a:solidFill>
                          <a:effectLst/>
                          <a:latin typeface="Calibri" panose="020F0502020204030204" pitchFamily="34" charset="0"/>
                        </a:rPr>
                        <a:t>197,067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23.70%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986">
                <a:tc>
                  <a:txBody>
                    <a:bodyPr/>
                    <a:lstStyle/>
                    <a:p>
                      <a:pPr algn="l" rtl="0" fontAlgn="ctr"/>
                      <a:r>
                        <a:rPr lang="en-ZA" sz="1600" b="0" i="0" u="none" strike="noStrike">
                          <a:solidFill>
                            <a:srgbClr val="000000"/>
                          </a:solidFill>
                          <a:effectLst/>
                          <a:latin typeface="Calibri" panose="020F0502020204030204" pitchFamily="34" charset="0"/>
                        </a:rPr>
                        <a:t>Compensation of Employees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b"/>
                      <a:r>
                        <a:rPr lang="en-ZA" sz="1600" b="0" i="0" u="none" strike="noStrike" dirty="0">
                          <a:solidFill>
                            <a:srgbClr val="000000"/>
                          </a:solidFill>
                          <a:effectLst/>
                          <a:latin typeface="Calibri" panose="020F0502020204030204" pitchFamily="34" charset="0"/>
                        </a:rPr>
                        <a:t>137,075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r" rtl="0" fontAlgn="b"/>
                      <a:r>
                        <a:rPr lang="en-ZA" sz="1600" b="0" i="0" u="none" strike="noStrike">
                          <a:solidFill>
                            <a:srgbClr val="000000"/>
                          </a:solidFill>
                          <a:effectLst/>
                          <a:latin typeface="Calibri" panose="020F0502020204030204" pitchFamily="34" charset="0"/>
                        </a:rPr>
                        <a:t>33,248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600" b="0" i="0" u="none" strike="noStrike">
                          <a:solidFill>
                            <a:srgbClr val="000000"/>
                          </a:solidFill>
                          <a:effectLst/>
                          <a:latin typeface="Calibri" panose="020F0502020204030204" pitchFamily="34" charset="0"/>
                        </a:rPr>
                        <a:t>103,827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600" b="0" i="0" u="none" strike="noStrike">
                          <a:solidFill>
                            <a:srgbClr val="000000"/>
                          </a:solidFill>
                          <a:effectLst/>
                          <a:latin typeface="Calibri" panose="020F0502020204030204" pitchFamily="34" charset="0"/>
                        </a:rPr>
                        <a:t>24.26%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2986">
                <a:tc>
                  <a:txBody>
                    <a:bodyPr/>
                    <a:lstStyle/>
                    <a:p>
                      <a:pPr algn="l" rtl="0" fontAlgn="ctr"/>
                      <a:r>
                        <a:rPr lang="en-ZA" sz="1600" b="0" i="0" u="none" strike="noStrike">
                          <a:solidFill>
                            <a:srgbClr val="000000"/>
                          </a:solidFill>
                          <a:effectLst/>
                          <a:latin typeface="Calibri" panose="020F0502020204030204" pitchFamily="34" charset="0"/>
                        </a:rPr>
                        <a:t>Goods and Services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Calibri" panose="020F0502020204030204" pitchFamily="34" charset="0"/>
                        </a:rPr>
                        <a:t>121,215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b"/>
                      <a:r>
                        <a:rPr lang="en-ZA" sz="1600" b="0" i="0" u="none" strike="noStrike">
                          <a:solidFill>
                            <a:srgbClr val="000000"/>
                          </a:solidFill>
                          <a:effectLst/>
                          <a:latin typeface="Calibri" panose="020F0502020204030204" pitchFamily="34" charset="0"/>
                        </a:rPr>
                        <a:t>27,975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93,240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23.08%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2986">
                <a:tc>
                  <a:txBody>
                    <a:bodyPr/>
                    <a:lstStyle/>
                    <a:p>
                      <a:pPr algn="l" rtl="0" fontAlgn="ctr"/>
                      <a:r>
                        <a:rPr lang="en-ZA" sz="1600" b="1" i="0" u="none" strike="noStrike" dirty="0">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1" i="0" u="none" strike="noStrike" dirty="0">
                          <a:solidFill>
                            <a:srgbClr val="000000"/>
                          </a:solidFill>
                          <a:effectLst/>
                          <a:latin typeface="Calibri" panose="020F0502020204030204" pitchFamily="34" charset="0"/>
                        </a:rPr>
                        <a:t>460,385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b"/>
                      <a:r>
                        <a:rPr lang="en-ZA" sz="1600" b="1" i="0" u="none" strike="noStrike">
                          <a:solidFill>
                            <a:srgbClr val="000000"/>
                          </a:solidFill>
                          <a:effectLst/>
                          <a:latin typeface="Calibri" panose="020F0502020204030204" pitchFamily="34" charset="0"/>
                        </a:rPr>
                        <a:t>389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459,996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341">
                <a:tc>
                  <a:txBody>
                    <a:bodyPr/>
                    <a:lstStyle/>
                    <a:p>
                      <a:pPr algn="l" rtl="0" fontAlgn="ctr"/>
                      <a:r>
                        <a:rPr lang="en-ZA" sz="1600" b="0" i="0" u="none" strike="noStrike">
                          <a:solidFill>
                            <a:srgbClr val="000000"/>
                          </a:solidFill>
                          <a:effectLst/>
                          <a:latin typeface="Calibri" panose="020F0502020204030204" pitchFamily="34" charset="0"/>
                        </a:rPr>
                        <a:t>Provinces and municipalities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85,500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85,500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6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6228">
                <a:tc>
                  <a:txBody>
                    <a:bodyPr/>
                    <a:lstStyle/>
                    <a:p>
                      <a:pPr algn="l" rtl="0" fontAlgn="ctr"/>
                      <a:r>
                        <a:rPr lang="en-ZA" sz="1600" b="0" i="0" u="none" strike="noStrike">
                          <a:solidFill>
                            <a:srgbClr val="000000"/>
                          </a:solidFill>
                          <a:effectLst/>
                          <a:latin typeface="Calibri" panose="020F0502020204030204" pitchFamily="34" charset="0"/>
                        </a:rPr>
                        <a:t>Departmental agencies and accounts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290,780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290,780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648663">
                <a:tc>
                  <a:txBody>
                    <a:bodyPr/>
                    <a:lstStyle/>
                    <a:p>
                      <a:pPr algn="l" rtl="0" fontAlgn="ctr"/>
                      <a:r>
                        <a:rPr lang="en-ZA" sz="1600" b="0" i="0" u="none" strike="noStrike" dirty="0">
                          <a:solidFill>
                            <a:srgbClr val="000000"/>
                          </a:solidFill>
                          <a:effectLst/>
                          <a:latin typeface="Calibri" panose="020F0502020204030204" pitchFamily="34" charset="0"/>
                        </a:rPr>
                        <a:t>Foreign governments and international organisations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692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692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4800">
                <a:tc>
                  <a:txBody>
                    <a:bodyPr/>
                    <a:lstStyle/>
                    <a:p>
                      <a:pPr algn="l" rtl="0" fontAlgn="ctr"/>
                      <a:r>
                        <a:rPr lang="en-ZA" sz="1600" b="0" i="0" u="none" strike="noStrike" dirty="0">
                          <a:solidFill>
                            <a:srgbClr val="000000"/>
                          </a:solidFill>
                          <a:effectLst/>
                          <a:latin typeface="Calibri" panose="020F0502020204030204" pitchFamily="34" charset="0"/>
                        </a:rPr>
                        <a:t>Non-profit institutions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dirty="0">
                          <a:solidFill>
                            <a:srgbClr val="000000"/>
                          </a:solidFill>
                          <a:effectLst/>
                          <a:latin typeface="Calibri" panose="020F0502020204030204" pitchFamily="34" charset="0"/>
                        </a:rPr>
                        <a:t>82,746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r" rtl="0" fontAlgn="ctr"/>
                      <a:r>
                        <a:rPr lang="en-ZA" sz="1600" b="0" i="0" u="none" strike="noStrike" dirty="0" smtClean="0">
                          <a:solidFill>
                            <a:srgbClr val="000000"/>
                          </a:solidFill>
                          <a:effectLst/>
                          <a:latin typeface="Calibri" panose="020F0502020204030204" pitchFamily="34" charset="0"/>
                        </a:rPr>
                        <a:t>-</a:t>
                      </a:r>
                      <a:endParaRPr lang="en-ZA"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82,746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8600">
                <a:tc>
                  <a:txBody>
                    <a:bodyPr/>
                    <a:lstStyle/>
                    <a:p>
                      <a:pPr algn="l" rtl="0" fontAlgn="ctr"/>
                      <a:r>
                        <a:rPr lang="en-ZA" sz="1600" b="0" i="0" u="none" strike="noStrike">
                          <a:solidFill>
                            <a:srgbClr val="000000"/>
                          </a:solidFill>
                          <a:effectLst/>
                          <a:latin typeface="Calibri" panose="020F0502020204030204" pitchFamily="34" charset="0"/>
                        </a:rPr>
                        <a:t>Households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667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389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278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58.37%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98341">
                <a:tc>
                  <a:txBody>
                    <a:bodyPr/>
                    <a:lstStyle/>
                    <a:p>
                      <a:pPr algn="l" rtl="0" fontAlgn="ctr"/>
                      <a:r>
                        <a:rPr lang="en-ZA" sz="1600" b="1" i="0" u="none" strike="noStrike" dirty="0">
                          <a:solidFill>
                            <a:srgbClr val="000000"/>
                          </a:solidFill>
                          <a:effectLst/>
                          <a:latin typeface="Calibri" panose="020F0502020204030204" pitchFamily="34" charset="0"/>
                        </a:rPr>
                        <a:t>Payments of Capital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a:solidFill>
                            <a:srgbClr val="000000"/>
                          </a:solidFill>
                          <a:effectLst/>
                          <a:latin typeface="Calibri" panose="020F0502020204030204" pitchFamily="34" charset="0"/>
                        </a:rPr>
                        <a:t>4,647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600" b="1" i="0" u="none" strike="noStrike">
                          <a:solidFill>
                            <a:srgbClr val="000000"/>
                          </a:solidFill>
                          <a:effectLst/>
                          <a:latin typeface="Calibri" panose="020F050202020403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4,554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986">
                <a:tc>
                  <a:txBody>
                    <a:bodyPr/>
                    <a:lstStyle/>
                    <a:p>
                      <a:pPr algn="l" rtl="0" fontAlgn="ctr"/>
                      <a:r>
                        <a:rPr lang="en-ZA" sz="16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600" b="1" i="0" u="none" strike="noStrike" dirty="0">
                          <a:solidFill>
                            <a:srgbClr val="000000"/>
                          </a:solidFill>
                          <a:effectLst/>
                          <a:latin typeface="Calibri" panose="020F0502020204030204" pitchFamily="34" charset="0"/>
                        </a:rPr>
                        <a:t>723,322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600" b="1" i="0" u="none" strike="noStrike" dirty="0">
                          <a:solidFill>
                            <a:srgbClr val="000000"/>
                          </a:solidFill>
                          <a:effectLst/>
                          <a:latin typeface="Calibri" panose="020F0502020204030204" pitchFamily="34" charset="0"/>
                        </a:rPr>
                        <a:t>61,705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600" b="1" i="0" u="none" strike="noStrike" dirty="0">
                          <a:solidFill>
                            <a:srgbClr val="000000"/>
                          </a:solidFill>
                          <a:effectLst/>
                          <a:latin typeface="Calibri" panose="020F0502020204030204" pitchFamily="34" charset="0"/>
                        </a:rPr>
                        <a:t>661,617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rtl="0" fontAlgn="ctr"/>
                      <a:r>
                        <a:rPr lang="en-ZA" sz="1600" b="1" i="0" u="none" strike="noStrike" dirty="0">
                          <a:solidFill>
                            <a:srgbClr val="000000"/>
                          </a:solidFill>
                          <a:effectLst/>
                          <a:latin typeface="Calibri" panose="020F0502020204030204" pitchFamily="34" charset="0"/>
                        </a:rPr>
                        <a:t>8.53%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bl>
          </a:graphicData>
        </a:graphic>
      </p:graphicFrame>
      <p:sp>
        <p:nvSpPr>
          <p:cNvPr id="2" name="Footer Placeholder 1"/>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33442232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520" y="1124744"/>
            <a:ext cx="8568952" cy="4464496"/>
          </a:xfrm>
        </p:spPr>
        <p:txBody>
          <a:bodyPr/>
          <a:lstStyle/>
          <a:p>
            <a:r>
              <a:rPr lang="en-ZA" sz="1600" b="1" u="sng" dirty="0">
                <a:latin typeface="Calibri" panose="020F0502020204030204" pitchFamily="34" charset="0"/>
              </a:rPr>
              <a:t>Transfers and Subsidies – 0.84% spending</a:t>
            </a:r>
          </a:p>
          <a:p>
            <a:pPr lvl="1"/>
            <a:r>
              <a:rPr lang="en-US" sz="1600" b="1" dirty="0">
                <a:latin typeface="Calibri" panose="020F0502020204030204" pitchFamily="34" charset="0"/>
              </a:rPr>
              <a:t>Provinces – R85 million</a:t>
            </a:r>
          </a:p>
          <a:p>
            <a:pPr lvl="2"/>
            <a:r>
              <a:rPr lang="en-US" sz="1600" dirty="0">
                <a:latin typeface="Calibri" panose="020F0502020204030204" pitchFamily="34" charset="0"/>
              </a:rPr>
              <a:t>Conditional Grant allocation for the construction of the Substance Abuse treatment centers. Delays in the appointment of successful construction companies in Free State and Northern Cape provinces.</a:t>
            </a:r>
          </a:p>
          <a:p>
            <a:pPr lvl="1"/>
            <a:endParaRPr lang="en-US" sz="1600" b="1" dirty="0">
              <a:latin typeface="Calibri" panose="020F0502020204030204" pitchFamily="34" charset="0"/>
            </a:endParaRPr>
          </a:p>
          <a:p>
            <a:pPr lvl="1"/>
            <a:r>
              <a:rPr lang="en-US" sz="1600" b="1" dirty="0">
                <a:latin typeface="Calibri" panose="020F0502020204030204" pitchFamily="34" charset="0"/>
              </a:rPr>
              <a:t>Departmental Agencies and Accounts – R 290 million</a:t>
            </a:r>
          </a:p>
          <a:p>
            <a:pPr lvl="2"/>
            <a:r>
              <a:rPr lang="en-US" sz="1600" dirty="0">
                <a:latin typeface="Calibri" panose="020F0502020204030204" pitchFamily="34" charset="0"/>
              </a:rPr>
              <a:t>NSFAS – Social Scholarship programme. First payment to be released in the 2</a:t>
            </a:r>
            <a:r>
              <a:rPr lang="en-US" sz="1600" baseline="30000" dirty="0">
                <a:latin typeface="Calibri" panose="020F0502020204030204" pitchFamily="34" charset="0"/>
              </a:rPr>
              <a:t>nd</a:t>
            </a:r>
            <a:r>
              <a:rPr lang="en-US" sz="1600" dirty="0">
                <a:latin typeface="Calibri" panose="020F0502020204030204" pitchFamily="34" charset="0"/>
              </a:rPr>
              <a:t> quarter of the financial year due to sufficient funding available in NSFAS for registration fees of students for the 2016 academic year.</a:t>
            </a:r>
          </a:p>
          <a:p>
            <a:pPr lvl="1"/>
            <a:endParaRPr lang="en-US" sz="1600" b="1" dirty="0">
              <a:latin typeface="Calibri" panose="020F0502020204030204" pitchFamily="34" charset="0"/>
            </a:endParaRPr>
          </a:p>
          <a:p>
            <a:pPr lvl="1"/>
            <a:r>
              <a:rPr lang="en-US" sz="1600" b="1" dirty="0">
                <a:latin typeface="Calibri" panose="020F0502020204030204" pitchFamily="34" charset="0"/>
              </a:rPr>
              <a:t>Non profit organizations – R 82.7 million</a:t>
            </a:r>
          </a:p>
          <a:p>
            <a:pPr lvl="2"/>
            <a:r>
              <a:rPr lang="en-US" sz="1600" dirty="0">
                <a:latin typeface="Calibri" panose="020F0502020204030204" pitchFamily="34" charset="0"/>
              </a:rPr>
              <a:t>National Councils – R 26.4 million</a:t>
            </a:r>
          </a:p>
          <a:p>
            <a:pPr lvl="3"/>
            <a:r>
              <a:rPr lang="en-US" sz="1600" dirty="0">
                <a:latin typeface="Calibri" panose="020F0502020204030204" pitchFamily="34" charset="0"/>
              </a:rPr>
              <a:t>Scheduled for the 2</a:t>
            </a:r>
            <a:r>
              <a:rPr lang="en-US" sz="1600" baseline="30000" dirty="0">
                <a:latin typeface="Calibri" panose="020F0502020204030204" pitchFamily="34" charset="0"/>
              </a:rPr>
              <a:t>nd</a:t>
            </a:r>
            <a:r>
              <a:rPr lang="en-US" sz="1600" dirty="0">
                <a:latin typeface="Calibri" panose="020F0502020204030204" pitchFamily="34" charset="0"/>
              </a:rPr>
              <a:t> and 4</a:t>
            </a:r>
            <a:r>
              <a:rPr lang="en-US" sz="1600" baseline="30000" dirty="0">
                <a:latin typeface="Calibri" panose="020F0502020204030204" pitchFamily="34" charset="0"/>
              </a:rPr>
              <a:t>th</a:t>
            </a:r>
            <a:r>
              <a:rPr lang="en-US" sz="1600" dirty="0">
                <a:latin typeface="Calibri" panose="020F0502020204030204" pitchFamily="34" charset="0"/>
              </a:rPr>
              <a:t> quarter of the financial year</a:t>
            </a:r>
          </a:p>
          <a:p>
            <a:pPr lvl="2"/>
            <a:r>
              <a:rPr lang="en-US" sz="1600" dirty="0">
                <a:latin typeface="Calibri" panose="020F0502020204030204" pitchFamily="34" charset="0"/>
              </a:rPr>
              <a:t>HIV and Aids Organizations – R 56,3 million </a:t>
            </a:r>
          </a:p>
          <a:p>
            <a:pPr lvl="3"/>
            <a:r>
              <a:rPr lang="en-US" sz="1600" dirty="0">
                <a:latin typeface="Calibri" panose="020F0502020204030204" pitchFamily="34" charset="0"/>
              </a:rPr>
              <a:t>Scheduled for the 3</a:t>
            </a:r>
            <a:r>
              <a:rPr lang="en-US" sz="1600" baseline="30000" dirty="0">
                <a:latin typeface="Calibri" panose="020F0502020204030204" pitchFamily="34" charset="0"/>
              </a:rPr>
              <a:t>rd</a:t>
            </a:r>
            <a:r>
              <a:rPr lang="en-US" sz="1600" dirty="0">
                <a:latin typeface="Calibri" panose="020F0502020204030204" pitchFamily="34" charset="0"/>
              </a:rPr>
              <a:t> and 4</a:t>
            </a:r>
            <a:r>
              <a:rPr lang="en-US" sz="1600" baseline="30000" dirty="0">
                <a:latin typeface="Calibri" panose="020F0502020204030204" pitchFamily="34" charset="0"/>
              </a:rPr>
              <a:t>th</a:t>
            </a:r>
            <a:r>
              <a:rPr lang="en-US" sz="1600" dirty="0">
                <a:latin typeface="Calibri" panose="020F0502020204030204" pitchFamily="34" charset="0"/>
              </a:rPr>
              <a:t> quarter of the financial year</a:t>
            </a:r>
          </a:p>
          <a:p>
            <a:pPr lvl="2"/>
            <a:endParaRPr lang="en-US" sz="1600" b="1" dirty="0">
              <a:latin typeface="Calibri" panose="020F0502020204030204" pitchFamily="34" charset="0"/>
            </a:endParaRPr>
          </a:p>
          <a:p>
            <a:pPr lvl="1"/>
            <a:endParaRPr lang="en-ZA" sz="1600" b="1" dirty="0">
              <a:latin typeface="Calibri" panose="020F0502020204030204" pitchFamily="34" charset="0"/>
            </a:endParaRPr>
          </a:p>
        </p:txBody>
      </p:sp>
      <p:sp>
        <p:nvSpPr>
          <p:cNvPr id="4" name="Date Placeholder 3"/>
          <p:cNvSpPr>
            <a:spLocks noGrp="1"/>
          </p:cNvSpPr>
          <p:nvPr>
            <p:ph type="dt" sz="half" idx="10"/>
          </p:nvPr>
        </p:nvSpPr>
        <p:spPr/>
        <p:txBody>
          <a:bodyPr/>
          <a:lstStyle/>
          <a:p>
            <a:pPr>
              <a:defRPr/>
            </a:pPr>
            <a:fld id="{8D291871-6DEF-4B47-9183-F1DE7161828D}" type="datetime3">
              <a:rPr lang="en-US" smtClean="0"/>
              <a:pPr>
                <a:defRPr/>
              </a:pPr>
              <a:t>23 September 2016</a:t>
            </a:fld>
            <a:endParaRPr lang="en-US" dirty="0"/>
          </a:p>
        </p:txBody>
      </p:sp>
      <p:sp>
        <p:nvSpPr>
          <p:cNvPr id="6" name="Slide Number Placeholder 5"/>
          <p:cNvSpPr>
            <a:spLocks noGrp="1"/>
          </p:cNvSpPr>
          <p:nvPr>
            <p:ph type="sldNum" sz="quarter" idx="12"/>
          </p:nvPr>
        </p:nvSpPr>
        <p:spPr/>
        <p:txBody>
          <a:bodyPr/>
          <a:lstStyle/>
          <a:p>
            <a:pPr>
              <a:defRPr/>
            </a:pPr>
            <a:fld id="{F7C7F45D-B1C3-41DB-8E2C-DAED463BE227}" type="slidenum">
              <a:rPr lang="en-GB" smtClean="0"/>
              <a:pPr>
                <a:defRPr/>
              </a:pPr>
              <a:t>45</a:t>
            </a:fld>
            <a:endParaRPr lang="en-GB" dirty="0"/>
          </a:p>
        </p:txBody>
      </p:sp>
      <p:sp>
        <p:nvSpPr>
          <p:cNvPr id="7" name="Rectangle 2"/>
          <p:cNvSpPr>
            <a:spLocks noChangeArrowheads="1"/>
          </p:cNvSpPr>
          <p:nvPr/>
        </p:nvSpPr>
        <p:spPr bwMode="auto">
          <a:xfrm>
            <a:off x="704528" y="188641"/>
            <a:ext cx="8465960" cy="830997"/>
          </a:xfrm>
          <a:prstGeom prst="rect">
            <a:avLst/>
          </a:prstGeom>
          <a:noFill/>
          <a:ln w="9525">
            <a:noFill/>
            <a:miter lim="800000"/>
            <a:headEnd/>
            <a:tailEnd/>
          </a:ln>
        </p:spPr>
        <p:txBody>
          <a:bodyPr wrap="square" anchor="b">
            <a:spAutoFit/>
          </a:bodyPr>
          <a:lstStyle/>
          <a:p>
            <a:pPr algn="ctr">
              <a:defRPr/>
            </a:pPr>
            <a:r>
              <a:rPr lang="en-US" b="1" dirty="0">
                <a:solidFill>
                  <a:schemeClr val="tx2"/>
                </a:solidFill>
                <a:latin typeface="Calibri" panose="020F0502020204030204" pitchFamily="34" charset="0"/>
              </a:rPr>
              <a:t>P4 : WELFARE SERVICE POLICY DEVELOPMENT AND ADMINISTRATION</a:t>
            </a:r>
            <a:endParaRPr lang="en-US" sz="3600" b="1" dirty="0">
              <a:solidFill>
                <a:schemeClr val="tx2"/>
              </a:solidFill>
              <a:effectLst>
                <a:outerShdw blurRad="38100" dist="38100" dir="2700000" algn="tl">
                  <a:srgbClr val="C0C0C0"/>
                </a:outerShdw>
              </a:effectLst>
              <a:latin typeface="Calibri" panose="020F0502020204030204" pitchFamily="34" charset="0"/>
            </a:endParaRPr>
          </a:p>
        </p:txBody>
      </p:sp>
      <p:sp>
        <p:nvSpPr>
          <p:cNvPr id="2" name="Footer Placeholder 1"/>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25810417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42950" y="1844675"/>
            <a:ext cx="8420100" cy="2663825"/>
          </a:xfrm>
        </p:spPr>
        <p:txBody>
          <a:bodyPr/>
          <a:lstStyle/>
          <a:p>
            <a:r>
              <a:rPr lang="en-US" altLang="en-US" b="1" smtClean="0">
                <a:latin typeface="Calibri" panose="020F0502020204030204" pitchFamily="34" charset="0"/>
                <a:ea typeface="ヒラギノ角ゴ Pro W3" pitchFamily="1" charset="-128"/>
              </a:rPr>
              <a:t>PROGRAMME 5: SOCIAL POLICY AND INTEGRATED SERVICE DELIVERY</a:t>
            </a:r>
            <a:endParaRPr lang="en-ZA" altLang="en-US" b="1" smtClean="0">
              <a:latin typeface="Calibri" panose="020F0502020204030204" pitchFamily="34" charset="0"/>
              <a:ea typeface="ヒラギノ角ゴ Pro W3" pitchFamily="1" charset="-128"/>
            </a:endParaRPr>
          </a:p>
        </p:txBody>
      </p:sp>
      <p:sp>
        <p:nvSpPr>
          <p:cNvPr id="36867" name="Slide Number Placeholder 4"/>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2A49230A-F048-45DF-953D-1AEEC6825DCE}" type="slidenum">
              <a:rPr lang="en-GB" altLang="en-US" sz="1400" smtClean="0"/>
              <a:pPr>
                <a:spcBef>
                  <a:spcPct val="0"/>
                </a:spcBef>
                <a:buFontTx/>
                <a:buNone/>
              </a:pPr>
              <a:t>46</a:t>
            </a:fld>
            <a:endParaRPr lang="en-GB" altLang="en-US" sz="1400" smtClean="0"/>
          </a:p>
        </p:txBody>
      </p:sp>
      <p:sp>
        <p:nvSpPr>
          <p:cNvPr id="2" name="Date Placeholder 1"/>
          <p:cNvSpPr>
            <a:spLocks noGrp="1"/>
          </p:cNvSpPr>
          <p:nvPr>
            <p:ph type="dt" sz="half" idx="10"/>
          </p:nvPr>
        </p:nvSpPr>
        <p:spPr/>
        <p:txBody>
          <a:bodyPr/>
          <a:lstStyle/>
          <a:p>
            <a:pPr>
              <a:defRPr/>
            </a:pPr>
            <a:fld id="{C2691C44-0F49-4AAC-95A6-046BDFBC4EE2}"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C1B04D3F-2F07-4450-90C3-D11210C82CE5}" type="slidenum">
              <a:rPr lang="en-GB" altLang="en-US" sz="1400" smtClean="0"/>
              <a:pPr>
                <a:spcBef>
                  <a:spcPct val="0"/>
                </a:spcBef>
                <a:buFontTx/>
                <a:buNone/>
              </a:pPr>
              <a:t>47</a:t>
            </a:fld>
            <a:endParaRPr lang="en-GB" altLang="en-US" sz="1400" smtClean="0"/>
          </a:p>
        </p:txBody>
      </p:sp>
      <p:sp>
        <p:nvSpPr>
          <p:cNvPr id="37891" name="Title 1"/>
          <p:cNvSpPr txBox="1">
            <a:spLocks/>
          </p:cNvSpPr>
          <p:nvPr/>
        </p:nvSpPr>
        <p:spPr bwMode="auto">
          <a:xfrm>
            <a:off x="742950" y="34925"/>
            <a:ext cx="8062913"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US" altLang="en-US" sz="2400" b="1">
                <a:solidFill>
                  <a:schemeClr val="tx2"/>
                </a:solidFill>
                <a:latin typeface="Arial" panose="020B0604020202020204" pitchFamily="34" charset="0"/>
                <a:cs typeface="Arial" panose="020B0604020202020204" pitchFamily="34" charset="0"/>
              </a:rPr>
              <a:t>Programme 5: Non-profit organisations</a:t>
            </a:r>
          </a:p>
        </p:txBody>
      </p:sp>
      <p:graphicFrame>
        <p:nvGraphicFramePr>
          <p:cNvPr id="10" name="Group 3"/>
          <p:cNvGraphicFramePr>
            <a:graphicFrameLocks noGrp="1"/>
          </p:cNvGraphicFramePr>
          <p:nvPr/>
        </p:nvGraphicFramePr>
        <p:xfrm>
          <a:off x="152400" y="620713"/>
          <a:ext cx="9525000" cy="5046668"/>
        </p:xfrm>
        <a:graphic>
          <a:graphicData uri="http://schemas.openxmlformats.org/drawingml/2006/table">
            <a:tbl>
              <a:tblPr/>
              <a:tblGrid>
                <a:gridCol w="3050179"/>
                <a:gridCol w="6474821"/>
              </a:tblGrid>
              <a:tr h="5791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Annual 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b="1" kern="1200" dirty="0" smtClean="0">
                          <a:solidFill>
                            <a:schemeClr val="tx1"/>
                          </a:solidFill>
                          <a:effectLst/>
                          <a:latin typeface="Arial" panose="020B0604020202020204" pitchFamily="34" charset="0"/>
                          <a:ea typeface="+mn-ea"/>
                          <a:cs typeface="Arial" panose="020B0604020202020204" pitchFamily="34" charset="0"/>
                        </a:rPr>
                        <a:t>Conduct NPO National Roadshows in 80 Local Municipality</a:t>
                      </a:r>
                      <a:r>
                        <a:rPr lang="en-US" sz="1600" b="0" i="0" u="none" strike="noStrike" baseline="0" dirty="0" smtClean="0">
                          <a:solidFill>
                            <a:srgbClr val="000000"/>
                          </a:solidFill>
                          <a:latin typeface="Arial" panose="020B0604020202020204"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3860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Achievement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822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1600" dirty="0" smtClean="0">
                          <a:effectLst/>
                          <a:latin typeface="Arial" panose="020B0604020202020204" pitchFamily="34" charset="0"/>
                          <a:ea typeface="Times New Roman" panose="02020603050405020304" pitchFamily="18" charset="0"/>
                        </a:rPr>
                        <a:t>Conduct NPO National Roadshows in 25 Local Municipalities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dirty="0" smtClean="0">
                          <a:effectLst/>
                          <a:latin typeface="Arial" panose="020B0604020202020204" pitchFamily="34" charset="0"/>
                          <a:ea typeface="Times New Roman" panose="02020603050405020304" pitchFamily="18" charset="0"/>
                        </a:rPr>
                        <a:t>Conducted  31 NPO National Roadshows in 26 Local Municipalities</a:t>
                      </a:r>
                      <a:endParaRPr lang="en-US" sz="1600" b="0" i="0" u="none" strike="noStrike" baseline="0" dirty="0" smtClean="0">
                        <a:solidFill>
                          <a:srgbClr val="000000"/>
                        </a:solidFill>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5791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itchFamily="34" charset="0"/>
                          <a:ea typeface="+mn-ea"/>
                          <a:cs typeface="Arial" pitchFamily="34" charset="0"/>
                        </a:rPr>
                        <a:t>Annual 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r>
                        <a:rPr lang="en-ZA" sz="1600" b="1" kern="1200" dirty="0" smtClean="0">
                          <a:solidFill>
                            <a:schemeClr val="tx1"/>
                          </a:solidFill>
                          <a:effectLst/>
                          <a:latin typeface="Arial" panose="020B0604020202020204" pitchFamily="34" charset="0"/>
                          <a:ea typeface="+mn-ea"/>
                          <a:cs typeface="Arial" panose="020B0604020202020204" pitchFamily="34" charset="0"/>
                        </a:rPr>
                        <a:t>Train 3000 NPOs on governance and compliance with the NPO Act </a:t>
                      </a: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Quarter 1 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Quarter 1 Achievement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822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1600" dirty="0" smtClean="0">
                          <a:effectLst/>
                          <a:latin typeface="Arial" panose="020B0604020202020204" pitchFamily="34" charset="0"/>
                          <a:ea typeface="Times New Roman" panose="02020603050405020304" pitchFamily="18" charset="0"/>
                        </a:rPr>
                        <a:t>Train 900 NPOs on governance and compliance with the NPO Act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b="0" i="0" u="none" strike="noStrike" baseline="0" dirty="0" smtClean="0">
                          <a:solidFill>
                            <a:srgbClr val="000000"/>
                          </a:solidFill>
                          <a:latin typeface="Arial" panose="020B0604020202020204" pitchFamily="34" charset="0"/>
                        </a:rPr>
                        <a:t>Trained 1 027 NPOs on governance and compliance with the NPO Act</a:t>
                      </a:r>
                      <a:endParaRPr lang="en-US" sz="1600" b="0" i="0" u="none" strike="noStrike" baseline="0" dirty="0" smtClean="0">
                        <a:solidFill>
                          <a:srgbClr val="000000"/>
                        </a:solidFill>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36291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Annual 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95% NPO reports processed within 2 months</a:t>
                      </a:r>
                      <a:endPar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57911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Quarter 1 Target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Quarter 1 Achievement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600" b="0" i="0" u="none" strike="noStrike" baseline="0" dirty="0" smtClean="0">
                        <a:solidFill>
                          <a:srgbClr val="000000"/>
                        </a:solidFill>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5791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1600" dirty="0" smtClean="0">
                          <a:effectLst/>
                          <a:latin typeface="Arial" panose="020B0604020202020204" pitchFamily="34" charset="0"/>
                          <a:ea typeface="Times New Roman" panose="02020603050405020304" pitchFamily="18" charset="0"/>
                        </a:rPr>
                        <a:t>95% NPO reports processed within 2 months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b="0" i="0" u="none" strike="noStrike" baseline="0" dirty="0" smtClean="0">
                          <a:solidFill>
                            <a:srgbClr val="000000"/>
                          </a:solidFill>
                          <a:latin typeface="Arial" panose="020B0604020202020204" pitchFamily="34" charset="0"/>
                        </a:rPr>
                        <a:t>Received 5 607 reports, processed 5 365 and 95.7% (5 364) of received reports were processes within two months.</a:t>
                      </a:r>
                      <a:endParaRPr lang="en-US" sz="1600" b="0" i="0" u="none" strike="noStrike" baseline="0" dirty="0" smtClean="0">
                        <a:solidFill>
                          <a:srgbClr val="000000"/>
                        </a:solidFill>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37924" name="Date Placeholder 2"/>
          <p:cNvSpPr>
            <a:spLocks noGrp="1"/>
          </p:cNvSpPr>
          <p:nvPr>
            <p:ph type="dt"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63C10665-5FDF-4F15-A4FD-455EB1019434}" type="datetime3">
              <a:rPr lang="en-US" altLang="en-US" sz="1400" smtClean="0"/>
              <a:pPr>
                <a:spcBef>
                  <a:spcPct val="0"/>
                </a:spcBef>
                <a:buFontTx/>
                <a:buNone/>
              </a:pPr>
              <a:t>23 September 2016</a:t>
            </a:fld>
            <a:endParaRPr lang="en-US" altLang="en-US" sz="1400" smtClean="0"/>
          </a:p>
        </p:txBody>
      </p:sp>
      <p:sp>
        <p:nvSpPr>
          <p:cNvPr id="2" name="Footer Placeholder 1"/>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46A2C538-DC2B-494A-B687-F488F31FB09D}" type="slidenum">
              <a:rPr lang="en-GB" altLang="en-US" sz="1400" smtClean="0"/>
              <a:pPr>
                <a:spcBef>
                  <a:spcPct val="0"/>
                </a:spcBef>
                <a:buFontTx/>
                <a:buNone/>
              </a:pPr>
              <a:t>48</a:t>
            </a:fld>
            <a:endParaRPr lang="en-GB" altLang="en-US" sz="1400" smtClean="0"/>
          </a:p>
        </p:txBody>
      </p:sp>
      <p:sp>
        <p:nvSpPr>
          <p:cNvPr id="38915" name="Title 1"/>
          <p:cNvSpPr txBox="1">
            <a:spLocks/>
          </p:cNvSpPr>
          <p:nvPr/>
        </p:nvSpPr>
        <p:spPr bwMode="auto">
          <a:xfrm>
            <a:off x="942975" y="452438"/>
            <a:ext cx="8062913"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US" altLang="en-US" sz="2400" b="1">
                <a:solidFill>
                  <a:schemeClr val="tx2"/>
                </a:solidFill>
                <a:latin typeface="Arial" panose="020B0604020202020204" pitchFamily="34" charset="0"/>
                <a:cs typeface="Arial" panose="020B0604020202020204" pitchFamily="34" charset="0"/>
              </a:rPr>
              <a:t>Programme 5: Non-profit organisations</a:t>
            </a:r>
          </a:p>
        </p:txBody>
      </p:sp>
      <p:graphicFrame>
        <p:nvGraphicFramePr>
          <p:cNvPr id="10" name="Group 3"/>
          <p:cNvGraphicFramePr>
            <a:graphicFrameLocks noGrp="1"/>
          </p:cNvGraphicFramePr>
          <p:nvPr/>
        </p:nvGraphicFramePr>
        <p:xfrm>
          <a:off x="152400" y="1100138"/>
          <a:ext cx="9525000" cy="4462463"/>
        </p:xfrm>
        <a:graphic>
          <a:graphicData uri="http://schemas.openxmlformats.org/drawingml/2006/table">
            <a:tbl>
              <a:tblPr/>
              <a:tblGrid>
                <a:gridCol w="3050178"/>
                <a:gridCol w="6474822"/>
              </a:tblGrid>
              <a:tr h="850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Annual Target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b="1" kern="1200" dirty="0" smtClean="0">
                          <a:solidFill>
                            <a:schemeClr val="tx1"/>
                          </a:solidFill>
                          <a:effectLst/>
                          <a:latin typeface="Arial" panose="020B0604020202020204" pitchFamily="34" charset="0"/>
                          <a:ea typeface="+mn-ea"/>
                          <a:cs typeface="Arial" panose="020B0604020202020204" pitchFamily="34" charset="0"/>
                        </a:rPr>
                        <a:t>Extended sector consultations on the DSD Sector Financing Policy in all provinces </a:t>
                      </a:r>
                      <a:r>
                        <a:rPr lang="en-US" sz="1600" b="0" i="0" u="none" strike="noStrike" baseline="0" dirty="0" smtClean="0">
                          <a:solidFill>
                            <a:srgbClr val="000000"/>
                          </a:solidFill>
                          <a:latin typeface="Arial" panose="020B0604020202020204" pitchFamily="34" charset="0"/>
                        </a:rPr>
                        <a:t>	</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567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Achievement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850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1600" dirty="0" smtClean="0">
                          <a:effectLst/>
                          <a:latin typeface="Arial" panose="020B0604020202020204" pitchFamily="34" charset="0"/>
                          <a:ea typeface="Times New Roman" panose="02020603050405020304" pitchFamily="18" charset="0"/>
                        </a:rPr>
                        <a:t>Conduct sector   consultations in 3 provinces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dirty="0" smtClean="0">
                          <a:effectLst/>
                          <a:latin typeface="Arial" panose="020B0604020202020204" pitchFamily="34" charset="0"/>
                          <a:ea typeface="Times New Roman" panose="02020603050405020304" pitchFamily="18" charset="0"/>
                        </a:rPr>
                        <a:t>Conducted sector consultations in 7 provinces</a:t>
                      </a:r>
                      <a:endParaRPr lang="en-US" sz="1600" b="0" i="0" u="none" strike="noStrike" baseline="0" dirty="0" smtClean="0">
                        <a:solidFill>
                          <a:srgbClr val="000000"/>
                        </a:solidFill>
                        <a:latin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4925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itchFamily="34" charset="0"/>
                          <a:ea typeface="+mn-ea"/>
                          <a:cs typeface="Arial" pitchFamily="34" charset="0"/>
                        </a:rPr>
                        <a:t>Annual Target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r>
                        <a:rPr lang="en-ZA" sz="1600" b="1" kern="1200" dirty="0" smtClean="0">
                          <a:solidFill>
                            <a:schemeClr val="tx1"/>
                          </a:solidFill>
                          <a:effectLst/>
                          <a:latin typeface="Arial" panose="020B0604020202020204" pitchFamily="34" charset="0"/>
                          <a:ea typeface="+mn-ea"/>
                          <a:cs typeface="Arial" panose="020B0604020202020204" pitchFamily="34" charset="0"/>
                        </a:rPr>
                        <a:t>Introduce the Draft Bill on NPO Act to Parliament</a:t>
                      </a: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49251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Quarter 1 Target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Quarter 1 Achievement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2088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1600" dirty="0" smtClean="0">
                          <a:effectLst/>
                          <a:latin typeface="Arial" panose="020B0604020202020204" pitchFamily="34" charset="0"/>
                          <a:ea typeface="Times New Roman" panose="02020603050405020304" pitchFamily="18" charset="0"/>
                        </a:rPr>
                        <a:t>Consult with  relevant  stakeholders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b="0" i="0" u="none" strike="noStrike" baseline="0" dirty="0" smtClean="0">
                          <a:solidFill>
                            <a:srgbClr val="000000"/>
                          </a:solidFill>
                          <a:latin typeface="Arial" panose="020B0604020202020204" pitchFamily="34" charset="0"/>
                        </a:rPr>
                        <a:t>All relevant stakeholders were consulted which includes three different NPO forums in three different provinces namely: Limpopo, Gauteng and North West Provinces</a:t>
                      </a:r>
                      <a:endParaRPr lang="en-US" sz="1600" b="0" i="0" u="none" strike="noStrike" baseline="0" dirty="0" smtClean="0">
                        <a:solidFill>
                          <a:srgbClr val="000000"/>
                        </a:solidFill>
                        <a:latin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38939" name="Date Placeholder 2"/>
          <p:cNvSpPr>
            <a:spLocks noGrp="1"/>
          </p:cNvSpPr>
          <p:nvPr>
            <p:ph type="dt"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830896EB-5884-4A04-B3AB-278E8B9A7AF3}" type="datetime3">
              <a:rPr lang="en-US" altLang="en-US" sz="1400" smtClean="0"/>
              <a:pPr>
                <a:spcBef>
                  <a:spcPct val="0"/>
                </a:spcBef>
                <a:buFontTx/>
                <a:buNone/>
              </a:pPr>
              <a:t>23 September 2016</a:t>
            </a:fld>
            <a:endParaRPr lang="en-US" altLang="en-US" sz="1400" smtClean="0"/>
          </a:p>
        </p:txBody>
      </p:sp>
      <p:sp>
        <p:nvSpPr>
          <p:cNvPr id="2" name="Footer Placeholder 1"/>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592EC391-2842-4BE8-A16D-6D1AB7AB88A3}" type="slidenum">
              <a:rPr lang="en-GB" altLang="en-US" sz="1400" smtClean="0"/>
              <a:pPr>
                <a:spcBef>
                  <a:spcPct val="0"/>
                </a:spcBef>
                <a:buFontTx/>
                <a:buNone/>
              </a:pPr>
              <a:t>49</a:t>
            </a:fld>
            <a:endParaRPr lang="en-GB" altLang="en-US" sz="1400" smtClean="0"/>
          </a:p>
        </p:txBody>
      </p:sp>
      <p:sp>
        <p:nvSpPr>
          <p:cNvPr id="39939" name="Title 1"/>
          <p:cNvSpPr txBox="1">
            <a:spLocks/>
          </p:cNvSpPr>
          <p:nvPr/>
        </p:nvSpPr>
        <p:spPr bwMode="auto">
          <a:xfrm>
            <a:off x="849313" y="188913"/>
            <a:ext cx="80613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ZA" altLang="en-US" sz="2400" b="1">
                <a:solidFill>
                  <a:schemeClr val="tx2"/>
                </a:solidFill>
                <a:latin typeface="Arial" panose="020B0604020202020204" pitchFamily="34" charset="0"/>
                <a:cs typeface="Arial" panose="020B0604020202020204" pitchFamily="34" charset="0"/>
              </a:rPr>
              <a:t>Programme 5: Community Development and Empowerment </a:t>
            </a:r>
          </a:p>
        </p:txBody>
      </p:sp>
      <p:graphicFrame>
        <p:nvGraphicFramePr>
          <p:cNvPr id="10" name="Group 3"/>
          <p:cNvGraphicFramePr>
            <a:graphicFrameLocks noGrp="1"/>
          </p:cNvGraphicFramePr>
          <p:nvPr/>
        </p:nvGraphicFramePr>
        <p:xfrm>
          <a:off x="152400" y="1100138"/>
          <a:ext cx="9601200" cy="4386262"/>
        </p:xfrm>
        <a:graphic>
          <a:graphicData uri="http://schemas.openxmlformats.org/drawingml/2006/table">
            <a:tbl>
              <a:tblPr/>
              <a:tblGrid>
                <a:gridCol w="3074581"/>
                <a:gridCol w="6526619"/>
              </a:tblGrid>
              <a:tr h="6575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Annual Target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b="1" kern="1200" dirty="0" smtClean="0">
                          <a:solidFill>
                            <a:schemeClr val="tx1"/>
                          </a:solidFill>
                          <a:effectLst/>
                          <a:latin typeface="Arial" panose="020B0604020202020204" pitchFamily="34" charset="0"/>
                          <a:ea typeface="+mn-ea"/>
                          <a:cs typeface="Arial" panose="020B0604020202020204" pitchFamily="34" charset="0"/>
                        </a:rPr>
                        <a:t>Assess community development capability against Norms and Standards</a:t>
                      </a:r>
                      <a:r>
                        <a:rPr lang="en-US" sz="1600" b="0" i="0" u="none" strike="noStrike" baseline="0" dirty="0" smtClean="0">
                          <a:solidFill>
                            <a:srgbClr val="000000"/>
                          </a:solidFill>
                          <a:latin typeface="Arial" panose="020B0604020202020204" pitchFamily="34" charset="0"/>
                        </a:rPr>
                        <a:t>	</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547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Achievement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934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1600" dirty="0" smtClean="0">
                          <a:effectLst/>
                          <a:latin typeface="Arial" panose="020B0604020202020204" pitchFamily="34" charset="0"/>
                          <a:ea typeface="Times New Roman" panose="02020603050405020304" pitchFamily="18" charset="0"/>
                        </a:rPr>
                        <a:t>Facilitate Implementation of Norms and Standards for Community Development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dirty="0" smtClean="0">
                          <a:effectLst/>
                          <a:latin typeface="Arial" panose="020B0604020202020204" pitchFamily="34" charset="0"/>
                          <a:ea typeface="Times New Roman" panose="02020603050405020304" pitchFamily="18" charset="0"/>
                        </a:rPr>
                        <a:t>Norms and Standards for Community Development implementation has been facilitated</a:t>
                      </a:r>
                      <a:endParaRPr lang="en-US" sz="1600" b="0" i="0" u="none" strike="noStrike" baseline="0" dirty="0" smtClean="0">
                        <a:solidFill>
                          <a:srgbClr val="000000"/>
                        </a:solidFill>
                        <a:latin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6042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itchFamily="34" charset="0"/>
                          <a:ea typeface="+mn-ea"/>
                          <a:cs typeface="Arial" pitchFamily="34" charset="0"/>
                        </a:rPr>
                        <a:t>Annual Target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r>
                        <a:rPr lang="en-ZA" sz="1600" b="1" kern="1200" dirty="0" smtClean="0">
                          <a:solidFill>
                            <a:schemeClr val="tx1"/>
                          </a:solidFill>
                          <a:effectLst/>
                          <a:latin typeface="Arial" panose="020B0604020202020204" pitchFamily="34" charset="0"/>
                          <a:ea typeface="+mn-ea"/>
                          <a:cs typeface="Arial" panose="020B0604020202020204" pitchFamily="34" charset="0"/>
                        </a:rPr>
                        <a:t>Develop community mobilization and empowerment guidelines</a:t>
                      </a: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47545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Quarter 1 Target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Quarter 1 Achievement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1670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1600" dirty="0" smtClean="0">
                          <a:effectLst/>
                          <a:latin typeface="Arial" panose="020B0604020202020204" pitchFamily="34" charset="0"/>
                          <a:ea typeface="Times New Roman" panose="02020603050405020304" pitchFamily="18" charset="0"/>
                        </a:rPr>
                        <a:t>Develop concept document on community mobilisation and empowerment guidelines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b="0" i="0" u="none" strike="noStrike" baseline="0" dirty="0" smtClean="0">
                          <a:solidFill>
                            <a:srgbClr val="000000"/>
                          </a:solidFill>
                          <a:latin typeface="Arial" panose="020B0604020202020204" pitchFamily="34" charset="0"/>
                        </a:rPr>
                        <a:t>A zero concept document has been developed and is currently consulted internally</a:t>
                      </a:r>
                      <a:endParaRPr lang="en-US" sz="1600" b="0" i="0" u="none" strike="noStrike" baseline="0" dirty="0" smtClean="0">
                        <a:solidFill>
                          <a:srgbClr val="000000"/>
                        </a:solidFill>
                        <a:latin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39963" name="Date Placeholder 2"/>
          <p:cNvSpPr>
            <a:spLocks noGrp="1"/>
          </p:cNvSpPr>
          <p:nvPr>
            <p:ph type="dt"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8927700F-B0BB-454D-9506-EE0C75D4A62A}" type="datetime3">
              <a:rPr lang="en-US" altLang="en-US" sz="1400" smtClean="0"/>
              <a:pPr>
                <a:spcBef>
                  <a:spcPct val="0"/>
                </a:spcBef>
                <a:buFontTx/>
                <a:buNone/>
              </a:pPr>
              <a:t>23 September 2016</a:t>
            </a:fld>
            <a:endParaRPr lang="en-US" altLang="en-US" sz="1400" smtClean="0"/>
          </a:p>
        </p:txBody>
      </p:sp>
      <p:sp>
        <p:nvSpPr>
          <p:cNvPr id="2" name="Footer Placeholder 1"/>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CA11798-FE88-4464-B817-963D91462B37}" type="slidenum">
              <a:rPr lang="en-GB" altLang="en-US" sz="1400" smtClean="0"/>
              <a:pPr>
                <a:spcBef>
                  <a:spcPct val="0"/>
                </a:spcBef>
                <a:buFontTx/>
                <a:buNone/>
              </a:pPr>
              <a:t>5</a:t>
            </a:fld>
            <a:endParaRPr lang="en-GB" altLang="en-US" sz="1400" smtClean="0"/>
          </a:p>
        </p:txBody>
      </p:sp>
      <p:sp>
        <p:nvSpPr>
          <p:cNvPr id="10243" name="Rectangle 2"/>
          <p:cNvSpPr>
            <a:spLocks noGrp="1" noChangeArrowheads="1"/>
          </p:cNvSpPr>
          <p:nvPr>
            <p:ph type="title"/>
          </p:nvPr>
        </p:nvSpPr>
        <p:spPr>
          <a:xfrm>
            <a:off x="819150" y="0"/>
            <a:ext cx="8420100" cy="863600"/>
          </a:xfrm>
        </p:spPr>
        <p:txBody>
          <a:bodyPr/>
          <a:lstStyle/>
          <a:p>
            <a:pPr eaLnBrk="1" hangingPunct="1"/>
            <a:r>
              <a:rPr lang="en-US" altLang="en-US" sz="3200" b="1" smtClean="0">
                <a:latin typeface="Calibri" panose="020F0502020204030204" pitchFamily="34" charset="0"/>
                <a:ea typeface="ヒラギノ角ゴ Pro W3" pitchFamily="1" charset="-128"/>
                <a:cs typeface="Arial" panose="020B0604020202020204" pitchFamily="34" charset="0"/>
              </a:rPr>
              <a:t>PROGRAMMES PURPOSE </a:t>
            </a:r>
            <a:endParaRPr lang="en-GB" altLang="en-US" sz="3200" b="1" smtClean="0">
              <a:latin typeface="Calibri" panose="020F0502020204030204" pitchFamily="34" charset="0"/>
              <a:ea typeface="ヒラギノ角ゴ Pro W3" pitchFamily="1" charset="-128"/>
              <a:cs typeface="Arial" panose="020B0604020202020204" pitchFamily="34" charset="0"/>
            </a:endParaRPr>
          </a:p>
        </p:txBody>
      </p:sp>
      <p:sp>
        <p:nvSpPr>
          <p:cNvPr id="10244" name="Rectangle 3"/>
          <p:cNvSpPr>
            <a:spLocks noGrp="1" noChangeArrowheads="1"/>
          </p:cNvSpPr>
          <p:nvPr>
            <p:ph type="body" idx="1"/>
          </p:nvPr>
        </p:nvSpPr>
        <p:spPr>
          <a:xfrm>
            <a:off x="195263" y="981075"/>
            <a:ext cx="9359900" cy="4679950"/>
          </a:xfrm>
          <a:solidFill>
            <a:schemeClr val="accent1">
              <a:lumMod val="20000"/>
              <a:lumOff val="80000"/>
            </a:schemeClr>
          </a:solidFill>
        </p:spPr>
        <p:txBody>
          <a:bodyPr/>
          <a:lstStyle/>
          <a:p>
            <a:pPr>
              <a:buFontTx/>
              <a:buNone/>
            </a:pPr>
            <a:r>
              <a:rPr lang="en-GB" altLang="en-US" sz="1800" b="1" dirty="0" smtClean="0">
                <a:latin typeface="Calibri" panose="020F0502020204030204" pitchFamily="34" charset="0"/>
                <a:ea typeface="ヒラギノ角ゴ Pro W3" pitchFamily="1" charset="-128"/>
                <a:cs typeface="Arial" panose="020B0604020202020204" pitchFamily="34" charset="0"/>
              </a:rPr>
              <a:t>Programme 1: Administration</a:t>
            </a:r>
            <a:endParaRPr lang="en-GB" altLang="en-US" sz="1800" dirty="0" smtClean="0">
              <a:latin typeface="Calibri" panose="020F0502020204030204" pitchFamily="34" charset="0"/>
              <a:ea typeface="ヒラギノ角ゴ Pro W3" pitchFamily="1" charset="-128"/>
              <a:cs typeface="Arial" panose="020B0604020202020204" pitchFamily="34" charset="0"/>
            </a:endParaRPr>
          </a:p>
          <a:p>
            <a:r>
              <a:rPr lang="en-GB" altLang="en-US" sz="1800" dirty="0" smtClean="0">
                <a:latin typeface="Calibri" panose="020F0502020204030204" pitchFamily="34" charset="0"/>
                <a:ea typeface="ヒラギノ角ゴ Pro W3" pitchFamily="1" charset="-128"/>
                <a:cs typeface="Arial" panose="020B0604020202020204" pitchFamily="34" charset="0"/>
              </a:rPr>
              <a:t>To provide leadership, management and support services to the Department and the Social Development  Sector.</a:t>
            </a:r>
          </a:p>
          <a:p>
            <a:pPr>
              <a:buFontTx/>
              <a:buNone/>
            </a:pPr>
            <a:r>
              <a:rPr lang="en-GB" altLang="en-US" sz="1800" b="1" dirty="0" smtClean="0">
                <a:latin typeface="Calibri" panose="020F0502020204030204" pitchFamily="34" charset="0"/>
                <a:ea typeface="ヒラギノ角ゴ Pro W3" pitchFamily="1" charset="-128"/>
                <a:cs typeface="Arial" panose="020B0604020202020204" pitchFamily="34" charset="0"/>
              </a:rPr>
              <a:t>Programme 2: Social Assistance</a:t>
            </a:r>
            <a:endParaRPr lang="en-GB" altLang="en-US" sz="1800" dirty="0" smtClean="0">
              <a:latin typeface="Calibri" panose="020F0502020204030204" pitchFamily="34" charset="0"/>
              <a:ea typeface="ヒラギノ角ゴ Pro W3" pitchFamily="1" charset="-128"/>
              <a:cs typeface="Arial" panose="020B0604020202020204" pitchFamily="34" charset="0"/>
            </a:endParaRPr>
          </a:p>
          <a:p>
            <a:r>
              <a:rPr lang="en-GB" altLang="en-US" sz="1800" dirty="0" smtClean="0">
                <a:latin typeface="Calibri" panose="020F0502020204030204" pitchFamily="34" charset="0"/>
                <a:ea typeface="ヒラギノ角ゴ Pro W3" pitchFamily="1" charset="-128"/>
                <a:cs typeface="Arial" panose="020B0604020202020204" pitchFamily="34" charset="0"/>
              </a:rPr>
              <a:t>To provide income support to vulnerable groups.</a:t>
            </a:r>
            <a:endParaRPr lang="en-GB" altLang="en-US" sz="1800" b="1" dirty="0" smtClean="0">
              <a:latin typeface="Calibri" panose="020F0502020204030204" pitchFamily="34" charset="0"/>
              <a:ea typeface="ヒラギノ角ゴ Pro W3" pitchFamily="1" charset="-128"/>
              <a:cs typeface="Arial" panose="020B0604020202020204" pitchFamily="34" charset="0"/>
            </a:endParaRPr>
          </a:p>
          <a:p>
            <a:pPr>
              <a:buFontTx/>
              <a:buNone/>
            </a:pPr>
            <a:r>
              <a:rPr lang="en-GB" altLang="en-US" sz="1800" b="1" dirty="0" smtClean="0">
                <a:latin typeface="Calibri" panose="020F0502020204030204" pitchFamily="34" charset="0"/>
                <a:ea typeface="ヒラギノ角ゴ Pro W3" pitchFamily="1" charset="-128"/>
                <a:cs typeface="Arial" panose="020B0604020202020204" pitchFamily="34" charset="0"/>
              </a:rPr>
              <a:t>Programme 3: Social Security Policy and Administration</a:t>
            </a:r>
            <a:endParaRPr lang="en-GB" altLang="en-US" sz="1800" dirty="0" smtClean="0">
              <a:latin typeface="Calibri" panose="020F0502020204030204" pitchFamily="34" charset="0"/>
              <a:ea typeface="ヒラギノ角ゴ Pro W3" pitchFamily="1" charset="-128"/>
              <a:cs typeface="Arial" panose="020B0604020202020204" pitchFamily="34" charset="0"/>
            </a:endParaRPr>
          </a:p>
          <a:p>
            <a:r>
              <a:rPr lang="en-GB" altLang="en-US" sz="1800" dirty="0" smtClean="0">
                <a:latin typeface="Calibri" panose="020F0502020204030204" pitchFamily="34" charset="0"/>
                <a:ea typeface="ヒラギノ角ゴ Pro W3" pitchFamily="1" charset="-128"/>
                <a:cs typeface="Arial" panose="020B0604020202020204" pitchFamily="34" charset="0"/>
              </a:rPr>
              <a:t>To provide for social policy development and the fair administration of social assistance. </a:t>
            </a:r>
          </a:p>
          <a:p>
            <a:pPr>
              <a:buFontTx/>
              <a:buNone/>
            </a:pPr>
            <a:r>
              <a:rPr lang="en-GB" altLang="en-US" sz="1800" b="1" dirty="0" smtClean="0">
                <a:latin typeface="Calibri" panose="020F0502020204030204" pitchFamily="34" charset="0"/>
                <a:ea typeface="ヒラギノ角ゴ Pro W3" pitchFamily="1" charset="-128"/>
                <a:cs typeface="Arial" panose="020B0604020202020204" pitchFamily="34" charset="0"/>
              </a:rPr>
              <a:t>Programme 4: Welfare Services Policy Development and Implementation</a:t>
            </a:r>
            <a:endParaRPr lang="en-GB" altLang="en-US" sz="1800" dirty="0" smtClean="0">
              <a:latin typeface="Calibri" panose="020F0502020204030204" pitchFamily="34" charset="0"/>
              <a:ea typeface="ヒラギノ角ゴ Pro W3" pitchFamily="1" charset="-128"/>
              <a:cs typeface="Arial" panose="020B0604020202020204" pitchFamily="34" charset="0"/>
            </a:endParaRPr>
          </a:p>
          <a:p>
            <a:r>
              <a:rPr lang="en-GB" altLang="en-US" sz="1800" dirty="0" smtClean="0">
                <a:latin typeface="Calibri" panose="020F0502020204030204" pitchFamily="34" charset="0"/>
                <a:ea typeface="ヒラギノ角ゴ Pro W3" pitchFamily="1" charset="-128"/>
                <a:cs typeface="Arial" panose="020B0604020202020204" pitchFamily="34" charset="0"/>
              </a:rPr>
              <a:t>To create an enabling environment for the delivery of equitable developmental welfare services through the formulation of policies, norms and standards and best practices and the provision of support to the implementation agencies.</a:t>
            </a:r>
          </a:p>
          <a:p>
            <a:pPr>
              <a:buFontTx/>
              <a:buNone/>
            </a:pPr>
            <a:r>
              <a:rPr lang="en-GB" altLang="en-US" sz="1800" b="1" dirty="0" smtClean="0">
                <a:latin typeface="Calibri" panose="020F0502020204030204" pitchFamily="34" charset="0"/>
                <a:ea typeface="ヒラギノ角ゴ Pro W3" pitchFamily="1" charset="-128"/>
                <a:cs typeface="Arial" panose="020B0604020202020204" pitchFamily="34" charset="0"/>
              </a:rPr>
              <a:t>Programme 5: Social Policy and Integrated Service Delivery </a:t>
            </a:r>
            <a:endParaRPr lang="en-GB" altLang="en-US" sz="1800" dirty="0" smtClean="0">
              <a:latin typeface="Calibri" panose="020F0502020204030204" pitchFamily="34" charset="0"/>
              <a:ea typeface="ヒラギノ角ゴ Pro W3" pitchFamily="1" charset="-128"/>
              <a:cs typeface="Arial" panose="020B0604020202020204" pitchFamily="34" charset="0"/>
            </a:endParaRPr>
          </a:p>
          <a:p>
            <a:r>
              <a:rPr lang="en-GB" altLang="en-US" sz="1800" dirty="0" smtClean="0">
                <a:latin typeface="Calibri" panose="020F0502020204030204" pitchFamily="34" charset="0"/>
                <a:ea typeface="ヒラギノ角ゴ Pro W3" pitchFamily="1" charset="-128"/>
                <a:cs typeface="Arial" panose="020B0604020202020204" pitchFamily="34" charset="0"/>
              </a:rPr>
              <a:t>To support community development and promote evidence-based policy making in the Department and the Social Development Sector</a:t>
            </a:r>
          </a:p>
          <a:p>
            <a:endParaRPr lang="en-GB" altLang="en-US" sz="1800" dirty="0" smtClean="0">
              <a:latin typeface="Calibri" panose="020F0502020204030204" pitchFamily="34" charset="0"/>
              <a:ea typeface="ヒラギノ角ゴ Pro W3" pitchFamily="1" charset="-128"/>
              <a:cs typeface="Arial" panose="020B0604020202020204" pitchFamily="34" charset="0"/>
            </a:endParaRPr>
          </a:p>
          <a:p>
            <a:endParaRPr lang="en-GB" altLang="en-US" sz="2000" dirty="0" smtClean="0">
              <a:latin typeface="Calibri" panose="020F0502020204030204" pitchFamily="34" charset="0"/>
              <a:ea typeface="ヒラギノ角ゴ Pro W3" pitchFamily="1" charset="-128"/>
              <a:cs typeface="Arial" panose="020B0604020202020204" pitchFamily="34" charset="0"/>
            </a:endParaRPr>
          </a:p>
          <a:p>
            <a:endParaRPr lang="en-GB" altLang="en-US" sz="2000" dirty="0" smtClean="0">
              <a:latin typeface="Calibri" panose="020F0502020204030204" pitchFamily="34" charset="0"/>
              <a:ea typeface="ヒラギノ角ゴ Pro W3" pitchFamily="1" charset="-128"/>
            </a:endParaRPr>
          </a:p>
        </p:txBody>
      </p:sp>
      <p:sp>
        <p:nvSpPr>
          <p:cNvPr id="2" name="Date Placeholder 1"/>
          <p:cNvSpPr>
            <a:spLocks noGrp="1"/>
          </p:cNvSpPr>
          <p:nvPr>
            <p:ph type="dt" sz="half" idx="10"/>
          </p:nvPr>
        </p:nvSpPr>
        <p:spPr/>
        <p:txBody>
          <a:bodyPr/>
          <a:lstStyle/>
          <a:p>
            <a:pPr>
              <a:defRPr/>
            </a:pPr>
            <a:fld id="{1FCB8C8A-1D24-4566-8E48-9499BEFEBE30}"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C07EDD22-4D64-4A7A-9AC7-06DC369E1A43}" type="slidenum">
              <a:rPr lang="en-GB" altLang="en-US" sz="1400" smtClean="0"/>
              <a:pPr>
                <a:spcBef>
                  <a:spcPct val="0"/>
                </a:spcBef>
                <a:buFontTx/>
                <a:buNone/>
              </a:pPr>
              <a:t>50</a:t>
            </a:fld>
            <a:endParaRPr lang="en-GB" altLang="en-US" sz="1400" smtClean="0"/>
          </a:p>
        </p:txBody>
      </p:sp>
      <p:sp>
        <p:nvSpPr>
          <p:cNvPr id="40963" name="Title 1"/>
          <p:cNvSpPr txBox="1">
            <a:spLocks/>
          </p:cNvSpPr>
          <p:nvPr/>
        </p:nvSpPr>
        <p:spPr bwMode="auto">
          <a:xfrm>
            <a:off x="849313" y="188913"/>
            <a:ext cx="80613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ZA" altLang="en-US" sz="2400" b="1">
                <a:solidFill>
                  <a:schemeClr val="tx2"/>
                </a:solidFill>
                <a:latin typeface="Arial" panose="020B0604020202020204" pitchFamily="34" charset="0"/>
                <a:cs typeface="Arial" panose="020B0604020202020204" pitchFamily="34" charset="0"/>
              </a:rPr>
              <a:t>Programme 5: Community Development and Empowerment </a:t>
            </a:r>
          </a:p>
        </p:txBody>
      </p:sp>
      <p:graphicFrame>
        <p:nvGraphicFramePr>
          <p:cNvPr id="10" name="Group 3"/>
          <p:cNvGraphicFramePr>
            <a:graphicFrameLocks noGrp="1"/>
          </p:cNvGraphicFramePr>
          <p:nvPr/>
        </p:nvGraphicFramePr>
        <p:xfrm>
          <a:off x="304800" y="992188"/>
          <a:ext cx="9372600" cy="4524373"/>
        </p:xfrm>
        <a:graphic>
          <a:graphicData uri="http://schemas.openxmlformats.org/drawingml/2006/table">
            <a:tbl>
              <a:tblPr/>
              <a:tblGrid>
                <a:gridCol w="3001376"/>
                <a:gridCol w="6371224"/>
              </a:tblGrid>
              <a:tr h="5995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Annual Target</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b="1" kern="1200" dirty="0" smtClean="0">
                          <a:solidFill>
                            <a:schemeClr val="tx1"/>
                          </a:solidFill>
                          <a:effectLst/>
                          <a:latin typeface="Arial" panose="020B0604020202020204" pitchFamily="34" charset="0"/>
                          <a:ea typeface="+mn-ea"/>
                          <a:cs typeface="Arial" panose="020B0604020202020204" pitchFamily="34" charset="0"/>
                        </a:rPr>
                        <a:t>Assess community development capability against Norms and Standards</a:t>
                      </a:r>
                      <a:r>
                        <a:rPr lang="en-US" sz="1600" b="0" i="0" u="none" strike="noStrike" baseline="0" dirty="0" smtClean="0">
                          <a:solidFill>
                            <a:srgbClr val="000000"/>
                          </a:solidFill>
                          <a:latin typeface="Arial" panose="020B0604020202020204" pitchFamily="34" charset="0"/>
                        </a:rPr>
                        <a:t>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4326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Achievement</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852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1600" dirty="0" smtClean="0">
                          <a:effectLst/>
                          <a:latin typeface="Arial" panose="020B0604020202020204" pitchFamily="34" charset="0"/>
                          <a:ea typeface="Times New Roman" panose="02020603050405020304" pitchFamily="18" charset="0"/>
                        </a:rPr>
                        <a:t>Facilitate Implementation of Norms and Standards for Community Development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dirty="0" smtClean="0">
                          <a:effectLst/>
                          <a:latin typeface="Arial" panose="020B0604020202020204" pitchFamily="34" charset="0"/>
                          <a:ea typeface="Times New Roman" panose="02020603050405020304" pitchFamily="18" charset="0"/>
                        </a:rPr>
                        <a:t>Norms and Standards for Community Development implementation has been facilitated</a:t>
                      </a:r>
                      <a:endParaRPr lang="en-US" sz="1600" b="0" i="0" u="none" strike="noStrike" baseline="0" dirty="0" smtClean="0">
                        <a:solidFill>
                          <a:srgbClr val="000000"/>
                        </a:solidFill>
                        <a:latin typeface="Arial" panose="020B0604020202020204" pitchFamily="34"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5995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itchFamily="34" charset="0"/>
                          <a:ea typeface="+mn-ea"/>
                          <a:cs typeface="Arial" pitchFamily="34" charset="0"/>
                        </a:rPr>
                        <a:t>Annual Target</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r>
                        <a:rPr lang="en-ZA" sz="1600" b="1" kern="1200" dirty="0" smtClean="0">
                          <a:solidFill>
                            <a:schemeClr val="tx1"/>
                          </a:solidFill>
                          <a:effectLst/>
                          <a:latin typeface="Arial" panose="020B0604020202020204" pitchFamily="34" charset="0"/>
                          <a:ea typeface="+mn-ea"/>
                          <a:cs typeface="Arial" panose="020B0604020202020204" pitchFamily="34" charset="0"/>
                        </a:rPr>
                        <a:t>Draft guidelines on implementation of community development interventions</a:t>
                      </a: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34711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Quarter 1 Target</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Quarter 1 Achievement</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59955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dirty="0" smtClean="0">
                          <a:effectLst/>
                          <a:latin typeface="Arial" panose="020B0604020202020204" pitchFamily="34" charset="0"/>
                          <a:ea typeface="Times New Roman" panose="02020603050405020304" pitchFamily="18" charset="0"/>
                        </a:rPr>
                        <a:t>Conduct desktop research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b="0" i="0" u="none" strike="noStrike" baseline="0" dirty="0" smtClean="0">
                          <a:solidFill>
                            <a:srgbClr val="000000"/>
                          </a:solidFill>
                          <a:latin typeface="Arial" panose="020B0604020202020204" pitchFamily="34" charset="0"/>
                        </a:rPr>
                        <a:t>Information gathered and a Draft concept document on Guidelines on implementation of community development </a:t>
                      </a:r>
                      <a:endParaRPr lang="en-US" sz="1600" b="0" i="0" u="none" strike="noStrike" baseline="0" dirty="0" smtClean="0">
                        <a:solidFill>
                          <a:srgbClr val="000000"/>
                        </a:solidFill>
                        <a:latin typeface="Arial" panose="020B0604020202020204" pitchFamily="34"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347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itchFamily="34" charset="0"/>
                          <a:ea typeface="+mn-ea"/>
                          <a:cs typeface="Arial" pitchFamily="34" charset="0"/>
                        </a:rPr>
                        <a:t>Annual Target</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r>
                        <a:rPr lang="en-ZA" sz="1600" b="1" kern="1200" dirty="0" smtClean="0">
                          <a:solidFill>
                            <a:schemeClr val="tx1"/>
                          </a:solidFill>
                          <a:effectLst/>
                          <a:latin typeface="Arial" panose="020B0604020202020204" pitchFamily="34" charset="0"/>
                          <a:ea typeface="+mn-ea"/>
                          <a:cs typeface="Arial" panose="020B0604020202020204" pitchFamily="34" charset="0"/>
                        </a:rPr>
                        <a:t>Reach 450 wards through community outreach programmes</a:t>
                      </a: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39892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Quarter 1 Achievement</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34711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strike="noStrike" baseline="0" smtClean="0">
                          <a:solidFill>
                            <a:srgbClr val="000000"/>
                          </a:solidFill>
                          <a:latin typeface="Arial" panose="020B0604020202020204" pitchFamily="34" charset="0"/>
                        </a:rPr>
                        <a:t>Reach 125 wards </a:t>
                      </a:r>
                      <a:endParaRPr lang="en-US" sz="1600" b="0" i="0" u="none" strike="noStrike" baseline="0" dirty="0" smtClean="0">
                        <a:solidFill>
                          <a:srgbClr val="000000"/>
                        </a:solidFill>
                        <a:latin typeface="Arial" panose="020B0604020202020204" pitchFamily="34"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b="0" i="0" u="none" strike="noStrike" baseline="0" dirty="0" smtClean="0">
                          <a:solidFill>
                            <a:srgbClr val="000000"/>
                          </a:solidFill>
                          <a:latin typeface="Arial" panose="020B0604020202020204" pitchFamily="34" charset="0"/>
                        </a:rPr>
                        <a:t>182 Wards reached through community outreach</a:t>
                      </a:r>
                      <a:endParaRPr lang="en-US" sz="1600" b="0" i="0" u="none" strike="noStrike" baseline="0" dirty="0" smtClean="0">
                        <a:solidFill>
                          <a:srgbClr val="000000"/>
                        </a:solidFill>
                        <a:latin typeface="Arial" panose="020B0604020202020204" pitchFamily="34"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40996" name="Date Placeholder 2"/>
          <p:cNvSpPr>
            <a:spLocks noGrp="1"/>
          </p:cNvSpPr>
          <p:nvPr>
            <p:ph type="dt"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C7AA8D51-48A5-402D-ADF4-618B3BED5383}" type="datetime3">
              <a:rPr lang="en-US" altLang="en-US" sz="1400" smtClean="0"/>
              <a:pPr>
                <a:spcBef>
                  <a:spcPct val="0"/>
                </a:spcBef>
                <a:buFontTx/>
                <a:buNone/>
              </a:pPr>
              <a:t>23 September 2016</a:t>
            </a:fld>
            <a:endParaRPr lang="en-US" altLang="en-US" sz="1400" smtClean="0"/>
          </a:p>
        </p:txBody>
      </p:sp>
      <p:sp>
        <p:nvSpPr>
          <p:cNvPr id="2" name="Footer Placeholder 1"/>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CD38C3AF-B64D-4C45-8E7F-0710B4D2D40C}" type="slidenum">
              <a:rPr lang="en-GB" altLang="en-US" sz="1400" smtClean="0"/>
              <a:pPr>
                <a:spcBef>
                  <a:spcPct val="0"/>
                </a:spcBef>
                <a:buFontTx/>
                <a:buNone/>
              </a:pPr>
              <a:t>51</a:t>
            </a:fld>
            <a:endParaRPr lang="en-GB" altLang="en-US" sz="1400" smtClean="0"/>
          </a:p>
        </p:txBody>
      </p:sp>
      <p:sp>
        <p:nvSpPr>
          <p:cNvPr id="41987" name="Title 1"/>
          <p:cNvSpPr txBox="1">
            <a:spLocks/>
          </p:cNvSpPr>
          <p:nvPr/>
        </p:nvSpPr>
        <p:spPr bwMode="auto">
          <a:xfrm>
            <a:off x="849313" y="188913"/>
            <a:ext cx="80613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ZA" altLang="en-US" sz="2400" b="1">
                <a:solidFill>
                  <a:schemeClr val="tx2"/>
                </a:solidFill>
                <a:latin typeface="Arial" panose="020B0604020202020204" pitchFamily="34" charset="0"/>
                <a:cs typeface="Arial" panose="020B0604020202020204" pitchFamily="34" charset="0"/>
              </a:rPr>
              <a:t>Programme 5: Community Development and Empowerment </a:t>
            </a:r>
          </a:p>
        </p:txBody>
      </p:sp>
      <p:graphicFrame>
        <p:nvGraphicFramePr>
          <p:cNvPr id="10" name="Group 3"/>
          <p:cNvGraphicFramePr>
            <a:graphicFrameLocks noGrp="1"/>
          </p:cNvGraphicFramePr>
          <p:nvPr/>
        </p:nvGraphicFramePr>
        <p:xfrm>
          <a:off x="304800" y="966788"/>
          <a:ext cx="9372600" cy="4565652"/>
        </p:xfrm>
        <a:graphic>
          <a:graphicData uri="http://schemas.openxmlformats.org/drawingml/2006/table">
            <a:tbl>
              <a:tblPr/>
              <a:tblGrid>
                <a:gridCol w="3001376"/>
                <a:gridCol w="6371224"/>
              </a:tblGrid>
              <a:tr h="5997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Annual Target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b="1" kern="1200" dirty="0" smtClean="0">
                          <a:solidFill>
                            <a:schemeClr val="tx1"/>
                          </a:solidFill>
                          <a:effectLst/>
                          <a:latin typeface="Arial" panose="020B0604020202020204" pitchFamily="34" charset="0"/>
                          <a:ea typeface="+mn-ea"/>
                          <a:cs typeface="Arial" panose="020B0604020202020204" pitchFamily="34" charset="0"/>
                        </a:rPr>
                        <a:t>Develop draft Youth Mobilisation Guidelines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strike="noStrike" baseline="0" dirty="0" smtClean="0">
                          <a:solidFill>
                            <a:srgbClr val="000000"/>
                          </a:solidFill>
                          <a:latin typeface="Arial" panose="020B0604020202020204" pitchFamily="34" charset="0"/>
                        </a:rPr>
                        <a:t>	</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4327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Achievement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8522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1600" dirty="0" smtClean="0">
                          <a:effectLst/>
                          <a:latin typeface="Arial" panose="020B0604020202020204" pitchFamily="34" charset="0"/>
                          <a:ea typeface="Times New Roman" panose="02020603050405020304" pitchFamily="18" charset="0"/>
                        </a:rPr>
                        <a:t>Conduct desktop research and draft concept document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dirty="0" smtClean="0">
                          <a:effectLst/>
                          <a:latin typeface="Arial" panose="020B0604020202020204" pitchFamily="34" charset="0"/>
                          <a:ea typeface="Times New Roman" panose="02020603050405020304" pitchFamily="18" charset="0"/>
                        </a:rPr>
                        <a:t>Mobilisation documents have been reviewed and drafts are available. These include youth month and youth camp concept documents</a:t>
                      </a:r>
                      <a:endParaRPr lang="en-US" sz="1600" b="0" i="0" u="none" strike="noStrike" baseline="0" dirty="0" smtClean="0">
                        <a:solidFill>
                          <a:srgbClr val="000000"/>
                        </a:solidFill>
                        <a:latin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408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itchFamily="34" charset="0"/>
                          <a:ea typeface="+mn-ea"/>
                          <a:cs typeface="Arial" pitchFamily="34" charset="0"/>
                        </a:rPr>
                        <a:t>Annual Target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r>
                        <a:rPr lang="en-ZA" sz="1600" b="1" kern="1200" dirty="0" smtClean="0">
                          <a:solidFill>
                            <a:schemeClr val="tx1"/>
                          </a:solidFill>
                          <a:effectLst/>
                          <a:latin typeface="Arial" panose="020B0604020202020204" pitchFamily="34" charset="0"/>
                          <a:ea typeface="+mn-ea"/>
                          <a:cs typeface="Arial" panose="020B0604020202020204" pitchFamily="34" charset="0"/>
                        </a:rPr>
                        <a:t>Review Guidelines on youth structures</a:t>
                      </a: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34721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Quarter 1 Target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Quarter 1 Achievement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5997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dirty="0" smtClean="0">
                          <a:effectLst/>
                          <a:latin typeface="Arial" panose="020B0604020202020204" pitchFamily="34" charset="0"/>
                          <a:ea typeface="Times New Roman" panose="02020603050405020304" pitchFamily="18" charset="0"/>
                        </a:rPr>
                        <a:t>Desktop research conducted on existing guidelines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b="0" i="0" u="none" strike="noStrike" baseline="0" dirty="0" smtClean="0">
                          <a:solidFill>
                            <a:srgbClr val="000000"/>
                          </a:solidFill>
                          <a:latin typeface="Arial" panose="020B0604020202020204" pitchFamily="34" charset="0"/>
                        </a:rPr>
                        <a:t>Desktop research conducted on youth clubs and youth centres guidelines</a:t>
                      </a:r>
                      <a:endParaRPr lang="en-US" sz="1600" b="0" i="0" u="none" strike="noStrike" baseline="0" dirty="0" smtClean="0">
                        <a:solidFill>
                          <a:srgbClr val="000000"/>
                        </a:solidFill>
                        <a:latin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579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itchFamily="34" charset="0"/>
                          <a:ea typeface="+mn-ea"/>
                          <a:cs typeface="Arial" pitchFamily="34" charset="0"/>
                        </a:rPr>
                        <a:t>Annual Target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r>
                        <a:rPr lang="en-ZA" sz="1600" b="1" kern="1200" dirty="0" smtClean="0">
                          <a:solidFill>
                            <a:schemeClr val="tx1"/>
                          </a:solidFill>
                          <a:effectLst/>
                          <a:latin typeface="Arial" panose="020B0604020202020204" pitchFamily="34" charset="0"/>
                          <a:ea typeface="+mn-ea"/>
                          <a:cs typeface="Arial" panose="020B0604020202020204" pitchFamily="34" charset="0"/>
                        </a:rPr>
                        <a:t>Develop a  framework for linkage of cooperatives to economic opportunities within the sector </a:t>
                      </a: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39903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Quarter 1 Achievement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34721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strike="noStrike" baseline="0" dirty="0" smtClean="0">
                          <a:solidFill>
                            <a:srgbClr val="000000"/>
                          </a:solidFill>
                          <a:latin typeface="Arial" panose="020B0604020202020204" pitchFamily="34" charset="0"/>
                        </a:rPr>
                        <a:t>Develop draft  framework </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b="0" i="0" u="none" strike="noStrike" baseline="0" dirty="0" smtClean="0">
                          <a:solidFill>
                            <a:srgbClr val="000000"/>
                          </a:solidFill>
                          <a:latin typeface="Arial" panose="020B0604020202020204" pitchFamily="34" charset="0"/>
                        </a:rPr>
                        <a:t>Draft framework developed</a:t>
                      </a:r>
                      <a:endParaRPr lang="en-US" sz="1600" b="0" i="0" u="none" strike="noStrike" baseline="0" dirty="0" smtClean="0">
                        <a:solidFill>
                          <a:srgbClr val="000000"/>
                        </a:solidFill>
                        <a:latin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42020" name="Date Placeholder 2"/>
          <p:cNvSpPr>
            <a:spLocks noGrp="1"/>
          </p:cNvSpPr>
          <p:nvPr>
            <p:ph type="dt"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119AE70D-9354-482B-8353-4149DEF437B1}" type="datetime3">
              <a:rPr lang="en-US" altLang="en-US" sz="1400" smtClean="0"/>
              <a:pPr>
                <a:spcBef>
                  <a:spcPct val="0"/>
                </a:spcBef>
                <a:buFontTx/>
                <a:buNone/>
              </a:pPr>
              <a:t>23 September 2016</a:t>
            </a:fld>
            <a:endParaRPr lang="en-US" altLang="en-US" sz="1400" smtClean="0"/>
          </a:p>
        </p:txBody>
      </p:sp>
      <p:sp>
        <p:nvSpPr>
          <p:cNvPr id="2" name="Footer Placeholder 1"/>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86340500-B72A-461B-912F-D091945CFAA7}" type="slidenum">
              <a:rPr lang="en-GB" altLang="en-US" sz="1400" smtClean="0"/>
              <a:pPr>
                <a:spcBef>
                  <a:spcPct val="0"/>
                </a:spcBef>
                <a:buFontTx/>
                <a:buNone/>
              </a:pPr>
              <a:t>52</a:t>
            </a:fld>
            <a:endParaRPr lang="en-GB" altLang="en-US" sz="1400" smtClean="0"/>
          </a:p>
        </p:txBody>
      </p:sp>
      <p:sp>
        <p:nvSpPr>
          <p:cNvPr id="43011" name="Title 1"/>
          <p:cNvSpPr txBox="1">
            <a:spLocks/>
          </p:cNvSpPr>
          <p:nvPr/>
        </p:nvSpPr>
        <p:spPr bwMode="auto">
          <a:xfrm>
            <a:off x="849313" y="188913"/>
            <a:ext cx="80613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ZA" altLang="en-US" sz="2400" b="1">
                <a:solidFill>
                  <a:schemeClr val="tx2"/>
                </a:solidFill>
                <a:latin typeface="Arial" panose="020B0604020202020204" pitchFamily="34" charset="0"/>
                <a:cs typeface="Arial" panose="020B0604020202020204" pitchFamily="34" charset="0"/>
              </a:rPr>
              <a:t>Programme 5: Community Development and Empowerment </a:t>
            </a:r>
          </a:p>
        </p:txBody>
      </p:sp>
      <p:graphicFrame>
        <p:nvGraphicFramePr>
          <p:cNvPr id="10" name="Group 3"/>
          <p:cNvGraphicFramePr>
            <a:graphicFrameLocks noGrp="1"/>
          </p:cNvGraphicFramePr>
          <p:nvPr/>
        </p:nvGraphicFramePr>
        <p:xfrm>
          <a:off x="228600" y="992188"/>
          <a:ext cx="9525000" cy="4230687"/>
        </p:xfrm>
        <a:graphic>
          <a:graphicData uri="http://schemas.openxmlformats.org/drawingml/2006/table">
            <a:tbl>
              <a:tblPr/>
              <a:tblGrid>
                <a:gridCol w="3050179"/>
                <a:gridCol w="6474821"/>
              </a:tblGrid>
              <a:tr h="7089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Annual Target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b="1" kern="1200" dirty="0" smtClean="0">
                          <a:solidFill>
                            <a:schemeClr val="tx1"/>
                          </a:solidFill>
                          <a:effectLst/>
                          <a:latin typeface="Arial" panose="020B0604020202020204" pitchFamily="34" charset="0"/>
                          <a:ea typeface="+mn-ea"/>
                          <a:cs typeface="Arial" panose="020B0604020202020204" pitchFamily="34" charset="0"/>
                        </a:rPr>
                        <a:t>Develop a framework for women empowerment for the Social Sector</a:t>
                      </a:r>
                      <a:r>
                        <a:rPr lang="en-US" sz="1600" b="0" i="0" u="none" strike="noStrike" baseline="0" dirty="0" smtClean="0">
                          <a:solidFill>
                            <a:srgbClr val="000000"/>
                          </a:solidFill>
                          <a:latin typeface="Arial" panose="020B0604020202020204" pitchFamily="34" charset="0"/>
                        </a:rPr>
                        <a:t>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503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Achievement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5862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1600" dirty="0" smtClean="0">
                          <a:effectLst/>
                          <a:latin typeface="Arial" panose="020B0604020202020204" pitchFamily="34" charset="0"/>
                          <a:ea typeface="Times New Roman" panose="02020603050405020304" pitchFamily="18" charset="0"/>
                        </a:rPr>
                        <a:t>Develop draft framework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dirty="0" smtClean="0">
                          <a:effectLst/>
                          <a:latin typeface="Arial" panose="020B0604020202020204" pitchFamily="34" charset="0"/>
                          <a:ea typeface="Times New Roman" panose="02020603050405020304" pitchFamily="18" charset="0"/>
                        </a:rPr>
                        <a:t>Draft framework developed </a:t>
                      </a:r>
                      <a:endParaRPr lang="en-US" sz="1600" b="0" i="0" u="none" strike="noStrike" baseline="0" dirty="0" smtClean="0">
                        <a:solidFill>
                          <a:srgbClr val="000000"/>
                        </a:solidFill>
                        <a:latin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8049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itchFamily="34" charset="0"/>
                          <a:ea typeface="+mn-ea"/>
                          <a:cs typeface="Arial" pitchFamily="34" charset="0"/>
                        </a:rPr>
                        <a:t>Annual Target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r>
                        <a:rPr lang="en-ZA" sz="1600" b="1" kern="1200" dirty="0" smtClean="0">
                          <a:solidFill>
                            <a:schemeClr val="tx1"/>
                          </a:solidFill>
                          <a:effectLst/>
                          <a:latin typeface="Arial" panose="020B0604020202020204" pitchFamily="34" charset="0"/>
                          <a:ea typeface="+mn-ea"/>
                          <a:cs typeface="Arial" panose="020B0604020202020204" pitchFamily="34" charset="0"/>
                        </a:rPr>
                        <a:t>Facilitate the implementation of Integrated Food and Nutrition Security Plan in 9 provinces</a:t>
                      </a: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48260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Quarter 1 Target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Quarter 1 Achievement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r h="114394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dirty="0" smtClean="0">
                          <a:effectLst/>
                          <a:latin typeface="Arial" panose="020B0604020202020204" pitchFamily="34" charset="0"/>
                          <a:ea typeface="Times New Roman" panose="02020603050405020304" pitchFamily="18" charset="0"/>
                        </a:rPr>
                        <a:t>Consultation on the Integrated Food and Nutrition Security Plan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b="0" i="0" u="none" strike="noStrike" baseline="0" dirty="0" smtClean="0">
                          <a:solidFill>
                            <a:srgbClr val="000000"/>
                          </a:solidFill>
                          <a:latin typeface="Arial" panose="020B0604020202020204" pitchFamily="34" charset="0"/>
                        </a:rPr>
                        <a:t>A national food and nutrition security consultation workshop to present the Food and Nutrition Security Plan was held in June 2016 at </a:t>
                      </a:r>
                      <a:r>
                        <a:rPr lang="en-ZA" sz="1600" b="0" i="0" u="none" strike="noStrike" baseline="0" dirty="0" err="1" smtClean="0">
                          <a:solidFill>
                            <a:srgbClr val="000000"/>
                          </a:solidFill>
                          <a:latin typeface="Arial" panose="020B0604020202020204" pitchFamily="34" charset="0"/>
                        </a:rPr>
                        <a:t>Kopanong</a:t>
                      </a:r>
                      <a:r>
                        <a:rPr lang="en-ZA" sz="1600" b="0" i="0" u="none" strike="noStrike" baseline="0" dirty="0" smtClean="0">
                          <a:solidFill>
                            <a:srgbClr val="000000"/>
                          </a:solidFill>
                          <a:latin typeface="Arial" panose="020B0604020202020204" pitchFamily="34" charset="0"/>
                        </a:rPr>
                        <a:t>.</a:t>
                      </a:r>
                      <a:endParaRPr lang="en-US" sz="1600" b="0" i="0" u="none" strike="noStrike" baseline="0" dirty="0" smtClean="0">
                        <a:solidFill>
                          <a:srgbClr val="000000"/>
                        </a:solidFill>
                        <a:latin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r>
            </a:tbl>
          </a:graphicData>
        </a:graphic>
      </p:graphicFrame>
      <p:sp>
        <p:nvSpPr>
          <p:cNvPr id="43035" name="Date Placeholder 2"/>
          <p:cNvSpPr>
            <a:spLocks noGrp="1"/>
          </p:cNvSpPr>
          <p:nvPr>
            <p:ph type="dt"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E0213C7-A154-43D2-AD03-CC27BCDF9B93}" type="datetime3">
              <a:rPr lang="en-US" altLang="en-US" sz="1400" smtClean="0"/>
              <a:pPr>
                <a:spcBef>
                  <a:spcPct val="0"/>
                </a:spcBef>
                <a:buFontTx/>
                <a:buNone/>
              </a:pPr>
              <a:t>23 September 2016</a:t>
            </a:fld>
            <a:endParaRPr lang="en-US" altLang="en-US" sz="1400" smtClean="0"/>
          </a:p>
        </p:txBody>
      </p:sp>
      <p:sp>
        <p:nvSpPr>
          <p:cNvPr id="2" name="Footer Placeholder 1"/>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6"/>
          <p:cNvSpPr>
            <a:spLocks noGrp="1"/>
          </p:cNvSpPr>
          <p:nvPr>
            <p:ph type="dt" sz="half" idx="10"/>
          </p:nvPr>
        </p:nvSpPr>
        <p:spPr/>
        <p:txBody>
          <a:bodyPr/>
          <a:lstStyle/>
          <a:p>
            <a:pPr>
              <a:defRPr/>
            </a:pPr>
            <a:fld id="{2BABFC2C-0B46-4B7C-9B92-2F9FF1C509E4}" type="datetime3">
              <a:rPr lang="en-US" smtClean="0"/>
              <a:pPr>
                <a:defRPr/>
              </a:pPr>
              <a:t>23 September 2016</a:t>
            </a:fld>
            <a:endParaRPr lang="en-US" dirty="0"/>
          </a:p>
        </p:txBody>
      </p:sp>
      <p:sp>
        <p:nvSpPr>
          <p:cNvPr id="1029" name="Slide Number Placeholder 5"/>
          <p:cNvSpPr>
            <a:spLocks noGrp="1"/>
          </p:cNvSpPr>
          <p:nvPr>
            <p:ph type="sldNum" sz="quarter" idx="12"/>
          </p:nvPr>
        </p:nvSpPr>
        <p:spPr/>
        <p:txBody>
          <a:bodyPr/>
          <a:lstStyle/>
          <a:p>
            <a:pPr>
              <a:defRPr/>
            </a:pPr>
            <a:fld id="{632D8FDE-F9DC-48C9-B5EB-EAAD3BE63EF1}" type="slidenum">
              <a:rPr lang="en-US" smtClean="0"/>
              <a:pPr>
                <a:defRPr/>
              </a:pPr>
              <a:t>53</a:t>
            </a:fld>
            <a:endParaRPr lang="en-US" dirty="0" smtClean="0"/>
          </a:p>
        </p:txBody>
      </p:sp>
      <p:sp>
        <p:nvSpPr>
          <p:cNvPr id="2" name="Rectangle 2"/>
          <p:cNvSpPr>
            <a:spLocks noChangeArrowheads="1"/>
          </p:cNvSpPr>
          <p:nvPr/>
        </p:nvSpPr>
        <p:spPr bwMode="auto">
          <a:xfrm>
            <a:off x="488505" y="199093"/>
            <a:ext cx="8785225" cy="523220"/>
          </a:xfrm>
          <a:prstGeom prst="rect">
            <a:avLst/>
          </a:prstGeom>
          <a:noFill/>
          <a:ln w="9525">
            <a:noFill/>
            <a:miter lim="800000"/>
            <a:headEnd/>
            <a:tailEnd/>
          </a:ln>
        </p:spPr>
        <p:txBody>
          <a:bodyPr anchor="b">
            <a:spAutoFit/>
          </a:bodyPr>
          <a:lstStyle/>
          <a:p>
            <a:pPr algn="ctr">
              <a:defRPr/>
            </a:pPr>
            <a:r>
              <a:rPr lang="en-US" sz="2800" b="1" dirty="0">
                <a:solidFill>
                  <a:schemeClr val="tx2"/>
                </a:solidFill>
                <a:latin typeface="Calibri" panose="020F0502020204030204" pitchFamily="34" charset="0"/>
              </a:rPr>
              <a:t>P5 : SOCIAL POLICY AND INTERGRATED SERVICE DELIVERY</a:t>
            </a:r>
            <a:endParaRPr lang="en-US" sz="4000" b="1" dirty="0">
              <a:solidFill>
                <a:schemeClr val="tx2"/>
              </a:solidFill>
              <a:effectLst>
                <a:outerShdw blurRad="38100" dist="38100" dir="2700000" algn="tl">
                  <a:srgbClr val="C0C0C0"/>
                </a:outerShdw>
              </a:effectLst>
              <a:latin typeface="Calibri" panose="020F0502020204030204" pitchFamily="34" charset="0"/>
            </a:endParaRPr>
          </a:p>
        </p:txBody>
      </p:sp>
      <p:sp>
        <p:nvSpPr>
          <p:cNvPr id="5127" name="TextBox 7"/>
          <p:cNvSpPr txBox="1">
            <a:spLocks noChangeArrowheads="1"/>
          </p:cNvSpPr>
          <p:nvPr/>
        </p:nvSpPr>
        <p:spPr bwMode="auto">
          <a:xfrm>
            <a:off x="1352601" y="980729"/>
            <a:ext cx="9175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u="sng" dirty="0"/>
              <a:t>R’000</a:t>
            </a:r>
          </a:p>
        </p:txBody>
      </p:sp>
      <p:graphicFrame>
        <p:nvGraphicFramePr>
          <p:cNvPr id="9" name="Object 3"/>
          <p:cNvGraphicFramePr>
            <a:graphicFrameLocks noChangeAspect="1"/>
          </p:cNvGraphicFramePr>
          <p:nvPr>
            <p:extLst/>
          </p:nvPr>
        </p:nvGraphicFramePr>
        <p:xfrm>
          <a:off x="776537" y="1288704"/>
          <a:ext cx="8256587" cy="4450111"/>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ular Callout 9"/>
          <p:cNvSpPr/>
          <p:nvPr/>
        </p:nvSpPr>
        <p:spPr>
          <a:xfrm>
            <a:off x="5889104" y="2420888"/>
            <a:ext cx="1728192" cy="710356"/>
          </a:xfrm>
          <a:prstGeom prst="wedgeRoundRectCallout">
            <a:avLst>
              <a:gd name="adj1" fmla="val 6810"/>
              <a:gd name="adj2" fmla="val 4863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1400" b="1" dirty="0">
                <a:latin typeface="Calibri" panose="020F0502020204030204" pitchFamily="34" charset="0"/>
              </a:rPr>
              <a:t>41,3% Spent</a:t>
            </a:r>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17378745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6"/>
          <p:cNvSpPr>
            <a:spLocks noGrp="1"/>
          </p:cNvSpPr>
          <p:nvPr>
            <p:ph type="dt" sz="half" idx="10"/>
          </p:nvPr>
        </p:nvSpPr>
        <p:spPr/>
        <p:txBody>
          <a:bodyPr/>
          <a:lstStyle/>
          <a:p>
            <a:pPr>
              <a:defRPr/>
            </a:pPr>
            <a:fld id="{D42EB3BC-1E55-46F3-A8DD-BC6B76BDA3F4}" type="datetime3">
              <a:rPr lang="en-US" smtClean="0"/>
              <a:pPr>
                <a:defRPr/>
              </a:pPr>
              <a:t>23 September 2016</a:t>
            </a:fld>
            <a:endParaRPr lang="en-US" dirty="0"/>
          </a:p>
        </p:txBody>
      </p:sp>
      <p:sp>
        <p:nvSpPr>
          <p:cNvPr id="1029" name="Slide Number Placeholder 5"/>
          <p:cNvSpPr>
            <a:spLocks noGrp="1"/>
          </p:cNvSpPr>
          <p:nvPr>
            <p:ph type="sldNum" sz="quarter" idx="12"/>
          </p:nvPr>
        </p:nvSpPr>
        <p:spPr/>
        <p:txBody>
          <a:bodyPr/>
          <a:lstStyle/>
          <a:p>
            <a:pPr>
              <a:defRPr/>
            </a:pPr>
            <a:fld id="{A487C607-7546-4959-BF12-0379D6902BF5}" type="slidenum">
              <a:rPr lang="en-US" smtClean="0"/>
              <a:pPr>
                <a:defRPr/>
              </a:pPr>
              <a:t>54</a:t>
            </a:fld>
            <a:endParaRPr lang="en-US" dirty="0" smtClean="0"/>
          </a:p>
        </p:txBody>
      </p:sp>
      <p:sp>
        <p:nvSpPr>
          <p:cNvPr id="7" name="Rectangle 2"/>
          <p:cNvSpPr>
            <a:spLocks noChangeArrowheads="1"/>
          </p:cNvSpPr>
          <p:nvPr/>
        </p:nvSpPr>
        <p:spPr bwMode="auto">
          <a:xfrm>
            <a:off x="488505" y="188641"/>
            <a:ext cx="8785225" cy="461665"/>
          </a:xfrm>
          <a:prstGeom prst="rect">
            <a:avLst/>
          </a:prstGeom>
          <a:noFill/>
          <a:ln w="9525">
            <a:noFill/>
            <a:miter lim="800000"/>
            <a:headEnd/>
            <a:tailEnd/>
          </a:ln>
        </p:spPr>
        <p:txBody>
          <a:bodyPr anchor="b">
            <a:spAutoFit/>
          </a:bodyPr>
          <a:lstStyle/>
          <a:p>
            <a:pPr algn="ctr">
              <a:defRPr/>
            </a:pPr>
            <a:r>
              <a:rPr lang="en-US" b="1" dirty="0">
                <a:solidFill>
                  <a:schemeClr val="tx2"/>
                </a:solidFill>
                <a:latin typeface="Calibri" panose="020F0502020204030204" pitchFamily="34" charset="0"/>
              </a:rPr>
              <a:t>P5 : SOCIAL POLICY AND INTERGRATED SERVICE DELIVERY</a:t>
            </a:r>
            <a:endParaRPr lang="en-US" sz="3600" b="1" dirty="0">
              <a:solidFill>
                <a:schemeClr val="tx2"/>
              </a:solidFill>
              <a:effectLst>
                <a:outerShdw blurRad="38100" dist="38100" dir="2700000" algn="tl">
                  <a:srgbClr val="C0C0C0"/>
                </a:outerShdw>
              </a:effectLst>
              <a:latin typeface="Calibri" panose="020F0502020204030204" pitchFamily="34" charset="0"/>
            </a:endParaRPr>
          </a:p>
        </p:txBody>
      </p:sp>
      <p:graphicFrame>
        <p:nvGraphicFramePr>
          <p:cNvPr id="2" name="Table 1"/>
          <p:cNvGraphicFramePr>
            <a:graphicFrameLocks noGrp="1"/>
          </p:cNvGraphicFramePr>
          <p:nvPr>
            <p:extLst/>
          </p:nvPr>
        </p:nvGraphicFramePr>
        <p:xfrm>
          <a:off x="776537" y="836712"/>
          <a:ext cx="8352927" cy="4608510"/>
        </p:xfrm>
        <a:graphic>
          <a:graphicData uri="http://schemas.openxmlformats.org/drawingml/2006/table">
            <a:tbl>
              <a:tblPr/>
              <a:tblGrid>
                <a:gridCol w="3280970"/>
                <a:gridCol w="1399679"/>
                <a:gridCol w="1399679"/>
                <a:gridCol w="1188976"/>
                <a:gridCol w="1083623"/>
              </a:tblGrid>
              <a:tr h="306022">
                <a:tc rowSpan="3">
                  <a:txBody>
                    <a:bodyPr/>
                    <a:lstStyle/>
                    <a:p>
                      <a:pPr algn="ctr" rtl="0" fontAlgn="ctr"/>
                      <a:r>
                        <a:rPr lang="en-ZA" sz="1400" b="1" i="0" u="none" strike="noStrike">
                          <a:solidFill>
                            <a:srgbClr val="000000"/>
                          </a:solidFill>
                          <a:effectLst/>
                          <a:latin typeface="Calibri" panose="020F0502020204030204" pitchFamily="34" charset="0"/>
                        </a:rPr>
                        <a:t>SUB PROGRAMMES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rowSpan="2">
                  <a:txBody>
                    <a:bodyPr/>
                    <a:lstStyle/>
                    <a:p>
                      <a:pPr algn="ctr" rtl="0" fontAlgn="ctr"/>
                      <a:r>
                        <a:rPr lang="en-ZA" sz="1400" b="1" i="0" u="none" strike="noStrike">
                          <a:solidFill>
                            <a:srgbClr val="000000"/>
                          </a:solidFill>
                          <a:effectLst/>
                          <a:latin typeface="Calibri" panose="020F0502020204030204" pitchFamily="34" charset="0"/>
                        </a:rPr>
                        <a:t>Voted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gridSpan="3">
                  <a:txBody>
                    <a:bodyPr/>
                    <a:lstStyle/>
                    <a:p>
                      <a:pPr algn="ctr" rtl="0" fontAlgn="b"/>
                      <a:r>
                        <a:rPr lang="en-ZA" sz="1400" b="1" i="0" u="none" strike="noStrike">
                          <a:solidFill>
                            <a:srgbClr val="000000"/>
                          </a:solidFill>
                          <a:effectLst/>
                          <a:latin typeface="Calibri" panose="020F0502020204030204" pitchFamily="34" charset="0"/>
                        </a:rPr>
                        <a:t>Actual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hMerge="1">
                  <a:txBody>
                    <a:bodyPr/>
                    <a:lstStyle/>
                    <a:p>
                      <a:endParaRPr lang="en-ZA"/>
                    </a:p>
                  </a:txBody>
                  <a:tcPr/>
                </a:tc>
                <a:tc hMerge="1">
                  <a:txBody>
                    <a:bodyPr/>
                    <a:lstStyle/>
                    <a:p>
                      <a:endParaRPr lang="en-ZA"/>
                    </a:p>
                  </a:txBody>
                  <a:tcPr/>
                </a:tc>
              </a:tr>
              <a:tr h="681733">
                <a:tc vMerge="1">
                  <a:txBody>
                    <a:bodyPr/>
                    <a:lstStyle/>
                    <a:p>
                      <a:endParaRPr lang="en-ZA"/>
                    </a:p>
                  </a:txBody>
                  <a:tcPr/>
                </a:tc>
                <a:tc vMerge="1">
                  <a:txBody>
                    <a:bodyPr/>
                    <a:lstStyle/>
                    <a:p>
                      <a:endParaRPr lang="en-ZA"/>
                    </a:p>
                  </a:txBody>
                  <a:tcPr/>
                </a:tc>
                <a:tc>
                  <a:txBody>
                    <a:bodyPr/>
                    <a:lstStyle/>
                    <a:p>
                      <a:pPr algn="ctr" rtl="0" fontAlgn="b"/>
                      <a:r>
                        <a:rPr lang="en-ZA" sz="1400" b="1" i="0" u="none" strike="noStrike">
                          <a:solidFill>
                            <a:srgbClr val="000000"/>
                          </a:solidFill>
                          <a:effectLst/>
                          <a:latin typeface="Calibri" panose="020F0502020204030204" pitchFamily="34" charset="0"/>
                        </a:rPr>
                        <a:t>Apr – Jun 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ctr" fontAlgn="t"/>
                      <a:r>
                        <a:rPr lang="en-ZA" sz="1400" b="1" i="0" u="none" strike="noStrike">
                          <a:solidFill>
                            <a:srgbClr val="000000"/>
                          </a:solidFill>
                          <a:effectLst/>
                          <a:latin typeface="Calibri" panose="020F0502020204030204" pitchFamily="34" charset="0"/>
                        </a:rPr>
                        <a:t>Deviation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ctr" fontAlgn="t"/>
                      <a:r>
                        <a:rPr lang="en-ZA" sz="1400" b="1" i="0" u="none" strike="noStrike">
                          <a:solidFill>
                            <a:srgbClr val="000000"/>
                          </a:solidFill>
                          <a:effectLst/>
                          <a:latin typeface="Calibri" panose="020F0502020204030204" pitchFamily="34" charset="0"/>
                        </a:rPr>
                        <a:t>% Spent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r>
              <a:tr h="287843">
                <a:tc vMerge="1">
                  <a:txBody>
                    <a:bodyPr/>
                    <a:lstStyle/>
                    <a:p>
                      <a:endParaRPr lang="en-ZA"/>
                    </a:p>
                  </a:txBody>
                  <a:tcPr/>
                </a:tc>
                <a:tc>
                  <a:txBody>
                    <a:bodyPr/>
                    <a:lstStyle/>
                    <a:p>
                      <a:pPr algn="ctr" rtl="0" fontAlgn="b"/>
                      <a:r>
                        <a:rPr lang="en-ZA" sz="1400" b="1" i="0" u="none" strike="noStrike">
                          <a:solidFill>
                            <a:srgbClr val="000000"/>
                          </a:solidFill>
                          <a:effectLst/>
                          <a:latin typeface="Calibri" panose="020F0502020204030204" pitchFamily="34" charset="0"/>
                        </a:rPr>
                        <a:t>R’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ctr" rtl="0" fontAlgn="b"/>
                      <a:r>
                        <a:rPr lang="en-ZA" sz="1400" b="1" i="0" u="none" strike="noStrike">
                          <a:solidFill>
                            <a:srgbClr val="000000"/>
                          </a:solidFill>
                          <a:effectLst/>
                          <a:latin typeface="Calibri" panose="020F0502020204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ctr" rtl="0" fontAlgn="b"/>
                      <a:r>
                        <a:rPr lang="en-ZA" sz="1400" b="1" i="0" u="none" strike="noStrike">
                          <a:solidFill>
                            <a:srgbClr val="000000"/>
                          </a:solidFill>
                          <a:effectLst/>
                          <a:latin typeface="Calibri" panose="020F0502020204030204" pitchFamily="34" charset="0"/>
                        </a:rPr>
                        <a:t> 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ctr" rtl="0" fontAlgn="b"/>
                      <a:r>
                        <a:rPr lang="en-ZA" sz="1400" b="1" i="0" u="none" strike="noStrike">
                          <a:solidFill>
                            <a:srgbClr val="000000"/>
                          </a:solidFill>
                          <a:effectLst/>
                          <a:latin typeface="Calibri" panose="020F0502020204030204" pitchFamily="34" charset="0"/>
                        </a:rPr>
                        <a:t> 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r>
              <a:tr h="302992">
                <a:tc>
                  <a:txBody>
                    <a:bodyPr/>
                    <a:lstStyle/>
                    <a:p>
                      <a:pPr algn="l" rtl="0" fontAlgn="ctr"/>
                      <a:r>
                        <a:rPr lang="en-ZA" sz="1400" b="0" i="0" u="none" strike="noStrike">
                          <a:solidFill>
                            <a:srgbClr val="000000"/>
                          </a:solidFill>
                          <a:effectLst/>
                          <a:latin typeface="Calibri" panose="020F0502020204030204" pitchFamily="34" charset="0"/>
                        </a:rPr>
                        <a:t>Social Policy Research and Development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400" b="1" i="0" u="none" strike="noStrike">
                          <a:solidFill>
                            <a:srgbClr val="000000"/>
                          </a:solidFill>
                          <a:effectLst/>
                          <a:latin typeface="Calibri" panose="020F0502020204030204" pitchFamily="34" charset="0"/>
                        </a:rPr>
                        <a:t>5,552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400" b="0" i="0" u="none" strike="noStrike">
                          <a:solidFill>
                            <a:srgbClr val="000000"/>
                          </a:solidFill>
                          <a:effectLst/>
                          <a:latin typeface="Calibri" panose="020F0502020204030204" pitchFamily="34" charset="0"/>
                        </a:rPr>
                        <a:t>1,489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400" b="0" i="0" u="none" strike="noStrike">
                          <a:solidFill>
                            <a:srgbClr val="000000"/>
                          </a:solidFill>
                          <a:effectLst/>
                          <a:latin typeface="Calibri" panose="020F0502020204030204" pitchFamily="34" charset="0"/>
                        </a:rPr>
                        <a:t>4,063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400" b="0" i="0" u="none" strike="noStrike">
                          <a:solidFill>
                            <a:srgbClr val="000000"/>
                          </a:solidFill>
                          <a:effectLst/>
                          <a:latin typeface="Calibri" panose="020F0502020204030204" pitchFamily="34" charset="0"/>
                        </a:rPr>
                        <a:t>26.83%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02992">
                <a:tc>
                  <a:txBody>
                    <a:bodyPr/>
                    <a:lstStyle/>
                    <a:p>
                      <a:pPr algn="l" rtl="0" fontAlgn="ctr"/>
                      <a:r>
                        <a:rPr lang="en-ZA" sz="1400" b="0" i="0" u="none" strike="noStrike">
                          <a:solidFill>
                            <a:srgbClr val="000000"/>
                          </a:solidFill>
                          <a:effectLst/>
                          <a:latin typeface="Calibri" panose="020F0502020204030204" pitchFamily="34" charset="0"/>
                        </a:rPr>
                        <a:t>Special Projects and Innovation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1" i="0" u="none" strike="noStrike">
                          <a:solidFill>
                            <a:srgbClr val="000000"/>
                          </a:solidFill>
                          <a:effectLst/>
                          <a:latin typeface="Calibri" panose="020F0502020204030204" pitchFamily="34" charset="0"/>
                        </a:rPr>
                        <a:t>10,299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3,184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7,115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30.91%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2992">
                <a:tc>
                  <a:txBody>
                    <a:bodyPr/>
                    <a:lstStyle/>
                    <a:p>
                      <a:pPr algn="l" rtl="0" fontAlgn="ctr"/>
                      <a:r>
                        <a:rPr lang="en-ZA" sz="1400" b="0" i="0" u="none" strike="noStrike">
                          <a:solidFill>
                            <a:srgbClr val="000000"/>
                          </a:solidFill>
                          <a:effectLst/>
                          <a:latin typeface="Calibri" panose="020F0502020204030204" pitchFamily="34" charset="0"/>
                        </a:rPr>
                        <a:t>Population Policy Promotion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1" i="0" u="none" strike="noStrike">
                          <a:solidFill>
                            <a:srgbClr val="000000"/>
                          </a:solidFill>
                          <a:effectLst/>
                          <a:latin typeface="Calibri" panose="020F0502020204030204" pitchFamily="34" charset="0"/>
                        </a:rPr>
                        <a:t>31,727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6,901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24,826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21.75%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605984">
                <a:tc>
                  <a:txBody>
                    <a:bodyPr/>
                    <a:lstStyle/>
                    <a:p>
                      <a:pPr algn="l" rtl="0" fontAlgn="ctr"/>
                      <a:r>
                        <a:rPr lang="en-ZA" sz="1400" b="0" i="0" u="none" strike="noStrike">
                          <a:solidFill>
                            <a:srgbClr val="000000"/>
                          </a:solidFill>
                          <a:effectLst/>
                          <a:latin typeface="Calibri" panose="020F0502020204030204" pitchFamily="34" charset="0"/>
                        </a:rPr>
                        <a:t>Registration and Monitoring of Non-Profit Organization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1" i="0" u="none" strike="noStrike">
                          <a:solidFill>
                            <a:srgbClr val="000000"/>
                          </a:solidFill>
                          <a:effectLst/>
                          <a:latin typeface="Calibri" panose="020F0502020204030204" pitchFamily="34" charset="0"/>
                        </a:rPr>
                        <a:t>35,634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8,952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26,682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25.12%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605984">
                <a:tc>
                  <a:txBody>
                    <a:bodyPr/>
                    <a:lstStyle/>
                    <a:p>
                      <a:pPr algn="l" rtl="0" fontAlgn="ctr"/>
                      <a:r>
                        <a:rPr lang="en-ZA" sz="1400" b="0" i="0" u="none" strike="noStrike">
                          <a:solidFill>
                            <a:srgbClr val="000000"/>
                          </a:solidFill>
                          <a:effectLst/>
                          <a:latin typeface="Calibri" panose="020F0502020204030204" pitchFamily="34" charset="0"/>
                        </a:rPr>
                        <a:t>Substance Abuse Advisory Services and  Oversight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1" i="0" u="none" strike="noStrike">
                          <a:solidFill>
                            <a:srgbClr val="000000"/>
                          </a:solidFill>
                          <a:effectLst/>
                          <a:latin typeface="Calibri" panose="020F0502020204030204" pitchFamily="34" charset="0"/>
                        </a:rPr>
                        <a:t>5,731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1,606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4,125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28.02%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2992">
                <a:tc>
                  <a:txBody>
                    <a:bodyPr/>
                    <a:lstStyle/>
                    <a:p>
                      <a:pPr algn="l" rtl="0" fontAlgn="ctr"/>
                      <a:r>
                        <a:rPr lang="en-ZA" sz="1400" b="0" i="0" u="none" strike="noStrike">
                          <a:solidFill>
                            <a:srgbClr val="000000"/>
                          </a:solidFill>
                          <a:effectLst/>
                          <a:latin typeface="Calibri" panose="020F0502020204030204" pitchFamily="34" charset="0"/>
                        </a:rPr>
                        <a:t>Community Development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1" i="0" u="none" strike="noStrike">
                          <a:solidFill>
                            <a:srgbClr val="000000"/>
                          </a:solidFill>
                          <a:effectLst/>
                          <a:latin typeface="Calibri" panose="020F0502020204030204" pitchFamily="34" charset="0"/>
                        </a:rPr>
                        <a:t>91,283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14,029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77,254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15.37%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2992">
                <a:tc>
                  <a:txBody>
                    <a:bodyPr/>
                    <a:lstStyle/>
                    <a:p>
                      <a:pPr algn="l" rtl="0" fontAlgn="ctr"/>
                      <a:r>
                        <a:rPr lang="en-ZA" sz="1400" b="0" i="0" u="none" strike="noStrike">
                          <a:solidFill>
                            <a:srgbClr val="000000"/>
                          </a:solidFill>
                          <a:effectLst/>
                          <a:latin typeface="Calibri" panose="020F0502020204030204" pitchFamily="34" charset="0"/>
                        </a:rPr>
                        <a:t>National Development Agency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1" i="0" u="none" strike="noStrike">
                          <a:solidFill>
                            <a:srgbClr val="000000"/>
                          </a:solidFill>
                          <a:effectLst/>
                          <a:latin typeface="Calibri" panose="020F0502020204030204" pitchFamily="34" charset="0"/>
                        </a:rPr>
                        <a:t>194,153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118,566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75,587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61.07%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2992">
                <a:tc>
                  <a:txBody>
                    <a:bodyPr/>
                    <a:lstStyle/>
                    <a:p>
                      <a:pPr algn="l" rtl="0" fontAlgn="ctr"/>
                      <a:r>
                        <a:rPr lang="en-ZA" sz="1400" b="0" i="0" u="none" strike="noStrike">
                          <a:solidFill>
                            <a:srgbClr val="000000"/>
                          </a:solidFill>
                          <a:effectLst/>
                          <a:latin typeface="Calibri" panose="020F0502020204030204" pitchFamily="34" charset="0"/>
                        </a:rPr>
                        <a:t>Programme Management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rPr>
                        <a:t>3,325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1,248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2,077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37.53%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02992">
                <a:tc>
                  <a:txBody>
                    <a:bodyPr/>
                    <a:lstStyle/>
                    <a:p>
                      <a:pPr algn="l" rtl="0" fontAlgn="ctr"/>
                      <a:r>
                        <a:rPr lang="en-ZA" sz="1400" b="1"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r" rtl="0" fontAlgn="b"/>
                      <a:r>
                        <a:rPr lang="en-ZA" sz="1400" b="1" i="0" u="none" strike="noStrike">
                          <a:solidFill>
                            <a:srgbClr val="000000"/>
                          </a:solidFill>
                          <a:effectLst/>
                          <a:latin typeface="Calibri" panose="020F0502020204030204" pitchFamily="34" charset="0"/>
                        </a:rPr>
                        <a:t>377,704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r" rtl="0" fontAlgn="b"/>
                      <a:r>
                        <a:rPr lang="en-ZA" sz="1400" b="1" i="0" u="none" strike="noStrike">
                          <a:solidFill>
                            <a:srgbClr val="000000"/>
                          </a:solidFill>
                          <a:effectLst/>
                          <a:latin typeface="Calibri" panose="020F0502020204030204" pitchFamily="34" charset="0"/>
                        </a:rPr>
                        <a:t>155,975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r" rtl="0" fontAlgn="b"/>
                      <a:r>
                        <a:rPr lang="en-ZA" sz="1400" b="1" i="0" u="none" strike="noStrike">
                          <a:solidFill>
                            <a:srgbClr val="000000"/>
                          </a:solidFill>
                          <a:effectLst/>
                          <a:latin typeface="Calibri" panose="020F0502020204030204" pitchFamily="34" charset="0"/>
                        </a:rPr>
                        <a:t>221,729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r" rtl="0" fontAlgn="ctr"/>
                      <a:r>
                        <a:rPr lang="en-ZA" sz="1400" b="1" i="0" u="none" strike="noStrike" dirty="0">
                          <a:solidFill>
                            <a:srgbClr val="000000"/>
                          </a:solidFill>
                          <a:effectLst/>
                          <a:latin typeface="Calibri" panose="020F0502020204030204" pitchFamily="34" charset="0"/>
                        </a:rPr>
                        <a:t>41.30%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r>
            </a:tbl>
          </a:graphicData>
        </a:graphic>
      </p:graphicFrame>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38298569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536" y="980728"/>
            <a:ext cx="8568952" cy="4824536"/>
          </a:xfrm>
        </p:spPr>
        <p:txBody>
          <a:bodyPr/>
          <a:lstStyle/>
          <a:p>
            <a:r>
              <a:rPr lang="en-ZA" sz="1600" b="1" dirty="0">
                <a:latin typeface="Calibri" panose="020F0502020204030204" pitchFamily="34" charset="0"/>
              </a:rPr>
              <a:t>Low spending per Sub programme</a:t>
            </a:r>
            <a:r>
              <a:rPr lang="en-ZA" sz="1600" dirty="0">
                <a:latin typeface="Calibri" panose="020F0502020204030204" pitchFamily="34" charset="0"/>
              </a:rPr>
              <a:t>:</a:t>
            </a:r>
          </a:p>
          <a:p>
            <a:pPr lvl="1"/>
            <a:r>
              <a:rPr lang="en-ZA" sz="1600" dirty="0">
                <a:latin typeface="Calibri" panose="020F0502020204030204" pitchFamily="34" charset="0"/>
              </a:rPr>
              <a:t>Community Development – 15.3% spending</a:t>
            </a:r>
          </a:p>
          <a:p>
            <a:pPr lvl="2"/>
            <a:r>
              <a:rPr lang="en-GB" sz="1600" dirty="0">
                <a:latin typeface="Calibri" panose="020F0502020204030204" pitchFamily="34" charset="0"/>
              </a:rPr>
              <a:t>The low spending relate compliance issues by the Food Relief agents in provinces for the Food Relief Programme. (R53 million allocation). Scheduled to released in the 2</a:t>
            </a:r>
            <a:r>
              <a:rPr lang="en-GB" sz="1600" baseline="30000" dirty="0">
                <a:latin typeface="Calibri" panose="020F0502020204030204" pitchFamily="34" charset="0"/>
              </a:rPr>
              <a:t>nd</a:t>
            </a:r>
            <a:r>
              <a:rPr lang="en-GB" sz="1600" dirty="0">
                <a:latin typeface="Calibri" panose="020F0502020204030204" pitchFamily="34" charset="0"/>
              </a:rPr>
              <a:t> and 4</a:t>
            </a:r>
            <a:r>
              <a:rPr lang="en-GB" sz="1600" baseline="30000" dirty="0">
                <a:latin typeface="Calibri" panose="020F0502020204030204" pitchFamily="34" charset="0"/>
              </a:rPr>
              <a:t>th</a:t>
            </a:r>
            <a:r>
              <a:rPr lang="en-GB" sz="1600" dirty="0">
                <a:latin typeface="Calibri" panose="020F0502020204030204" pitchFamily="34" charset="0"/>
              </a:rPr>
              <a:t> quarter of the financial year.</a:t>
            </a:r>
          </a:p>
          <a:p>
            <a:pPr lvl="1"/>
            <a:endParaRPr lang="en-GB" sz="1600" dirty="0">
              <a:latin typeface="Calibri" panose="020F0502020204030204" pitchFamily="34" charset="0"/>
            </a:endParaRPr>
          </a:p>
          <a:p>
            <a:r>
              <a:rPr lang="en-GB" sz="1600" b="1" dirty="0">
                <a:latin typeface="Calibri" panose="020F0502020204030204" pitchFamily="34" charset="0"/>
              </a:rPr>
              <a:t>High Spending per Sub programme</a:t>
            </a:r>
          </a:p>
          <a:p>
            <a:pPr lvl="1"/>
            <a:r>
              <a:rPr lang="en-GB" sz="1600" dirty="0">
                <a:latin typeface="Calibri" panose="020F0502020204030204" pitchFamily="34" charset="0"/>
              </a:rPr>
              <a:t>National Development Agency – R 194 million</a:t>
            </a:r>
          </a:p>
          <a:p>
            <a:pPr lvl="2"/>
            <a:r>
              <a:rPr lang="en-GB" sz="1600" dirty="0">
                <a:latin typeface="Calibri" panose="020F0502020204030204" pitchFamily="34" charset="0"/>
              </a:rPr>
              <a:t>60% has been paid to the National Development Agency </a:t>
            </a:r>
          </a:p>
          <a:p>
            <a:pPr lvl="2"/>
            <a:endParaRPr lang="en-GB" sz="1600" dirty="0">
              <a:latin typeface="Calibri" panose="020F0502020204030204" pitchFamily="34" charset="0"/>
            </a:endParaRPr>
          </a:p>
          <a:p>
            <a:pPr lvl="2"/>
            <a:endParaRPr lang="en-GB" sz="1600" dirty="0">
              <a:latin typeface="Calibri" panose="020F0502020204030204" pitchFamily="34" charset="0"/>
            </a:endParaRPr>
          </a:p>
          <a:p>
            <a:pPr marL="857250" lvl="2" indent="0">
              <a:buNone/>
            </a:pPr>
            <a:endParaRPr lang="en-GB" sz="1600" dirty="0">
              <a:latin typeface="Calibri" panose="020F0502020204030204" pitchFamily="34" charset="0"/>
            </a:endParaRPr>
          </a:p>
        </p:txBody>
      </p:sp>
      <p:sp>
        <p:nvSpPr>
          <p:cNvPr id="4" name="Date Placeholder 3"/>
          <p:cNvSpPr>
            <a:spLocks noGrp="1"/>
          </p:cNvSpPr>
          <p:nvPr>
            <p:ph type="dt" sz="half" idx="10"/>
          </p:nvPr>
        </p:nvSpPr>
        <p:spPr/>
        <p:txBody>
          <a:bodyPr/>
          <a:lstStyle/>
          <a:p>
            <a:pPr>
              <a:defRPr/>
            </a:pPr>
            <a:fld id="{E64C6438-2A8A-4EC7-A5BB-F0CFA4A7D9A8}" type="datetime3">
              <a:rPr lang="en-US" smtClean="0"/>
              <a:pPr>
                <a:defRPr/>
              </a:pPr>
              <a:t>23 September 2016</a:t>
            </a:fld>
            <a:endParaRPr lang="en-US" dirty="0"/>
          </a:p>
        </p:txBody>
      </p:sp>
      <p:sp>
        <p:nvSpPr>
          <p:cNvPr id="6" name="Slide Number Placeholder 5"/>
          <p:cNvSpPr>
            <a:spLocks noGrp="1"/>
          </p:cNvSpPr>
          <p:nvPr>
            <p:ph type="sldNum" sz="quarter" idx="12"/>
          </p:nvPr>
        </p:nvSpPr>
        <p:spPr/>
        <p:txBody>
          <a:bodyPr/>
          <a:lstStyle/>
          <a:p>
            <a:pPr>
              <a:defRPr/>
            </a:pPr>
            <a:fld id="{F7C7F45D-B1C3-41DB-8E2C-DAED463BE227}" type="slidenum">
              <a:rPr lang="en-GB" smtClean="0"/>
              <a:pPr>
                <a:defRPr/>
              </a:pPr>
              <a:t>55</a:t>
            </a:fld>
            <a:endParaRPr lang="en-GB" dirty="0"/>
          </a:p>
        </p:txBody>
      </p:sp>
      <p:sp>
        <p:nvSpPr>
          <p:cNvPr id="7" name="Rectangle 2"/>
          <p:cNvSpPr>
            <a:spLocks noChangeArrowheads="1"/>
          </p:cNvSpPr>
          <p:nvPr/>
        </p:nvSpPr>
        <p:spPr bwMode="auto">
          <a:xfrm>
            <a:off x="704528" y="188641"/>
            <a:ext cx="8465960" cy="830997"/>
          </a:xfrm>
          <a:prstGeom prst="rect">
            <a:avLst/>
          </a:prstGeom>
          <a:noFill/>
          <a:ln w="9525">
            <a:noFill/>
            <a:miter lim="800000"/>
            <a:headEnd/>
            <a:tailEnd/>
          </a:ln>
        </p:spPr>
        <p:txBody>
          <a:bodyPr wrap="square" anchor="b">
            <a:spAutoFit/>
          </a:bodyPr>
          <a:lstStyle/>
          <a:p>
            <a:pPr algn="ctr">
              <a:defRPr/>
            </a:pPr>
            <a:r>
              <a:rPr lang="en-US" b="1" dirty="0">
                <a:solidFill>
                  <a:schemeClr val="tx2"/>
                </a:solidFill>
                <a:latin typeface="Calibri" panose="020F0502020204030204" pitchFamily="34" charset="0"/>
              </a:rPr>
              <a:t>P4 : WELFARE SERVICE POLICY DEVELOPMENT AND ADMINISTRATION</a:t>
            </a:r>
            <a:endParaRPr lang="en-US" sz="3600" b="1" dirty="0">
              <a:solidFill>
                <a:schemeClr val="tx2"/>
              </a:solidFill>
              <a:effectLst>
                <a:outerShdw blurRad="38100" dist="38100" dir="2700000" algn="tl">
                  <a:srgbClr val="C0C0C0"/>
                </a:outerShdw>
              </a:effectLst>
              <a:latin typeface="Calibri" panose="020F0502020204030204" pitchFamily="34" charset="0"/>
            </a:endParaRPr>
          </a:p>
        </p:txBody>
      </p:sp>
      <p:sp>
        <p:nvSpPr>
          <p:cNvPr id="2" name="Footer Placeholder 1"/>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39613489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6"/>
          <p:cNvSpPr>
            <a:spLocks noGrp="1"/>
          </p:cNvSpPr>
          <p:nvPr>
            <p:ph type="dt" sz="half" idx="10"/>
          </p:nvPr>
        </p:nvSpPr>
        <p:spPr/>
        <p:txBody>
          <a:bodyPr/>
          <a:lstStyle/>
          <a:p>
            <a:pPr>
              <a:defRPr/>
            </a:pPr>
            <a:fld id="{46654153-305E-4BD6-9E5D-95EC6AE8CBE8}" type="datetime3">
              <a:rPr lang="en-US" smtClean="0"/>
              <a:pPr>
                <a:defRPr/>
              </a:pPr>
              <a:t>23 September 2016</a:t>
            </a:fld>
            <a:endParaRPr lang="en-US" dirty="0"/>
          </a:p>
        </p:txBody>
      </p:sp>
      <p:sp>
        <p:nvSpPr>
          <p:cNvPr id="1029" name="Slide Number Placeholder 5"/>
          <p:cNvSpPr>
            <a:spLocks noGrp="1"/>
          </p:cNvSpPr>
          <p:nvPr>
            <p:ph type="sldNum" sz="quarter" idx="12"/>
          </p:nvPr>
        </p:nvSpPr>
        <p:spPr/>
        <p:txBody>
          <a:bodyPr/>
          <a:lstStyle/>
          <a:p>
            <a:pPr>
              <a:defRPr/>
            </a:pPr>
            <a:fld id="{A487C607-7546-4959-BF12-0379D6902BF5}" type="slidenum">
              <a:rPr lang="en-US" smtClean="0"/>
              <a:pPr>
                <a:defRPr/>
              </a:pPr>
              <a:t>56</a:t>
            </a:fld>
            <a:endParaRPr lang="en-US" dirty="0" smtClean="0"/>
          </a:p>
        </p:txBody>
      </p:sp>
      <p:sp>
        <p:nvSpPr>
          <p:cNvPr id="7" name="Rectangle 2"/>
          <p:cNvSpPr>
            <a:spLocks noChangeArrowheads="1"/>
          </p:cNvSpPr>
          <p:nvPr/>
        </p:nvSpPr>
        <p:spPr bwMode="auto">
          <a:xfrm>
            <a:off x="488505" y="188641"/>
            <a:ext cx="8785225" cy="461665"/>
          </a:xfrm>
          <a:prstGeom prst="rect">
            <a:avLst/>
          </a:prstGeom>
          <a:noFill/>
          <a:ln w="9525">
            <a:noFill/>
            <a:miter lim="800000"/>
            <a:headEnd/>
            <a:tailEnd/>
          </a:ln>
        </p:spPr>
        <p:txBody>
          <a:bodyPr anchor="b">
            <a:spAutoFit/>
          </a:bodyPr>
          <a:lstStyle/>
          <a:p>
            <a:pPr algn="ctr">
              <a:defRPr/>
            </a:pPr>
            <a:r>
              <a:rPr lang="en-US" b="1" dirty="0">
                <a:solidFill>
                  <a:schemeClr val="tx2"/>
                </a:solidFill>
                <a:latin typeface="Calibri" panose="020F0502020204030204" pitchFamily="34" charset="0"/>
              </a:rPr>
              <a:t>P5 : SOCIAL POLICY AND INTERGRATED SERVICE DELIVERY</a:t>
            </a:r>
            <a:endParaRPr lang="en-US" sz="3600" b="1" dirty="0">
              <a:solidFill>
                <a:schemeClr val="tx2"/>
              </a:solidFill>
              <a:effectLst>
                <a:outerShdw blurRad="38100" dist="38100" dir="2700000" algn="tl">
                  <a:srgbClr val="C0C0C0"/>
                </a:outerShdw>
              </a:effectLst>
              <a:latin typeface="Calibri" panose="020F0502020204030204" pitchFamily="34" charset="0"/>
            </a:endParaRPr>
          </a:p>
        </p:txBody>
      </p:sp>
      <p:graphicFrame>
        <p:nvGraphicFramePr>
          <p:cNvPr id="2" name="Table 1"/>
          <p:cNvGraphicFramePr>
            <a:graphicFrameLocks noGrp="1"/>
          </p:cNvGraphicFramePr>
          <p:nvPr>
            <p:extLst/>
          </p:nvPr>
        </p:nvGraphicFramePr>
        <p:xfrm>
          <a:off x="560512" y="836712"/>
          <a:ext cx="8713216" cy="4567764"/>
        </p:xfrm>
        <a:graphic>
          <a:graphicData uri="http://schemas.openxmlformats.org/drawingml/2006/table">
            <a:tbl>
              <a:tblPr/>
              <a:tblGrid>
                <a:gridCol w="3422489"/>
                <a:gridCol w="1460052"/>
                <a:gridCol w="1460052"/>
                <a:gridCol w="1240260"/>
                <a:gridCol w="1130363"/>
              </a:tblGrid>
              <a:tr h="215516">
                <a:tc rowSpan="3">
                  <a:txBody>
                    <a:bodyPr/>
                    <a:lstStyle/>
                    <a:p>
                      <a:pPr algn="ctr" rtl="0" fontAlgn="ctr"/>
                      <a:r>
                        <a:rPr lang="en-ZA" sz="1600" b="1" i="0" u="none" strike="noStrike">
                          <a:solidFill>
                            <a:srgbClr val="000000"/>
                          </a:solidFill>
                          <a:effectLst/>
                          <a:latin typeface="Calibri" panose="020F0502020204030204" pitchFamily="34" charset="0"/>
                        </a:rPr>
                        <a:t>SUB PROGRAMMES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rowSpan="2">
                  <a:txBody>
                    <a:bodyPr/>
                    <a:lstStyle/>
                    <a:p>
                      <a:pPr algn="ctr" rtl="0" fontAlgn="ctr"/>
                      <a:r>
                        <a:rPr lang="en-ZA" sz="1600" b="1" i="0" u="none" strike="noStrike">
                          <a:solidFill>
                            <a:srgbClr val="000000"/>
                          </a:solidFill>
                          <a:effectLst/>
                          <a:latin typeface="Calibri" panose="020F0502020204030204" pitchFamily="34" charset="0"/>
                        </a:rPr>
                        <a:t>Voted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gridSpan="3">
                  <a:txBody>
                    <a:bodyPr/>
                    <a:lstStyle/>
                    <a:p>
                      <a:pPr algn="ctr" rtl="0" fontAlgn="b"/>
                      <a:r>
                        <a:rPr lang="en-ZA" sz="1600" b="1" i="0" u="none" strike="noStrike">
                          <a:solidFill>
                            <a:srgbClr val="000000"/>
                          </a:solidFill>
                          <a:effectLst/>
                          <a:latin typeface="Calibri" panose="020F0502020204030204" pitchFamily="34" charset="0"/>
                        </a:rPr>
                        <a:t>Actual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hMerge="1">
                  <a:txBody>
                    <a:bodyPr/>
                    <a:lstStyle/>
                    <a:p>
                      <a:endParaRPr lang="en-ZA"/>
                    </a:p>
                  </a:txBody>
                  <a:tcPr/>
                </a:tc>
                <a:tc hMerge="1">
                  <a:txBody>
                    <a:bodyPr/>
                    <a:lstStyle/>
                    <a:p>
                      <a:endParaRPr lang="en-ZA"/>
                    </a:p>
                  </a:txBody>
                  <a:tcPr/>
                </a:tc>
              </a:tr>
              <a:tr h="480110">
                <a:tc vMerge="1">
                  <a:txBody>
                    <a:bodyPr/>
                    <a:lstStyle/>
                    <a:p>
                      <a:endParaRPr lang="en-ZA"/>
                    </a:p>
                  </a:txBody>
                  <a:tcPr/>
                </a:tc>
                <a:tc vMerge="1">
                  <a:txBody>
                    <a:bodyPr/>
                    <a:lstStyle/>
                    <a:p>
                      <a:endParaRPr lang="en-ZA"/>
                    </a:p>
                  </a:txBody>
                  <a:tcPr/>
                </a:tc>
                <a:tc>
                  <a:txBody>
                    <a:bodyPr/>
                    <a:lstStyle/>
                    <a:p>
                      <a:pPr algn="ctr" rtl="0" fontAlgn="b"/>
                      <a:r>
                        <a:rPr lang="en-ZA" sz="1600" b="1" i="0" u="none" strike="noStrike">
                          <a:solidFill>
                            <a:srgbClr val="000000"/>
                          </a:solidFill>
                          <a:effectLst/>
                          <a:latin typeface="Calibri" panose="020F0502020204030204" pitchFamily="34" charset="0"/>
                        </a:rPr>
                        <a:t>Apr – Jun 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ctr" fontAlgn="t"/>
                      <a:r>
                        <a:rPr lang="en-ZA" sz="1600" b="1" i="0" u="none" strike="noStrike">
                          <a:solidFill>
                            <a:srgbClr val="000000"/>
                          </a:solidFill>
                          <a:effectLst/>
                          <a:latin typeface="Calibri" panose="020F0502020204030204" pitchFamily="34" charset="0"/>
                        </a:rPr>
                        <a:t>Deviation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ctr" fontAlgn="t"/>
                      <a:r>
                        <a:rPr lang="en-ZA" sz="1600" b="1" i="0" u="none" strike="noStrike">
                          <a:solidFill>
                            <a:srgbClr val="000000"/>
                          </a:solidFill>
                          <a:effectLst/>
                          <a:latin typeface="Calibri" panose="020F0502020204030204" pitchFamily="34" charset="0"/>
                        </a:rPr>
                        <a:t>% Spent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r>
              <a:tr h="202713">
                <a:tc vMerge="1">
                  <a:txBody>
                    <a:bodyPr/>
                    <a:lstStyle/>
                    <a:p>
                      <a:endParaRPr lang="en-ZA"/>
                    </a:p>
                  </a:txBody>
                  <a:tcPr/>
                </a:tc>
                <a:tc>
                  <a:txBody>
                    <a:bodyPr/>
                    <a:lstStyle/>
                    <a:p>
                      <a:pPr algn="ctr" rtl="0" fontAlgn="b"/>
                      <a:r>
                        <a:rPr lang="en-ZA" sz="1600" b="1" i="0" u="none" strike="noStrike">
                          <a:solidFill>
                            <a:srgbClr val="000000"/>
                          </a:solidFill>
                          <a:effectLst/>
                          <a:latin typeface="Calibri" panose="020F0502020204030204" pitchFamily="34" charset="0"/>
                        </a:rPr>
                        <a:t>R’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ctr" rtl="0" fontAlgn="b"/>
                      <a:r>
                        <a:rPr lang="en-ZA" sz="1600" b="1" i="0" u="none" strike="noStrike">
                          <a:solidFill>
                            <a:srgbClr val="000000"/>
                          </a:solidFill>
                          <a:effectLst/>
                          <a:latin typeface="Calibri" panose="020F0502020204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ctr" rtl="0" fontAlgn="b"/>
                      <a:r>
                        <a:rPr lang="en-ZA" sz="1600" b="1" i="0" u="none" strike="noStrike">
                          <a:solidFill>
                            <a:srgbClr val="000000"/>
                          </a:solidFill>
                          <a:effectLst/>
                          <a:latin typeface="Calibri" panose="020F0502020204030204" pitchFamily="34" charset="0"/>
                        </a:rPr>
                        <a:t> 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ctr" rtl="0" fontAlgn="b"/>
                      <a:r>
                        <a:rPr lang="en-ZA" sz="1600" b="1" i="0" u="none" strike="noStrike">
                          <a:solidFill>
                            <a:srgbClr val="000000"/>
                          </a:solidFill>
                          <a:effectLst/>
                          <a:latin typeface="Calibri" panose="020F0502020204030204" pitchFamily="34" charset="0"/>
                        </a:rPr>
                        <a:t> 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r>
              <a:tr h="213382">
                <a:tc>
                  <a:txBody>
                    <a:bodyPr/>
                    <a:lstStyle/>
                    <a:p>
                      <a:pPr algn="l" fontAlgn="b"/>
                      <a:r>
                        <a:rPr lang="en-ZA" sz="1600" b="1" i="0" u="none" strike="noStrike">
                          <a:solidFill>
                            <a:srgbClr val="000000"/>
                          </a:solidFill>
                          <a:effectLst/>
                          <a:latin typeface="Calibri" panose="020F0502020204030204" pitchFamily="34" charset="0"/>
                        </a:rPr>
                        <a:t>Economic Classification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82">
                <a:tc>
                  <a:txBody>
                    <a:bodyPr/>
                    <a:lstStyle/>
                    <a:p>
                      <a:pPr algn="l" rtl="0" fontAlgn="ctr"/>
                      <a:r>
                        <a:rPr lang="en-ZA" sz="1600" b="1" i="0" u="none" strike="noStrike">
                          <a:solidFill>
                            <a:srgbClr val="000000"/>
                          </a:solidFill>
                          <a:effectLst/>
                          <a:latin typeface="Calibri" panose="020F0502020204030204" pitchFamily="34" charset="0"/>
                        </a:rPr>
                        <a:t>Current Payments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1" i="0" u="none" strike="noStrike">
                          <a:solidFill>
                            <a:srgbClr val="000000"/>
                          </a:solidFill>
                          <a:effectLst/>
                          <a:latin typeface="Calibri" panose="020F0502020204030204" pitchFamily="34" charset="0"/>
                        </a:rPr>
                        <a:t>125,374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1" i="0" u="none" strike="noStrike">
                          <a:solidFill>
                            <a:srgbClr val="000000"/>
                          </a:solidFill>
                          <a:effectLst/>
                          <a:latin typeface="Calibri" panose="020F0502020204030204" pitchFamily="34" charset="0"/>
                        </a:rPr>
                        <a:t>36,990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1" i="0" u="none" strike="noStrike">
                          <a:solidFill>
                            <a:srgbClr val="000000"/>
                          </a:solidFill>
                          <a:effectLst/>
                          <a:latin typeface="Calibri" panose="020F0502020204030204" pitchFamily="34" charset="0"/>
                        </a:rPr>
                        <a:t>88,384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29.50%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82">
                <a:tc>
                  <a:txBody>
                    <a:bodyPr/>
                    <a:lstStyle/>
                    <a:p>
                      <a:pPr algn="l" rtl="0" fontAlgn="ctr"/>
                      <a:r>
                        <a:rPr lang="en-ZA" sz="1600" b="0" i="0" u="none" strike="noStrike">
                          <a:solidFill>
                            <a:srgbClr val="000000"/>
                          </a:solidFill>
                          <a:effectLst/>
                          <a:latin typeface="Calibri" panose="020F0502020204030204" pitchFamily="34" charset="0"/>
                        </a:rPr>
                        <a:t>Compensation of Employees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b"/>
                      <a:r>
                        <a:rPr lang="en-ZA" sz="1600" b="0" i="0" u="none" strike="noStrike">
                          <a:solidFill>
                            <a:srgbClr val="000000"/>
                          </a:solidFill>
                          <a:effectLst/>
                          <a:latin typeface="Calibri" panose="020F0502020204030204" pitchFamily="34" charset="0"/>
                        </a:rPr>
                        <a:t>77,243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b"/>
                      <a:r>
                        <a:rPr lang="en-ZA" sz="1600" b="0" i="0" u="none" strike="noStrike">
                          <a:solidFill>
                            <a:srgbClr val="000000"/>
                          </a:solidFill>
                          <a:effectLst/>
                          <a:latin typeface="Calibri" panose="020F0502020204030204" pitchFamily="34" charset="0"/>
                        </a:rPr>
                        <a:t>19,013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600" b="0" i="0" u="none" strike="noStrike">
                          <a:solidFill>
                            <a:srgbClr val="000000"/>
                          </a:solidFill>
                          <a:effectLst/>
                          <a:latin typeface="Calibri" panose="020F0502020204030204" pitchFamily="34" charset="0"/>
                        </a:rPr>
                        <a:t>58,230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600" b="0" i="0" u="none" strike="noStrike">
                          <a:solidFill>
                            <a:srgbClr val="000000"/>
                          </a:solidFill>
                          <a:effectLst/>
                          <a:latin typeface="Calibri" panose="020F0502020204030204" pitchFamily="34" charset="0"/>
                        </a:rPr>
                        <a:t>24.61%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3382">
                <a:tc>
                  <a:txBody>
                    <a:bodyPr/>
                    <a:lstStyle/>
                    <a:p>
                      <a:pPr algn="l" rtl="0" fontAlgn="ctr"/>
                      <a:r>
                        <a:rPr lang="en-ZA" sz="1600" b="0" i="0" u="none" strike="noStrike">
                          <a:solidFill>
                            <a:srgbClr val="000000"/>
                          </a:solidFill>
                          <a:effectLst/>
                          <a:latin typeface="Calibri" panose="020F0502020204030204" pitchFamily="34" charset="0"/>
                        </a:rPr>
                        <a:t>Goods and Services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Calibri" panose="020F0502020204030204" pitchFamily="34" charset="0"/>
                        </a:rPr>
                        <a:t>48,131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Calibri" panose="020F0502020204030204" pitchFamily="34" charset="0"/>
                        </a:rPr>
                        <a:t>17,977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30,154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37.35%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3382">
                <a:tc>
                  <a:txBody>
                    <a:bodyPr/>
                    <a:lstStyle/>
                    <a:p>
                      <a:pPr algn="l" rtl="0" fontAlgn="ctr"/>
                      <a:r>
                        <a:rPr lang="en-ZA" sz="1600" b="1" i="0" u="none" strike="noStrike">
                          <a:solidFill>
                            <a:srgbClr val="000000"/>
                          </a:solidFill>
                          <a:effectLst/>
                          <a:latin typeface="Calibri" panose="020F0502020204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1" i="0" u="none" strike="noStrike">
                          <a:solidFill>
                            <a:srgbClr val="000000"/>
                          </a:solidFill>
                          <a:effectLst/>
                          <a:latin typeface="Calibri" panose="020F0502020204030204" pitchFamily="34" charset="0"/>
                        </a:rPr>
                        <a:t>251,596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1" i="0" u="none" strike="noStrike">
                          <a:solidFill>
                            <a:srgbClr val="000000"/>
                          </a:solidFill>
                          <a:effectLst/>
                          <a:latin typeface="Calibri" panose="020F0502020204030204" pitchFamily="34" charset="0"/>
                        </a:rPr>
                        <a:t>118,568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133,028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47.13%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222">
                <a:tc>
                  <a:txBody>
                    <a:bodyPr/>
                    <a:lstStyle/>
                    <a:p>
                      <a:pPr algn="l" rtl="0" fontAlgn="ctr"/>
                      <a:r>
                        <a:rPr lang="en-ZA" sz="1600" b="0" i="0" u="none" strike="noStrike" dirty="0">
                          <a:solidFill>
                            <a:srgbClr val="000000"/>
                          </a:solidFill>
                          <a:effectLst/>
                          <a:latin typeface="Calibri" panose="020F0502020204030204" pitchFamily="34" charset="0"/>
                        </a:rPr>
                        <a:t>Departmental agencies and accounts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600" b="0" i="0" u="none" strike="noStrike" dirty="0">
                          <a:solidFill>
                            <a:srgbClr val="000000"/>
                          </a:solidFill>
                          <a:effectLst/>
                          <a:latin typeface="Calibri" panose="020F0502020204030204" pitchFamily="34" charset="0"/>
                        </a:rPr>
                        <a:t>194,153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600" b="0" i="0" u="none" strike="noStrike" dirty="0">
                          <a:solidFill>
                            <a:srgbClr val="000000"/>
                          </a:solidFill>
                          <a:effectLst/>
                          <a:latin typeface="Calibri" panose="020F0502020204030204" pitchFamily="34" charset="0"/>
                        </a:rPr>
                        <a:t>118,566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75,587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600" b="0" i="0" u="none" strike="noStrike" dirty="0">
                          <a:solidFill>
                            <a:srgbClr val="000000"/>
                          </a:solidFill>
                          <a:effectLst/>
                          <a:latin typeface="Calibri" panose="020F0502020204030204" pitchFamily="34" charset="0"/>
                        </a:rPr>
                        <a:t>61.07%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96417">
                <a:tc>
                  <a:txBody>
                    <a:bodyPr/>
                    <a:lstStyle/>
                    <a:p>
                      <a:pPr algn="l" rtl="0" fontAlgn="ctr"/>
                      <a:r>
                        <a:rPr lang="en-ZA" sz="1600" b="0" i="0" u="none" strike="noStrike" dirty="0">
                          <a:solidFill>
                            <a:srgbClr val="000000"/>
                          </a:solidFill>
                          <a:effectLst/>
                          <a:latin typeface="Calibri" panose="020F0502020204030204" pitchFamily="34" charset="0"/>
                        </a:rPr>
                        <a:t>Higher education institutions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469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469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26764">
                <a:tc>
                  <a:txBody>
                    <a:bodyPr/>
                    <a:lstStyle/>
                    <a:p>
                      <a:pPr algn="l" rtl="0" fontAlgn="ctr"/>
                      <a:r>
                        <a:rPr lang="en-ZA" sz="1600" b="0" i="0" u="none" strike="noStrike" dirty="0">
                          <a:solidFill>
                            <a:srgbClr val="000000"/>
                          </a:solidFill>
                          <a:effectLst/>
                          <a:latin typeface="Calibri" panose="020F0502020204030204" pitchFamily="34" charset="0"/>
                        </a:rPr>
                        <a:t>Foreign governments and international organisations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dirty="0" smtClean="0">
                          <a:solidFill>
                            <a:srgbClr val="000000"/>
                          </a:solidFill>
                          <a:effectLst/>
                          <a:latin typeface="Calibri" panose="020F0502020204030204" pitchFamily="34" charset="0"/>
                        </a:rPr>
                        <a:t>1,824</a:t>
                      </a:r>
                      <a:endParaRPr lang="en-ZA"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1600" b="0" i="0" u="none" strike="noStrike" dirty="0" smtClean="0">
                          <a:solidFill>
                            <a:srgbClr val="000000"/>
                          </a:solidFill>
                          <a:effectLst/>
                          <a:latin typeface="Calibri" panose="020F0502020204030204" pitchFamily="34" charset="0"/>
                        </a:rPr>
                        <a:t>-</a:t>
                      </a:r>
                      <a:endParaRPr lang="en-ZA"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1,824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81951">
                <a:tc>
                  <a:txBody>
                    <a:bodyPr/>
                    <a:lstStyle/>
                    <a:p>
                      <a:pPr algn="l" rtl="0" fontAlgn="ctr"/>
                      <a:r>
                        <a:rPr lang="en-ZA" sz="1600" b="0" i="0" u="none" strike="noStrike">
                          <a:solidFill>
                            <a:srgbClr val="000000"/>
                          </a:solidFill>
                          <a:effectLst/>
                          <a:latin typeface="Calibri" panose="020F0502020204030204" pitchFamily="34" charset="0"/>
                        </a:rPr>
                        <a:t>Non-profit institutions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dirty="0">
                          <a:solidFill>
                            <a:srgbClr val="000000"/>
                          </a:solidFill>
                          <a:effectLst/>
                          <a:latin typeface="Calibri" panose="020F0502020204030204" pitchFamily="34" charset="0"/>
                        </a:rPr>
                        <a:t>30,281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1600" b="0" i="0" u="none" strike="noStrike" dirty="0" smtClean="0">
                          <a:solidFill>
                            <a:srgbClr val="000000"/>
                          </a:solidFill>
                          <a:effectLst/>
                          <a:latin typeface="Calibri" panose="020F0502020204030204" pitchFamily="34" charset="0"/>
                        </a:rPr>
                        <a:t>-</a:t>
                      </a:r>
                      <a:endParaRPr lang="en-ZA"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30,281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6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5769">
                <a:tc>
                  <a:txBody>
                    <a:bodyPr/>
                    <a:lstStyle/>
                    <a:p>
                      <a:pPr algn="l" rtl="0" fontAlgn="ctr"/>
                      <a:r>
                        <a:rPr lang="en-ZA" sz="1600" b="0" i="0" u="none" strike="noStrike">
                          <a:solidFill>
                            <a:srgbClr val="000000"/>
                          </a:solidFill>
                          <a:effectLst/>
                          <a:latin typeface="Calibri" panose="020F0502020204030204" pitchFamily="34" charset="0"/>
                        </a:rPr>
                        <a:t>Households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24,869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24,867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86222">
                <a:tc>
                  <a:txBody>
                    <a:bodyPr/>
                    <a:lstStyle/>
                    <a:p>
                      <a:pPr algn="l" rtl="0" fontAlgn="ctr"/>
                      <a:r>
                        <a:rPr lang="en-ZA" sz="1600" b="1" i="0" u="none" strike="noStrike">
                          <a:solidFill>
                            <a:srgbClr val="000000"/>
                          </a:solidFill>
                          <a:effectLst/>
                          <a:latin typeface="Calibri" panose="020F0502020204030204" pitchFamily="34" charset="0"/>
                        </a:rPr>
                        <a:t>Payments of Capital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smtClean="0">
                          <a:solidFill>
                            <a:srgbClr val="000000"/>
                          </a:solidFill>
                          <a:effectLst/>
                          <a:latin typeface="Calibri" panose="020F0502020204030204" pitchFamily="34" charset="0"/>
                        </a:rPr>
                        <a:t>                       </a:t>
                      </a:r>
                      <a:r>
                        <a:rPr lang="en-ZA" sz="1600" b="1" i="0" u="none" strike="noStrike" dirty="0">
                          <a:solidFill>
                            <a:srgbClr val="000000"/>
                          </a:solidFill>
                          <a:effectLst/>
                          <a:latin typeface="Calibri" panose="020F0502020204030204" pitchFamily="34" charset="0"/>
                        </a:rPr>
                        <a:t>734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smtClean="0">
                          <a:solidFill>
                            <a:srgbClr val="000000"/>
                          </a:solidFill>
                          <a:effectLst/>
                          <a:latin typeface="Calibri" panose="020F0502020204030204" pitchFamily="34" charset="0"/>
                        </a:rPr>
                        <a:t>                        </a:t>
                      </a:r>
                      <a:r>
                        <a:rPr lang="en-ZA" sz="1600" b="1" i="0" u="none" strike="noStrike" dirty="0">
                          <a:solidFill>
                            <a:srgbClr val="000000"/>
                          </a:solidFill>
                          <a:effectLst/>
                          <a:latin typeface="Calibri" panose="020F0502020204030204" pitchFamily="34" charset="0"/>
                        </a:rPr>
                        <a:t>417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317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Calibri" panose="020F0502020204030204" pitchFamily="34" charset="0"/>
                        </a:rPr>
                        <a:t>56.85%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82">
                <a:tc>
                  <a:txBody>
                    <a:bodyPr/>
                    <a:lstStyle/>
                    <a:p>
                      <a:pPr algn="l" rtl="0" fontAlgn="ctr"/>
                      <a:r>
                        <a:rPr lang="en-ZA" sz="1600" b="1"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r" rtl="0" fontAlgn="ctr"/>
                      <a:r>
                        <a:rPr lang="en-ZA" sz="1600" b="1" i="0" u="none" strike="noStrike">
                          <a:solidFill>
                            <a:srgbClr val="000000"/>
                          </a:solidFill>
                          <a:effectLst/>
                          <a:latin typeface="Calibri" panose="020F0502020204030204" pitchFamily="34" charset="0"/>
                        </a:rPr>
                        <a:t>377,704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r" rtl="0" fontAlgn="ctr"/>
                      <a:r>
                        <a:rPr lang="en-ZA" sz="1600" b="1" i="0" u="none" strike="noStrike">
                          <a:solidFill>
                            <a:srgbClr val="000000"/>
                          </a:solidFill>
                          <a:effectLst/>
                          <a:latin typeface="Calibri" panose="020F0502020204030204" pitchFamily="34" charset="0"/>
                        </a:rPr>
                        <a:t>155,975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r" rtl="0" fontAlgn="ctr"/>
                      <a:r>
                        <a:rPr lang="en-ZA" sz="1600" b="1" i="0" u="none" strike="noStrike">
                          <a:solidFill>
                            <a:srgbClr val="000000"/>
                          </a:solidFill>
                          <a:effectLst/>
                          <a:latin typeface="Calibri" panose="020F0502020204030204" pitchFamily="34" charset="0"/>
                        </a:rPr>
                        <a:t>221,729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c>
                  <a:txBody>
                    <a:bodyPr/>
                    <a:lstStyle/>
                    <a:p>
                      <a:pPr algn="r" rtl="0" fontAlgn="ctr"/>
                      <a:r>
                        <a:rPr lang="en-ZA" sz="1600" b="1" i="0" u="none" strike="noStrike" dirty="0">
                          <a:solidFill>
                            <a:srgbClr val="000000"/>
                          </a:solidFill>
                          <a:effectLst/>
                          <a:latin typeface="Calibri" panose="020F0502020204030204" pitchFamily="34" charset="0"/>
                        </a:rPr>
                        <a:t>41.30%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F5"/>
                    </a:solidFill>
                  </a:tcPr>
                </a:tc>
              </a:tr>
            </a:tbl>
          </a:graphicData>
        </a:graphic>
      </p:graphicFrame>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22743626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6"/>
          <p:cNvSpPr>
            <a:spLocks noGrp="1"/>
          </p:cNvSpPr>
          <p:nvPr>
            <p:ph type="dt" sz="half" idx="10"/>
          </p:nvPr>
        </p:nvSpPr>
        <p:spPr/>
        <p:txBody>
          <a:bodyPr/>
          <a:lstStyle/>
          <a:p>
            <a:pPr>
              <a:defRPr/>
            </a:pPr>
            <a:fld id="{105C2817-F4DE-40BA-809E-AE9695CF1279}" type="datetime3">
              <a:rPr lang="en-US" smtClean="0"/>
              <a:pPr>
                <a:defRPr/>
              </a:pPr>
              <a:t>23 September 2016</a:t>
            </a:fld>
            <a:endParaRPr lang="en-US" dirty="0"/>
          </a:p>
        </p:txBody>
      </p:sp>
      <p:sp>
        <p:nvSpPr>
          <p:cNvPr id="1029" name="Slide Number Placeholder 5"/>
          <p:cNvSpPr>
            <a:spLocks noGrp="1"/>
          </p:cNvSpPr>
          <p:nvPr>
            <p:ph type="sldNum" sz="quarter" idx="12"/>
          </p:nvPr>
        </p:nvSpPr>
        <p:spPr/>
        <p:txBody>
          <a:bodyPr/>
          <a:lstStyle/>
          <a:p>
            <a:pPr>
              <a:defRPr/>
            </a:pPr>
            <a:fld id="{A487C607-7546-4959-BF12-0379D6902BF5}" type="slidenum">
              <a:rPr lang="en-US" smtClean="0"/>
              <a:pPr>
                <a:defRPr/>
              </a:pPr>
              <a:t>57</a:t>
            </a:fld>
            <a:endParaRPr lang="en-US" dirty="0" smtClean="0"/>
          </a:p>
        </p:txBody>
      </p:sp>
      <p:sp>
        <p:nvSpPr>
          <p:cNvPr id="8" name="Rectangle 2"/>
          <p:cNvSpPr>
            <a:spLocks noChangeArrowheads="1"/>
          </p:cNvSpPr>
          <p:nvPr/>
        </p:nvSpPr>
        <p:spPr bwMode="auto">
          <a:xfrm>
            <a:off x="488505" y="188641"/>
            <a:ext cx="8785225" cy="461665"/>
          </a:xfrm>
          <a:prstGeom prst="rect">
            <a:avLst/>
          </a:prstGeom>
          <a:noFill/>
          <a:ln w="9525">
            <a:noFill/>
            <a:miter lim="800000"/>
            <a:headEnd/>
            <a:tailEnd/>
          </a:ln>
        </p:spPr>
        <p:txBody>
          <a:bodyPr anchor="b">
            <a:spAutoFit/>
          </a:bodyPr>
          <a:lstStyle/>
          <a:p>
            <a:pPr algn="ctr">
              <a:defRPr/>
            </a:pPr>
            <a:r>
              <a:rPr lang="en-US" b="1" dirty="0">
                <a:solidFill>
                  <a:schemeClr val="tx2"/>
                </a:solidFill>
                <a:latin typeface="Calibri" panose="020F0502020204030204" pitchFamily="34" charset="0"/>
              </a:rPr>
              <a:t>P5 : SOCIAL POLICY AND INTERGRATED SERVICE DELIVERY</a:t>
            </a:r>
            <a:endParaRPr lang="en-US" sz="3600" b="1" dirty="0">
              <a:solidFill>
                <a:schemeClr val="tx2"/>
              </a:solidFill>
              <a:effectLst>
                <a:outerShdw blurRad="38100" dist="38100" dir="2700000" algn="tl">
                  <a:srgbClr val="C0C0C0"/>
                </a:outerShdw>
              </a:effectLst>
              <a:latin typeface="Calibri" panose="020F0502020204030204" pitchFamily="34" charset="0"/>
            </a:endParaRPr>
          </a:p>
        </p:txBody>
      </p:sp>
      <p:sp>
        <p:nvSpPr>
          <p:cNvPr id="6" name="Content Placeholder 2"/>
          <p:cNvSpPr txBox="1">
            <a:spLocks/>
          </p:cNvSpPr>
          <p:nvPr/>
        </p:nvSpPr>
        <p:spPr bwMode="auto">
          <a:xfrm>
            <a:off x="632520" y="1124744"/>
            <a:ext cx="8568952"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1" fontAlgn="base" hangingPunct="1">
              <a:spcBef>
                <a:spcPct val="20000"/>
              </a:spcBef>
              <a:spcAft>
                <a:spcPct val="0"/>
              </a:spcAft>
              <a:buChar char="–"/>
              <a:defRPr sz="2800">
                <a:solidFill>
                  <a:schemeClr val="tx1"/>
                </a:solidFill>
                <a:latin typeface="+mn-lt"/>
                <a:ea typeface="ヒラギノ角ゴ Pro W3" charset="-128"/>
              </a:defRPr>
            </a:lvl2pPr>
            <a:lvl3pPr marL="1143000" indent="-228600" algn="l" rtl="0" eaLnBrk="1" fontAlgn="base" hangingPunct="1">
              <a:spcBef>
                <a:spcPct val="20000"/>
              </a:spcBef>
              <a:spcAft>
                <a:spcPct val="0"/>
              </a:spcAft>
              <a:buChar char="•"/>
              <a:defRPr sz="2400">
                <a:solidFill>
                  <a:schemeClr val="tx1"/>
                </a:solidFill>
                <a:latin typeface="+mn-lt"/>
                <a:ea typeface="ヒラギノ角ゴ Pro W3" charset="-128"/>
              </a:defRPr>
            </a:lvl3pPr>
            <a:lvl4pPr marL="1600200" indent="-228600" algn="l" rtl="0" eaLnBrk="1" fontAlgn="base" hangingPunct="1">
              <a:spcBef>
                <a:spcPct val="20000"/>
              </a:spcBef>
              <a:spcAft>
                <a:spcPct val="0"/>
              </a:spcAft>
              <a:buChar char="–"/>
              <a:defRPr sz="2000">
                <a:solidFill>
                  <a:schemeClr val="tx1"/>
                </a:solidFill>
                <a:latin typeface="+mn-lt"/>
                <a:ea typeface="ヒラギノ角ゴ Pro W3" charset="-128"/>
              </a:defRPr>
            </a:lvl4pPr>
            <a:lvl5pPr marL="2057400" indent="-228600" algn="l" rtl="0" eaLnBrk="1" fontAlgn="base" hangingPunct="1">
              <a:spcBef>
                <a:spcPct val="20000"/>
              </a:spcBef>
              <a:spcAft>
                <a:spcPct val="0"/>
              </a:spcAft>
              <a:buChar char="»"/>
              <a:defRPr sz="2000">
                <a:solidFill>
                  <a:schemeClr val="tx1"/>
                </a:solidFill>
                <a:latin typeface="+mn-lt"/>
                <a:ea typeface="ヒラギノ角ゴ Pro W3" charset="-128"/>
              </a:defRPr>
            </a:lvl5pPr>
            <a:lvl6pPr marL="2514600" indent="-228600" algn="l" rtl="0" eaLnBrk="1" fontAlgn="base" hangingPunct="1">
              <a:spcBef>
                <a:spcPct val="20000"/>
              </a:spcBef>
              <a:spcAft>
                <a:spcPct val="0"/>
              </a:spcAft>
              <a:buChar char="»"/>
              <a:defRPr sz="2000">
                <a:solidFill>
                  <a:schemeClr val="tx1"/>
                </a:solidFill>
                <a:latin typeface="+mn-lt"/>
                <a:ea typeface="ヒラギノ角ゴ Pro W3" charset="-128"/>
              </a:defRPr>
            </a:lvl6pPr>
            <a:lvl7pPr marL="2971800" indent="-228600" algn="l" rtl="0" eaLnBrk="1" fontAlgn="base" hangingPunct="1">
              <a:spcBef>
                <a:spcPct val="20000"/>
              </a:spcBef>
              <a:spcAft>
                <a:spcPct val="0"/>
              </a:spcAft>
              <a:buChar char="»"/>
              <a:defRPr sz="2000">
                <a:solidFill>
                  <a:schemeClr val="tx1"/>
                </a:solidFill>
                <a:latin typeface="+mn-lt"/>
                <a:ea typeface="ヒラギノ角ゴ Pro W3" charset="-128"/>
              </a:defRPr>
            </a:lvl7pPr>
            <a:lvl8pPr marL="3429000" indent="-228600" algn="l" rtl="0" eaLnBrk="1" fontAlgn="base" hangingPunct="1">
              <a:spcBef>
                <a:spcPct val="20000"/>
              </a:spcBef>
              <a:spcAft>
                <a:spcPct val="0"/>
              </a:spcAft>
              <a:buChar char="»"/>
              <a:defRPr sz="2000">
                <a:solidFill>
                  <a:schemeClr val="tx1"/>
                </a:solidFill>
                <a:latin typeface="+mn-lt"/>
                <a:ea typeface="ヒラギノ角ゴ Pro W3" charset="-128"/>
              </a:defRPr>
            </a:lvl8pPr>
            <a:lvl9pPr marL="3886200" indent="-228600" algn="l" rtl="0" eaLnBrk="1" fontAlgn="base" hangingPunct="1">
              <a:spcBef>
                <a:spcPct val="20000"/>
              </a:spcBef>
              <a:spcAft>
                <a:spcPct val="0"/>
              </a:spcAft>
              <a:buChar char="»"/>
              <a:defRPr sz="2000">
                <a:solidFill>
                  <a:schemeClr val="tx1"/>
                </a:solidFill>
                <a:latin typeface="+mn-lt"/>
                <a:ea typeface="ヒラギノ角ゴ Pro W3" charset="-128"/>
              </a:defRPr>
            </a:lvl9pPr>
          </a:lstStyle>
          <a:p>
            <a:r>
              <a:rPr lang="en-ZA" sz="1600" b="1" u="sng" kern="0" dirty="0">
                <a:latin typeface="Calibri" panose="020F0502020204030204" pitchFamily="34" charset="0"/>
              </a:rPr>
              <a:t>Transfers and Subsidies – 47% spending</a:t>
            </a:r>
          </a:p>
          <a:p>
            <a:pPr lvl="1"/>
            <a:r>
              <a:rPr lang="en-US" sz="1600" b="1" kern="0" dirty="0">
                <a:latin typeface="Calibri" panose="020F0502020204030204" pitchFamily="34" charset="0"/>
              </a:rPr>
              <a:t>Departmental Agencies and Accounts – R 194 million</a:t>
            </a:r>
          </a:p>
          <a:p>
            <a:pPr lvl="2"/>
            <a:r>
              <a:rPr lang="en-US" sz="1600" kern="0" dirty="0">
                <a:latin typeface="Calibri" panose="020F0502020204030204" pitchFamily="34" charset="0"/>
              </a:rPr>
              <a:t>NDA. First payment of 60% has been released. 2</a:t>
            </a:r>
            <a:r>
              <a:rPr lang="en-US" sz="1600" kern="0" baseline="30000" dirty="0">
                <a:latin typeface="Calibri" panose="020F0502020204030204" pitchFamily="34" charset="0"/>
              </a:rPr>
              <a:t>nd</a:t>
            </a:r>
            <a:r>
              <a:rPr lang="en-US" sz="1600" kern="0" dirty="0">
                <a:latin typeface="Calibri" panose="020F0502020204030204" pitchFamily="34" charset="0"/>
              </a:rPr>
              <a:t> payment scheduled for the 3</a:t>
            </a:r>
            <a:r>
              <a:rPr lang="en-US" sz="1600" kern="0" baseline="30000" dirty="0">
                <a:latin typeface="Calibri" panose="020F0502020204030204" pitchFamily="34" charset="0"/>
              </a:rPr>
              <a:t>rd</a:t>
            </a:r>
            <a:r>
              <a:rPr lang="en-US" sz="1600" kern="0" dirty="0">
                <a:latin typeface="Calibri" panose="020F0502020204030204" pitchFamily="34" charset="0"/>
              </a:rPr>
              <a:t> quarter of the financial year. </a:t>
            </a:r>
          </a:p>
          <a:p>
            <a:pPr lvl="2"/>
            <a:endParaRPr lang="en-US" sz="1600" b="1" kern="0" dirty="0">
              <a:latin typeface="Calibri" panose="020F0502020204030204" pitchFamily="34" charset="0"/>
            </a:endParaRPr>
          </a:p>
          <a:p>
            <a:pPr lvl="1"/>
            <a:r>
              <a:rPr lang="en-US" sz="1600" b="1" kern="0" dirty="0">
                <a:latin typeface="Calibri" panose="020F0502020204030204" pitchFamily="34" charset="0"/>
              </a:rPr>
              <a:t>Non profit organizations – R 30.2 million</a:t>
            </a:r>
          </a:p>
          <a:p>
            <a:pPr lvl="2"/>
            <a:r>
              <a:rPr lang="en-GB" sz="1600" dirty="0">
                <a:latin typeface="Calibri" panose="020F0502020204030204" pitchFamily="34" charset="0"/>
              </a:rPr>
              <a:t>Food Relief Programme. The low spending relate compliance issues by the Food Relief agents in provinces for the Food Relief Programme. (R53 million allocation). Scheduled to released in the 2</a:t>
            </a:r>
            <a:r>
              <a:rPr lang="en-GB" sz="1600" baseline="30000" dirty="0">
                <a:latin typeface="Calibri" panose="020F0502020204030204" pitchFamily="34" charset="0"/>
              </a:rPr>
              <a:t>nd</a:t>
            </a:r>
            <a:r>
              <a:rPr lang="en-GB" sz="1600" dirty="0">
                <a:latin typeface="Calibri" panose="020F0502020204030204" pitchFamily="34" charset="0"/>
              </a:rPr>
              <a:t> and 4</a:t>
            </a:r>
            <a:r>
              <a:rPr lang="en-GB" sz="1600" baseline="30000" dirty="0">
                <a:latin typeface="Calibri" panose="020F0502020204030204" pitchFamily="34" charset="0"/>
              </a:rPr>
              <a:t>th</a:t>
            </a:r>
            <a:r>
              <a:rPr lang="en-GB" sz="1600" dirty="0">
                <a:latin typeface="Calibri" panose="020F0502020204030204" pitchFamily="34" charset="0"/>
              </a:rPr>
              <a:t> quarter of the financial year.</a:t>
            </a:r>
            <a:endParaRPr lang="en-US" sz="1600" b="1" kern="0" dirty="0">
              <a:latin typeface="Calibri" panose="020F0502020204030204" pitchFamily="34" charset="0"/>
            </a:endParaRPr>
          </a:p>
          <a:p>
            <a:pPr lvl="1"/>
            <a:endParaRPr lang="en-US" sz="1600" b="1" kern="0" dirty="0">
              <a:latin typeface="Calibri" panose="020F0502020204030204" pitchFamily="34" charset="0"/>
            </a:endParaRPr>
          </a:p>
          <a:p>
            <a:pPr lvl="1"/>
            <a:r>
              <a:rPr lang="en-US" sz="1600" b="1" kern="0" dirty="0">
                <a:latin typeface="Calibri" panose="020F0502020204030204" pitchFamily="34" charset="0"/>
              </a:rPr>
              <a:t>Households – R 24.8 million</a:t>
            </a:r>
          </a:p>
          <a:p>
            <a:pPr lvl="2"/>
            <a:r>
              <a:rPr lang="en-GB" sz="1600" dirty="0">
                <a:latin typeface="Calibri" panose="020F0502020204030204" pitchFamily="34" charset="0"/>
              </a:rPr>
              <a:t>Food Relief Programme. The low spending relate compliance issues by the Food Relief agents in provinces for the Food Relief Programme. (R53 million allocation). Scheduled to released in the 2</a:t>
            </a:r>
            <a:r>
              <a:rPr lang="en-GB" sz="1600" baseline="30000" dirty="0">
                <a:latin typeface="Calibri" panose="020F0502020204030204" pitchFamily="34" charset="0"/>
              </a:rPr>
              <a:t>nd</a:t>
            </a:r>
            <a:r>
              <a:rPr lang="en-GB" sz="1600" dirty="0">
                <a:latin typeface="Calibri" panose="020F0502020204030204" pitchFamily="34" charset="0"/>
              </a:rPr>
              <a:t> and 4</a:t>
            </a:r>
            <a:r>
              <a:rPr lang="en-GB" sz="1600" baseline="30000" dirty="0">
                <a:latin typeface="Calibri" panose="020F0502020204030204" pitchFamily="34" charset="0"/>
              </a:rPr>
              <a:t>th</a:t>
            </a:r>
            <a:r>
              <a:rPr lang="en-GB" sz="1600" dirty="0">
                <a:latin typeface="Calibri" panose="020F0502020204030204" pitchFamily="34" charset="0"/>
              </a:rPr>
              <a:t> quarter of the financial year.</a:t>
            </a:r>
            <a:endParaRPr lang="en-US" sz="1600" b="1" kern="0" dirty="0">
              <a:latin typeface="Calibri" panose="020F0502020204030204" pitchFamily="34" charset="0"/>
            </a:endParaRPr>
          </a:p>
          <a:p>
            <a:pPr lvl="1"/>
            <a:endParaRPr lang="en-ZA" sz="1600" b="1" kern="0" dirty="0">
              <a:latin typeface="Calibri" panose="020F0502020204030204" pitchFamily="34" charset="0"/>
            </a:endParaRPr>
          </a:p>
        </p:txBody>
      </p:sp>
      <p:sp>
        <p:nvSpPr>
          <p:cNvPr id="2" name="Footer Placeholder 1"/>
          <p:cNvSpPr>
            <a:spLocks noGrp="1"/>
          </p:cNvSpPr>
          <p:nvPr>
            <p:ph type="ftr" sz="quarter" idx="11"/>
          </p:nvPr>
        </p:nvSpPr>
        <p:spPr/>
        <p:txBody>
          <a:bodyPr/>
          <a:lstStyle/>
          <a:p>
            <a:pPr>
              <a:defRPr/>
            </a:pPr>
            <a:r>
              <a:rPr lang="en-US" altLang="en-US" smtClean="0"/>
              <a:t>Portfolio Committee</a:t>
            </a:r>
            <a:endParaRPr lang="en-US" altLang="en-US"/>
          </a:p>
        </p:txBody>
      </p:sp>
    </p:spTree>
    <p:extLst>
      <p:ext uri="{BB962C8B-B14F-4D97-AF65-F5344CB8AC3E}">
        <p14:creationId xmlns:p14="http://schemas.microsoft.com/office/powerpoint/2010/main" xmlns="" val="26301604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739775" y="1412875"/>
            <a:ext cx="8420100" cy="2808288"/>
          </a:xfrm>
        </p:spPr>
        <p:txBody>
          <a:bodyPr/>
          <a:lstStyle/>
          <a:p>
            <a:r>
              <a:rPr lang="en-ZA" altLang="en-US" sz="4000" b="1" smtClean="0">
                <a:latin typeface="Arial" panose="020B0604020202020204" pitchFamily="34" charset="0"/>
                <a:ea typeface="ヒラギノ角ゴ Pro W3" pitchFamily="1" charset="-128"/>
                <a:cs typeface="Arial" panose="020B0604020202020204" pitchFamily="34" charset="0"/>
              </a:rPr>
              <a:t>THANK YOU!</a:t>
            </a:r>
          </a:p>
        </p:txBody>
      </p:sp>
      <p:sp>
        <p:nvSpPr>
          <p:cNvPr id="44035"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077578F5-9B8B-4346-A9CE-BFA5FE385916}" type="slidenum">
              <a:rPr lang="en-US" altLang="en-US" sz="1400" smtClean="0"/>
              <a:pPr>
                <a:spcBef>
                  <a:spcPct val="0"/>
                </a:spcBef>
                <a:buFontTx/>
                <a:buNone/>
              </a:pPr>
              <a:t>58</a:t>
            </a:fld>
            <a:endParaRPr lang="en-US" altLang="en-US" sz="1400" smtClean="0"/>
          </a:p>
        </p:txBody>
      </p:sp>
      <p:sp>
        <p:nvSpPr>
          <p:cNvPr id="2" name="Date Placeholder 1"/>
          <p:cNvSpPr>
            <a:spLocks noGrp="1"/>
          </p:cNvSpPr>
          <p:nvPr>
            <p:ph type="dt" sz="half" idx="10"/>
          </p:nvPr>
        </p:nvSpPr>
        <p:spPr/>
        <p:txBody>
          <a:bodyPr/>
          <a:lstStyle/>
          <a:p>
            <a:pPr>
              <a:defRPr/>
            </a:pPr>
            <a:fld id="{3692EF7A-B73C-4C91-9056-081B14EB7D64}"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B11A7F67-A2D0-44CF-BD10-7D2F18F5DF9B}" type="slidenum">
              <a:rPr lang="en-GB" altLang="en-US" sz="1400" smtClean="0"/>
              <a:pPr>
                <a:spcBef>
                  <a:spcPct val="0"/>
                </a:spcBef>
                <a:buFontTx/>
                <a:buNone/>
              </a:pPr>
              <a:t>6</a:t>
            </a:fld>
            <a:endParaRPr lang="en-GB" altLang="en-US" sz="1400" smtClean="0"/>
          </a:p>
        </p:txBody>
      </p:sp>
      <p:sp>
        <p:nvSpPr>
          <p:cNvPr id="12291" name="Rectangle 6"/>
          <p:cNvSpPr>
            <a:spLocks noChangeArrowheads="1"/>
          </p:cNvSpPr>
          <p:nvPr/>
        </p:nvSpPr>
        <p:spPr bwMode="auto">
          <a:xfrm>
            <a:off x="495300" y="2514600"/>
            <a:ext cx="8915400" cy="1447800"/>
          </a:xfrm>
          <a:prstGeom prst="rect">
            <a:avLst/>
          </a:prstGeom>
          <a:solidFill>
            <a:schemeClr val="bg1"/>
          </a:solidFill>
          <a:ln w="19050">
            <a:solidFill>
              <a:srgbClr val="CC9900"/>
            </a:solidFill>
            <a:miter lim="800000"/>
            <a:headEnd/>
            <a:tailEnd/>
          </a:ln>
        </p:spPr>
        <p:txBody>
          <a:bodyPr anchor="ct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r>
              <a:rPr lang="en-GB" altLang="en-US">
                <a:solidFill>
                  <a:schemeClr val="tx2"/>
                </a:solidFill>
              </a:rPr>
              <a:t/>
            </a:r>
            <a:br>
              <a:rPr lang="en-GB" altLang="en-US">
                <a:solidFill>
                  <a:schemeClr val="tx2"/>
                </a:solidFill>
              </a:rPr>
            </a:br>
            <a:r>
              <a:rPr lang="en-GB" altLang="en-US">
                <a:solidFill>
                  <a:schemeClr val="tx2"/>
                </a:solidFill>
                <a:latin typeface="Arial" panose="020B0604020202020204" pitchFamily="34" charset="0"/>
                <a:cs typeface="Arial" panose="020B0604020202020204" pitchFamily="34" charset="0"/>
              </a:rPr>
              <a:t> </a:t>
            </a:r>
            <a:r>
              <a:rPr lang="en-GB" altLang="en-US" sz="3800" b="1">
                <a:solidFill>
                  <a:schemeClr val="tx2"/>
                </a:solidFill>
                <a:latin typeface="Arial" panose="020B0604020202020204" pitchFamily="34" charset="0"/>
                <a:cs typeface="Arial" panose="020B0604020202020204" pitchFamily="34" charset="0"/>
              </a:rPr>
              <a:t>Programme Performance and Expenditure</a:t>
            </a:r>
            <a:br>
              <a:rPr lang="en-GB" altLang="en-US" sz="3800" b="1">
                <a:solidFill>
                  <a:schemeClr val="tx2"/>
                </a:solidFill>
                <a:latin typeface="Arial" panose="020B0604020202020204" pitchFamily="34" charset="0"/>
                <a:cs typeface="Arial" panose="020B0604020202020204" pitchFamily="34" charset="0"/>
              </a:rPr>
            </a:br>
            <a:endParaRPr lang="en-GB" altLang="en-US" sz="3800" b="1">
              <a:solidFill>
                <a:schemeClr val="tx2"/>
              </a:solidFill>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pPr>
              <a:defRPr/>
            </a:pPr>
            <a:fld id="{2E90837E-0720-48A8-BAA2-406AD316C904}"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508FD48C-0B3C-4753-8C46-51A67A847F10}" type="slidenum">
              <a:rPr lang="en-GB" altLang="en-US" sz="1400" smtClean="0"/>
              <a:pPr>
                <a:spcBef>
                  <a:spcPct val="0"/>
                </a:spcBef>
                <a:buFontTx/>
                <a:buNone/>
              </a:pPr>
              <a:t>7</a:t>
            </a:fld>
            <a:endParaRPr lang="en-GB" altLang="en-US" sz="1400" smtClean="0"/>
          </a:p>
        </p:txBody>
      </p:sp>
      <p:sp>
        <p:nvSpPr>
          <p:cNvPr id="2" name="Title 1"/>
          <p:cNvSpPr>
            <a:spLocks noGrp="1"/>
          </p:cNvSpPr>
          <p:nvPr>
            <p:ph type="title" idx="4294967295"/>
          </p:nvPr>
        </p:nvSpPr>
        <p:spPr>
          <a:xfrm>
            <a:off x="350838" y="285750"/>
            <a:ext cx="9204325" cy="766763"/>
          </a:xfrm>
        </p:spPr>
        <p:txBody>
          <a:bodyPr/>
          <a:lstStyle/>
          <a:p>
            <a:pPr>
              <a:defRPr/>
            </a:pPr>
            <a:r>
              <a:rPr lang="en-GB" sz="2800" b="1" dirty="0" smtClean="0">
                <a:effectLst>
                  <a:outerShdw blurRad="38100" dist="38100" dir="2700000" algn="tl">
                    <a:srgbClr val="C0C0C0"/>
                  </a:outerShdw>
                </a:effectLst>
                <a:latin typeface="Arial" panose="020B0604020202020204" pitchFamily="34" charset="0"/>
                <a:cs typeface="Arial" panose="020B0604020202020204" pitchFamily="34" charset="0"/>
              </a:rPr>
              <a:t>Standard Reporting Format and Rating System</a:t>
            </a:r>
            <a:endParaRPr lang="en-US" sz="2800" b="1" dirty="0" smtClean="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7171" name="Content Placeholder 2"/>
          <p:cNvSpPr>
            <a:spLocks noGrp="1"/>
          </p:cNvSpPr>
          <p:nvPr>
            <p:ph idx="4294967295"/>
          </p:nvPr>
        </p:nvSpPr>
        <p:spPr>
          <a:xfrm>
            <a:off x="0" y="1268413"/>
            <a:ext cx="9906000" cy="4465637"/>
          </a:xfrm>
        </p:spPr>
        <p:txBody>
          <a:bodyPr/>
          <a:lstStyle/>
          <a:p>
            <a:pPr marL="452438" indent="-452438">
              <a:defRPr/>
            </a:pPr>
            <a:r>
              <a:rPr lang="en-GB" sz="1600" dirty="0" smtClean="0">
                <a:effectLst>
                  <a:outerShdw blurRad="38100" dist="38100" dir="2700000" algn="tl">
                    <a:srgbClr val="C0C0C0"/>
                  </a:outerShdw>
                </a:effectLst>
                <a:latin typeface="Arial" panose="020B0604020202020204" pitchFamily="34" charset="0"/>
                <a:cs typeface="Arial" panose="020B0604020202020204" pitchFamily="34" charset="0"/>
              </a:rPr>
              <a:t>For the quarterly report, and for ease of analysis an additional colour coded column, (green, amber and red), is used to determine progress towards meeting pre-determined targets and objectives. </a:t>
            </a:r>
          </a:p>
          <a:p>
            <a:pPr marL="452438" indent="-452438">
              <a:lnSpc>
                <a:spcPct val="150000"/>
              </a:lnSpc>
              <a:buFontTx/>
              <a:buNone/>
              <a:defRPr/>
            </a:pPr>
            <a:r>
              <a:rPr lang="en-GB" sz="1600"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1600" dirty="0" smtClean="0">
                <a:effectLst>
                  <a:outerShdw blurRad="38100" dist="38100" dir="2700000" algn="tl">
                    <a:srgbClr val="C0C0C0"/>
                  </a:outerShdw>
                </a:effectLst>
                <a:latin typeface="Arial" panose="020B0604020202020204" pitchFamily="34" charset="0"/>
                <a:cs typeface="Arial" panose="020B0604020202020204" pitchFamily="34" charset="0"/>
              </a:rPr>
              <a:t>	</a:t>
            </a:r>
          </a:p>
          <a:p>
            <a:pPr marL="452438" indent="-452438">
              <a:lnSpc>
                <a:spcPct val="150000"/>
              </a:lnSpc>
              <a:buFontTx/>
              <a:buNone/>
              <a:defRPr/>
            </a:pPr>
            <a:r>
              <a:rPr lang="en-US" sz="16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sz="1600" b="1" dirty="0" smtClean="0">
                <a:effectLst>
                  <a:outerShdw blurRad="38100" dist="38100" dir="2700000" algn="tl">
                    <a:srgbClr val="C0C0C0"/>
                  </a:outerShdw>
                </a:effectLst>
                <a:latin typeface="Arial" pitchFamily="34" charset="0"/>
                <a:cs typeface="Arial" pitchFamily="34" charset="0"/>
              </a:rPr>
              <a:t>                                On   course</a:t>
            </a:r>
            <a:r>
              <a:rPr lang="en-US" sz="1600" dirty="0" smtClean="0">
                <a:effectLst>
                  <a:outerShdw blurRad="38100" dist="38100" dir="2700000" algn="tl">
                    <a:srgbClr val="C0C0C0"/>
                  </a:outerShdw>
                </a:effectLst>
                <a:latin typeface="Arial" pitchFamily="34" charset="0"/>
                <a:cs typeface="Arial" pitchFamily="34" charset="0"/>
              </a:rPr>
              <a:t> – no major action needed. </a:t>
            </a:r>
          </a:p>
          <a:p>
            <a:pPr marL="1701800" indent="-452438">
              <a:lnSpc>
                <a:spcPct val="150000"/>
              </a:lnSpc>
              <a:buFontTx/>
              <a:buNone/>
              <a:defRPr/>
            </a:pPr>
            <a:r>
              <a:rPr lang="en-ZA" sz="1600" dirty="0" smtClean="0">
                <a:effectLst>
                  <a:outerShdw blurRad="38100" dist="38100" dir="2700000" algn="tl">
                    <a:srgbClr val="C0C0C0"/>
                  </a:outerShdw>
                </a:effectLst>
                <a:latin typeface="Arial" panose="020B0604020202020204" pitchFamily="34" charset="0"/>
                <a:cs typeface="Arial" panose="020B0604020202020204" pitchFamily="34" charset="0"/>
              </a:rPr>
              <a:t>   </a:t>
            </a:r>
          </a:p>
          <a:p>
            <a:pPr marL="1701800" indent="-452438">
              <a:lnSpc>
                <a:spcPct val="150000"/>
              </a:lnSpc>
              <a:buFontTx/>
              <a:buNone/>
              <a:defRPr/>
            </a:pPr>
            <a:r>
              <a:rPr lang="en-US" sz="1600" b="1" dirty="0" smtClean="0">
                <a:effectLst>
                  <a:outerShdw blurRad="38100" dist="38100" dir="2700000" algn="tl">
                    <a:srgbClr val="C0C0C0"/>
                  </a:outerShdw>
                </a:effectLst>
                <a:latin typeface="Arial" panose="020B0604020202020204" pitchFamily="34" charset="0"/>
                <a:cs typeface="Arial" panose="020B0604020202020204" pitchFamily="34" charset="0"/>
              </a:rPr>
              <a:t>         Moderate </a:t>
            </a:r>
            <a:r>
              <a:rPr lang="en-US" sz="1600" b="1" dirty="0">
                <a:effectLst>
                  <a:outerShdw blurRad="38100" dist="38100" dir="2700000" algn="tl">
                    <a:srgbClr val="C0C0C0"/>
                  </a:outerShdw>
                </a:effectLst>
                <a:latin typeface="Arial" panose="020B0604020202020204" pitchFamily="34" charset="0"/>
                <a:cs typeface="Arial" panose="020B0604020202020204" pitchFamily="34" charset="0"/>
              </a:rPr>
              <a:t>risk </a:t>
            </a:r>
            <a:r>
              <a:rPr lang="en-US" sz="1600" dirty="0" smtClean="0">
                <a:effectLst>
                  <a:outerShdw blurRad="38100" dist="38100" dir="2700000" algn="tl">
                    <a:srgbClr val="C0C0C0"/>
                  </a:outerShdw>
                </a:effectLst>
                <a:latin typeface="Arial" panose="020B0604020202020204" pitchFamily="34" charset="0"/>
                <a:cs typeface="Arial" panose="020B0604020202020204" pitchFamily="34" charset="0"/>
              </a:rPr>
              <a:t>that some problems exist and as a result the target will not be achieved in the planned time frames- </a:t>
            </a:r>
            <a:r>
              <a:rPr lang="en-US" sz="1600" b="1" dirty="0" smtClean="0">
                <a:effectLst>
                  <a:outerShdw blurRad="38100" dist="38100" dir="2700000" algn="tl">
                    <a:srgbClr val="C0C0C0"/>
                  </a:outerShdw>
                </a:effectLst>
                <a:latin typeface="Arial" panose="020B0604020202020204" pitchFamily="34" charset="0"/>
                <a:cs typeface="Arial" panose="020B0604020202020204" pitchFamily="34" charset="0"/>
              </a:rPr>
              <a:t>remedial action</a:t>
            </a:r>
            <a:r>
              <a:rPr lang="en-US" sz="1600" dirty="0" smtClean="0">
                <a:effectLst>
                  <a:outerShdw blurRad="38100" dist="38100" dir="2700000" algn="tl">
                    <a:srgbClr val="C0C0C0"/>
                  </a:outerShdw>
                </a:effectLst>
                <a:latin typeface="Arial" panose="020B0604020202020204" pitchFamily="34" charset="0"/>
                <a:cs typeface="Arial" panose="020B0604020202020204" pitchFamily="34" charset="0"/>
              </a:rPr>
              <a:t> is needed to avoid this.</a:t>
            </a:r>
            <a:r>
              <a:rPr lang="en-US" sz="1600" b="1" dirty="0" smtClean="0">
                <a:effectLst>
                  <a:outerShdw blurRad="38100" dist="38100" dir="2700000" algn="tl">
                    <a:srgbClr val="C0C0C0"/>
                  </a:outerShdw>
                </a:effectLst>
                <a:latin typeface="Arial" panose="020B0604020202020204" pitchFamily="34" charset="0"/>
                <a:cs typeface="Arial" panose="020B0604020202020204" pitchFamily="34" charset="0"/>
              </a:rPr>
              <a:t>     </a:t>
            </a:r>
          </a:p>
          <a:p>
            <a:pPr marL="1701800" indent="-452438">
              <a:lnSpc>
                <a:spcPct val="150000"/>
              </a:lnSpc>
              <a:buFontTx/>
              <a:buNone/>
              <a:defRPr/>
            </a:pPr>
            <a:r>
              <a:rPr lang="en-US" sz="1600" b="1" dirty="0" smtClean="0">
                <a:effectLst>
                  <a:outerShdw blurRad="38100" dist="38100" dir="2700000" algn="tl">
                    <a:srgbClr val="C0C0C0"/>
                  </a:outerShdw>
                </a:effectLst>
                <a:latin typeface="Arial" panose="020B0604020202020204" pitchFamily="34" charset="0"/>
                <a:cs typeface="Arial" panose="020B0604020202020204" pitchFamily="34" charset="0"/>
              </a:rPr>
              <a:t>          </a:t>
            </a:r>
          </a:p>
          <a:p>
            <a:pPr marL="1701800" indent="-452438">
              <a:lnSpc>
                <a:spcPct val="150000"/>
              </a:lnSpc>
              <a:buFontTx/>
              <a:buNone/>
              <a:defRPr/>
            </a:pPr>
            <a:r>
              <a:rPr lang="en-US" sz="1600" b="1" dirty="0">
                <a:effectLst>
                  <a:outerShdw blurRad="38100" dist="38100" dir="2700000" algn="tl">
                    <a:srgbClr val="C0C0C0"/>
                  </a:outerShdw>
                </a:effectLst>
                <a:latin typeface="Arial" pitchFamily="34" charset="0"/>
                <a:cs typeface="Arial" pitchFamily="34" charset="0"/>
              </a:rPr>
              <a:t> </a:t>
            </a:r>
            <a:r>
              <a:rPr lang="en-US" sz="1600" b="1" dirty="0" smtClean="0">
                <a:effectLst>
                  <a:outerShdw blurRad="38100" dist="38100" dir="2700000" algn="tl">
                    <a:srgbClr val="C0C0C0"/>
                  </a:outerShdw>
                </a:effectLst>
                <a:latin typeface="Arial" pitchFamily="34" charset="0"/>
                <a:cs typeface="Arial" pitchFamily="34" charset="0"/>
              </a:rPr>
              <a:t>      Certainty</a:t>
            </a:r>
            <a:r>
              <a:rPr lang="en-US" sz="1600" dirty="0" smtClean="0">
                <a:effectLst>
                  <a:outerShdw blurRad="38100" dist="38100" dir="2700000" algn="tl">
                    <a:srgbClr val="C0C0C0"/>
                  </a:outerShdw>
                </a:effectLst>
                <a:latin typeface="Arial" panose="020B0604020202020204" pitchFamily="34" charset="0"/>
                <a:cs typeface="Arial" panose="020B0604020202020204" pitchFamily="34" charset="0"/>
              </a:rPr>
              <a:t> that the target will not be achieved or was not achieved in the planned timeframes- </a:t>
            </a:r>
            <a:r>
              <a:rPr lang="en-US" sz="1600" b="1" dirty="0" smtClean="0">
                <a:effectLst>
                  <a:outerShdw blurRad="38100" dist="38100" dir="2700000" algn="tl">
                    <a:srgbClr val="C0C0C0"/>
                  </a:outerShdw>
                </a:effectLst>
                <a:latin typeface="Arial" panose="020B0604020202020204" pitchFamily="34" charset="0"/>
                <a:cs typeface="Arial" panose="020B0604020202020204" pitchFamily="34" charset="0"/>
              </a:rPr>
              <a:t>major remedial action</a:t>
            </a:r>
            <a:r>
              <a:rPr lang="en-US" sz="1600" dirty="0" smtClean="0">
                <a:effectLst>
                  <a:outerShdw blurRad="38100" dist="38100" dir="2700000" algn="tl">
                    <a:srgbClr val="C0C0C0"/>
                  </a:outerShdw>
                </a:effectLst>
                <a:latin typeface="Arial" panose="020B0604020202020204" pitchFamily="34" charset="0"/>
                <a:cs typeface="Arial" panose="020B0604020202020204" pitchFamily="34" charset="0"/>
              </a:rPr>
              <a:t> and urgent </a:t>
            </a:r>
            <a:r>
              <a:rPr lang="en-US" sz="1600" b="1" dirty="0" smtClean="0">
                <a:effectLst>
                  <a:outerShdw blurRad="38100" dist="38100" dir="2700000" algn="tl">
                    <a:srgbClr val="C0C0C0"/>
                  </a:outerShdw>
                </a:effectLst>
                <a:latin typeface="Arial" panose="020B0604020202020204" pitchFamily="34" charset="0"/>
                <a:cs typeface="Arial" panose="020B0604020202020204" pitchFamily="34" charset="0"/>
              </a:rPr>
              <a:t>intervention</a:t>
            </a:r>
            <a:r>
              <a:rPr lang="en-US" sz="1600" dirty="0" smtClean="0">
                <a:effectLst>
                  <a:outerShdw blurRad="38100" dist="38100" dir="2700000" algn="tl">
                    <a:srgbClr val="C0C0C0"/>
                  </a:outerShdw>
                </a:effectLst>
                <a:latin typeface="Arial" panose="020B0604020202020204" pitchFamily="34" charset="0"/>
                <a:cs typeface="Arial" panose="020B0604020202020204" pitchFamily="34" charset="0"/>
              </a:rPr>
              <a:t> is required</a:t>
            </a:r>
          </a:p>
          <a:p>
            <a:pPr marL="1701800" indent="-452438">
              <a:buFontTx/>
              <a:buNone/>
              <a:defRPr/>
            </a:pPr>
            <a:endParaRPr lang="en-US" sz="2000" dirty="0" smtClean="0">
              <a:effectLst>
                <a:outerShdw blurRad="38100" dist="38100" dir="2700000" algn="tl">
                  <a:srgbClr val="C0C0C0"/>
                </a:outerShdw>
              </a:effectLst>
              <a:latin typeface="Arial" charset="0"/>
            </a:endParaRPr>
          </a:p>
          <a:p>
            <a:pPr marL="452438" indent="-452438">
              <a:defRPr/>
            </a:pPr>
            <a:endParaRPr lang="en-US" sz="2000" dirty="0" smtClean="0">
              <a:effectLst>
                <a:outerShdw blurRad="38100" dist="38100" dir="2700000" algn="tl">
                  <a:srgbClr val="C0C0C0"/>
                </a:outerShdw>
              </a:effectLst>
              <a:latin typeface="Arial" charset="0"/>
            </a:endParaRPr>
          </a:p>
          <a:p>
            <a:pPr marL="452438" indent="-452438">
              <a:defRPr/>
            </a:pPr>
            <a:endParaRPr lang="en-US" sz="2000" dirty="0" smtClean="0">
              <a:effectLst>
                <a:outerShdw blurRad="38100" dist="38100" dir="2700000" algn="tl">
                  <a:srgbClr val="C0C0C0"/>
                </a:outerShdw>
              </a:effectLst>
              <a:latin typeface="Arial" charset="0"/>
            </a:endParaRPr>
          </a:p>
          <a:p>
            <a:pPr marL="452438" indent="-452438">
              <a:defRPr/>
            </a:pPr>
            <a:endParaRPr lang="en-US" sz="2000" dirty="0" smtClean="0">
              <a:effectLst>
                <a:outerShdw blurRad="38100" dist="38100" dir="2700000" algn="tl">
                  <a:srgbClr val="C0C0C0"/>
                </a:outerShdw>
              </a:effectLst>
              <a:latin typeface="Arial" charset="0"/>
            </a:endParaRPr>
          </a:p>
          <a:p>
            <a:pPr marL="452438" indent="-452438">
              <a:buFontTx/>
              <a:buNone/>
              <a:defRPr/>
            </a:pPr>
            <a:r>
              <a:rPr lang="en-US" sz="2000" dirty="0" smtClean="0">
                <a:effectLst>
                  <a:outerShdw blurRad="38100" dist="38100" dir="2700000" algn="tl">
                    <a:srgbClr val="C0C0C0"/>
                  </a:outerShdw>
                </a:effectLst>
                <a:latin typeface="Arial" charset="0"/>
              </a:rPr>
              <a:t> </a:t>
            </a:r>
            <a:r>
              <a:rPr lang="en-US" sz="2000" b="1" dirty="0" smtClean="0">
                <a:effectLst>
                  <a:outerShdw blurRad="38100" dist="38100" dir="2700000" algn="tl">
                    <a:srgbClr val="C0C0C0"/>
                  </a:outerShdw>
                </a:effectLst>
                <a:latin typeface="Arial" charset="0"/>
              </a:rPr>
              <a:t>              </a:t>
            </a:r>
            <a:endParaRPr lang="en-US" sz="2000" dirty="0" smtClean="0">
              <a:effectLst>
                <a:outerShdw blurRad="38100" dist="38100" dir="2700000" algn="tl">
                  <a:srgbClr val="C0C0C0"/>
                </a:outerShdw>
              </a:effectLst>
              <a:latin typeface="Arial" charset="0"/>
            </a:endParaRPr>
          </a:p>
          <a:p>
            <a:pPr marL="452438" indent="-452438">
              <a:defRPr/>
            </a:pPr>
            <a:endParaRPr lang="en-US" sz="2000" dirty="0" smtClean="0">
              <a:effectLst>
                <a:outerShdw blurRad="38100" dist="38100" dir="2700000" algn="tl">
                  <a:srgbClr val="C0C0C0"/>
                </a:outerShdw>
              </a:effectLst>
              <a:latin typeface="Arial" charset="0"/>
            </a:endParaRPr>
          </a:p>
        </p:txBody>
      </p:sp>
      <p:sp>
        <p:nvSpPr>
          <p:cNvPr id="13317" name="Date Placeholder 6"/>
          <p:cNvSpPr txBox="1">
            <a:spLocks noGrp="1"/>
          </p:cNvSpPr>
          <p:nvPr/>
        </p:nvSpPr>
        <p:spPr bwMode="auto">
          <a:xfrm>
            <a:off x="742950" y="6248400"/>
            <a:ext cx="2063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endParaRPr lang="en-US" altLang="en-US" sz="1400"/>
          </a:p>
        </p:txBody>
      </p:sp>
      <p:sp>
        <p:nvSpPr>
          <p:cNvPr id="13318" name="Footer Placeholder 5"/>
          <p:cNvSpPr txBox="1">
            <a:spLocks noGrp="1"/>
          </p:cNvSpPr>
          <p:nvPr/>
        </p:nvSpPr>
        <p:spPr bwMode="auto">
          <a:xfrm>
            <a:off x="3384550" y="6248400"/>
            <a:ext cx="3136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endParaRPr lang="en-US" altLang="en-US" sz="1400"/>
          </a:p>
        </p:txBody>
      </p:sp>
      <p:sp>
        <p:nvSpPr>
          <p:cNvPr id="13319" name="Slide Number Placeholder 4"/>
          <p:cNvSpPr txBox="1">
            <a:spLocks noGrp="1"/>
          </p:cNvSpPr>
          <p:nvPr/>
        </p:nvSpPr>
        <p:spPr bwMode="auto">
          <a:xfrm>
            <a:off x="7099300" y="6248400"/>
            <a:ext cx="2063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r">
              <a:spcBef>
                <a:spcPct val="0"/>
              </a:spcBef>
              <a:buFontTx/>
              <a:buNone/>
            </a:pPr>
            <a:fld id="{70858372-AD7A-48CB-96EF-3D93FCBCB20C}" type="slidenum">
              <a:rPr lang="en-US" altLang="en-US" sz="1400"/>
              <a:pPr algn="r">
                <a:spcBef>
                  <a:spcPct val="0"/>
                </a:spcBef>
                <a:buFontTx/>
                <a:buNone/>
              </a:pPr>
              <a:t>7</a:t>
            </a:fld>
            <a:endParaRPr lang="en-US" altLang="en-US" sz="1400"/>
          </a:p>
        </p:txBody>
      </p:sp>
      <p:sp>
        <p:nvSpPr>
          <p:cNvPr id="13320" name="Rectangle 54"/>
          <p:cNvSpPr>
            <a:spLocks noChangeArrowheads="1"/>
          </p:cNvSpPr>
          <p:nvPr/>
        </p:nvSpPr>
        <p:spPr bwMode="auto">
          <a:xfrm>
            <a:off x="177800" y="2347913"/>
            <a:ext cx="1403350" cy="288925"/>
          </a:xfrm>
          <a:prstGeom prst="rect">
            <a:avLst/>
          </a:prstGeom>
          <a:solidFill>
            <a:srgbClr val="00B050"/>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endParaRPr lang="en-US" altLang="en-US" sz="2400"/>
          </a:p>
        </p:txBody>
      </p:sp>
      <p:sp>
        <p:nvSpPr>
          <p:cNvPr id="13321" name="Rectangle 53"/>
          <p:cNvSpPr>
            <a:spLocks noChangeArrowheads="1"/>
          </p:cNvSpPr>
          <p:nvPr/>
        </p:nvSpPr>
        <p:spPr bwMode="auto">
          <a:xfrm>
            <a:off x="236538" y="3228975"/>
            <a:ext cx="1323975" cy="360363"/>
          </a:xfrm>
          <a:prstGeom prst="rect">
            <a:avLst/>
          </a:prstGeom>
          <a:solidFill>
            <a:srgbClr val="FFFF00"/>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endParaRPr lang="en-US" altLang="en-US" sz="2400"/>
          </a:p>
        </p:txBody>
      </p:sp>
      <p:sp>
        <p:nvSpPr>
          <p:cNvPr id="13322" name="Rectangle 52"/>
          <p:cNvSpPr>
            <a:spLocks noChangeArrowheads="1"/>
          </p:cNvSpPr>
          <p:nvPr/>
        </p:nvSpPr>
        <p:spPr bwMode="auto">
          <a:xfrm>
            <a:off x="236538" y="4527550"/>
            <a:ext cx="1287462" cy="358775"/>
          </a:xfrm>
          <a:prstGeom prst="rect">
            <a:avLst/>
          </a:prstGeom>
          <a:solidFill>
            <a:srgbClr val="FF0000"/>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endParaRPr lang="en-US" altLang="en-US" sz="2400"/>
          </a:p>
        </p:txBody>
      </p:sp>
      <p:sp>
        <p:nvSpPr>
          <p:cNvPr id="3" name="Date Placeholder 2"/>
          <p:cNvSpPr>
            <a:spLocks noGrp="1"/>
          </p:cNvSpPr>
          <p:nvPr>
            <p:ph type="dt" sz="half" idx="10"/>
          </p:nvPr>
        </p:nvSpPr>
        <p:spPr/>
        <p:txBody>
          <a:bodyPr/>
          <a:lstStyle/>
          <a:p>
            <a:pPr>
              <a:defRPr/>
            </a:pPr>
            <a:fld id="{F150740D-E9BC-4BD7-BBDF-56C0DCF35531}" type="datetime3">
              <a:rPr lang="en-US" altLang="en-US" smtClean="0"/>
              <a:pPr>
                <a:defRPr/>
              </a:pPr>
              <a:t>23 September 2016</a:t>
            </a:fld>
            <a:endParaRPr lang="en-US" altLang="en-US"/>
          </a:p>
        </p:txBody>
      </p:sp>
      <p:sp>
        <p:nvSpPr>
          <p:cNvPr id="4" name="Footer Placeholder 3"/>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0CA3E267-CBAE-4D09-8A2F-97624A946124}" type="slidenum">
              <a:rPr lang="en-GB" altLang="en-US" sz="1400" smtClean="0"/>
              <a:pPr>
                <a:spcBef>
                  <a:spcPct val="0"/>
                </a:spcBef>
                <a:buFontTx/>
                <a:buNone/>
              </a:pPr>
              <a:t>8</a:t>
            </a:fld>
            <a:endParaRPr lang="en-GB" altLang="en-US" sz="1400" smtClean="0"/>
          </a:p>
        </p:txBody>
      </p:sp>
      <p:sp>
        <p:nvSpPr>
          <p:cNvPr id="14339" name="Footer Placeholder 4"/>
          <p:cNvSpPr txBox="1">
            <a:spLocks noGrp="1"/>
          </p:cNvSpPr>
          <p:nvPr/>
        </p:nvSpPr>
        <p:spPr bwMode="auto">
          <a:xfrm>
            <a:off x="3384550" y="6248400"/>
            <a:ext cx="3384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endParaRPr lang="en-US" altLang="en-US" sz="1400"/>
          </a:p>
        </p:txBody>
      </p:sp>
      <p:sp>
        <p:nvSpPr>
          <p:cNvPr id="14340" name="Slide Number Placeholder 5"/>
          <p:cNvSpPr txBox="1">
            <a:spLocks noGrp="1"/>
          </p:cNvSpPr>
          <p:nvPr/>
        </p:nvSpPr>
        <p:spPr bwMode="auto">
          <a:xfrm>
            <a:off x="7099300" y="6248400"/>
            <a:ext cx="2063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r">
              <a:spcBef>
                <a:spcPct val="0"/>
              </a:spcBef>
              <a:buFontTx/>
              <a:buNone/>
            </a:pPr>
            <a:fld id="{5CEB241B-F018-499C-9C42-A7A4B1814109}" type="slidenum">
              <a:rPr lang="en-GB" altLang="en-US" sz="1400"/>
              <a:pPr algn="r">
                <a:spcBef>
                  <a:spcPct val="0"/>
                </a:spcBef>
                <a:buFontTx/>
                <a:buNone/>
              </a:pPr>
              <a:t>8</a:t>
            </a:fld>
            <a:endParaRPr lang="en-GB" altLang="en-US" sz="1400"/>
          </a:p>
        </p:txBody>
      </p:sp>
      <p:sp>
        <p:nvSpPr>
          <p:cNvPr id="14341" name="Rectangle 2"/>
          <p:cNvSpPr>
            <a:spLocks noGrp="1" noChangeArrowheads="1"/>
          </p:cNvSpPr>
          <p:nvPr>
            <p:ph type="title" idx="4294967295"/>
          </p:nvPr>
        </p:nvSpPr>
        <p:spPr>
          <a:xfrm>
            <a:off x="866775" y="260350"/>
            <a:ext cx="8420100" cy="720725"/>
          </a:xfrm>
        </p:spPr>
        <p:txBody>
          <a:bodyPr/>
          <a:lstStyle/>
          <a:p>
            <a:pPr algn="just" eaLnBrk="1" hangingPunct="1"/>
            <a:r>
              <a:rPr lang="en-ZA" altLang="en-US" sz="2800" b="1" smtClean="0">
                <a:ea typeface="ヒラギノ角ゴ Pro W3" pitchFamily="1" charset="-128"/>
              </a:rPr>
              <a:t/>
            </a:r>
            <a:br>
              <a:rPr lang="en-ZA" altLang="en-US" sz="2800" b="1" smtClean="0">
                <a:ea typeface="ヒラギノ角ゴ Pro W3" pitchFamily="1" charset="-128"/>
              </a:rPr>
            </a:br>
            <a:r>
              <a:rPr lang="en-ZA" altLang="en-US" sz="2800" b="1" smtClean="0">
                <a:ea typeface="ヒラギノ角ゴ Pro W3" pitchFamily="1" charset="-128"/>
              </a:rPr>
              <a:t/>
            </a:r>
            <a:br>
              <a:rPr lang="en-ZA" altLang="en-US" sz="2800" b="1" smtClean="0">
                <a:ea typeface="ヒラギノ角ゴ Pro W3" pitchFamily="1" charset="-128"/>
              </a:rPr>
            </a:br>
            <a:r>
              <a:rPr lang="en-ZA" altLang="en-US" sz="2800" b="1" smtClean="0">
                <a:ea typeface="ヒラギノ角ゴ Pro W3" pitchFamily="1" charset="-128"/>
              </a:rPr>
              <a:t/>
            </a:r>
            <a:br>
              <a:rPr lang="en-ZA" altLang="en-US" sz="2800" b="1" smtClean="0">
                <a:ea typeface="ヒラギノ角ゴ Pro W3" pitchFamily="1" charset="-128"/>
              </a:rPr>
            </a:br>
            <a:endParaRPr lang="en-US" altLang="en-US" sz="2800" b="1" smtClean="0">
              <a:ea typeface="ヒラギノ角ゴ Pro W3" pitchFamily="1" charset="-128"/>
            </a:endParaRPr>
          </a:p>
        </p:txBody>
      </p:sp>
      <p:sp>
        <p:nvSpPr>
          <p:cNvPr id="14342" name="Rectangle 3"/>
          <p:cNvSpPr>
            <a:spLocks noGrp="1" noChangeArrowheads="1"/>
          </p:cNvSpPr>
          <p:nvPr>
            <p:ph type="body" idx="4294967295"/>
          </p:nvPr>
        </p:nvSpPr>
        <p:spPr>
          <a:xfrm>
            <a:off x="350838" y="620713"/>
            <a:ext cx="9245600" cy="4537075"/>
          </a:xfrm>
        </p:spPr>
        <p:txBody>
          <a:bodyPr/>
          <a:lstStyle/>
          <a:p>
            <a:pPr marL="0" indent="0" algn="ctr">
              <a:buFontTx/>
              <a:buNone/>
            </a:pPr>
            <a:endParaRPr lang="en-ZA" altLang="en-US" sz="4000" b="1" smtClean="0">
              <a:latin typeface="Calibri" panose="020F0502020204030204" pitchFamily="34" charset="0"/>
              <a:ea typeface="ヒラギノ角ゴ Pro W3" pitchFamily="1" charset="-128"/>
            </a:endParaRPr>
          </a:p>
          <a:p>
            <a:pPr marL="0" indent="0" algn="ctr">
              <a:buFontTx/>
              <a:buNone/>
            </a:pPr>
            <a:r>
              <a:rPr lang="en-ZA" altLang="en-US" sz="4000" b="1" smtClean="0">
                <a:latin typeface="Calibri" panose="020F0502020204030204" pitchFamily="34" charset="0"/>
                <a:ea typeface="ヒラギノ角ゴ Pro W3" pitchFamily="1" charset="-128"/>
                <a:cs typeface="Arial" panose="020B0604020202020204" pitchFamily="34" charset="0"/>
              </a:rPr>
              <a:t>KEY ACHIEVEMENTS PER PROGRAMME FOR REPORTING PERIOD </a:t>
            </a:r>
          </a:p>
          <a:p>
            <a:pPr marL="0" indent="0" algn="ctr">
              <a:buFontTx/>
              <a:buNone/>
            </a:pPr>
            <a:r>
              <a:rPr lang="en-ZA" altLang="en-US" sz="4000" b="1" smtClean="0">
                <a:latin typeface="Calibri" panose="020F0502020204030204" pitchFamily="34" charset="0"/>
                <a:ea typeface="ヒラギノ角ゴ Pro W3" pitchFamily="1" charset="-128"/>
                <a:cs typeface="Arial" panose="020B0604020202020204" pitchFamily="34" charset="0"/>
              </a:rPr>
              <a:t>APRIL  – JUNE 2016</a:t>
            </a:r>
          </a:p>
        </p:txBody>
      </p:sp>
      <p:sp>
        <p:nvSpPr>
          <p:cNvPr id="2" name="Date Placeholder 1"/>
          <p:cNvSpPr>
            <a:spLocks noGrp="1"/>
          </p:cNvSpPr>
          <p:nvPr>
            <p:ph type="dt" sz="half" idx="10"/>
          </p:nvPr>
        </p:nvSpPr>
        <p:spPr/>
        <p:txBody>
          <a:bodyPr/>
          <a:lstStyle/>
          <a:p>
            <a:pPr>
              <a:defRPr/>
            </a:pPr>
            <a:fld id="{87BF5A3A-D5CE-4C2F-B546-DB6F3C59325C}"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spcBef>
                <a:spcPct val="0"/>
              </a:spcBef>
              <a:buFontTx/>
              <a:buNone/>
            </a:pPr>
            <a:fld id="{84634A4A-A59F-458A-B221-D7BDD99CDDCB}" type="slidenum">
              <a:rPr lang="en-GB" altLang="en-US" sz="1400" smtClean="0"/>
              <a:pPr>
                <a:spcBef>
                  <a:spcPct val="0"/>
                </a:spcBef>
                <a:buFontTx/>
                <a:buNone/>
              </a:pPr>
              <a:t>9</a:t>
            </a:fld>
            <a:endParaRPr lang="en-GB" altLang="en-US" sz="1400" smtClean="0"/>
          </a:p>
        </p:txBody>
      </p:sp>
      <p:graphicFrame>
        <p:nvGraphicFramePr>
          <p:cNvPr id="15364" name="Chart 4"/>
          <p:cNvGraphicFramePr>
            <a:graphicFrameLocks/>
          </p:cNvGraphicFramePr>
          <p:nvPr/>
        </p:nvGraphicFramePr>
        <p:xfrm>
          <a:off x="406400" y="406400"/>
          <a:ext cx="9017000" cy="5130800"/>
        </p:xfrm>
        <a:graphic>
          <a:graphicData uri="http://schemas.openxmlformats.org/presentationml/2006/ole">
            <p:oleObj spid="_x0000_s15371" name="Chart" r:id="rId3" imgW="9022862" imgH="5139373" progId="Excel.Sheet.8">
              <p:embed/>
            </p:oleObj>
          </a:graphicData>
        </a:graphic>
      </p:graphicFrame>
      <p:sp>
        <p:nvSpPr>
          <p:cNvPr id="2" name="Date Placeholder 1"/>
          <p:cNvSpPr>
            <a:spLocks noGrp="1"/>
          </p:cNvSpPr>
          <p:nvPr>
            <p:ph type="dt" sz="half" idx="10"/>
          </p:nvPr>
        </p:nvSpPr>
        <p:spPr/>
        <p:txBody>
          <a:bodyPr/>
          <a:lstStyle/>
          <a:p>
            <a:pPr>
              <a:defRPr/>
            </a:pPr>
            <a:fld id="{F480DDEC-04FB-456E-B9A4-8130AF450339}" type="datetime3">
              <a:rPr lang="en-US" altLang="en-US" smtClean="0"/>
              <a:pPr>
                <a:defRPr/>
              </a:pPr>
              <a:t>23 September 2016</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Portfolio Committee</a:t>
            </a:r>
            <a:endParaRPr lang="en-US" altLang="en-US"/>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Microsoft PowerPoint Presentation2">
  <a:themeElements>
    <a:clrScheme name="Microsoft PowerPoint Presentation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crosoft PowerPoint Presentation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icrosoft PowerPoint Presentation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PowerPoint Presentation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PowerPoint Presentation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PowerPoint Presentation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PowerPoint Presentation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PowerPoint Presentation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PowerPoint Presentation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F:\Microsoft PowerPoint Presentation2.pot</Template>
  <TotalTime>6622</TotalTime>
  <Words>5430</Words>
  <Application>Microsoft Office PowerPoint</Application>
  <PresentationFormat>A4 Paper (210x297 mm)</PresentationFormat>
  <Paragraphs>1541</Paragraphs>
  <Slides>58</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Microsoft PowerPoint Presentation2</vt:lpstr>
      <vt:lpstr>Chart</vt:lpstr>
      <vt:lpstr>  DSD Performance  Report for the period    (01  April 2016 – 30 June  2016)  Presentation to Portfolio Committee on Social Development  </vt:lpstr>
      <vt:lpstr>Presentation outline</vt:lpstr>
      <vt:lpstr>  PURPOSE  </vt:lpstr>
      <vt:lpstr>Slide 4</vt:lpstr>
      <vt:lpstr>PROGRAMMES PURPOSE </vt:lpstr>
      <vt:lpstr>Slide 6</vt:lpstr>
      <vt:lpstr>Standard Reporting Format and Rating System</vt:lpstr>
      <vt:lpstr>   </vt:lpstr>
      <vt:lpstr>Slide 9</vt:lpstr>
      <vt:lpstr>Slide 10</vt:lpstr>
      <vt:lpstr>Slide 11</vt:lpstr>
      <vt:lpstr>Slide 12</vt:lpstr>
      <vt:lpstr>Slide 13</vt:lpstr>
      <vt:lpstr>PROGRAMME 1: ADMINISTRATION</vt:lpstr>
      <vt:lpstr>Slide 15</vt:lpstr>
      <vt:lpstr>Slide 16</vt:lpstr>
      <vt:lpstr>Slide 17</vt:lpstr>
      <vt:lpstr>Slide 18</vt:lpstr>
      <vt:lpstr>Slide 19</vt:lpstr>
      <vt:lpstr>Slide 20</vt:lpstr>
      <vt:lpstr>Slide 21</vt:lpstr>
      <vt:lpstr>Slide 22</vt:lpstr>
      <vt:lpstr>PROGRAMME 2: SOCIAL ASSISTANCE</vt:lpstr>
      <vt:lpstr>Slide 24</vt:lpstr>
      <vt:lpstr>Slide 25</vt:lpstr>
      <vt:lpstr>Slide 26</vt:lpstr>
      <vt:lpstr>Slide 27</vt:lpstr>
      <vt:lpstr>PROGRAMME 3: SOCIAL SECURITY POLICY AND ADMINISTRATION</vt:lpstr>
      <vt:lpstr>Slide 29</vt:lpstr>
      <vt:lpstr>Slide 30</vt:lpstr>
      <vt:lpstr>Slide 31</vt:lpstr>
      <vt:lpstr>Slide 32</vt:lpstr>
      <vt:lpstr>PROGRAMME 4: WELFARE SERVICES POLICY DEVELOPMENT AND ADMINISTRATION</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PROGRAMME 5: SOCIAL POLICY AND INTEGRATED SERVICE DELIVERY</vt:lpstr>
      <vt:lpstr>Slide 47</vt:lpstr>
      <vt:lpstr>Slide 48</vt:lpstr>
      <vt:lpstr>Slide 49</vt:lpstr>
      <vt:lpstr>Slide 50</vt:lpstr>
      <vt:lpstr>Slide 51</vt:lpstr>
      <vt:lpstr>Slide 52</vt:lpstr>
      <vt:lpstr>Slide 53</vt:lpstr>
      <vt:lpstr>Slide 54</vt:lpstr>
      <vt:lpstr>Slide 55</vt:lpstr>
      <vt:lpstr>Slide 56</vt:lpstr>
      <vt:lpstr>Slide 57</vt:lpstr>
      <vt:lpstr>THANK YOU!</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KediboneM</dc:creator>
  <cp:lastModifiedBy>PUMZA</cp:lastModifiedBy>
  <cp:revision>521</cp:revision>
  <cp:lastPrinted>2013-09-04T06:38:07Z</cp:lastPrinted>
  <dcterms:created xsi:type="dcterms:W3CDTF">2013-09-04T06:30:42Z</dcterms:created>
  <dcterms:modified xsi:type="dcterms:W3CDTF">2016-09-23T08:39:38Z</dcterms:modified>
</cp:coreProperties>
</file>