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43" r:id="rId3"/>
    <p:sldId id="395" r:id="rId4"/>
    <p:sldId id="380" r:id="rId5"/>
    <p:sldId id="411" r:id="rId6"/>
    <p:sldId id="418" r:id="rId7"/>
    <p:sldId id="431" r:id="rId8"/>
    <p:sldId id="424" r:id="rId9"/>
    <p:sldId id="432" r:id="rId10"/>
    <p:sldId id="433" r:id="rId11"/>
    <p:sldId id="417" r:id="rId12"/>
    <p:sldId id="401" r:id="rId13"/>
    <p:sldId id="434" r:id="rId14"/>
    <p:sldId id="398" r:id="rId15"/>
    <p:sldId id="425" r:id="rId16"/>
    <p:sldId id="426" r:id="rId17"/>
    <p:sldId id="435" r:id="rId18"/>
    <p:sldId id="436" r:id="rId19"/>
    <p:sldId id="430" r:id="rId20"/>
    <p:sldId id="437" r:id="rId21"/>
    <p:sldId id="439" r:id="rId22"/>
    <p:sldId id="412" r:id="rId23"/>
    <p:sldId id="438" r:id="rId24"/>
    <p:sldId id="350" r:id="rId25"/>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84560" autoAdjust="0"/>
  </p:normalViewPr>
  <p:slideViewPr>
    <p:cSldViewPr snapToGrid="0" snapToObjects="1">
      <p:cViewPr varScale="1">
        <p:scale>
          <a:sx n="98" d="100"/>
          <a:sy n="98" d="100"/>
        </p:scale>
        <p:origin x="-2004" y="-96"/>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5" d="100"/>
          <a:sy n="55" d="100"/>
        </p:scale>
        <p:origin x="1656"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4283" cy="49829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8647" y="0"/>
            <a:ext cx="2944283" cy="498295"/>
          </a:xfrm>
          <a:prstGeom prst="rect">
            <a:avLst/>
          </a:prstGeom>
        </p:spPr>
        <p:txBody>
          <a:bodyPr vert="horz" lIns="91440" tIns="45720" rIns="91440" bIns="45720" rtlCol="0"/>
          <a:lstStyle>
            <a:lvl1pPr algn="r">
              <a:defRPr sz="1200"/>
            </a:lvl1pPr>
          </a:lstStyle>
          <a:p>
            <a:fld id="{5D9B06C2-F63B-4A9B-881F-17D574CDC071}" type="datetimeFigureOut">
              <a:rPr lang="en-ZA" smtClean="0"/>
              <a:pPr/>
              <a:t>2016/09/21</a:t>
            </a:fld>
            <a:endParaRPr lang="en-ZA"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33109"/>
            <a:ext cx="2944283" cy="49829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647" y="9433109"/>
            <a:ext cx="2944283" cy="498294"/>
          </a:xfrm>
          <a:prstGeom prst="rect">
            <a:avLst/>
          </a:prstGeom>
        </p:spPr>
        <p:txBody>
          <a:bodyPr vert="horz" lIns="91440" tIns="45720" rIns="91440" bIns="45720"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xmlns=""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DE301B3-0F82-4F15-B8FA-A70ED243FE3C}" type="slidenum">
              <a:rPr lang="en-ZA" smtClean="0"/>
              <a:pPr/>
              <a:t>1</a:t>
            </a:fld>
            <a:endParaRPr lang="en-ZA" dirty="0"/>
          </a:p>
        </p:txBody>
      </p:sp>
    </p:spTree>
    <p:extLst>
      <p:ext uri="{BB962C8B-B14F-4D97-AF65-F5344CB8AC3E}">
        <p14:creationId xmlns:p14="http://schemas.microsoft.com/office/powerpoint/2010/main" xmlns="" val="2080371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15</a:t>
            </a:fld>
            <a:endParaRPr lang="en-ZA" dirty="0"/>
          </a:p>
        </p:txBody>
      </p:sp>
    </p:spTree>
    <p:extLst>
      <p:ext uri="{BB962C8B-B14F-4D97-AF65-F5344CB8AC3E}">
        <p14:creationId xmlns:p14="http://schemas.microsoft.com/office/powerpoint/2010/main" xmlns="" val="211746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16</a:t>
            </a:fld>
            <a:endParaRPr lang="en-ZA" dirty="0"/>
          </a:p>
        </p:txBody>
      </p:sp>
    </p:spTree>
    <p:extLst>
      <p:ext uri="{BB962C8B-B14F-4D97-AF65-F5344CB8AC3E}">
        <p14:creationId xmlns:p14="http://schemas.microsoft.com/office/powerpoint/2010/main" xmlns="" val="260111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19</a:t>
            </a:fld>
            <a:endParaRPr lang="en-ZA" dirty="0"/>
          </a:p>
        </p:txBody>
      </p:sp>
    </p:spTree>
    <p:extLst>
      <p:ext uri="{BB962C8B-B14F-4D97-AF65-F5344CB8AC3E}">
        <p14:creationId xmlns:p14="http://schemas.microsoft.com/office/powerpoint/2010/main" xmlns="" val="2593947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22</a:t>
            </a:fld>
            <a:endParaRPr lang="en-ZA" dirty="0"/>
          </a:p>
        </p:txBody>
      </p:sp>
    </p:spTree>
    <p:extLst>
      <p:ext uri="{BB962C8B-B14F-4D97-AF65-F5344CB8AC3E}">
        <p14:creationId xmlns:p14="http://schemas.microsoft.com/office/powerpoint/2010/main" xmlns="" val="49322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a:t>
            </a:fld>
            <a:endParaRPr lang="en-ZA" dirty="0"/>
          </a:p>
        </p:txBody>
      </p:sp>
    </p:spTree>
    <p:extLst>
      <p:ext uri="{BB962C8B-B14F-4D97-AF65-F5344CB8AC3E}">
        <p14:creationId xmlns:p14="http://schemas.microsoft.com/office/powerpoint/2010/main" xmlns="" val="236507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a:t>
            </a:fld>
            <a:endParaRPr lang="en-ZA" dirty="0"/>
          </a:p>
        </p:txBody>
      </p:sp>
    </p:spTree>
    <p:extLst>
      <p:ext uri="{BB962C8B-B14F-4D97-AF65-F5344CB8AC3E}">
        <p14:creationId xmlns:p14="http://schemas.microsoft.com/office/powerpoint/2010/main" xmlns="" val="310945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5</a:t>
            </a:fld>
            <a:endParaRPr lang="en-ZA" dirty="0"/>
          </a:p>
        </p:txBody>
      </p:sp>
    </p:spTree>
    <p:extLst>
      <p:ext uri="{BB962C8B-B14F-4D97-AF65-F5344CB8AC3E}">
        <p14:creationId xmlns:p14="http://schemas.microsoft.com/office/powerpoint/2010/main" xmlns="" val="47099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6</a:t>
            </a:fld>
            <a:endParaRPr lang="en-ZA" dirty="0"/>
          </a:p>
        </p:txBody>
      </p:sp>
    </p:spTree>
    <p:extLst>
      <p:ext uri="{BB962C8B-B14F-4D97-AF65-F5344CB8AC3E}">
        <p14:creationId xmlns:p14="http://schemas.microsoft.com/office/powerpoint/2010/main" xmlns="" val="199352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8</a:t>
            </a:fld>
            <a:endParaRPr lang="en-ZA" dirty="0"/>
          </a:p>
        </p:txBody>
      </p:sp>
    </p:spTree>
    <p:extLst>
      <p:ext uri="{BB962C8B-B14F-4D97-AF65-F5344CB8AC3E}">
        <p14:creationId xmlns:p14="http://schemas.microsoft.com/office/powerpoint/2010/main" xmlns="" val="247428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11</a:t>
            </a:fld>
            <a:endParaRPr lang="en-ZA" dirty="0"/>
          </a:p>
        </p:txBody>
      </p:sp>
    </p:spTree>
    <p:extLst>
      <p:ext uri="{BB962C8B-B14F-4D97-AF65-F5344CB8AC3E}">
        <p14:creationId xmlns:p14="http://schemas.microsoft.com/office/powerpoint/2010/main" xmlns="" val="146182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12</a:t>
            </a:fld>
            <a:endParaRPr lang="en-ZA" dirty="0"/>
          </a:p>
        </p:txBody>
      </p:sp>
    </p:spTree>
    <p:extLst>
      <p:ext uri="{BB962C8B-B14F-4D97-AF65-F5344CB8AC3E}">
        <p14:creationId xmlns:p14="http://schemas.microsoft.com/office/powerpoint/2010/main" xmlns="" val="300054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14</a:t>
            </a:fld>
            <a:endParaRPr lang="en-ZA" dirty="0"/>
          </a:p>
        </p:txBody>
      </p:sp>
    </p:spTree>
    <p:extLst>
      <p:ext uri="{BB962C8B-B14F-4D97-AF65-F5344CB8AC3E}">
        <p14:creationId xmlns:p14="http://schemas.microsoft.com/office/powerpoint/2010/main" xmlns="" val="50985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BDE8BC-3C09-4B86-A1EE-2A1CEBE60447}"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4B8A3-F363-45C1-8A95-E5FA6F493685}"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737DD-65E3-4D58-9EBE-869FDD8C4F3C}"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EE2FA0-6C9E-42BC-8FE2-619D44A4E837}"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0DF48B-BAE0-476D-8A24-4A9C6B3E01BE}"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B9264E-DCF5-4029-B1C0-6C575800453D}"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DE1DDD-F7B1-43AC-8EC3-7EFC372954CF}" type="datetime1">
              <a:rPr lang="en-US" smtClean="0"/>
              <a:pPr/>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30515-2816-406C-AA51-EA65EE2B1EC9}" type="datetime1">
              <a:rPr lang="en-US" smtClean="0"/>
              <a:pPr/>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1A8A3-4236-46F6-8D77-7F50D846E8CE}" type="datetime1">
              <a:rPr lang="en-US" smtClean="0"/>
              <a:pPr/>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197F2-7D56-43E7-9454-985E3BD76A86}"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D5BC5-EA74-4AB5-9CC7-A61C6873435F}"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F49AC-4CA4-444B-991C-1343396DAC74}" type="datetime1">
              <a:rPr lang="en-US" smtClean="0"/>
              <a:pPr/>
              <a:t>9/21/2016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165262" cy="5201587"/>
          </a:xfrm>
        </p:spPr>
        <p:txBody>
          <a:bodyPr>
            <a:noAutofit/>
          </a:bodyPr>
          <a:lstStyle/>
          <a:p>
            <a:pPr lvl="1" algn="l" defTabSz="457200"/>
            <a:r>
              <a:rPr lang="en-ZA" sz="2000" b="1" dirty="0" smtClean="0">
                <a:solidFill>
                  <a:srgbClr val="C00000"/>
                </a:solidFill>
              </a:rPr>
              <a:t/>
            </a:r>
            <a:br>
              <a:rPr lang="en-ZA" sz="2000" b="1" dirty="0" smtClean="0">
                <a:solidFill>
                  <a:srgbClr val="C00000"/>
                </a:solidFill>
              </a:rPr>
            </a:br>
            <a:r>
              <a:rPr lang="en-ZA" sz="2000" b="1" dirty="0">
                <a:solidFill>
                  <a:srgbClr val="C00000"/>
                </a:solidFill>
              </a:rPr>
              <a:t/>
            </a:r>
            <a:br>
              <a:rPr lang="en-ZA" sz="2000" b="1" dirty="0">
                <a:solidFill>
                  <a:srgbClr val="C00000"/>
                </a:solidFill>
              </a:rPr>
            </a:br>
            <a:r>
              <a:rPr lang="en-ZA" sz="2000" b="1" dirty="0" smtClean="0">
                <a:solidFill>
                  <a:srgbClr val="C00000"/>
                </a:solidFill>
              </a:rPr>
              <a:t/>
            </a:r>
            <a:br>
              <a:rPr lang="en-ZA" sz="2000" b="1" dirty="0" smtClean="0">
                <a:solidFill>
                  <a:srgbClr val="C00000"/>
                </a:solidFill>
              </a:rPr>
            </a:br>
            <a:r>
              <a:rPr lang="en-ZA" sz="2000" b="1" dirty="0" smtClean="0">
                <a:solidFill>
                  <a:srgbClr val="C00000"/>
                </a:solidFill>
              </a:rPr>
              <a:t/>
            </a:r>
            <a:br>
              <a:rPr lang="en-ZA" sz="2000" b="1" dirty="0" smtClean="0">
                <a:solidFill>
                  <a:srgbClr val="C00000"/>
                </a:solidFill>
              </a:rPr>
            </a:br>
            <a:r>
              <a:rPr lang="en-ZA" sz="2000" b="1" dirty="0">
                <a:solidFill>
                  <a:srgbClr val="C00000"/>
                </a:solidFill>
              </a:rPr>
              <a:t/>
            </a:r>
            <a:br>
              <a:rPr lang="en-ZA" sz="2000" b="1" dirty="0">
                <a:solidFill>
                  <a:srgbClr val="C00000"/>
                </a:solidFill>
              </a:rPr>
            </a:br>
            <a:r>
              <a:rPr lang="en-ZA" sz="2000" b="1" dirty="0" smtClean="0">
                <a:solidFill>
                  <a:srgbClr val="C00000"/>
                </a:solidFill>
              </a:rPr>
              <a:t/>
            </a:r>
            <a:br>
              <a:rPr lang="en-ZA" sz="2000" b="1" dirty="0" smtClean="0">
                <a:solidFill>
                  <a:srgbClr val="C00000"/>
                </a:solidFill>
              </a:rPr>
            </a:br>
            <a:r>
              <a:rPr lang="en-ZA" sz="2000" b="1" dirty="0" smtClean="0">
                <a:solidFill>
                  <a:srgbClr val="FFC000"/>
                </a:solidFill>
              </a:rPr>
              <a:t>DOC RESPONSE TO THE SUBMISSIONS BY STAKEHOLDERS TO THE FILMS AND PUBLICATIONS AMENDMENT BILL – </a:t>
            </a:r>
            <a:br>
              <a:rPr lang="en-ZA" sz="2000" b="1" dirty="0" smtClean="0">
                <a:solidFill>
                  <a:srgbClr val="FFC000"/>
                </a:solidFill>
              </a:rPr>
            </a:br>
            <a:r>
              <a:rPr lang="en-ZA" sz="2000" b="1" dirty="0" smtClean="0">
                <a:solidFill>
                  <a:srgbClr val="FFC000"/>
                </a:solidFill>
              </a:rPr>
              <a:t>20 SEPTEMBER 2016</a:t>
            </a:r>
            <a:r>
              <a:rPr lang="en-ZA" sz="2000" b="1" dirty="0">
                <a:solidFill>
                  <a:srgbClr val="C00000"/>
                </a:solidFill>
              </a:rPr>
              <a:t/>
            </a:r>
            <a:br>
              <a:rPr lang="en-ZA" sz="2000" b="1" dirty="0">
                <a:solidFill>
                  <a:srgbClr val="C00000"/>
                </a:solidFill>
              </a:rPr>
            </a:br>
            <a:r>
              <a:rPr lang="en-ZA" sz="2000" b="1" dirty="0" smtClean="0">
                <a:solidFill>
                  <a:srgbClr val="C00000"/>
                </a:solidFill>
              </a:rPr>
              <a:t/>
            </a:r>
            <a:br>
              <a:rPr lang="en-ZA" sz="2000" b="1" dirty="0" smtClean="0">
                <a:solidFill>
                  <a:srgbClr val="C00000"/>
                </a:solidFill>
              </a:rPr>
            </a:br>
            <a:r>
              <a:rPr lang="en-ZA" sz="2000" b="1" dirty="0" smtClean="0">
                <a:solidFill>
                  <a:schemeClr val="accent6">
                    <a:lumMod val="75000"/>
                  </a:schemeClr>
                </a:solidFill>
              </a:rPr>
              <a:t>MR NDIVHUHO MUNZHELELE</a:t>
            </a:r>
            <a:br>
              <a:rPr lang="en-ZA" sz="2000" b="1" dirty="0" smtClean="0">
                <a:solidFill>
                  <a:schemeClr val="accent6">
                    <a:lumMod val="75000"/>
                  </a:schemeClr>
                </a:solidFill>
              </a:rPr>
            </a:br>
            <a:r>
              <a:rPr lang="en-ZA" sz="2000" b="1" dirty="0" smtClean="0">
                <a:solidFill>
                  <a:schemeClr val="accent6">
                    <a:lumMod val="75000"/>
                  </a:schemeClr>
                </a:solidFill>
              </a:rPr>
              <a:t>ADG: DEPARTMENT OF COMMUNICATIONS</a:t>
            </a:r>
            <a:endParaRPr lang="en-US" sz="2000" b="1" dirty="0">
              <a:solidFill>
                <a:schemeClr val="tx1"/>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1</a:t>
            </a:fld>
            <a:endParaRPr lang="en-US" dirty="0"/>
          </a:p>
        </p:txBody>
      </p:sp>
    </p:spTree>
    <p:extLst>
      <p:ext uri="{BB962C8B-B14F-4D97-AF65-F5344CB8AC3E}">
        <p14:creationId xmlns:p14="http://schemas.microsoft.com/office/powerpoint/2010/main" xmlns="" val="3882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Century Gothic" panose="020B0502020202020204" pitchFamily="34" charset="0"/>
                <a:cs typeface="Arial" panose="020B0604020202020204" pitchFamily="34" charset="0"/>
              </a:rPr>
              <a:t>DIGITAL SA</a:t>
            </a:r>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10</a:t>
            </a:fld>
            <a:endParaRPr lang="en-US" dirty="0"/>
          </a:p>
        </p:txBody>
      </p:sp>
      <p:pic>
        <p:nvPicPr>
          <p:cNvPr id="7" name="Content Placeholder 6"/>
          <p:cNvPicPr>
            <a:picLocks noGrp="1" noChangeAspect="1"/>
          </p:cNvPicPr>
          <p:nvPr>
            <p:ph idx="1"/>
          </p:nvPr>
        </p:nvPicPr>
        <p:blipFill>
          <a:blip r:embed="rId2"/>
          <a:stretch>
            <a:fillRect/>
          </a:stretch>
        </p:blipFill>
        <p:spPr>
          <a:xfrm>
            <a:off x="884420" y="1417638"/>
            <a:ext cx="7802380" cy="4668369"/>
          </a:xfrm>
          <a:prstGeom prst="rect">
            <a:avLst/>
          </a:prstGeom>
        </p:spPr>
      </p:pic>
    </p:spTree>
    <p:extLst>
      <p:ext uri="{BB962C8B-B14F-4D97-AF65-F5344CB8AC3E}">
        <p14:creationId xmlns:p14="http://schemas.microsoft.com/office/powerpoint/2010/main" xmlns="" val="71872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fontScale="90000"/>
          </a:bodyPr>
          <a:lstStyle/>
          <a:p>
            <a:pPr>
              <a:lnSpc>
                <a:spcPct val="150000"/>
              </a:lnSpc>
            </a:pPr>
            <a:r>
              <a:rPr lang="en-US" sz="4000" b="1" dirty="0" smtClean="0">
                <a:solidFill>
                  <a:schemeClr val="accent6"/>
                </a:solidFill>
                <a:latin typeface="Arial Narrow" panose="020B0606020202030204" pitchFamily="34" charset="0"/>
                <a:cs typeface="Arial" panose="020B0604020202020204" pitchFamily="34" charset="0"/>
              </a:rPr>
              <a:t>SYNOPSIS OF </a:t>
            </a:r>
            <a:r>
              <a:rPr lang="en-US" sz="4000" b="1" dirty="0">
                <a:solidFill>
                  <a:schemeClr val="accent6"/>
                </a:solidFill>
                <a:latin typeface="Arial Narrow" panose="020B0606020202030204" pitchFamily="34" charset="0"/>
                <a:cs typeface="Arial" panose="020B0604020202020204" pitchFamily="34" charset="0"/>
              </a:rPr>
              <a:t>SUBMISSIONS </a:t>
            </a:r>
            <a:endParaRPr lang="en-US" sz="4000" b="1" dirty="0">
              <a:solidFill>
                <a:srgbClr val="FF0000"/>
              </a:solidFill>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0" y="869430"/>
            <a:ext cx="9144000" cy="5988570"/>
          </a:xfrm>
        </p:spPr>
        <p:txBody>
          <a:bodyPr>
            <a:noAutofit/>
          </a:bodyPr>
          <a:lstStyle/>
          <a:p>
            <a:pPr algn="just">
              <a:lnSpc>
                <a:spcPct val="150000"/>
              </a:lnSpc>
              <a:buFont typeface="Wingdings" panose="05000000000000000000" pitchFamily="2" charset="2"/>
              <a:buChar char="Ø"/>
            </a:pPr>
            <a:r>
              <a:rPr lang="en-ZA" sz="1700" dirty="0" smtClean="0">
                <a:latin typeface="Century Gothic" panose="020B0502020202020204" pitchFamily="34" charset="0"/>
              </a:rPr>
              <a:t>Firstly</a:t>
            </a:r>
            <a:r>
              <a:rPr lang="en-ZA" sz="1700" dirty="0">
                <a:latin typeface="Century Gothic" panose="020B0502020202020204" pitchFamily="34" charset="0"/>
              </a:rPr>
              <a:t>, </a:t>
            </a:r>
            <a:r>
              <a:rPr lang="en-ZA" sz="1700" dirty="0" smtClean="0">
                <a:latin typeface="Century Gothic" panose="020B0502020202020204" pitchFamily="34" charset="0"/>
              </a:rPr>
              <a:t>we agree with stakeholders submissions that certain </a:t>
            </a:r>
            <a:r>
              <a:rPr lang="en-ZA" sz="1700" dirty="0">
                <a:latin typeface="Century Gothic" panose="020B0502020202020204" pitchFamily="34" charset="0"/>
              </a:rPr>
              <a:t>legal definitions set out in the </a:t>
            </a:r>
            <a:r>
              <a:rPr lang="en-ZA" sz="1700" dirty="0" smtClean="0">
                <a:latin typeface="Century Gothic" panose="020B0502020202020204" pitchFamily="34" charset="0"/>
              </a:rPr>
              <a:t>Bill required </a:t>
            </a:r>
            <a:r>
              <a:rPr lang="en-ZA" sz="1700" dirty="0">
                <a:latin typeface="Century Gothic" panose="020B0502020202020204" pitchFamily="34" charset="0"/>
              </a:rPr>
              <a:t>further work to help provide legal certainty for all parties and to prevent potential abuses or circumvention of the </a:t>
            </a:r>
            <a:r>
              <a:rPr lang="en-ZA" sz="1700" dirty="0" smtClean="0">
                <a:latin typeface="Century Gothic" panose="020B0502020202020204" pitchFamily="34" charset="0"/>
              </a:rPr>
              <a:t>intended regulations. </a:t>
            </a:r>
          </a:p>
          <a:p>
            <a:pPr algn="just">
              <a:lnSpc>
                <a:spcPct val="150000"/>
              </a:lnSpc>
              <a:buFont typeface="Wingdings" panose="05000000000000000000" pitchFamily="2" charset="2"/>
              <a:buChar char="Ø"/>
            </a:pPr>
            <a:r>
              <a:rPr lang="en-ZA" sz="1700" dirty="0" smtClean="0">
                <a:latin typeface="Century Gothic" panose="020B0502020202020204" pitchFamily="34" charset="0"/>
              </a:rPr>
              <a:t>Secondly, we broadly agree and support </a:t>
            </a:r>
            <a:r>
              <a:rPr lang="en-ZA" sz="1700" dirty="0">
                <a:latin typeface="Century Gothic" panose="020B0502020202020204" pitchFamily="34" charset="0"/>
              </a:rPr>
              <a:t>the </a:t>
            </a:r>
            <a:r>
              <a:rPr lang="en-ZA" sz="1700" dirty="0" smtClean="0">
                <a:latin typeface="Century Gothic" panose="020B0502020202020204" pitchFamily="34" charset="0"/>
              </a:rPr>
              <a:t>proposal that FPB will only deal with online or internet content networks and services matters, and ICASA will be the only one regulating broadcasting content.</a:t>
            </a:r>
          </a:p>
          <a:p>
            <a:pPr algn="just">
              <a:lnSpc>
                <a:spcPct val="150000"/>
              </a:lnSpc>
              <a:buFont typeface="Wingdings" panose="05000000000000000000" pitchFamily="2" charset="2"/>
              <a:buChar char="Ø"/>
            </a:pPr>
            <a:r>
              <a:rPr lang="en-ZA" sz="1700" dirty="0" smtClean="0">
                <a:latin typeface="Century Gothic" panose="020B0502020202020204" pitchFamily="34" charset="0"/>
              </a:rPr>
              <a:t>Thirdly, </a:t>
            </a:r>
            <a:r>
              <a:rPr lang="en-ZA" sz="1700" dirty="0">
                <a:latin typeface="Century Gothic" panose="020B0502020202020204" pitchFamily="34" charset="0"/>
              </a:rPr>
              <a:t>acknowledging that we always need to assess the practical and/or technical and related potential financial costs and social benefits arising from implementing and enforcing the regulatory provisions emanating from this legislations, we are of the view that the cost implications in enforcing this law by FPB, in line with international trends, is expected to be modest given the small number of online content networks and service providers (who will not be worse off as a result of this law and whose costs are also going to be modest as they are already complying with the laws).</a:t>
            </a:r>
          </a:p>
          <a:p>
            <a:pPr algn="just">
              <a:lnSpc>
                <a:spcPct val="150000"/>
              </a:lnSpc>
              <a:buFont typeface="Wingdings" panose="05000000000000000000" pitchFamily="2" charset="2"/>
              <a:buChar char="Ø"/>
            </a:pPr>
            <a:endParaRPr lang="en-ZA" sz="170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11</a:t>
            </a:fld>
            <a:endParaRPr lang="en-US" dirty="0"/>
          </a:p>
        </p:txBody>
      </p:sp>
    </p:spTree>
    <p:extLst>
      <p:ext uri="{BB962C8B-B14F-4D97-AF65-F5344CB8AC3E}">
        <p14:creationId xmlns:p14="http://schemas.microsoft.com/office/powerpoint/2010/main" xmlns="" val="1355370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a:bodyPr>
          <a:lstStyle/>
          <a:p>
            <a:r>
              <a:rPr lang="en-US" sz="4000" b="1" dirty="0" smtClean="0">
                <a:solidFill>
                  <a:schemeClr val="accent6"/>
                </a:solidFill>
                <a:latin typeface="Arial Narrow" panose="020B0606020202030204" pitchFamily="34" charset="0"/>
                <a:cs typeface="Arial" panose="020B0604020202020204" pitchFamily="34" charset="0"/>
              </a:rPr>
              <a:t>SYNOPSIS OF </a:t>
            </a:r>
            <a:r>
              <a:rPr lang="en-US" sz="4000" b="1" dirty="0">
                <a:solidFill>
                  <a:schemeClr val="accent6"/>
                </a:solidFill>
                <a:latin typeface="Arial Narrow" panose="020B0606020202030204" pitchFamily="34" charset="0"/>
                <a:cs typeface="Arial" panose="020B0604020202020204" pitchFamily="34" charset="0"/>
              </a:rPr>
              <a:t>SUBMISSIONS </a:t>
            </a:r>
            <a:endParaRPr lang="en-US" sz="4000" dirty="0">
              <a:solidFill>
                <a:schemeClr val="accent6">
                  <a:lumMod val="75000"/>
                </a:schemeClr>
              </a:solidFill>
            </a:endParaRPr>
          </a:p>
        </p:txBody>
      </p:sp>
      <p:sp>
        <p:nvSpPr>
          <p:cNvPr id="3" name="Content Placeholder 2"/>
          <p:cNvSpPr>
            <a:spLocks noGrp="1"/>
          </p:cNvSpPr>
          <p:nvPr>
            <p:ph idx="1"/>
          </p:nvPr>
        </p:nvSpPr>
        <p:spPr>
          <a:xfrm>
            <a:off x="0" y="869430"/>
            <a:ext cx="9144000" cy="5988570"/>
          </a:xfrm>
        </p:spPr>
        <p:txBody>
          <a:bodyPr>
            <a:noAutofit/>
          </a:bodyPr>
          <a:lstStyle/>
          <a:p>
            <a:pPr algn="just">
              <a:lnSpc>
                <a:spcPct val="150000"/>
              </a:lnSpc>
              <a:buFont typeface="Wingdings" panose="05000000000000000000" pitchFamily="2" charset="2"/>
              <a:buChar char="Ø"/>
            </a:pPr>
            <a:r>
              <a:rPr lang="en-ZA" sz="1700" dirty="0" smtClean="0">
                <a:latin typeface="Century Gothic" panose="020B0502020202020204" pitchFamily="34" charset="0"/>
              </a:rPr>
              <a:t>The </a:t>
            </a:r>
            <a:r>
              <a:rPr lang="en-ZA" sz="1700" dirty="0" err="1" smtClean="0">
                <a:latin typeface="Century Gothic" panose="020B0502020202020204" pitchFamily="34" charset="0"/>
              </a:rPr>
              <a:t>DoC</a:t>
            </a:r>
            <a:r>
              <a:rPr lang="en-ZA" sz="1700" dirty="0" smtClean="0">
                <a:latin typeface="Century Gothic" panose="020B0502020202020204" pitchFamily="34" charset="0"/>
              </a:rPr>
              <a:t> examined at a high level research, in relation to impact assessment, various options related to either various scenarios related to no </a:t>
            </a:r>
            <a:r>
              <a:rPr lang="en-ZA" sz="1700" dirty="0">
                <a:latin typeface="Century Gothic" panose="020B0502020202020204" pitchFamily="34" charset="0"/>
              </a:rPr>
              <a:t>policy </a:t>
            </a:r>
            <a:r>
              <a:rPr lang="en-ZA" sz="1700" dirty="0" smtClean="0">
                <a:latin typeface="Century Gothic" panose="020B0502020202020204" pitchFamily="34" charset="0"/>
              </a:rPr>
              <a:t>intervention </a:t>
            </a:r>
            <a:r>
              <a:rPr lang="en-ZA" sz="1700" dirty="0">
                <a:latin typeface="Century Gothic" panose="020B0502020202020204" pitchFamily="34" charset="0"/>
              </a:rPr>
              <a:t>and </a:t>
            </a:r>
            <a:r>
              <a:rPr lang="en-ZA" sz="1700" dirty="0" smtClean="0">
                <a:latin typeface="Century Gothic" panose="020B0502020202020204" pitchFamily="34" charset="0"/>
              </a:rPr>
              <a:t>various other policy intervention options</a:t>
            </a:r>
            <a:r>
              <a:rPr lang="en-ZA" sz="1700" dirty="0">
                <a:latin typeface="Century Gothic" panose="020B0502020202020204" pitchFamily="34" charset="0"/>
              </a:rPr>
              <a:t>. </a:t>
            </a:r>
            <a:endParaRPr lang="en-ZA" sz="1700" dirty="0" smtClean="0">
              <a:latin typeface="Century Gothic" panose="020B0502020202020204" pitchFamily="34" charset="0"/>
            </a:endParaRPr>
          </a:p>
          <a:p>
            <a:pPr algn="just">
              <a:lnSpc>
                <a:spcPct val="150000"/>
              </a:lnSpc>
              <a:buFont typeface="Wingdings" panose="05000000000000000000" pitchFamily="2" charset="2"/>
              <a:buChar char="Ø"/>
            </a:pPr>
            <a:r>
              <a:rPr lang="en-ZA" sz="1700" dirty="0" smtClean="0">
                <a:latin typeface="Century Gothic" panose="020B0502020202020204" pitchFamily="34" charset="0"/>
              </a:rPr>
              <a:t>The obligations that we intend to impose on online distributors is to register with FPB and assist in addressing harmful and illegal content online have some financial and technical implications which </a:t>
            </a:r>
            <a:r>
              <a:rPr lang="en-ZA" sz="1700" dirty="0">
                <a:latin typeface="Century Gothic" panose="020B0502020202020204" pitchFamily="34" charset="0"/>
              </a:rPr>
              <a:t>are not expected to be significant and could be absorbed in the routine </a:t>
            </a:r>
            <a:r>
              <a:rPr lang="en-ZA" sz="1700" dirty="0" smtClean="0">
                <a:latin typeface="Century Gothic" panose="020B0502020202020204" pitchFamily="34" charset="0"/>
              </a:rPr>
              <a:t>costs </a:t>
            </a:r>
            <a:r>
              <a:rPr lang="en-ZA" sz="1700" dirty="0">
                <a:latin typeface="Century Gothic" panose="020B0502020202020204" pitchFamily="34" charset="0"/>
              </a:rPr>
              <a:t>of online distributors </a:t>
            </a:r>
            <a:r>
              <a:rPr lang="en-ZA" sz="1700" dirty="0" smtClean="0">
                <a:latin typeface="Century Gothic" panose="020B0502020202020204" pitchFamily="34" charset="0"/>
              </a:rPr>
              <a:t>and are insignificant compared to the societal benefit to </a:t>
            </a:r>
            <a:r>
              <a:rPr lang="en-GB" sz="1700" dirty="0" smtClean="0">
                <a:latin typeface="Century Gothic" panose="020B0502020202020204" pitchFamily="34" charset="0"/>
              </a:rPr>
              <a:t>ensure </a:t>
            </a:r>
            <a:r>
              <a:rPr lang="en-GB" sz="1700" dirty="0">
                <a:latin typeface="Century Gothic" panose="020B0502020202020204" pitchFamily="34" charset="0"/>
              </a:rPr>
              <a:t>protection for a vulnerable group in society </a:t>
            </a:r>
            <a:r>
              <a:rPr lang="en-ZA" sz="1700" dirty="0" smtClean="0">
                <a:latin typeface="Century Gothic" panose="020B0502020202020204" pitchFamily="34" charset="0"/>
              </a:rPr>
              <a:t>that would emerge. </a:t>
            </a:r>
          </a:p>
          <a:p>
            <a:pPr algn="just">
              <a:lnSpc>
                <a:spcPct val="150000"/>
              </a:lnSpc>
              <a:buFont typeface="Wingdings" panose="05000000000000000000" pitchFamily="2" charset="2"/>
              <a:buChar char="Ø"/>
            </a:pPr>
            <a:r>
              <a:rPr lang="en-ZA" sz="1700" dirty="0" smtClean="0">
                <a:latin typeface="Century Gothic" panose="020B0502020202020204" pitchFamily="34" charset="0"/>
              </a:rPr>
              <a:t>The </a:t>
            </a:r>
            <a:r>
              <a:rPr lang="en-ZA" sz="1700" dirty="0" err="1" smtClean="0">
                <a:latin typeface="Century Gothic" panose="020B0502020202020204" pitchFamily="34" charset="0"/>
              </a:rPr>
              <a:t>DoC</a:t>
            </a:r>
            <a:r>
              <a:rPr lang="en-ZA" sz="1700" dirty="0" smtClean="0">
                <a:latin typeface="Century Gothic" panose="020B0502020202020204" pitchFamily="34" charset="0"/>
              </a:rPr>
              <a:t> does </a:t>
            </a:r>
            <a:r>
              <a:rPr lang="en-ZA" sz="1700" dirty="0">
                <a:latin typeface="Century Gothic" panose="020B0502020202020204" pitchFamily="34" charset="0"/>
              </a:rPr>
              <a:t>not expect the financial implications of the proposed </a:t>
            </a:r>
            <a:r>
              <a:rPr lang="en-ZA" sz="1700" dirty="0" smtClean="0">
                <a:latin typeface="Century Gothic" panose="020B0502020202020204" pitchFamily="34" charset="0"/>
              </a:rPr>
              <a:t>Bill to </a:t>
            </a:r>
            <a:r>
              <a:rPr lang="en-ZA" sz="1700" dirty="0">
                <a:latin typeface="Century Gothic" panose="020B0502020202020204" pitchFamily="34" charset="0"/>
              </a:rPr>
              <a:t>be significant for Government, but notes there may be “cost implications in enforcing the </a:t>
            </a:r>
            <a:r>
              <a:rPr lang="en-ZA" sz="1700" dirty="0" smtClean="0">
                <a:latin typeface="Century Gothic" panose="020B0502020202020204" pitchFamily="34" charset="0"/>
              </a:rPr>
              <a:t>measures” </a:t>
            </a:r>
            <a:r>
              <a:rPr lang="en-ZA" sz="1700" dirty="0">
                <a:latin typeface="Century Gothic" panose="020B0502020202020204" pitchFamily="34" charset="0"/>
              </a:rPr>
              <a:t>(e.g. by </a:t>
            </a:r>
            <a:r>
              <a:rPr lang="en-ZA" sz="1700" dirty="0" smtClean="0">
                <a:latin typeface="Century Gothic" panose="020B0502020202020204" pitchFamily="34" charset="0"/>
              </a:rPr>
              <a:t>FPB), </a:t>
            </a:r>
            <a:r>
              <a:rPr lang="en-ZA" sz="1700" dirty="0">
                <a:latin typeface="Century Gothic" panose="020B0502020202020204" pitchFamily="34" charset="0"/>
              </a:rPr>
              <a:t>but these are likely to be modest given the small number of </a:t>
            </a:r>
            <a:r>
              <a:rPr lang="en-ZA" sz="1700" dirty="0" smtClean="0">
                <a:latin typeface="Century Gothic" panose="020B0502020202020204" pitchFamily="34" charset="0"/>
              </a:rPr>
              <a:t>online distributors. </a:t>
            </a:r>
          </a:p>
        </p:txBody>
      </p:sp>
      <p:sp>
        <p:nvSpPr>
          <p:cNvPr id="4" name="Slide Number Placeholder 3"/>
          <p:cNvSpPr>
            <a:spLocks noGrp="1"/>
          </p:cNvSpPr>
          <p:nvPr>
            <p:ph type="sldNum" sz="quarter" idx="12"/>
          </p:nvPr>
        </p:nvSpPr>
        <p:spPr/>
        <p:txBody>
          <a:bodyPr/>
          <a:lstStyle/>
          <a:p>
            <a:fld id="{8843D58F-2DAB-1446-A47E-C34A82BC1FA1}" type="slidenum">
              <a:rPr lang="en-US" smtClean="0"/>
              <a:pPr/>
              <a:t>12</a:t>
            </a:fld>
            <a:endParaRPr lang="en-US" dirty="0"/>
          </a:p>
        </p:txBody>
      </p:sp>
    </p:spTree>
    <p:extLst>
      <p:ext uri="{BB962C8B-B14F-4D97-AF65-F5344CB8AC3E}">
        <p14:creationId xmlns:p14="http://schemas.microsoft.com/office/powerpoint/2010/main" xmlns="" val="527945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6"/>
                </a:solidFill>
                <a:latin typeface="Arial Narrow" panose="020B0606020202030204" pitchFamily="34" charset="0"/>
                <a:cs typeface="Arial" panose="020B0604020202020204" pitchFamily="34" charset="0"/>
              </a:rPr>
              <a:t>SYNOPSIS </a:t>
            </a:r>
            <a:r>
              <a:rPr lang="en-US" b="1" dirty="0" smtClean="0">
                <a:solidFill>
                  <a:schemeClr val="accent6"/>
                </a:solidFill>
                <a:latin typeface="Arial Narrow" panose="020B0606020202030204" pitchFamily="34" charset="0"/>
                <a:cs typeface="Arial" panose="020B0604020202020204" pitchFamily="34" charset="0"/>
              </a:rPr>
              <a:t>OF </a:t>
            </a:r>
            <a:r>
              <a:rPr lang="en-US" b="1" dirty="0">
                <a:solidFill>
                  <a:schemeClr val="accent6"/>
                </a:solidFill>
                <a:latin typeface="Arial Narrow" panose="020B0606020202030204" pitchFamily="34" charset="0"/>
                <a:cs typeface="Arial" panose="020B0604020202020204" pitchFamily="34" charset="0"/>
              </a:rPr>
              <a:t>SUBMISSIONS </a:t>
            </a:r>
            <a:endParaRPr lang="en-ZA" dirty="0"/>
          </a:p>
        </p:txBody>
      </p:sp>
      <p:sp>
        <p:nvSpPr>
          <p:cNvPr id="3" name="Content Placeholder 2"/>
          <p:cNvSpPr>
            <a:spLocks noGrp="1"/>
          </p:cNvSpPr>
          <p:nvPr>
            <p:ph idx="1"/>
          </p:nvPr>
        </p:nvSpPr>
        <p:spPr>
          <a:xfrm>
            <a:off x="121920" y="1600200"/>
            <a:ext cx="8564880" cy="4525963"/>
          </a:xfrm>
        </p:spPr>
        <p:txBody>
          <a:bodyPr>
            <a:normAutofit/>
          </a:bodyPr>
          <a:lstStyle/>
          <a:p>
            <a:pPr algn="just">
              <a:lnSpc>
                <a:spcPct val="150000"/>
              </a:lnSpc>
              <a:buFont typeface="Wingdings" panose="05000000000000000000" pitchFamily="2" charset="2"/>
              <a:buChar char="Ø"/>
            </a:pPr>
            <a:r>
              <a:rPr lang="en-ZA" sz="1700" dirty="0">
                <a:latin typeface="Century Gothic" panose="020B0502020202020204" pitchFamily="34" charset="0"/>
              </a:rPr>
              <a:t>The </a:t>
            </a:r>
            <a:r>
              <a:rPr lang="en-ZA" sz="1700" dirty="0" err="1">
                <a:latin typeface="Century Gothic" panose="020B0502020202020204" pitchFamily="34" charset="0"/>
              </a:rPr>
              <a:t>DoC</a:t>
            </a:r>
            <a:r>
              <a:rPr lang="en-ZA" sz="1700" dirty="0">
                <a:latin typeface="Century Gothic" panose="020B0502020202020204" pitchFamily="34" charset="0"/>
              </a:rPr>
              <a:t> believes that this amendment has to go through so as to improve on the current regulatory regime to ensure or create regulatory and policy certainty for consumers, industry and public. </a:t>
            </a:r>
          </a:p>
          <a:p>
            <a:pPr algn="just">
              <a:lnSpc>
                <a:spcPct val="150000"/>
              </a:lnSpc>
              <a:buFont typeface="Wingdings" panose="05000000000000000000" pitchFamily="2" charset="2"/>
              <a:buChar char="Ø"/>
            </a:pPr>
            <a:r>
              <a:rPr lang="en-ZA" sz="1700" dirty="0">
                <a:latin typeface="Century Gothic" panose="020B0502020202020204" pitchFamily="34" charset="0"/>
              </a:rPr>
              <a:t>The benefits for South African citizens are expected to be significant and the cost to industry and service providers is negligible because most of the provisions are already being enforced. </a:t>
            </a:r>
          </a:p>
          <a:p>
            <a:pPr algn="just">
              <a:lnSpc>
                <a:spcPct val="150000"/>
              </a:lnSpc>
              <a:buFont typeface="Wingdings" panose="05000000000000000000" pitchFamily="2" charset="2"/>
              <a:buChar char="Ø"/>
            </a:pPr>
            <a:r>
              <a:rPr lang="en-ZA" sz="1700" dirty="0">
                <a:latin typeface="Century Gothic" panose="020B0502020202020204" pitchFamily="34" charset="0"/>
              </a:rPr>
              <a:t>The </a:t>
            </a:r>
            <a:r>
              <a:rPr lang="en-ZA" sz="1700" dirty="0" err="1">
                <a:latin typeface="Century Gothic" panose="020B0502020202020204" pitchFamily="34" charset="0"/>
              </a:rPr>
              <a:t>DoC’s</a:t>
            </a:r>
            <a:r>
              <a:rPr lang="en-ZA" sz="1700" dirty="0">
                <a:latin typeface="Century Gothic" panose="020B0502020202020204" pitchFamily="34" charset="0"/>
              </a:rPr>
              <a:t> view is that the impact assessment will continue to be an ongoing exercise as this law gets implemented, as it is also a Cabinet decision that had to be implemented from September 2016 as well with all legislation and policies to be introduced to Cabinet and  Parliament</a:t>
            </a:r>
          </a:p>
          <a:p>
            <a:endParaRPr lang="en-ZA" sz="17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13</a:t>
            </a:fld>
            <a:endParaRPr lang="en-US" dirty="0"/>
          </a:p>
        </p:txBody>
      </p:sp>
    </p:spTree>
    <p:extLst>
      <p:ext uri="{BB962C8B-B14F-4D97-AF65-F5344CB8AC3E}">
        <p14:creationId xmlns:p14="http://schemas.microsoft.com/office/powerpoint/2010/main" xmlns="" val="429200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Autofit/>
          </a:bodyPr>
          <a:lstStyle/>
          <a:p>
            <a:r>
              <a:rPr lang="en-US" sz="4000" b="1" dirty="0" smtClean="0">
                <a:solidFill>
                  <a:schemeClr val="accent6"/>
                </a:solidFill>
                <a:latin typeface="Arial Narrow" panose="020B0606020202030204" pitchFamily="34" charset="0"/>
                <a:cs typeface="Arial" panose="020B0604020202020204" pitchFamily="34" charset="0"/>
              </a:rPr>
              <a:t>SYNOPSIS OF </a:t>
            </a:r>
            <a:r>
              <a:rPr lang="en-US" sz="4000" b="1" dirty="0">
                <a:solidFill>
                  <a:schemeClr val="accent6"/>
                </a:solidFill>
                <a:latin typeface="Arial Narrow" panose="020B0606020202030204" pitchFamily="34" charset="0"/>
                <a:cs typeface="Arial" panose="020B0604020202020204" pitchFamily="34" charset="0"/>
              </a:rPr>
              <a:t>SUBMISSIONS </a:t>
            </a:r>
            <a:endParaRPr lang="en-US" sz="4000" dirty="0">
              <a:solidFill>
                <a:schemeClr val="accent6"/>
              </a:solidFill>
            </a:endParaRPr>
          </a:p>
        </p:txBody>
      </p:sp>
      <p:sp>
        <p:nvSpPr>
          <p:cNvPr id="3" name="Content Placeholder 2"/>
          <p:cNvSpPr>
            <a:spLocks noGrp="1"/>
          </p:cNvSpPr>
          <p:nvPr>
            <p:ph idx="1"/>
          </p:nvPr>
        </p:nvSpPr>
        <p:spPr>
          <a:xfrm>
            <a:off x="0" y="1127760"/>
            <a:ext cx="9144000" cy="5730240"/>
          </a:xfrm>
        </p:spPr>
        <p:txBody>
          <a:bodyPr>
            <a:noAutofit/>
          </a:bodyPr>
          <a:lstStyle/>
          <a:p>
            <a:pPr algn="just">
              <a:lnSpc>
                <a:spcPct val="150000"/>
              </a:lnSpc>
              <a:buFont typeface="Wingdings" panose="05000000000000000000" pitchFamily="2" charset="2"/>
              <a:buChar char="Ø"/>
            </a:pPr>
            <a:r>
              <a:rPr lang="en-ZA" sz="1700" dirty="0" smtClean="0">
                <a:latin typeface="Century Gothic" panose="020B0502020202020204" pitchFamily="34" charset="0"/>
              </a:rPr>
              <a:t>The </a:t>
            </a:r>
            <a:r>
              <a:rPr lang="en-ZA" sz="1700" dirty="0" err="1" smtClean="0">
                <a:latin typeface="Century Gothic" panose="020B0502020202020204" pitchFamily="34" charset="0"/>
              </a:rPr>
              <a:t>DoC</a:t>
            </a:r>
            <a:r>
              <a:rPr lang="en-ZA" sz="1700" dirty="0" smtClean="0">
                <a:latin typeface="Century Gothic" panose="020B0502020202020204" pitchFamily="34" charset="0"/>
              </a:rPr>
              <a:t> also agrees that over the last number of years movies</a:t>
            </a:r>
            <a:r>
              <a:rPr lang="en-ZA" sz="1700" dirty="0">
                <a:latin typeface="Century Gothic" panose="020B0502020202020204" pitchFamily="34" charset="0"/>
              </a:rPr>
              <a:t>, television shows and </a:t>
            </a:r>
            <a:r>
              <a:rPr lang="en-ZA" sz="1700" dirty="0" smtClean="0">
                <a:latin typeface="Century Gothic" panose="020B0502020202020204" pitchFamily="34" charset="0"/>
              </a:rPr>
              <a:t>games are increasingly being accessed </a:t>
            </a:r>
            <a:r>
              <a:rPr lang="en-ZA" sz="1700" dirty="0">
                <a:latin typeface="Century Gothic" panose="020B0502020202020204" pitchFamily="34" charset="0"/>
              </a:rPr>
              <a:t>across a variety of platforms — including broadcast television, illegal file-sharing websites, paid streaming services and various other platforms</a:t>
            </a:r>
            <a:r>
              <a:rPr lang="en-ZA" sz="1700" dirty="0" smtClean="0">
                <a:latin typeface="Century Gothic" panose="020B0502020202020204" pitchFamily="34" charset="0"/>
              </a:rPr>
              <a:t>.</a:t>
            </a:r>
          </a:p>
          <a:p>
            <a:pPr algn="just">
              <a:lnSpc>
                <a:spcPct val="150000"/>
              </a:lnSpc>
              <a:buFont typeface="Wingdings" panose="05000000000000000000" pitchFamily="2" charset="2"/>
              <a:buChar char="Ø"/>
            </a:pPr>
            <a:r>
              <a:rPr lang="en-ZA" sz="1700" dirty="0" smtClean="0">
                <a:latin typeface="Century Gothic" panose="020B0502020202020204" pitchFamily="34" charset="0"/>
              </a:rPr>
              <a:t>From </a:t>
            </a:r>
            <a:r>
              <a:rPr lang="en-ZA" sz="1700" dirty="0">
                <a:latin typeface="Century Gothic" panose="020B0502020202020204" pitchFamily="34" charset="0"/>
              </a:rPr>
              <a:t>a classification perspective, </a:t>
            </a:r>
            <a:r>
              <a:rPr lang="en-ZA" sz="1700" dirty="0" smtClean="0">
                <a:latin typeface="Century Gothic" panose="020B0502020202020204" pitchFamily="34" charset="0"/>
              </a:rPr>
              <a:t>these </a:t>
            </a:r>
            <a:r>
              <a:rPr lang="en-ZA" sz="1700" dirty="0">
                <a:latin typeface="Century Gothic" panose="020B0502020202020204" pitchFamily="34" charset="0"/>
              </a:rPr>
              <a:t>changes </a:t>
            </a:r>
            <a:r>
              <a:rPr lang="en-ZA" sz="1700" dirty="0" smtClean="0">
                <a:latin typeface="Century Gothic" panose="020B0502020202020204" pitchFamily="34" charset="0"/>
              </a:rPr>
              <a:t>have complicated the relatively </a:t>
            </a:r>
            <a:r>
              <a:rPr lang="en-ZA" sz="1700" dirty="0">
                <a:latin typeface="Century Gothic" panose="020B0502020202020204" pitchFamily="34" charset="0"/>
              </a:rPr>
              <a:t>simple to understand and enforce </a:t>
            </a:r>
            <a:r>
              <a:rPr lang="en-ZA" sz="1700" dirty="0" smtClean="0">
                <a:latin typeface="Century Gothic" panose="020B0502020202020204" pitchFamily="34" charset="0"/>
              </a:rPr>
              <a:t>offline classifications; and now these have to be moved to online distributors</a:t>
            </a:r>
            <a:r>
              <a:rPr lang="en-ZA" sz="1700" dirty="0">
                <a:latin typeface="Century Gothic" panose="020B0502020202020204" pitchFamily="34" charset="0"/>
              </a:rPr>
              <a:t>, and </a:t>
            </a:r>
            <a:r>
              <a:rPr lang="en-ZA" sz="1700" dirty="0" smtClean="0">
                <a:latin typeface="Century Gothic" panose="020B0502020202020204" pitchFamily="34" charset="0"/>
              </a:rPr>
              <a:t>the FPB is faced with the task to </a:t>
            </a:r>
            <a:r>
              <a:rPr lang="en-ZA" sz="1700" dirty="0">
                <a:latin typeface="Century Gothic" panose="020B0502020202020204" pitchFamily="34" charset="0"/>
              </a:rPr>
              <a:t>educate the public about </a:t>
            </a:r>
            <a:r>
              <a:rPr lang="en-ZA" sz="1700" dirty="0" smtClean="0">
                <a:latin typeface="Century Gothic" panose="020B0502020202020204" pitchFamily="34" charset="0"/>
              </a:rPr>
              <a:t>how </a:t>
            </a:r>
            <a:r>
              <a:rPr lang="en-ZA" sz="1700" dirty="0">
                <a:latin typeface="Century Gothic" panose="020B0502020202020204" pitchFamily="34" charset="0"/>
              </a:rPr>
              <a:t>to use these classifications in an online </a:t>
            </a:r>
            <a:r>
              <a:rPr lang="en-ZA" sz="1700" dirty="0" smtClean="0">
                <a:latin typeface="Century Gothic" panose="020B0502020202020204" pitchFamily="34" charset="0"/>
              </a:rPr>
              <a:t>space.</a:t>
            </a:r>
          </a:p>
          <a:p>
            <a:pPr algn="just">
              <a:lnSpc>
                <a:spcPct val="150000"/>
              </a:lnSpc>
              <a:buFont typeface="Wingdings" panose="05000000000000000000" pitchFamily="2" charset="2"/>
              <a:buChar char="Ø"/>
            </a:pPr>
            <a:r>
              <a:rPr lang="en-ZA" sz="1700" dirty="0" smtClean="0">
                <a:latin typeface="Century Gothic" panose="020B0502020202020204" pitchFamily="34" charset="0"/>
              </a:rPr>
              <a:t>For online video-sharing distributors, we believe that we all have to work together with them to</a:t>
            </a:r>
            <a:r>
              <a:rPr lang="en-ZA" sz="1700" dirty="0">
                <a:latin typeface="Century Gothic" panose="020B0502020202020204" pitchFamily="34" charset="0"/>
              </a:rPr>
              <a:t> </a:t>
            </a:r>
            <a:r>
              <a:rPr lang="en-ZA" sz="1700" dirty="0" smtClean="0">
                <a:latin typeface="Century Gothic" panose="020B0502020202020204" pitchFamily="34" charset="0"/>
              </a:rPr>
              <a:t>produce future-proof </a:t>
            </a:r>
            <a:r>
              <a:rPr lang="en-ZA" sz="1700" dirty="0">
                <a:latin typeface="Century Gothic" panose="020B0502020202020204" pitchFamily="34" charset="0"/>
              </a:rPr>
              <a:t>and effective</a:t>
            </a:r>
            <a:r>
              <a:rPr lang="en-ZA" sz="1700" dirty="0" smtClean="0">
                <a:latin typeface="Century Gothic" panose="020B0502020202020204" pitchFamily="34" charset="0"/>
              </a:rPr>
              <a:t> enforcement measures that will protect children and the vulnerable from </a:t>
            </a:r>
            <a:r>
              <a:rPr lang="en-ZA" sz="1700" dirty="0">
                <a:latin typeface="Century Gothic" panose="020B0502020202020204" pitchFamily="34" charset="0"/>
              </a:rPr>
              <a:t>harmful content (such as pornography and violence) and protect all citizens from incitement to hatred. </a:t>
            </a:r>
            <a:r>
              <a:rPr lang="en-ZA" sz="1700" dirty="0" smtClean="0">
                <a:latin typeface="Century Gothic" panose="020B0502020202020204" pitchFamily="34" charset="0"/>
              </a:rPr>
              <a:t>Like elsewhere, this might include detailed </a:t>
            </a:r>
            <a:r>
              <a:rPr lang="en-ZA" sz="1700" dirty="0">
                <a:latin typeface="Century Gothic" panose="020B0502020202020204" pitchFamily="34" charset="0"/>
              </a:rPr>
              <a:t>measures include tools for users to report and flag harmful </a:t>
            </a:r>
            <a:r>
              <a:rPr lang="en-ZA" sz="1700" dirty="0" smtClean="0">
                <a:latin typeface="Century Gothic" panose="020B0502020202020204" pitchFamily="34" charset="0"/>
              </a:rPr>
              <a:t>content. </a:t>
            </a:r>
            <a:endParaRPr lang="en-ZA" sz="1700" dirty="0">
              <a:latin typeface="Century Gothic" panose="020B0502020202020204" pitchFamily="34" charset="0"/>
            </a:endParaRPr>
          </a:p>
          <a:p>
            <a:pPr algn="just">
              <a:lnSpc>
                <a:spcPct val="150000"/>
              </a:lnSpc>
              <a:buFont typeface="Wingdings" panose="05000000000000000000" pitchFamily="2" charset="2"/>
              <a:buChar char="Ø"/>
            </a:pPr>
            <a:endParaRPr lang="en-ZA" sz="170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14</a:t>
            </a:fld>
            <a:endParaRPr lang="en-US" dirty="0"/>
          </a:p>
        </p:txBody>
      </p:sp>
    </p:spTree>
    <p:extLst>
      <p:ext uri="{BB962C8B-B14F-4D97-AF65-F5344CB8AC3E}">
        <p14:creationId xmlns:p14="http://schemas.microsoft.com/office/powerpoint/2010/main" xmlns="" val="2708756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a:bodyPr>
          <a:lstStyle/>
          <a:p>
            <a:r>
              <a:rPr lang="en-US" sz="4000" b="1" dirty="0" smtClean="0">
                <a:solidFill>
                  <a:schemeClr val="accent6"/>
                </a:solidFill>
                <a:latin typeface="Arial Narrow" panose="020B0606020202030204" pitchFamily="34" charset="0"/>
                <a:cs typeface="Arial" panose="020B0604020202020204" pitchFamily="34" charset="0"/>
              </a:rPr>
              <a:t>SYNOPSIS OF </a:t>
            </a:r>
            <a:r>
              <a:rPr lang="en-US" sz="4000" b="1" dirty="0">
                <a:solidFill>
                  <a:schemeClr val="accent6"/>
                </a:solidFill>
                <a:latin typeface="Arial Narrow" panose="020B0606020202030204" pitchFamily="34" charset="0"/>
                <a:cs typeface="Arial" panose="020B0604020202020204" pitchFamily="34" charset="0"/>
              </a:rPr>
              <a:t>SUBMISSIONS </a:t>
            </a:r>
            <a:endParaRPr lang="en-US" sz="4000" dirty="0">
              <a:solidFill>
                <a:schemeClr val="accent6"/>
              </a:solidFill>
            </a:endParaRPr>
          </a:p>
        </p:txBody>
      </p:sp>
      <p:sp>
        <p:nvSpPr>
          <p:cNvPr id="3" name="Content Placeholder 2"/>
          <p:cNvSpPr>
            <a:spLocks noGrp="1"/>
          </p:cNvSpPr>
          <p:nvPr>
            <p:ph idx="1"/>
          </p:nvPr>
        </p:nvSpPr>
        <p:spPr>
          <a:xfrm>
            <a:off x="0" y="670560"/>
            <a:ext cx="9144000" cy="6187440"/>
          </a:xfrm>
        </p:spPr>
        <p:txBody>
          <a:bodyPr>
            <a:noAutofit/>
          </a:bodyPr>
          <a:lstStyle/>
          <a:p>
            <a:pPr algn="just">
              <a:lnSpc>
                <a:spcPct val="150000"/>
              </a:lnSpc>
              <a:buFont typeface="Wingdings" panose="05000000000000000000" pitchFamily="2" charset="2"/>
              <a:buChar char="Ø"/>
            </a:pPr>
            <a:r>
              <a:rPr lang="en-ZA" sz="1700" dirty="0">
                <a:latin typeface="Century Gothic" panose="020B0502020202020204" pitchFamily="34" charset="0"/>
              </a:rPr>
              <a:t>In our upcoming policy review, we will be consulting further on how to achieve a better balance of the rules which today apply to traditional broadcasters, video-on-demand providers and video-sharing platforms, especially when it comes to protecting children. </a:t>
            </a:r>
          </a:p>
          <a:p>
            <a:pPr algn="just">
              <a:lnSpc>
                <a:spcPct val="150000"/>
              </a:lnSpc>
              <a:buFont typeface="Wingdings" panose="05000000000000000000" pitchFamily="2" charset="2"/>
              <a:buChar char="Ø"/>
            </a:pPr>
            <a:r>
              <a:rPr lang="en-ZA" sz="1700" dirty="0" smtClean="0">
                <a:latin typeface="Century Gothic" panose="020B0502020202020204" pitchFamily="34" charset="0"/>
              </a:rPr>
              <a:t>The </a:t>
            </a:r>
            <a:r>
              <a:rPr lang="en-ZA" sz="1700" dirty="0" err="1" smtClean="0">
                <a:latin typeface="Century Gothic" panose="020B0502020202020204" pitchFamily="34" charset="0"/>
              </a:rPr>
              <a:t>DoC</a:t>
            </a:r>
            <a:r>
              <a:rPr lang="en-ZA" sz="1700" dirty="0">
                <a:latin typeface="Century Gothic" panose="020B0502020202020204" pitchFamily="34" charset="0"/>
              </a:rPr>
              <a:t> </a:t>
            </a:r>
            <a:r>
              <a:rPr lang="en-ZA" sz="1700" dirty="0" smtClean="0">
                <a:latin typeface="Century Gothic" panose="020B0502020202020204" pitchFamily="34" charset="0"/>
              </a:rPr>
              <a:t>has </a:t>
            </a:r>
            <a:r>
              <a:rPr lang="en-ZA" sz="1700" dirty="0">
                <a:latin typeface="Century Gothic" panose="020B0502020202020204" pitchFamily="34" charset="0"/>
              </a:rPr>
              <a:t>consulted the Department of Justice and Constitutional </a:t>
            </a:r>
            <a:r>
              <a:rPr lang="en-ZA" sz="1700" dirty="0" smtClean="0">
                <a:latin typeface="Century Gothic" panose="020B0502020202020204" pitchFamily="34" charset="0"/>
              </a:rPr>
              <a:t>Development (</a:t>
            </a:r>
            <a:r>
              <a:rPr lang="en-ZA" sz="1700" dirty="0" err="1" smtClean="0">
                <a:latin typeface="Century Gothic" panose="020B0502020202020204" pitchFamily="34" charset="0"/>
              </a:rPr>
              <a:t>DoJ</a:t>
            </a:r>
            <a:r>
              <a:rPr lang="en-ZA" sz="1700" dirty="0" smtClean="0">
                <a:latin typeface="Century Gothic" panose="020B0502020202020204" pitchFamily="34" charset="0"/>
              </a:rPr>
              <a:t>) </a:t>
            </a:r>
            <a:r>
              <a:rPr lang="en-ZA" sz="1700" dirty="0">
                <a:latin typeface="Century Gothic" panose="020B0502020202020204" pitchFamily="34" charset="0"/>
              </a:rPr>
              <a:t>on the Films and Publications Amendment Bill, 2015. </a:t>
            </a:r>
            <a:endParaRPr lang="en-ZA" sz="1700" dirty="0" smtClean="0">
              <a:latin typeface="Century Gothic" panose="020B0502020202020204" pitchFamily="34" charset="0"/>
            </a:endParaRPr>
          </a:p>
          <a:p>
            <a:pPr algn="just">
              <a:lnSpc>
                <a:spcPct val="150000"/>
              </a:lnSpc>
              <a:buFont typeface="Wingdings" panose="05000000000000000000" pitchFamily="2" charset="2"/>
              <a:buChar char="Ø"/>
            </a:pPr>
            <a:r>
              <a:rPr lang="en-ZA" sz="1700" dirty="0" smtClean="0">
                <a:latin typeface="Century Gothic" panose="020B0502020202020204" pitchFamily="34" charset="0"/>
              </a:rPr>
              <a:t>Two meetings </a:t>
            </a:r>
            <a:r>
              <a:rPr lang="en-ZA" sz="1700" dirty="0">
                <a:latin typeface="Century Gothic" panose="020B0502020202020204" pitchFamily="34" charset="0"/>
              </a:rPr>
              <a:t>were held between the </a:t>
            </a:r>
            <a:r>
              <a:rPr lang="en-ZA" sz="1700" dirty="0" err="1">
                <a:latin typeface="Century Gothic" panose="020B0502020202020204" pitchFamily="34" charset="0"/>
              </a:rPr>
              <a:t>DoJ</a:t>
            </a:r>
            <a:r>
              <a:rPr lang="en-ZA" sz="1700" dirty="0">
                <a:latin typeface="Century Gothic" panose="020B0502020202020204" pitchFamily="34" charset="0"/>
              </a:rPr>
              <a:t> and </a:t>
            </a:r>
            <a:r>
              <a:rPr lang="en-ZA" sz="1700" dirty="0" err="1">
                <a:latin typeface="Century Gothic" panose="020B0502020202020204" pitchFamily="34" charset="0"/>
              </a:rPr>
              <a:t>DoC</a:t>
            </a:r>
            <a:r>
              <a:rPr lang="en-ZA" sz="1700" dirty="0">
                <a:latin typeface="Century Gothic" panose="020B0502020202020204" pitchFamily="34" charset="0"/>
              </a:rPr>
              <a:t>, the first meeting was held at the premises of the </a:t>
            </a:r>
            <a:r>
              <a:rPr lang="en-ZA" sz="1700" dirty="0" err="1">
                <a:latin typeface="Century Gothic" panose="020B0502020202020204" pitchFamily="34" charset="0"/>
              </a:rPr>
              <a:t>DoJ</a:t>
            </a:r>
            <a:r>
              <a:rPr lang="en-ZA" sz="1700" dirty="0">
                <a:latin typeface="Century Gothic" panose="020B0502020202020204" pitchFamily="34" charset="0"/>
              </a:rPr>
              <a:t> and the second meeting was held at the premises of the </a:t>
            </a:r>
            <a:r>
              <a:rPr lang="en-ZA" sz="1700" dirty="0" err="1">
                <a:latin typeface="Century Gothic" panose="020B0502020202020204" pitchFamily="34" charset="0"/>
              </a:rPr>
              <a:t>DoC.</a:t>
            </a:r>
            <a:r>
              <a:rPr lang="en-ZA" sz="1700" dirty="0">
                <a:latin typeface="Century Gothic" panose="020B0502020202020204" pitchFamily="34" charset="0"/>
              </a:rPr>
              <a:t> </a:t>
            </a:r>
            <a:endParaRPr lang="en-ZA" sz="1700" dirty="0" smtClean="0">
              <a:latin typeface="Century Gothic" panose="020B0502020202020204" pitchFamily="34" charset="0"/>
            </a:endParaRPr>
          </a:p>
          <a:p>
            <a:pPr algn="just">
              <a:lnSpc>
                <a:spcPct val="150000"/>
              </a:lnSpc>
              <a:buFont typeface="Wingdings" panose="05000000000000000000" pitchFamily="2" charset="2"/>
              <a:buChar char="Ø"/>
            </a:pPr>
            <a:r>
              <a:rPr lang="en-ZA" sz="1700" dirty="0" smtClean="0">
                <a:latin typeface="Century Gothic" panose="020B0502020202020204" pitchFamily="34" charset="0"/>
              </a:rPr>
              <a:t>The </a:t>
            </a:r>
            <a:r>
              <a:rPr lang="en-ZA" sz="1700" dirty="0" err="1">
                <a:latin typeface="Century Gothic" panose="020B0502020202020204" pitchFamily="34" charset="0"/>
              </a:rPr>
              <a:t>DoJ</a:t>
            </a:r>
            <a:r>
              <a:rPr lang="en-ZA" sz="1700" dirty="0">
                <a:latin typeface="Century Gothic" panose="020B0502020202020204" pitchFamily="34" charset="0"/>
              </a:rPr>
              <a:t> and </a:t>
            </a:r>
            <a:r>
              <a:rPr lang="en-ZA" sz="1700" dirty="0" err="1">
                <a:latin typeface="Century Gothic" panose="020B0502020202020204" pitchFamily="34" charset="0"/>
              </a:rPr>
              <a:t>DoC</a:t>
            </a:r>
            <a:r>
              <a:rPr lang="en-ZA" sz="1700" dirty="0">
                <a:latin typeface="Century Gothic" panose="020B0502020202020204" pitchFamily="34" charset="0"/>
              </a:rPr>
              <a:t> were always reporting back to the South Africa Law Reform Commission which was appointed by the President to investigate pornography and children and this project is Project 107 C Sexual Offences. </a:t>
            </a:r>
            <a:endParaRPr lang="en-ZA" sz="1700" dirty="0" smtClean="0">
              <a:latin typeface="Century Gothic" panose="020B0502020202020204" pitchFamily="34" charset="0"/>
            </a:endParaRPr>
          </a:p>
          <a:p>
            <a:pPr algn="just">
              <a:lnSpc>
                <a:spcPct val="150000"/>
              </a:lnSpc>
              <a:buFont typeface="Wingdings" panose="05000000000000000000" pitchFamily="2" charset="2"/>
              <a:buChar char="Ø"/>
            </a:pPr>
            <a:r>
              <a:rPr lang="en-ZA" sz="1700" dirty="0" smtClean="0">
                <a:latin typeface="Century Gothic" panose="020B0502020202020204" pitchFamily="34" charset="0"/>
              </a:rPr>
              <a:t>FPB</a:t>
            </a:r>
            <a:r>
              <a:rPr lang="en-ZA" sz="1700" dirty="0">
                <a:latin typeface="Century Gothic" panose="020B0502020202020204" pitchFamily="34" charset="0"/>
              </a:rPr>
              <a:t>, DTPS, </a:t>
            </a:r>
            <a:r>
              <a:rPr lang="en-ZA" sz="1700" dirty="0" err="1">
                <a:latin typeface="Century Gothic" panose="020B0502020202020204" pitchFamily="34" charset="0"/>
              </a:rPr>
              <a:t>DoC</a:t>
            </a:r>
            <a:r>
              <a:rPr lang="en-ZA" sz="1700" dirty="0">
                <a:latin typeface="Century Gothic" panose="020B0502020202020204" pitchFamily="34" charset="0"/>
              </a:rPr>
              <a:t>, National prosecuting Authority including ISPA were also </a:t>
            </a:r>
            <a:r>
              <a:rPr lang="en-ZA" sz="1700" dirty="0" err="1">
                <a:latin typeface="Century Gothic" panose="020B0502020202020204" pitchFamily="34" charset="0"/>
              </a:rPr>
              <a:t>adhoc</a:t>
            </a:r>
            <a:r>
              <a:rPr lang="en-ZA" sz="1700" dirty="0">
                <a:latin typeface="Century Gothic" panose="020B0502020202020204" pitchFamily="34" charset="0"/>
              </a:rPr>
              <a:t> committee members of the SALRC. </a:t>
            </a:r>
          </a:p>
          <a:p>
            <a:pPr algn="just">
              <a:lnSpc>
                <a:spcPct val="150000"/>
              </a:lnSpc>
              <a:buFont typeface="Wingdings" panose="05000000000000000000" pitchFamily="2" charset="2"/>
              <a:buChar char="Ø"/>
            </a:pPr>
            <a:r>
              <a:rPr lang="en-ZA" sz="1700" dirty="0">
                <a:latin typeface="Century Gothic" panose="020B0502020202020204" pitchFamily="34" charset="0"/>
              </a:rPr>
              <a:t> </a:t>
            </a:r>
            <a:r>
              <a:rPr lang="en-ZA" sz="1700" dirty="0" smtClean="0">
                <a:latin typeface="Century Gothic" panose="020B0502020202020204" pitchFamily="34" charset="0"/>
              </a:rPr>
              <a:t>The </a:t>
            </a:r>
            <a:r>
              <a:rPr lang="en-ZA" sz="1700" dirty="0">
                <a:latin typeface="Century Gothic" panose="020B0502020202020204" pitchFamily="34" charset="0"/>
              </a:rPr>
              <a:t>South African Law Reform Commission is currently revising child pornography.</a:t>
            </a:r>
          </a:p>
          <a:p>
            <a:pPr marL="0" indent="0" algn="just">
              <a:buNone/>
            </a:pPr>
            <a:endParaRPr lang="en-ZA" sz="150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15</a:t>
            </a:fld>
            <a:endParaRPr lang="en-US" dirty="0"/>
          </a:p>
        </p:txBody>
      </p:sp>
    </p:spTree>
    <p:extLst>
      <p:ext uri="{BB962C8B-B14F-4D97-AF65-F5344CB8AC3E}">
        <p14:creationId xmlns:p14="http://schemas.microsoft.com/office/powerpoint/2010/main" xmlns="" val="3581367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a:bodyPr>
          <a:lstStyle/>
          <a:p>
            <a:r>
              <a:rPr lang="en-US" sz="4000" b="1" dirty="0" smtClean="0">
                <a:solidFill>
                  <a:schemeClr val="accent6"/>
                </a:solidFill>
                <a:latin typeface="Arial Narrow" panose="020B0606020202030204" pitchFamily="34" charset="0"/>
                <a:cs typeface="Arial" panose="020B0604020202020204" pitchFamily="34" charset="0"/>
              </a:rPr>
              <a:t>SYNOPSIS OF </a:t>
            </a:r>
            <a:r>
              <a:rPr lang="en-US" sz="4000" b="1" dirty="0">
                <a:solidFill>
                  <a:schemeClr val="accent6"/>
                </a:solidFill>
                <a:latin typeface="Arial Narrow" panose="020B0606020202030204" pitchFamily="34" charset="0"/>
                <a:cs typeface="Arial" panose="020B0604020202020204" pitchFamily="34" charset="0"/>
              </a:rPr>
              <a:t>SUBMISSIONS </a:t>
            </a:r>
            <a:endParaRPr lang="en-US" sz="4000" dirty="0">
              <a:solidFill>
                <a:schemeClr val="accent6"/>
              </a:solidFill>
            </a:endParaRPr>
          </a:p>
        </p:txBody>
      </p:sp>
      <p:sp>
        <p:nvSpPr>
          <p:cNvPr id="3" name="Content Placeholder 2"/>
          <p:cNvSpPr>
            <a:spLocks noGrp="1"/>
          </p:cNvSpPr>
          <p:nvPr>
            <p:ph idx="1"/>
          </p:nvPr>
        </p:nvSpPr>
        <p:spPr>
          <a:xfrm>
            <a:off x="0" y="869430"/>
            <a:ext cx="9144000" cy="5988570"/>
          </a:xfrm>
        </p:spPr>
        <p:txBody>
          <a:bodyPr>
            <a:noAutofit/>
          </a:bodyPr>
          <a:lstStyle/>
          <a:p>
            <a:pPr algn="just">
              <a:lnSpc>
                <a:spcPct val="150000"/>
              </a:lnSpc>
              <a:buFont typeface="Wingdings" panose="05000000000000000000" pitchFamily="2" charset="2"/>
              <a:buChar char="Ø"/>
            </a:pPr>
            <a:r>
              <a:rPr lang="en-ZA" sz="1800" b="1" dirty="0" smtClean="0">
                <a:latin typeface="Century Gothic" panose="020B0502020202020204" pitchFamily="34" charset="0"/>
              </a:rPr>
              <a:t>The following recommendations emerged from our meetings:</a:t>
            </a:r>
          </a:p>
          <a:p>
            <a:pPr marL="0" indent="0" algn="just">
              <a:lnSpc>
                <a:spcPct val="150000"/>
              </a:lnSpc>
              <a:buNone/>
            </a:pPr>
            <a:r>
              <a:rPr lang="en-ZA" sz="1800" dirty="0" smtClean="0">
                <a:latin typeface="Century Gothic" panose="020B0502020202020204" pitchFamily="34" charset="0"/>
              </a:rPr>
              <a:t>	1. The </a:t>
            </a:r>
            <a:r>
              <a:rPr lang="en-ZA" sz="1800" dirty="0">
                <a:latin typeface="Century Gothic" panose="020B0502020202020204" pitchFamily="34" charset="0"/>
              </a:rPr>
              <a:t>regulation and criminalisation of “child pornography” should not be </a:t>
            </a:r>
            <a:r>
              <a:rPr lang="en-ZA" sz="1800" dirty="0" smtClean="0">
                <a:latin typeface="Century Gothic" panose="020B0502020202020204" pitchFamily="34" charset="0"/>
              </a:rPr>
              <a:t>	dealt </a:t>
            </a:r>
            <a:r>
              <a:rPr lang="en-ZA" sz="1800" dirty="0">
                <a:latin typeface="Century Gothic" panose="020B0502020202020204" pitchFamily="34" charset="0"/>
              </a:rPr>
              <a:t>with in terms of the FPA. The objects of the FPA is set out in the long title </a:t>
            </a:r>
            <a:r>
              <a:rPr lang="en-ZA" sz="1800" dirty="0" smtClean="0">
                <a:latin typeface="Century Gothic" panose="020B0502020202020204" pitchFamily="34" charset="0"/>
              </a:rPr>
              <a:t>	of </a:t>
            </a:r>
            <a:r>
              <a:rPr lang="en-ZA" sz="1800" dirty="0">
                <a:latin typeface="Century Gothic" panose="020B0502020202020204" pitchFamily="34" charset="0"/>
              </a:rPr>
              <a:t>the Act which provides that the aims of the FPA are to “provide for the </a:t>
            </a:r>
            <a:r>
              <a:rPr lang="en-ZA" sz="1800" dirty="0" smtClean="0">
                <a:latin typeface="Century Gothic" panose="020B0502020202020204" pitchFamily="34" charset="0"/>
              </a:rPr>
              <a:t>	classification </a:t>
            </a:r>
            <a:r>
              <a:rPr lang="en-ZA" sz="1800" dirty="0">
                <a:latin typeface="Century Gothic" panose="020B0502020202020204" pitchFamily="34" charset="0"/>
              </a:rPr>
              <a:t>of certain films and publications; to that end to provide for the </a:t>
            </a:r>
            <a:r>
              <a:rPr lang="en-ZA" sz="1800" dirty="0" smtClean="0">
                <a:latin typeface="Century Gothic" panose="020B0502020202020204" pitchFamily="34" charset="0"/>
              </a:rPr>
              <a:t>	establishment </a:t>
            </a:r>
            <a:r>
              <a:rPr lang="en-ZA" sz="1800" dirty="0">
                <a:latin typeface="Century Gothic" panose="020B0502020202020204" pitchFamily="34" charset="0"/>
              </a:rPr>
              <a:t>of a Film and Publication Board and a Film and Publication </a:t>
            </a:r>
            <a:r>
              <a:rPr lang="en-ZA" sz="1800" dirty="0" smtClean="0">
                <a:latin typeface="Century Gothic" panose="020B0502020202020204" pitchFamily="34" charset="0"/>
              </a:rPr>
              <a:t>	Appeal </a:t>
            </a:r>
            <a:r>
              <a:rPr lang="en-ZA" sz="1800" dirty="0">
                <a:latin typeface="Century Gothic" panose="020B0502020202020204" pitchFamily="34" charset="0"/>
              </a:rPr>
              <a:t>Tribunal; to repeal certain laws; and to provide for matters </a:t>
            </a:r>
            <a:r>
              <a:rPr lang="en-ZA" sz="1800" dirty="0" smtClean="0">
                <a:latin typeface="Century Gothic" panose="020B0502020202020204" pitchFamily="34" charset="0"/>
              </a:rPr>
              <a:t>	connected </a:t>
            </a:r>
            <a:r>
              <a:rPr lang="en-ZA" sz="1800" dirty="0">
                <a:latin typeface="Century Gothic" panose="020B0502020202020204" pitchFamily="34" charset="0"/>
              </a:rPr>
              <a:t>therewith”. It is submitted that the criminalisation of child </a:t>
            </a:r>
            <a:r>
              <a:rPr lang="en-ZA" sz="1800" dirty="0" smtClean="0">
                <a:latin typeface="Century Gothic" panose="020B0502020202020204" pitchFamily="34" charset="0"/>
              </a:rPr>
              <a:t>	pornography </a:t>
            </a:r>
            <a:r>
              <a:rPr lang="en-ZA" sz="1800" dirty="0">
                <a:latin typeface="Century Gothic" panose="020B0502020202020204" pitchFamily="34" charset="0"/>
              </a:rPr>
              <a:t>should be dealt with in the SOA. The current tendency to deal </a:t>
            </a:r>
            <a:r>
              <a:rPr lang="en-ZA" sz="1800" dirty="0" smtClean="0">
                <a:latin typeface="Century Gothic" panose="020B0502020202020204" pitchFamily="34" charset="0"/>
              </a:rPr>
              <a:t>	with </a:t>
            </a:r>
            <a:r>
              <a:rPr lang="en-ZA" sz="1800" dirty="0">
                <a:latin typeface="Century Gothic" panose="020B0502020202020204" pitchFamily="34" charset="0"/>
              </a:rPr>
              <a:t>child pornography in a law which does not specifically relates to the </a:t>
            </a:r>
            <a:r>
              <a:rPr lang="en-ZA" sz="1800" dirty="0" smtClean="0">
                <a:latin typeface="Century Gothic" panose="020B0502020202020204" pitchFamily="34" charset="0"/>
              </a:rPr>
              <a:t>	criminalisation </a:t>
            </a:r>
            <a:r>
              <a:rPr lang="en-ZA" sz="1800" dirty="0">
                <a:latin typeface="Century Gothic" panose="020B0502020202020204" pitchFamily="34" charset="0"/>
              </a:rPr>
              <a:t>of sexual offences hampers the further development of this </a:t>
            </a:r>
            <a:r>
              <a:rPr lang="en-ZA" sz="1800" dirty="0" smtClean="0">
                <a:latin typeface="Century Gothic" panose="020B0502020202020204" pitchFamily="34" charset="0"/>
              </a:rPr>
              <a:t>	important </a:t>
            </a:r>
            <a:r>
              <a:rPr lang="en-ZA" sz="1800" dirty="0">
                <a:latin typeface="Century Gothic" panose="020B0502020202020204" pitchFamily="34" charset="0"/>
              </a:rPr>
              <a:t>aspect and give rise to fragmentary approach.</a:t>
            </a:r>
          </a:p>
          <a:p>
            <a:pPr algn="just">
              <a:lnSpc>
                <a:spcPct val="150000"/>
              </a:lnSpc>
              <a:buFont typeface="Wingdings" panose="05000000000000000000" pitchFamily="2" charset="2"/>
              <a:buChar char="Ø"/>
            </a:pPr>
            <a:endParaRPr lang="en-ZA" sz="1800" b="1"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16</a:t>
            </a:fld>
            <a:endParaRPr lang="en-US" dirty="0"/>
          </a:p>
        </p:txBody>
      </p:sp>
    </p:spTree>
    <p:extLst>
      <p:ext uri="{BB962C8B-B14F-4D97-AF65-F5344CB8AC3E}">
        <p14:creationId xmlns:p14="http://schemas.microsoft.com/office/powerpoint/2010/main" xmlns="" val="3109979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6"/>
                </a:solidFill>
                <a:latin typeface="Arial Narrow" panose="020B0606020202030204" pitchFamily="34" charset="0"/>
                <a:cs typeface="Arial" panose="020B0604020202020204" pitchFamily="34" charset="0"/>
              </a:rPr>
              <a:t>SYNOPSIS OF SUBMISSIONS </a:t>
            </a:r>
            <a:endParaRPr lang="en-ZA" sz="4000" dirty="0"/>
          </a:p>
        </p:txBody>
      </p:sp>
      <p:sp>
        <p:nvSpPr>
          <p:cNvPr id="3" name="Content Placeholder 2"/>
          <p:cNvSpPr>
            <a:spLocks noGrp="1"/>
          </p:cNvSpPr>
          <p:nvPr>
            <p:ph idx="1"/>
          </p:nvPr>
        </p:nvSpPr>
        <p:spPr>
          <a:xfrm>
            <a:off x="457200" y="1417638"/>
            <a:ext cx="8229600" cy="5303837"/>
          </a:xfrm>
        </p:spPr>
        <p:txBody>
          <a:bodyPr>
            <a:normAutofit lnSpcReduction="10000"/>
          </a:bodyPr>
          <a:lstStyle/>
          <a:p>
            <a:pPr marL="457200" lvl="1" indent="0" algn="just">
              <a:lnSpc>
                <a:spcPct val="150000"/>
              </a:lnSpc>
              <a:buNone/>
            </a:pPr>
            <a:r>
              <a:rPr lang="en-ZA" sz="1700" dirty="0" smtClean="0">
                <a:latin typeface="Century Gothic" panose="020B0502020202020204" pitchFamily="34" charset="0"/>
              </a:rPr>
              <a:t>2. The </a:t>
            </a:r>
            <a:r>
              <a:rPr lang="en-ZA" sz="1700" dirty="0">
                <a:latin typeface="Century Gothic" panose="020B0502020202020204" pitchFamily="34" charset="0"/>
              </a:rPr>
              <a:t>regional court magistrates, the National Prosecuting Authority and the South African Police Service have requested the Department of Justice and Constitutional Development to deal with child pornography coherently in a single law, namely the </a:t>
            </a:r>
            <a:r>
              <a:rPr lang="en-ZA" sz="1700" dirty="0" smtClean="0">
                <a:latin typeface="Century Gothic" panose="020B0502020202020204" pitchFamily="34" charset="0"/>
              </a:rPr>
              <a:t>SOA.</a:t>
            </a:r>
          </a:p>
          <a:p>
            <a:pPr marL="457200" lvl="1" indent="0" algn="just">
              <a:lnSpc>
                <a:spcPct val="160000"/>
              </a:lnSpc>
              <a:buNone/>
            </a:pPr>
            <a:r>
              <a:rPr lang="en-ZA" sz="1700" dirty="0" smtClean="0">
                <a:latin typeface="Century Gothic" panose="020B0502020202020204" pitchFamily="34" charset="0"/>
              </a:rPr>
              <a:t>3. Although </a:t>
            </a:r>
            <a:r>
              <a:rPr lang="en-ZA" sz="1700" dirty="0">
                <a:latin typeface="Century Gothic" panose="020B0502020202020204" pitchFamily="34" charset="0"/>
              </a:rPr>
              <a:t>the South African Law Reform Commission is busy with an investigation on this aspect it may take several years before legislation is promoted to specifically deal with this aspect. The investigation by the South African Law Reform Commission is, however, important to determine whether the offence currently on the Statute Book is adequate to deal with all aspects relating to child pornography and how the position of children should be regulated.  The cyberspace is an extension of the real world and the distribution of material of a pornographic nature between children should be dealt with differently.</a:t>
            </a:r>
          </a:p>
          <a:p>
            <a:pPr algn="just">
              <a:lnSpc>
                <a:spcPct val="150000"/>
              </a:lnSpc>
              <a:buFont typeface="Wingdings" panose="05000000000000000000" pitchFamily="2" charset="2"/>
              <a:buChar char="Ø"/>
            </a:pPr>
            <a:endParaRPr lang="en-ZA" sz="1500" dirty="0">
              <a:latin typeface="Century Gothic" panose="020B0502020202020204" pitchFamily="34" charset="0"/>
            </a:endParaRPr>
          </a:p>
          <a:p>
            <a:endParaRPr lang="en-ZA" sz="17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17</a:t>
            </a:fld>
            <a:endParaRPr lang="en-US" dirty="0"/>
          </a:p>
        </p:txBody>
      </p:sp>
    </p:spTree>
    <p:extLst>
      <p:ext uri="{BB962C8B-B14F-4D97-AF65-F5344CB8AC3E}">
        <p14:creationId xmlns:p14="http://schemas.microsoft.com/office/powerpoint/2010/main" xmlns="" val="340484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6"/>
                </a:solidFill>
                <a:latin typeface="Arial Narrow" panose="020B0606020202030204" pitchFamily="34" charset="0"/>
                <a:cs typeface="Arial" panose="020B0604020202020204" pitchFamily="34" charset="0"/>
              </a:rPr>
              <a:t>SYNOPSIS OF SUBMISSIONS </a:t>
            </a:r>
            <a:endParaRPr lang="en-ZA" sz="4000" dirty="0"/>
          </a:p>
        </p:txBody>
      </p:sp>
      <p:sp>
        <p:nvSpPr>
          <p:cNvPr id="3" name="Content Placeholder 2"/>
          <p:cNvSpPr>
            <a:spLocks noGrp="1"/>
          </p:cNvSpPr>
          <p:nvPr>
            <p:ph idx="1"/>
          </p:nvPr>
        </p:nvSpPr>
        <p:spPr>
          <a:xfrm>
            <a:off x="457200" y="1173480"/>
            <a:ext cx="8229600" cy="4952683"/>
          </a:xfrm>
        </p:spPr>
        <p:txBody>
          <a:bodyPr>
            <a:normAutofit/>
          </a:bodyPr>
          <a:lstStyle/>
          <a:p>
            <a:pPr marL="457200" lvl="1" indent="0" algn="just">
              <a:lnSpc>
                <a:spcPct val="150000"/>
              </a:lnSpc>
              <a:buNone/>
            </a:pPr>
            <a:r>
              <a:rPr lang="en-ZA" sz="1700" dirty="0" smtClean="0">
                <a:latin typeface="Century Gothic" panose="020B0502020202020204" pitchFamily="34" charset="0"/>
              </a:rPr>
              <a:t>4. South </a:t>
            </a:r>
            <a:r>
              <a:rPr lang="en-ZA" sz="1700" dirty="0">
                <a:latin typeface="Century Gothic" panose="020B0502020202020204" pitchFamily="34" charset="0"/>
              </a:rPr>
              <a:t>Africa is probably the only country in the world that deals with child pornography in a law that primarily deals with the classification of media. In almost all other countries this category of offences forms part of their substantive criminal law</a:t>
            </a:r>
            <a:r>
              <a:rPr lang="en-ZA" sz="1700" dirty="0" smtClean="0">
                <a:latin typeface="Century Gothic" panose="020B0502020202020204" pitchFamily="34" charset="0"/>
              </a:rPr>
              <a:t>.</a:t>
            </a:r>
          </a:p>
          <a:p>
            <a:pPr marL="457200" lvl="1" indent="0" algn="just">
              <a:lnSpc>
                <a:spcPct val="150000"/>
              </a:lnSpc>
              <a:buNone/>
            </a:pPr>
            <a:r>
              <a:rPr lang="en-ZA" sz="1700" dirty="0" smtClean="0">
                <a:latin typeface="Century Gothic" panose="020B0502020202020204" pitchFamily="34" charset="0"/>
              </a:rPr>
              <a:t>5. In </a:t>
            </a:r>
            <a:r>
              <a:rPr lang="en-ZA" sz="1700" dirty="0">
                <a:latin typeface="Century Gothic" panose="020B0502020202020204" pitchFamily="34" charset="0"/>
              </a:rPr>
              <a:t>order to rectify the fragmentation of criminal law and to ensure that this aspect can in context of other sexual offences be further developed it is proposed that section 24B of the FPA be incorporated in the SOA. The Cybercrimes and Cybersecurity Bill can be used as the medium to effect such an amendment.</a:t>
            </a:r>
            <a:r>
              <a:rPr lang="en-ZA" sz="1700" b="1" dirty="0">
                <a:latin typeface="Century Gothic" panose="020B0502020202020204" pitchFamily="34" charset="0"/>
              </a:rPr>
              <a:t> </a:t>
            </a:r>
            <a:r>
              <a:rPr lang="en-ZA" sz="1700" dirty="0">
                <a:latin typeface="Century Gothic" panose="020B0502020202020204" pitchFamily="34" charset="0"/>
              </a:rPr>
              <a:t>The proposed amendment may also be utilised to address child pornography that is cyber related which is probably not fully addressed in the current section 24B of the FPA. </a:t>
            </a:r>
          </a:p>
          <a:p>
            <a:endParaRPr lang="en-ZA" sz="1700"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18</a:t>
            </a:fld>
            <a:endParaRPr lang="en-US" dirty="0"/>
          </a:p>
        </p:txBody>
      </p:sp>
    </p:spTree>
    <p:extLst>
      <p:ext uri="{BB962C8B-B14F-4D97-AF65-F5344CB8AC3E}">
        <p14:creationId xmlns:p14="http://schemas.microsoft.com/office/powerpoint/2010/main" xmlns="" val="288418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a:bodyPr>
          <a:lstStyle/>
          <a:p>
            <a:r>
              <a:rPr lang="en-US" sz="4000" b="1" dirty="0" smtClean="0">
                <a:solidFill>
                  <a:schemeClr val="accent6"/>
                </a:solidFill>
                <a:latin typeface="Arial Narrow" panose="020B0606020202030204" pitchFamily="34" charset="0"/>
                <a:cs typeface="Arial" panose="020B0604020202020204" pitchFamily="34" charset="0"/>
              </a:rPr>
              <a:t>SYNOPSIS OF </a:t>
            </a:r>
            <a:r>
              <a:rPr lang="en-US" sz="4000" b="1" dirty="0">
                <a:solidFill>
                  <a:schemeClr val="accent6"/>
                </a:solidFill>
                <a:latin typeface="Arial Narrow" panose="020B0606020202030204" pitchFamily="34" charset="0"/>
                <a:cs typeface="Arial" panose="020B0604020202020204" pitchFamily="34" charset="0"/>
              </a:rPr>
              <a:t>SUBMISSIONS </a:t>
            </a:r>
            <a:endParaRPr lang="en-US" sz="4000" b="1" dirty="0">
              <a:solidFill>
                <a:schemeClr val="accent6">
                  <a:lumMod val="75000"/>
                </a:schemeClr>
              </a:solidFill>
              <a:latin typeface="Century Gothic" panose="020B0502020202020204" pitchFamily="34" charset="0"/>
            </a:endParaRPr>
          </a:p>
        </p:txBody>
      </p:sp>
      <p:sp>
        <p:nvSpPr>
          <p:cNvPr id="3" name="Content Placeholder 2"/>
          <p:cNvSpPr>
            <a:spLocks noGrp="1"/>
          </p:cNvSpPr>
          <p:nvPr>
            <p:ph idx="1"/>
          </p:nvPr>
        </p:nvSpPr>
        <p:spPr>
          <a:xfrm>
            <a:off x="0" y="869430"/>
            <a:ext cx="9144000" cy="5988570"/>
          </a:xfrm>
        </p:spPr>
        <p:txBody>
          <a:bodyPr>
            <a:noAutofit/>
          </a:bodyPr>
          <a:lstStyle/>
          <a:p>
            <a:pPr algn="just">
              <a:lnSpc>
                <a:spcPct val="150000"/>
              </a:lnSpc>
              <a:buFont typeface="Wingdings" pitchFamily="2" charset="2"/>
              <a:buChar char="Ø"/>
            </a:pPr>
            <a:r>
              <a:rPr lang="en-ZA" sz="1700" dirty="0" smtClean="0">
                <a:latin typeface="Century Gothic" panose="020B0502020202020204" pitchFamily="34" charset="0"/>
              </a:rPr>
              <a:t>In 2015, the FPB commissioned a study through UNISA’s BMR to collect </a:t>
            </a:r>
            <a:r>
              <a:rPr lang="en-ZA" sz="1700" dirty="0">
                <a:latin typeface="Century Gothic" pitchFamily="34" charset="0"/>
              </a:rPr>
              <a:t>empirical evidence on the experience of South African Children and how they relate to media </a:t>
            </a:r>
            <a:r>
              <a:rPr lang="en-ZA" sz="1700" dirty="0" smtClean="0">
                <a:latin typeface="Century Gothic" pitchFamily="34" charset="0"/>
              </a:rPr>
              <a:t>material; inform </a:t>
            </a:r>
            <a:r>
              <a:rPr lang="en-ZA" sz="1700" dirty="0">
                <a:latin typeface="Century Gothic" pitchFamily="34" charset="0"/>
              </a:rPr>
              <a:t>the formulation of the FPB Classification Guidelines – ensure alignment of FPB Classification categories to developmental stages of </a:t>
            </a:r>
            <a:r>
              <a:rPr lang="en-ZA" sz="1700" dirty="0" smtClean="0">
                <a:latin typeface="Century Gothic" pitchFamily="34" charset="0"/>
              </a:rPr>
              <a:t>children; and understand </a:t>
            </a:r>
            <a:r>
              <a:rPr lang="en-ZA" sz="1700" dirty="0">
                <a:latin typeface="Century Gothic" pitchFamily="34" charset="0"/>
              </a:rPr>
              <a:t>the role parents play in the viewing and gaming choices of </a:t>
            </a:r>
            <a:r>
              <a:rPr lang="en-ZA" sz="1700" dirty="0" smtClean="0">
                <a:latin typeface="Century Gothic" pitchFamily="34" charset="0"/>
              </a:rPr>
              <a:t>children.</a:t>
            </a:r>
            <a:endParaRPr lang="en-ZA" sz="1700" b="1" i="1" dirty="0" smtClean="0">
              <a:latin typeface="Century Gothic" panose="020B0502020202020204" pitchFamily="34" charset="0"/>
            </a:endParaRPr>
          </a:p>
          <a:p>
            <a:pPr algn="just">
              <a:lnSpc>
                <a:spcPct val="150000"/>
              </a:lnSpc>
              <a:buFont typeface="Wingdings" pitchFamily="2" charset="2"/>
              <a:buChar char="Ø"/>
            </a:pPr>
            <a:r>
              <a:rPr lang="en-ZA" sz="1700" dirty="0" smtClean="0">
                <a:latin typeface="Century Gothic" panose="020B0502020202020204" pitchFamily="34" charset="0"/>
              </a:rPr>
              <a:t>The study found that:</a:t>
            </a:r>
          </a:p>
          <a:p>
            <a:pPr lvl="1" algn="just">
              <a:lnSpc>
                <a:spcPct val="150000"/>
              </a:lnSpc>
              <a:buFont typeface="Wingdings" pitchFamily="2" charset="2"/>
              <a:buChar char="Ø"/>
            </a:pPr>
            <a:r>
              <a:rPr lang="en-ZA" sz="1700" dirty="0" smtClean="0">
                <a:latin typeface="Century Gothic" panose="020B0502020202020204" pitchFamily="34" charset="0"/>
              </a:rPr>
              <a:t>Sexual content, horror and violence have the most observable impact on children between the ages of 7 and 17. </a:t>
            </a:r>
          </a:p>
          <a:p>
            <a:pPr lvl="1" algn="just">
              <a:lnSpc>
                <a:spcPct val="150000"/>
              </a:lnSpc>
              <a:buFont typeface="Wingdings" pitchFamily="2" charset="2"/>
              <a:buChar char="Ø"/>
            </a:pPr>
            <a:r>
              <a:rPr lang="en-ZA" sz="1700" dirty="0" smtClean="0">
                <a:latin typeface="Century Gothic" panose="020B0502020202020204" pitchFamily="34" charset="0"/>
              </a:rPr>
              <a:t>More subtle themes such as Blasphemy and prejudice are less noticeable in movies</a:t>
            </a:r>
          </a:p>
          <a:p>
            <a:pPr lvl="1" algn="just">
              <a:lnSpc>
                <a:spcPct val="150000"/>
              </a:lnSpc>
              <a:buFont typeface="Wingdings" pitchFamily="2" charset="2"/>
              <a:buChar char="Ø"/>
            </a:pPr>
            <a:r>
              <a:rPr lang="en-ZA" sz="1700" dirty="0" smtClean="0">
                <a:latin typeface="Century Gothic" panose="020B0502020202020204" pitchFamily="34" charset="0"/>
              </a:rPr>
              <a:t>Children surveyed were found to be desensitised to violence and bad language in movies. This is supported by the high prevalence of violent and consumer advisories identified by FPB Classifiers. </a:t>
            </a:r>
          </a:p>
        </p:txBody>
      </p:sp>
      <p:sp>
        <p:nvSpPr>
          <p:cNvPr id="4" name="Slide Number Placeholder 3"/>
          <p:cNvSpPr>
            <a:spLocks noGrp="1"/>
          </p:cNvSpPr>
          <p:nvPr>
            <p:ph type="sldNum" sz="quarter" idx="12"/>
          </p:nvPr>
        </p:nvSpPr>
        <p:spPr/>
        <p:txBody>
          <a:bodyPr/>
          <a:lstStyle/>
          <a:p>
            <a:fld id="{8843D58F-2DAB-1446-A47E-C34A82BC1FA1}" type="slidenum">
              <a:rPr lang="en-US" smtClean="0"/>
              <a:pPr/>
              <a:t>19</a:t>
            </a:fld>
            <a:endParaRPr lang="en-US" dirty="0"/>
          </a:p>
        </p:txBody>
      </p:sp>
    </p:spTree>
    <p:extLst>
      <p:ext uri="{BB962C8B-B14F-4D97-AF65-F5344CB8AC3E}">
        <p14:creationId xmlns:p14="http://schemas.microsoft.com/office/powerpoint/2010/main" xmlns="" val="2484170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a:bodyPr>
          <a:lstStyle/>
          <a:p>
            <a:r>
              <a:rPr lang="en-US" sz="4000" b="1" dirty="0" smtClean="0">
                <a:solidFill>
                  <a:schemeClr val="accent6">
                    <a:lumMod val="75000"/>
                  </a:schemeClr>
                </a:solidFill>
                <a:latin typeface="Arial" panose="020B0604020202020204" pitchFamily="34" charset="0"/>
                <a:cs typeface="Arial" panose="020B0604020202020204" pitchFamily="34" charset="0"/>
              </a:rPr>
              <a:t>Presentation Outline</a:t>
            </a:r>
            <a:endParaRPr lang="en-US" sz="4000" dirty="0">
              <a:solidFill>
                <a:schemeClr val="accent6">
                  <a:lumMod val="75000"/>
                </a:schemeClr>
              </a:solidFill>
            </a:endParaRPr>
          </a:p>
        </p:txBody>
      </p:sp>
      <p:sp>
        <p:nvSpPr>
          <p:cNvPr id="3" name="Content Placeholder 2"/>
          <p:cNvSpPr>
            <a:spLocks noGrp="1"/>
          </p:cNvSpPr>
          <p:nvPr>
            <p:ph idx="1"/>
          </p:nvPr>
        </p:nvSpPr>
        <p:spPr>
          <a:xfrm>
            <a:off x="0" y="869430"/>
            <a:ext cx="9144000" cy="5988570"/>
          </a:xfrm>
        </p:spPr>
        <p:txBody>
          <a:bodyPr>
            <a:noAutofit/>
          </a:bodyPr>
          <a:lstStyle/>
          <a:p>
            <a:pPr algn="just">
              <a:lnSpc>
                <a:spcPct val="150000"/>
              </a:lnSpc>
              <a:buFont typeface="Wingdings" panose="05000000000000000000" pitchFamily="2" charset="2"/>
              <a:buChar char="Ø"/>
            </a:pPr>
            <a:r>
              <a:rPr lang="en-US" b="1" dirty="0" smtClean="0">
                <a:latin typeface="Arial Narrow" panose="020B0606020202030204" pitchFamily="34" charset="0"/>
                <a:cs typeface="Arial" panose="020B0604020202020204" pitchFamily="34" charset="0"/>
              </a:rPr>
              <a:t>INTRODUCTION</a:t>
            </a:r>
          </a:p>
          <a:p>
            <a:pPr algn="just">
              <a:lnSpc>
                <a:spcPct val="150000"/>
              </a:lnSpc>
              <a:buFont typeface="Wingdings" panose="05000000000000000000" pitchFamily="2" charset="2"/>
              <a:buChar char="Ø"/>
            </a:pPr>
            <a:r>
              <a:rPr lang="en-US" b="1" dirty="0" smtClean="0">
                <a:latin typeface="Arial Narrow" panose="020B0606020202030204" pitchFamily="34" charset="0"/>
                <a:cs typeface="Arial" panose="020B0604020202020204" pitchFamily="34" charset="0"/>
              </a:rPr>
              <a:t>DIGITAL SA (STATS)</a:t>
            </a:r>
          </a:p>
          <a:p>
            <a:pPr algn="just">
              <a:lnSpc>
                <a:spcPct val="150000"/>
              </a:lnSpc>
              <a:buFont typeface="Wingdings" panose="05000000000000000000" pitchFamily="2" charset="2"/>
              <a:buChar char="Ø"/>
            </a:pPr>
            <a:r>
              <a:rPr lang="en-US" b="1" dirty="0" smtClean="0">
                <a:latin typeface="Arial Narrow" panose="020B0606020202030204" pitchFamily="34" charset="0"/>
                <a:cs typeface="Arial" panose="020B0604020202020204" pitchFamily="34" charset="0"/>
              </a:rPr>
              <a:t>SYNOPSIS OF SUBMISSIONS</a:t>
            </a:r>
          </a:p>
          <a:p>
            <a:pPr algn="just">
              <a:lnSpc>
                <a:spcPct val="150000"/>
              </a:lnSpc>
              <a:buFont typeface="Wingdings" panose="05000000000000000000" pitchFamily="2" charset="2"/>
              <a:buChar char="Ø"/>
            </a:pPr>
            <a:r>
              <a:rPr lang="en-US" b="1" dirty="0" smtClean="0">
                <a:latin typeface="Arial Narrow" panose="020B0606020202030204" pitchFamily="34" charset="0"/>
                <a:cs typeface="Arial" panose="020B0604020202020204" pitchFamily="34" charset="0"/>
              </a:rPr>
              <a:t>DEPARTMENT OF COMMUNICATIONS </a:t>
            </a:r>
            <a:r>
              <a:rPr lang="en-GB" b="1" dirty="0" smtClean="0">
                <a:latin typeface="Arial Narrow" panose="020B0606020202030204" pitchFamily="34" charset="0"/>
              </a:rPr>
              <a:t>RESPONSES TO SUBMISSIONS (ANNEXURE A)</a:t>
            </a:r>
            <a:endParaRPr lang="en-US" b="1" dirty="0" smtClean="0">
              <a:latin typeface="Arial Narrow" panose="020B0606020202030204" pitchFamily="34" charset="0"/>
              <a:cs typeface="Arial" panose="020B0604020202020204" pitchFamily="34" charset="0"/>
            </a:endParaRPr>
          </a:p>
          <a:p>
            <a:pPr algn="just">
              <a:lnSpc>
                <a:spcPct val="150000"/>
              </a:lnSpc>
              <a:buFont typeface="Wingdings" panose="05000000000000000000" pitchFamily="2" charset="2"/>
              <a:buChar char="Ø"/>
            </a:pPr>
            <a:r>
              <a:rPr lang="en-US" b="1" dirty="0" smtClean="0">
                <a:latin typeface="Arial Narrow" panose="020B0606020202030204" pitchFamily="34" charset="0"/>
                <a:cs typeface="Arial" panose="020B0604020202020204" pitchFamily="34" charset="0"/>
              </a:rPr>
              <a:t>CONCLUSION</a:t>
            </a:r>
          </a:p>
        </p:txBody>
      </p:sp>
      <p:sp>
        <p:nvSpPr>
          <p:cNvPr id="4" name="Slide Number Placeholder 3"/>
          <p:cNvSpPr>
            <a:spLocks noGrp="1"/>
          </p:cNvSpPr>
          <p:nvPr>
            <p:ph type="sldNum" sz="quarter" idx="12"/>
          </p:nvPr>
        </p:nvSpPr>
        <p:spPr/>
        <p:txBody>
          <a:bodyPr/>
          <a:lstStyle/>
          <a:p>
            <a:fld id="{8843D58F-2DAB-1446-A47E-C34A82BC1FA1}" type="slidenum">
              <a:rPr lang="en-US" smtClean="0"/>
              <a:pPr/>
              <a:t>2</a:t>
            </a:fld>
            <a:endParaRPr lang="en-US" dirty="0"/>
          </a:p>
        </p:txBody>
      </p:sp>
    </p:spTree>
    <p:extLst>
      <p:ext uri="{BB962C8B-B14F-4D97-AF65-F5344CB8AC3E}">
        <p14:creationId xmlns:p14="http://schemas.microsoft.com/office/powerpoint/2010/main" xmlns="" val="2027772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6"/>
                </a:solidFill>
                <a:latin typeface="Arial Narrow" panose="020B0606020202030204" pitchFamily="34" charset="0"/>
                <a:cs typeface="Arial" panose="020B0604020202020204" pitchFamily="34" charset="0"/>
              </a:rPr>
              <a:t>SYNOPSIS OF SUBMISSIONS </a:t>
            </a:r>
            <a:endParaRPr lang="en-ZA" sz="4000" dirty="0"/>
          </a:p>
        </p:txBody>
      </p:sp>
      <p:sp>
        <p:nvSpPr>
          <p:cNvPr id="3" name="Content Placeholder 2"/>
          <p:cNvSpPr>
            <a:spLocks noGrp="1"/>
          </p:cNvSpPr>
          <p:nvPr>
            <p:ph idx="1"/>
          </p:nvPr>
        </p:nvSpPr>
        <p:spPr/>
        <p:txBody>
          <a:bodyPr>
            <a:normAutofit/>
          </a:bodyPr>
          <a:lstStyle/>
          <a:p>
            <a:pPr lvl="1" algn="just">
              <a:lnSpc>
                <a:spcPct val="150000"/>
              </a:lnSpc>
              <a:buFont typeface="Wingdings" pitchFamily="2" charset="2"/>
              <a:buChar char="Ø"/>
            </a:pPr>
            <a:r>
              <a:rPr lang="en-ZA" sz="1700" dirty="0">
                <a:latin typeface="Century Gothic" panose="020B0502020202020204" pitchFamily="34" charset="0"/>
              </a:rPr>
              <a:t>Parents, who are meant to provide the necessary parental guidance when making gaming and viewing choices play a limited role in monitoring the children’s media consumption patterns. </a:t>
            </a:r>
          </a:p>
          <a:p>
            <a:pPr lvl="1" algn="just">
              <a:lnSpc>
                <a:spcPct val="150000"/>
              </a:lnSpc>
              <a:buFont typeface="Wingdings" pitchFamily="2" charset="2"/>
              <a:buChar char="Ø"/>
            </a:pPr>
            <a:r>
              <a:rPr lang="en-ZA" sz="1700" dirty="0">
                <a:latin typeface="Century Gothic" panose="020B0502020202020204" pitchFamily="34" charset="0"/>
              </a:rPr>
              <a:t>Children surveyed revealed their reluctance to discuss any uncomfortable feeling they may have with their parents as a result of exposure to unsuitable content.</a:t>
            </a:r>
          </a:p>
          <a:p>
            <a:pPr lvl="1" algn="just">
              <a:lnSpc>
                <a:spcPct val="150000"/>
              </a:lnSpc>
              <a:buFont typeface="Wingdings" pitchFamily="2" charset="2"/>
              <a:buChar char="Ø"/>
            </a:pPr>
            <a:r>
              <a:rPr lang="en-ZA" sz="1700" dirty="0">
                <a:latin typeface="Century Gothic" panose="020B0502020202020204" pitchFamily="34" charset="0"/>
              </a:rPr>
              <a:t>Most children 7 – 17 years of age play age inappropriate games containing elements of extreme violence.</a:t>
            </a:r>
          </a:p>
          <a:p>
            <a:pPr lvl="1" algn="just">
              <a:lnSpc>
                <a:spcPct val="150000"/>
              </a:lnSpc>
              <a:buFont typeface="Wingdings" pitchFamily="2" charset="2"/>
              <a:buChar char="Ø"/>
            </a:pPr>
            <a:r>
              <a:rPr lang="en-ZA" sz="1700" dirty="0">
                <a:latin typeface="Century Gothic" panose="020B0502020202020204" pitchFamily="34" charset="0"/>
              </a:rPr>
              <a:t>The impact of gaming on thoughts and behaviour is perceived to be less due to the fact that games are animated and seen as not real.</a:t>
            </a:r>
          </a:p>
          <a:p>
            <a:endParaRPr lang="en-ZA" sz="17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20</a:t>
            </a:fld>
            <a:endParaRPr lang="en-US" dirty="0"/>
          </a:p>
        </p:txBody>
      </p:sp>
    </p:spTree>
    <p:extLst>
      <p:ext uri="{BB962C8B-B14F-4D97-AF65-F5344CB8AC3E}">
        <p14:creationId xmlns:p14="http://schemas.microsoft.com/office/powerpoint/2010/main" xmlns="" val="1616641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13810"/>
          </a:xfrm>
        </p:spPr>
        <p:txBody>
          <a:bodyPr>
            <a:noAutofit/>
          </a:bodyPr>
          <a:lstStyle/>
          <a:p>
            <a:r>
              <a:rPr lang="en-US" sz="4000" b="1" dirty="0" smtClean="0">
                <a:solidFill>
                  <a:srgbClr val="F79646"/>
                </a:solidFill>
                <a:latin typeface="Arial Narrow" panose="020B0606020202030204" pitchFamily="34" charset="0"/>
                <a:cs typeface="Arial" panose="020B0604020202020204" pitchFamily="34" charset="0"/>
              </a:rPr>
              <a:t>DEPARTMENT OF COMMUNICATIONS </a:t>
            </a:r>
            <a:r>
              <a:rPr lang="en-GB" sz="4000" b="1" dirty="0" smtClean="0">
                <a:solidFill>
                  <a:srgbClr val="F79646"/>
                </a:solidFill>
                <a:latin typeface="Arial Narrow" panose="020B0606020202030204" pitchFamily="34" charset="0"/>
              </a:rPr>
              <a:t>RESPONSES TO THE CONSULTATION </a:t>
            </a:r>
            <a:endParaRPr lang="en-ZA" sz="4000" dirty="0">
              <a:latin typeface="Arial Narrow" panose="020B0606020202030204" pitchFamily="34" charset="0"/>
            </a:endParaRPr>
          </a:p>
        </p:txBody>
      </p:sp>
      <p:sp>
        <p:nvSpPr>
          <p:cNvPr id="3" name="Content Placeholder 2"/>
          <p:cNvSpPr>
            <a:spLocks noGrp="1"/>
          </p:cNvSpPr>
          <p:nvPr>
            <p:ph idx="1"/>
          </p:nvPr>
        </p:nvSpPr>
        <p:spPr>
          <a:xfrm>
            <a:off x="457200" y="2113614"/>
            <a:ext cx="8229600" cy="4012550"/>
          </a:xfrm>
        </p:spPr>
        <p:txBody>
          <a:bodyPr>
            <a:normAutofit/>
          </a:bodyPr>
          <a:lstStyle/>
          <a:p>
            <a:pPr algn="just"/>
            <a:r>
              <a:rPr lang="en-ZA" sz="2000" dirty="0" smtClean="0">
                <a:latin typeface="Century Gothic" panose="020B0502020202020204" pitchFamily="34" charset="0"/>
              </a:rPr>
              <a:t>PLEASE REFER TO “ANNEXURE A” WHICH IS A DETAILED RESPONSES ON ALL THE CLAUSES IN WHICH SUBMISSIONS WERE MADE: THIS ANNEXURE WILL BE FINALISED WITH OFFICE OF CHIEF STATE LAW ADVISOR ON 15 SEPTEMBER 2016. </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21</a:t>
            </a:fld>
            <a:endParaRPr lang="en-US" dirty="0"/>
          </a:p>
        </p:txBody>
      </p:sp>
    </p:spTree>
    <p:extLst>
      <p:ext uri="{BB962C8B-B14F-4D97-AF65-F5344CB8AC3E}">
        <p14:creationId xmlns:p14="http://schemas.microsoft.com/office/powerpoint/2010/main" xmlns="" val="2947016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95"/>
            <a:ext cx="9144000" cy="787544"/>
          </a:xfrm>
        </p:spPr>
        <p:txBody>
          <a:bodyPr>
            <a:noAutofit/>
          </a:bodyPr>
          <a:lstStyle/>
          <a:p>
            <a:pPr>
              <a:lnSpc>
                <a:spcPct val="150000"/>
              </a:lnSpc>
            </a:pPr>
            <a:r>
              <a:rPr lang="en-US" sz="4000" b="1" dirty="0" smtClean="0">
                <a:solidFill>
                  <a:srgbClr val="F79646"/>
                </a:solidFill>
                <a:latin typeface="Arial Narrow" panose="020B0606020202030204" pitchFamily="34" charset="0"/>
                <a:cs typeface="Arial" panose="020B0604020202020204" pitchFamily="34" charset="0"/>
              </a:rPr>
              <a:t>CONCLUSIO</a:t>
            </a:r>
            <a:r>
              <a:rPr lang="en-US" sz="4000" b="1" dirty="0" smtClean="0">
                <a:solidFill>
                  <a:srgbClr val="F79646"/>
                </a:solidFill>
                <a:latin typeface="Century Gothic" panose="020B0502020202020204" pitchFamily="34" charset="0"/>
                <a:cs typeface="Arial" panose="020B0604020202020204" pitchFamily="34" charset="0"/>
              </a:rPr>
              <a:t>N</a:t>
            </a:r>
            <a:r>
              <a:rPr lang="en-US" sz="4000" b="1" dirty="0" smtClean="0">
                <a:solidFill>
                  <a:srgbClr val="F79646"/>
                </a:solidFill>
                <a:latin typeface="Arial Narrow" panose="020B0606020202030204" pitchFamily="34" charset="0"/>
                <a:cs typeface="Arial" panose="020B0604020202020204" pitchFamily="34" charset="0"/>
              </a:rPr>
              <a:t> </a:t>
            </a:r>
            <a:endParaRPr lang="en-US" sz="4000" b="1" dirty="0">
              <a:solidFill>
                <a:srgbClr val="FF0000"/>
              </a:solidFill>
              <a:latin typeface="Century Gothic" panose="020B0502020202020204" pitchFamily="34" charset="0"/>
              <a:cs typeface="Arial" panose="020B0604020202020204" pitchFamily="34" charset="0"/>
            </a:endParaRPr>
          </a:p>
        </p:txBody>
      </p:sp>
      <p:sp>
        <p:nvSpPr>
          <p:cNvPr id="3" name="Content Placeholder 2"/>
          <p:cNvSpPr>
            <a:spLocks noGrp="1"/>
          </p:cNvSpPr>
          <p:nvPr>
            <p:ph idx="1"/>
          </p:nvPr>
        </p:nvSpPr>
        <p:spPr>
          <a:xfrm>
            <a:off x="0" y="701040"/>
            <a:ext cx="9143999" cy="6156960"/>
          </a:xfrm>
        </p:spPr>
        <p:txBody>
          <a:bodyPr>
            <a:noAutofit/>
          </a:bodyPr>
          <a:lstStyle/>
          <a:p>
            <a:pPr algn="just">
              <a:lnSpc>
                <a:spcPct val="150000"/>
              </a:lnSpc>
              <a:buFont typeface="Wingdings" panose="05000000000000000000" pitchFamily="2" charset="2"/>
              <a:buChar char="Ø"/>
            </a:pPr>
            <a:r>
              <a:rPr lang="en-ZA" sz="2000" dirty="0" smtClean="0">
                <a:latin typeface="Century Gothic" panose="020B0502020202020204" pitchFamily="34" charset="0"/>
              </a:rPr>
              <a:t>The Department appreciate all the inputs submitted by stakeholders. Your inputs were valuable and have assisted us in making improvements to the Bill.</a:t>
            </a:r>
          </a:p>
          <a:p>
            <a:pPr algn="just">
              <a:lnSpc>
                <a:spcPct val="150000"/>
              </a:lnSpc>
              <a:buFont typeface="Wingdings" panose="05000000000000000000" pitchFamily="2" charset="2"/>
              <a:buChar char="Ø"/>
            </a:pPr>
            <a:r>
              <a:rPr lang="en-ZA" sz="2000" dirty="0" smtClean="0">
                <a:latin typeface="Century Gothic" panose="020B0502020202020204" pitchFamily="34" charset="0"/>
              </a:rPr>
              <a:t>The support and collaborative efforts from members of Films and Publications Board are noted and the Department intend to support them on the implementation of this Bill.</a:t>
            </a:r>
          </a:p>
          <a:p>
            <a:pPr algn="just">
              <a:lnSpc>
                <a:spcPct val="150000"/>
              </a:lnSpc>
              <a:buFont typeface="Wingdings" panose="05000000000000000000" pitchFamily="2" charset="2"/>
              <a:buChar char="Ø"/>
            </a:pPr>
            <a:r>
              <a:rPr lang="en-ZA" sz="2000" dirty="0" smtClean="0">
                <a:latin typeface="Century Gothic" panose="020B0502020202020204" pitchFamily="34" charset="0"/>
              </a:rPr>
              <a:t>The Department would like to thank the Office of Chief State Law Advisors for their sound legal advises and expertise that they provided in order to improve this Bill.</a:t>
            </a:r>
          </a:p>
          <a:p>
            <a:pPr algn="just">
              <a:lnSpc>
                <a:spcPct val="150000"/>
              </a:lnSpc>
              <a:buFont typeface="Wingdings" panose="05000000000000000000" pitchFamily="2" charset="2"/>
              <a:buChar char="Ø"/>
            </a:pPr>
            <a:r>
              <a:rPr lang="en-ZA" sz="2000" dirty="0" smtClean="0">
                <a:latin typeface="Century Gothic" panose="020B0502020202020204" pitchFamily="34" charset="0"/>
              </a:rPr>
              <a:t>The Department encourages the committee to ensure that the protection of the children, the vulnerable and the citizens against harmful content is enhanced.</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22</a:t>
            </a:fld>
            <a:endParaRPr lang="en-US" dirty="0"/>
          </a:p>
        </p:txBody>
      </p:sp>
    </p:spTree>
    <p:extLst>
      <p:ext uri="{BB962C8B-B14F-4D97-AF65-F5344CB8AC3E}">
        <p14:creationId xmlns:p14="http://schemas.microsoft.com/office/powerpoint/2010/main" xmlns="" val="3102798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79646"/>
                </a:solidFill>
                <a:latin typeface="Arial Narrow" panose="020B0606020202030204" pitchFamily="34" charset="0"/>
                <a:cs typeface="Arial" panose="020B0604020202020204" pitchFamily="34" charset="0"/>
              </a:rPr>
              <a:t>CONCLUSIO</a:t>
            </a:r>
            <a:r>
              <a:rPr lang="en-US" b="1" dirty="0" smtClean="0">
                <a:solidFill>
                  <a:srgbClr val="F79646"/>
                </a:solidFill>
                <a:latin typeface="Century Gothic" panose="020B0502020202020204" pitchFamily="34" charset="0"/>
                <a:cs typeface="Arial" panose="020B0604020202020204" pitchFamily="34" charset="0"/>
              </a:rPr>
              <a:t>N</a:t>
            </a:r>
            <a:endParaRPr lang="en-ZA" dirty="0"/>
          </a:p>
        </p:txBody>
      </p:sp>
      <p:sp>
        <p:nvSpPr>
          <p:cNvPr id="3" name="Content Placeholder 2"/>
          <p:cNvSpPr>
            <a:spLocks noGrp="1"/>
          </p:cNvSpPr>
          <p:nvPr>
            <p:ph idx="1"/>
          </p:nvPr>
        </p:nvSpPr>
        <p:spPr/>
        <p:txBody>
          <a:bodyPr>
            <a:normAutofit/>
          </a:bodyPr>
          <a:lstStyle/>
          <a:p>
            <a:pPr lvl="0" algn="just">
              <a:lnSpc>
                <a:spcPct val="150000"/>
              </a:lnSpc>
              <a:buFont typeface="Wingdings" panose="05000000000000000000" pitchFamily="2" charset="2"/>
              <a:buChar char="Ø"/>
            </a:pPr>
            <a:r>
              <a:rPr lang="en-ZA" sz="2000" dirty="0">
                <a:solidFill>
                  <a:prstClr val="black"/>
                </a:solidFill>
                <a:latin typeface="Century Gothic" panose="020B0502020202020204" pitchFamily="34" charset="0"/>
              </a:rPr>
              <a:t>Lastly, our legislative and regulatory efforts are all intended to improve on and update classification </a:t>
            </a:r>
            <a:r>
              <a:rPr lang="en-ZA" sz="2000">
                <a:solidFill>
                  <a:prstClr val="black"/>
                </a:solidFill>
                <a:latin typeface="Century Gothic" panose="020B0502020202020204" pitchFamily="34" charset="0"/>
              </a:rPr>
              <a:t>enforcement </a:t>
            </a:r>
            <a:r>
              <a:rPr lang="en-ZA" sz="2000" smtClean="0">
                <a:solidFill>
                  <a:prstClr val="black"/>
                </a:solidFill>
                <a:latin typeface="Century Gothic" panose="020B0502020202020204" pitchFamily="34" charset="0"/>
              </a:rPr>
              <a:t>mechanism. </a:t>
            </a:r>
          </a:p>
          <a:p>
            <a:pPr lvl="0" algn="just">
              <a:lnSpc>
                <a:spcPct val="150000"/>
              </a:lnSpc>
              <a:buFont typeface="Wingdings" panose="05000000000000000000" pitchFamily="2" charset="2"/>
              <a:buChar char="Ø"/>
            </a:pPr>
            <a:r>
              <a:rPr lang="en-ZA" sz="2000" smtClean="0">
                <a:solidFill>
                  <a:prstClr val="black"/>
                </a:solidFill>
                <a:latin typeface="Century Gothic" panose="020B0502020202020204" pitchFamily="34" charset="0"/>
              </a:rPr>
              <a:t>South </a:t>
            </a:r>
            <a:r>
              <a:rPr lang="en-ZA" sz="2000" dirty="0">
                <a:solidFill>
                  <a:prstClr val="black"/>
                </a:solidFill>
                <a:latin typeface="Century Gothic" panose="020B0502020202020204" pitchFamily="34" charset="0"/>
              </a:rPr>
              <a:t>Africa has moved from censorship and it is not the intention of this Bill to censor, but to classify accordingly in line with international trends but specific and relevant to the South African challenges and environment.</a:t>
            </a:r>
          </a:p>
          <a:p>
            <a:endParaRPr lang="en-ZA" sz="17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23</a:t>
            </a:fld>
            <a:endParaRPr lang="en-US" dirty="0"/>
          </a:p>
        </p:txBody>
      </p:sp>
    </p:spTree>
    <p:extLst>
      <p:ext uri="{BB962C8B-B14F-4D97-AF65-F5344CB8AC3E}">
        <p14:creationId xmlns:p14="http://schemas.microsoft.com/office/powerpoint/2010/main" xmlns="" val="232936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5840"/>
            <a:ext cx="8229600" cy="4525963"/>
          </a:xfrm>
        </p:spPr>
        <p:txBody>
          <a:bodyPr>
            <a:normAutofit/>
          </a:bodyPr>
          <a:lstStyle/>
          <a:p>
            <a:pPr algn="ctr">
              <a:buNone/>
            </a:pPr>
            <a:endParaRPr lang="en-ZA" b="1" dirty="0" smtClean="0">
              <a:latin typeface="Arial" pitchFamily="34" charset="0"/>
              <a:cs typeface="Arial" pitchFamily="34" charset="0"/>
            </a:endParaRPr>
          </a:p>
          <a:p>
            <a:pPr algn="ctr">
              <a:buNone/>
            </a:pPr>
            <a:endParaRPr lang="en-ZA" b="1" dirty="0" smtClean="0">
              <a:latin typeface="Arial" pitchFamily="34" charset="0"/>
              <a:cs typeface="Arial" pitchFamily="34" charset="0"/>
            </a:endParaRPr>
          </a:p>
          <a:p>
            <a:pPr algn="ctr">
              <a:buNone/>
            </a:pPr>
            <a:endParaRPr lang="en-ZA" b="1" dirty="0" smtClean="0">
              <a:latin typeface="Arial" pitchFamily="34" charset="0"/>
              <a:cs typeface="Arial" pitchFamily="34" charset="0"/>
            </a:endParaRPr>
          </a:p>
          <a:p>
            <a:pPr algn="ctr">
              <a:buNone/>
            </a:pPr>
            <a:r>
              <a:rPr lang="en-ZA" sz="5400" b="1" dirty="0" smtClean="0">
                <a:latin typeface="Arial" pitchFamily="34" charset="0"/>
                <a:cs typeface="Arial" pitchFamily="34" charset="0"/>
              </a:rPr>
              <a:t>THANK YOU</a:t>
            </a:r>
            <a:endParaRPr lang="en-ZA" sz="5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pPr/>
              <a:t>24</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a:bodyPr>
          <a:lstStyle/>
          <a:p>
            <a:r>
              <a:rPr lang="en-US" sz="4000" b="1" dirty="0" smtClean="0">
                <a:solidFill>
                  <a:schemeClr val="accent6">
                    <a:lumMod val="75000"/>
                  </a:schemeClr>
                </a:solidFill>
                <a:latin typeface="Century Gothic" panose="020B0502020202020204" pitchFamily="34" charset="0"/>
                <a:cs typeface="Arial" panose="020B0604020202020204" pitchFamily="34" charset="0"/>
              </a:rPr>
              <a:t>INTRODUCTION</a:t>
            </a:r>
            <a:endParaRPr lang="en-US" sz="4000" dirty="0">
              <a:solidFill>
                <a:schemeClr val="accent6">
                  <a:lumMod val="75000"/>
                </a:schemeClr>
              </a:solidFill>
              <a:latin typeface="Century Gothic" panose="020B0502020202020204" pitchFamily="34" charset="0"/>
            </a:endParaRPr>
          </a:p>
        </p:txBody>
      </p:sp>
      <p:sp>
        <p:nvSpPr>
          <p:cNvPr id="3" name="Content Placeholder 2"/>
          <p:cNvSpPr>
            <a:spLocks noGrp="1"/>
          </p:cNvSpPr>
          <p:nvPr>
            <p:ph idx="1"/>
          </p:nvPr>
        </p:nvSpPr>
        <p:spPr>
          <a:xfrm>
            <a:off x="0" y="869430"/>
            <a:ext cx="9144000" cy="5988570"/>
          </a:xfrm>
        </p:spPr>
        <p:txBody>
          <a:bodyPr>
            <a:noAutofit/>
          </a:bodyPr>
          <a:lstStyle/>
          <a:p>
            <a:pPr algn="just">
              <a:lnSpc>
                <a:spcPct val="150000"/>
              </a:lnSpc>
              <a:buFont typeface="Wingdings" panose="05000000000000000000" pitchFamily="2" charset="2"/>
              <a:buChar char="Ø"/>
            </a:pPr>
            <a:r>
              <a:rPr lang="en-ZA" sz="1700" dirty="0" smtClean="0">
                <a:latin typeface="Century Gothic" panose="020B0502020202020204" pitchFamily="34" charset="0"/>
              </a:rPr>
              <a:t>The Department of Communications (</a:t>
            </a:r>
            <a:r>
              <a:rPr lang="en-ZA" sz="1700" dirty="0" err="1" smtClean="0">
                <a:latin typeface="Century Gothic" panose="020B0502020202020204" pitchFamily="34" charset="0"/>
              </a:rPr>
              <a:t>DoC</a:t>
            </a:r>
            <a:r>
              <a:rPr lang="en-ZA" sz="1700" dirty="0" smtClean="0">
                <a:latin typeface="Century Gothic" panose="020B0502020202020204" pitchFamily="34" charset="0"/>
              </a:rPr>
              <a:t>) appreciates and welcomes the thirty-two (32) comments received from various stakeholders that expressed that took their time to enhance this FPB Bill legislative process. </a:t>
            </a:r>
          </a:p>
          <a:p>
            <a:pPr algn="just">
              <a:lnSpc>
                <a:spcPct val="150000"/>
              </a:lnSpc>
              <a:buFont typeface="Wingdings" panose="05000000000000000000" pitchFamily="2" charset="2"/>
              <a:buChar char="Ø"/>
            </a:pPr>
            <a:r>
              <a:rPr lang="en-GB" sz="1700" dirty="0" smtClean="0">
                <a:latin typeface="Century Gothic" panose="020B0502020202020204" pitchFamily="34" charset="0"/>
              </a:rPr>
              <a:t>In </a:t>
            </a:r>
            <a:r>
              <a:rPr lang="en-GB" sz="1700" dirty="0">
                <a:latin typeface="Century Gothic" panose="020B0502020202020204" pitchFamily="34" charset="0"/>
              </a:rPr>
              <a:t>several cases organisations made joint submissions. The submissions covered a spectrum of interests including </a:t>
            </a:r>
            <a:r>
              <a:rPr lang="en-GB" sz="1700" dirty="0" smtClean="0">
                <a:latin typeface="Century Gothic" panose="020B0502020202020204" pitchFamily="34" charset="0"/>
              </a:rPr>
              <a:t>broadcasting, telecoms and ISP industry</a:t>
            </a:r>
            <a:r>
              <a:rPr lang="en-GB" sz="1700" dirty="0">
                <a:latin typeface="Century Gothic" panose="020B0502020202020204" pitchFamily="34" charset="0"/>
              </a:rPr>
              <a:t>, </a:t>
            </a:r>
            <a:r>
              <a:rPr lang="en-GB" sz="1700" dirty="0" smtClean="0">
                <a:latin typeface="Century Gothic" panose="020B0502020202020204" pitchFamily="34" charset="0"/>
              </a:rPr>
              <a:t>concerned organisations and groups, regulator </a:t>
            </a:r>
            <a:r>
              <a:rPr lang="en-GB" sz="1700" dirty="0">
                <a:latin typeface="Century Gothic" panose="020B0502020202020204" pitchFamily="34" charset="0"/>
              </a:rPr>
              <a:t>and enforcement </a:t>
            </a:r>
            <a:r>
              <a:rPr lang="en-GB" sz="1700" dirty="0" smtClean="0">
                <a:latin typeface="Century Gothic" panose="020B0502020202020204" pitchFamily="34" charset="0"/>
              </a:rPr>
              <a:t>agencies; non-governmental </a:t>
            </a:r>
            <a:r>
              <a:rPr lang="en-GB" sz="1700" dirty="0">
                <a:latin typeface="Century Gothic" panose="020B0502020202020204" pitchFamily="34" charset="0"/>
              </a:rPr>
              <a:t>organisations and </a:t>
            </a:r>
            <a:r>
              <a:rPr lang="en-GB" sz="1700" dirty="0" smtClean="0">
                <a:latin typeface="Century Gothic" panose="020B0502020202020204" pitchFamily="34" charset="0"/>
              </a:rPr>
              <a:t>civil society sector organisations.</a:t>
            </a:r>
            <a:endParaRPr lang="en-ZA" sz="1700" dirty="0">
              <a:latin typeface="Century Gothic" panose="020B0502020202020204" pitchFamily="34" charset="0"/>
            </a:endParaRPr>
          </a:p>
          <a:p>
            <a:pPr algn="just">
              <a:lnSpc>
                <a:spcPct val="150000"/>
              </a:lnSpc>
              <a:buFont typeface="Wingdings" panose="05000000000000000000" pitchFamily="2" charset="2"/>
              <a:buChar char="Ø"/>
            </a:pPr>
            <a:r>
              <a:rPr lang="en-ZA" sz="1700" dirty="0" smtClean="0">
                <a:latin typeface="Century Gothic" panose="020B0502020202020204" pitchFamily="34" charset="0"/>
              </a:rPr>
              <a:t>There are some comments that we accede to and some that we do not agree with.</a:t>
            </a:r>
          </a:p>
          <a:p>
            <a:pPr algn="just">
              <a:lnSpc>
                <a:spcPct val="150000"/>
              </a:lnSpc>
              <a:buFont typeface="Wingdings" panose="05000000000000000000" pitchFamily="2" charset="2"/>
              <a:buChar char="Ø"/>
            </a:pPr>
            <a:r>
              <a:rPr lang="en-ZA" sz="1700" dirty="0" smtClean="0">
                <a:latin typeface="Century Gothic" panose="020B0502020202020204" pitchFamily="34" charset="0"/>
              </a:rPr>
              <a:t>More pertinently there is general consensus that  due to the current digital convergence environment, this was a timely and much needed technical Legislative amendment.</a:t>
            </a:r>
          </a:p>
        </p:txBody>
      </p:sp>
      <p:sp>
        <p:nvSpPr>
          <p:cNvPr id="4" name="Slide Number Placeholder 3"/>
          <p:cNvSpPr>
            <a:spLocks noGrp="1"/>
          </p:cNvSpPr>
          <p:nvPr>
            <p:ph type="sldNum" sz="quarter" idx="12"/>
          </p:nvPr>
        </p:nvSpPr>
        <p:spPr/>
        <p:txBody>
          <a:bodyPr/>
          <a:lstStyle/>
          <a:p>
            <a:fld id="{8843D58F-2DAB-1446-A47E-C34A82BC1FA1}" type="slidenum">
              <a:rPr lang="en-US" smtClean="0"/>
              <a:pPr/>
              <a:t>3</a:t>
            </a:fld>
            <a:endParaRPr lang="en-US" dirty="0"/>
          </a:p>
        </p:txBody>
      </p:sp>
    </p:spTree>
    <p:extLst>
      <p:ext uri="{BB962C8B-B14F-4D97-AF65-F5344CB8AC3E}">
        <p14:creationId xmlns:p14="http://schemas.microsoft.com/office/powerpoint/2010/main" xmlns="" val="1589668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95"/>
            <a:ext cx="9144000" cy="787544"/>
          </a:xfrm>
        </p:spPr>
        <p:txBody>
          <a:bodyPr>
            <a:normAutofit/>
          </a:bodyPr>
          <a:lstStyle/>
          <a:p>
            <a:r>
              <a:rPr lang="en-US" sz="4000" b="1" dirty="0" smtClean="0">
                <a:solidFill>
                  <a:schemeClr val="accent6">
                    <a:lumMod val="75000"/>
                  </a:schemeClr>
                </a:solidFill>
                <a:latin typeface="Century Gothic" panose="020B0502020202020204" pitchFamily="34" charset="0"/>
                <a:cs typeface="Arial" panose="020B0604020202020204" pitchFamily="34" charset="0"/>
              </a:rPr>
              <a:t>INTRODUCTION</a:t>
            </a:r>
            <a:endParaRPr lang="en-ZA" sz="4000" b="1" dirty="0">
              <a:solidFill>
                <a:schemeClr val="accent6">
                  <a:lumMod val="75000"/>
                </a:schemeClr>
              </a:solidFill>
              <a:latin typeface="Century Gothic" panose="020B0502020202020204" pitchFamily="34" charset="0"/>
              <a:cs typeface="Arial" panose="020B0604020202020204" pitchFamily="34" charset="0"/>
            </a:endParaRPr>
          </a:p>
        </p:txBody>
      </p:sp>
      <p:sp>
        <p:nvSpPr>
          <p:cNvPr id="3" name="Content Placeholder 2"/>
          <p:cNvSpPr>
            <a:spLocks noGrp="1"/>
          </p:cNvSpPr>
          <p:nvPr>
            <p:ph idx="1"/>
          </p:nvPr>
        </p:nvSpPr>
        <p:spPr>
          <a:xfrm>
            <a:off x="0" y="837330"/>
            <a:ext cx="9143999" cy="5925420"/>
          </a:xfrm>
        </p:spPr>
        <p:txBody>
          <a:bodyPr>
            <a:noAutofit/>
          </a:bodyPr>
          <a:lstStyle/>
          <a:p>
            <a:pPr algn="just">
              <a:buFont typeface="Wingdings" panose="05000000000000000000" pitchFamily="2" charset="2"/>
              <a:buChar char="Ø"/>
            </a:pPr>
            <a:r>
              <a:rPr lang="en-ZA" sz="1700" dirty="0">
                <a:latin typeface="Century Gothic" panose="020B0502020202020204" pitchFamily="34" charset="0"/>
              </a:rPr>
              <a:t>Andrus </a:t>
            </a:r>
            <a:r>
              <a:rPr lang="en-ZA" sz="1700" b="1" dirty="0">
                <a:latin typeface="Century Gothic" panose="020B0502020202020204" pitchFamily="34" charset="0"/>
              </a:rPr>
              <a:t>Ansip</a:t>
            </a:r>
            <a:r>
              <a:rPr lang="en-ZA" sz="1700" dirty="0">
                <a:latin typeface="Century Gothic" panose="020B0502020202020204" pitchFamily="34" charset="0"/>
              </a:rPr>
              <a:t>, Vice-President for the Digital Single Market, said: </a:t>
            </a:r>
            <a:endParaRPr lang="en-ZA" sz="1700" dirty="0" smtClean="0">
              <a:latin typeface="Century Gothic" panose="020B0502020202020204" pitchFamily="34" charset="0"/>
            </a:endParaRPr>
          </a:p>
          <a:p>
            <a:pPr lvl="1" algn="just">
              <a:buFont typeface="Wingdings" panose="05000000000000000000" pitchFamily="2" charset="2"/>
              <a:buChar char="Ø"/>
            </a:pPr>
            <a:r>
              <a:rPr lang="en-ZA" sz="1700" dirty="0" smtClean="0">
                <a:latin typeface="Century Gothic" panose="020B0502020202020204" pitchFamily="34" charset="0"/>
              </a:rPr>
              <a:t>"</a:t>
            </a:r>
            <a:r>
              <a:rPr lang="en-ZA" sz="1700" i="1" dirty="0">
                <a:latin typeface="Century Gothic" panose="020B0502020202020204" pitchFamily="34" charset="0"/>
              </a:rPr>
              <a:t>I want online </a:t>
            </a:r>
            <a:r>
              <a:rPr lang="en-ZA" sz="1700" i="1" dirty="0" smtClean="0">
                <a:latin typeface="Century Gothic" panose="020B0502020202020204" pitchFamily="34" charset="0"/>
              </a:rPr>
              <a:t>platforms…sectors </a:t>
            </a:r>
            <a:r>
              <a:rPr lang="en-ZA" sz="1700" i="1" dirty="0">
                <a:latin typeface="Century Gothic" panose="020B0502020202020204" pitchFamily="34" charset="0"/>
              </a:rPr>
              <a:t>to be powerhouses in the digital economy, not weigh them down with unnecessary rules. </a:t>
            </a:r>
            <a:r>
              <a:rPr lang="en-ZA" sz="1700" i="1" u="sng" dirty="0">
                <a:latin typeface="Century Gothic" panose="020B0502020202020204" pitchFamily="34" charset="0"/>
              </a:rPr>
              <a:t>They need the certainty of a modern and fair legal environment</a:t>
            </a:r>
            <a:r>
              <a:rPr lang="en-ZA" sz="1700" i="1" dirty="0">
                <a:latin typeface="Century Gothic" panose="020B0502020202020204" pitchFamily="34" charset="0"/>
              </a:rPr>
              <a:t>: </a:t>
            </a:r>
            <a:r>
              <a:rPr lang="en-ZA" sz="1700" i="1" u="sng" dirty="0">
                <a:latin typeface="Century Gothic" panose="020B0502020202020204" pitchFamily="34" charset="0"/>
              </a:rPr>
              <a:t>that is what we are providing today. This means not changing existing rules that work</a:t>
            </a:r>
            <a:r>
              <a:rPr lang="en-ZA" sz="1700" i="1" dirty="0">
                <a:latin typeface="Century Gothic" panose="020B0502020202020204" pitchFamily="34" charset="0"/>
              </a:rPr>
              <a:t>, </a:t>
            </a:r>
            <a:r>
              <a:rPr lang="en-ZA" sz="1700" i="1" u="sng" dirty="0">
                <a:latin typeface="Century Gothic" panose="020B0502020202020204" pitchFamily="34" charset="0"/>
              </a:rPr>
              <a:t>such as those related to the liability of online service providers</a:t>
            </a:r>
            <a:r>
              <a:rPr lang="en-ZA" sz="1700" i="1" dirty="0">
                <a:latin typeface="Century Gothic" panose="020B0502020202020204" pitchFamily="34" charset="0"/>
              </a:rPr>
              <a:t>. It also means </a:t>
            </a:r>
            <a:r>
              <a:rPr lang="en-ZA" sz="1700" i="1" dirty="0" smtClean="0">
                <a:latin typeface="Century Gothic" panose="020B0502020202020204" pitchFamily="34" charset="0"/>
              </a:rPr>
              <a:t>….</a:t>
            </a:r>
            <a:r>
              <a:rPr lang="en-ZA" sz="1700" i="1" u="sng" dirty="0" smtClean="0">
                <a:latin typeface="Century Gothic" panose="020B0502020202020204" pitchFamily="34" charset="0"/>
              </a:rPr>
              <a:t>extending </a:t>
            </a:r>
            <a:r>
              <a:rPr lang="en-ZA" sz="1700" i="1" u="sng" dirty="0">
                <a:latin typeface="Century Gothic" panose="020B0502020202020204" pitchFamily="34" charset="0"/>
              </a:rPr>
              <a:t>certain obligations to platforms and other digital players to improve user protection </a:t>
            </a:r>
            <a:r>
              <a:rPr lang="en-ZA" sz="1700" i="1" dirty="0">
                <a:latin typeface="Century Gothic" panose="020B0502020202020204" pitchFamily="34" charset="0"/>
              </a:rPr>
              <a:t>and to reach a level-playing </a:t>
            </a:r>
            <a:r>
              <a:rPr lang="en-ZA" sz="1700" i="1" dirty="0" smtClean="0">
                <a:latin typeface="Century Gothic" panose="020B0502020202020204" pitchFamily="34" charset="0"/>
              </a:rPr>
              <a:t>field”.</a:t>
            </a:r>
          </a:p>
          <a:p>
            <a:pPr lvl="1" algn="just">
              <a:buFont typeface="Wingdings" panose="05000000000000000000" pitchFamily="2" charset="2"/>
              <a:buChar char="Ø"/>
            </a:pPr>
            <a:endParaRPr lang="en-ZA" sz="1700" dirty="0">
              <a:latin typeface="Century Gothic" panose="020B0502020202020204" pitchFamily="34" charset="0"/>
            </a:endParaRPr>
          </a:p>
          <a:p>
            <a:pPr algn="just">
              <a:buFont typeface="Wingdings" panose="05000000000000000000" pitchFamily="2" charset="2"/>
              <a:buChar char="Ø"/>
            </a:pPr>
            <a:r>
              <a:rPr lang="en-ZA" sz="1700" dirty="0" err="1">
                <a:latin typeface="Century Gothic" panose="020B0502020202020204" pitchFamily="34" charset="0"/>
              </a:rPr>
              <a:t>Günther</a:t>
            </a:r>
            <a:r>
              <a:rPr lang="en-ZA" sz="1700" dirty="0">
                <a:latin typeface="Century Gothic" panose="020B0502020202020204" pitchFamily="34" charset="0"/>
              </a:rPr>
              <a:t> H. Oettinger, Commissioner for the Digital Economy and Society, said: </a:t>
            </a:r>
            <a:endParaRPr lang="en-ZA" sz="1700" dirty="0" smtClean="0">
              <a:latin typeface="Century Gothic" panose="020B0502020202020204" pitchFamily="34" charset="0"/>
            </a:endParaRPr>
          </a:p>
          <a:p>
            <a:pPr lvl="1" algn="just">
              <a:buFont typeface="Wingdings" panose="05000000000000000000" pitchFamily="2" charset="2"/>
              <a:buChar char="Ø"/>
            </a:pPr>
            <a:r>
              <a:rPr lang="en-ZA" sz="1700" i="1" u="sng" dirty="0" smtClean="0">
                <a:latin typeface="Century Gothic" panose="020B0502020202020204" pitchFamily="34" charset="0"/>
              </a:rPr>
              <a:t>"</a:t>
            </a:r>
            <a:r>
              <a:rPr lang="en-ZA" sz="1700" i="1" u="sng" dirty="0">
                <a:latin typeface="Century Gothic" panose="020B0502020202020204" pitchFamily="34" charset="0"/>
              </a:rPr>
              <a:t>The way we watch TV or videos may have changed, but our values don't</a:t>
            </a:r>
            <a:r>
              <a:rPr lang="en-ZA" sz="1700" i="1" dirty="0">
                <a:latin typeface="Century Gothic" panose="020B0502020202020204" pitchFamily="34" charset="0"/>
              </a:rPr>
              <a:t>. With these new rules, we will </a:t>
            </a:r>
            <a:r>
              <a:rPr lang="en-ZA" sz="1700" i="1" dirty="0" smtClean="0">
                <a:latin typeface="Century Gothic" panose="020B0502020202020204" pitchFamily="34" charset="0"/>
              </a:rPr>
              <a:t>….</a:t>
            </a:r>
            <a:r>
              <a:rPr lang="en-ZA" sz="1700" i="1" u="sng" dirty="0" smtClean="0">
                <a:latin typeface="Century Gothic" panose="020B0502020202020204" pitchFamily="34" charset="0"/>
              </a:rPr>
              <a:t>make </a:t>
            </a:r>
            <a:r>
              <a:rPr lang="en-ZA" sz="1700" i="1" u="sng" dirty="0">
                <a:latin typeface="Century Gothic" panose="020B0502020202020204" pitchFamily="34" charset="0"/>
              </a:rPr>
              <a:t>sure incitement to hatred will have no room on video-sharing platforms</a:t>
            </a:r>
            <a:r>
              <a:rPr lang="en-ZA" sz="1700" i="1" dirty="0">
                <a:latin typeface="Century Gothic" panose="020B0502020202020204" pitchFamily="34" charset="0"/>
              </a:rPr>
              <a:t>. We also want to ensure a level-playing field, </a:t>
            </a:r>
            <a:r>
              <a:rPr lang="en-ZA" sz="1700" i="1" u="sng" dirty="0" smtClean="0">
                <a:latin typeface="Century Gothic" panose="020B0502020202020204" pitchFamily="34" charset="0"/>
              </a:rPr>
              <a:t>responsible </a:t>
            </a:r>
            <a:r>
              <a:rPr lang="en-ZA" sz="1700" i="1" u="sng" dirty="0">
                <a:latin typeface="Century Gothic" panose="020B0502020202020204" pitchFamily="34" charset="0"/>
              </a:rPr>
              <a:t>behaviour, trust and fairness in the online platforms </a:t>
            </a:r>
            <a:r>
              <a:rPr lang="en-ZA" sz="1700" i="1" u="sng" dirty="0" smtClean="0">
                <a:latin typeface="Century Gothic" panose="020B0502020202020204" pitchFamily="34" charset="0"/>
              </a:rPr>
              <a:t>environment</a:t>
            </a:r>
            <a:r>
              <a:rPr lang="en-ZA" sz="1700" i="1" dirty="0" smtClean="0">
                <a:latin typeface="Century Gothic" panose="020B0502020202020204" pitchFamily="34" charset="0"/>
              </a:rPr>
              <a:t>..</a:t>
            </a:r>
            <a:r>
              <a:rPr lang="en-ZA" sz="1700" dirty="0" smtClean="0">
                <a:latin typeface="Century Gothic" panose="020B0502020202020204" pitchFamily="34" charset="0"/>
              </a:rPr>
              <a:t>.“</a:t>
            </a:r>
          </a:p>
          <a:p>
            <a:pPr marL="457200" lvl="1" indent="0" algn="just">
              <a:buNone/>
            </a:pPr>
            <a:endParaRPr lang="en-ZA" sz="1700" dirty="0" smtClean="0">
              <a:latin typeface="Century Gothic" panose="020B0502020202020204" pitchFamily="34" charset="0"/>
            </a:endParaRPr>
          </a:p>
          <a:p>
            <a:pPr lvl="0" algn="just">
              <a:buFont typeface="Wingdings" panose="05000000000000000000" pitchFamily="2" charset="2"/>
              <a:buChar char="Ø"/>
            </a:pPr>
            <a:r>
              <a:rPr lang="en-ZA" sz="1700" dirty="0" smtClean="0">
                <a:latin typeface="Century Gothic" panose="020B0502020202020204" pitchFamily="34" charset="0"/>
              </a:rPr>
              <a:t>The</a:t>
            </a:r>
            <a:r>
              <a:rPr lang="en-ZA" sz="1700" dirty="0">
                <a:solidFill>
                  <a:prstClr val="black"/>
                </a:solidFill>
                <a:latin typeface="Century Gothic" panose="020B0502020202020204" pitchFamily="34" charset="0"/>
              </a:rPr>
              <a:t> </a:t>
            </a:r>
            <a:r>
              <a:rPr lang="en-ZA" sz="1700" dirty="0" smtClean="0">
                <a:solidFill>
                  <a:prstClr val="black"/>
                </a:solidFill>
                <a:latin typeface="Century Gothic" panose="020B0502020202020204" pitchFamily="34" charset="0"/>
              </a:rPr>
              <a:t>following questions arises:</a:t>
            </a:r>
            <a:endParaRPr lang="en-ZA" sz="1700" dirty="0">
              <a:solidFill>
                <a:prstClr val="black"/>
              </a:solidFill>
              <a:latin typeface="Century Gothic" panose="020B0502020202020204" pitchFamily="34" charset="0"/>
            </a:endParaRPr>
          </a:p>
          <a:p>
            <a:pPr lvl="1" algn="just">
              <a:buFont typeface="Wingdings" panose="05000000000000000000" pitchFamily="2" charset="2"/>
              <a:buChar char="Ø"/>
            </a:pPr>
            <a:r>
              <a:rPr lang="en-ZA" sz="1700" i="1" dirty="0" smtClean="0">
                <a:solidFill>
                  <a:prstClr val="black"/>
                </a:solidFill>
                <a:latin typeface="Century Gothic" panose="020B0502020202020204" pitchFamily="34" charset="0"/>
              </a:rPr>
              <a:t>What </a:t>
            </a:r>
            <a:r>
              <a:rPr lang="en-ZA" sz="1700" i="1" dirty="0">
                <a:solidFill>
                  <a:prstClr val="black"/>
                </a:solidFill>
                <a:latin typeface="Century Gothic" panose="020B0502020202020204" pitchFamily="34" charset="0"/>
              </a:rPr>
              <a:t>is the problem under </a:t>
            </a:r>
            <a:r>
              <a:rPr lang="en-ZA" sz="1700" i="1" dirty="0" smtClean="0">
                <a:solidFill>
                  <a:prstClr val="black"/>
                </a:solidFill>
                <a:latin typeface="Century Gothic" panose="020B0502020202020204" pitchFamily="34" charset="0"/>
              </a:rPr>
              <a:t>consideration?</a:t>
            </a:r>
          </a:p>
          <a:p>
            <a:pPr lvl="1" algn="just">
              <a:buFont typeface="Wingdings" panose="05000000000000000000" pitchFamily="2" charset="2"/>
              <a:buChar char="Ø"/>
            </a:pPr>
            <a:r>
              <a:rPr lang="en-ZA" sz="1700" i="1" dirty="0" smtClean="0">
                <a:solidFill>
                  <a:prstClr val="black"/>
                </a:solidFill>
                <a:latin typeface="Century Gothic" panose="020B0502020202020204" pitchFamily="34" charset="0"/>
              </a:rPr>
              <a:t> Why </a:t>
            </a:r>
            <a:r>
              <a:rPr lang="en-ZA" sz="1700" i="1" dirty="0">
                <a:solidFill>
                  <a:prstClr val="black"/>
                </a:solidFill>
                <a:latin typeface="Century Gothic" panose="020B0502020202020204" pitchFamily="34" charset="0"/>
              </a:rPr>
              <a:t>is government intervention necessary</a:t>
            </a:r>
            <a:r>
              <a:rPr lang="en-ZA" sz="1700" i="1" dirty="0" smtClean="0">
                <a:solidFill>
                  <a:prstClr val="black"/>
                </a:solidFill>
                <a:latin typeface="Century Gothic" panose="020B0502020202020204" pitchFamily="34" charset="0"/>
              </a:rPr>
              <a:t>?</a:t>
            </a:r>
          </a:p>
          <a:p>
            <a:pPr lvl="1" algn="just">
              <a:buFont typeface="Wingdings" panose="05000000000000000000" pitchFamily="2" charset="2"/>
              <a:buChar char="Ø"/>
            </a:pPr>
            <a:r>
              <a:rPr lang="en-ZA" sz="1700" i="1" dirty="0" smtClean="0">
                <a:solidFill>
                  <a:prstClr val="black"/>
                </a:solidFill>
                <a:latin typeface="Century Gothic" panose="020B0502020202020204" pitchFamily="34" charset="0"/>
              </a:rPr>
              <a:t> What </a:t>
            </a:r>
            <a:r>
              <a:rPr lang="en-ZA" sz="1700" i="1" dirty="0">
                <a:solidFill>
                  <a:prstClr val="black"/>
                </a:solidFill>
                <a:latin typeface="Century Gothic" panose="020B0502020202020204" pitchFamily="34" charset="0"/>
              </a:rPr>
              <a:t>are the legislative amendments objectives and the intended effects? </a:t>
            </a:r>
          </a:p>
          <a:p>
            <a:pPr>
              <a:spcAft>
                <a:spcPts val="600"/>
              </a:spcAft>
              <a:buFont typeface="Wingdings" panose="05000000000000000000" pitchFamily="2" charset="2"/>
              <a:buChar char="Ø"/>
            </a:pPr>
            <a:endParaRPr lang="en-ZA" sz="1700" dirty="0" smtClean="0">
              <a:latin typeface="Century Gothic" panose="020B0502020202020204" pitchFamily="34" charset="0"/>
            </a:endParaRPr>
          </a:p>
          <a:p>
            <a:pPr marL="0" indent="0">
              <a:spcAft>
                <a:spcPts val="600"/>
              </a:spcAft>
              <a:buNone/>
            </a:pPr>
            <a:r>
              <a:rPr lang="en-ZA" sz="2000" dirty="0" smtClean="0">
                <a:latin typeface="Century Gothic" panose="020B0502020202020204" pitchFamily="34" charset="0"/>
                <a:cs typeface="Arial" panose="020B0604020202020204" pitchFamily="34" charset="0"/>
              </a:rPr>
              <a:t> </a:t>
            </a:r>
          </a:p>
          <a:p>
            <a:pPr marL="0" indent="0">
              <a:spcAft>
                <a:spcPts val="600"/>
              </a:spcAft>
              <a:buNone/>
            </a:pPr>
            <a:endParaRPr lang="en-ZA" sz="2000" dirty="0">
              <a:latin typeface="Century Gothic" panose="020B0502020202020204" pitchFamily="34" charset="0"/>
              <a:cs typeface="Arial" panose="020B0604020202020204" pitchFamily="34" charset="0"/>
            </a:endParaRPr>
          </a:p>
          <a:p>
            <a:pPr marL="0" indent="0">
              <a:spcAft>
                <a:spcPts val="600"/>
              </a:spcAft>
              <a:buNone/>
            </a:pPr>
            <a:endParaRPr lang="en-ZA" sz="2000" dirty="0" smtClean="0">
              <a:latin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4</a:t>
            </a:fld>
            <a:endParaRPr lang="en-US" dirty="0"/>
          </a:p>
        </p:txBody>
      </p:sp>
    </p:spTree>
    <p:extLst>
      <p:ext uri="{BB962C8B-B14F-4D97-AF65-F5344CB8AC3E}">
        <p14:creationId xmlns:p14="http://schemas.microsoft.com/office/powerpoint/2010/main" xmlns="" val="3658922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a:bodyPr>
          <a:lstStyle/>
          <a:p>
            <a:r>
              <a:rPr lang="en-US" sz="4000" b="1" dirty="0" smtClean="0">
                <a:solidFill>
                  <a:schemeClr val="accent6">
                    <a:lumMod val="75000"/>
                  </a:schemeClr>
                </a:solidFill>
                <a:latin typeface="Century Gothic" panose="020B0502020202020204" pitchFamily="34" charset="0"/>
                <a:cs typeface="Arial" panose="020B0604020202020204" pitchFamily="34" charset="0"/>
              </a:rPr>
              <a:t>INTRODUCTION</a:t>
            </a:r>
            <a:endParaRPr lang="en-US" sz="4000" dirty="0">
              <a:solidFill>
                <a:schemeClr val="accent6">
                  <a:lumMod val="75000"/>
                </a:schemeClr>
              </a:solidFill>
              <a:latin typeface="Century Gothic" panose="020B0502020202020204" pitchFamily="34" charset="0"/>
            </a:endParaRPr>
          </a:p>
        </p:txBody>
      </p:sp>
      <p:sp>
        <p:nvSpPr>
          <p:cNvPr id="3" name="Content Placeholder 2"/>
          <p:cNvSpPr>
            <a:spLocks noGrp="1"/>
          </p:cNvSpPr>
          <p:nvPr>
            <p:ph idx="1"/>
          </p:nvPr>
        </p:nvSpPr>
        <p:spPr>
          <a:xfrm>
            <a:off x="0" y="869430"/>
            <a:ext cx="9144000" cy="5988570"/>
          </a:xfrm>
        </p:spPr>
        <p:txBody>
          <a:bodyPr>
            <a:noAutofit/>
          </a:bodyPr>
          <a:lstStyle/>
          <a:p>
            <a:pPr algn="just">
              <a:lnSpc>
                <a:spcPct val="150000"/>
              </a:lnSpc>
              <a:buFont typeface="Wingdings" panose="05000000000000000000" pitchFamily="2" charset="2"/>
              <a:buChar char="Ø"/>
            </a:pPr>
            <a:r>
              <a:rPr lang="en-ZA" sz="1700" dirty="0" smtClean="0">
                <a:latin typeface="Century Gothic" panose="020B0502020202020204" pitchFamily="34" charset="0"/>
              </a:rPr>
              <a:t>The Bill continues to protect certain fundamental rights under our Constitution and various other legislation, in particular the freedom to conduct a business, and the amendments are justified as they do not go beyond what is necessary to fulfil a legitimate objective to ensure the online protection of children and the vulnerable </a:t>
            </a:r>
            <a:r>
              <a:rPr lang="en-GB" sz="1700" dirty="0" smtClean="0">
                <a:latin typeface="Century Gothic" panose="020B0502020202020204" pitchFamily="34" charset="0"/>
              </a:rPr>
              <a:t>from exposure to inappropriate content and promoting consumer confidence, ensuring they are able to make informed decisions about suitability of online content that may be watched by children </a:t>
            </a:r>
            <a:endParaRPr lang="en-ZA" sz="1700" dirty="0" smtClean="0">
              <a:latin typeface="Century Gothic" panose="020B0502020202020204" pitchFamily="34" charset="0"/>
            </a:endParaRPr>
          </a:p>
          <a:p>
            <a:pPr algn="just">
              <a:lnSpc>
                <a:spcPct val="150000"/>
              </a:lnSpc>
              <a:buFont typeface="Wingdings" panose="05000000000000000000" pitchFamily="2" charset="2"/>
              <a:buChar char="Ø"/>
            </a:pPr>
            <a:r>
              <a:rPr lang="en-ZA" sz="1700" dirty="0" smtClean="0">
                <a:latin typeface="Century Gothic" panose="020B0502020202020204" pitchFamily="34" charset="0"/>
              </a:rPr>
              <a:t>The </a:t>
            </a:r>
            <a:r>
              <a:rPr lang="en-ZA" sz="1700" dirty="0" err="1" smtClean="0">
                <a:latin typeface="Century Gothic" panose="020B0502020202020204" pitchFamily="34" charset="0"/>
              </a:rPr>
              <a:t>DoC</a:t>
            </a:r>
            <a:r>
              <a:rPr lang="en-ZA" sz="1700" dirty="0" smtClean="0">
                <a:latin typeface="Century Gothic" panose="020B0502020202020204" pitchFamily="34" charset="0"/>
              </a:rPr>
              <a:t> intend to:</a:t>
            </a:r>
          </a:p>
          <a:p>
            <a:pPr lvl="1" algn="just">
              <a:lnSpc>
                <a:spcPct val="150000"/>
              </a:lnSpc>
              <a:buFont typeface="Wingdings" panose="05000000000000000000" pitchFamily="2" charset="2"/>
              <a:buChar char="Ø"/>
            </a:pPr>
            <a:r>
              <a:rPr lang="en-ZA" sz="1700" dirty="0" smtClean="0">
                <a:latin typeface="Century Gothic" panose="020B0502020202020204" pitchFamily="34" charset="0"/>
              </a:rPr>
              <a:t>Ensure that the responsibility for this law is technically moved from the previous Minister (Home Affairs) to the current Minister (Communications).</a:t>
            </a:r>
          </a:p>
          <a:p>
            <a:pPr lvl="1" algn="just">
              <a:lnSpc>
                <a:spcPct val="150000"/>
              </a:lnSpc>
              <a:buFont typeface="Wingdings" panose="05000000000000000000" pitchFamily="2" charset="2"/>
              <a:buChar char="Ø"/>
            </a:pPr>
            <a:r>
              <a:rPr lang="en-ZA" sz="1700" dirty="0" smtClean="0">
                <a:latin typeface="Century Gothic" panose="020B0502020202020204" pitchFamily="34" charset="0"/>
              </a:rPr>
              <a:t>Give effect to the relevant Constitutional Court judgements, which struck down some of the Act’s provisions.</a:t>
            </a:r>
          </a:p>
          <a:p>
            <a:pPr lvl="1" algn="just">
              <a:lnSpc>
                <a:spcPct val="150000"/>
              </a:lnSpc>
              <a:buFont typeface="Wingdings" panose="05000000000000000000" pitchFamily="2" charset="2"/>
              <a:buChar char="Ø"/>
            </a:pPr>
            <a:r>
              <a:rPr lang="en-ZA" sz="1700" dirty="0">
                <a:latin typeface="Century Gothic" panose="020B0502020202020204" pitchFamily="34" charset="0"/>
              </a:rPr>
              <a:t>Create policy and regulatory consistency, certainty and </a:t>
            </a:r>
            <a:r>
              <a:rPr lang="en-ZA" sz="1700" dirty="0" smtClean="0">
                <a:latin typeface="Century Gothic" panose="020B0502020202020204" pitchFamily="34" charset="0"/>
              </a:rPr>
              <a:t>clarity. </a:t>
            </a:r>
            <a:endParaRPr lang="en-ZA" sz="1700" dirty="0">
              <a:latin typeface="Century Gothic" panose="020B0502020202020204" pitchFamily="34" charset="0"/>
            </a:endParaRPr>
          </a:p>
          <a:p>
            <a:pPr marL="457200" lvl="1" indent="0" algn="just">
              <a:lnSpc>
                <a:spcPct val="150000"/>
              </a:lnSpc>
              <a:buNone/>
            </a:pPr>
            <a:endParaRPr lang="en-ZA" sz="160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5</a:t>
            </a:fld>
            <a:endParaRPr lang="en-US" dirty="0"/>
          </a:p>
        </p:txBody>
      </p:sp>
    </p:spTree>
    <p:extLst>
      <p:ext uri="{BB962C8B-B14F-4D97-AF65-F5344CB8AC3E}">
        <p14:creationId xmlns:p14="http://schemas.microsoft.com/office/powerpoint/2010/main" xmlns="" val="3561300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a:bodyPr>
          <a:lstStyle/>
          <a:p>
            <a:r>
              <a:rPr lang="en-US" sz="4000" b="1" dirty="0" smtClean="0">
                <a:solidFill>
                  <a:schemeClr val="accent6">
                    <a:lumMod val="75000"/>
                  </a:schemeClr>
                </a:solidFill>
                <a:latin typeface="Century Gothic" panose="020B0502020202020204" pitchFamily="34" charset="0"/>
                <a:cs typeface="Arial" panose="020B0604020202020204" pitchFamily="34" charset="0"/>
              </a:rPr>
              <a:t>INTRODUCTION</a:t>
            </a:r>
            <a:endParaRPr lang="en-US" sz="4000" dirty="0">
              <a:solidFill>
                <a:schemeClr val="accent6">
                  <a:lumMod val="75000"/>
                </a:schemeClr>
              </a:solidFill>
              <a:latin typeface="Century Gothic" panose="020B0502020202020204" pitchFamily="34" charset="0"/>
            </a:endParaRPr>
          </a:p>
        </p:txBody>
      </p:sp>
      <p:sp>
        <p:nvSpPr>
          <p:cNvPr id="3" name="Content Placeholder 2"/>
          <p:cNvSpPr>
            <a:spLocks noGrp="1"/>
          </p:cNvSpPr>
          <p:nvPr>
            <p:ph idx="1"/>
          </p:nvPr>
        </p:nvSpPr>
        <p:spPr>
          <a:xfrm>
            <a:off x="0" y="869430"/>
            <a:ext cx="9144000" cy="5988570"/>
          </a:xfrm>
        </p:spPr>
        <p:txBody>
          <a:bodyPr>
            <a:noAutofit/>
          </a:bodyPr>
          <a:lstStyle/>
          <a:p>
            <a:pPr lvl="1" algn="just">
              <a:lnSpc>
                <a:spcPct val="150000"/>
              </a:lnSpc>
              <a:buFont typeface="Wingdings" panose="05000000000000000000" pitchFamily="2" charset="2"/>
              <a:buChar char="Ø"/>
            </a:pPr>
            <a:r>
              <a:rPr lang="en-ZA" sz="1700" dirty="0">
                <a:latin typeface="Century Gothic" panose="020B0502020202020204" pitchFamily="34" charset="0"/>
              </a:rPr>
              <a:t>Evaluate whether the Act and other pieces of legislation are still aligned with the constitutional values of the Republic of South Africa, aimed at protecting children and the vulnerable against most harmful content in the online environment and to strengthen the Act’s enforcement provisions.</a:t>
            </a:r>
          </a:p>
          <a:p>
            <a:pPr lvl="1" algn="just">
              <a:lnSpc>
                <a:spcPct val="150000"/>
              </a:lnSpc>
              <a:buFont typeface="Wingdings" panose="05000000000000000000" pitchFamily="2" charset="2"/>
              <a:buChar char="Ø"/>
            </a:pPr>
            <a:r>
              <a:rPr lang="en-ZA" sz="1700" dirty="0">
                <a:latin typeface="Century Gothic" panose="020B0502020202020204" pitchFamily="34" charset="0"/>
              </a:rPr>
              <a:t>Provide all online users with a safe experience through digital media literacy and empowerment.</a:t>
            </a:r>
          </a:p>
          <a:p>
            <a:pPr lvl="1" algn="just">
              <a:lnSpc>
                <a:spcPct val="150000"/>
              </a:lnSpc>
              <a:buFont typeface="Wingdings" panose="05000000000000000000" pitchFamily="2" charset="2"/>
              <a:buChar char="Ø"/>
            </a:pPr>
            <a:r>
              <a:rPr lang="en-ZA" sz="1700" dirty="0">
                <a:latin typeface="Century Gothic" panose="020B0502020202020204" pitchFamily="34" charset="0"/>
              </a:rPr>
              <a:t>Support regulator, industry and stakeholder efforts for self- and co-regulation to ensure this approach remains flexible and </a:t>
            </a:r>
            <a:r>
              <a:rPr lang="en-ZA" sz="1700" dirty="0" smtClean="0">
                <a:latin typeface="Century Gothic" panose="020B0502020202020204" pitchFamily="34" charset="0"/>
              </a:rPr>
              <a:t>up-to-date.</a:t>
            </a:r>
          </a:p>
          <a:p>
            <a:pPr lvl="1" algn="just">
              <a:lnSpc>
                <a:spcPct val="150000"/>
              </a:lnSpc>
              <a:buFont typeface="Wingdings" panose="05000000000000000000" pitchFamily="2" charset="2"/>
              <a:buChar char="Ø"/>
            </a:pPr>
            <a:r>
              <a:rPr lang="en-ZA" sz="1700" dirty="0" smtClean="0">
                <a:latin typeface="Century Gothic" panose="020B0502020202020204" pitchFamily="34" charset="0"/>
              </a:rPr>
              <a:t>Around </a:t>
            </a:r>
            <a:r>
              <a:rPr lang="en-ZA" sz="1700" dirty="0">
                <a:latin typeface="Century Gothic" panose="020B0502020202020204" pitchFamily="34" charset="0"/>
              </a:rPr>
              <a:t>the world, laws are being adopted to try to deal with these issues, general laws and also specific rules to deal with special concerns (e.g. </a:t>
            </a:r>
            <a:r>
              <a:rPr lang="en-ZA" sz="1700" dirty="0" smtClean="0">
                <a:latin typeface="Century Gothic" panose="020B0502020202020204" pitchFamily="34" charset="0"/>
              </a:rPr>
              <a:t>online </a:t>
            </a:r>
            <a:r>
              <a:rPr lang="en-ZA" sz="1700" dirty="0">
                <a:latin typeface="Century Gothic" panose="020B0502020202020204" pitchFamily="34" charset="0"/>
              </a:rPr>
              <a:t>child pornography, </a:t>
            </a:r>
            <a:r>
              <a:rPr lang="en-ZA" sz="1700" dirty="0" smtClean="0">
                <a:latin typeface="Century Gothic" panose="020B0502020202020204" pitchFamily="34" charset="0"/>
              </a:rPr>
              <a:t>etc.).</a:t>
            </a:r>
          </a:p>
          <a:p>
            <a:pPr lvl="1" algn="just">
              <a:lnSpc>
                <a:spcPct val="150000"/>
              </a:lnSpc>
              <a:buFont typeface="Wingdings" panose="05000000000000000000" pitchFamily="2" charset="2"/>
              <a:buChar char="Ø"/>
            </a:pPr>
            <a:r>
              <a:rPr lang="en-ZA" sz="1700" dirty="0" smtClean="0">
                <a:latin typeface="Century Gothic" panose="020B0502020202020204" pitchFamily="34" charset="0"/>
              </a:rPr>
              <a:t>Across the globe, many </a:t>
            </a:r>
            <a:r>
              <a:rPr lang="en-ZA" sz="1700" dirty="0">
                <a:latin typeface="Century Gothic" panose="020B0502020202020204" pitchFamily="34" charset="0"/>
              </a:rPr>
              <a:t>operators (ISPs, mobile operators, social networks, search engines) have committed through codes of conduct or on their own initiative to address the problem of harmful content. </a:t>
            </a:r>
          </a:p>
        </p:txBody>
      </p:sp>
      <p:sp>
        <p:nvSpPr>
          <p:cNvPr id="4" name="Slide Number Placeholder 3"/>
          <p:cNvSpPr>
            <a:spLocks noGrp="1"/>
          </p:cNvSpPr>
          <p:nvPr>
            <p:ph type="sldNum" sz="quarter" idx="12"/>
          </p:nvPr>
        </p:nvSpPr>
        <p:spPr/>
        <p:txBody>
          <a:bodyPr/>
          <a:lstStyle/>
          <a:p>
            <a:fld id="{8843D58F-2DAB-1446-A47E-C34A82BC1FA1}" type="slidenum">
              <a:rPr lang="en-US" smtClean="0"/>
              <a:pPr/>
              <a:t>6</a:t>
            </a:fld>
            <a:endParaRPr lang="en-US" dirty="0"/>
          </a:p>
        </p:txBody>
      </p:sp>
    </p:spTree>
    <p:extLst>
      <p:ext uri="{BB962C8B-B14F-4D97-AF65-F5344CB8AC3E}">
        <p14:creationId xmlns:p14="http://schemas.microsoft.com/office/powerpoint/2010/main" xmlns="" val="895630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79646">
                    <a:lumMod val="75000"/>
                  </a:srgbClr>
                </a:solidFill>
                <a:latin typeface="Century Gothic" panose="020B0502020202020204" pitchFamily="34" charset="0"/>
                <a:cs typeface="Arial" panose="020B0604020202020204" pitchFamily="34" charset="0"/>
              </a:rPr>
              <a:t>INTRODUCTION</a:t>
            </a:r>
            <a:endParaRPr lang="en-ZA" sz="1700" dirty="0">
              <a:latin typeface="Century Gothic" panose="020B0502020202020204" pitchFamily="34" charset="0"/>
            </a:endParaRPr>
          </a:p>
        </p:txBody>
      </p:sp>
      <p:sp>
        <p:nvSpPr>
          <p:cNvPr id="3" name="Content Placeholder 2"/>
          <p:cNvSpPr>
            <a:spLocks noGrp="1"/>
          </p:cNvSpPr>
          <p:nvPr>
            <p:ph idx="1"/>
          </p:nvPr>
        </p:nvSpPr>
        <p:spPr>
          <a:xfrm>
            <a:off x="457200" y="1184223"/>
            <a:ext cx="8229600" cy="5673777"/>
          </a:xfrm>
        </p:spPr>
        <p:txBody>
          <a:bodyPr>
            <a:noAutofit/>
          </a:bodyPr>
          <a:lstStyle/>
          <a:p>
            <a:pPr algn="just">
              <a:lnSpc>
                <a:spcPct val="150000"/>
              </a:lnSpc>
              <a:buFont typeface="Wingdings" panose="05000000000000000000" pitchFamily="2" charset="2"/>
              <a:buChar char="Ø"/>
            </a:pPr>
            <a:r>
              <a:rPr lang="en-ZA" sz="1700" dirty="0">
                <a:latin typeface="Century Gothic" panose="020B0502020202020204" pitchFamily="34" charset="0"/>
              </a:rPr>
              <a:t>Self‐regulatory frameworks on notice and take down or notice and take‐action have also developed to frame the role of internet intermediaries and to ensure that content can easily be removed from websites when it is obviously illegal. </a:t>
            </a:r>
          </a:p>
          <a:p>
            <a:pPr algn="just">
              <a:lnSpc>
                <a:spcPct val="150000"/>
              </a:lnSpc>
              <a:buFont typeface="Wingdings" panose="05000000000000000000" pitchFamily="2" charset="2"/>
              <a:buChar char="Ø"/>
            </a:pPr>
            <a:r>
              <a:rPr lang="en-ZA" sz="1700" dirty="0">
                <a:latin typeface="Century Gothic" panose="020B0502020202020204" pitchFamily="34" charset="0"/>
              </a:rPr>
              <a:t>In some areas (e.g. online child pornography) regulators can be involved in the process. </a:t>
            </a:r>
          </a:p>
          <a:p>
            <a:pPr algn="just">
              <a:lnSpc>
                <a:spcPct val="150000"/>
              </a:lnSpc>
              <a:buFont typeface="Wingdings" panose="05000000000000000000" pitchFamily="2" charset="2"/>
              <a:buChar char="Ø"/>
            </a:pPr>
            <a:r>
              <a:rPr lang="en-ZA" sz="1700" dirty="0">
                <a:latin typeface="Century Gothic" panose="020B0502020202020204" pitchFamily="34" charset="0"/>
              </a:rPr>
              <a:t>Hotlines exist in many countries for victims to report illegal content on the internet and to fight sexual abuse material. </a:t>
            </a:r>
          </a:p>
          <a:p>
            <a:pPr algn="just">
              <a:lnSpc>
                <a:spcPct val="150000"/>
              </a:lnSpc>
              <a:buFont typeface="Wingdings" panose="05000000000000000000" pitchFamily="2" charset="2"/>
              <a:buChar char="Ø"/>
            </a:pPr>
            <a:r>
              <a:rPr lang="en-ZA" sz="1700" dirty="0">
                <a:latin typeface="Century Gothic" panose="020B0502020202020204" pitchFamily="34" charset="0"/>
              </a:rPr>
              <a:t>Some regulatory authorities around the world are providing information on what to do when facing problem. Despite these initiatives, parents are sometimes not sufficiently digitally literate to know what to do. </a:t>
            </a:r>
          </a:p>
          <a:p>
            <a:pPr algn="just">
              <a:lnSpc>
                <a:spcPct val="150000"/>
              </a:lnSpc>
              <a:buFont typeface="Wingdings" panose="05000000000000000000" pitchFamily="2" charset="2"/>
              <a:buChar char="Ø"/>
            </a:pPr>
            <a:r>
              <a:rPr lang="en-ZA" sz="1700" dirty="0">
                <a:latin typeface="Century Gothic" panose="020B0502020202020204" pitchFamily="34" charset="0"/>
              </a:rPr>
              <a:t>There is therefore a need for governments, regulatory authorities and market operators to provide information on the available tools and on how to use them.   </a:t>
            </a:r>
          </a:p>
          <a:p>
            <a:endParaRPr lang="en-ZA" sz="17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7</a:t>
            </a:fld>
            <a:endParaRPr lang="en-US" dirty="0"/>
          </a:p>
        </p:txBody>
      </p:sp>
    </p:spTree>
    <p:extLst>
      <p:ext uri="{BB962C8B-B14F-4D97-AF65-F5344CB8AC3E}">
        <p14:creationId xmlns:p14="http://schemas.microsoft.com/office/powerpoint/2010/main" xmlns="" val="222348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341"/>
          </a:xfrm>
        </p:spPr>
        <p:txBody>
          <a:bodyPr>
            <a:normAutofit/>
          </a:bodyPr>
          <a:lstStyle/>
          <a:p>
            <a:r>
              <a:rPr lang="en-US" sz="4000" b="1" dirty="0" smtClean="0">
                <a:solidFill>
                  <a:schemeClr val="accent6">
                    <a:lumMod val="75000"/>
                  </a:schemeClr>
                </a:solidFill>
                <a:latin typeface="Century Gothic" panose="020B0502020202020204" pitchFamily="34" charset="0"/>
                <a:cs typeface="Arial" panose="020B0604020202020204" pitchFamily="34" charset="0"/>
              </a:rPr>
              <a:t>INTRODUCTION</a:t>
            </a:r>
            <a:endParaRPr lang="en-US" sz="4000" dirty="0">
              <a:solidFill>
                <a:schemeClr val="accent6">
                  <a:lumMod val="75000"/>
                </a:schemeClr>
              </a:solidFill>
              <a:latin typeface="Century Gothic" panose="020B0502020202020204" pitchFamily="34" charset="0"/>
            </a:endParaRPr>
          </a:p>
        </p:txBody>
      </p:sp>
      <p:sp>
        <p:nvSpPr>
          <p:cNvPr id="3" name="Content Placeholder 2"/>
          <p:cNvSpPr>
            <a:spLocks noGrp="1"/>
          </p:cNvSpPr>
          <p:nvPr>
            <p:ph idx="1"/>
          </p:nvPr>
        </p:nvSpPr>
        <p:spPr>
          <a:xfrm>
            <a:off x="0" y="869430"/>
            <a:ext cx="9144000" cy="5988570"/>
          </a:xfrm>
        </p:spPr>
        <p:txBody>
          <a:bodyPr>
            <a:noAutofit/>
          </a:bodyPr>
          <a:lstStyle/>
          <a:p>
            <a:pPr algn="just">
              <a:lnSpc>
                <a:spcPct val="150000"/>
              </a:lnSpc>
              <a:buFont typeface="Wingdings" panose="05000000000000000000" pitchFamily="2" charset="2"/>
              <a:buChar char="Ø"/>
            </a:pPr>
            <a:r>
              <a:rPr lang="en-ZA" sz="1700" dirty="0">
                <a:latin typeface="Century Gothic" pitchFamily="34" charset="0"/>
              </a:rPr>
              <a:t>SA  and international markets have seen a gradual shift in the distribution of content from traditional content distribution platforms (DVD’s, VHS, Cinema) to online content distribution platforms.</a:t>
            </a:r>
          </a:p>
          <a:p>
            <a:pPr algn="just">
              <a:lnSpc>
                <a:spcPct val="150000"/>
              </a:lnSpc>
              <a:buFont typeface="Wingdings" panose="05000000000000000000" pitchFamily="2" charset="2"/>
              <a:buChar char="Ø"/>
            </a:pPr>
            <a:r>
              <a:rPr lang="en-ZA" sz="1700" dirty="0" smtClean="0">
                <a:latin typeface="Century Gothic" panose="020B0502020202020204" pitchFamily="34" charset="0"/>
              </a:rPr>
              <a:t>There </a:t>
            </a:r>
            <a:r>
              <a:rPr lang="en-ZA" sz="1700" dirty="0">
                <a:latin typeface="Century Gothic" panose="020B0502020202020204" pitchFamily="34" charset="0"/>
              </a:rPr>
              <a:t>have been some significant changes in the way South Africans access media content. In particular, the increasing availability of video on demand services (e.g. </a:t>
            </a:r>
            <a:r>
              <a:rPr lang="en-ZA" sz="1700" dirty="0" err="1">
                <a:latin typeface="Century Gothic" panose="020B0502020202020204" pitchFamily="34" charset="0"/>
              </a:rPr>
              <a:t>Showmax</a:t>
            </a:r>
            <a:r>
              <a:rPr lang="en-ZA" sz="1700" dirty="0">
                <a:latin typeface="Century Gothic" panose="020B0502020202020204" pitchFamily="34" charset="0"/>
              </a:rPr>
              <a:t> and Netflix) has broadened the contexts within which South Africans classifications and consumer advice could be displayed and used. </a:t>
            </a:r>
          </a:p>
          <a:p>
            <a:pPr algn="just">
              <a:lnSpc>
                <a:spcPct val="150000"/>
              </a:lnSpc>
              <a:buFont typeface="Wingdings" panose="05000000000000000000" pitchFamily="2" charset="2"/>
              <a:buChar char="Ø"/>
            </a:pPr>
            <a:r>
              <a:rPr lang="en-ZA" sz="1700" dirty="0">
                <a:latin typeface="Century Gothic" panose="020B0502020202020204" pitchFamily="34" charset="0"/>
              </a:rPr>
              <a:t>Recently FPB has </a:t>
            </a:r>
            <a:r>
              <a:rPr lang="en-ZA" sz="1700" dirty="0" smtClean="0">
                <a:latin typeface="Century Gothic" panose="020B0502020202020204" pitchFamily="34" charset="0"/>
              </a:rPr>
              <a:t>been classifying </a:t>
            </a:r>
            <a:r>
              <a:rPr lang="en-ZA" sz="1700" dirty="0">
                <a:latin typeface="Century Gothic" panose="020B0502020202020204" pitchFamily="34" charset="0"/>
              </a:rPr>
              <a:t>an increasing amount of online content movies, television shows, and video games in a rapidly changing media environment</a:t>
            </a:r>
            <a:r>
              <a:rPr lang="en-ZA" sz="1700" dirty="0" smtClean="0">
                <a:latin typeface="Century Gothic" panose="020B0502020202020204" pitchFamily="34" charset="0"/>
              </a:rPr>
              <a:t>.</a:t>
            </a:r>
          </a:p>
          <a:p>
            <a:pPr algn="just">
              <a:lnSpc>
                <a:spcPct val="150000"/>
              </a:lnSpc>
              <a:buFont typeface="Wingdings" panose="05000000000000000000" pitchFamily="2" charset="2"/>
              <a:buChar char="Ø"/>
            </a:pPr>
            <a:r>
              <a:rPr lang="en-ZA" sz="1700" dirty="0" smtClean="0">
                <a:latin typeface="Century Gothic" panose="020B0502020202020204" pitchFamily="34" charset="0"/>
              </a:rPr>
              <a:t>This </a:t>
            </a:r>
            <a:r>
              <a:rPr lang="en-ZA" sz="1700" dirty="0">
                <a:latin typeface="Century Gothic" panose="020B0502020202020204" pitchFamily="34" charset="0"/>
              </a:rPr>
              <a:t>highlights the rising popularity of online viewing platforms – most notably online on demand </a:t>
            </a:r>
            <a:r>
              <a:rPr lang="en-ZA" sz="1700" dirty="0" err="1">
                <a:latin typeface="Century Gothic" panose="020B0502020202020204" pitchFamily="34" charset="0"/>
              </a:rPr>
              <a:t>catchup</a:t>
            </a:r>
            <a:r>
              <a:rPr lang="en-ZA" sz="1700" dirty="0">
                <a:latin typeface="Century Gothic" panose="020B0502020202020204" pitchFamily="34" charset="0"/>
              </a:rPr>
              <a:t> services (such as DSTV On Demand) and paid streaming services (such as Netflix or </a:t>
            </a:r>
            <a:r>
              <a:rPr lang="en-ZA" sz="1700" dirty="0" err="1">
                <a:latin typeface="Century Gothic" panose="020B0502020202020204" pitchFamily="34" charset="0"/>
              </a:rPr>
              <a:t>Showmax</a:t>
            </a:r>
            <a:r>
              <a:rPr lang="en-ZA" sz="1700" dirty="0" smtClean="0">
                <a:latin typeface="Century Gothic" panose="020B0502020202020204" pitchFamily="34" charset="0"/>
              </a:rPr>
              <a:t>).</a:t>
            </a:r>
          </a:p>
          <a:p>
            <a:pPr algn="just">
              <a:lnSpc>
                <a:spcPct val="150000"/>
              </a:lnSpc>
              <a:buFont typeface="Wingdings" panose="05000000000000000000" pitchFamily="2" charset="2"/>
              <a:buChar char="Ø"/>
            </a:pPr>
            <a:endParaRPr lang="en-ZA" sz="1400" dirty="0" smtClean="0">
              <a:latin typeface="Century Gothic" panose="020B0502020202020204" pitchFamily="34" charset="0"/>
            </a:endParaRPr>
          </a:p>
          <a:p>
            <a:pPr algn="just">
              <a:lnSpc>
                <a:spcPct val="150000"/>
              </a:lnSpc>
              <a:buFont typeface="Wingdings" panose="05000000000000000000" pitchFamily="2" charset="2"/>
              <a:buChar char="Ø"/>
            </a:pPr>
            <a:endParaRPr lang="en-ZA" sz="1400" dirty="0">
              <a:latin typeface="Century Gothic" panose="020B0502020202020204" pitchFamily="34" charset="0"/>
            </a:endParaRPr>
          </a:p>
          <a:p>
            <a:pPr marL="0" indent="0" algn="just">
              <a:lnSpc>
                <a:spcPct val="150000"/>
              </a:lnSpc>
              <a:buNone/>
            </a:pPr>
            <a:endParaRPr lang="en-ZA" sz="130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2050299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solidFill>
                  <a:schemeClr val="accent6">
                    <a:lumMod val="75000"/>
                  </a:schemeClr>
                </a:solidFill>
                <a:latin typeface="Century Gothic" panose="020B0502020202020204" pitchFamily="34" charset="0"/>
                <a:cs typeface="Arial" panose="020B0604020202020204" pitchFamily="34" charset="0"/>
              </a:rPr>
              <a:t>INTRODUCTION</a:t>
            </a:r>
            <a:endParaRPr lang="en-ZA" dirty="0"/>
          </a:p>
        </p:txBody>
      </p:sp>
      <p:sp>
        <p:nvSpPr>
          <p:cNvPr id="3" name="Content Placeholder 2"/>
          <p:cNvSpPr>
            <a:spLocks noGrp="1"/>
          </p:cNvSpPr>
          <p:nvPr>
            <p:ph idx="1"/>
          </p:nvPr>
        </p:nvSpPr>
        <p:spPr>
          <a:xfrm>
            <a:off x="152400" y="1600200"/>
            <a:ext cx="8534400" cy="4525963"/>
          </a:xfrm>
        </p:spPr>
        <p:txBody>
          <a:bodyPr>
            <a:normAutofit/>
          </a:bodyPr>
          <a:lstStyle/>
          <a:p>
            <a:pPr algn="just">
              <a:lnSpc>
                <a:spcPct val="150000"/>
              </a:lnSpc>
              <a:buFont typeface="Wingdings" panose="05000000000000000000" pitchFamily="2" charset="2"/>
              <a:buChar char="Ø"/>
            </a:pPr>
            <a:r>
              <a:rPr lang="en-ZA" sz="1800" dirty="0">
                <a:latin typeface="Century Gothic" pitchFamily="34" charset="0"/>
              </a:rPr>
              <a:t>The industry as well as the FPB required legal and regulatory clarity on whether the regulatory regime used for physical content distribution applies to the online content distribution </a:t>
            </a:r>
            <a:r>
              <a:rPr lang="en-ZA" sz="1800" dirty="0" smtClean="0">
                <a:latin typeface="Century Gothic" pitchFamily="34" charset="0"/>
              </a:rPr>
              <a:t>environment.</a:t>
            </a:r>
            <a:r>
              <a:rPr lang="en-ZA" sz="1800" dirty="0">
                <a:latin typeface="Century Gothic" pitchFamily="34" charset="0"/>
              </a:rPr>
              <a:t> </a:t>
            </a:r>
          </a:p>
          <a:p>
            <a:pPr algn="just">
              <a:lnSpc>
                <a:spcPct val="150000"/>
              </a:lnSpc>
              <a:buFont typeface="Wingdings" panose="05000000000000000000" pitchFamily="2" charset="2"/>
              <a:buChar char="Ø"/>
            </a:pPr>
            <a:r>
              <a:rPr lang="en-ZA" sz="1800" dirty="0">
                <a:latin typeface="Century Gothic" pitchFamily="34" charset="0"/>
              </a:rPr>
              <a:t>The purpose of the classification system should be to protect the public from content that is considered to be injurious to the public good, and to provide guidance to families about what they choose to view or </a:t>
            </a:r>
            <a:r>
              <a:rPr lang="en-ZA" sz="1800" dirty="0" smtClean="0">
                <a:latin typeface="Century Gothic" pitchFamily="34" charset="0"/>
              </a:rPr>
              <a:t>play.</a:t>
            </a:r>
            <a:endParaRPr lang="en-ZA" sz="1800" dirty="0">
              <a:latin typeface="Century Gothic" pitchFamily="34" charset="0"/>
            </a:endParaRPr>
          </a:p>
          <a:p>
            <a:pPr marL="0" indent="0">
              <a:buNone/>
            </a:pPr>
            <a:endParaRPr lang="en-ZA" sz="1700"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9</a:t>
            </a:fld>
            <a:endParaRPr lang="en-US" dirty="0"/>
          </a:p>
        </p:txBody>
      </p:sp>
    </p:spTree>
    <p:extLst>
      <p:ext uri="{BB962C8B-B14F-4D97-AF65-F5344CB8AC3E}">
        <p14:creationId xmlns:p14="http://schemas.microsoft.com/office/powerpoint/2010/main" xmlns="" val="1675177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9603</TotalTime>
  <Words>2261</Words>
  <Application>Microsoft Office PowerPoint</Application>
  <PresentationFormat>On-screen Show (4:3)</PresentationFormat>
  <Paragraphs>147</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DOC RESPONSE TO THE SUBMISSIONS BY STAKEHOLDERS TO THE FILMS AND PUBLICATIONS AMENDMENT BILL –  20 SEPTEMBER 2016  MR NDIVHUHO MUNZHELELE ADG: DEPARTMENT OF COMMUNICATIONS</vt:lpstr>
      <vt:lpstr>Presentation Outline</vt:lpstr>
      <vt:lpstr>INTRODUCTION</vt:lpstr>
      <vt:lpstr>INTRODUCTION</vt:lpstr>
      <vt:lpstr>INTRODUCTION</vt:lpstr>
      <vt:lpstr>INTRODUCTION</vt:lpstr>
      <vt:lpstr>INTRODUCTION</vt:lpstr>
      <vt:lpstr>INTRODUCTION</vt:lpstr>
      <vt:lpstr>INTRODUCTION</vt:lpstr>
      <vt:lpstr>DIGITAL SA</vt:lpstr>
      <vt:lpstr>SYNOPSIS OF SUBMISSIONS </vt:lpstr>
      <vt:lpstr>SYNOPSIS OF SUBMISSIONS </vt:lpstr>
      <vt:lpstr>SYNOPSIS OF SUBMISSIONS </vt:lpstr>
      <vt:lpstr>SYNOPSIS OF SUBMISSIONS </vt:lpstr>
      <vt:lpstr>SYNOPSIS OF SUBMISSIONS </vt:lpstr>
      <vt:lpstr>SYNOPSIS OF SUBMISSIONS </vt:lpstr>
      <vt:lpstr>SYNOPSIS OF SUBMISSIONS </vt:lpstr>
      <vt:lpstr>SYNOPSIS OF SUBMISSIONS </vt:lpstr>
      <vt:lpstr>SYNOPSIS OF SUBMISSIONS </vt:lpstr>
      <vt:lpstr>SYNOPSIS OF SUBMISSIONS </vt:lpstr>
      <vt:lpstr>DEPARTMENT OF COMMUNICATIONS RESPONSES TO THE CONSULTATION </vt:lpstr>
      <vt:lpstr>CONCLUSION </vt:lpstr>
      <vt:lpstr>CONCLUSION</vt:lpstr>
      <vt:lpstr>Slide 24</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387</cp:revision>
  <cp:lastPrinted>2016-09-08T16:07:21Z</cp:lastPrinted>
  <dcterms:created xsi:type="dcterms:W3CDTF">2013-08-14T15:53:00Z</dcterms:created>
  <dcterms:modified xsi:type="dcterms:W3CDTF">2016-09-21T09:02:18Z</dcterms:modified>
</cp:coreProperties>
</file>