
<file path=[Content_Types].xml><?xml version="1.0" encoding="utf-8"?>
<Types xmlns="http://schemas.openxmlformats.org/package/2006/content-types">
  <Override PartName="/ppt/slides/slide6.xml" ContentType="application/vnd.openxmlformats-officedocument.presentationml.slid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charts/colors6.xml" ContentType="application/vnd.ms-office.chartcolor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olors1.xml" ContentType="application/vnd.ms-office.chartcolorstyle+xml"/>
  <Override PartName="/ppt/commentAuthors.xml" ContentType="application/vnd.openxmlformats-officedocument.presentationml.commentAuthors+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style7.xml" ContentType="application/vnd.ms-office.chartstyle+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6.xml" ContentType="application/vnd.ms-office.chartstyle+xml"/>
  <Override PartName="/ppt/charts/style5.xml" ContentType="application/vnd.ms-office.chart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3.xml" ContentType="application/vnd.ms-office.chartstyle+xml"/>
  <Override PartName="/ppt/charts/style4.xml" ContentType="application/vnd.ms-office.chartstyle+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charts/colors7.xml" ContentType="application/vnd.ms-office.chartcolor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90" r:id="rId4"/>
    <p:sldId id="288" r:id="rId5"/>
    <p:sldId id="291" r:id="rId6"/>
    <p:sldId id="286" r:id="rId7"/>
    <p:sldId id="287" r:id="rId8"/>
    <p:sldId id="292" r:id="rId9"/>
    <p:sldId id="289" r:id="rId10"/>
    <p:sldId id="283" r:id="rId11"/>
    <p:sldId id="284" r:id="rId12"/>
    <p:sldId id="293" r:id="rId13"/>
    <p:sldId id="304" r:id="rId14"/>
    <p:sldId id="297" r:id="rId15"/>
    <p:sldId id="294" r:id="rId16"/>
    <p:sldId id="301" r:id="rId17"/>
    <p:sldId id="300" r:id="rId18"/>
    <p:sldId id="302" r:id="rId19"/>
    <p:sldId id="306" r:id="rId20"/>
    <p:sldId id="298" r:id="rId21"/>
    <p:sldId id="299" r:id="rId22"/>
    <p:sldId id="281" r:id="rId23"/>
  </p:sldIdLst>
  <p:sldSz cx="9144000" cy="6858000" type="screen4x3"/>
  <p:notesSz cx="6761163" cy="9942513"/>
  <p:defaultTextStyle>
    <a:lvl1pPr>
      <a:defRPr>
        <a:latin typeface="+mn-lt"/>
        <a:ea typeface="+mn-ea"/>
        <a:cs typeface="+mn-cs"/>
        <a:sym typeface="Helvetica"/>
      </a:defRPr>
    </a:lvl1pPr>
    <a:lvl2pPr>
      <a:defRPr>
        <a:latin typeface="+mn-lt"/>
        <a:ea typeface="+mn-ea"/>
        <a:cs typeface="+mn-cs"/>
        <a:sym typeface="Helvetica"/>
      </a:defRPr>
    </a:lvl2pPr>
    <a:lvl3pPr>
      <a:defRPr>
        <a:latin typeface="+mn-lt"/>
        <a:ea typeface="+mn-ea"/>
        <a:cs typeface="+mn-cs"/>
        <a:sym typeface="Helvetica"/>
      </a:defRPr>
    </a:lvl3pPr>
    <a:lvl4pPr>
      <a:defRPr>
        <a:latin typeface="+mn-lt"/>
        <a:ea typeface="+mn-ea"/>
        <a:cs typeface="+mn-cs"/>
        <a:sym typeface="Helvetica"/>
      </a:defRPr>
    </a:lvl4pPr>
    <a:lvl5pPr>
      <a:defRPr>
        <a:latin typeface="+mn-lt"/>
        <a:ea typeface="+mn-ea"/>
        <a:cs typeface="+mn-cs"/>
        <a:sym typeface="Helvetica"/>
      </a:defRPr>
    </a:lvl5pPr>
    <a:lvl6pPr>
      <a:defRPr>
        <a:latin typeface="+mn-lt"/>
        <a:ea typeface="+mn-ea"/>
        <a:cs typeface="+mn-cs"/>
        <a:sym typeface="Helvetica"/>
      </a:defRPr>
    </a:lvl6pPr>
    <a:lvl7pPr>
      <a:defRPr>
        <a:latin typeface="+mn-lt"/>
        <a:ea typeface="+mn-ea"/>
        <a:cs typeface="+mn-cs"/>
        <a:sym typeface="Helvetica"/>
      </a:defRPr>
    </a:lvl7pPr>
    <a:lvl8pPr>
      <a:defRPr>
        <a:latin typeface="+mn-lt"/>
        <a:ea typeface="+mn-ea"/>
        <a:cs typeface="+mn-cs"/>
        <a:sym typeface="Helvetica"/>
      </a:defRPr>
    </a:lvl8pPr>
    <a:lvl9pPr>
      <a:defRPr>
        <a:latin typeface="+mn-lt"/>
        <a:ea typeface="+mn-ea"/>
        <a:cs typeface="+mn-cs"/>
        <a:sym typeface="Helvetica"/>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khululi Ncube" initials="MN" lastIdx="7" clrIdx="0">
    <p:extLst>
      <p:ext uri="{19B8F6BF-5375-455C-9EA6-DF929625EA0E}">
        <p15:presenceInfo xmlns:p15="http://schemas.microsoft.com/office/powerpoint/2012/main" xmlns="" userId="S-1-5-21-1960408961-796845957-839522115-3377" providerId="AD"/>
      </p:ext>
    </p:extLst>
  </p:cmAuthor>
  <p:cmAuthor id="2" name="Donald Sibanda" initials="DS" lastIdx="9" clrIdx="1">
    <p:extLst>
      <p:ext uri="{19B8F6BF-5375-455C-9EA6-DF929625EA0E}">
        <p15:presenceInfo xmlns:p15="http://schemas.microsoft.com/office/powerpoint/2012/main" xmlns="" userId="S-1-5-21-1960408961-796845957-839522115-33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package" Target="../embeddings/Microsoft_Office_Excel_Worksheet6.xlsx"/></Relationships>
</file>

<file path=ppt/charts/_rels/chart11.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package" Target="../embeddings/Microsoft_Office_Excel_Worksheet7.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file:///C:\Users\zanele\AppData\Local\Microsoft\Windows\Temporary%20Internet%20Files\Content.Outlook\M0WPA43I\Service%20backlogs%20by%20Prov%202016.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zanele\AppData\Local\Microsoft\Windows\Temporary%20Internet%20Files\Content.Outlook\M0WPA43I\Service%20backlogs%20by%20Prov%202016.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zanele\AppData\Local\Microsoft\Windows\Temporary%20Internet%20Files\Content.Outlook\M0WPA43I\Service%20backlogs%20by%20Prov%202016.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zanele\AppData\Local\Microsoft\Windows\Temporary%20Internet%20Files\Content.Outlook\M0WPA43I\Service%20backlogs%20by%20Prov%202016.xls" TargetMode="External"/></Relationships>
</file>

<file path=ppt/charts/_rels/chart7.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Office_Excel_Worksheet3.xlsx"/></Relationships>
</file>

<file path=ppt/charts/_rels/chart8.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Office_Excel_Worksheet4.xlsx"/></Relationships>
</file>

<file path=ppt/charts/_rels/chart9.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Office_Excel_Worksheet5.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8.8310072730616862E-2"/>
          <c:y val="3.2882410428973059E-2"/>
          <c:w val="0.89307582236776351"/>
          <c:h val="0.7479663276585089"/>
        </c:manualLayout>
      </c:layout>
      <c:barChart>
        <c:barDir val="col"/>
        <c:grouping val="clustered"/>
        <c:ser>
          <c:idx val="0"/>
          <c:order val="0"/>
          <c:tx>
            <c:strRef>
              <c:f>Sheet1!$A$10</c:f>
              <c:strCache>
                <c:ptCount val="1"/>
                <c:pt idx="0">
                  <c:v>MIG spending</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exp"/>
          </c:trendline>
          <c:cat>
            <c:strRef>
              <c:f>Sheet1!$B$9:$G$9</c:f>
              <c:strCache>
                <c:ptCount val="6"/>
                <c:pt idx="0">
                  <c:v>2009/10</c:v>
                </c:pt>
                <c:pt idx="1">
                  <c:v>2010/11</c:v>
                </c:pt>
                <c:pt idx="2">
                  <c:v>2011/12</c:v>
                </c:pt>
                <c:pt idx="3">
                  <c:v>2012/13</c:v>
                </c:pt>
                <c:pt idx="4">
                  <c:v>2013/14</c:v>
                </c:pt>
                <c:pt idx="5">
                  <c:v>2014/15</c:v>
                </c:pt>
              </c:strCache>
            </c:strRef>
          </c:cat>
          <c:val>
            <c:numRef>
              <c:f>Sheet1!$B$10:$G$10</c:f>
              <c:numCache>
                <c:formatCode>0%</c:formatCode>
                <c:ptCount val="6"/>
                <c:pt idx="0">
                  <c:v>0.79</c:v>
                </c:pt>
                <c:pt idx="1">
                  <c:v>0.8600000000000001</c:v>
                </c:pt>
                <c:pt idx="2">
                  <c:v>0.84000000000000008</c:v>
                </c:pt>
                <c:pt idx="3">
                  <c:v>0.99</c:v>
                </c:pt>
                <c:pt idx="4">
                  <c:v>0.99</c:v>
                </c:pt>
                <c:pt idx="5">
                  <c:v>1</c:v>
                </c:pt>
              </c:numCache>
            </c:numRef>
          </c:val>
        </c:ser>
        <c:dLbls>
          <c:showVal val="1"/>
        </c:dLbls>
        <c:gapWidth val="219"/>
        <c:overlap val="-27"/>
        <c:axId val="74222208"/>
        <c:axId val="77132544"/>
      </c:barChart>
      <c:catAx>
        <c:axId val="74222208"/>
        <c:scaling>
          <c:orientation val="minMax"/>
        </c:scaling>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ZA"/>
                  <a:t>Years</a:t>
                </a:r>
              </a:p>
            </c:rich>
          </c:tx>
          <c:layout/>
          <c:spPr>
            <a:noFill/>
            <a:ln>
              <a:noFill/>
            </a:ln>
            <a:effectLst/>
          </c:spPr>
        </c:title>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132544"/>
        <c:crosses val="autoZero"/>
        <c:auto val="1"/>
        <c:lblAlgn val="ctr"/>
        <c:lblOffset val="100"/>
      </c:catAx>
      <c:valAx>
        <c:axId val="77132544"/>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ZA"/>
                  <a:t>MIG Spedning</a:t>
                </a:r>
              </a:p>
            </c:rich>
          </c:tx>
          <c:layout/>
          <c:spPr>
            <a:noFill/>
            <a:ln>
              <a:noFill/>
            </a:ln>
            <a:effectLst/>
          </c:spPr>
        </c:title>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4222208"/>
        <c:crosses val="autoZero"/>
        <c:crossBetween val="between"/>
      </c:valAx>
      <c:spPr>
        <a:noFill/>
        <a:ln>
          <a:noFill/>
        </a:ln>
        <a:effectLst/>
      </c:spPr>
    </c:plotArea>
    <c:legend>
      <c:legendPos val="r"/>
      <c:layout>
        <c:manualLayout>
          <c:xMode val="edge"/>
          <c:yMode val="edge"/>
          <c:x val="9.9092341693955643E-2"/>
          <c:y val="0.90196804570944855"/>
          <c:w val="0.72794003722496126"/>
          <c:h val="6.7949135595103363E-2"/>
        </c:manualLayout>
      </c:layout>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a:t>MP</a:t>
            </a:r>
          </a:p>
        </c:rich>
      </c:tx>
      <c:spPr>
        <a:noFill/>
        <a:ln>
          <a:noFill/>
        </a:ln>
        <a:effectLst/>
      </c:spPr>
    </c:title>
    <c:plotArea>
      <c:layout/>
      <c:barChart>
        <c:barDir val="bar"/>
        <c:grouping val="clustered"/>
        <c:ser>
          <c:idx val="0"/>
          <c:order val="0"/>
          <c:spPr>
            <a:solidFill>
              <a:schemeClr val="accent1"/>
            </a:solidFill>
            <a:ln>
              <a:noFill/>
            </a:ln>
            <a:effectLst/>
          </c:spPr>
          <c:cat>
            <c:strRef>
              <c:f>(Sheet1!$B$5,Sheet1!$B$17,Sheet1!$B$21)</c:f>
              <c:strCache>
                <c:ptCount val="3"/>
                <c:pt idx="0">
                  <c:v> Mbombela</c:v>
                </c:pt>
                <c:pt idx="1">
                  <c:v> Dipaleseng</c:v>
                </c:pt>
                <c:pt idx="2">
                  <c:v> Albert Luthuli</c:v>
                </c:pt>
              </c:strCache>
            </c:strRef>
          </c:cat>
          <c:val>
            <c:numRef>
              <c:f>(Sheet1!$F$5,Sheet1!$F$17,Sheet1!$F$21)</c:f>
              <c:numCache>
                <c:formatCode>_(* #,##0,_);_(* \(#,##0,\);_(* "- "?_);_(@_)</c:formatCode>
                <c:ptCount val="3"/>
                <c:pt idx="0">
                  <c:v>111191000</c:v>
                </c:pt>
                <c:pt idx="1">
                  <c:v>19952000</c:v>
                </c:pt>
                <c:pt idx="2">
                  <c:v>18379000</c:v>
                </c:pt>
              </c:numCache>
            </c:numRef>
          </c:val>
        </c:ser>
        <c:dLbls/>
        <c:gapWidth val="182"/>
        <c:axId val="91998848"/>
        <c:axId val="92000640"/>
      </c:barChart>
      <c:catAx>
        <c:axId val="91998848"/>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000640"/>
        <c:crosses val="autoZero"/>
        <c:auto val="1"/>
        <c:lblAlgn val="ctr"/>
        <c:lblOffset val="100"/>
      </c:catAx>
      <c:valAx>
        <c:axId val="92000640"/>
        <c:scaling>
          <c:orientation val="minMax"/>
        </c:scaling>
        <c:axPos val="b"/>
        <c:majorGridlines>
          <c:spPr>
            <a:ln w="9525" cap="flat" cmpd="sng" algn="ctr">
              <a:solidFill>
                <a:schemeClr val="tx1">
                  <a:lumMod val="15000"/>
                  <a:lumOff val="85000"/>
                </a:schemeClr>
              </a:solidFill>
              <a:round/>
            </a:ln>
            <a:effectLst/>
          </c:spPr>
        </c:majorGridlines>
        <c:numFmt formatCode="_(* #,##0,_);_(* \(#,##0,\);_(* &quot;- &quot;?_);_(@_)"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1998848"/>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a:t>NW</a:t>
            </a:r>
          </a:p>
        </c:rich>
      </c:tx>
      <c:spPr>
        <a:noFill/>
        <a:ln>
          <a:noFill/>
        </a:ln>
        <a:effectLst/>
      </c:spPr>
    </c:title>
    <c:plotArea>
      <c:layout/>
      <c:barChart>
        <c:barDir val="bar"/>
        <c:grouping val="clustered"/>
        <c:ser>
          <c:idx val="0"/>
          <c:order val="0"/>
          <c:spPr>
            <a:solidFill>
              <a:schemeClr val="accent1"/>
            </a:solidFill>
            <a:ln>
              <a:noFill/>
            </a:ln>
            <a:effectLst/>
          </c:spPr>
          <c:cat>
            <c:strRef>
              <c:f>(Sheet1!$B$6,Sheet1!$B$11,Sheet1!$B$14)</c:f>
              <c:strCache>
                <c:ptCount val="3"/>
                <c:pt idx="0">
                  <c:v> Rustenburg</c:v>
                </c:pt>
                <c:pt idx="1">
                  <c:v> Ratlou</c:v>
                </c:pt>
                <c:pt idx="2">
                  <c:v> Moses Kotane</c:v>
                </c:pt>
              </c:strCache>
            </c:strRef>
          </c:cat>
          <c:val>
            <c:numRef>
              <c:f>(Sheet1!$F$6,Sheet1!$F$11,Sheet1!$F$14)</c:f>
              <c:numCache>
                <c:formatCode>_(* #,##0,_);_(* \(#,##0,\);_(* "- "?_);_(@_)</c:formatCode>
                <c:ptCount val="3"/>
                <c:pt idx="0">
                  <c:v>87232000</c:v>
                </c:pt>
                <c:pt idx="1">
                  <c:v>38796000</c:v>
                </c:pt>
                <c:pt idx="2">
                  <c:v>23259000</c:v>
                </c:pt>
              </c:numCache>
            </c:numRef>
          </c:val>
        </c:ser>
        <c:dLbls/>
        <c:gapWidth val="182"/>
        <c:axId val="90427776"/>
        <c:axId val="90429312"/>
      </c:barChart>
      <c:catAx>
        <c:axId val="90427776"/>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0429312"/>
        <c:crosses val="autoZero"/>
        <c:auto val="1"/>
        <c:lblAlgn val="ctr"/>
        <c:lblOffset val="100"/>
      </c:catAx>
      <c:valAx>
        <c:axId val="90429312"/>
        <c:scaling>
          <c:orientation val="minMax"/>
        </c:scaling>
        <c:axPos val="b"/>
        <c:majorGridlines>
          <c:spPr>
            <a:ln w="9525" cap="flat" cmpd="sng" algn="ctr">
              <a:solidFill>
                <a:schemeClr val="tx1">
                  <a:lumMod val="15000"/>
                  <a:lumOff val="85000"/>
                </a:schemeClr>
              </a:solidFill>
              <a:round/>
            </a:ln>
            <a:effectLst/>
          </c:spPr>
        </c:majorGridlines>
        <c:numFmt formatCode="_(* #,##0,_);_(* \(#,##0,\);_(* &quot;- &quot;?_);_(@_)"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0427776"/>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Sheet2!$A$4:$A$12</c:f>
              <c:strCache>
                <c:ptCount val="9"/>
                <c:pt idx="0">
                  <c:v>EC</c:v>
                </c:pt>
                <c:pt idx="1">
                  <c:v>FS</c:v>
                </c:pt>
                <c:pt idx="2">
                  <c:v>GP</c:v>
                </c:pt>
                <c:pt idx="3">
                  <c:v>KZN</c:v>
                </c:pt>
                <c:pt idx="4">
                  <c:v>LP</c:v>
                </c:pt>
                <c:pt idx="5">
                  <c:v>MP</c:v>
                </c:pt>
                <c:pt idx="6">
                  <c:v>NC</c:v>
                </c:pt>
                <c:pt idx="7">
                  <c:v>NW</c:v>
                </c:pt>
                <c:pt idx="8">
                  <c:v>WC</c:v>
                </c:pt>
              </c:strCache>
            </c:strRef>
          </c:cat>
          <c:val>
            <c:numRef>
              <c:f>Sheet2!$X$4:$X$12</c:f>
              <c:numCache>
                <c:formatCode>0%</c:formatCode>
                <c:ptCount val="9"/>
                <c:pt idx="0">
                  <c:v>1.0167728788232957</c:v>
                </c:pt>
                <c:pt idx="1">
                  <c:v>0.91299246514221966</c:v>
                </c:pt>
                <c:pt idx="2">
                  <c:v>0.87136862218504429</c:v>
                </c:pt>
                <c:pt idx="3">
                  <c:v>0.98882623990207774</c:v>
                </c:pt>
                <c:pt idx="4">
                  <c:v>0.8574305350319299</c:v>
                </c:pt>
                <c:pt idx="5">
                  <c:v>0.86976273011333693</c:v>
                </c:pt>
                <c:pt idx="6">
                  <c:v>0.93778459728787988</c:v>
                </c:pt>
                <c:pt idx="7">
                  <c:v>0.87396240689431837</c:v>
                </c:pt>
                <c:pt idx="8">
                  <c:v>0.94384936027679922</c:v>
                </c:pt>
              </c:numCache>
            </c:numRef>
          </c:val>
        </c:ser>
        <c:dLbls/>
        <c:gapWidth val="219"/>
        <c:overlap val="-27"/>
        <c:axId val="77543680"/>
        <c:axId val="77553664"/>
      </c:barChart>
      <c:catAx>
        <c:axId val="7754368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553664"/>
        <c:crosses val="autoZero"/>
        <c:auto val="1"/>
        <c:lblAlgn val="ctr"/>
        <c:lblOffset val="100"/>
      </c:catAx>
      <c:valAx>
        <c:axId val="77553664"/>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543680"/>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10941233242705649"/>
          <c:y val="3.9967817765359778E-2"/>
          <c:w val="0.82867125493842453"/>
          <c:h val="0.77605023274651852"/>
        </c:manualLayout>
      </c:layout>
      <c:barChart>
        <c:barDir val="col"/>
        <c:grouping val="clustered"/>
        <c:ser>
          <c:idx val="0"/>
          <c:order val="0"/>
          <c:tx>
            <c:strRef>
              <c:f>water!$B$1</c:f>
              <c:strCache>
                <c:ptCount val="1"/>
                <c:pt idx="0">
                  <c:v>2011</c:v>
                </c:pt>
              </c:strCache>
            </c:strRef>
          </c:tx>
          <c:spPr>
            <a:solidFill>
              <a:srgbClr val="5B9BD5"/>
            </a:solidFill>
            <a:ln w="25400">
              <a:noFill/>
            </a:ln>
          </c:spPr>
          <c:cat>
            <c:strRef>
              <c:f>water!$A$2:$A$11</c:f>
              <c:strCache>
                <c:ptCount val="10"/>
                <c:pt idx="0">
                  <c:v>National Total</c:v>
                </c:pt>
                <c:pt idx="1">
                  <c:v>WCape</c:v>
                </c:pt>
                <c:pt idx="2">
                  <c:v>ECape </c:v>
                </c:pt>
                <c:pt idx="3">
                  <c:v>NCape</c:v>
                </c:pt>
                <c:pt idx="4">
                  <c:v>FS</c:v>
                </c:pt>
                <c:pt idx="5">
                  <c:v>KZN</c:v>
                </c:pt>
                <c:pt idx="6">
                  <c:v>NW</c:v>
                </c:pt>
                <c:pt idx="7">
                  <c:v>GP</c:v>
                </c:pt>
                <c:pt idx="8">
                  <c:v>MP</c:v>
                </c:pt>
                <c:pt idx="9">
                  <c:v>Limp</c:v>
                </c:pt>
              </c:strCache>
            </c:strRef>
          </c:cat>
          <c:val>
            <c:numRef>
              <c:f>water!$B$2:$B$11</c:f>
              <c:numCache>
                <c:formatCode>0%</c:formatCode>
                <c:ptCount val="10"/>
                <c:pt idx="0">
                  <c:v>0.1949938365350819</c:v>
                </c:pt>
                <c:pt idx="1">
                  <c:v>4.6099553406640181E-2</c:v>
                </c:pt>
                <c:pt idx="2">
                  <c:v>0.38595553761808798</c:v>
                </c:pt>
                <c:pt idx="3">
                  <c:v>0.12102807113046454</c:v>
                </c:pt>
                <c:pt idx="4">
                  <c:v>6.5948521100186688E-2</c:v>
                </c:pt>
                <c:pt idx="5">
                  <c:v>0.28889309075238334</c:v>
                </c:pt>
                <c:pt idx="6">
                  <c:v>0.22971127412916023</c:v>
                </c:pt>
                <c:pt idx="7">
                  <c:v>5.9595205610260674E-2</c:v>
                </c:pt>
                <c:pt idx="8">
                  <c:v>0.23011750610719831</c:v>
                </c:pt>
                <c:pt idx="9">
                  <c:v>0.37257084488693576</c:v>
                </c:pt>
              </c:numCache>
            </c:numRef>
          </c:val>
        </c:ser>
        <c:ser>
          <c:idx val="1"/>
          <c:order val="1"/>
          <c:tx>
            <c:strRef>
              <c:f>water!$C$1</c:f>
              <c:strCache>
                <c:ptCount val="1"/>
                <c:pt idx="0">
                  <c:v>2012</c:v>
                </c:pt>
              </c:strCache>
            </c:strRef>
          </c:tx>
          <c:spPr>
            <a:solidFill>
              <a:srgbClr val="ED7D31"/>
            </a:solidFill>
            <a:ln w="25400">
              <a:noFill/>
            </a:ln>
          </c:spPr>
          <c:cat>
            <c:strRef>
              <c:f>water!$A$2:$A$11</c:f>
              <c:strCache>
                <c:ptCount val="10"/>
                <c:pt idx="0">
                  <c:v>National Total</c:v>
                </c:pt>
                <c:pt idx="1">
                  <c:v>WCape</c:v>
                </c:pt>
                <c:pt idx="2">
                  <c:v>ECape </c:v>
                </c:pt>
                <c:pt idx="3">
                  <c:v>NCape</c:v>
                </c:pt>
                <c:pt idx="4">
                  <c:v>FS</c:v>
                </c:pt>
                <c:pt idx="5">
                  <c:v>KZN</c:v>
                </c:pt>
                <c:pt idx="6">
                  <c:v>NW</c:v>
                </c:pt>
                <c:pt idx="7">
                  <c:v>GP</c:v>
                </c:pt>
                <c:pt idx="8">
                  <c:v>MP</c:v>
                </c:pt>
                <c:pt idx="9">
                  <c:v>Limp</c:v>
                </c:pt>
              </c:strCache>
            </c:strRef>
          </c:cat>
          <c:val>
            <c:numRef>
              <c:f>water!$C$2:$C$11</c:f>
              <c:numCache>
                <c:formatCode>0%</c:formatCode>
                <c:ptCount val="10"/>
                <c:pt idx="0">
                  <c:v>0.19019273093743344</c:v>
                </c:pt>
                <c:pt idx="1">
                  <c:v>4.36650157576529E-2</c:v>
                </c:pt>
                <c:pt idx="2">
                  <c:v>0.37117275961545387</c:v>
                </c:pt>
                <c:pt idx="3">
                  <c:v>0.11808508952276199</c:v>
                </c:pt>
                <c:pt idx="4">
                  <c:v>6.3250566205146366E-2</c:v>
                </c:pt>
                <c:pt idx="5">
                  <c:v>0.28343037836258694</c:v>
                </c:pt>
                <c:pt idx="6">
                  <c:v>0.2295052023892718</c:v>
                </c:pt>
                <c:pt idx="7">
                  <c:v>5.814449815864299E-2</c:v>
                </c:pt>
                <c:pt idx="8">
                  <c:v>0.22379548712346939</c:v>
                </c:pt>
                <c:pt idx="9">
                  <c:v>0.3732211834200484</c:v>
                </c:pt>
              </c:numCache>
            </c:numRef>
          </c:val>
        </c:ser>
        <c:ser>
          <c:idx val="2"/>
          <c:order val="2"/>
          <c:tx>
            <c:strRef>
              <c:f>water!$D$1</c:f>
              <c:strCache>
                <c:ptCount val="1"/>
                <c:pt idx="0">
                  <c:v>2013</c:v>
                </c:pt>
              </c:strCache>
            </c:strRef>
          </c:tx>
          <c:spPr>
            <a:solidFill>
              <a:srgbClr val="A5A5A5"/>
            </a:solidFill>
            <a:ln w="25400">
              <a:noFill/>
            </a:ln>
          </c:spPr>
          <c:cat>
            <c:strRef>
              <c:f>water!$A$2:$A$11</c:f>
              <c:strCache>
                <c:ptCount val="10"/>
                <c:pt idx="0">
                  <c:v>National Total</c:v>
                </c:pt>
                <c:pt idx="1">
                  <c:v>WCape</c:v>
                </c:pt>
                <c:pt idx="2">
                  <c:v>ECape </c:v>
                </c:pt>
                <c:pt idx="3">
                  <c:v>NCape</c:v>
                </c:pt>
                <c:pt idx="4">
                  <c:v>FS</c:v>
                </c:pt>
                <c:pt idx="5">
                  <c:v>KZN</c:v>
                </c:pt>
                <c:pt idx="6">
                  <c:v>NW</c:v>
                </c:pt>
                <c:pt idx="7">
                  <c:v>GP</c:v>
                </c:pt>
                <c:pt idx="8">
                  <c:v>MP</c:v>
                </c:pt>
                <c:pt idx="9">
                  <c:v>Limp</c:v>
                </c:pt>
              </c:strCache>
            </c:strRef>
          </c:cat>
          <c:val>
            <c:numRef>
              <c:f>water!$D$2:$D$11</c:f>
              <c:numCache>
                <c:formatCode>0%</c:formatCode>
                <c:ptCount val="10"/>
                <c:pt idx="0">
                  <c:v>0.18685909526248773</c:v>
                </c:pt>
                <c:pt idx="1">
                  <c:v>4.0647100969337317E-2</c:v>
                </c:pt>
                <c:pt idx="2">
                  <c:v>0.36019289623657474</c:v>
                </c:pt>
                <c:pt idx="3">
                  <c:v>0.11341879994493</c:v>
                </c:pt>
                <c:pt idx="4">
                  <c:v>6.0553655855668867E-2</c:v>
                </c:pt>
                <c:pt idx="5">
                  <c:v>0.28043657756213919</c:v>
                </c:pt>
                <c:pt idx="6">
                  <c:v>0.23398120190218921</c:v>
                </c:pt>
                <c:pt idx="7">
                  <c:v>5.693138776465323E-2</c:v>
                </c:pt>
                <c:pt idx="8">
                  <c:v>0.21836762816472099</c:v>
                </c:pt>
                <c:pt idx="9">
                  <c:v>0.37493335899128077</c:v>
                </c:pt>
              </c:numCache>
            </c:numRef>
          </c:val>
        </c:ser>
        <c:ser>
          <c:idx val="3"/>
          <c:order val="3"/>
          <c:tx>
            <c:strRef>
              <c:f>water!$E$1</c:f>
              <c:strCache>
                <c:ptCount val="1"/>
                <c:pt idx="0">
                  <c:v>2014</c:v>
                </c:pt>
              </c:strCache>
            </c:strRef>
          </c:tx>
          <c:spPr>
            <a:solidFill>
              <a:srgbClr val="FFC000"/>
            </a:solidFill>
            <a:ln w="25400">
              <a:noFill/>
            </a:ln>
          </c:spPr>
          <c:cat>
            <c:strRef>
              <c:f>water!$A$2:$A$11</c:f>
              <c:strCache>
                <c:ptCount val="10"/>
                <c:pt idx="0">
                  <c:v>National Total</c:v>
                </c:pt>
                <c:pt idx="1">
                  <c:v>WCape</c:v>
                </c:pt>
                <c:pt idx="2">
                  <c:v>ECape </c:v>
                </c:pt>
                <c:pt idx="3">
                  <c:v>NCape</c:v>
                </c:pt>
                <c:pt idx="4">
                  <c:v>FS</c:v>
                </c:pt>
                <c:pt idx="5">
                  <c:v>KZN</c:v>
                </c:pt>
                <c:pt idx="6">
                  <c:v>NW</c:v>
                </c:pt>
                <c:pt idx="7">
                  <c:v>GP</c:v>
                </c:pt>
                <c:pt idx="8">
                  <c:v>MP</c:v>
                </c:pt>
                <c:pt idx="9">
                  <c:v>Limp</c:v>
                </c:pt>
              </c:strCache>
            </c:strRef>
          </c:cat>
          <c:val>
            <c:numRef>
              <c:f>water!$E$2:$E$11</c:f>
              <c:numCache>
                <c:formatCode>0%</c:formatCode>
                <c:ptCount val="10"/>
                <c:pt idx="0">
                  <c:v>0.18639378678004895</c:v>
                </c:pt>
                <c:pt idx="1">
                  <c:v>3.7900079222705892E-2</c:v>
                </c:pt>
                <c:pt idx="2">
                  <c:v>0.35812089734268993</c:v>
                </c:pt>
                <c:pt idx="3">
                  <c:v>0.10925860562955926</c:v>
                </c:pt>
                <c:pt idx="4">
                  <c:v>5.9680141494694805E-2</c:v>
                </c:pt>
                <c:pt idx="5">
                  <c:v>0.28185337662526461</c:v>
                </c:pt>
                <c:pt idx="6">
                  <c:v>0.24325864296295821</c:v>
                </c:pt>
                <c:pt idx="7">
                  <c:v>5.5825976446756367E-2</c:v>
                </c:pt>
                <c:pt idx="8">
                  <c:v>0.21733628438742378</c:v>
                </c:pt>
                <c:pt idx="9">
                  <c:v>0.37817431224612896</c:v>
                </c:pt>
              </c:numCache>
            </c:numRef>
          </c:val>
        </c:ser>
        <c:ser>
          <c:idx val="4"/>
          <c:order val="4"/>
          <c:tx>
            <c:strRef>
              <c:f>water!$F$1</c:f>
              <c:strCache>
                <c:ptCount val="1"/>
                <c:pt idx="0">
                  <c:v>2015</c:v>
                </c:pt>
              </c:strCache>
            </c:strRef>
          </c:tx>
          <c:spPr>
            <a:solidFill>
              <a:srgbClr val="4472C4"/>
            </a:solidFill>
            <a:ln w="25400">
              <a:noFill/>
            </a:ln>
          </c:spPr>
          <c:cat>
            <c:strRef>
              <c:f>water!$A$2:$A$11</c:f>
              <c:strCache>
                <c:ptCount val="10"/>
                <c:pt idx="0">
                  <c:v>National Total</c:v>
                </c:pt>
                <c:pt idx="1">
                  <c:v>WCape</c:v>
                </c:pt>
                <c:pt idx="2">
                  <c:v>ECape </c:v>
                </c:pt>
                <c:pt idx="3">
                  <c:v>NCape</c:v>
                </c:pt>
                <c:pt idx="4">
                  <c:v>FS</c:v>
                </c:pt>
                <c:pt idx="5">
                  <c:v>KZN</c:v>
                </c:pt>
                <c:pt idx="6">
                  <c:v>NW</c:v>
                </c:pt>
                <c:pt idx="7">
                  <c:v>GP</c:v>
                </c:pt>
                <c:pt idx="8">
                  <c:v>MP</c:v>
                </c:pt>
                <c:pt idx="9">
                  <c:v>Limp</c:v>
                </c:pt>
              </c:strCache>
            </c:strRef>
          </c:cat>
          <c:val>
            <c:numRef>
              <c:f>water!$F$2:$F$11</c:f>
              <c:numCache>
                <c:formatCode>0%</c:formatCode>
                <c:ptCount val="10"/>
                <c:pt idx="0">
                  <c:v>0.18934093837051127</c:v>
                </c:pt>
                <c:pt idx="1">
                  <c:v>3.6555026901174077E-2</c:v>
                </c:pt>
                <c:pt idx="2">
                  <c:v>0.3647437206410013</c:v>
                </c:pt>
                <c:pt idx="3">
                  <c:v>0.10705685343106099</c:v>
                </c:pt>
                <c:pt idx="4">
                  <c:v>6.0524116768407077E-2</c:v>
                </c:pt>
                <c:pt idx="5">
                  <c:v>0.28755662467916826</c:v>
                </c:pt>
                <c:pt idx="6">
                  <c:v>0.25543162843178807</c:v>
                </c:pt>
                <c:pt idx="7">
                  <c:v>5.4927852563590451E-2</c:v>
                </c:pt>
                <c:pt idx="8">
                  <c:v>0.22119225053601915</c:v>
                </c:pt>
                <c:pt idx="9">
                  <c:v>0.38635678559469699</c:v>
                </c:pt>
              </c:numCache>
            </c:numRef>
          </c:val>
        </c:ser>
        <c:dLbls/>
        <c:gapWidth val="219"/>
        <c:overlap val="-27"/>
        <c:axId val="64460672"/>
        <c:axId val="64599936"/>
      </c:barChart>
      <c:catAx>
        <c:axId val="6446067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parajita" panose="020B0604020202020204" pitchFamily="34" charset="0"/>
                <a:ea typeface="+mn-ea"/>
                <a:cs typeface="Aparajita" panose="020B0604020202020204" pitchFamily="34" charset="0"/>
              </a:defRPr>
            </a:pPr>
            <a:endParaRPr lang="en-US"/>
          </a:p>
        </c:txPr>
        <c:crossAx val="64599936"/>
        <c:crosses val="autoZero"/>
        <c:auto val="1"/>
        <c:lblAlgn val="ctr"/>
        <c:lblOffset val="100"/>
      </c:catAx>
      <c:valAx>
        <c:axId val="64599936"/>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ln w="6350">
            <a:noFill/>
          </a:ln>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parajita" panose="020B0604020202020204" pitchFamily="34" charset="0"/>
                <a:ea typeface="+mn-ea"/>
                <a:cs typeface="Aparajita" panose="020B0604020202020204" pitchFamily="34" charset="0"/>
              </a:defRPr>
            </a:pPr>
            <a:endParaRPr lang="en-US"/>
          </a:p>
        </c:txPr>
        <c:crossAx val="64460672"/>
        <c:crosses val="autoZero"/>
        <c:crossBetween val="between"/>
      </c:valAx>
      <c:spPr>
        <a:noFill/>
        <a:ln w="25400">
          <a:noFill/>
        </a:ln>
      </c:spPr>
    </c:plotArea>
    <c:legend>
      <c:legendPos val="r"/>
      <c:layout>
        <c:manualLayout>
          <c:xMode val="edge"/>
          <c:yMode val="edge"/>
          <c:x val="0.18807507977939586"/>
          <c:y val="0.93280403568479775"/>
          <c:w val="0.61461307125057973"/>
          <c:h val="5.9939854065556394E-2"/>
        </c:manualLayout>
      </c:layout>
      <c:spPr>
        <a:noFill/>
        <a:ln w="25400">
          <a:noFill/>
        </a:ln>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Aparajita" panose="020B0604020202020204" pitchFamily="34" charset="0"/>
              <a:ea typeface="+mn-ea"/>
              <a:cs typeface="Aparajita" panose="020B0604020202020204" pitchFamily="34" charset="0"/>
            </a:defRPr>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7.7606167803171741E-2"/>
          <c:y val="0.12751891154812511"/>
          <c:w val="0.89952637644893452"/>
          <c:h val="0.6721530888568662"/>
        </c:manualLayout>
      </c:layout>
      <c:barChart>
        <c:barDir val="col"/>
        <c:grouping val="clustered"/>
        <c:ser>
          <c:idx val="0"/>
          <c:order val="0"/>
          <c:tx>
            <c:strRef>
              <c:f>Sanitation!$B$1</c:f>
              <c:strCache>
                <c:ptCount val="1"/>
                <c:pt idx="0">
                  <c:v>2011</c:v>
                </c:pt>
              </c:strCache>
            </c:strRef>
          </c:tx>
          <c:spPr>
            <a:solidFill>
              <a:srgbClr val="5B9BD5"/>
            </a:solidFill>
            <a:ln w="25400">
              <a:noFill/>
            </a:ln>
          </c:spPr>
          <c:cat>
            <c:strRef>
              <c:f>Sanitation!$A$2:$A$11</c:f>
              <c:strCache>
                <c:ptCount val="10"/>
                <c:pt idx="0">
                  <c:v>National Total</c:v>
                </c:pt>
                <c:pt idx="1">
                  <c:v>WCape</c:v>
                </c:pt>
                <c:pt idx="2">
                  <c:v>ECape</c:v>
                </c:pt>
                <c:pt idx="3">
                  <c:v>NCape</c:v>
                </c:pt>
                <c:pt idx="4">
                  <c:v>FS</c:v>
                </c:pt>
                <c:pt idx="5">
                  <c:v>KZN</c:v>
                </c:pt>
                <c:pt idx="6">
                  <c:v>NW</c:v>
                </c:pt>
                <c:pt idx="7">
                  <c:v>GP</c:v>
                </c:pt>
                <c:pt idx="8">
                  <c:v>MP</c:v>
                </c:pt>
                <c:pt idx="9">
                  <c:v>Limp</c:v>
                </c:pt>
              </c:strCache>
            </c:strRef>
          </c:cat>
          <c:val>
            <c:numRef>
              <c:f>Sanitation!$B$2:$B$11</c:f>
              <c:numCache>
                <c:formatCode>0%</c:formatCode>
                <c:ptCount val="10"/>
                <c:pt idx="0">
                  <c:v>0.27133713233070211</c:v>
                </c:pt>
                <c:pt idx="1">
                  <c:v>8.7681387914432141E-2</c:v>
                </c:pt>
                <c:pt idx="2">
                  <c:v>0.37588462633201203</c:v>
                </c:pt>
                <c:pt idx="3">
                  <c:v>0.19036330792339629</c:v>
                </c:pt>
                <c:pt idx="4">
                  <c:v>0.20995530995871681</c:v>
                </c:pt>
                <c:pt idx="5">
                  <c:v>0.30844569854767917</c:v>
                </c:pt>
                <c:pt idx="6">
                  <c:v>0.37753859178599597</c:v>
                </c:pt>
                <c:pt idx="7">
                  <c:v>0.1152108859524482</c:v>
                </c:pt>
                <c:pt idx="8">
                  <c:v>0.42661643482342837</c:v>
                </c:pt>
                <c:pt idx="9">
                  <c:v>0.57431498409219617</c:v>
                </c:pt>
              </c:numCache>
            </c:numRef>
          </c:val>
        </c:ser>
        <c:ser>
          <c:idx val="1"/>
          <c:order val="1"/>
          <c:tx>
            <c:strRef>
              <c:f>Sanitation!$C$1</c:f>
              <c:strCache>
                <c:ptCount val="1"/>
                <c:pt idx="0">
                  <c:v>2012</c:v>
                </c:pt>
              </c:strCache>
            </c:strRef>
          </c:tx>
          <c:spPr>
            <a:solidFill>
              <a:srgbClr val="ED7D31"/>
            </a:solidFill>
            <a:ln w="25400">
              <a:noFill/>
            </a:ln>
          </c:spPr>
          <c:cat>
            <c:strRef>
              <c:f>Sanitation!$A$2:$A$11</c:f>
              <c:strCache>
                <c:ptCount val="10"/>
                <c:pt idx="0">
                  <c:v>National Total</c:v>
                </c:pt>
                <c:pt idx="1">
                  <c:v>WCape</c:v>
                </c:pt>
                <c:pt idx="2">
                  <c:v>ECape</c:v>
                </c:pt>
                <c:pt idx="3">
                  <c:v>NCape</c:v>
                </c:pt>
                <c:pt idx="4">
                  <c:v>FS</c:v>
                </c:pt>
                <c:pt idx="5">
                  <c:v>KZN</c:v>
                </c:pt>
                <c:pt idx="6">
                  <c:v>NW</c:v>
                </c:pt>
                <c:pt idx="7">
                  <c:v>GP</c:v>
                </c:pt>
                <c:pt idx="8">
                  <c:v>MP</c:v>
                </c:pt>
                <c:pt idx="9">
                  <c:v>Limp</c:v>
                </c:pt>
              </c:strCache>
            </c:strRef>
          </c:cat>
          <c:val>
            <c:numRef>
              <c:f>Sanitation!$C$2:$C$11</c:f>
              <c:numCache>
                <c:formatCode>0%</c:formatCode>
                <c:ptCount val="10"/>
                <c:pt idx="0">
                  <c:v>0.25718005066373512</c:v>
                </c:pt>
                <c:pt idx="1">
                  <c:v>8.8258605535776621E-2</c:v>
                </c:pt>
                <c:pt idx="2">
                  <c:v>0.34372813836703642</c:v>
                </c:pt>
                <c:pt idx="3">
                  <c:v>0.18993185920434488</c:v>
                </c:pt>
                <c:pt idx="4">
                  <c:v>0.19431120258041948</c:v>
                </c:pt>
                <c:pt idx="5">
                  <c:v>0.29292199222919735</c:v>
                </c:pt>
                <c:pt idx="6">
                  <c:v>0.36458585693731621</c:v>
                </c:pt>
                <c:pt idx="7">
                  <c:v>0.11080654282728099</c:v>
                </c:pt>
                <c:pt idx="8">
                  <c:v>0.41141869542723747</c:v>
                </c:pt>
                <c:pt idx="9">
                  <c:v>0.54618362081473149</c:v>
                </c:pt>
              </c:numCache>
            </c:numRef>
          </c:val>
        </c:ser>
        <c:ser>
          <c:idx val="2"/>
          <c:order val="2"/>
          <c:tx>
            <c:strRef>
              <c:f>Sanitation!$D$1</c:f>
              <c:strCache>
                <c:ptCount val="1"/>
                <c:pt idx="0">
                  <c:v>2013</c:v>
                </c:pt>
              </c:strCache>
            </c:strRef>
          </c:tx>
          <c:spPr>
            <a:solidFill>
              <a:srgbClr val="A5A5A5"/>
            </a:solidFill>
            <a:ln w="25400">
              <a:noFill/>
            </a:ln>
          </c:spPr>
          <c:cat>
            <c:strRef>
              <c:f>Sanitation!$A$2:$A$11</c:f>
              <c:strCache>
                <c:ptCount val="10"/>
                <c:pt idx="0">
                  <c:v>National Total</c:v>
                </c:pt>
                <c:pt idx="1">
                  <c:v>WCape</c:v>
                </c:pt>
                <c:pt idx="2">
                  <c:v>ECape</c:v>
                </c:pt>
                <c:pt idx="3">
                  <c:v>NCape</c:v>
                </c:pt>
                <c:pt idx="4">
                  <c:v>FS</c:v>
                </c:pt>
                <c:pt idx="5">
                  <c:v>KZN</c:v>
                </c:pt>
                <c:pt idx="6">
                  <c:v>NW</c:v>
                </c:pt>
                <c:pt idx="7">
                  <c:v>GP</c:v>
                </c:pt>
                <c:pt idx="8">
                  <c:v>MP</c:v>
                </c:pt>
                <c:pt idx="9">
                  <c:v>Limp</c:v>
                </c:pt>
              </c:strCache>
            </c:strRef>
          </c:cat>
          <c:val>
            <c:numRef>
              <c:f>Sanitation!$D$2:$D$11</c:f>
              <c:numCache>
                <c:formatCode>0%</c:formatCode>
                <c:ptCount val="10"/>
                <c:pt idx="0">
                  <c:v>0.24691870883287145</c:v>
                </c:pt>
                <c:pt idx="1">
                  <c:v>8.9700937362690719E-2</c:v>
                </c:pt>
                <c:pt idx="2">
                  <c:v>0.31188915201966783</c:v>
                </c:pt>
                <c:pt idx="3">
                  <c:v>0.18811340204987684</c:v>
                </c:pt>
                <c:pt idx="4">
                  <c:v>0.18635978891492269</c:v>
                </c:pt>
                <c:pt idx="5">
                  <c:v>0.28898325737022218</c:v>
                </c:pt>
                <c:pt idx="6">
                  <c:v>0.35472102245520826</c:v>
                </c:pt>
                <c:pt idx="7">
                  <c:v>0.10671272395876299</c:v>
                </c:pt>
                <c:pt idx="8">
                  <c:v>0.39558091339978557</c:v>
                </c:pt>
                <c:pt idx="9">
                  <c:v>0.52610513033739825</c:v>
                </c:pt>
              </c:numCache>
            </c:numRef>
          </c:val>
        </c:ser>
        <c:ser>
          <c:idx val="3"/>
          <c:order val="3"/>
          <c:tx>
            <c:strRef>
              <c:f>Sanitation!$E$1</c:f>
              <c:strCache>
                <c:ptCount val="1"/>
                <c:pt idx="0">
                  <c:v>2014</c:v>
                </c:pt>
              </c:strCache>
            </c:strRef>
          </c:tx>
          <c:spPr>
            <a:solidFill>
              <a:srgbClr val="FFC000"/>
            </a:solidFill>
            <a:ln w="25400">
              <a:noFill/>
            </a:ln>
          </c:spPr>
          <c:cat>
            <c:strRef>
              <c:f>Sanitation!$A$2:$A$11</c:f>
              <c:strCache>
                <c:ptCount val="10"/>
                <c:pt idx="0">
                  <c:v>National Total</c:v>
                </c:pt>
                <c:pt idx="1">
                  <c:v>WCape</c:v>
                </c:pt>
                <c:pt idx="2">
                  <c:v>ECape</c:v>
                </c:pt>
                <c:pt idx="3">
                  <c:v>NCape</c:v>
                </c:pt>
                <c:pt idx="4">
                  <c:v>FS</c:v>
                </c:pt>
                <c:pt idx="5">
                  <c:v>KZN</c:v>
                </c:pt>
                <c:pt idx="6">
                  <c:v>NW</c:v>
                </c:pt>
                <c:pt idx="7">
                  <c:v>GP</c:v>
                </c:pt>
                <c:pt idx="8">
                  <c:v>MP</c:v>
                </c:pt>
                <c:pt idx="9">
                  <c:v>Limp</c:v>
                </c:pt>
              </c:strCache>
            </c:strRef>
          </c:cat>
          <c:val>
            <c:numRef>
              <c:f>Sanitation!$E$2:$E$11</c:f>
              <c:numCache>
                <c:formatCode>0%</c:formatCode>
                <c:ptCount val="10"/>
                <c:pt idx="0">
                  <c:v>0.24094257423057075</c:v>
                </c:pt>
                <c:pt idx="1">
                  <c:v>9.1564977039772538E-2</c:v>
                </c:pt>
                <c:pt idx="2">
                  <c:v>0.29232670787923637</c:v>
                </c:pt>
                <c:pt idx="3">
                  <c:v>0.19191267797268838</c:v>
                </c:pt>
                <c:pt idx="4">
                  <c:v>0.18547574758381172</c:v>
                </c:pt>
                <c:pt idx="5">
                  <c:v>0.28421964095729629</c:v>
                </c:pt>
                <c:pt idx="6">
                  <c:v>0.35040051169213932</c:v>
                </c:pt>
                <c:pt idx="7">
                  <c:v>0.10423379397559965</c:v>
                </c:pt>
                <c:pt idx="8">
                  <c:v>0.38598869157733529</c:v>
                </c:pt>
                <c:pt idx="9">
                  <c:v>0.51618912537702577</c:v>
                </c:pt>
              </c:numCache>
            </c:numRef>
          </c:val>
        </c:ser>
        <c:ser>
          <c:idx val="4"/>
          <c:order val="4"/>
          <c:tx>
            <c:strRef>
              <c:f>Sanitation!$F$1</c:f>
              <c:strCache>
                <c:ptCount val="1"/>
                <c:pt idx="0">
                  <c:v>2015</c:v>
                </c:pt>
              </c:strCache>
            </c:strRef>
          </c:tx>
          <c:spPr>
            <a:solidFill>
              <a:srgbClr val="4472C4"/>
            </a:solidFill>
            <a:ln w="25400">
              <a:noFill/>
            </a:ln>
          </c:spPr>
          <c:cat>
            <c:strRef>
              <c:f>Sanitation!$A$2:$A$11</c:f>
              <c:strCache>
                <c:ptCount val="10"/>
                <c:pt idx="0">
                  <c:v>National Total</c:v>
                </c:pt>
                <c:pt idx="1">
                  <c:v>WCape</c:v>
                </c:pt>
                <c:pt idx="2">
                  <c:v>ECape</c:v>
                </c:pt>
                <c:pt idx="3">
                  <c:v>NCape</c:v>
                </c:pt>
                <c:pt idx="4">
                  <c:v>FS</c:v>
                </c:pt>
                <c:pt idx="5">
                  <c:v>KZN</c:v>
                </c:pt>
                <c:pt idx="6">
                  <c:v>NW</c:v>
                </c:pt>
                <c:pt idx="7">
                  <c:v>GP</c:v>
                </c:pt>
                <c:pt idx="8">
                  <c:v>MP</c:v>
                </c:pt>
                <c:pt idx="9">
                  <c:v>Limp</c:v>
                </c:pt>
              </c:strCache>
            </c:strRef>
          </c:cat>
          <c:val>
            <c:numRef>
              <c:f>Sanitation!$F$2:$F$11</c:f>
              <c:numCache>
                <c:formatCode>0%</c:formatCode>
                <c:ptCount val="10"/>
                <c:pt idx="0">
                  <c:v>0.23743325224914105</c:v>
                </c:pt>
                <c:pt idx="1">
                  <c:v>9.107920563929571E-2</c:v>
                </c:pt>
                <c:pt idx="2">
                  <c:v>0.28035422350807937</c:v>
                </c:pt>
                <c:pt idx="3">
                  <c:v>0.1918915019799261</c:v>
                </c:pt>
                <c:pt idx="4">
                  <c:v>0.18455525722987931</c:v>
                </c:pt>
                <c:pt idx="5">
                  <c:v>0.28220038139804782</c:v>
                </c:pt>
                <c:pt idx="6">
                  <c:v>0.35186484776081495</c:v>
                </c:pt>
                <c:pt idx="7">
                  <c:v>0.10126260453769244</c:v>
                </c:pt>
                <c:pt idx="8">
                  <c:v>0.38076133357584624</c:v>
                </c:pt>
                <c:pt idx="9">
                  <c:v>0.51200926604815666</c:v>
                </c:pt>
              </c:numCache>
            </c:numRef>
          </c:val>
        </c:ser>
        <c:dLbls/>
        <c:gapWidth val="219"/>
        <c:overlap val="-27"/>
        <c:axId val="62773504"/>
        <c:axId val="64290816"/>
      </c:barChart>
      <c:catAx>
        <c:axId val="6277350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parajita" panose="020B0604020202020204" pitchFamily="34" charset="0"/>
                <a:ea typeface="+mn-ea"/>
                <a:cs typeface="Aparajita" panose="020B0604020202020204" pitchFamily="34" charset="0"/>
              </a:defRPr>
            </a:pPr>
            <a:endParaRPr lang="en-US"/>
          </a:p>
        </c:txPr>
        <c:crossAx val="64290816"/>
        <c:crosses val="autoZero"/>
        <c:auto val="1"/>
        <c:lblAlgn val="ctr"/>
        <c:lblOffset val="100"/>
      </c:catAx>
      <c:valAx>
        <c:axId val="64290816"/>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ln w="6350">
            <a:noFill/>
          </a:ln>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parajita" panose="020B0604020202020204" pitchFamily="34" charset="0"/>
                <a:ea typeface="+mn-ea"/>
                <a:cs typeface="Aparajita" panose="020B0604020202020204" pitchFamily="34" charset="0"/>
              </a:defRPr>
            </a:pPr>
            <a:endParaRPr lang="en-US"/>
          </a:p>
        </c:txPr>
        <c:crossAx val="62773504"/>
        <c:crosses val="autoZero"/>
        <c:crossBetween val="between"/>
      </c:valAx>
      <c:spPr>
        <a:noFill/>
        <a:ln w="25400">
          <a:noFill/>
        </a:ln>
      </c:spPr>
    </c:plotArea>
    <c:legend>
      <c:legendPos val="r"/>
      <c:layout>
        <c:manualLayout>
          <c:xMode val="edge"/>
          <c:yMode val="edge"/>
          <c:x val="0.18360748057993606"/>
          <c:y val="0.91824157859622857"/>
          <c:w val="0.72639134982503928"/>
          <c:h val="5.870037488743015E-2"/>
        </c:manualLayout>
      </c:layout>
      <c:spPr>
        <a:noFill/>
        <a:ln w="25400">
          <a:noFill/>
        </a:ln>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parajita" panose="020B0604020202020204" pitchFamily="34" charset="0"/>
              <a:ea typeface="+mn-ea"/>
              <a:cs typeface="Aparajita" panose="020B0604020202020204" pitchFamily="34" charset="0"/>
            </a:defRPr>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11008329146111887"/>
          <c:y val="3.7741180869408766E-2"/>
          <c:w val="0.8062629571708384"/>
          <c:h val="0.76850499807241712"/>
        </c:manualLayout>
      </c:layout>
      <c:barChart>
        <c:barDir val="col"/>
        <c:grouping val="clustered"/>
        <c:ser>
          <c:idx val="0"/>
          <c:order val="0"/>
          <c:tx>
            <c:strRef>
              <c:f>Electricity!$B$1</c:f>
              <c:strCache>
                <c:ptCount val="1"/>
                <c:pt idx="0">
                  <c:v>2011</c:v>
                </c:pt>
              </c:strCache>
            </c:strRef>
          </c:tx>
          <c:spPr>
            <a:solidFill>
              <a:srgbClr val="5B9BD5"/>
            </a:solidFill>
            <a:ln w="25400">
              <a:noFill/>
            </a:ln>
          </c:spPr>
          <c:cat>
            <c:strRef>
              <c:f>Electricity!$A$2:$A$11</c:f>
              <c:strCache>
                <c:ptCount val="10"/>
                <c:pt idx="0">
                  <c:v>National Total</c:v>
                </c:pt>
                <c:pt idx="1">
                  <c:v>WCape</c:v>
                </c:pt>
                <c:pt idx="2">
                  <c:v>ECape</c:v>
                </c:pt>
                <c:pt idx="3">
                  <c:v>NCape</c:v>
                </c:pt>
                <c:pt idx="4">
                  <c:v>FS</c:v>
                </c:pt>
                <c:pt idx="5">
                  <c:v>KZN</c:v>
                </c:pt>
                <c:pt idx="6">
                  <c:v>NW</c:v>
                </c:pt>
                <c:pt idx="7">
                  <c:v>GP</c:v>
                </c:pt>
                <c:pt idx="8">
                  <c:v>MP</c:v>
                </c:pt>
                <c:pt idx="9">
                  <c:v>Limp</c:v>
                </c:pt>
              </c:strCache>
            </c:strRef>
          </c:cat>
          <c:val>
            <c:numRef>
              <c:f>Electricity!$B$2:$B$11</c:f>
              <c:numCache>
                <c:formatCode>0%</c:formatCode>
                <c:ptCount val="10"/>
                <c:pt idx="0">
                  <c:v>0.15644365272034094</c:v>
                </c:pt>
                <c:pt idx="1">
                  <c:v>5.7979036479955726E-2</c:v>
                </c:pt>
                <c:pt idx="2">
                  <c:v>0.26177909476104622</c:v>
                </c:pt>
                <c:pt idx="3">
                  <c:v>0.11422994347881524</c:v>
                </c:pt>
                <c:pt idx="4">
                  <c:v>8.5602503430504462E-2</c:v>
                </c:pt>
                <c:pt idx="5">
                  <c:v>0.22363213627952427</c:v>
                </c:pt>
                <c:pt idx="6">
                  <c:v>0.15255111153692563</c:v>
                </c:pt>
                <c:pt idx="7">
                  <c:v>0.14283906412582839</c:v>
                </c:pt>
                <c:pt idx="8">
                  <c:v>0.13502164334488195</c:v>
                </c:pt>
                <c:pt idx="9">
                  <c:v>0.1284515807906276</c:v>
                </c:pt>
              </c:numCache>
            </c:numRef>
          </c:val>
        </c:ser>
        <c:ser>
          <c:idx val="1"/>
          <c:order val="1"/>
          <c:tx>
            <c:strRef>
              <c:f>Electricity!$C$1</c:f>
              <c:strCache>
                <c:ptCount val="1"/>
                <c:pt idx="0">
                  <c:v>2012</c:v>
                </c:pt>
              </c:strCache>
            </c:strRef>
          </c:tx>
          <c:spPr>
            <a:solidFill>
              <a:srgbClr val="ED7D31"/>
            </a:solidFill>
            <a:ln w="25400">
              <a:noFill/>
            </a:ln>
          </c:spPr>
          <c:cat>
            <c:strRef>
              <c:f>Electricity!$A$2:$A$11</c:f>
              <c:strCache>
                <c:ptCount val="10"/>
                <c:pt idx="0">
                  <c:v>National Total</c:v>
                </c:pt>
                <c:pt idx="1">
                  <c:v>WCape</c:v>
                </c:pt>
                <c:pt idx="2">
                  <c:v>ECape</c:v>
                </c:pt>
                <c:pt idx="3">
                  <c:v>NCape</c:v>
                </c:pt>
                <c:pt idx="4">
                  <c:v>FS</c:v>
                </c:pt>
                <c:pt idx="5">
                  <c:v>KZN</c:v>
                </c:pt>
                <c:pt idx="6">
                  <c:v>NW</c:v>
                </c:pt>
                <c:pt idx="7">
                  <c:v>GP</c:v>
                </c:pt>
                <c:pt idx="8">
                  <c:v>MP</c:v>
                </c:pt>
                <c:pt idx="9">
                  <c:v>Limp</c:v>
                </c:pt>
              </c:strCache>
            </c:strRef>
          </c:cat>
          <c:val>
            <c:numRef>
              <c:f>Electricity!$C$2:$C$11</c:f>
              <c:numCache>
                <c:formatCode>0%</c:formatCode>
                <c:ptCount val="10"/>
                <c:pt idx="0">
                  <c:v>0.15005199470172928</c:v>
                </c:pt>
                <c:pt idx="1">
                  <c:v>5.3238412723100266E-2</c:v>
                </c:pt>
                <c:pt idx="2">
                  <c:v>0.24423208350341799</c:v>
                </c:pt>
                <c:pt idx="3">
                  <c:v>0.11120060243456588</c:v>
                </c:pt>
                <c:pt idx="4">
                  <c:v>7.9258052590598482E-2</c:v>
                </c:pt>
                <c:pt idx="5">
                  <c:v>0.21234893064225349</c:v>
                </c:pt>
                <c:pt idx="6">
                  <c:v>0.14784693040339231</c:v>
                </c:pt>
                <c:pt idx="7">
                  <c:v>0.14683795812654654</c:v>
                </c:pt>
                <c:pt idx="8">
                  <c:v>0.1259050759832987</c:v>
                </c:pt>
                <c:pt idx="9">
                  <c:v>0.11638513152852725</c:v>
                </c:pt>
              </c:numCache>
            </c:numRef>
          </c:val>
        </c:ser>
        <c:ser>
          <c:idx val="2"/>
          <c:order val="2"/>
          <c:tx>
            <c:strRef>
              <c:f>Electricity!$D$1</c:f>
              <c:strCache>
                <c:ptCount val="1"/>
                <c:pt idx="0">
                  <c:v>2013</c:v>
                </c:pt>
              </c:strCache>
            </c:strRef>
          </c:tx>
          <c:spPr>
            <a:solidFill>
              <a:srgbClr val="A5A5A5"/>
            </a:solidFill>
            <a:ln w="25400">
              <a:noFill/>
            </a:ln>
          </c:spPr>
          <c:cat>
            <c:strRef>
              <c:f>Electricity!$A$2:$A$11</c:f>
              <c:strCache>
                <c:ptCount val="10"/>
                <c:pt idx="0">
                  <c:v>National Total</c:v>
                </c:pt>
                <c:pt idx="1">
                  <c:v>WCape</c:v>
                </c:pt>
                <c:pt idx="2">
                  <c:v>ECape</c:v>
                </c:pt>
                <c:pt idx="3">
                  <c:v>NCape</c:v>
                </c:pt>
                <c:pt idx="4">
                  <c:v>FS</c:v>
                </c:pt>
                <c:pt idx="5">
                  <c:v>KZN</c:v>
                </c:pt>
                <c:pt idx="6">
                  <c:v>NW</c:v>
                </c:pt>
                <c:pt idx="7">
                  <c:v>GP</c:v>
                </c:pt>
                <c:pt idx="8">
                  <c:v>MP</c:v>
                </c:pt>
                <c:pt idx="9">
                  <c:v>Limp</c:v>
                </c:pt>
              </c:strCache>
            </c:strRef>
          </c:cat>
          <c:val>
            <c:numRef>
              <c:f>Electricity!$D$2:$D$11</c:f>
              <c:numCache>
                <c:formatCode>0%</c:formatCode>
                <c:ptCount val="10"/>
                <c:pt idx="0">
                  <c:v>0.14705113001728612</c:v>
                </c:pt>
                <c:pt idx="1">
                  <c:v>4.8170057392165171E-2</c:v>
                </c:pt>
                <c:pt idx="2">
                  <c:v>0.22844101055694857</c:v>
                </c:pt>
                <c:pt idx="3">
                  <c:v>0.11093376488838226</c:v>
                </c:pt>
                <c:pt idx="4">
                  <c:v>7.8882555203139471E-2</c:v>
                </c:pt>
                <c:pt idx="5">
                  <c:v>0.20559909071651841</c:v>
                </c:pt>
                <c:pt idx="6">
                  <c:v>0.14957991346510049</c:v>
                </c:pt>
                <c:pt idx="7">
                  <c:v>0.15359652659168213</c:v>
                </c:pt>
                <c:pt idx="8">
                  <c:v>0.12144997197015986</c:v>
                </c:pt>
                <c:pt idx="9">
                  <c:v>0.10849697372331915</c:v>
                </c:pt>
              </c:numCache>
            </c:numRef>
          </c:val>
        </c:ser>
        <c:ser>
          <c:idx val="3"/>
          <c:order val="3"/>
          <c:tx>
            <c:strRef>
              <c:f>Electricity!$E$1</c:f>
              <c:strCache>
                <c:ptCount val="1"/>
                <c:pt idx="0">
                  <c:v>2014</c:v>
                </c:pt>
              </c:strCache>
            </c:strRef>
          </c:tx>
          <c:spPr>
            <a:solidFill>
              <a:srgbClr val="FFC000"/>
            </a:solidFill>
            <a:ln w="25400">
              <a:noFill/>
            </a:ln>
          </c:spPr>
          <c:cat>
            <c:strRef>
              <c:f>Electricity!$A$2:$A$11</c:f>
              <c:strCache>
                <c:ptCount val="10"/>
                <c:pt idx="0">
                  <c:v>National Total</c:v>
                </c:pt>
                <c:pt idx="1">
                  <c:v>WCape</c:v>
                </c:pt>
                <c:pt idx="2">
                  <c:v>ECape</c:v>
                </c:pt>
                <c:pt idx="3">
                  <c:v>NCape</c:v>
                </c:pt>
                <c:pt idx="4">
                  <c:v>FS</c:v>
                </c:pt>
                <c:pt idx="5">
                  <c:v>KZN</c:v>
                </c:pt>
                <c:pt idx="6">
                  <c:v>NW</c:v>
                </c:pt>
                <c:pt idx="7">
                  <c:v>GP</c:v>
                </c:pt>
                <c:pt idx="8">
                  <c:v>MP</c:v>
                </c:pt>
                <c:pt idx="9">
                  <c:v>Limp</c:v>
                </c:pt>
              </c:strCache>
            </c:strRef>
          </c:cat>
          <c:val>
            <c:numRef>
              <c:f>Electricity!$E$2:$E$11</c:f>
              <c:numCache>
                <c:formatCode>0%</c:formatCode>
                <c:ptCount val="10"/>
                <c:pt idx="0">
                  <c:v>0.14564445321224098</c:v>
                </c:pt>
                <c:pt idx="1">
                  <c:v>4.3879585538259651E-2</c:v>
                </c:pt>
                <c:pt idx="2">
                  <c:v>0.22041080146400607</c:v>
                </c:pt>
                <c:pt idx="3">
                  <c:v>0.11174997220481009</c:v>
                </c:pt>
                <c:pt idx="4">
                  <c:v>8.0847115193109845E-2</c:v>
                </c:pt>
                <c:pt idx="5">
                  <c:v>0.20240809311847544</c:v>
                </c:pt>
                <c:pt idx="6">
                  <c:v>0.15042003744601198</c:v>
                </c:pt>
                <c:pt idx="7">
                  <c:v>0.15736307526166671</c:v>
                </c:pt>
                <c:pt idx="8">
                  <c:v>0.11925326164034789</c:v>
                </c:pt>
                <c:pt idx="9">
                  <c:v>0.10549177279660751</c:v>
                </c:pt>
              </c:numCache>
            </c:numRef>
          </c:val>
        </c:ser>
        <c:ser>
          <c:idx val="4"/>
          <c:order val="4"/>
          <c:tx>
            <c:strRef>
              <c:f>Electricity!$F$1</c:f>
              <c:strCache>
                <c:ptCount val="1"/>
                <c:pt idx="0">
                  <c:v>2015</c:v>
                </c:pt>
              </c:strCache>
            </c:strRef>
          </c:tx>
          <c:spPr>
            <a:solidFill>
              <a:srgbClr val="4472C4"/>
            </a:solidFill>
            <a:ln w="25400">
              <a:noFill/>
            </a:ln>
          </c:spPr>
          <c:cat>
            <c:strRef>
              <c:f>Electricity!$A$2:$A$11</c:f>
              <c:strCache>
                <c:ptCount val="10"/>
                <c:pt idx="0">
                  <c:v>National Total</c:v>
                </c:pt>
                <c:pt idx="1">
                  <c:v>WCape</c:v>
                </c:pt>
                <c:pt idx="2">
                  <c:v>ECape</c:v>
                </c:pt>
                <c:pt idx="3">
                  <c:v>NCape</c:v>
                </c:pt>
                <c:pt idx="4">
                  <c:v>FS</c:v>
                </c:pt>
                <c:pt idx="5">
                  <c:v>KZN</c:v>
                </c:pt>
                <c:pt idx="6">
                  <c:v>NW</c:v>
                </c:pt>
                <c:pt idx="7">
                  <c:v>GP</c:v>
                </c:pt>
                <c:pt idx="8">
                  <c:v>MP</c:v>
                </c:pt>
                <c:pt idx="9">
                  <c:v>Limp</c:v>
                </c:pt>
              </c:strCache>
            </c:strRef>
          </c:cat>
          <c:val>
            <c:numRef>
              <c:f>Electricity!$F$2:$F$11</c:f>
              <c:numCache>
                <c:formatCode>0%</c:formatCode>
                <c:ptCount val="10"/>
                <c:pt idx="0">
                  <c:v>0.14597893594483083</c:v>
                </c:pt>
                <c:pt idx="1">
                  <c:v>4.3718225028755893E-2</c:v>
                </c:pt>
                <c:pt idx="2">
                  <c:v>0.21500758034211137</c:v>
                </c:pt>
                <c:pt idx="3">
                  <c:v>0.1170953869096354</c:v>
                </c:pt>
                <c:pt idx="4">
                  <c:v>8.4631031179321484E-2</c:v>
                </c:pt>
                <c:pt idx="5">
                  <c:v>0.20076751994737554</c:v>
                </c:pt>
                <c:pt idx="6">
                  <c:v>0.15511664615427417</c:v>
                </c:pt>
                <c:pt idx="7">
                  <c:v>0.16017717476376178</c:v>
                </c:pt>
                <c:pt idx="8">
                  <c:v>0.11961571669383332</c:v>
                </c:pt>
                <c:pt idx="9">
                  <c:v>0.10473978920855677</c:v>
                </c:pt>
              </c:numCache>
            </c:numRef>
          </c:val>
        </c:ser>
        <c:dLbls/>
        <c:gapWidth val="219"/>
        <c:overlap val="-27"/>
        <c:axId val="64373120"/>
        <c:axId val="64374656"/>
      </c:barChart>
      <c:catAx>
        <c:axId val="6437312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parajita" panose="020B0604020202020204" pitchFamily="34" charset="0"/>
                <a:ea typeface="+mn-ea"/>
                <a:cs typeface="Aparajita" panose="020B0604020202020204" pitchFamily="34" charset="0"/>
              </a:defRPr>
            </a:pPr>
            <a:endParaRPr lang="en-US"/>
          </a:p>
        </c:txPr>
        <c:crossAx val="64374656"/>
        <c:crosses val="autoZero"/>
        <c:auto val="1"/>
        <c:lblAlgn val="ctr"/>
        <c:lblOffset val="100"/>
      </c:catAx>
      <c:valAx>
        <c:axId val="64374656"/>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ln w="6350">
            <a:noFill/>
          </a:ln>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parajita" panose="020B0604020202020204" pitchFamily="34" charset="0"/>
                <a:ea typeface="+mn-ea"/>
                <a:cs typeface="Aparajita" panose="020B0604020202020204" pitchFamily="34" charset="0"/>
              </a:defRPr>
            </a:pPr>
            <a:endParaRPr lang="en-US"/>
          </a:p>
        </c:txPr>
        <c:crossAx val="64373120"/>
        <c:crosses val="autoZero"/>
        <c:crossBetween val="between"/>
      </c:valAx>
      <c:spPr>
        <a:noFill/>
        <a:ln w="25400">
          <a:noFill/>
        </a:ln>
      </c:spPr>
    </c:plotArea>
    <c:legend>
      <c:legendPos val="r"/>
      <c:layout>
        <c:manualLayout>
          <c:xMode val="edge"/>
          <c:yMode val="edge"/>
          <c:x val="0.11963595502558601"/>
          <c:y val="0.89870329333751442"/>
          <c:w val="0.80531525428514761"/>
          <c:h val="7.2727434142920266E-2"/>
        </c:manualLayout>
      </c:layout>
      <c:spPr>
        <a:noFill/>
        <a:ln w="25400">
          <a:noFill/>
        </a:ln>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Aparajita" panose="020B0604020202020204" pitchFamily="34" charset="0"/>
              <a:ea typeface="+mn-ea"/>
              <a:cs typeface="Aparajita" panose="020B0604020202020204" pitchFamily="34" charset="0"/>
            </a:defRPr>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13223820962874902"/>
          <c:y val="3.6462476796605678E-2"/>
          <c:w val="0.84207809641845854"/>
          <c:h val="0.80345341677159099"/>
        </c:manualLayout>
      </c:layout>
      <c:barChart>
        <c:barDir val="col"/>
        <c:grouping val="clustered"/>
        <c:ser>
          <c:idx val="0"/>
          <c:order val="0"/>
          <c:tx>
            <c:strRef>
              <c:f>Refuse!$B$1</c:f>
              <c:strCache>
                <c:ptCount val="1"/>
                <c:pt idx="0">
                  <c:v>2011</c:v>
                </c:pt>
              </c:strCache>
            </c:strRef>
          </c:tx>
          <c:spPr>
            <a:solidFill>
              <a:srgbClr val="5B9BD5"/>
            </a:solidFill>
            <a:ln w="25400">
              <a:noFill/>
            </a:ln>
          </c:spPr>
          <c:cat>
            <c:strRef>
              <c:f>Refuse!$A$2:$A$11</c:f>
              <c:strCache>
                <c:ptCount val="10"/>
                <c:pt idx="0">
                  <c:v>National Total</c:v>
                </c:pt>
                <c:pt idx="1">
                  <c:v>WCape</c:v>
                </c:pt>
                <c:pt idx="2">
                  <c:v>ECape</c:v>
                </c:pt>
                <c:pt idx="3">
                  <c:v>NCape</c:v>
                </c:pt>
                <c:pt idx="4">
                  <c:v>FS</c:v>
                </c:pt>
                <c:pt idx="5">
                  <c:v>KZN</c:v>
                </c:pt>
                <c:pt idx="6">
                  <c:v>NW</c:v>
                </c:pt>
                <c:pt idx="7">
                  <c:v>GP</c:v>
                </c:pt>
                <c:pt idx="8">
                  <c:v>MP</c:v>
                </c:pt>
                <c:pt idx="9">
                  <c:v>Limp</c:v>
                </c:pt>
              </c:strCache>
            </c:strRef>
          </c:cat>
          <c:val>
            <c:numRef>
              <c:f>Refuse!$B$2:$B$11</c:f>
              <c:numCache>
                <c:formatCode>0%</c:formatCode>
                <c:ptCount val="10"/>
                <c:pt idx="0">
                  <c:v>0.37063863784788387</c:v>
                </c:pt>
                <c:pt idx="1">
                  <c:v>9.2676431808660031E-2</c:v>
                </c:pt>
                <c:pt idx="2">
                  <c:v>0.57011297044322196</c:v>
                </c:pt>
                <c:pt idx="3">
                  <c:v>0.31840550906630455</c:v>
                </c:pt>
                <c:pt idx="4">
                  <c:v>0.24376659938872816</c:v>
                </c:pt>
                <c:pt idx="5">
                  <c:v>0.47597861552794218</c:v>
                </c:pt>
                <c:pt idx="6">
                  <c:v>0.50112574596323933</c:v>
                </c:pt>
                <c:pt idx="7">
                  <c:v>0.1076032325221923</c:v>
                </c:pt>
                <c:pt idx="8">
                  <c:v>0.58794821596595559</c:v>
                </c:pt>
                <c:pt idx="9">
                  <c:v>0.8013024851566557</c:v>
                </c:pt>
              </c:numCache>
            </c:numRef>
          </c:val>
        </c:ser>
        <c:ser>
          <c:idx val="1"/>
          <c:order val="1"/>
          <c:tx>
            <c:strRef>
              <c:f>Refuse!$C$1</c:f>
              <c:strCache>
                <c:ptCount val="1"/>
                <c:pt idx="0">
                  <c:v>2012</c:v>
                </c:pt>
              </c:strCache>
            </c:strRef>
          </c:tx>
          <c:spPr>
            <a:solidFill>
              <a:srgbClr val="ED7D31"/>
            </a:solidFill>
            <a:ln w="25400">
              <a:noFill/>
            </a:ln>
          </c:spPr>
          <c:cat>
            <c:strRef>
              <c:f>Refuse!$A$2:$A$11</c:f>
              <c:strCache>
                <c:ptCount val="10"/>
                <c:pt idx="0">
                  <c:v>National Total</c:v>
                </c:pt>
                <c:pt idx="1">
                  <c:v>WCape</c:v>
                </c:pt>
                <c:pt idx="2">
                  <c:v>ECape</c:v>
                </c:pt>
                <c:pt idx="3">
                  <c:v>NCape</c:v>
                </c:pt>
                <c:pt idx="4">
                  <c:v>FS</c:v>
                </c:pt>
                <c:pt idx="5">
                  <c:v>KZN</c:v>
                </c:pt>
                <c:pt idx="6">
                  <c:v>NW</c:v>
                </c:pt>
                <c:pt idx="7">
                  <c:v>GP</c:v>
                </c:pt>
                <c:pt idx="8">
                  <c:v>MP</c:v>
                </c:pt>
                <c:pt idx="9">
                  <c:v>Limp</c:v>
                </c:pt>
              </c:strCache>
            </c:strRef>
          </c:cat>
          <c:val>
            <c:numRef>
              <c:f>Refuse!$C$2:$C$11</c:f>
              <c:numCache>
                <c:formatCode>0%</c:formatCode>
                <c:ptCount val="10"/>
                <c:pt idx="0">
                  <c:v>0.36303925776387136</c:v>
                </c:pt>
                <c:pt idx="1">
                  <c:v>9.2188566218312951E-2</c:v>
                </c:pt>
                <c:pt idx="2">
                  <c:v>0.56348499036819921</c:v>
                </c:pt>
                <c:pt idx="3">
                  <c:v>0.30976986454931249</c:v>
                </c:pt>
                <c:pt idx="4">
                  <c:v>0.23732798154206231</c:v>
                </c:pt>
                <c:pt idx="5">
                  <c:v>0.47015059079505445</c:v>
                </c:pt>
                <c:pt idx="6">
                  <c:v>0.48439346302889835</c:v>
                </c:pt>
                <c:pt idx="7">
                  <c:v>0.10253611938166662</c:v>
                </c:pt>
                <c:pt idx="8">
                  <c:v>0.58257509623986503</c:v>
                </c:pt>
                <c:pt idx="9">
                  <c:v>0.7921431459247763</c:v>
                </c:pt>
              </c:numCache>
            </c:numRef>
          </c:val>
        </c:ser>
        <c:ser>
          <c:idx val="2"/>
          <c:order val="2"/>
          <c:tx>
            <c:strRef>
              <c:f>Refuse!$D$1</c:f>
              <c:strCache>
                <c:ptCount val="1"/>
                <c:pt idx="0">
                  <c:v>2013</c:v>
                </c:pt>
              </c:strCache>
            </c:strRef>
          </c:tx>
          <c:spPr>
            <a:solidFill>
              <a:srgbClr val="A5A5A5"/>
            </a:solidFill>
            <a:ln w="25400">
              <a:noFill/>
            </a:ln>
          </c:spPr>
          <c:cat>
            <c:strRef>
              <c:f>Refuse!$A$2:$A$11</c:f>
              <c:strCache>
                <c:ptCount val="10"/>
                <c:pt idx="0">
                  <c:v>National Total</c:v>
                </c:pt>
                <c:pt idx="1">
                  <c:v>WCape</c:v>
                </c:pt>
                <c:pt idx="2">
                  <c:v>ECape</c:v>
                </c:pt>
                <c:pt idx="3">
                  <c:v>NCape</c:v>
                </c:pt>
                <c:pt idx="4">
                  <c:v>FS</c:v>
                </c:pt>
                <c:pt idx="5">
                  <c:v>KZN</c:v>
                </c:pt>
                <c:pt idx="6">
                  <c:v>NW</c:v>
                </c:pt>
                <c:pt idx="7">
                  <c:v>GP</c:v>
                </c:pt>
                <c:pt idx="8">
                  <c:v>MP</c:v>
                </c:pt>
                <c:pt idx="9">
                  <c:v>Limp</c:v>
                </c:pt>
              </c:strCache>
            </c:strRef>
          </c:cat>
          <c:val>
            <c:numRef>
              <c:f>Refuse!$D$2:$D$11</c:f>
              <c:numCache>
                <c:formatCode>0%</c:formatCode>
                <c:ptCount val="10"/>
                <c:pt idx="0">
                  <c:v>0.35621842362524153</c:v>
                </c:pt>
                <c:pt idx="1">
                  <c:v>9.2210023008964082E-2</c:v>
                </c:pt>
                <c:pt idx="2">
                  <c:v>0.5587118562381499</c:v>
                </c:pt>
                <c:pt idx="3">
                  <c:v>0.30183194673075586</c:v>
                </c:pt>
                <c:pt idx="4">
                  <c:v>0.23201484469090819</c:v>
                </c:pt>
                <c:pt idx="5">
                  <c:v>0.46433266322394245</c:v>
                </c:pt>
                <c:pt idx="6">
                  <c:v>0.46671523562381656</c:v>
                </c:pt>
                <c:pt idx="7">
                  <c:v>9.7677962037091698E-2</c:v>
                </c:pt>
                <c:pt idx="8">
                  <c:v>0.57707805214591312</c:v>
                </c:pt>
                <c:pt idx="9">
                  <c:v>0.78517733870703843</c:v>
                </c:pt>
              </c:numCache>
            </c:numRef>
          </c:val>
        </c:ser>
        <c:ser>
          <c:idx val="3"/>
          <c:order val="3"/>
          <c:tx>
            <c:strRef>
              <c:f>Refuse!$E$1</c:f>
              <c:strCache>
                <c:ptCount val="1"/>
                <c:pt idx="0">
                  <c:v>2014</c:v>
                </c:pt>
              </c:strCache>
            </c:strRef>
          </c:tx>
          <c:spPr>
            <a:solidFill>
              <a:srgbClr val="FFC000"/>
            </a:solidFill>
            <a:ln w="25400">
              <a:noFill/>
            </a:ln>
          </c:spPr>
          <c:cat>
            <c:strRef>
              <c:f>Refuse!$A$2:$A$11</c:f>
              <c:strCache>
                <c:ptCount val="10"/>
                <c:pt idx="0">
                  <c:v>National Total</c:v>
                </c:pt>
                <c:pt idx="1">
                  <c:v>WCape</c:v>
                </c:pt>
                <c:pt idx="2">
                  <c:v>ECape</c:v>
                </c:pt>
                <c:pt idx="3">
                  <c:v>NCape</c:v>
                </c:pt>
                <c:pt idx="4">
                  <c:v>FS</c:v>
                </c:pt>
                <c:pt idx="5">
                  <c:v>KZN</c:v>
                </c:pt>
                <c:pt idx="6">
                  <c:v>NW</c:v>
                </c:pt>
                <c:pt idx="7">
                  <c:v>GP</c:v>
                </c:pt>
                <c:pt idx="8">
                  <c:v>MP</c:v>
                </c:pt>
                <c:pt idx="9">
                  <c:v>Limp</c:v>
                </c:pt>
              </c:strCache>
            </c:strRef>
          </c:cat>
          <c:val>
            <c:numRef>
              <c:f>Refuse!$E$2:$E$11</c:f>
              <c:numCache>
                <c:formatCode>0%</c:formatCode>
                <c:ptCount val="10"/>
                <c:pt idx="0">
                  <c:v>0.35060876171004551</c:v>
                </c:pt>
                <c:pt idx="1">
                  <c:v>9.2255395144373573E-2</c:v>
                </c:pt>
                <c:pt idx="2">
                  <c:v>0.55250219740936068</c:v>
                </c:pt>
                <c:pt idx="3">
                  <c:v>0.29677067856504552</c:v>
                </c:pt>
                <c:pt idx="4">
                  <c:v>0.22841931467875368</c:v>
                </c:pt>
                <c:pt idx="5">
                  <c:v>0.4591280762284623</c:v>
                </c:pt>
                <c:pt idx="6">
                  <c:v>0.45510421202707907</c:v>
                </c:pt>
                <c:pt idx="7">
                  <c:v>9.4277646845357208E-2</c:v>
                </c:pt>
                <c:pt idx="8">
                  <c:v>0.57189656576107928</c:v>
                </c:pt>
                <c:pt idx="9">
                  <c:v>0.77969712563561888</c:v>
                </c:pt>
              </c:numCache>
            </c:numRef>
          </c:val>
        </c:ser>
        <c:ser>
          <c:idx val="4"/>
          <c:order val="4"/>
          <c:tx>
            <c:strRef>
              <c:f>Refuse!$F$1</c:f>
              <c:strCache>
                <c:ptCount val="1"/>
                <c:pt idx="0">
                  <c:v>2015</c:v>
                </c:pt>
              </c:strCache>
            </c:strRef>
          </c:tx>
          <c:spPr>
            <a:solidFill>
              <a:srgbClr val="4472C4"/>
            </a:solidFill>
            <a:ln w="25400">
              <a:noFill/>
            </a:ln>
          </c:spPr>
          <c:cat>
            <c:strRef>
              <c:f>Refuse!$A$2:$A$11</c:f>
              <c:strCache>
                <c:ptCount val="10"/>
                <c:pt idx="0">
                  <c:v>National Total</c:v>
                </c:pt>
                <c:pt idx="1">
                  <c:v>WCape</c:v>
                </c:pt>
                <c:pt idx="2">
                  <c:v>ECape</c:v>
                </c:pt>
                <c:pt idx="3">
                  <c:v>NCape</c:v>
                </c:pt>
                <c:pt idx="4">
                  <c:v>FS</c:v>
                </c:pt>
                <c:pt idx="5">
                  <c:v>KZN</c:v>
                </c:pt>
                <c:pt idx="6">
                  <c:v>NW</c:v>
                </c:pt>
                <c:pt idx="7">
                  <c:v>GP</c:v>
                </c:pt>
                <c:pt idx="8">
                  <c:v>MP</c:v>
                </c:pt>
                <c:pt idx="9">
                  <c:v>Limp</c:v>
                </c:pt>
              </c:strCache>
            </c:strRef>
          </c:cat>
          <c:val>
            <c:numRef>
              <c:f>Refuse!$F$2:$F$11</c:f>
              <c:numCache>
                <c:formatCode>0%</c:formatCode>
                <c:ptCount val="10"/>
                <c:pt idx="0">
                  <c:v>0.34829321912547839</c:v>
                </c:pt>
                <c:pt idx="1">
                  <c:v>9.372698557953632E-2</c:v>
                </c:pt>
                <c:pt idx="2">
                  <c:v>0.54805845788510066</c:v>
                </c:pt>
                <c:pt idx="3">
                  <c:v>0.29672666345726217</c:v>
                </c:pt>
                <c:pt idx="4">
                  <c:v>0.2305268920751069</c:v>
                </c:pt>
                <c:pt idx="5">
                  <c:v>0.45836689985464757</c:v>
                </c:pt>
                <c:pt idx="6">
                  <c:v>0.45049641626254883</c:v>
                </c:pt>
                <c:pt idx="7">
                  <c:v>9.2437281476991137E-2</c:v>
                </c:pt>
                <c:pt idx="8">
                  <c:v>0.56789021121319261</c:v>
                </c:pt>
                <c:pt idx="9">
                  <c:v>0.77647785319051743</c:v>
                </c:pt>
              </c:numCache>
            </c:numRef>
          </c:val>
        </c:ser>
        <c:dLbls/>
        <c:gapWidth val="219"/>
        <c:overlap val="-27"/>
        <c:axId val="64440576"/>
        <c:axId val="64475136"/>
      </c:barChart>
      <c:catAx>
        <c:axId val="6444057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parajita" panose="020B0604020202020204" pitchFamily="34" charset="0"/>
                <a:ea typeface="+mn-ea"/>
                <a:cs typeface="Aparajita" panose="020B0604020202020204" pitchFamily="34" charset="0"/>
              </a:defRPr>
            </a:pPr>
            <a:endParaRPr lang="en-US"/>
          </a:p>
        </c:txPr>
        <c:crossAx val="64475136"/>
        <c:crosses val="autoZero"/>
        <c:auto val="1"/>
        <c:lblAlgn val="ctr"/>
        <c:lblOffset val="100"/>
      </c:catAx>
      <c:valAx>
        <c:axId val="64475136"/>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ln w="6350">
            <a:noFill/>
          </a:ln>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parajita" panose="020B0604020202020204" pitchFamily="34" charset="0"/>
                <a:ea typeface="+mn-ea"/>
                <a:cs typeface="Aparajita" panose="020B0604020202020204" pitchFamily="34" charset="0"/>
              </a:defRPr>
            </a:pPr>
            <a:endParaRPr lang="en-US"/>
          </a:p>
        </c:txPr>
        <c:crossAx val="64440576"/>
        <c:crosses val="autoZero"/>
        <c:crossBetween val="between"/>
      </c:valAx>
      <c:spPr>
        <a:noFill/>
        <a:ln w="25400">
          <a:noFill/>
        </a:ln>
      </c:spPr>
    </c:plotArea>
    <c:legend>
      <c:legendPos val="r"/>
      <c:layout>
        <c:manualLayout>
          <c:xMode val="edge"/>
          <c:yMode val="edge"/>
          <c:x val="0.16124430743124765"/>
          <c:y val="0.93280403568479775"/>
          <c:w val="0.68973947492734566"/>
          <c:h val="3.862698109027933E-2"/>
        </c:manualLayout>
      </c:layout>
      <c:spPr>
        <a:noFill/>
        <a:ln w="25400">
          <a:noFill/>
        </a:ln>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Aparajita" panose="020B0604020202020204" pitchFamily="34" charset="0"/>
              <a:ea typeface="+mn-ea"/>
              <a:cs typeface="Aparajita" panose="020B0604020202020204" pitchFamily="34" charset="0"/>
            </a:defRPr>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ZA"/>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tx>
            <c:strRef>
              <c:f>Sheet2!$G$14:$H$14</c:f>
              <c:strCache>
                <c:ptCount val="2"/>
                <c:pt idx="0">
                  <c:v>water</c:v>
                </c:pt>
              </c:strCache>
            </c:strRef>
          </c:tx>
          <c:spPr>
            <a:solidFill>
              <a:schemeClr val="accent1"/>
            </a:solidFill>
            <a:ln>
              <a:noFill/>
            </a:ln>
            <a:effectLst/>
            <a:sp3d/>
          </c:spPr>
          <c:cat>
            <c:strRef>
              <c:f>Sheet2!$I$13:$M$13</c:f>
              <c:strCache>
                <c:ptCount val="5"/>
                <c:pt idx="0">
                  <c:v>2010/11</c:v>
                </c:pt>
                <c:pt idx="1">
                  <c:v>2011/12</c:v>
                </c:pt>
                <c:pt idx="2">
                  <c:v>2012/13</c:v>
                </c:pt>
                <c:pt idx="3">
                  <c:v>2013/14</c:v>
                </c:pt>
                <c:pt idx="4">
                  <c:v>2014/15</c:v>
                </c:pt>
              </c:strCache>
            </c:strRef>
          </c:cat>
          <c:val>
            <c:numRef>
              <c:f>Sheet2!$I$14:$M$14</c:f>
              <c:numCache>
                <c:formatCode>General</c:formatCode>
                <c:ptCount val="5"/>
                <c:pt idx="0">
                  <c:v>518108</c:v>
                </c:pt>
                <c:pt idx="1">
                  <c:v>151300</c:v>
                </c:pt>
                <c:pt idx="2">
                  <c:v>98394</c:v>
                </c:pt>
                <c:pt idx="3">
                  <c:v>209879</c:v>
                </c:pt>
                <c:pt idx="4" formatCode="#,##0">
                  <c:v>126456</c:v>
                </c:pt>
              </c:numCache>
            </c:numRef>
          </c:val>
        </c:ser>
        <c:ser>
          <c:idx val="1"/>
          <c:order val="1"/>
          <c:tx>
            <c:strRef>
              <c:f>Sheet2!$G$15:$H$15</c:f>
              <c:strCache>
                <c:ptCount val="2"/>
                <c:pt idx="0">
                  <c:v>sanitation</c:v>
                </c:pt>
              </c:strCache>
            </c:strRef>
          </c:tx>
          <c:spPr>
            <a:solidFill>
              <a:schemeClr val="accent2"/>
            </a:solidFill>
            <a:ln>
              <a:noFill/>
            </a:ln>
            <a:effectLst/>
            <a:sp3d/>
          </c:spPr>
          <c:cat>
            <c:strRef>
              <c:f>Sheet2!$I$13:$M$13</c:f>
              <c:strCache>
                <c:ptCount val="5"/>
                <c:pt idx="0">
                  <c:v>2010/11</c:v>
                </c:pt>
                <c:pt idx="1">
                  <c:v>2011/12</c:v>
                </c:pt>
                <c:pt idx="2">
                  <c:v>2012/13</c:v>
                </c:pt>
                <c:pt idx="3">
                  <c:v>2013/14</c:v>
                </c:pt>
                <c:pt idx="4">
                  <c:v>2014/15</c:v>
                </c:pt>
              </c:strCache>
            </c:strRef>
          </c:cat>
          <c:val>
            <c:numRef>
              <c:f>Sheet2!$I$15:$M$15</c:f>
              <c:numCache>
                <c:formatCode>General</c:formatCode>
                <c:ptCount val="5"/>
                <c:pt idx="0">
                  <c:v>341245</c:v>
                </c:pt>
                <c:pt idx="1">
                  <c:v>91474</c:v>
                </c:pt>
                <c:pt idx="2">
                  <c:v>217349</c:v>
                </c:pt>
                <c:pt idx="3">
                  <c:v>98376</c:v>
                </c:pt>
                <c:pt idx="4" formatCode="#,##0">
                  <c:v>135054</c:v>
                </c:pt>
              </c:numCache>
            </c:numRef>
          </c:val>
        </c:ser>
        <c:ser>
          <c:idx val="2"/>
          <c:order val="2"/>
          <c:tx>
            <c:strRef>
              <c:f>Sheet2!$G$16:$H$16</c:f>
              <c:strCache>
                <c:ptCount val="2"/>
                <c:pt idx="0">
                  <c:v>Street/Community lighting</c:v>
                </c:pt>
              </c:strCache>
            </c:strRef>
          </c:tx>
          <c:spPr>
            <a:solidFill>
              <a:schemeClr val="accent3"/>
            </a:solidFill>
            <a:ln>
              <a:noFill/>
            </a:ln>
            <a:effectLst/>
            <a:sp3d/>
          </c:spPr>
          <c:cat>
            <c:strRef>
              <c:f>Sheet2!$I$13:$M$13</c:f>
              <c:strCache>
                <c:ptCount val="5"/>
                <c:pt idx="0">
                  <c:v>2010/11</c:v>
                </c:pt>
                <c:pt idx="1">
                  <c:v>2011/12</c:v>
                </c:pt>
                <c:pt idx="2">
                  <c:v>2012/13</c:v>
                </c:pt>
                <c:pt idx="3">
                  <c:v>2013/14</c:v>
                </c:pt>
                <c:pt idx="4">
                  <c:v>2014/15</c:v>
                </c:pt>
              </c:strCache>
            </c:strRef>
          </c:cat>
          <c:val>
            <c:numRef>
              <c:f>Sheet2!$I$16:$M$16</c:f>
              <c:numCache>
                <c:formatCode>General</c:formatCode>
                <c:ptCount val="5"/>
                <c:pt idx="0">
                  <c:v>546537</c:v>
                </c:pt>
                <c:pt idx="1">
                  <c:v>8346</c:v>
                </c:pt>
                <c:pt idx="2">
                  <c:v>4430</c:v>
                </c:pt>
                <c:pt idx="3">
                  <c:v>241909</c:v>
                </c:pt>
                <c:pt idx="4" formatCode="#,##0">
                  <c:v>21292</c:v>
                </c:pt>
              </c:numCache>
            </c:numRef>
          </c:val>
        </c:ser>
        <c:dLbls/>
        <c:shape val="box"/>
        <c:axId val="77851648"/>
        <c:axId val="81031936"/>
        <c:axId val="0"/>
      </c:bar3DChart>
      <c:catAx>
        <c:axId val="77851648"/>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031936"/>
        <c:crosses val="autoZero"/>
        <c:auto val="1"/>
        <c:lblAlgn val="ctr"/>
        <c:lblOffset val="100"/>
      </c:catAx>
      <c:valAx>
        <c:axId val="81031936"/>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851648"/>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bar"/>
        <c:grouping val="clustered"/>
        <c:ser>
          <c:idx val="0"/>
          <c:order val="0"/>
          <c:spPr>
            <a:solidFill>
              <a:schemeClr val="accent1"/>
            </a:solidFill>
            <a:ln>
              <a:noFill/>
            </a:ln>
            <a:effectLst/>
          </c:spPr>
          <c:cat>
            <c:strRef>
              <c:f>Sheet1!$A$3:$A$12</c:f>
              <c:strCache>
                <c:ptCount val="10"/>
                <c:pt idx="0">
                  <c:v> Capricorn</c:v>
                </c:pt>
                <c:pt idx="1">
                  <c:v> Polokwane</c:v>
                </c:pt>
                <c:pt idx="2">
                  <c:v> Mbombela</c:v>
                </c:pt>
                <c:pt idx="3">
                  <c:v> Rustenburg</c:v>
                </c:pt>
                <c:pt idx="4">
                  <c:v> Sekhukhune</c:v>
                </c:pt>
                <c:pt idx="5">
                  <c:v> Thulamela</c:v>
                </c:pt>
                <c:pt idx="6">
                  <c:v> uMhlathuze</c:v>
                </c:pt>
                <c:pt idx="7">
                  <c:v> Makhado</c:v>
                </c:pt>
                <c:pt idx="8">
                  <c:v> Ratlou</c:v>
                </c:pt>
                <c:pt idx="9">
                  <c:v> KwaDukuza</c:v>
                </c:pt>
              </c:strCache>
            </c:strRef>
          </c:cat>
          <c:val>
            <c:numRef>
              <c:f>Sheet1!$E$3:$E$12</c:f>
              <c:numCache>
                <c:formatCode>_(* #,##0,_);_(* \(#,##0,\);_(* "- "?_);_(@_)</c:formatCode>
                <c:ptCount val="10"/>
                <c:pt idx="0">
                  <c:v>138916000</c:v>
                </c:pt>
                <c:pt idx="1">
                  <c:v>136107000</c:v>
                </c:pt>
                <c:pt idx="2">
                  <c:v>111191000</c:v>
                </c:pt>
                <c:pt idx="3">
                  <c:v>87232000</c:v>
                </c:pt>
                <c:pt idx="4">
                  <c:v>78592000</c:v>
                </c:pt>
                <c:pt idx="5">
                  <c:v>52684000</c:v>
                </c:pt>
                <c:pt idx="6">
                  <c:v>50314000</c:v>
                </c:pt>
                <c:pt idx="7">
                  <c:v>44246000</c:v>
                </c:pt>
                <c:pt idx="8">
                  <c:v>38796000</c:v>
                </c:pt>
                <c:pt idx="9">
                  <c:v>29221000</c:v>
                </c:pt>
              </c:numCache>
            </c:numRef>
          </c:val>
        </c:ser>
        <c:dLbls/>
        <c:gapWidth val="182"/>
        <c:axId val="83992960"/>
        <c:axId val="83994496"/>
      </c:barChart>
      <c:catAx>
        <c:axId val="83992960"/>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3994496"/>
        <c:crosses val="autoZero"/>
        <c:auto val="1"/>
        <c:lblAlgn val="ctr"/>
        <c:lblOffset val="100"/>
      </c:catAx>
      <c:valAx>
        <c:axId val="83994496"/>
        <c:scaling>
          <c:orientation val="minMax"/>
        </c:scaling>
        <c:axPos val="b"/>
        <c:majorGridlines>
          <c:spPr>
            <a:ln w="9525" cap="flat" cmpd="sng" algn="ctr">
              <a:solidFill>
                <a:schemeClr val="tx1">
                  <a:lumMod val="15000"/>
                  <a:lumOff val="85000"/>
                </a:schemeClr>
              </a:solidFill>
              <a:round/>
            </a:ln>
            <a:effectLst/>
          </c:spPr>
        </c:majorGridlines>
        <c:numFmt formatCode="_(* #,##0,_);_(* \(#,##0,\);_(* &quot;- &quot;?_);_(@_)"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3992960"/>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a:t>LP</a:t>
            </a:r>
          </a:p>
        </c:rich>
      </c:tx>
      <c:spPr>
        <a:noFill/>
        <a:ln>
          <a:noFill/>
        </a:ln>
        <a:effectLst/>
      </c:spPr>
    </c:title>
    <c:plotArea>
      <c:layout/>
      <c:barChart>
        <c:barDir val="bar"/>
        <c:grouping val="clustered"/>
        <c:ser>
          <c:idx val="0"/>
          <c:order val="0"/>
          <c:spPr>
            <a:solidFill>
              <a:schemeClr val="accent1"/>
            </a:solidFill>
            <a:ln>
              <a:noFill/>
            </a:ln>
            <a:effectLst/>
          </c:spPr>
          <c:cat>
            <c:strRef>
              <c:f>(Sheet1!$A$3:$A$4,Sheet1!$A$7,Sheet1!$A$8)</c:f>
              <c:strCache>
                <c:ptCount val="4"/>
                <c:pt idx="0">
                  <c:v> Capricorn</c:v>
                </c:pt>
                <c:pt idx="1">
                  <c:v> Polokwane</c:v>
                </c:pt>
                <c:pt idx="2">
                  <c:v> Sekhukhune</c:v>
                </c:pt>
                <c:pt idx="3">
                  <c:v> Thulamela</c:v>
                </c:pt>
              </c:strCache>
            </c:strRef>
          </c:cat>
          <c:val>
            <c:numRef>
              <c:f>(Sheet1!$E$3:$E$4,Sheet1!$E$7,Sheet1!$E$8)</c:f>
              <c:numCache>
                <c:formatCode>_(* #,##0,_);_(* \(#,##0,\);_(* "- "?_);_(@_)</c:formatCode>
                <c:ptCount val="4"/>
                <c:pt idx="0">
                  <c:v>138916000</c:v>
                </c:pt>
                <c:pt idx="1">
                  <c:v>136107000</c:v>
                </c:pt>
                <c:pt idx="2">
                  <c:v>78592000</c:v>
                </c:pt>
                <c:pt idx="3">
                  <c:v>52684000</c:v>
                </c:pt>
              </c:numCache>
            </c:numRef>
          </c:val>
        </c:ser>
        <c:dLbls/>
        <c:gapWidth val="182"/>
        <c:axId val="90363392"/>
        <c:axId val="90364928"/>
      </c:barChart>
      <c:catAx>
        <c:axId val="90363392"/>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0364928"/>
        <c:crosses val="autoZero"/>
        <c:auto val="1"/>
        <c:lblAlgn val="ctr"/>
        <c:lblOffset val="100"/>
      </c:catAx>
      <c:valAx>
        <c:axId val="90364928"/>
        <c:scaling>
          <c:orientation val="minMax"/>
        </c:scaling>
        <c:axPos val="b"/>
        <c:majorGridlines>
          <c:spPr>
            <a:ln w="9525" cap="flat" cmpd="sng" algn="ctr">
              <a:solidFill>
                <a:schemeClr val="tx1">
                  <a:lumMod val="15000"/>
                  <a:lumOff val="85000"/>
                </a:schemeClr>
              </a:solidFill>
              <a:round/>
            </a:ln>
            <a:effectLst/>
          </c:spPr>
        </c:majorGridlines>
        <c:numFmt formatCode="_(* #,##0,_);_(* \(#,##0,\);_(* &quot;- &quot;?_);_(@_)"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0363392"/>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 name="Shape 24"/>
          <p:cNvSpPr>
            <a:spLocks noGrp="1" noRot="1" noChangeAspect="1"/>
          </p:cNvSpPr>
          <p:nvPr>
            <p:ph type="sldImg"/>
          </p:nvPr>
        </p:nvSpPr>
        <p:spPr>
          <a:xfrm>
            <a:off x="896938" y="746125"/>
            <a:ext cx="4967287" cy="3727450"/>
          </a:xfrm>
          <a:prstGeom prst="rect">
            <a:avLst/>
          </a:prstGeom>
        </p:spPr>
        <p:txBody>
          <a:bodyPr/>
          <a:lstStyle/>
          <a:p>
            <a:pPr lvl="0"/>
            <a:endParaRPr/>
          </a:p>
        </p:txBody>
      </p:sp>
      <p:sp>
        <p:nvSpPr>
          <p:cNvPr id="25" name="Shape 25"/>
          <p:cNvSpPr>
            <a:spLocks noGrp="1"/>
          </p:cNvSpPr>
          <p:nvPr>
            <p:ph type="body" sz="quarter" idx="1"/>
          </p:nvPr>
        </p:nvSpPr>
        <p:spPr>
          <a:xfrm>
            <a:off x="901489" y="4722694"/>
            <a:ext cx="4958186" cy="4474131"/>
          </a:xfrm>
          <a:prstGeom prst="rect">
            <a:avLst/>
          </a:prstGeom>
        </p:spPr>
        <p:txBody>
          <a:bodyPr/>
          <a:lstStyle/>
          <a:p>
            <a:pPr lvl="0"/>
            <a:endParaRPr/>
          </a:p>
        </p:txBody>
      </p:sp>
    </p:spTree>
    <p:extLst>
      <p:ext uri="{BB962C8B-B14F-4D97-AF65-F5344CB8AC3E}">
        <p14:creationId xmlns:p14="http://schemas.microsoft.com/office/powerpoint/2010/main" xmlns="" val="1316233233"/>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9" name="Shape 9"/>
          <p:cNvSpPr/>
          <p:nvPr/>
        </p:nvSpPr>
        <p:spPr>
          <a:xfrm>
            <a:off x="179387" y="188912"/>
            <a:ext cx="8785226" cy="6480177"/>
          </a:xfrm>
          <a:prstGeom prst="roundRect">
            <a:avLst>
              <a:gd name="adj" fmla="val 5506"/>
            </a:avLst>
          </a:prstGeom>
          <a:ln w="25400">
            <a:solidFill>
              <a:srgbClr val="3B7150"/>
            </a:solidFill>
          </a:ln>
          <a:effectLst>
            <a:outerShdw blurRad="50800" dist="38100" dir="2700000" rotWithShape="0">
              <a:srgbClr val="000000">
                <a:alpha val="40000"/>
              </a:srgbClr>
            </a:outerShdw>
          </a:effectLst>
        </p:spPr>
        <p:txBody>
          <a:bodyPr lIns="0" tIns="0" rIns="0" bIns="0" anchor="ctr"/>
          <a:lstStyle/>
          <a:p>
            <a:pPr lvl="0" algn="ctr">
              <a:defRPr>
                <a:solidFill>
                  <a:srgbClr val="FFFFFF"/>
                </a:solidFill>
                <a:latin typeface="Calibri"/>
                <a:ea typeface="Calibri"/>
                <a:cs typeface="Calibri"/>
                <a:sym typeface="Calibri"/>
              </a:defRPr>
            </a:pPr>
            <a:endParaRPr/>
          </a:p>
        </p:txBody>
      </p:sp>
      <p:pic>
        <p:nvPicPr>
          <p:cNvPr id="10" name="image1.png" descr="C:\Users\Marina\Pictures\logo.png"/>
          <p:cNvPicPr/>
          <p:nvPr/>
        </p:nvPicPr>
        <p:blipFill>
          <a:blip r:embed="rId2" cstate="print">
            <a:extLst/>
          </a:blip>
          <a:stretch>
            <a:fillRect/>
          </a:stretch>
        </p:blipFill>
        <p:spPr>
          <a:xfrm>
            <a:off x="3454400" y="500062"/>
            <a:ext cx="2197100" cy="1992314"/>
          </a:xfrm>
          <a:prstGeom prst="rect">
            <a:avLst/>
          </a:prstGeom>
          <a:ln w="12700">
            <a:miter lim="400000"/>
          </a:ln>
        </p:spPr>
      </p:pic>
      <p:sp>
        <p:nvSpPr>
          <p:cNvPr id="11" name="Shape 11"/>
          <p:cNvSpPr/>
          <p:nvPr/>
        </p:nvSpPr>
        <p:spPr>
          <a:xfrm>
            <a:off x="323850" y="4868862"/>
            <a:ext cx="8496300" cy="1"/>
          </a:xfrm>
          <a:prstGeom prst="line">
            <a:avLst/>
          </a:prstGeom>
          <a:ln w="25400">
            <a:solidFill>
              <a:srgbClr val="3B7150"/>
            </a:solidFill>
          </a:ln>
          <a:effectLst>
            <a:outerShdw blurRad="50800" dist="38100" dir="2700000" rotWithShape="0">
              <a:srgbClr val="000000">
                <a:alpha val="40000"/>
              </a:srgbClr>
            </a:outerShdw>
          </a:effectLst>
        </p:spPr>
        <p:txBody>
          <a:bodyPr lIns="0" tIns="0" rIns="0" bIns="0"/>
          <a:lstStyle/>
          <a:p>
            <a:pPr lvl="0" defTabSz="457200">
              <a:defRPr sz="1200"/>
            </a:pPr>
            <a:endParaRPr/>
          </a:p>
        </p:txBody>
      </p:sp>
      <p:sp>
        <p:nvSpPr>
          <p:cNvPr id="12" name="Shape 12"/>
          <p:cNvSpPr>
            <a:spLocks noGrp="1"/>
          </p:cNvSpPr>
          <p:nvPr>
            <p:ph type="title"/>
          </p:nvPr>
        </p:nvSpPr>
        <p:spPr>
          <a:xfrm>
            <a:off x="685800" y="1971103"/>
            <a:ext cx="7772400" cy="3089673"/>
          </a:xfrm>
          <a:prstGeom prst="rect">
            <a:avLst/>
          </a:prstGeom>
        </p:spPr>
        <p:txBody>
          <a:bodyPr/>
          <a:lstStyle>
            <a:lvl1pPr algn="ctr">
              <a:defRPr>
                <a:solidFill>
                  <a:srgbClr val="366C5B"/>
                </a:solidFill>
              </a:defRPr>
            </a:lvl1pPr>
          </a:lstStyle>
          <a:p>
            <a:pPr lvl="0">
              <a:defRPr sz="1800" cap="none">
                <a:solidFill>
                  <a:srgbClr val="000000"/>
                </a:solidFill>
                <a:effectLst/>
              </a:defRPr>
            </a:pPr>
            <a:r>
              <a:rPr sz="4400" cap="small">
                <a:solidFill>
                  <a:srgbClr val="366C5B"/>
                </a:solidFill>
                <a:effectLst>
                  <a:outerShdw blurRad="38100" dist="38100" dir="2700000" rotWithShape="0">
                    <a:srgbClr val="000000">
                      <a:alpha val="43137"/>
                    </a:srgbClr>
                  </a:outerShdw>
                </a:effectLst>
              </a:rPr>
              <a:t>Title Text</a:t>
            </a:r>
          </a:p>
        </p:txBody>
      </p:sp>
      <p:sp>
        <p:nvSpPr>
          <p:cNvPr id="13" name="Shape 13"/>
          <p:cNvSpPr>
            <a:spLocks noGrp="1"/>
          </p:cNvSpPr>
          <p:nvPr>
            <p:ph type="body" idx="1"/>
          </p:nvPr>
        </p:nvSpPr>
        <p:spPr>
          <a:xfrm>
            <a:off x="1371600" y="5060774"/>
            <a:ext cx="6400800" cy="1797226"/>
          </a:xfrm>
          <a:prstGeom prst="rect">
            <a:avLst/>
          </a:prstGeom>
        </p:spPr>
        <p:txBody>
          <a:bodyPr/>
          <a:lstStyle>
            <a:lvl1pPr marL="0" indent="0" algn="ctr">
              <a:buSzTx/>
              <a:buFontTx/>
              <a:buNone/>
              <a:defRPr cap="small"/>
            </a:lvl1pPr>
            <a:lvl2pPr marL="0" indent="0" algn="ctr">
              <a:buSzTx/>
              <a:buFontTx/>
              <a:buNone/>
              <a:defRPr cap="small"/>
            </a:lvl2pPr>
            <a:lvl3pPr marL="0" indent="0" algn="ctr">
              <a:buSzTx/>
              <a:buFontTx/>
              <a:buNone/>
              <a:defRPr cap="small"/>
            </a:lvl3pPr>
            <a:lvl4pPr marL="0" indent="0" algn="ctr">
              <a:buSzTx/>
              <a:buFontTx/>
              <a:buNone/>
              <a:defRPr cap="small"/>
            </a:lvl4pPr>
            <a:lvl5pPr marL="0" indent="0" algn="ctr">
              <a:buSzTx/>
              <a:buFontTx/>
              <a:buNone/>
              <a:defRPr cap="small"/>
            </a:lvl5pPr>
          </a:lstStyle>
          <a:p>
            <a:pPr lvl="0">
              <a:defRPr sz="1800" cap="none"/>
            </a:pPr>
            <a:r>
              <a:rPr sz="3200" cap="small"/>
              <a:t>Body Level One</a:t>
            </a:r>
          </a:p>
          <a:p>
            <a:pPr lvl="1">
              <a:defRPr sz="1800" cap="none"/>
            </a:pPr>
            <a:r>
              <a:rPr sz="3200" cap="small"/>
              <a:t>Body Level Two</a:t>
            </a:r>
          </a:p>
          <a:p>
            <a:pPr lvl="2">
              <a:defRPr sz="1800" cap="none"/>
            </a:pPr>
            <a:r>
              <a:rPr sz="3200" cap="small"/>
              <a:t>Body Level Three</a:t>
            </a:r>
          </a:p>
          <a:p>
            <a:pPr lvl="3">
              <a:defRPr sz="1800" cap="none"/>
            </a:pPr>
            <a:r>
              <a:rPr sz="3200" cap="small"/>
              <a:t>Body Level Four</a:t>
            </a:r>
          </a:p>
          <a:p>
            <a:pPr lvl="4">
              <a:defRPr sz="1800" cap="none"/>
            </a:pPr>
            <a:r>
              <a:rPr sz="3200" cap="small"/>
              <a:t>Body Level Five</a:t>
            </a:r>
          </a:p>
        </p:txBody>
      </p:sp>
      <p:sp>
        <p:nvSpPr>
          <p:cNvPr id="14" name="Shape 14"/>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cap="none">
                <a:solidFill>
                  <a:srgbClr val="000000"/>
                </a:solidFill>
                <a:effectLst/>
              </a:defRPr>
            </a:pPr>
            <a:r>
              <a:rPr sz="4400" cap="small">
                <a:solidFill>
                  <a:srgbClr val="3B7150"/>
                </a:solidFill>
                <a:effectLst>
                  <a:outerShdw blurRad="38100" dist="38100" dir="2700000" rotWithShape="0">
                    <a:srgbClr val="000000">
                      <a:alpha val="43137"/>
                    </a:srgbClr>
                  </a:outerShdw>
                </a:effectLst>
              </a:rPr>
              <a:t>Title Text</a:t>
            </a:r>
          </a:p>
        </p:txBody>
      </p:sp>
      <p:sp>
        <p:nvSpPr>
          <p:cNvPr id="17" name="Shape 17"/>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8" name="Shape 18"/>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Custom Layout">
    <p:spTree>
      <p:nvGrpSpPr>
        <p:cNvPr id="1" name=""/>
        <p:cNvGrpSpPr/>
        <p:nvPr/>
      </p:nvGrpSpPr>
      <p:grpSpPr>
        <a:xfrm>
          <a:off x="0" y="0"/>
          <a:ext cx="0" cy="0"/>
          <a:chOff x="0" y="0"/>
          <a:chExt cx="0" cy="0"/>
        </a:xfrm>
      </p:grpSpPr>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4"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sp>
        <p:nvSpPr>
          <p:cNvPr id="3" name="Text Placeholder 2"/>
          <p:cNvSpPr>
            <a:spLocks noGrp="1"/>
          </p:cNvSpPr>
          <p:nvPr>
            <p:ph type="body" idx="1"/>
          </p:nvPr>
        </p:nvSpPr>
        <p:spPr>
          <a:xfrm>
            <a:off x="722313" y="3140968"/>
            <a:ext cx="7772400" cy="1152128"/>
          </a:xfrm>
        </p:spPr>
        <p:txBody>
          <a:bodyPr anchor="b">
            <a:normAutofit/>
          </a:bodyPr>
          <a:lstStyle>
            <a:lvl1pPr marL="0" indent="0" algn="ctr">
              <a:buNone/>
              <a:defRPr sz="3600" cap="small" baseline="0">
                <a:solidFill>
                  <a:srgbClr val="3B7150"/>
                </a:solidFill>
                <a:effectLst>
                  <a:outerShdw blurRad="38100" dist="38100" dir="2700000" algn="tl">
                    <a:srgbClr val="000000">
                      <a:alpha val="43137"/>
                    </a:srgbClr>
                  </a:outerShdw>
                </a:effectLst>
                <a:latin typeface="Times New Roman" pitchFamily="18" charset="0"/>
                <a:cs typeface="Times New Roman"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Footer Placeholder 4"/>
          <p:cNvSpPr>
            <a:spLocks noGrp="1"/>
          </p:cNvSpPr>
          <p:nvPr>
            <p:ph type="ftr" sz="quarter" idx="11"/>
          </p:nvPr>
        </p:nvSpPr>
        <p:spPr>
          <a:xfrm>
            <a:off x="2699792" y="6237289"/>
            <a:ext cx="3744416" cy="360063"/>
          </a:xfrm>
          <a:prstGeom prst="rect">
            <a:avLst/>
          </a:prstGeom>
        </p:spPr>
        <p:txBody>
          <a:bodyPr/>
          <a:lstStyle>
            <a:lvl1pPr>
              <a:defRPr lang="en-ZA" sz="1100" i="1" cap="none" baseline="0" smtClean="0">
                <a:effectLst/>
              </a:defRPr>
            </a:lvl1pPr>
          </a:lstStyle>
          <a:p>
            <a:pPr algn="ctr">
              <a:defRPr/>
            </a:pPr>
            <a:r>
              <a:rPr lang="en-ZA" smtClean="0"/>
              <a:t>Local Government Week</a:t>
            </a:r>
            <a:endParaRPr lang="en-ZA" dirty="0"/>
          </a:p>
        </p:txBody>
      </p:sp>
    </p:spTree>
    <p:extLst>
      <p:ext uri="{BB962C8B-B14F-4D97-AF65-F5344CB8AC3E}">
        <p14:creationId xmlns:p14="http://schemas.microsoft.com/office/powerpoint/2010/main" xmlns="" val="26247975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png" descr="C:\Users\Marina\Pictures\logo.png"/>
          <p:cNvPicPr/>
          <p:nvPr/>
        </p:nvPicPr>
        <p:blipFill>
          <a:blip r:embed="rId6" cstate="print">
            <a:extLst/>
          </a:blip>
          <a:stretch>
            <a:fillRect/>
          </a:stretch>
        </p:blipFill>
        <p:spPr>
          <a:xfrm>
            <a:off x="155575" y="5732462"/>
            <a:ext cx="1031875" cy="936627"/>
          </a:xfrm>
          <a:prstGeom prst="rect">
            <a:avLst/>
          </a:prstGeom>
          <a:ln w="12700">
            <a:miter lim="400000"/>
          </a:ln>
        </p:spPr>
      </p:pic>
      <p:sp>
        <p:nvSpPr>
          <p:cNvPr id="3" name="Shape 3"/>
          <p:cNvSpPr/>
          <p:nvPr/>
        </p:nvSpPr>
        <p:spPr>
          <a:xfrm>
            <a:off x="179387" y="188912"/>
            <a:ext cx="8785226" cy="6480177"/>
          </a:xfrm>
          <a:prstGeom prst="roundRect">
            <a:avLst>
              <a:gd name="adj" fmla="val 5506"/>
            </a:avLst>
          </a:prstGeom>
          <a:ln w="25400">
            <a:solidFill>
              <a:srgbClr val="3B7150"/>
            </a:solidFill>
          </a:ln>
          <a:effectLst>
            <a:outerShdw blurRad="50800" dist="38100" dir="2700000" rotWithShape="0">
              <a:srgbClr val="000000">
                <a:alpha val="40000"/>
              </a:srgbClr>
            </a:outerShdw>
          </a:effectLst>
        </p:spPr>
        <p:txBody>
          <a:bodyPr lIns="0" tIns="0" rIns="0" bIns="0" anchor="ctr"/>
          <a:lstStyle/>
          <a:p>
            <a:pPr lvl="0" algn="ctr">
              <a:defRPr>
                <a:solidFill>
                  <a:srgbClr val="FFFFFF"/>
                </a:solidFill>
                <a:latin typeface="Calibri"/>
                <a:ea typeface="Calibri"/>
                <a:cs typeface="Calibri"/>
                <a:sym typeface="Calibri"/>
              </a:defRPr>
            </a:pPr>
            <a:endParaRPr/>
          </a:p>
        </p:txBody>
      </p:sp>
      <p:sp>
        <p:nvSpPr>
          <p:cNvPr id="4" name="Shape 4"/>
          <p:cNvSpPr/>
          <p:nvPr/>
        </p:nvSpPr>
        <p:spPr>
          <a:xfrm>
            <a:off x="323850" y="1484312"/>
            <a:ext cx="8496300" cy="1"/>
          </a:xfrm>
          <a:prstGeom prst="line">
            <a:avLst/>
          </a:prstGeom>
          <a:ln w="25400">
            <a:solidFill>
              <a:srgbClr val="3B7150"/>
            </a:solidFill>
          </a:ln>
          <a:effectLst>
            <a:outerShdw blurRad="50800" dist="38100" dir="2700000" rotWithShape="0">
              <a:srgbClr val="000000">
                <a:alpha val="40000"/>
              </a:srgbClr>
            </a:outerShdw>
          </a:effectLst>
        </p:spPr>
        <p:txBody>
          <a:bodyPr lIns="0" tIns="0" rIns="0" bIns="0"/>
          <a:lstStyle/>
          <a:p>
            <a:pPr lvl="0" defTabSz="457200">
              <a:defRPr sz="1200"/>
            </a:pPr>
            <a:endParaRPr/>
          </a:p>
        </p:txBody>
      </p:sp>
      <p:sp>
        <p:nvSpPr>
          <p:cNvPr id="5" name="Shape 5"/>
          <p:cNvSpPr>
            <a:spLocks noGrp="1"/>
          </p:cNvSpPr>
          <p:nvPr>
            <p:ph type="title"/>
          </p:nvPr>
        </p:nvSpPr>
        <p:spPr>
          <a:xfrm>
            <a:off x="457200" y="92075"/>
            <a:ext cx="8229600" cy="1508126"/>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chor="ctr">
            <a:normAutofit/>
          </a:bodyPr>
          <a:lstStyle/>
          <a:p>
            <a:pPr lvl="0">
              <a:defRPr sz="1800" cap="none">
                <a:solidFill>
                  <a:srgbClr val="000000"/>
                </a:solidFill>
                <a:effectLst/>
              </a:defRPr>
            </a:pPr>
            <a:r>
              <a:rPr sz="4400" cap="small">
                <a:solidFill>
                  <a:srgbClr val="3B7150"/>
                </a:solidFill>
                <a:effectLst>
                  <a:outerShdw blurRad="38100" dist="38100" dir="2700000" rotWithShape="0">
                    <a:srgbClr val="000000">
                      <a:alpha val="43137"/>
                    </a:srgbClr>
                  </a:outerShdw>
                </a:effectLst>
              </a:rPr>
              <a:t>Title Text</a:t>
            </a:r>
          </a:p>
        </p:txBody>
      </p:sp>
      <p:sp>
        <p:nvSpPr>
          <p:cNvPr id="6" name="Shape 6"/>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Shape 7"/>
          <p:cNvSpPr>
            <a:spLocks noGrp="1"/>
          </p:cNvSpPr>
          <p:nvPr>
            <p:ph type="sldNum" sz="quarter" idx="2"/>
          </p:nvPr>
        </p:nvSpPr>
        <p:spPr>
          <a:xfrm>
            <a:off x="6553200" y="6282116"/>
            <a:ext cx="2133600" cy="275465"/>
          </a:xfrm>
          <a:prstGeom prst="rect">
            <a:avLst/>
          </a:prstGeom>
          <a:ln w="12700">
            <a:miter lim="400000"/>
          </a:ln>
        </p:spPr>
        <p:txBody>
          <a:bodyPr lIns="45718" tIns="45718" rIns="45718" bIns="45718" anchor="ctr">
            <a:spAutoFit/>
          </a:bodyPr>
          <a:lstStyle>
            <a:lvl1pPr algn="r">
              <a:defRPr sz="1200">
                <a:solidFill>
                  <a:srgbClr val="3B7150"/>
                </a:solidFill>
                <a:latin typeface="Times New Roman"/>
                <a:ea typeface="Times New Roman"/>
                <a:cs typeface="Times New Roman"/>
                <a:sym typeface="Times New Roman"/>
              </a:defRPr>
            </a:lvl1pPr>
          </a:lstStyle>
          <a:p>
            <a:pPr lvl="0"/>
            <a:fld id="{86CB4B4D-7CA3-9044-876B-883B54F8677D}" type="slidenum">
              <a:rPr/>
              <a:pPr lvl="0"/>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ransition spd="med"/>
  <p:txStyles>
    <p:titleStyle>
      <a:lvl1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1pPr>
      <a:lvl2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2pPr>
      <a:lvl3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3pPr>
      <a:lvl4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4pPr>
      <a:lvl5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5pPr>
      <a:lvl6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6pPr>
      <a:lvl7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7pPr>
      <a:lvl8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8pPr>
      <a:lvl9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9pPr>
    </p:titleStyle>
    <p:bodyStyle>
      <a:lvl1pPr marL="342900" indent="-342900">
        <a:spcBef>
          <a:spcPts val="700"/>
        </a:spcBef>
        <a:buSzPct val="100000"/>
        <a:buFont typeface="Arial"/>
        <a:buChar char="•"/>
        <a:defRPr sz="3200">
          <a:latin typeface="Times New Roman"/>
          <a:ea typeface="Times New Roman"/>
          <a:cs typeface="Times New Roman"/>
          <a:sym typeface="Times New Roman"/>
        </a:defRPr>
      </a:lvl1pPr>
      <a:lvl2pPr marL="783771" indent="-326571">
        <a:spcBef>
          <a:spcPts val="700"/>
        </a:spcBef>
        <a:buSzPct val="100000"/>
        <a:buFont typeface="Arial"/>
        <a:buChar char="–"/>
        <a:defRPr sz="3200">
          <a:latin typeface="Times New Roman"/>
          <a:ea typeface="Times New Roman"/>
          <a:cs typeface="Times New Roman"/>
          <a:sym typeface="Times New Roman"/>
        </a:defRPr>
      </a:lvl2pPr>
      <a:lvl3pPr marL="1219200" indent="-304800">
        <a:spcBef>
          <a:spcPts val="700"/>
        </a:spcBef>
        <a:buSzPct val="100000"/>
        <a:buFont typeface="Arial"/>
        <a:buChar char="•"/>
        <a:defRPr sz="3200">
          <a:latin typeface="Times New Roman"/>
          <a:ea typeface="Times New Roman"/>
          <a:cs typeface="Times New Roman"/>
          <a:sym typeface="Times New Roman"/>
        </a:defRPr>
      </a:lvl3pPr>
      <a:lvl4pPr marL="1737360" indent="-365760">
        <a:spcBef>
          <a:spcPts val="700"/>
        </a:spcBef>
        <a:buSzPct val="100000"/>
        <a:buFont typeface="Arial"/>
        <a:buChar char="–"/>
        <a:defRPr sz="3200">
          <a:latin typeface="Times New Roman"/>
          <a:ea typeface="Times New Roman"/>
          <a:cs typeface="Times New Roman"/>
          <a:sym typeface="Times New Roman"/>
        </a:defRPr>
      </a:lvl4pPr>
      <a:lvl5pPr marL="2194560" indent="-365760">
        <a:spcBef>
          <a:spcPts val="700"/>
        </a:spcBef>
        <a:buSzPct val="100000"/>
        <a:buFont typeface="Arial"/>
        <a:buChar char="»"/>
        <a:defRPr sz="3200">
          <a:latin typeface="Times New Roman"/>
          <a:ea typeface="Times New Roman"/>
          <a:cs typeface="Times New Roman"/>
          <a:sym typeface="Times New Roman"/>
        </a:defRPr>
      </a:lvl5pPr>
      <a:lvl6pPr marL="2651760" indent="-365760">
        <a:spcBef>
          <a:spcPts val="700"/>
        </a:spcBef>
        <a:buSzPct val="100000"/>
        <a:buFont typeface="Arial"/>
        <a:buChar char="•"/>
        <a:defRPr sz="3200">
          <a:latin typeface="Times New Roman"/>
          <a:ea typeface="Times New Roman"/>
          <a:cs typeface="Times New Roman"/>
          <a:sym typeface="Times New Roman"/>
        </a:defRPr>
      </a:lvl6pPr>
      <a:lvl7pPr marL="3108960" indent="-365760">
        <a:spcBef>
          <a:spcPts val="700"/>
        </a:spcBef>
        <a:buSzPct val="100000"/>
        <a:buFont typeface="Arial"/>
        <a:buChar char="•"/>
        <a:defRPr sz="3200">
          <a:latin typeface="Times New Roman"/>
          <a:ea typeface="Times New Roman"/>
          <a:cs typeface="Times New Roman"/>
          <a:sym typeface="Times New Roman"/>
        </a:defRPr>
      </a:lvl7pPr>
      <a:lvl8pPr marL="3566159" indent="-365759">
        <a:spcBef>
          <a:spcPts val="700"/>
        </a:spcBef>
        <a:buSzPct val="100000"/>
        <a:buFont typeface="Arial"/>
        <a:buChar char="•"/>
        <a:defRPr sz="3200">
          <a:latin typeface="Times New Roman"/>
          <a:ea typeface="Times New Roman"/>
          <a:cs typeface="Times New Roman"/>
          <a:sym typeface="Times New Roman"/>
        </a:defRPr>
      </a:lvl8pPr>
      <a:lvl9pPr marL="4023359" indent="-365759">
        <a:spcBef>
          <a:spcPts val="700"/>
        </a:spcBef>
        <a:buSzPct val="100000"/>
        <a:buFont typeface="Arial"/>
        <a:buChar char="•"/>
        <a:defRPr sz="3200">
          <a:latin typeface="Times New Roman"/>
          <a:ea typeface="Times New Roman"/>
          <a:cs typeface="Times New Roman"/>
          <a:sym typeface="Times New Roman"/>
        </a:defRPr>
      </a:lvl9pPr>
    </p:bodyStyle>
    <p:otherStyle>
      <a:lvl1pPr algn="r">
        <a:defRPr sz="1200">
          <a:solidFill>
            <a:schemeClr val="tx1"/>
          </a:solidFill>
          <a:latin typeface="+mn-lt"/>
          <a:ea typeface="+mn-ea"/>
          <a:cs typeface="+mn-cs"/>
          <a:sym typeface="Times New Roman"/>
        </a:defRPr>
      </a:lvl1pPr>
      <a:lvl2pPr algn="r">
        <a:defRPr sz="1200">
          <a:solidFill>
            <a:schemeClr val="tx1"/>
          </a:solidFill>
          <a:latin typeface="+mn-lt"/>
          <a:ea typeface="+mn-ea"/>
          <a:cs typeface="+mn-cs"/>
          <a:sym typeface="Times New Roman"/>
        </a:defRPr>
      </a:lvl2pPr>
      <a:lvl3pPr algn="r">
        <a:defRPr sz="1200">
          <a:solidFill>
            <a:schemeClr val="tx1"/>
          </a:solidFill>
          <a:latin typeface="+mn-lt"/>
          <a:ea typeface="+mn-ea"/>
          <a:cs typeface="+mn-cs"/>
          <a:sym typeface="Times New Roman"/>
        </a:defRPr>
      </a:lvl3pPr>
      <a:lvl4pPr algn="r">
        <a:defRPr sz="1200">
          <a:solidFill>
            <a:schemeClr val="tx1"/>
          </a:solidFill>
          <a:latin typeface="+mn-lt"/>
          <a:ea typeface="+mn-ea"/>
          <a:cs typeface="+mn-cs"/>
          <a:sym typeface="Times New Roman"/>
        </a:defRPr>
      </a:lvl4pPr>
      <a:lvl5pPr algn="r">
        <a:defRPr sz="1200">
          <a:solidFill>
            <a:schemeClr val="tx1"/>
          </a:solidFill>
          <a:latin typeface="+mn-lt"/>
          <a:ea typeface="+mn-ea"/>
          <a:cs typeface="+mn-cs"/>
          <a:sym typeface="Times New Roman"/>
        </a:defRPr>
      </a:lvl5pPr>
      <a:lvl6pPr algn="r">
        <a:defRPr sz="1200">
          <a:solidFill>
            <a:schemeClr val="tx1"/>
          </a:solidFill>
          <a:latin typeface="+mn-lt"/>
          <a:ea typeface="+mn-ea"/>
          <a:cs typeface="+mn-cs"/>
          <a:sym typeface="Times New Roman"/>
        </a:defRPr>
      </a:lvl6pPr>
      <a:lvl7pPr algn="r">
        <a:defRPr sz="1200">
          <a:solidFill>
            <a:schemeClr val="tx1"/>
          </a:solidFill>
          <a:latin typeface="+mn-lt"/>
          <a:ea typeface="+mn-ea"/>
          <a:cs typeface="+mn-cs"/>
          <a:sym typeface="Times New Roman"/>
        </a:defRPr>
      </a:lvl7pPr>
      <a:lvl8pPr algn="r">
        <a:defRPr sz="1200">
          <a:solidFill>
            <a:schemeClr val="tx1"/>
          </a:solidFill>
          <a:latin typeface="+mn-lt"/>
          <a:ea typeface="+mn-ea"/>
          <a:cs typeface="+mn-cs"/>
          <a:sym typeface="Times New Roman"/>
        </a:defRPr>
      </a:lvl8pPr>
      <a:lvl9pPr algn="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p:nvPr>
        </p:nvSpPr>
        <p:spPr>
          <a:xfrm>
            <a:off x="251519" y="2322577"/>
            <a:ext cx="8640962" cy="2401824"/>
          </a:xfrm>
          <a:prstGeom prst="rect">
            <a:avLst/>
          </a:prstGeom>
        </p:spPr>
        <p:txBody>
          <a:bodyPr>
            <a:normAutofit/>
          </a:bodyPr>
          <a:lstStyle/>
          <a:p>
            <a:pPr lvl="0">
              <a:defRPr sz="1800" cap="none">
                <a:solidFill>
                  <a:srgbClr val="000000"/>
                </a:solidFill>
                <a:effectLst/>
              </a:defRPr>
            </a:pPr>
            <a:r>
              <a:rPr lang="en-US" sz="3200" cap="small" dirty="0" smtClean="0">
                <a:solidFill>
                  <a:srgbClr val="366C5B"/>
                </a:solidFill>
                <a:effectLst>
                  <a:outerShdw blurRad="38100" dist="38100" dir="2700000" rotWithShape="0">
                    <a:srgbClr val="000000">
                      <a:alpha val="43137"/>
                    </a:srgbClr>
                  </a:outerShdw>
                </a:effectLst>
              </a:rPr>
              <a:t>MONITORING SPENDING ON THE MUNICIPAL INFRASTRUCTURE GRANT (MIG)</a:t>
            </a:r>
            <a:r>
              <a:rPr sz="3200" cap="small" dirty="0">
                <a:solidFill>
                  <a:srgbClr val="366C5B"/>
                </a:solidFill>
                <a:effectLst>
                  <a:outerShdw blurRad="38100" dist="38100" dir="2700000" rotWithShape="0">
                    <a:srgbClr val="000000">
                      <a:alpha val="43137"/>
                    </a:srgbClr>
                  </a:outerShdw>
                </a:effectLst>
              </a:rPr>
              <a:t/>
            </a:r>
            <a:br>
              <a:rPr sz="3200" cap="small" dirty="0">
                <a:solidFill>
                  <a:srgbClr val="366C5B"/>
                </a:solidFill>
                <a:effectLst>
                  <a:outerShdw blurRad="38100" dist="38100" dir="2700000" rotWithShape="0">
                    <a:srgbClr val="000000">
                      <a:alpha val="43137"/>
                    </a:srgbClr>
                  </a:outerShdw>
                </a:effectLst>
              </a:rPr>
            </a:br>
            <a:r>
              <a:rPr sz="3200" cap="small" dirty="0">
                <a:solidFill>
                  <a:srgbClr val="366C5B"/>
                </a:solidFill>
                <a:effectLst>
                  <a:outerShdw blurRad="38100" dist="38100" dir="2700000" rotWithShape="0">
                    <a:srgbClr val="000000">
                      <a:alpha val="43137"/>
                    </a:srgbClr>
                  </a:outerShdw>
                </a:effectLst>
              </a:rPr>
              <a:t/>
            </a:r>
            <a:br>
              <a:rPr sz="3200" cap="small" dirty="0">
                <a:solidFill>
                  <a:srgbClr val="366C5B"/>
                </a:solidFill>
                <a:effectLst>
                  <a:outerShdw blurRad="38100" dist="38100" dir="2700000" rotWithShape="0">
                    <a:srgbClr val="000000">
                      <a:alpha val="43137"/>
                    </a:srgbClr>
                  </a:outerShdw>
                </a:effectLst>
              </a:rPr>
            </a:br>
            <a:r>
              <a:rPr sz="2000" b="1" cap="small" dirty="0">
                <a:solidFill>
                  <a:schemeClr val="tx1"/>
                </a:solidFill>
                <a:effectLst/>
              </a:rPr>
              <a:t>FFC Briefing to the Select Committee on Appropriations</a:t>
            </a:r>
          </a:p>
        </p:txBody>
      </p:sp>
      <p:sp>
        <p:nvSpPr>
          <p:cNvPr id="28" name="Shape 28"/>
          <p:cNvSpPr>
            <a:spLocks noGrp="1"/>
          </p:cNvSpPr>
          <p:nvPr>
            <p:ph type="body" idx="1"/>
          </p:nvPr>
        </p:nvSpPr>
        <p:spPr>
          <a:xfrm>
            <a:off x="1371600" y="6092825"/>
            <a:ext cx="6400800" cy="504825"/>
          </a:xfrm>
          <a:prstGeom prst="rect">
            <a:avLst/>
          </a:prstGeom>
        </p:spPr>
        <p:txBody>
          <a:bodyPr lIns="0" tIns="0" rIns="0" bIns="0">
            <a:normAutofit/>
          </a:bodyPr>
          <a:lstStyle>
            <a:lvl1pPr>
              <a:defRPr sz="1800" i="1" cap="none">
                <a:solidFill>
                  <a:srgbClr val="366C5B"/>
                </a:solidFill>
                <a:effectLst>
                  <a:outerShdw blurRad="38100" dist="38100" dir="2700000" rotWithShape="0">
                    <a:srgbClr val="C0C0C0"/>
                  </a:outerShdw>
                </a:effectLst>
              </a:defRPr>
            </a:lvl1pPr>
          </a:lstStyle>
          <a:p>
            <a:pPr lvl="0">
              <a:defRPr i="0">
                <a:solidFill>
                  <a:srgbClr val="000000"/>
                </a:solidFill>
                <a:effectLst/>
              </a:defRPr>
            </a:pPr>
            <a:r>
              <a:rPr sz="1200" dirty="0">
                <a:solidFill>
                  <a:srgbClr val="366C5B"/>
                </a:solidFill>
                <a:effectLst>
                  <a:outerShdw blurRad="38100" dist="38100" dir="2700000" rotWithShape="0">
                    <a:srgbClr val="C0C0C0"/>
                  </a:outerShdw>
                </a:effectLst>
              </a:rPr>
              <a:t>For an Equitable Sharing of National Revenue</a:t>
            </a:r>
          </a:p>
        </p:txBody>
      </p:sp>
      <p:sp>
        <p:nvSpPr>
          <p:cNvPr id="29" name="Shape 29"/>
          <p:cNvSpPr/>
          <p:nvPr/>
        </p:nvSpPr>
        <p:spPr>
          <a:xfrm>
            <a:off x="1524000" y="5084762"/>
            <a:ext cx="6400800" cy="461661"/>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lvl="0" algn="ctr">
              <a:spcBef>
                <a:spcPts val="500"/>
              </a:spcBef>
            </a:pPr>
            <a:r>
              <a:rPr lang="en-US" sz="2400" dirty="0" smtClean="0">
                <a:latin typeface="Times New Roman"/>
                <a:ea typeface="Times New Roman"/>
                <a:cs typeface="Times New Roman"/>
                <a:sym typeface="Times New Roman"/>
              </a:rPr>
              <a:t>20 September</a:t>
            </a:r>
            <a:r>
              <a:rPr sz="2400" dirty="0" smtClean="0">
                <a:latin typeface="Times New Roman"/>
                <a:ea typeface="Times New Roman"/>
                <a:cs typeface="Times New Roman"/>
                <a:sym typeface="Times New Roman"/>
              </a:rPr>
              <a:t> 201</a:t>
            </a:r>
            <a:r>
              <a:rPr lang="en-US" sz="2400" dirty="0" smtClean="0">
                <a:latin typeface="Times New Roman"/>
                <a:ea typeface="Times New Roman"/>
                <a:cs typeface="Times New Roman"/>
                <a:sym typeface="Times New Roman"/>
              </a:rPr>
              <a:t>6</a:t>
            </a:r>
            <a:endParaRPr sz="2400" dirty="0">
              <a:latin typeface="Times New Roman"/>
              <a:ea typeface="Times New Roman"/>
              <a:cs typeface="Times New Roman"/>
              <a:sym typeface="Times New Roman"/>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t>MIG  &amp; BACKLOGS: </a:t>
            </a:r>
            <a:br>
              <a:rPr lang="en-ZA" sz="3200" dirty="0" smtClean="0"/>
            </a:br>
            <a:r>
              <a:rPr lang="en-ZA" sz="3200" dirty="0" smtClean="0"/>
              <a:t>WATER AND SANITATION   </a:t>
            </a:r>
            <a:endParaRPr lang="en-ZA" sz="3200" dirty="0"/>
          </a:p>
        </p:txBody>
      </p:sp>
      <p:sp>
        <p:nvSpPr>
          <p:cNvPr id="4" name="Slide Number Placeholder 3"/>
          <p:cNvSpPr>
            <a:spLocks noGrp="1"/>
          </p:cNvSpPr>
          <p:nvPr>
            <p:ph type="sldNum" sz="quarter" idx="4294967295"/>
          </p:nvPr>
        </p:nvSpPr>
        <p:spPr>
          <a:xfrm rot="10800000" flipH="1" flipV="1">
            <a:off x="7863840" y="6326533"/>
            <a:ext cx="896112" cy="276995"/>
          </a:xfrm>
          <a:prstGeom prst="rect">
            <a:avLst/>
          </a:prstGeom>
        </p:spPr>
        <p:txBody>
          <a:bodyPr/>
          <a:lstStyle/>
          <a:p>
            <a:pPr>
              <a:defRPr/>
            </a:pPr>
            <a:r>
              <a:rPr lang="en-ZA" dirty="0" smtClean="0">
                <a:solidFill>
                  <a:schemeClr val="bg1"/>
                </a:solidFill>
              </a:rPr>
              <a:t>12</a:t>
            </a:r>
            <a:r>
              <a:rPr lang="en-ZA" dirty="0" smtClean="0">
                <a:solidFill>
                  <a:schemeClr val="tx1"/>
                </a:solidFill>
              </a:rPr>
              <a:t>12</a:t>
            </a:r>
            <a:endParaRPr lang="en-ZA" dirty="0">
              <a:solidFill>
                <a:schemeClr val="bg1"/>
              </a:solidFill>
            </a:endParaRPr>
          </a:p>
        </p:txBody>
      </p:sp>
      <p:sp>
        <p:nvSpPr>
          <p:cNvPr id="5" name="Footer Placeholder 4"/>
          <p:cNvSpPr>
            <a:spLocks noGrp="1"/>
          </p:cNvSpPr>
          <p:nvPr>
            <p:ph type="ftr" sz="quarter" idx="4294967295"/>
          </p:nvPr>
        </p:nvSpPr>
        <p:spPr>
          <a:xfrm>
            <a:off x="3511296" y="6222990"/>
            <a:ext cx="2932911" cy="374362"/>
          </a:xfrm>
          <a:prstGeom prst="rect">
            <a:avLst/>
          </a:prstGeom>
        </p:spPr>
        <p:txBody>
          <a:bodyPr/>
          <a:lstStyle/>
          <a:p>
            <a:pPr algn="ctr">
              <a:defRPr/>
            </a:pPr>
            <a:r>
              <a:rPr lang="en-ZA" sz="1100" dirty="0" smtClean="0">
                <a:solidFill>
                  <a:schemeClr val="accent3">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Monitoring Spending on MIG</a:t>
            </a:r>
            <a:endParaRPr lang="en-ZA" dirty="0">
              <a:solidFill>
                <a:schemeClr val="tx1"/>
              </a:solidFill>
            </a:endParaRPr>
          </a:p>
        </p:txBody>
      </p:sp>
      <p:sp>
        <p:nvSpPr>
          <p:cNvPr id="3" name="Text Placeholder 2"/>
          <p:cNvSpPr>
            <a:spLocks noGrp="1"/>
          </p:cNvSpPr>
          <p:nvPr>
            <p:ph type="body" idx="1"/>
          </p:nvPr>
        </p:nvSpPr>
        <p:spPr/>
        <p:txBody>
          <a:bodyPr/>
          <a:lstStyle/>
          <a:p>
            <a:pPr marL="0" indent="0" algn="l">
              <a:buNone/>
            </a:pPr>
            <a:r>
              <a:rPr lang="en-US" sz="1800" dirty="0" smtClean="0">
                <a:solidFill>
                  <a:schemeClr val="tx1"/>
                </a:solidFill>
                <a:latin typeface="Aparajita" panose="020B0604020202020204" pitchFamily="34" charset="0"/>
                <a:cs typeface="Aparajita" panose="020B0604020202020204" pitchFamily="34" charset="0"/>
              </a:rPr>
              <a:t>	</a:t>
            </a:r>
            <a:r>
              <a:rPr lang="en-US" sz="1800" b="1" dirty="0" smtClean="0">
                <a:solidFill>
                  <a:schemeClr val="tx1"/>
                </a:solidFill>
                <a:latin typeface="Aparajita" panose="020B0604020202020204" pitchFamily="34" charset="0"/>
                <a:cs typeface="Aparajita" panose="020B0604020202020204" pitchFamily="34" charset="0"/>
              </a:rPr>
              <a:t>Backlogs on Water				Backlogs on Sanitation</a:t>
            </a:r>
            <a:endParaRPr lang="en-US" sz="1800" b="1" dirty="0">
              <a:solidFill>
                <a:schemeClr val="tx1"/>
              </a:solidFill>
              <a:latin typeface="Aparajita" panose="020B0604020202020204" pitchFamily="34" charset="0"/>
              <a:cs typeface="Aparajita" panose="020B0604020202020204" pitchFamily="34" charset="0"/>
            </a:endParaRPr>
          </a:p>
        </p:txBody>
      </p:sp>
      <p:graphicFrame>
        <p:nvGraphicFramePr>
          <p:cNvPr id="10" name="Chart 9"/>
          <p:cNvGraphicFramePr>
            <a:graphicFrameLocks/>
          </p:cNvGraphicFramePr>
          <p:nvPr>
            <p:extLst>
              <p:ext uri="{D42A27DB-BD31-4B8C-83A1-F6EECF244321}">
                <p14:modId xmlns:p14="http://schemas.microsoft.com/office/powerpoint/2010/main" xmlns="" val="3574286408"/>
              </p:ext>
            </p:extLst>
          </p:nvPr>
        </p:nvGraphicFramePr>
        <p:xfrm>
          <a:off x="384048" y="2053330"/>
          <a:ext cx="4078224" cy="37165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extLst>
              <p:ext uri="{D42A27DB-BD31-4B8C-83A1-F6EECF244321}">
                <p14:modId xmlns:p14="http://schemas.microsoft.com/office/powerpoint/2010/main" xmlns="" val="2751148352"/>
              </p:ext>
            </p:extLst>
          </p:nvPr>
        </p:nvGraphicFramePr>
        <p:xfrm>
          <a:off x="4682643" y="2053329"/>
          <a:ext cx="3903573" cy="37165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7412668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t>MIG &amp; BACKLOGS: </a:t>
            </a:r>
            <a:br>
              <a:rPr lang="en-ZA" sz="3200" dirty="0" smtClean="0"/>
            </a:br>
            <a:r>
              <a:rPr lang="en-ZA" sz="3200" dirty="0" smtClean="0"/>
              <a:t>ELECTRICITY AND REFUSE  </a:t>
            </a:r>
            <a:endParaRPr lang="en-ZA" sz="3200" dirty="0"/>
          </a:p>
        </p:txBody>
      </p:sp>
      <p:sp>
        <p:nvSpPr>
          <p:cNvPr id="4" name="Slide Number Placeholder 3"/>
          <p:cNvSpPr>
            <a:spLocks noGrp="1"/>
          </p:cNvSpPr>
          <p:nvPr>
            <p:ph type="sldNum" sz="quarter" idx="4294967295"/>
          </p:nvPr>
        </p:nvSpPr>
        <p:spPr>
          <a:xfrm flipH="1">
            <a:off x="7946136" y="6285164"/>
            <a:ext cx="806980" cy="276995"/>
          </a:xfrm>
          <a:prstGeom prst="rect">
            <a:avLst/>
          </a:prstGeom>
        </p:spPr>
        <p:txBody>
          <a:bodyPr/>
          <a:lstStyle/>
          <a:p>
            <a:pPr>
              <a:defRPr/>
            </a:pPr>
            <a:r>
              <a:rPr lang="en-ZA" dirty="0" smtClean="0">
                <a:solidFill>
                  <a:schemeClr val="accent3">
                    <a:lumMod val="50000"/>
                  </a:schemeClr>
                </a:solidFill>
              </a:rPr>
              <a:t>13</a:t>
            </a:r>
            <a:endParaRPr lang="en-ZA" dirty="0">
              <a:solidFill>
                <a:schemeClr val="accent3">
                  <a:lumMod val="50000"/>
                </a:schemeClr>
              </a:solidFill>
            </a:endParaRPr>
          </a:p>
        </p:txBody>
      </p:sp>
      <p:sp>
        <p:nvSpPr>
          <p:cNvPr id="5" name="Footer Placeholder 4"/>
          <p:cNvSpPr>
            <a:spLocks noGrp="1"/>
          </p:cNvSpPr>
          <p:nvPr>
            <p:ph type="ftr" sz="quarter" idx="4294967295"/>
          </p:nvPr>
        </p:nvSpPr>
        <p:spPr>
          <a:xfrm flipH="1">
            <a:off x="2798064" y="6245352"/>
            <a:ext cx="3691862" cy="246889"/>
          </a:xfrm>
          <a:prstGeom prst="rect">
            <a:avLst/>
          </a:prstGeom>
        </p:spPr>
        <p:txBody>
          <a:bodyPr/>
          <a:lstStyle/>
          <a:p>
            <a:pPr algn="ctr">
              <a:defRPr/>
            </a:pPr>
            <a:r>
              <a:rPr lang="en-ZA" sz="1100" dirty="0">
                <a:solidFill>
                  <a:srgbClr val="366C5B"/>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Monitoring Spending on the MIG</a:t>
            </a:r>
          </a:p>
          <a:p>
            <a:pPr algn="ctr">
              <a:defRPr/>
            </a:pPr>
            <a:endParaRPr lang="en-ZA" sz="1100" dirty="0">
              <a:solidFill>
                <a:schemeClr val="bg1"/>
              </a:solidFill>
            </a:endParaRPr>
          </a:p>
        </p:txBody>
      </p:sp>
      <p:sp>
        <p:nvSpPr>
          <p:cNvPr id="3" name="Text Placeholder 2"/>
          <p:cNvSpPr>
            <a:spLocks noGrp="1"/>
          </p:cNvSpPr>
          <p:nvPr>
            <p:ph type="body" idx="1"/>
          </p:nvPr>
        </p:nvSpPr>
        <p:spPr/>
        <p:txBody>
          <a:bodyPr/>
          <a:lstStyle/>
          <a:p>
            <a:pPr marL="0" indent="0" algn="l">
              <a:buNone/>
            </a:pPr>
            <a:r>
              <a:rPr lang="en-US" sz="1800" dirty="0" smtClean="0">
                <a:solidFill>
                  <a:schemeClr val="tx1"/>
                </a:solidFill>
                <a:latin typeface="Aparajita" panose="020B0604020202020204" pitchFamily="34" charset="0"/>
                <a:cs typeface="Aparajita" panose="020B0604020202020204" pitchFamily="34" charset="0"/>
              </a:rPr>
              <a:t>	</a:t>
            </a:r>
            <a:r>
              <a:rPr lang="en-US" sz="1800" b="1" dirty="0" smtClean="0">
                <a:solidFill>
                  <a:schemeClr val="tx1"/>
                </a:solidFill>
                <a:latin typeface="Aparajita" panose="020B0604020202020204" pitchFamily="34" charset="0"/>
                <a:cs typeface="Aparajita" panose="020B0604020202020204" pitchFamily="34" charset="0"/>
              </a:rPr>
              <a:t>Backlogs on Electricity				Backlogs on Refuse</a:t>
            </a:r>
            <a:endParaRPr lang="en-US" sz="1800" b="1" dirty="0">
              <a:solidFill>
                <a:schemeClr val="tx1"/>
              </a:solidFill>
              <a:latin typeface="Aparajita" panose="020B0604020202020204" pitchFamily="34" charset="0"/>
              <a:cs typeface="Aparajita" panose="020B060402020202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xmlns="" val="2982656974"/>
              </p:ext>
            </p:extLst>
          </p:nvPr>
        </p:nvGraphicFramePr>
        <p:xfrm>
          <a:off x="436600" y="1947672"/>
          <a:ext cx="3989095" cy="383133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xmlns="" val="4255991578"/>
              </p:ext>
            </p:extLst>
          </p:nvPr>
        </p:nvGraphicFramePr>
        <p:xfrm>
          <a:off x="4553712" y="1947672"/>
          <a:ext cx="4153686" cy="3831336"/>
        </p:xfrm>
        <a:graphic>
          <a:graphicData uri="http://schemas.openxmlformats.org/drawingml/2006/chart">
            <c:chart xmlns:c="http://schemas.openxmlformats.org/drawingml/2006/chart" xmlns:r="http://schemas.openxmlformats.org/officeDocument/2006/relationships" r:id="rId3"/>
          </a:graphicData>
        </a:graphic>
      </p:graphicFrame>
      <p:sp>
        <p:nvSpPr>
          <p:cNvPr id="6" name="Oval Callout 5"/>
          <p:cNvSpPr/>
          <p:nvPr/>
        </p:nvSpPr>
        <p:spPr>
          <a:xfrm>
            <a:off x="5191760" y="1971040"/>
            <a:ext cx="2987040" cy="1107440"/>
          </a:xfrm>
          <a:prstGeom prst="wedgeEllipseCallout">
            <a:avLst>
              <a:gd name="adj1" fmla="val -4847"/>
              <a:gd name="adj2" fmla="val 65252"/>
            </a:avLst>
          </a:prstGeom>
          <a:solidFill>
            <a:srgbClr val="FFC000"/>
          </a:solidFill>
          <a:ln w="25400" cap="flat">
            <a:solidFill>
              <a:srgbClr val="4F81BD"/>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Helvetica"/>
            </a:endParaRPr>
          </a:p>
        </p:txBody>
      </p:sp>
    </p:spTree>
    <p:extLst>
      <p:ext uri="{BB962C8B-B14F-4D97-AF65-F5344CB8AC3E}">
        <p14:creationId xmlns:p14="http://schemas.microsoft.com/office/powerpoint/2010/main" xmlns="" val="208006085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MIG and Backlogs </a:t>
            </a:r>
            <a:endParaRPr lang="en-ZA" sz="4000" dirty="0">
              <a:solidFill>
                <a:schemeClr val="accent3">
                  <a:lumMod val="50000"/>
                </a:schemeClr>
              </a:solidFill>
            </a:endParaRPr>
          </a:p>
        </p:txBody>
      </p:sp>
      <p:sp>
        <p:nvSpPr>
          <p:cNvPr id="3" name="Content Placeholder 2"/>
          <p:cNvSpPr>
            <a:spLocks noGrp="1"/>
          </p:cNvSpPr>
          <p:nvPr>
            <p:ph idx="1"/>
          </p:nvPr>
        </p:nvSpPr>
        <p:spPr/>
        <p:txBody>
          <a:bodyPr/>
          <a:lstStyle/>
          <a:p>
            <a:pPr lvl="0" algn="just">
              <a:defRPr sz="1800"/>
            </a:pPr>
            <a:r>
              <a:rPr lang="en-ZA" sz="2800" dirty="0"/>
              <a:t>MIG was introduced to improve service delivery by involving all government spheres</a:t>
            </a:r>
          </a:p>
          <a:p>
            <a:pPr lvl="0" algn="just">
              <a:defRPr sz="1800"/>
            </a:pPr>
            <a:r>
              <a:rPr lang="en-ZA" sz="2800" dirty="0"/>
              <a:t>MIG is supposed to assist in the eradication of backlogs as 75% of MIG allocations is for residential infrastructure </a:t>
            </a:r>
          </a:p>
          <a:p>
            <a:pPr lvl="0" algn="just">
              <a:defRPr sz="1800"/>
            </a:pPr>
            <a:r>
              <a:rPr lang="en-ZA" sz="2800" dirty="0"/>
              <a:t>Generally there has been a decline in service </a:t>
            </a:r>
            <a:r>
              <a:rPr lang="en-ZA" sz="2800" dirty="0" smtClean="0"/>
              <a:t>backlogs. </a:t>
            </a:r>
            <a:endParaRPr lang="en-ZA" sz="2800" dirty="0"/>
          </a:p>
          <a:p>
            <a:pPr algn="just">
              <a:defRPr sz="1800"/>
            </a:pPr>
            <a:r>
              <a:rPr lang="en-ZA" sz="2800" dirty="0"/>
              <a:t>Water and sanitation backlogs </a:t>
            </a:r>
            <a:r>
              <a:rPr lang="en-ZA" sz="2800" dirty="0" smtClean="0"/>
              <a:t>have been </a:t>
            </a:r>
            <a:r>
              <a:rPr lang="en-ZA" sz="2800" dirty="0"/>
              <a:t>in </a:t>
            </a:r>
            <a:r>
              <a:rPr lang="en-ZA" sz="2800" dirty="0" smtClean="0"/>
              <a:t>decline from 2011 to 2015, </a:t>
            </a:r>
            <a:r>
              <a:rPr lang="en-ZA" sz="2800" dirty="0"/>
              <a:t>so are </a:t>
            </a:r>
            <a:r>
              <a:rPr lang="en-ZA" sz="2800" dirty="0" smtClean="0"/>
              <a:t>backlogs </a:t>
            </a:r>
            <a:r>
              <a:rPr lang="en-ZA" sz="2800" dirty="0"/>
              <a:t>in electricity and refuse </a:t>
            </a:r>
            <a:r>
              <a:rPr lang="en-ZA" sz="2800" dirty="0" smtClean="0"/>
              <a:t>removal for the same period.</a:t>
            </a:r>
            <a:endParaRPr lang="en-ZA" sz="2800" dirty="0"/>
          </a:p>
        </p:txBody>
      </p:sp>
      <p:sp>
        <p:nvSpPr>
          <p:cNvPr id="4" name="Footer Placeholder 3"/>
          <p:cNvSpPr>
            <a:spLocks noGrp="1"/>
          </p:cNvSpPr>
          <p:nvPr>
            <p:ph type="ftr" sz="quarter" idx="4294967295"/>
          </p:nvPr>
        </p:nvSpPr>
        <p:spPr>
          <a:xfrm>
            <a:off x="3557016" y="6237289"/>
            <a:ext cx="2887192" cy="360063"/>
          </a:xfrm>
          <a:prstGeom prst="rect">
            <a:avLst/>
          </a:prstGeom>
        </p:spPr>
        <p:txBody>
          <a:bodyPr/>
          <a:lstStyle/>
          <a:p>
            <a:pPr lvl="0">
              <a:defRPr sz="1800" i="0">
                <a:solidFill>
                  <a:srgbClr val="000000"/>
                </a:solidFill>
              </a:defRPr>
            </a:pPr>
            <a:r>
              <a:rPr lang="en-ZA" sz="1100" dirty="0">
                <a:solidFill>
                  <a:srgbClr val="366C5B"/>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Monitoring Spending on the MIG</a:t>
            </a:r>
          </a:p>
        </p:txBody>
      </p:sp>
      <p:sp>
        <p:nvSpPr>
          <p:cNvPr id="5" name="Slide Number Placeholder 4"/>
          <p:cNvSpPr>
            <a:spLocks noGrp="1"/>
          </p:cNvSpPr>
          <p:nvPr>
            <p:ph type="sldNum" sz="quarter" idx="4294967295"/>
          </p:nvPr>
        </p:nvSpPr>
        <p:spPr>
          <a:xfrm>
            <a:off x="6553200" y="6237312"/>
            <a:ext cx="2133600" cy="365125"/>
          </a:xfrm>
          <a:prstGeom prst="rect">
            <a:avLst/>
          </a:prstGeom>
        </p:spPr>
        <p:txBody>
          <a:bodyPr/>
          <a:lstStyle/>
          <a:p>
            <a:fld id="{AC57FB67-5201-4263-A749-74A8A000A585}" type="slidenum">
              <a:rPr lang="en-ZA" smtClean="0"/>
              <a:pPr/>
              <a:t>12</a:t>
            </a:fld>
            <a:endParaRPr lang="en-ZA" dirty="0"/>
          </a:p>
        </p:txBody>
      </p:sp>
    </p:spTree>
    <p:extLst>
      <p:ext uri="{BB962C8B-B14F-4D97-AF65-F5344CB8AC3E}">
        <p14:creationId xmlns:p14="http://schemas.microsoft.com/office/powerpoint/2010/main" xmlns="" val="1082780169"/>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t>MIG Allocation </a:t>
            </a:r>
            <a:r>
              <a:rPr lang="en-ZA" sz="3200" dirty="0"/>
              <a:t>G</a:t>
            </a:r>
            <a:r>
              <a:rPr lang="en-ZA" sz="3200" dirty="0" smtClean="0"/>
              <a:t>rowth rate </a:t>
            </a:r>
            <a:r>
              <a:rPr lang="en-ZA" sz="3200" dirty="0" err="1" smtClean="0"/>
              <a:t>Vs</a:t>
            </a:r>
            <a:r>
              <a:rPr lang="en-ZA" sz="3200" dirty="0" smtClean="0"/>
              <a:t> Access to Services  </a:t>
            </a:r>
            <a:endParaRPr lang="en-ZA" sz="3200" dirty="0"/>
          </a:p>
        </p:txBody>
      </p:sp>
      <p:sp>
        <p:nvSpPr>
          <p:cNvPr id="4" name="Slide Number Placeholder 3"/>
          <p:cNvSpPr>
            <a:spLocks noGrp="1"/>
          </p:cNvSpPr>
          <p:nvPr>
            <p:ph type="sldNum" sz="quarter" idx="4294967295"/>
          </p:nvPr>
        </p:nvSpPr>
        <p:spPr>
          <a:xfrm flipH="1">
            <a:off x="7946136" y="6285164"/>
            <a:ext cx="806980" cy="276995"/>
          </a:xfrm>
          <a:prstGeom prst="rect">
            <a:avLst/>
          </a:prstGeom>
        </p:spPr>
        <p:txBody>
          <a:bodyPr/>
          <a:lstStyle/>
          <a:p>
            <a:pPr>
              <a:defRPr/>
            </a:pPr>
            <a:r>
              <a:rPr lang="en-ZA" dirty="0" smtClean="0">
                <a:solidFill>
                  <a:schemeClr val="accent3">
                    <a:lumMod val="50000"/>
                  </a:schemeClr>
                </a:solidFill>
              </a:rPr>
              <a:t>13</a:t>
            </a:r>
            <a:endParaRPr lang="en-ZA" dirty="0">
              <a:solidFill>
                <a:schemeClr val="accent3">
                  <a:lumMod val="50000"/>
                </a:schemeClr>
              </a:solidFill>
            </a:endParaRPr>
          </a:p>
        </p:txBody>
      </p:sp>
      <p:sp>
        <p:nvSpPr>
          <p:cNvPr id="5" name="Footer Placeholder 4"/>
          <p:cNvSpPr>
            <a:spLocks noGrp="1"/>
          </p:cNvSpPr>
          <p:nvPr>
            <p:ph type="ftr" sz="quarter" idx="4294967295"/>
          </p:nvPr>
        </p:nvSpPr>
        <p:spPr>
          <a:xfrm flipH="1">
            <a:off x="2798064" y="6245352"/>
            <a:ext cx="3691862" cy="246889"/>
          </a:xfrm>
          <a:prstGeom prst="rect">
            <a:avLst/>
          </a:prstGeom>
        </p:spPr>
        <p:txBody>
          <a:bodyPr/>
          <a:lstStyle/>
          <a:p>
            <a:pPr algn="ctr">
              <a:defRPr/>
            </a:pPr>
            <a:r>
              <a:rPr lang="en-ZA" sz="1100" dirty="0">
                <a:solidFill>
                  <a:srgbClr val="366C5B"/>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Monitoring Spending on the MIG</a:t>
            </a:r>
          </a:p>
          <a:p>
            <a:pPr algn="ctr">
              <a:defRPr/>
            </a:pPr>
            <a:endParaRPr lang="en-ZA" sz="1100" dirty="0">
              <a:solidFill>
                <a:schemeClr val="bg1"/>
              </a:solidFill>
            </a:endParaRPr>
          </a:p>
        </p:txBody>
      </p:sp>
      <p:sp>
        <p:nvSpPr>
          <p:cNvPr id="3" name="Text Placeholder 2"/>
          <p:cNvSpPr>
            <a:spLocks noGrp="1"/>
          </p:cNvSpPr>
          <p:nvPr>
            <p:ph type="body" idx="1"/>
          </p:nvPr>
        </p:nvSpPr>
        <p:spPr/>
        <p:txBody>
          <a:bodyPr/>
          <a:lstStyle/>
          <a:p>
            <a:pPr marL="0" indent="0" algn="l">
              <a:buNone/>
            </a:pPr>
            <a:r>
              <a:rPr lang="en-US" sz="1800" dirty="0" smtClean="0">
                <a:solidFill>
                  <a:schemeClr val="tx1"/>
                </a:solidFill>
                <a:latin typeface="Aparajita" panose="020B0604020202020204" pitchFamily="34" charset="0"/>
                <a:cs typeface="Aparajita" panose="020B0604020202020204" pitchFamily="34" charset="0"/>
              </a:rPr>
              <a:t>	</a:t>
            </a:r>
            <a:r>
              <a:rPr lang="en-US" sz="1800" b="1" dirty="0" smtClean="0">
                <a:solidFill>
                  <a:schemeClr val="tx1"/>
                </a:solidFill>
                <a:latin typeface="Aparajita" panose="020B0604020202020204" pitchFamily="34" charset="0"/>
                <a:cs typeface="Aparajita" panose="020B0604020202020204" pitchFamily="34" charset="0"/>
              </a:rPr>
              <a:t>			</a:t>
            </a:r>
            <a:endParaRPr lang="en-US" sz="1800" b="1" dirty="0">
              <a:solidFill>
                <a:schemeClr val="tx1"/>
              </a:solidFill>
              <a:latin typeface="Aparajita" panose="020B0604020202020204" pitchFamily="34" charset="0"/>
              <a:cs typeface="Aparajita" panose="020B0604020202020204" pitchFamily="34" charset="0"/>
            </a:endParaRPr>
          </a:p>
        </p:txBody>
      </p:sp>
      <p:pic>
        <p:nvPicPr>
          <p:cNvPr id="11" name="Picture 10"/>
          <p:cNvPicPr>
            <a:picLocks noChangeAspect="1"/>
          </p:cNvPicPr>
          <p:nvPr/>
        </p:nvPicPr>
        <p:blipFill>
          <a:blip r:embed="rId2" cstate="print"/>
          <a:stretch>
            <a:fillRect/>
          </a:stretch>
        </p:blipFill>
        <p:spPr>
          <a:xfrm>
            <a:off x="293914" y="1513114"/>
            <a:ext cx="8556171" cy="4785093"/>
          </a:xfrm>
          <a:prstGeom prst="rect">
            <a:avLst/>
          </a:prstGeom>
        </p:spPr>
      </p:pic>
    </p:spTree>
    <p:extLst>
      <p:ext uri="{BB962C8B-B14F-4D97-AF65-F5344CB8AC3E}">
        <p14:creationId xmlns:p14="http://schemas.microsoft.com/office/powerpoint/2010/main" xmlns="" val="401284392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p:cNvSpPr>
          <p:nvPr>
            <p:ph type="title"/>
          </p:nvPr>
        </p:nvSpPr>
        <p:spPr>
          <a:prstGeom prst="rect">
            <a:avLst/>
          </a:prstGeom>
        </p:spPr>
        <p:txBody>
          <a:bodyPr/>
          <a:lstStyle/>
          <a:p>
            <a:pPr lvl="0">
              <a:defRPr sz="1800" cap="none">
                <a:solidFill>
                  <a:srgbClr val="000000"/>
                </a:solidFill>
                <a:effectLst/>
              </a:defRPr>
            </a:pPr>
            <a:r>
              <a:rPr sz="4400" cap="small">
                <a:solidFill>
                  <a:srgbClr val="3B7150"/>
                </a:solidFill>
                <a:effectLst>
                  <a:outerShdw blurRad="38100" dist="38100" dir="2700000" rotWithShape="0">
                    <a:srgbClr val="000000">
                      <a:alpha val="43137"/>
                    </a:srgbClr>
                  </a:outerShdw>
                </a:effectLst>
              </a:rPr>
              <a:t>MIG deliverables (national)</a:t>
            </a:r>
          </a:p>
        </p:txBody>
      </p:sp>
      <p:sp>
        <p:nvSpPr>
          <p:cNvPr id="77" name="Shape 77"/>
          <p:cNvSpPr>
            <a:spLocks noGrp="1"/>
          </p:cNvSpPr>
          <p:nvPr>
            <p:ph type="body" idx="1"/>
          </p:nvPr>
        </p:nvSpPr>
        <p:spPr>
          <a:prstGeom prst="rect">
            <a:avLst/>
          </a:prstGeom>
        </p:spPr>
        <p:txBody>
          <a:bodyPr lIns="0" tIns="0" rIns="0" bIns="0">
            <a:normAutofit/>
          </a:bodyPr>
          <a:lstStyle>
            <a:lvl1pPr marL="300037" indent="-300037">
              <a:defRPr sz="2800"/>
            </a:lvl1pPr>
          </a:lstStyle>
          <a:p>
            <a:pPr lvl="0">
              <a:defRPr sz="1800"/>
            </a:pPr>
            <a:r>
              <a:rPr sz="2800" dirty="0"/>
              <a:t>Although overall backlogs are declining, the challenge is that MIG deliverables are erratic. </a:t>
            </a:r>
          </a:p>
        </p:txBody>
      </p:sp>
      <p:sp>
        <p:nvSpPr>
          <p:cNvPr id="79" name="Shape 79"/>
          <p:cNvSpPr>
            <a:spLocks noGrp="1"/>
          </p:cNvSpPr>
          <p:nvPr>
            <p:ph type="sldNum" sz="quarter" idx="2"/>
          </p:nvPr>
        </p:nvSpPr>
        <p:spPr>
          <a:xfrm>
            <a:off x="6553200" y="6144383"/>
            <a:ext cx="2133600" cy="275465"/>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3B7150"/>
                </a:solidFill>
              </a:rPr>
              <a:pPr lvl="0">
                <a:defRPr sz="1800">
                  <a:solidFill>
                    <a:srgbClr val="000000"/>
                  </a:solidFill>
                </a:defRPr>
              </a:pPr>
              <a:t>14</a:t>
            </a:fld>
            <a:endParaRPr sz="1200">
              <a:solidFill>
                <a:srgbClr val="3B7150"/>
              </a:solidFill>
            </a:endParaRPr>
          </a:p>
        </p:txBody>
      </p:sp>
      <p:graphicFrame>
        <p:nvGraphicFramePr>
          <p:cNvPr id="6" name="Chart 5"/>
          <p:cNvGraphicFramePr>
            <a:graphicFrameLocks/>
          </p:cNvGraphicFramePr>
          <p:nvPr>
            <p:extLst>
              <p:ext uri="{D42A27DB-BD31-4B8C-83A1-F6EECF244321}">
                <p14:modId xmlns:p14="http://schemas.microsoft.com/office/powerpoint/2010/main" xmlns="" val="3285398040"/>
              </p:ext>
            </p:extLst>
          </p:nvPr>
        </p:nvGraphicFramePr>
        <p:xfrm>
          <a:off x="1306286" y="2536372"/>
          <a:ext cx="6836227" cy="38834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83901179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22313" y="2688336"/>
            <a:ext cx="7772400" cy="996696"/>
          </a:xfrm>
        </p:spPr>
        <p:txBody>
          <a:bodyPr>
            <a:normAutofit fontScale="92500"/>
          </a:bodyPr>
          <a:lstStyle/>
          <a:p>
            <a:r>
              <a:rPr lang="en-ZA" sz="4000" dirty="0" smtClean="0"/>
              <a:t>MIG CUMULATIVE ROLL-OVERS</a:t>
            </a:r>
            <a:endParaRPr lang="en-ZA" sz="4000" dirty="0"/>
          </a:p>
        </p:txBody>
      </p:sp>
      <p:sp>
        <p:nvSpPr>
          <p:cNvPr id="3" name="Footer Placeholder 2"/>
          <p:cNvSpPr>
            <a:spLocks noGrp="1"/>
          </p:cNvSpPr>
          <p:nvPr>
            <p:ph type="ftr" sz="quarter" idx="11"/>
          </p:nvPr>
        </p:nvSpPr>
        <p:spPr>
          <a:xfrm>
            <a:off x="3337560" y="6237289"/>
            <a:ext cx="3106648" cy="360063"/>
          </a:xfrm>
        </p:spPr>
        <p:txBody>
          <a:bodyPr/>
          <a:lstStyle/>
          <a:p>
            <a:pPr lvl="0">
              <a:defRPr sz="1800" i="0">
                <a:solidFill>
                  <a:srgbClr val="000000"/>
                </a:solidFill>
              </a:defRPr>
            </a:pPr>
            <a:r>
              <a:rPr lang="en-ZA" sz="1050" dirty="0">
                <a:solidFill>
                  <a:schemeClr val="accent3">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Monitoring Spending on the MIG</a:t>
            </a:r>
          </a:p>
        </p:txBody>
      </p:sp>
      <p:sp>
        <p:nvSpPr>
          <p:cNvPr id="4" name="Slide Number Placeholder 3"/>
          <p:cNvSpPr>
            <a:spLocks noGrp="1"/>
          </p:cNvSpPr>
          <p:nvPr>
            <p:ph type="sldNum" sz="quarter" idx="4294967295"/>
          </p:nvPr>
        </p:nvSpPr>
        <p:spPr>
          <a:xfrm>
            <a:off x="6553200" y="6237312"/>
            <a:ext cx="2133600" cy="365125"/>
          </a:xfrm>
          <a:prstGeom prst="rect">
            <a:avLst/>
          </a:prstGeom>
        </p:spPr>
        <p:txBody>
          <a:bodyPr/>
          <a:lstStyle/>
          <a:p>
            <a:fld id="{AC57FB67-5201-4263-A749-74A8A000A585}" type="slidenum">
              <a:rPr lang="en-ZA" smtClean="0"/>
              <a:pPr/>
              <a:t>15</a:t>
            </a:fld>
            <a:endParaRPr lang="en-ZA" dirty="0"/>
          </a:p>
        </p:txBody>
      </p:sp>
    </p:spTree>
    <p:extLst>
      <p:ext uri="{BB962C8B-B14F-4D97-AF65-F5344CB8AC3E}">
        <p14:creationId xmlns:p14="http://schemas.microsoft.com/office/powerpoint/2010/main" xmlns="" val="8822484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MIG Spending by Municipalities  :2014/15</a:t>
            </a:r>
            <a:endParaRPr lang="en-US" dirty="0"/>
          </a:p>
        </p:txBody>
      </p:sp>
      <p:sp>
        <p:nvSpPr>
          <p:cNvPr id="3" name="Text Placeholder 2"/>
          <p:cNvSpPr>
            <a:spLocks noGrp="1"/>
          </p:cNvSpPr>
          <p:nvPr>
            <p:ph type="body" idx="1"/>
          </p:nvPr>
        </p:nvSpPr>
        <p:spPr/>
        <p:txBody>
          <a:bodyPr/>
          <a:lstStyle/>
          <a:p>
            <a:r>
              <a:rPr lang="en-US" sz="2400" dirty="0" smtClean="0"/>
              <a:t>Almost all (99.6%) the municipalities in 2014/15 were able to fully spend their MIG allocation</a:t>
            </a:r>
          </a:p>
          <a:p>
            <a:r>
              <a:rPr lang="en-US" sz="2400" dirty="0" err="1" smtClean="0"/>
              <a:t>Ditsobotla</a:t>
            </a:r>
            <a:r>
              <a:rPr lang="en-US" sz="2400" dirty="0" smtClean="0"/>
              <a:t> municipality was the only one that grossly under performed only spending 23% of its allocation</a:t>
            </a:r>
          </a:p>
          <a:p>
            <a:r>
              <a:rPr lang="en-US" sz="2400" dirty="0" smtClean="0"/>
              <a:t>uThungulu Municipality overspent by 0.02% on its allocation in 2014/15</a:t>
            </a:r>
          </a:p>
          <a:p>
            <a:endParaRPr lang="en-US" sz="2400" dirty="0" smtClean="0"/>
          </a:p>
          <a:p>
            <a:endParaRPr lang="en-US" sz="2400" dirty="0" smtClean="0"/>
          </a:p>
          <a:p>
            <a:endParaRPr lang="en-US" sz="2400" dirty="0" smtClean="0"/>
          </a:p>
          <a:p>
            <a:pPr marL="0" indent="0">
              <a:buNone/>
            </a:pPr>
            <a:endParaRPr lang="en-US" sz="2400" dirty="0" smtClean="0"/>
          </a:p>
        </p:txBody>
      </p:sp>
    </p:spTree>
    <p:extLst>
      <p:ext uri="{BB962C8B-B14F-4D97-AF65-F5344CB8AC3E}">
        <p14:creationId xmlns:p14="http://schemas.microsoft.com/office/powerpoint/2010/main" xmlns="" val="331411136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CUMULATIVE ROLL-OVERS </a:t>
            </a:r>
            <a:r>
              <a:rPr lang="en-ZA" dirty="0" smtClean="0"/>
              <a:t>:2014/15</a:t>
            </a:r>
            <a:endParaRPr lang="en-US" dirty="0"/>
          </a:p>
        </p:txBody>
      </p:sp>
      <p:sp>
        <p:nvSpPr>
          <p:cNvPr id="3" name="Text Placeholder 2"/>
          <p:cNvSpPr>
            <a:spLocks noGrp="1"/>
          </p:cNvSpPr>
          <p:nvPr>
            <p:ph type="body" idx="1"/>
          </p:nvPr>
        </p:nvSpPr>
        <p:spPr/>
        <p:txBody>
          <a:bodyPr/>
          <a:lstStyle/>
          <a:p>
            <a:r>
              <a:rPr lang="en-US" sz="2400" dirty="0" smtClean="0"/>
              <a:t>Five of the top ten MIG underperformers (with the most cumulative roll-overs) are in Limpopo.</a:t>
            </a:r>
          </a:p>
          <a:p>
            <a:pPr marL="0" indent="0">
              <a:buNone/>
            </a:pPr>
            <a:endParaRPr lang="en-US" sz="2400" dirty="0" smtClean="0"/>
          </a:p>
        </p:txBody>
      </p:sp>
      <p:graphicFrame>
        <p:nvGraphicFramePr>
          <p:cNvPr id="5" name="Chart 4"/>
          <p:cNvGraphicFramePr>
            <a:graphicFrameLocks/>
          </p:cNvGraphicFramePr>
          <p:nvPr>
            <p:extLst>
              <p:ext uri="{D42A27DB-BD31-4B8C-83A1-F6EECF244321}">
                <p14:modId xmlns:p14="http://schemas.microsoft.com/office/powerpoint/2010/main" xmlns="" val="676242421"/>
              </p:ext>
            </p:extLst>
          </p:nvPr>
        </p:nvGraphicFramePr>
        <p:xfrm>
          <a:off x="772886" y="2471057"/>
          <a:ext cx="7543800"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729798454"/>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Roll-Overs split by provincial top poor performers</a:t>
            </a:r>
            <a:endParaRPr lang="en-US" dirty="0"/>
          </a:p>
        </p:txBody>
      </p:sp>
      <p:graphicFrame>
        <p:nvGraphicFramePr>
          <p:cNvPr id="8" name="Chart 7"/>
          <p:cNvGraphicFramePr>
            <a:graphicFrameLocks/>
          </p:cNvGraphicFramePr>
          <p:nvPr>
            <p:extLst>
              <p:ext uri="{D42A27DB-BD31-4B8C-83A1-F6EECF244321}">
                <p14:modId xmlns:p14="http://schemas.microsoft.com/office/powerpoint/2010/main" xmlns="" val="3774605956"/>
              </p:ext>
            </p:extLst>
          </p:nvPr>
        </p:nvGraphicFramePr>
        <p:xfrm>
          <a:off x="163286" y="1447799"/>
          <a:ext cx="4572000" cy="341811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xmlns="" val="2680017997"/>
              </p:ext>
            </p:extLst>
          </p:nvPr>
        </p:nvGraphicFramePr>
        <p:xfrm>
          <a:off x="4486275" y="1600201"/>
          <a:ext cx="4200525" cy="29860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17617102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Roll-Overs split by provincial top poor performers…</a:t>
            </a:r>
            <a:r>
              <a:rPr lang="en-ZA" dirty="0" err="1" smtClean="0"/>
              <a:t>ctd</a:t>
            </a:r>
            <a:endParaRPr lang="en-US" dirty="0"/>
          </a:p>
        </p:txBody>
      </p:sp>
      <p:graphicFrame>
        <p:nvGraphicFramePr>
          <p:cNvPr id="8" name="Chart 7"/>
          <p:cNvGraphicFramePr>
            <a:graphicFrameLocks/>
          </p:cNvGraphicFramePr>
          <p:nvPr>
            <p:extLst>
              <p:ext uri="{D42A27DB-BD31-4B8C-83A1-F6EECF244321}">
                <p14:modId xmlns:p14="http://schemas.microsoft.com/office/powerpoint/2010/main" xmlns="" val="2807557271"/>
              </p:ext>
            </p:extLst>
          </p:nvPr>
        </p:nvGraphicFramePr>
        <p:xfrm>
          <a:off x="1055914" y="1600201"/>
          <a:ext cx="5802086" cy="42236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13209615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hape 31"/>
          <p:cNvSpPr>
            <a:spLocks noGrp="1"/>
          </p:cNvSpPr>
          <p:nvPr>
            <p:ph type="title"/>
          </p:nvPr>
        </p:nvSpPr>
        <p:spPr>
          <a:prstGeom prst="rect">
            <a:avLst/>
          </a:prstGeom>
        </p:spPr>
        <p:txBody>
          <a:bodyPr>
            <a:normAutofit/>
          </a:bodyPr>
          <a:lstStyle/>
          <a:p>
            <a:pPr lvl="0">
              <a:defRPr sz="1800" cap="none">
                <a:solidFill>
                  <a:srgbClr val="000000"/>
                </a:solidFill>
                <a:effectLst/>
              </a:defRPr>
            </a:pPr>
            <a:r>
              <a:rPr lang="en-US" sz="4000" cap="small" dirty="0" smtClean="0">
                <a:solidFill>
                  <a:schemeClr val="accent3">
                    <a:lumMod val="50000"/>
                  </a:schemeClr>
                </a:solidFill>
                <a:effectLst>
                  <a:outerShdw blurRad="38100" dist="38100" dir="2700000" algn="tl">
                    <a:srgbClr val="000000">
                      <a:alpha val="43137"/>
                    </a:srgbClr>
                  </a:outerShdw>
                </a:effectLst>
              </a:rPr>
              <a:t>Structure of presentation</a:t>
            </a:r>
            <a:endParaRPr sz="4000" cap="small" dirty="0">
              <a:solidFill>
                <a:schemeClr val="accent3">
                  <a:lumMod val="50000"/>
                </a:schemeClr>
              </a:solidFill>
              <a:effectLst>
                <a:outerShdw blurRad="38100" dist="38100" dir="2700000" algn="tl">
                  <a:srgbClr val="000000">
                    <a:alpha val="43137"/>
                  </a:srgbClr>
                </a:outerShdw>
              </a:effectLst>
            </a:endParaRPr>
          </a:p>
        </p:txBody>
      </p:sp>
      <p:sp>
        <p:nvSpPr>
          <p:cNvPr id="32" name="Shape 32"/>
          <p:cNvSpPr>
            <a:spLocks noGrp="1"/>
          </p:cNvSpPr>
          <p:nvPr>
            <p:ph type="body" idx="1"/>
          </p:nvPr>
        </p:nvSpPr>
        <p:spPr>
          <a:xfrm>
            <a:off x="266267" y="1737359"/>
            <a:ext cx="8554206" cy="4715977"/>
          </a:xfrm>
          <a:prstGeom prst="rect">
            <a:avLst/>
          </a:prstGeom>
        </p:spPr>
        <p:txBody>
          <a:bodyPr lIns="0" tIns="0" rIns="0" bIns="0">
            <a:normAutofit/>
          </a:bodyPr>
          <a:lstStyle/>
          <a:p>
            <a:pPr marL="257175" lvl="0" indent="-257175" algn="just">
              <a:defRPr sz="1800"/>
            </a:pPr>
            <a:r>
              <a:rPr sz="2400" dirty="0"/>
              <a:t>Objectives of the MIG</a:t>
            </a:r>
          </a:p>
          <a:p>
            <a:pPr marL="257175" lvl="0" indent="-257175" algn="just">
              <a:defRPr sz="1800"/>
            </a:pPr>
            <a:r>
              <a:rPr sz="2400" dirty="0"/>
              <a:t>MIG </a:t>
            </a:r>
            <a:r>
              <a:rPr lang="en-US" sz="2400" dirty="0" smtClean="0"/>
              <a:t>Funding and </a:t>
            </a:r>
            <a:r>
              <a:rPr sz="2400" dirty="0" smtClean="0"/>
              <a:t>Performance </a:t>
            </a:r>
            <a:endParaRPr sz="2400" dirty="0"/>
          </a:p>
          <a:p>
            <a:pPr marL="661306" lvl="1" indent="-204106" algn="just">
              <a:defRPr sz="1800"/>
            </a:pPr>
            <a:r>
              <a:rPr sz="2000" dirty="0"/>
              <a:t>MIG </a:t>
            </a:r>
            <a:r>
              <a:rPr lang="en-US" sz="2000" dirty="0" smtClean="0"/>
              <a:t>A</a:t>
            </a:r>
            <a:r>
              <a:rPr sz="2000" dirty="0" smtClean="0"/>
              <a:t>llocations </a:t>
            </a:r>
            <a:r>
              <a:rPr sz="2000" dirty="0"/>
              <a:t>and Spending (</a:t>
            </a:r>
            <a:r>
              <a:rPr sz="2000" dirty="0" smtClean="0"/>
              <a:t>National)</a:t>
            </a:r>
            <a:endParaRPr sz="2000" dirty="0"/>
          </a:p>
          <a:p>
            <a:pPr marL="661306" lvl="1" indent="-204106" algn="just">
              <a:defRPr sz="1800"/>
            </a:pPr>
            <a:r>
              <a:rPr sz="2000" dirty="0"/>
              <a:t>MIG </a:t>
            </a:r>
            <a:r>
              <a:rPr lang="en-US" sz="2000" dirty="0" smtClean="0"/>
              <a:t>A</a:t>
            </a:r>
            <a:r>
              <a:rPr sz="2000" dirty="0" smtClean="0"/>
              <a:t>llocation</a:t>
            </a:r>
            <a:r>
              <a:rPr lang="en-US" sz="2000" dirty="0" smtClean="0"/>
              <a:t>s</a:t>
            </a:r>
            <a:r>
              <a:rPr sz="2000" dirty="0" smtClean="0"/>
              <a:t> </a:t>
            </a:r>
            <a:r>
              <a:rPr sz="2000" dirty="0"/>
              <a:t>and Spending </a:t>
            </a:r>
            <a:r>
              <a:rPr sz="2000" dirty="0" smtClean="0"/>
              <a:t>(Province</a:t>
            </a:r>
            <a:r>
              <a:rPr lang="en-US" sz="2000" dirty="0" smtClean="0"/>
              <a:t>s</a:t>
            </a:r>
            <a:r>
              <a:rPr sz="2000" dirty="0" smtClean="0"/>
              <a:t>)</a:t>
            </a:r>
            <a:endParaRPr lang="en-US" sz="2000" dirty="0" smtClean="0"/>
          </a:p>
          <a:p>
            <a:pPr marL="661306" lvl="1" indent="-204106" algn="just">
              <a:defRPr sz="1800"/>
            </a:pPr>
            <a:r>
              <a:rPr lang="en-US" sz="2000" dirty="0" smtClean="0"/>
              <a:t>Top ten underperformers (with the highest rollovers)</a:t>
            </a:r>
            <a:endParaRPr sz="2000" dirty="0"/>
          </a:p>
          <a:p>
            <a:pPr marL="661306" lvl="1" indent="-204106" algn="just">
              <a:defRPr sz="1800"/>
            </a:pPr>
            <a:r>
              <a:rPr sz="2000" dirty="0" smtClean="0"/>
              <a:t>MIG </a:t>
            </a:r>
            <a:r>
              <a:rPr sz="2000" dirty="0"/>
              <a:t>and Backlogs (</a:t>
            </a:r>
            <a:r>
              <a:rPr sz="2000" dirty="0" smtClean="0"/>
              <a:t>National</a:t>
            </a:r>
            <a:r>
              <a:rPr lang="en-US" sz="2000" dirty="0" smtClean="0"/>
              <a:t> </a:t>
            </a:r>
            <a:r>
              <a:rPr lang="en-US" sz="2000" smtClean="0"/>
              <a:t>and Provincial</a:t>
            </a:r>
            <a:r>
              <a:rPr sz="2000" smtClean="0"/>
              <a:t> </a:t>
            </a:r>
            <a:r>
              <a:rPr sz="2000" dirty="0" smtClean="0"/>
              <a:t>)</a:t>
            </a:r>
            <a:endParaRPr sz="2000" dirty="0"/>
          </a:p>
          <a:p>
            <a:pPr marL="257175" lvl="0" indent="-257175" algn="just">
              <a:defRPr sz="1800"/>
            </a:pPr>
            <a:r>
              <a:rPr sz="2400" dirty="0" smtClean="0"/>
              <a:t>FFC </a:t>
            </a:r>
            <a:r>
              <a:rPr sz="2400" dirty="0"/>
              <a:t>Recommendations</a:t>
            </a:r>
          </a:p>
          <a:p>
            <a:pPr marL="257175" lvl="0" indent="-257175" algn="just">
              <a:defRPr sz="1800"/>
            </a:pPr>
            <a:r>
              <a:rPr sz="2400" dirty="0"/>
              <a:t>Insights from LG Infrastructure </a:t>
            </a:r>
            <a:r>
              <a:rPr sz="2800" dirty="0"/>
              <a:t>Grant Review</a:t>
            </a:r>
          </a:p>
        </p:txBody>
      </p:sp>
      <p:sp>
        <p:nvSpPr>
          <p:cNvPr id="33" name="Shape 33"/>
          <p:cNvSpPr/>
          <p:nvPr/>
        </p:nvSpPr>
        <p:spPr>
          <a:xfrm>
            <a:off x="3555441" y="6191730"/>
            <a:ext cx="1975858" cy="261606"/>
          </a:xfrm>
          <a:prstGeom prst="rect">
            <a:avLst/>
          </a:prstGeom>
          <a:ln w="12700">
            <a:miter lim="400000"/>
          </a:ln>
          <a:extLst>
            <a:ext uri="{C572A759-6A51-4108-AA02-DFA0A04FC94B}">
              <ma14:wrappingTextBoxFlag xmlns="" xmlns:ma14="http://schemas.microsoft.com/office/mac/drawingml/2011/main" val="1"/>
            </a:ext>
          </a:extLst>
        </p:spPr>
        <p:txBody>
          <a:bodyPr wrap="none" lIns="45718" tIns="45718" rIns="45718" bIns="45718">
            <a:spAutoFit/>
          </a:bodyPr>
          <a:lstStyle>
            <a:lvl1pPr algn="ctr">
              <a:defRPr sz="1100" i="1">
                <a:solidFill>
                  <a:srgbClr val="366C5B"/>
                </a:solidFill>
                <a:latin typeface="Times New Roman"/>
                <a:ea typeface="Times New Roman"/>
                <a:cs typeface="Times New Roman"/>
                <a:sym typeface="Times New Roman"/>
              </a:defRPr>
            </a:lvl1pPr>
          </a:lstStyle>
          <a:p>
            <a:pPr lvl="0">
              <a:defRPr sz="1800" i="0">
                <a:solidFill>
                  <a:srgbClr val="000000"/>
                </a:solidFill>
              </a:defRPr>
            </a:pPr>
            <a:r>
              <a:rPr lang="en-US" sz="1100" i="0" dirty="0" smtClean="0">
                <a:solidFill>
                  <a:srgbClr val="366C5B"/>
                </a:solidFill>
                <a:effectLst>
                  <a:outerShdw blurRad="38100" dist="38100" dir="2700000" algn="tl">
                    <a:srgbClr val="000000">
                      <a:alpha val="43137"/>
                    </a:srgbClr>
                  </a:outerShdw>
                </a:effectLst>
              </a:rPr>
              <a:t>Monitoring Spending on the MIG</a:t>
            </a:r>
            <a:endParaRPr sz="1100" i="0" dirty="0">
              <a:solidFill>
                <a:srgbClr val="366C5B"/>
              </a:solidFill>
              <a:effectLst>
                <a:outerShdw blurRad="38100" dist="38100" dir="2700000" algn="tl">
                  <a:srgbClr val="000000">
                    <a:alpha val="43137"/>
                  </a:srgbClr>
                </a:outerShdw>
              </a:effectLst>
            </a:endParaRPr>
          </a:p>
        </p:txBody>
      </p:sp>
      <p:sp>
        <p:nvSpPr>
          <p:cNvPr id="34" name="Shape 34"/>
          <p:cNvSpPr>
            <a:spLocks noGrp="1"/>
          </p:cNvSpPr>
          <p:nvPr>
            <p:ph type="sldNum" sz="quarter" idx="2"/>
          </p:nvPr>
        </p:nvSpPr>
        <p:spPr>
          <a:xfrm>
            <a:off x="6553200" y="6144383"/>
            <a:ext cx="2133600" cy="275465"/>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3B7150"/>
                </a:solidFill>
              </a:rPr>
              <a:pPr lvl="0">
                <a:defRPr sz="1800">
                  <a:solidFill>
                    <a:srgbClr val="000000"/>
                  </a:solidFill>
                </a:defRPr>
              </a:pPr>
              <a:t>2</a:t>
            </a:fld>
            <a:endParaRPr sz="1200">
              <a:solidFill>
                <a:srgbClr val="3B7150"/>
              </a:solidFill>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22313" y="2688336"/>
            <a:ext cx="7772400" cy="996696"/>
          </a:xfrm>
        </p:spPr>
        <p:txBody>
          <a:bodyPr>
            <a:normAutofit fontScale="92500" lnSpcReduction="20000"/>
          </a:bodyPr>
          <a:lstStyle/>
          <a:p>
            <a:r>
              <a:rPr lang="en-ZA" sz="4000" dirty="0" smtClean="0"/>
              <a:t>MIG AND THE SPORT COMPONENT</a:t>
            </a:r>
            <a:endParaRPr lang="en-ZA" sz="4000" dirty="0"/>
          </a:p>
        </p:txBody>
      </p:sp>
      <p:sp>
        <p:nvSpPr>
          <p:cNvPr id="3" name="Footer Placeholder 2"/>
          <p:cNvSpPr>
            <a:spLocks noGrp="1"/>
          </p:cNvSpPr>
          <p:nvPr>
            <p:ph type="ftr" sz="quarter" idx="11"/>
          </p:nvPr>
        </p:nvSpPr>
        <p:spPr>
          <a:xfrm>
            <a:off x="3337560" y="6237289"/>
            <a:ext cx="3106648" cy="360063"/>
          </a:xfrm>
        </p:spPr>
        <p:txBody>
          <a:bodyPr/>
          <a:lstStyle/>
          <a:p>
            <a:pPr lvl="0">
              <a:defRPr sz="1800" i="0">
                <a:solidFill>
                  <a:srgbClr val="000000"/>
                </a:solidFill>
              </a:defRPr>
            </a:pPr>
            <a:r>
              <a:rPr lang="en-ZA" sz="1050" dirty="0">
                <a:solidFill>
                  <a:schemeClr val="accent3">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Monitoring Spending on the MIG</a:t>
            </a:r>
          </a:p>
        </p:txBody>
      </p:sp>
      <p:sp>
        <p:nvSpPr>
          <p:cNvPr id="4" name="Slide Number Placeholder 3"/>
          <p:cNvSpPr>
            <a:spLocks noGrp="1"/>
          </p:cNvSpPr>
          <p:nvPr>
            <p:ph type="sldNum" sz="quarter" idx="4294967295"/>
          </p:nvPr>
        </p:nvSpPr>
        <p:spPr>
          <a:xfrm>
            <a:off x="6553200" y="6237312"/>
            <a:ext cx="2133600" cy="365125"/>
          </a:xfrm>
          <a:prstGeom prst="rect">
            <a:avLst/>
          </a:prstGeom>
        </p:spPr>
        <p:txBody>
          <a:bodyPr/>
          <a:lstStyle/>
          <a:p>
            <a:fld id="{AC57FB67-5201-4263-A749-74A8A000A585}" type="slidenum">
              <a:rPr lang="en-ZA" smtClean="0"/>
              <a:pPr/>
              <a:t>20</a:t>
            </a:fld>
            <a:endParaRPr lang="en-ZA" dirty="0"/>
          </a:p>
        </p:txBody>
      </p:sp>
    </p:spTree>
    <p:extLst>
      <p:ext uri="{BB962C8B-B14F-4D97-AF65-F5344CB8AC3E}">
        <p14:creationId xmlns:p14="http://schemas.microsoft.com/office/powerpoint/2010/main" xmlns="" val="5897086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MIG and Backlogs </a:t>
            </a:r>
            <a:endParaRPr lang="en-ZA" sz="4000" dirty="0">
              <a:solidFill>
                <a:schemeClr val="accent3">
                  <a:lumMod val="50000"/>
                </a:schemeClr>
              </a:solidFill>
            </a:endParaRPr>
          </a:p>
        </p:txBody>
      </p:sp>
      <p:sp>
        <p:nvSpPr>
          <p:cNvPr id="3" name="Content Placeholder 2"/>
          <p:cNvSpPr>
            <a:spLocks noGrp="1"/>
          </p:cNvSpPr>
          <p:nvPr>
            <p:ph idx="1"/>
          </p:nvPr>
        </p:nvSpPr>
        <p:spPr/>
        <p:txBody>
          <a:bodyPr/>
          <a:lstStyle/>
          <a:p>
            <a:pPr lvl="0" algn="just">
              <a:defRPr sz="1800"/>
            </a:pPr>
            <a:r>
              <a:rPr lang="en-ZA" sz="2800" dirty="0" smtClean="0"/>
              <a:t>An amount of R300 million has been set aside for the development of sports infrastructure.</a:t>
            </a:r>
            <a:endParaRPr lang="en-ZA" sz="2800" dirty="0"/>
          </a:p>
          <a:p>
            <a:pPr lvl="0" algn="just">
              <a:defRPr sz="1800"/>
            </a:pPr>
            <a:r>
              <a:rPr lang="en-ZA" sz="2800" dirty="0" smtClean="0"/>
              <a:t>The Commission is of the view that this needs to be revisited as municipalities are likely to use this money to attend to more pressing issues (e.g. water infrastructure) than to build sports stadia. </a:t>
            </a:r>
            <a:endParaRPr lang="en-ZA" sz="2800" dirty="0"/>
          </a:p>
        </p:txBody>
      </p:sp>
      <p:sp>
        <p:nvSpPr>
          <p:cNvPr id="4" name="Footer Placeholder 3"/>
          <p:cNvSpPr>
            <a:spLocks noGrp="1"/>
          </p:cNvSpPr>
          <p:nvPr>
            <p:ph type="ftr" sz="quarter" idx="4294967295"/>
          </p:nvPr>
        </p:nvSpPr>
        <p:spPr>
          <a:xfrm>
            <a:off x="3557016" y="6237289"/>
            <a:ext cx="2887192" cy="360063"/>
          </a:xfrm>
          <a:prstGeom prst="rect">
            <a:avLst/>
          </a:prstGeom>
        </p:spPr>
        <p:txBody>
          <a:bodyPr/>
          <a:lstStyle/>
          <a:p>
            <a:pPr lvl="0">
              <a:defRPr sz="1800" i="0">
                <a:solidFill>
                  <a:srgbClr val="000000"/>
                </a:solidFill>
              </a:defRPr>
            </a:pPr>
            <a:r>
              <a:rPr lang="en-ZA" sz="1100" dirty="0">
                <a:solidFill>
                  <a:srgbClr val="366C5B"/>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Monitoring Spending on the MIG</a:t>
            </a:r>
          </a:p>
        </p:txBody>
      </p:sp>
      <p:sp>
        <p:nvSpPr>
          <p:cNvPr id="5" name="Slide Number Placeholder 4"/>
          <p:cNvSpPr>
            <a:spLocks noGrp="1"/>
          </p:cNvSpPr>
          <p:nvPr>
            <p:ph type="sldNum" sz="quarter" idx="4294967295"/>
          </p:nvPr>
        </p:nvSpPr>
        <p:spPr>
          <a:xfrm>
            <a:off x="6553200" y="6237312"/>
            <a:ext cx="2133600" cy="365125"/>
          </a:xfrm>
          <a:prstGeom prst="rect">
            <a:avLst/>
          </a:prstGeom>
        </p:spPr>
        <p:txBody>
          <a:bodyPr/>
          <a:lstStyle/>
          <a:p>
            <a:fld id="{AC57FB67-5201-4263-A749-74A8A000A585}" type="slidenum">
              <a:rPr lang="en-ZA" smtClean="0"/>
              <a:pPr/>
              <a:t>21</a:t>
            </a:fld>
            <a:endParaRPr lang="en-ZA" dirty="0"/>
          </a:p>
        </p:txBody>
      </p:sp>
    </p:spTree>
    <p:extLst>
      <p:ext uri="{BB962C8B-B14F-4D97-AF65-F5344CB8AC3E}">
        <p14:creationId xmlns:p14="http://schemas.microsoft.com/office/powerpoint/2010/main" xmlns="" val="79448333"/>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title"/>
          </p:nvPr>
        </p:nvSpPr>
        <p:spPr>
          <a:prstGeom prst="rect">
            <a:avLst/>
          </a:prstGeom>
        </p:spPr>
        <p:txBody>
          <a:bodyPr/>
          <a:lstStyle/>
          <a:p>
            <a:pPr lvl="0">
              <a:defRPr sz="1800" cap="none">
                <a:solidFill>
                  <a:srgbClr val="000000"/>
                </a:solidFill>
                <a:effectLst/>
              </a:defRPr>
            </a:pPr>
            <a:r>
              <a:rPr sz="4400" cap="small">
                <a:solidFill>
                  <a:srgbClr val="366C5B"/>
                </a:solidFill>
                <a:effectLst>
                  <a:outerShdw blurRad="38100" dist="38100" dir="2700000" rotWithShape="0">
                    <a:srgbClr val="000000">
                      <a:alpha val="43137"/>
                    </a:srgbClr>
                  </a:outerShdw>
                </a:effectLst>
              </a:rPr>
              <a:t>Thank you</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hape 31"/>
          <p:cNvSpPr>
            <a:spLocks noGrp="1"/>
          </p:cNvSpPr>
          <p:nvPr>
            <p:ph type="title"/>
          </p:nvPr>
        </p:nvSpPr>
        <p:spPr>
          <a:prstGeom prst="rect">
            <a:avLst/>
          </a:prstGeom>
        </p:spPr>
        <p:txBody>
          <a:bodyPr>
            <a:normAutofit/>
          </a:bodyPr>
          <a:lstStyle/>
          <a:p>
            <a:pPr>
              <a:defRPr sz="1800" cap="none">
                <a:solidFill>
                  <a:srgbClr val="000000"/>
                </a:solidFill>
                <a:effectLst/>
              </a:defRPr>
            </a:pPr>
            <a:r>
              <a:rPr lang="en-US" sz="4000" dirty="0" smtClean="0">
                <a:solidFill>
                  <a:schemeClr val="accent3">
                    <a:lumMod val="50000"/>
                  </a:schemeClr>
                </a:solidFill>
                <a:effectLst>
                  <a:outerShdw blurRad="38100" dist="38100" dir="2700000" algn="tl">
                    <a:srgbClr val="000000">
                      <a:alpha val="43137"/>
                    </a:srgbClr>
                  </a:outerShdw>
                </a:effectLst>
              </a:rPr>
              <a:t>OBJECTIVES OF THE MIG</a:t>
            </a:r>
            <a:endParaRPr sz="4000" dirty="0">
              <a:solidFill>
                <a:schemeClr val="accent3">
                  <a:lumMod val="50000"/>
                </a:schemeClr>
              </a:solidFill>
              <a:effectLst>
                <a:outerShdw blurRad="38100" dist="38100" dir="2700000" algn="tl">
                  <a:srgbClr val="000000">
                    <a:alpha val="43137"/>
                  </a:srgbClr>
                </a:outerShdw>
              </a:effectLst>
            </a:endParaRPr>
          </a:p>
        </p:txBody>
      </p:sp>
      <p:sp>
        <p:nvSpPr>
          <p:cNvPr id="32" name="Shape 32"/>
          <p:cNvSpPr>
            <a:spLocks noGrp="1"/>
          </p:cNvSpPr>
          <p:nvPr>
            <p:ph type="body" idx="1"/>
          </p:nvPr>
        </p:nvSpPr>
        <p:spPr>
          <a:xfrm>
            <a:off x="266267" y="1484783"/>
            <a:ext cx="8554206" cy="4968554"/>
          </a:xfrm>
          <a:prstGeom prst="rect">
            <a:avLst/>
          </a:prstGeom>
        </p:spPr>
        <p:txBody>
          <a:bodyPr lIns="0" tIns="0" rIns="0" bIns="0">
            <a:normAutofit/>
          </a:bodyPr>
          <a:lstStyle/>
          <a:p>
            <a:pPr marL="300037" lvl="0" indent="-300037">
              <a:buClr>
                <a:srgbClr val="000000"/>
              </a:buClr>
              <a:defRPr sz="1800"/>
            </a:pPr>
            <a:r>
              <a:rPr lang="en-ZA" sz="2800" dirty="0"/>
              <a:t>The main objective of the MIG is to</a:t>
            </a:r>
            <a:r>
              <a:rPr lang="en-ZA" dirty="0"/>
              <a:t>: </a:t>
            </a:r>
          </a:p>
          <a:p>
            <a:pPr marL="661306" lvl="1" indent="-204106">
              <a:buClr>
                <a:srgbClr val="000000"/>
              </a:buClr>
              <a:defRPr sz="1800"/>
            </a:pPr>
            <a:r>
              <a:rPr lang="en-ZA" sz="2000" dirty="0"/>
              <a:t>provide specific capital finance for basic municipal infrastructure backlogs for poor households, micro enterprises and social institutions servicing poor communities </a:t>
            </a:r>
          </a:p>
          <a:p>
            <a:pPr marL="300037" lvl="0" indent="-300037" algn="just">
              <a:buClr>
                <a:srgbClr val="000000"/>
              </a:buClr>
              <a:defRPr sz="1800"/>
            </a:pPr>
            <a:r>
              <a:rPr lang="en-ZA" sz="2800" dirty="0"/>
              <a:t>The expected output includes : </a:t>
            </a:r>
          </a:p>
          <a:p>
            <a:pPr marL="661306" lvl="1" indent="-204106" algn="just">
              <a:buClr>
                <a:srgbClr val="000000"/>
              </a:buClr>
              <a:defRPr sz="1800"/>
            </a:pPr>
            <a:r>
              <a:rPr lang="en-ZA" sz="2000" dirty="0"/>
              <a:t>Improved number of poor households receiving basic water and sanitation services, development of municipal roads</a:t>
            </a:r>
          </a:p>
          <a:p>
            <a:pPr marL="661306" lvl="1" indent="-204106" algn="just">
              <a:buClr>
                <a:srgbClr val="000000"/>
              </a:buClr>
              <a:defRPr sz="1800"/>
            </a:pPr>
            <a:r>
              <a:rPr lang="en-ZA" sz="2000" dirty="0"/>
              <a:t>Improved number of poor households serviced by solid waste disposal sites and transfer stations, sport and recreation facilities, street/community lighting, public facilities </a:t>
            </a:r>
          </a:p>
          <a:p>
            <a:pPr marL="661306" lvl="1" indent="-204106" algn="just">
              <a:buClr>
                <a:srgbClr val="000000"/>
              </a:buClr>
              <a:defRPr sz="1800"/>
            </a:pPr>
            <a:r>
              <a:rPr lang="en-ZA" sz="2000" dirty="0"/>
              <a:t>Improved work opportunities created using Expanded Public Works Programme (EPWP) guidelines for above outputs</a:t>
            </a:r>
          </a:p>
        </p:txBody>
      </p:sp>
      <p:sp>
        <p:nvSpPr>
          <p:cNvPr id="33" name="Shape 33"/>
          <p:cNvSpPr/>
          <p:nvPr/>
        </p:nvSpPr>
        <p:spPr>
          <a:xfrm>
            <a:off x="3555441" y="6191731"/>
            <a:ext cx="1975858" cy="261606"/>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lvl1pPr algn="ctr">
              <a:defRPr sz="1100" i="1">
                <a:solidFill>
                  <a:srgbClr val="366C5B"/>
                </a:solidFill>
                <a:latin typeface="Times New Roman"/>
                <a:ea typeface="Times New Roman"/>
                <a:cs typeface="Times New Roman"/>
                <a:sym typeface="Times New Roman"/>
              </a:defRPr>
            </a:lvl1pPr>
          </a:lstStyle>
          <a:p>
            <a:pPr lvl="0">
              <a:defRPr sz="1800" i="0">
                <a:solidFill>
                  <a:srgbClr val="000000"/>
                </a:solidFill>
              </a:defRPr>
            </a:pPr>
            <a:r>
              <a:rPr lang="en-US" sz="1100" i="0" dirty="0" smtClean="0">
                <a:solidFill>
                  <a:srgbClr val="366C5B"/>
                </a:solidFill>
                <a:effectLst>
                  <a:outerShdw blurRad="38100" dist="38100" dir="2700000" algn="tl">
                    <a:srgbClr val="000000">
                      <a:alpha val="43137"/>
                    </a:srgbClr>
                  </a:outerShdw>
                </a:effectLst>
              </a:rPr>
              <a:t>Monitoring Spending on the MIG</a:t>
            </a:r>
            <a:endParaRPr sz="1100" i="0" dirty="0">
              <a:solidFill>
                <a:srgbClr val="366C5B"/>
              </a:solidFill>
              <a:effectLst>
                <a:outerShdw blurRad="38100" dist="38100" dir="2700000" algn="tl">
                  <a:srgbClr val="000000">
                    <a:alpha val="43137"/>
                  </a:srgbClr>
                </a:outerShdw>
              </a:effectLst>
            </a:endParaRPr>
          </a:p>
        </p:txBody>
      </p:sp>
      <p:sp>
        <p:nvSpPr>
          <p:cNvPr id="34" name="Shape 34"/>
          <p:cNvSpPr>
            <a:spLocks noGrp="1"/>
          </p:cNvSpPr>
          <p:nvPr>
            <p:ph type="sldNum" sz="quarter" idx="2"/>
          </p:nvPr>
        </p:nvSpPr>
        <p:spPr>
          <a:xfrm>
            <a:off x="6553200" y="6144383"/>
            <a:ext cx="2133600" cy="275465"/>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3B7150"/>
                </a:solidFill>
              </a:rPr>
              <a:pPr lvl="0">
                <a:defRPr sz="1800">
                  <a:solidFill>
                    <a:srgbClr val="000000"/>
                  </a:solidFill>
                </a:defRPr>
              </a:pPr>
              <a:t>3</a:t>
            </a:fld>
            <a:endParaRPr sz="1200">
              <a:solidFill>
                <a:srgbClr val="3B7150"/>
              </a:solidFill>
            </a:endParaRPr>
          </a:p>
        </p:txBody>
      </p:sp>
    </p:spTree>
    <p:extLst>
      <p:ext uri="{BB962C8B-B14F-4D97-AF65-F5344CB8AC3E}">
        <p14:creationId xmlns:p14="http://schemas.microsoft.com/office/powerpoint/2010/main" xmlns="" val="60294168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22313" y="2788920"/>
            <a:ext cx="7772400" cy="1170432"/>
          </a:xfrm>
        </p:spPr>
        <p:txBody>
          <a:bodyPr>
            <a:normAutofit fontScale="92500" lnSpcReduction="10000"/>
          </a:bodyPr>
          <a:lstStyle/>
          <a:p>
            <a:r>
              <a:rPr lang="en-ZA" sz="4000" dirty="0" smtClean="0">
                <a:solidFill>
                  <a:schemeClr val="accent3">
                    <a:lumMod val="50000"/>
                  </a:schemeClr>
                </a:solidFill>
              </a:rPr>
              <a:t>MIG FUNDING AND PERFORMANCE</a:t>
            </a:r>
            <a:endParaRPr lang="en-ZA" sz="4000" dirty="0">
              <a:solidFill>
                <a:schemeClr val="accent3">
                  <a:lumMod val="50000"/>
                </a:schemeClr>
              </a:solidFill>
            </a:endParaRPr>
          </a:p>
        </p:txBody>
      </p:sp>
      <p:sp>
        <p:nvSpPr>
          <p:cNvPr id="3" name="Footer Placeholder 2"/>
          <p:cNvSpPr>
            <a:spLocks noGrp="1"/>
          </p:cNvSpPr>
          <p:nvPr>
            <p:ph type="ftr" sz="quarter" idx="11"/>
          </p:nvPr>
        </p:nvSpPr>
        <p:spPr>
          <a:xfrm>
            <a:off x="3712464" y="6237289"/>
            <a:ext cx="2731744" cy="360063"/>
          </a:xfrm>
        </p:spPr>
        <p:txBody>
          <a:bodyPr/>
          <a:lstStyle/>
          <a:p>
            <a:pPr lvl="0">
              <a:defRPr sz="1800" i="0">
                <a:solidFill>
                  <a:srgbClr val="000000"/>
                </a:solidFill>
              </a:defRPr>
            </a:pPr>
            <a:r>
              <a:rPr lang="en-ZA" sz="1000" dirty="0">
                <a:solidFill>
                  <a:srgbClr val="366C5B"/>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Monitoring Spending on the MIG</a:t>
            </a:r>
          </a:p>
        </p:txBody>
      </p:sp>
      <p:sp>
        <p:nvSpPr>
          <p:cNvPr id="4" name="Slide Number Placeholder 3"/>
          <p:cNvSpPr>
            <a:spLocks noGrp="1"/>
          </p:cNvSpPr>
          <p:nvPr>
            <p:ph type="sldNum" sz="quarter" idx="4294967295"/>
          </p:nvPr>
        </p:nvSpPr>
        <p:spPr>
          <a:xfrm>
            <a:off x="6553200" y="6237312"/>
            <a:ext cx="2133600" cy="365125"/>
          </a:xfrm>
          <a:prstGeom prst="rect">
            <a:avLst/>
          </a:prstGeom>
        </p:spPr>
        <p:txBody>
          <a:bodyPr/>
          <a:lstStyle/>
          <a:p>
            <a:fld id="{AC57FB67-5201-4263-A749-74A8A000A585}" type="slidenum">
              <a:rPr lang="en-ZA" smtClean="0"/>
              <a:pPr/>
              <a:t>4</a:t>
            </a:fld>
            <a:endParaRPr lang="en-ZA" dirty="0"/>
          </a:p>
        </p:txBody>
      </p:sp>
    </p:spTree>
    <p:extLst>
      <p:ext uri="{BB962C8B-B14F-4D97-AF65-F5344CB8AC3E}">
        <p14:creationId xmlns:p14="http://schemas.microsoft.com/office/powerpoint/2010/main" xmlns="" val="2926348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hape 31"/>
          <p:cNvSpPr>
            <a:spLocks noGrp="1"/>
          </p:cNvSpPr>
          <p:nvPr>
            <p:ph type="title"/>
          </p:nvPr>
        </p:nvSpPr>
        <p:spPr>
          <a:prstGeom prst="rect">
            <a:avLst/>
          </a:prstGeom>
        </p:spPr>
        <p:txBody>
          <a:bodyPr>
            <a:normAutofit/>
          </a:bodyPr>
          <a:lstStyle/>
          <a:p>
            <a:pPr>
              <a:defRPr sz="1800" cap="none">
                <a:solidFill>
                  <a:srgbClr val="000000"/>
                </a:solidFill>
                <a:effectLst/>
              </a:defRPr>
            </a:pPr>
            <a:r>
              <a:rPr lang="en-ZA" sz="4000" dirty="0" smtClean="0">
                <a:solidFill>
                  <a:schemeClr val="accent3">
                    <a:lumMod val="50000"/>
                  </a:schemeClr>
                </a:solidFill>
                <a:effectLst>
                  <a:outerShdw blurRad="38100" dist="38100" dir="2700000" algn="tl">
                    <a:srgbClr val="000000">
                      <a:alpha val="43137"/>
                    </a:srgbClr>
                  </a:outerShdw>
                </a:effectLst>
              </a:rPr>
              <a:t>ALLOCATIONS AND SPENDING ON MIG</a:t>
            </a:r>
            <a:endParaRPr sz="4000" dirty="0">
              <a:solidFill>
                <a:schemeClr val="accent3">
                  <a:lumMod val="50000"/>
                </a:schemeClr>
              </a:solidFill>
              <a:effectLst>
                <a:outerShdw blurRad="38100" dist="38100" dir="2700000" algn="tl">
                  <a:srgbClr val="000000">
                    <a:alpha val="43137"/>
                  </a:srgbClr>
                </a:outerShdw>
              </a:effectLst>
            </a:endParaRPr>
          </a:p>
        </p:txBody>
      </p:sp>
      <p:sp>
        <p:nvSpPr>
          <p:cNvPr id="32" name="Shape 32"/>
          <p:cNvSpPr>
            <a:spLocks noGrp="1"/>
          </p:cNvSpPr>
          <p:nvPr>
            <p:ph type="body" idx="1"/>
          </p:nvPr>
        </p:nvSpPr>
        <p:spPr>
          <a:xfrm>
            <a:off x="266267" y="1484783"/>
            <a:ext cx="8554206" cy="4968554"/>
          </a:xfrm>
          <a:prstGeom prst="rect">
            <a:avLst/>
          </a:prstGeom>
        </p:spPr>
        <p:txBody>
          <a:bodyPr lIns="0" tIns="0" rIns="0" bIns="0">
            <a:normAutofit/>
          </a:bodyPr>
          <a:lstStyle/>
          <a:p>
            <a:pPr marL="300037" lvl="0" indent="-300037" algn="just">
              <a:defRPr sz="1800"/>
            </a:pPr>
            <a:r>
              <a:rPr lang="en-ZA" sz="2800" dirty="0"/>
              <a:t>At National level: </a:t>
            </a:r>
          </a:p>
          <a:p>
            <a:pPr marL="742949" lvl="1" indent="-285749" algn="just">
              <a:buClr>
                <a:srgbClr val="000000"/>
              </a:buClr>
              <a:defRPr sz="1800"/>
            </a:pPr>
            <a:r>
              <a:rPr lang="en-ZA" sz="2800" dirty="0"/>
              <a:t>2008/9 MIG allocation was R11 billion and in 2014/15 , it was R14.6 billion </a:t>
            </a:r>
          </a:p>
          <a:p>
            <a:pPr marL="742949" lvl="1" indent="-285749" algn="just">
              <a:buClr>
                <a:srgbClr val="000000"/>
              </a:buClr>
              <a:defRPr sz="1800"/>
            </a:pPr>
            <a:r>
              <a:rPr lang="en-ZA" sz="2800" dirty="0"/>
              <a:t>2008/9 spending was 86% and increased to </a:t>
            </a:r>
            <a:r>
              <a:rPr lang="en-ZA" sz="2800" dirty="0" smtClean="0"/>
              <a:t>99.9% </a:t>
            </a:r>
            <a:r>
              <a:rPr lang="en-ZA" sz="2800" dirty="0"/>
              <a:t>in </a:t>
            </a:r>
            <a:r>
              <a:rPr lang="en-ZA" sz="2800" dirty="0" smtClean="0"/>
              <a:t>2014/15</a:t>
            </a:r>
            <a:endParaRPr lang="en-ZA" sz="2800" dirty="0"/>
          </a:p>
          <a:p>
            <a:pPr marL="302078" indent="-285749" algn="just">
              <a:buClr>
                <a:srgbClr val="000000"/>
              </a:buClr>
              <a:defRPr sz="1800"/>
            </a:pPr>
            <a:r>
              <a:rPr lang="en-ZA" sz="2800" dirty="0" smtClean="0"/>
              <a:t>At Municipal level:</a:t>
            </a:r>
          </a:p>
          <a:p>
            <a:pPr marL="742949" lvl="1" indent="-285749" algn="just">
              <a:buClr>
                <a:srgbClr val="000000"/>
              </a:buClr>
              <a:defRPr sz="1800"/>
            </a:pPr>
            <a:r>
              <a:rPr lang="en-ZA" sz="2800" dirty="0" smtClean="0"/>
              <a:t>As at June 2015/16 the total available rollovers were R654 million </a:t>
            </a:r>
            <a:endParaRPr lang="en-ZA" sz="2800" dirty="0"/>
          </a:p>
        </p:txBody>
      </p:sp>
      <p:sp>
        <p:nvSpPr>
          <p:cNvPr id="33" name="Shape 33"/>
          <p:cNvSpPr/>
          <p:nvPr/>
        </p:nvSpPr>
        <p:spPr>
          <a:xfrm>
            <a:off x="3555441" y="6158242"/>
            <a:ext cx="1975858" cy="261606"/>
          </a:xfrm>
          <a:prstGeom prst="rect">
            <a:avLst/>
          </a:prstGeom>
          <a:ln w="12700">
            <a:miter lim="400000"/>
          </a:ln>
          <a:extLst>
            <a:ext uri="{C572A759-6A51-4108-AA02-DFA0A04FC94B}">
              <ma14:wrappingTextBoxFlag xmlns="" xmlns:ma14="http://schemas.microsoft.com/office/mac/drawingml/2011/main" val="1"/>
            </a:ext>
          </a:extLst>
        </p:spPr>
        <p:txBody>
          <a:bodyPr wrap="none" lIns="45718" tIns="45718" rIns="45718" bIns="45718">
            <a:spAutoFit/>
          </a:bodyPr>
          <a:lstStyle>
            <a:lvl1pPr algn="ctr">
              <a:defRPr sz="1100" i="1">
                <a:solidFill>
                  <a:srgbClr val="366C5B"/>
                </a:solidFill>
                <a:latin typeface="Times New Roman"/>
                <a:ea typeface="Times New Roman"/>
                <a:cs typeface="Times New Roman"/>
                <a:sym typeface="Times New Roman"/>
              </a:defRPr>
            </a:lvl1pPr>
          </a:lstStyle>
          <a:p>
            <a:pPr lvl="0">
              <a:defRPr sz="1800" i="0">
                <a:solidFill>
                  <a:srgbClr val="000000"/>
                </a:solidFill>
              </a:defRPr>
            </a:pPr>
            <a:r>
              <a:rPr lang="en-US" sz="1100" i="0" dirty="0" smtClean="0">
                <a:solidFill>
                  <a:srgbClr val="366C5B"/>
                </a:solidFill>
                <a:effectLst>
                  <a:outerShdw blurRad="38100" dist="38100" dir="2700000" algn="tl">
                    <a:srgbClr val="000000">
                      <a:alpha val="43137"/>
                    </a:srgbClr>
                  </a:outerShdw>
                </a:effectLst>
              </a:rPr>
              <a:t>Monitoring Spending on the MIG</a:t>
            </a:r>
            <a:endParaRPr sz="1100" i="0" dirty="0">
              <a:solidFill>
                <a:srgbClr val="366C5B"/>
              </a:solidFill>
              <a:effectLst>
                <a:outerShdw blurRad="38100" dist="38100" dir="2700000" algn="tl">
                  <a:srgbClr val="000000">
                    <a:alpha val="43137"/>
                  </a:srgbClr>
                </a:outerShdw>
              </a:effectLst>
            </a:endParaRPr>
          </a:p>
        </p:txBody>
      </p:sp>
      <p:sp>
        <p:nvSpPr>
          <p:cNvPr id="34" name="Shape 34"/>
          <p:cNvSpPr>
            <a:spLocks noGrp="1"/>
          </p:cNvSpPr>
          <p:nvPr>
            <p:ph type="sldNum" sz="quarter" idx="2"/>
          </p:nvPr>
        </p:nvSpPr>
        <p:spPr>
          <a:xfrm>
            <a:off x="6553200" y="6144383"/>
            <a:ext cx="2133600" cy="275465"/>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3B7150"/>
                </a:solidFill>
              </a:rPr>
              <a:pPr lvl="0">
                <a:defRPr sz="1800">
                  <a:solidFill>
                    <a:srgbClr val="000000"/>
                  </a:solidFill>
                </a:defRPr>
              </a:pPr>
              <a:t>5</a:t>
            </a:fld>
            <a:endParaRPr sz="1200">
              <a:solidFill>
                <a:srgbClr val="3B7150"/>
              </a:solidFill>
            </a:endParaRPr>
          </a:p>
        </p:txBody>
      </p:sp>
    </p:spTree>
    <p:extLst>
      <p:ext uri="{BB962C8B-B14F-4D97-AF65-F5344CB8AC3E}">
        <p14:creationId xmlns:p14="http://schemas.microsoft.com/office/powerpoint/2010/main" xmlns="" val="239085718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4000" dirty="0"/>
              <a:t>Performance of the MIG </a:t>
            </a:r>
            <a:r>
              <a:rPr lang="en-ZA" sz="3200" dirty="0" smtClean="0"/>
              <a:t>: National  </a:t>
            </a:r>
            <a:endParaRPr lang="en-ZA" sz="3200" dirty="0"/>
          </a:p>
        </p:txBody>
      </p:sp>
      <p:sp>
        <p:nvSpPr>
          <p:cNvPr id="4" name="Footer Placeholder 3"/>
          <p:cNvSpPr>
            <a:spLocks noGrp="1"/>
          </p:cNvSpPr>
          <p:nvPr>
            <p:ph type="ftr" sz="quarter" idx="4294967295"/>
          </p:nvPr>
        </p:nvSpPr>
        <p:spPr>
          <a:xfrm>
            <a:off x="3227832" y="6237289"/>
            <a:ext cx="3216376" cy="360063"/>
          </a:xfrm>
          <a:prstGeom prst="rect">
            <a:avLst/>
          </a:prstGeom>
        </p:spPr>
        <p:txBody>
          <a:bodyPr/>
          <a:lstStyle/>
          <a:p>
            <a:pPr lvl="0">
              <a:defRPr sz="1800" i="0">
                <a:solidFill>
                  <a:srgbClr val="000000"/>
                </a:solidFill>
              </a:defRPr>
            </a:pPr>
            <a:r>
              <a:rPr lang="en-ZA" sz="1100" dirty="0">
                <a:solidFill>
                  <a:srgbClr val="366C5B"/>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Monitoring Spending on the MIG</a:t>
            </a:r>
          </a:p>
        </p:txBody>
      </p:sp>
      <p:sp>
        <p:nvSpPr>
          <p:cNvPr id="5" name="Slide Number Placeholder 4"/>
          <p:cNvSpPr>
            <a:spLocks noGrp="1"/>
          </p:cNvSpPr>
          <p:nvPr>
            <p:ph type="sldNum" sz="quarter" idx="4294967295"/>
          </p:nvPr>
        </p:nvSpPr>
        <p:spPr>
          <a:xfrm>
            <a:off x="6553200" y="6237312"/>
            <a:ext cx="2133600" cy="365125"/>
          </a:xfrm>
          <a:prstGeom prst="rect">
            <a:avLst/>
          </a:prstGeom>
        </p:spPr>
        <p:txBody>
          <a:bodyPr/>
          <a:lstStyle/>
          <a:p>
            <a:fld id="{AC57FB67-5201-4263-A749-74A8A000A585}" type="slidenum">
              <a:rPr lang="en-ZA" smtClean="0"/>
              <a:pPr/>
              <a:t>6</a:t>
            </a:fld>
            <a:endParaRPr lang="en-ZA" dirty="0"/>
          </a:p>
        </p:txBody>
      </p:sp>
      <p:graphicFrame>
        <p:nvGraphicFramePr>
          <p:cNvPr id="7" name="Chart 6"/>
          <p:cNvGraphicFramePr>
            <a:graphicFrameLocks/>
          </p:cNvGraphicFramePr>
          <p:nvPr>
            <p:extLst/>
          </p:nvPr>
        </p:nvGraphicFramePr>
        <p:xfrm>
          <a:off x="457200" y="1700809"/>
          <a:ext cx="8003232" cy="45364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042872849"/>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Performance of the MIG: by Province 2015/16   </a:t>
            </a:r>
            <a:endParaRPr lang="en-ZA" dirty="0"/>
          </a:p>
        </p:txBody>
      </p:sp>
      <p:sp>
        <p:nvSpPr>
          <p:cNvPr id="4" name="Footer Placeholder 3"/>
          <p:cNvSpPr>
            <a:spLocks noGrp="1"/>
          </p:cNvSpPr>
          <p:nvPr>
            <p:ph type="ftr" sz="quarter" idx="4294967295"/>
          </p:nvPr>
        </p:nvSpPr>
        <p:spPr>
          <a:xfrm>
            <a:off x="3355848" y="6237289"/>
            <a:ext cx="3088360" cy="360063"/>
          </a:xfrm>
          <a:prstGeom prst="rect">
            <a:avLst/>
          </a:prstGeom>
        </p:spPr>
        <p:txBody>
          <a:bodyPr/>
          <a:lstStyle/>
          <a:p>
            <a:pPr lvl="0">
              <a:defRPr sz="1800" i="0">
                <a:solidFill>
                  <a:srgbClr val="000000"/>
                </a:solidFill>
              </a:defRPr>
            </a:pPr>
            <a:r>
              <a:rPr lang="en-ZA" sz="1100" dirty="0">
                <a:solidFill>
                  <a:srgbClr val="366C5B"/>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Monitoring Spending on the MIG</a:t>
            </a:r>
          </a:p>
        </p:txBody>
      </p:sp>
      <p:sp>
        <p:nvSpPr>
          <p:cNvPr id="5" name="Slide Number Placeholder 4"/>
          <p:cNvSpPr>
            <a:spLocks noGrp="1"/>
          </p:cNvSpPr>
          <p:nvPr>
            <p:ph type="sldNum" sz="quarter" idx="4294967295"/>
          </p:nvPr>
        </p:nvSpPr>
        <p:spPr>
          <a:xfrm>
            <a:off x="6553200" y="6237312"/>
            <a:ext cx="2133600" cy="365125"/>
          </a:xfrm>
          <a:prstGeom prst="rect">
            <a:avLst/>
          </a:prstGeom>
        </p:spPr>
        <p:txBody>
          <a:bodyPr/>
          <a:lstStyle/>
          <a:p>
            <a:fld id="{AC57FB67-5201-4263-A749-74A8A000A585}" type="slidenum">
              <a:rPr lang="en-ZA" smtClean="0"/>
              <a:pPr/>
              <a:t>7</a:t>
            </a:fld>
            <a:endParaRPr lang="en-ZA" dirty="0"/>
          </a:p>
        </p:txBody>
      </p:sp>
      <p:graphicFrame>
        <p:nvGraphicFramePr>
          <p:cNvPr id="6" name="Chart 5"/>
          <p:cNvGraphicFramePr>
            <a:graphicFrameLocks/>
          </p:cNvGraphicFramePr>
          <p:nvPr>
            <p:extLst/>
          </p:nvPr>
        </p:nvGraphicFramePr>
        <p:xfrm>
          <a:off x="323528" y="1556792"/>
          <a:ext cx="8363272" cy="42484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09051666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Reasons for underspending</a:t>
            </a:r>
            <a:endParaRPr lang="en-ZA" sz="4000" dirty="0">
              <a:solidFill>
                <a:schemeClr val="accent3">
                  <a:lumMod val="50000"/>
                </a:schemeClr>
              </a:solidFill>
            </a:endParaRPr>
          </a:p>
        </p:txBody>
      </p:sp>
      <p:sp>
        <p:nvSpPr>
          <p:cNvPr id="3" name="Content Placeholder 2"/>
          <p:cNvSpPr>
            <a:spLocks noGrp="1"/>
          </p:cNvSpPr>
          <p:nvPr>
            <p:ph idx="1"/>
          </p:nvPr>
        </p:nvSpPr>
        <p:spPr/>
        <p:txBody>
          <a:bodyPr/>
          <a:lstStyle/>
          <a:p>
            <a:pPr marL="300037" lvl="0" indent="-300037" algn="just">
              <a:buClr>
                <a:srgbClr val="000000"/>
              </a:buClr>
              <a:defRPr sz="1800"/>
            </a:pPr>
            <a:r>
              <a:rPr lang="en-ZA" sz="2800" dirty="0"/>
              <a:t>In general:</a:t>
            </a:r>
          </a:p>
          <a:p>
            <a:pPr marL="702128" lvl="1" indent="-244928" algn="just">
              <a:buClr>
                <a:srgbClr val="000000"/>
              </a:buClr>
              <a:defRPr sz="1800"/>
            </a:pPr>
            <a:r>
              <a:rPr lang="en-ZA" sz="2400" dirty="0"/>
              <a:t>Capacity in municipalities to translate expectations into technical infrastructural requirements is lacking</a:t>
            </a:r>
          </a:p>
          <a:p>
            <a:pPr marL="702128" lvl="1" indent="-244928" algn="just">
              <a:buClr>
                <a:srgbClr val="000000"/>
              </a:buClr>
              <a:defRPr sz="1800"/>
            </a:pPr>
            <a:r>
              <a:rPr lang="en-ZA" sz="2400" dirty="0"/>
              <a:t>Capacity to monitor and report grant performance between sector departments varies and is sometimes weak</a:t>
            </a:r>
          </a:p>
          <a:p>
            <a:pPr marL="702128" lvl="1" indent="-244928" algn="just">
              <a:buClr>
                <a:srgbClr val="000000"/>
              </a:buClr>
              <a:defRPr sz="1800"/>
            </a:pPr>
            <a:r>
              <a:rPr lang="en-ZA" sz="2400" dirty="0"/>
              <a:t>Priorities for projects change (i.e. constant reprioritisation) which sometimes slackens implementation. No legislation to limit municipalities to change commitments especially in the year of implementation</a:t>
            </a:r>
          </a:p>
          <a:p>
            <a:pPr marL="702128" lvl="1" indent="-244928" algn="just">
              <a:buClr>
                <a:srgbClr val="000000"/>
              </a:buClr>
              <a:defRPr sz="1800"/>
            </a:pPr>
            <a:r>
              <a:rPr lang="en-ZA" sz="2400" dirty="0"/>
              <a:t>Poor capacity to plan. </a:t>
            </a:r>
          </a:p>
          <a:p>
            <a:endParaRPr lang="en-ZA" dirty="0"/>
          </a:p>
        </p:txBody>
      </p:sp>
      <p:sp>
        <p:nvSpPr>
          <p:cNvPr id="4" name="Footer Placeholder 3"/>
          <p:cNvSpPr>
            <a:spLocks noGrp="1"/>
          </p:cNvSpPr>
          <p:nvPr>
            <p:ph type="ftr" sz="quarter" idx="4294967295"/>
          </p:nvPr>
        </p:nvSpPr>
        <p:spPr>
          <a:xfrm>
            <a:off x="3557016" y="6237289"/>
            <a:ext cx="2887192" cy="360063"/>
          </a:xfrm>
          <a:prstGeom prst="rect">
            <a:avLst/>
          </a:prstGeom>
        </p:spPr>
        <p:txBody>
          <a:bodyPr/>
          <a:lstStyle/>
          <a:p>
            <a:pPr lvl="0">
              <a:defRPr sz="1800" i="0">
                <a:solidFill>
                  <a:srgbClr val="000000"/>
                </a:solidFill>
              </a:defRPr>
            </a:pPr>
            <a:r>
              <a:rPr lang="en-ZA" sz="1100" dirty="0">
                <a:solidFill>
                  <a:srgbClr val="366C5B"/>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Monitoring Spending on the MIG</a:t>
            </a:r>
          </a:p>
        </p:txBody>
      </p:sp>
      <p:sp>
        <p:nvSpPr>
          <p:cNvPr id="5" name="Slide Number Placeholder 4"/>
          <p:cNvSpPr>
            <a:spLocks noGrp="1"/>
          </p:cNvSpPr>
          <p:nvPr>
            <p:ph type="sldNum" sz="quarter" idx="4294967295"/>
          </p:nvPr>
        </p:nvSpPr>
        <p:spPr>
          <a:xfrm>
            <a:off x="6553200" y="6237312"/>
            <a:ext cx="2133600" cy="365125"/>
          </a:xfrm>
          <a:prstGeom prst="rect">
            <a:avLst/>
          </a:prstGeom>
        </p:spPr>
        <p:txBody>
          <a:bodyPr/>
          <a:lstStyle/>
          <a:p>
            <a:fld id="{AC57FB67-5201-4263-A749-74A8A000A585}" type="slidenum">
              <a:rPr lang="en-ZA" smtClean="0"/>
              <a:pPr/>
              <a:t>8</a:t>
            </a:fld>
            <a:endParaRPr lang="en-ZA" dirty="0"/>
          </a:p>
        </p:txBody>
      </p:sp>
    </p:spTree>
    <p:extLst>
      <p:ext uri="{BB962C8B-B14F-4D97-AF65-F5344CB8AC3E}">
        <p14:creationId xmlns:p14="http://schemas.microsoft.com/office/powerpoint/2010/main" xmlns="" val="2982020962"/>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22313" y="2688336"/>
            <a:ext cx="7772400" cy="996696"/>
          </a:xfrm>
        </p:spPr>
        <p:txBody>
          <a:bodyPr>
            <a:normAutofit/>
          </a:bodyPr>
          <a:lstStyle/>
          <a:p>
            <a:r>
              <a:rPr lang="en-ZA" sz="4000" dirty="0" smtClean="0"/>
              <a:t>MIG BACKLOGS</a:t>
            </a:r>
            <a:endParaRPr lang="en-ZA" sz="4000" dirty="0"/>
          </a:p>
        </p:txBody>
      </p:sp>
      <p:sp>
        <p:nvSpPr>
          <p:cNvPr id="3" name="Footer Placeholder 2"/>
          <p:cNvSpPr>
            <a:spLocks noGrp="1"/>
          </p:cNvSpPr>
          <p:nvPr>
            <p:ph type="ftr" sz="quarter" idx="11"/>
          </p:nvPr>
        </p:nvSpPr>
        <p:spPr>
          <a:xfrm>
            <a:off x="3337560" y="6237289"/>
            <a:ext cx="3106648" cy="360063"/>
          </a:xfrm>
        </p:spPr>
        <p:txBody>
          <a:bodyPr/>
          <a:lstStyle/>
          <a:p>
            <a:pPr lvl="0">
              <a:defRPr sz="1800" i="0">
                <a:solidFill>
                  <a:srgbClr val="000000"/>
                </a:solidFill>
              </a:defRPr>
            </a:pPr>
            <a:r>
              <a:rPr lang="en-ZA" sz="1050" dirty="0">
                <a:solidFill>
                  <a:schemeClr val="accent3">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Monitoring Spending on the MIG</a:t>
            </a:r>
          </a:p>
        </p:txBody>
      </p:sp>
      <p:sp>
        <p:nvSpPr>
          <p:cNvPr id="4" name="Slide Number Placeholder 3"/>
          <p:cNvSpPr>
            <a:spLocks noGrp="1"/>
          </p:cNvSpPr>
          <p:nvPr>
            <p:ph type="sldNum" sz="quarter" idx="4294967295"/>
          </p:nvPr>
        </p:nvSpPr>
        <p:spPr>
          <a:xfrm>
            <a:off x="6553200" y="6237312"/>
            <a:ext cx="2133600" cy="365125"/>
          </a:xfrm>
          <a:prstGeom prst="rect">
            <a:avLst/>
          </a:prstGeom>
        </p:spPr>
        <p:txBody>
          <a:bodyPr/>
          <a:lstStyle/>
          <a:p>
            <a:fld id="{AC57FB67-5201-4263-A749-74A8A000A585}" type="slidenum">
              <a:rPr lang="en-ZA" smtClean="0"/>
              <a:pPr/>
              <a:t>9</a:t>
            </a:fld>
            <a:endParaRPr lang="en-ZA" dirty="0"/>
          </a:p>
        </p:txBody>
      </p:sp>
    </p:spTree>
    <p:extLst>
      <p:ext uri="{BB962C8B-B14F-4D97-AF65-F5344CB8AC3E}">
        <p14:creationId xmlns:p14="http://schemas.microsoft.com/office/powerpoint/2010/main" xmlns="" val="316651034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1501</TotalTime>
  <Words>660</Words>
  <Application>Microsoft Office PowerPoint</Application>
  <PresentationFormat>On-screen Show (4:3)</PresentationFormat>
  <Paragraphs>100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vt:lpstr>
      <vt:lpstr>MONITORING SPENDING ON THE MUNICIPAL INFRASTRUCTURE GRANT (MIG)  FFC Briefing to the Select Committee on Appropriations</vt:lpstr>
      <vt:lpstr>Structure of presentation</vt:lpstr>
      <vt:lpstr>OBJECTIVES OF THE MIG</vt:lpstr>
      <vt:lpstr>Slide 4</vt:lpstr>
      <vt:lpstr>ALLOCATIONS AND SPENDING ON MIG</vt:lpstr>
      <vt:lpstr>Performance of the MIG : National  </vt:lpstr>
      <vt:lpstr>Performance of the MIG: by Province 2015/16   </vt:lpstr>
      <vt:lpstr>Reasons for underspending</vt:lpstr>
      <vt:lpstr>Slide 9</vt:lpstr>
      <vt:lpstr>MIG  &amp; BACKLOGS:  WATER AND SANITATION   </vt:lpstr>
      <vt:lpstr>MIG &amp; BACKLOGS:  ELECTRICITY AND REFUSE  </vt:lpstr>
      <vt:lpstr>MIG and Backlogs </vt:lpstr>
      <vt:lpstr>MIG Allocation Growth rate Vs Access to Services  </vt:lpstr>
      <vt:lpstr>MIG deliverables (national)</vt:lpstr>
      <vt:lpstr>Slide 15</vt:lpstr>
      <vt:lpstr>MIG Spending by Municipalities  :2014/15</vt:lpstr>
      <vt:lpstr>CUMULATIVE ROLL-OVERS :2014/15</vt:lpstr>
      <vt:lpstr>Roll-Overs split by provincial top poor performers</vt:lpstr>
      <vt:lpstr>Roll-Overs split by provincial top poor performers…ctd</vt:lpstr>
      <vt:lpstr>Slide 20</vt:lpstr>
      <vt:lpstr>MIG and Backlogs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 Expenditure Performance for municipalities in Limpopo Province  FFC Briefing to the Select Committee on Appropriations</dc:title>
  <dc:creator>Mkhululi Ncube</dc:creator>
  <cp:lastModifiedBy>PUMZA</cp:lastModifiedBy>
  <cp:revision>48</cp:revision>
  <cp:lastPrinted>2016-09-15T12:53:38Z</cp:lastPrinted>
  <dcterms:modified xsi:type="dcterms:W3CDTF">2016-09-21T09:20:11Z</dcterms:modified>
</cp:coreProperties>
</file>