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5" r:id="rId2"/>
    <p:sldMasterId id="2147483698" r:id="rId3"/>
  </p:sldMasterIdLst>
  <p:notesMasterIdLst>
    <p:notesMasterId r:id="rId24"/>
  </p:notesMasterIdLst>
  <p:handoutMasterIdLst>
    <p:handoutMasterId r:id="rId25"/>
  </p:handoutMasterIdLst>
  <p:sldIdLst>
    <p:sldId id="256" r:id="rId4"/>
    <p:sldId id="332" r:id="rId5"/>
    <p:sldId id="316" r:id="rId6"/>
    <p:sldId id="269" r:id="rId7"/>
    <p:sldId id="333" r:id="rId8"/>
    <p:sldId id="319" r:id="rId9"/>
    <p:sldId id="335" r:id="rId10"/>
    <p:sldId id="336" r:id="rId11"/>
    <p:sldId id="338" r:id="rId12"/>
    <p:sldId id="339" r:id="rId13"/>
    <p:sldId id="342" r:id="rId14"/>
    <p:sldId id="327" r:id="rId15"/>
    <p:sldId id="344" r:id="rId16"/>
    <p:sldId id="296" r:id="rId17"/>
    <p:sldId id="329" r:id="rId18"/>
    <p:sldId id="351" r:id="rId19"/>
    <p:sldId id="340" r:id="rId20"/>
    <p:sldId id="341" r:id="rId21"/>
    <p:sldId id="322" r:id="rId22"/>
    <p:sldId id="312" r:id="rId23"/>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f Wiltz" initials="AW" lastIdx="1" clrIdx="0">
    <p:extLst>
      <p:ext uri="{19B8F6BF-5375-455C-9EA6-DF929625EA0E}">
        <p15:presenceInfo xmlns:p15="http://schemas.microsoft.com/office/powerpoint/2012/main" xmlns="" userId="S-1-5-21-2380184862-309048139-2695422336-32126" providerId="AD"/>
      </p:ext>
    </p:extLst>
  </p:cmAuthor>
  <p:cmAuthor id="2" name="Junior Khumalo" initials="JK" lastIdx="1" clrIdx="1">
    <p:extLst>
      <p:ext uri="{19B8F6BF-5375-455C-9EA6-DF929625EA0E}">
        <p15:presenceInfo xmlns:p15="http://schemas.microsoft.com/office/powerpoint/2012/main" xmlns="" userId="S-1-5-21-188486461-827351273-3233655898-10259" providerId="AD"/>
      </p:ext>
    </p:extLst>
  </p:cmAuthor>
  <p:cmAuthor id="3" name="Owen Mhlanga" initials="OM" lastIdx="13" clrIdx="2">
    <p:extLst>
      <p:ext uri="{19B8F6BF-5375-455C-9EA6-DF929625EA0E}">
        <p15:presenceInfo xmlns:p15="http://schemas.microsoft.com/office/powerpoint/2012/main" xmlns="" userId="S-1-5-21-188486461-827351273-3233655898-102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FDFDFD"/>
    <a:srgbClr val="F9E0CD"/>
    <a:srgbClr val="CC3300"/>
    <a:srgbClr val="EF4718"/>
    <a:srgbClr val="D3D3D3"/>
    <a:srgbClr val="EB6529"/>
    <a:srgbClr val="E15415"/>
    <a:srgbClr val="FFCCFF"/>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92621" autoAdjust="0"/>
  </p:normalViewPr>
  <p:slideViewPr>
    <p:cSldViewPr>
      <p:cViewPr varScale="1">
        <p:scale>
          <a:sx n="108" d="100"/>
          <a:sy n="108" d="100"/>
        </p:scale>
        <p:origin x="-1812" y="-7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3" d="2"/>
        <a:sy n="3" d="2"/>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2.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051722017281176"/>
          <c:y val="2.3734573507059625E-2"/>
          <c:w val="0.89359304631564107"/>
          <c:h val="0.78060125318994555"/>
        </c:manualLayout>
      </c:layout>
      <c:barChart>
        <c:barDir val="col"/>
        <c:grouping val="clustered"/>
        <c:ser>
          <c:idx val="0"/>
          <c:order val="0"/>
          <c:tx>
            <c:strRef>
              <c:f>Sheet1!$C$4</c:f>
              <c:strCache>
                <c:ptCount val="1"/>
                <c:pt idx="0">
                  <c:v>Vodacom</c:v>
                </c:pt>
              </c:strCache>
            </c:strRef>
          </c:tx>
          <c:spPr>
            <a:solidFill>
              <a:srgbClr val="FF0000"/>
            </a:solidFill>
            <a:ln>
              <a:noFill/>
            </a:ln>
            <a:effectLst>
              <a:outerShdw blurRad="50800" dist="50800" dir="5400000" algn="ctr" rotWithShape="0">
                <a:schemeClr val="tx1"/>
              </a:outerShdw>
            </a:effectLst>
          </c:spPr>
          <c:val>
            <c:numRef>
              <c:f>Sheet1!$C$5:$C$9</c:f>
              <c:numCache>
                <c:formatCode>"R"#,##0.00_);[Red]\("R"#,##0.00\)</c:formatCode>
                <c:ptCount val="5"/>
                <c:pt idx="0">
                  <c:v>1.2</c:v>
                </c:pt>
                <c:pt idx="1">
                  <c:v>2.4</c:v>
                </c:pt>
                <c:pt idx="2">
                  <c:v>3.6</c:v>
                </c:pt>
                <c:pt idx="3">
                  <c:v>4.8</c:v>
                </c:pt>
                <c:pt idx="4">
                  <c:v>6</c:v>
                </c:pt>
              </c:numCache>
            </c:numRef>
          </c:val>
        </c:ser>
        <c:ser>
          <c:idx val="1"/>
          <c:order val="1"/>
          <c:tx>
            <c:strRef>
              <c:f>Sheet1!$D$4</c:f>
              <c:strCache>
                <c:ptCount val="1"/>
                <c:pt idx="0">
                  <c:v>MTN</c:v>
                </c:pt>
              </c:strCache>
            </c:strRef>
          </c:tx>
          <c:spPr>
            <a:solidFill>
              <a:srgbClr val="FFFF00"/>
            </a:solidFill>
            <a:ln>
              <a:noFill/>
            </a:ln>
            <a:effectLst/>
          </c:spPr>
          <c:val>
            <c:numRef>
              <c:f>Sheet1!$D$5:$D$9</c:f>
              <c:numCache>
                <c:formatCode>"R"#,##0.00_);[Red]\("R"#,##0.00\)</c:formatCode>
                <c:ptCount val="5"/>
                <c:pt idx="0">
                  <c:v>0.79</c:v>
                </c:pt>
                <c:pt idx="1">
                  <c:v>1.58</c:v>
                </c:pt>
                <c:pt idx="2">
                  <c:v>2.3699999999999997</c:v>
                </c:pt>
                <c:pt idx="3">
                  <c:v>3.16</c:v>
                </c:pt>
                <c:pt idx="4">
                  <c:v>3.9499999999999997</c:v>
                </c:pt>
              </c:numCache>
            </c:numRef>
          </c:val>
        </c:ser>
        <c:ser>
          <c:idx val="2"/>
          <c:order val="2"/>
          <c:tx>
            <c:strRef>
              <c:f>Sheet1!$E$4</c:f>
              <c:strCache>
                <c:ptCount val="1"/>
                <c:pt idx="0">
                  <c:v>Cell C</c:v>
                </c:pt>
              </c:strCache>
            </c:strRef>
          </c:tx>
          <c:spPr>
            <a:solidFill>
              <a:schemeClr val="tx1"/>
            </a:solidFill>
            <a:ln>
              <a:noFill/>
            </a:ln>
            <a:effectLst/>
          </c:spPr>
          <c:val>
            <c:numRef>
              <c:f>Sheet1!$E$5:$E$9</c:f>
              <c:numCache>
                <c:formatCode>"R"#,##0.00_);[Red]\("R"#,##0.00\)</c:formatCode>
                <c:ptCount val="5"/>
                <c:pt idx="0">
                  <c:v>0.66000000000000014</c:v>
                </c:pt>
                <c:pt idx="1">
                  <c:v>1.32</c:v>
                </c:pt>
                <c:pt idx="2">
                  <c:v>1.98</c:v>
                </c:pt>
                <c:pt idx="3">
                  <c:v>2.64</c:v>
                </c:pt>
                <c:pt idx="4">
                  <c:v>3.3</c:v>
                </c:pt>
              </c:numCache>
            </c:numRef>
          </c:val>
        </c:ser>
        <c:ser>
          <c:idx val="3"/>
          <c:order val="3"/>
          <c:tx>
            <c:strRef>
              <c:f>Sheet1!$F$4</c:f>
              <c:strCache>
                <c:ptCount val="1"/>
                <c:pt idx="0">
                  <c:v>Telkom</c:v>
                </c:pt>
              </c:strCache>
            </c:strRef>
          </c:tx>
          <c:spPr>
            <a:solidFill>
              <a:srgbClr val="0070C0"/>
            </a:solidFill>
            <a:ln>
              <a:noFill/>
            </a:ln>
            <a:effectLst/>
          </c:spPr>
          <c:val>
            <c:numRef>
              <c:f>Sheet1!$F$5:$F$9</c:f>
              <c:numCache>
                <c:formatCode>"R"#,##0.00_);[Red]\("R"#,##0.00\)</c:formatCode>
                <c:ptCount val="5"/>
                <c:pt idx="0">
                  <c:v>0.75000000000000011</c:v>
                </c:pt>
                <c:pt idx="1">
                  <c:v>1.5</c:v>
                </c:pt>
                <c:pt idx="2">
                  <c:v>2.25</c:v>
                </c:pt>
                <c:pt idx="3">
                  <c:v>3</c:v>
                </c:pt>
                <c:pt idx="4">
                  <c:v>3.75</c:v>
                </c:pt>
              </c:numCache>
            </c:numRef>
          </c:val>
        </c:ser>
        <c:dLbls/>
        <c:gapWidth val="219"/>
        <c:overlap val="-27"/>
        <c:axId val="75567104"/>
        <c:axId val="75568640"/>
      </c:barChart>
      <c:catAx>
        <c:axId val="75567104"/>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5568640"/>
        <c:crosses val="autoZero"/>
        <c:auto val="1"/>
        <c:lblAlgn val="ctr"/>
        <c:lblOffset val="100"/>
      </c:catAx>
      <c:valAx>
        <c:axId val="75568640"/>
        <c:scaling>
          <c:orientation val="minMax"/>
        </c:scaling>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numFmt formatCode="&quot;R&quot;#,##0.00_);[Red]\(&quot;R&quot;#,##0.00\)"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556710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chart>
  <c:spPr>
    <a:noFill/>
    <a:ln>
      <a:solidFill>
        <a:schemeClr val="tx1"/>
      </a:solidFill>
    </a:ln>
    <a:effectLst/>
  </c:spPr>
  <c:txPr>
    <a:bodyPr/>
    <a:lstStyle/>
    <a:p>
      <a:pPr>
        <a:defRPr sz="1200" b="1">
          <a:latin typeface="Arial" panose="020B0604020202020204" pitchFamily="34" charset="0"/>
          <a:cs typeface="Arial" panose="020B060402020202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Sheet1!$B$2</c:f>
              <c:strCache>
                <c:ptCount val="1"/>
                <c:pt idx="0">
                  <c:v>Vodacom MTN </c:v>
                </c:pt>
              </c:strCache>
            </c:strRef>
          </c:tx>
          <c:spPr>
            <a:solidFill>
              <a:srgbClr val="FF0000"/>
            </a:solidFill>
            <a:ln>
              <a:noFill/>
            </a:ln>
            <a:effectLst/>
          </c:spPr>
          <c:cat>
            <c:strRef>
              <c:f>Sheet1!$A$3:$A$8</c:f>
              <c:strCache>
                <c:ptCount val="6"/>
                <c:pt idx="0">
                  <c:v>500MB</c:v>
                </c:pt>
                <c:pt idx="1">
                  <c:v>1GB</c:v>
                </c:pt>
                <c:pt idx="2">
                  <c:v>2GB</c:v>
                </c:pt>
                <c:pt idx="3">
                  <c:v>3GB</c:v>
                </c:pt>
                <c:pt idx="4">
                  <c:v>5GB</c:v>
                </c:pt>
                <c:pt idx="5">
                  <c:v>20GB</c:v>
                </c:pt>
              </c:strCache>
            </c:strRef>
          </c:cat>
          <c:val>
            <c:numRef>
              <c:f>Sheet1!$B$3:$B$8</c:f>
              <c:numCache>
                <c:formatCode>"R"#,##0_);[Red]\("R"#,##0\)</c:formatCode>
                <c:ptCount val="6"/>
                <c:pt idx="0">
                  <c:v>45</c:v>
                </c:pt>
                <c:pt idx="1">
                  <c:v>75</c:v>
                </c:pt>
                <c:pt idx="2">
                  <c:v>109</c:v>
                </c:pt>
                <c:pt idx="3">
                  <c:v>169</c:v>
                </c:pt>
                <c:pt idx="4">
                  <c:v>259</c:v>
                </c:pt>
                <c:pt idx="5">
                  <c:v>999</c:v>
                </c:pt>
              </c:numCache>
            </c:numRef>
          </c:val>
        </c:ser>
        <c:ser>
          <c:idx val="1"/>
          <c:order val="1"/>
          <c:tx>
            <c:strRef>
              <c:f>Sheet1!$C$2</c:f>
              <c:strCache>
                <c:ptCount val="1"/>
                <c:pt idx="0">
                  <c:v>MTN</c:v>
                </c:pt>
              </c:strCache>
            </c:strRef>
          </c:tx>
          <c:spPr>
            <a:solidFill>
              <a:srgbClr val="FFFF00"/>
            </a:solidFill>
            <a:ln>
              <a:noFill/>
            </a:ln>
            <a:effectLst/>
          </c:spPr>
          <c:cat>
            <c:strRef>
              <c:f>Sheet1!$A$3:$A$8</c:f>
              <c:strCache>
                <c:ptCount val="6"/>
                <c:pt idx="0">
                  <c:v>500MB</c:v>
                </c:pt>
                <c:pt idx="1">
                  <c:v>1GB</c:v>
                </c:pt>
                <c:pt idx="2">
                  <c:v>2GB</c:v>
                </c:pt>
                <c:pt idx="3">
                  <c:v>3GB</c:v>
                </c:pt>
                <c:pt idx="4">
                  <c:v>5GB</c:v>
                </c:pt>
                <c:pt idx="5">
                  <c:v>20GB</c:v>
                </c:pt>
              </c:strCache>
            </c:strRef>
          </c:cat>
          <c:val>
            <c:numRef>
              <c:f>Sheet1!$C$3:$C$8</c:f>
              <c:numCache>
                <c:formatCode>"R"#,##0_);[Red]\("R"#,##0\)</c:formatCode>
                <c:ptCount val="6"/>
                <c:pt idx="0">
                  <c:v>39</c:v>
                </c:pt>
                <c:pt idx="1">
                  <c:v>79</c:v>
                </c:pt>
                <c:pt idx="2">
                  <c:v>99</c:v>
                </c:pt>
                <c:pt idx="3">
                  <c:v>169</c:v>
                </c:pt>
                <c:pt idx="4">
                  <c:v>199</c:v>
                </c:pt>
                <c:pt idx="5">
                  <c:v>499</c:v>
                </c:pt>
              </c:numCache>
            </c:numRef>
          </c:val>
        </c:ser>
        <c:ser>
          <c:idx val="2"/>
          <c:order val="2"/>
          <c:tx>
            <c:strRef>
              <c:f>Sheet1!$D$2</c:f>
              <c:strCache>
                <c:ptCount val="1"/>
                <c:pt idx="0">
                  <c:v>Cell C</c:v>
                </c:pt>
              </c:strCache>
            </c:strRef>
          </c:tx>
          <c:spPr>
            <a:solidFill>
              <a:schemeClr val="tx1"/>
            </a:solidFill>
            <a:ln>
              <a:noFill/>
            </a:ln>
            <a:effectLst/>
          </c:spPr>
          <c:cat>
            <c:strRef>
              <c:f>Sheet1!$A$3:$A$8</c:f>
              <c:strCache>
                <c:ptCount val="6"/>
                <c:pt idx="0">
                  <c:v>500MB</c:v>
                </c:pt>
                <c:pt idx="1">
                  <c:v>1GB</c:v>
                </c:pt>
                <c:pt idx="2">
                  <c:v>2GB</c:v>
                </c:pt>
                <c:pt idx="3">
                  <c:v>3GB</c:v>
                </c:pt>
                <c:pt idx="4">
                  <c:v>5GB</c:v>
                </c:pt>
                <c:pt idx="5">
                  <c:v>20GB</c:v>
                </c:pt>
              </c:strCache>
            </c:strRef>
          </c:cat>
          <c:val>
            <c:numRef>
              <c:f>Sheet1!$D$3:$D$8</c:f>
              <c:numCache>
                <c:formatCode>"R"#,##0_);[Red]\("R"#,##0\)</c:formatCode>
                <c:ptCount val="6"/>
                <c:pt idx="0">
                  <c:v>39</c:v>
                </c:pt>
                <c:pt idx="1">
                  <c:v>69</c:v>
                </c:pt>
                <c:pt idx="2">
                  <c:v>99</c:v>
                </c:pt>
                <c:pt idx="3">
                  <c:v>169</c:v>
                </c:pt>
                <c:pt idx="4">
                  <c:v>199</c:v>
                </c:pt>
                <c:pt idx="5">
                  <c:v>499</c:v>
                </c:pt>
              </c:numCache>
            </c:numRef>
          </c:val>
        </c:ser>
        <c:ser>
          <c:idx val="3"/>
          <c:order val="3"/>
          <c:tx>
            <c:strRef>
              <c:f>Sheet1!$E$2</c:f>
              <c:strCache>
                <c:ptCount val="1"/>
                <c:pt idx="0">
                  <c:v>Telkom</c:v>
                </c:pt>
              </c:strCache>
            </c:strRef>
          </c:tx>
          <c:spPr>
            <a:solidFill>
              <a:srgbClr val="0070C0"/>
            </a:solidFill>
            <a:ln>
              <a:noFill/>
            </a:ln>
            <a:effectLst/>
          </c:spPr>
          <c:cat>
            <c:strRef>
              <c:f>Sheet1!$A$3:$A$8</c:f>
              <c:strCache>
                <c:ptCount val="6"/>
                <c:pt idx="0">
                  <c:v>500MB</c:v>
                </c:pt>
                <c:pt idx="1">
                  <c:v>1GB</c:v>
                </c:pt>
                <c:pt idx="2">
                  <c:v>2GB</c:v>
                </c:pt>
                <c:pt idx="3">
                  <c:v>3GB</c:v>
                </c:pt>
                <c:pt idx="4">
                  <c:v>5GB</c:v>
                </c:pt>
                <c:pt idx="5">
                  <c:v>20GB</c:v>
                </c:pt>
              </c:strCache>
            </c:strRef>
          </c:cat>
          <c:val>
            <c:numRef>
              <c:f>Sheet1!$E$3:$E$8</c:f>
              <c:numCache>
                <c:formatCode>"R"#,##0_);[Red]\("R"#,##0\)</c:formatCode>
                <c:ptCount val="6"/>
                <c:pt idx="0">
                  <c:v>39</c:v>
                </c:pt>
                <c:pt idx="1">
                  <c:v>59</c:v>
                </c:pt>
                <c:pt idx="2">
                  <c:v>99</c:v>
                </c:pt>
                <c:pt idx="4">
                  <c:v>199</c:v>
                </c:pt>
                <c:pt idx="5">
                  <c:v>699</c:v>
                </c:pt>
              </c:numCache>
            </c:numRef>
          </c:val>
        </c:ser>
        <c:dLbls/>
        <c:gapWidth val="219"/>
        <c:overlap val="-27"/>
        <c:axId val="86407424"/>
        <c:axId val="86413312"/>
      </c:barChart>
      <c:catAx>
        <c:axId val="86407424"/>
        <c:scaling>
          <c:orientation val="minMax"/>
        </c:scaling>
        <c:axPos val="b"/>
        <c:numFmt formatCode="General" sourceLinked="1"/>
        <c:majorTickMark val="none"/>
        <c:tickLblPos val="nextTo"/>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6413312"/>
        <c:crosses val="autoZero"/>
        <c:auto val="1"/>
        <c:lblAlgn val="ctr"/>
        <c:lblOffset val="100"/>
      </c:catAx>
      <c:valAx>
        <c:axId val="86413312"/>
        <c:scaling>
          <c:orientation val="minMax"/>
        </c:scaling>
        <c:axPos val="l"/>
        <c:majorGridlines>
          <c:spPr>
            <a:ln w="9525" cap="flat" cmpd="sng" algn="ctr">
              <a:solidFill>
                <a:schemeClr val="tx1">
                  <a:lumMod val="15000"/>
                  <a:lumOff val="85000"/>
                </a:schemeClr>
              </a:solidFill>
              <a:round/>
            </a:ln>
            <a:effectLst/>
          </c:spPr>
        </c:majorGridlines>
        <c:numFmt formatCode="&quot;R&quot;#,##0_);[Red]\(&quot;R&quot;#,##0\)" sourceLinked="1"/>
        <c:maj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6407424"/>
        <c:crosses val="autoZero"/>
        <c:crossBetween val="between"/>
      </c:valAx>
      <c:spPr>
        <a:noFill/>
        <a:ln cmpd="dbl">
          <a:solidFill>
            <a:schemeClr val="accent1"/>
          </a:solidFill>
        </a:ln>
        <a:effectLst/>
      </c:spPr>
    </c:plotArea>
    <c:legend>
      <c:legendPos val="b"/>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bg1"/>
    </a:solidFill>
    <a:ln w="9525" cap="flat" cmpd="sng" algn="ctr">
      <a:solidFill>
        <a:srgbClr val="CCCAE8"/>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1EF5238-0179-4AF1-9A5D-A6E557CE04D5}" type="datetimeFigureOut">
              <a:rPr lang="en-ZA" smtClean="0"/>
              <a:pPr/>
              <a:t>2016/09/23</a:t>
            </a:fld>
            <a:endParaRPr lang="en-ZA"/>
          </a:p>
        </p:txBody>
      </p:sp>
      <p:sp>
        <p:nvSpPr>
          <p:cNvPr id="4" name="Footer Placeholder 3"/>
          <p:cNvSpPr>
            <a:spLocks noGrp="1"/>
          </p:cNvSpPr>
          <p:nvPr>
            <p:ph type="ftr" sz="quarter" idx="2"/>
          </p:nvPr>
        </p:nvSpPr>
        <p:spPr>
          <a:xfrm>
            <a:off x="0" y="9429751"/>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1"/>
            <a:ext cx="2946400" cy="496888"/>
          </a:xfrm>
          <a:prstGeom prst="rect">
            <a:avLst/>
          </a:prstGeom>
        </p:spPr>
        <p:txBody>
          <a:bodyPr vert="horz" lIns="91440" tIns="45720" rIns="91440" bIns="45720" rtlCol="0" anchor="b"/>
          <a:lstStyle>
            <a:lvl1pPr algn="r">
              <a:defRPr sz="1200"/>
            </a:lvl1pPr>
          </a:lstStyle>
          <a:p>
            <a:fld id="{32B1F153-50E8-4792-AF95-4B6E22D3E700}" type="slidenum">
              <a:rPr lang="en-ZA" smtClean="0"/>
              <a:pPr/>
              <a:t>‹#›</a:t>
            </a:fld>
            <a:endParaRPr lang="en-ZA"/>
          </a:p>
        </p:txBody>
      </p:sp>
    </p:spTree>
    <p:extLst>
      <p:ext uri="{BB962C8B-B14F-4D97-AF65-F5344CB8AC3E}">
        <p14:creationId xmlns:p14="http://schemas.microsoft.com/office/powerpoint/2010/main" xmlns="" val="1663495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05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5" y="1"/>
            <a:ext cx="2945659" cy="498055"/>
          </a:xfrm>
          <a:prstGeom prst="rect">
            <a:avLst/>
          </a:prstGeom>
        </p:spPr>
        <p:txBody>
          <a:bodyPr vert="horz" lIns="93177" tIns="46589" rIns="93177" bIns="46589" rtlCol="0"/>
          <a:lstStyle>
            <a:lvl1pPr algn="r">
              <a:defRPr sz="1200"/>
            </a:lvl1pPr>
          </a:lstStyle>
          <a:p>
            <a:fld id="{9D48ECF5-886D-478A-A432-E2D4C0D7B8EB}" type="datetimeFigureOut">
              <a:rPr lang="en-US" smtClean="0"/>
              <a:pPr/>
              <a:t>9/23/2016</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4"/>
            <a:ext cx="2945659" cy="49805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4"/>
            <a:ext cx="2945659" cy="498054"/>
          </a:xfrm>
          <a:prstGeom prst="rect">
            <a:avLst/>
          </a:prstGeom>
        </p:spPr>
        <p:txBody>
          <a:bodyPr vert="horz" lIns="93177" tIns="46589" rIns="93177" bIns="46589" rtlCol="0" anchor="b"/>
          <a:lstStyle>
            <a:lvl1pPr algn="r">
              <a:defRPr sz="1200"/>
            </a:lvl1pPr>
          </a:lstStyle>
          <a:p>
            <a:fld id="{6C3B6390-1D1C-478B-9B62-5A52EDEDC2B3}" type="slidenum">
              <a:rPr lang="en-US" smtClean="0"/>
              <a:pPr/>
              <a:t>‹#›</a:t>
            </a:fld>
            <a:endParaRPr lang="en-US"/>
          </a:p>
        </p:txBody>
      </p:sp>
    </p:spTree>
    <p:extLst>
      <p:ext uri="{BB962C8B-B14F-4D97-AF65-F5344CB8AC3E}">
        <p14:creationId xmlns:p14="http://schemas.microsoft.com/office/powerpoint/2010/main" xmlns="" val="133896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a:t>
            </a:fld>
            <a:endParaRPr lang="en-US" dirty="0"/>
          </a:p>
        </p:txBody>
      </p:sp>
    </p:spTree>
    <p:extLst>
      <p:ext uri="{BB962C8B-B14F-4D97-AF65-F5344CB8AC3E}">
        <p14:creationId xmlns:p14="http://schemas.microsoft.com/office/powerpoint/2010/main" xmlns="" val="558957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xmlns="" val="2373193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12</a:t>
            </a:fld>
            <a:endParaRPr lang="en-US"/>
          </a:p>
        </p:txBody>
      </p:sp>
    </p:spTree>
    <p:extLst>
      <p:ext uri="{BB962C8B-B14F-4D97-AF65-F5344CB8AC3E}">
        <p14:creationId xmlns:p14="http://schemas.microsoft.com/office/powerpoint/2010/main" xmlns="" val="412149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xmlns="" val="2744162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14</a:t>
            </a:fld>
            <a:endParaRPr lang="en-US"/>
          </a:p>
        </p:txBody>
      </p:sp>
    </p:spTree>
    <p:extLst>
      <p:ext uri="{BB962C8B-B14F-4D97-AF65-F5344CB8AC3E}">
        <p14:creationId xmlns:p14="http://schemas.microsoft.com/office/powerpoint/2010/main" xmlns="" val="2566416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15</a:t>
            </a:fld>
            <a:endParaRPr lang="en-US"/>
          </a:p>
        </p:txBody>
      </p:sp>
    </p:spTree>
    <p:extLst>
      <p:ext uri="{BB962C8B-B14F-4D97-AF65-F5344CB8AC3E}">
        <p14:creationId xmlns:p14="http://schemas.microsoft.com/office/powerpoint/2010/main" xmlns="" val="4286945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16</a:t>
            </a:fld>
            <a:endParaRPr lang="en-US"/>
          </a:p>
        </p:txBody>
      </p:sp>
    </p:spTree>
    <p:extLst>
      <p:ext uri="{BB962C8B-B14F-4D97-AF65-F5344CB8AC3E}">
        <p14:creationId xmlns:p14="http://schemas.microsoft.com/office/powerpoint/2010/main" xmlns="" val="860883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17</a:t>
            </a:fld>
            <a:endParaRPr lang="en-US"/>
          </a:p>
        </p:txBody>
      </p:sp>
    </p:spTree>
    <p:extLst>
      <p:ext uri="{BB962C8B-B14F-4D97-AF65-F5344CB8AC3E}">
        <p14:creationId xmlns:p14="http://schemas.microsoft.com/office/powerpoint/2010/main" xmlns="" val="2014433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18</a:t>
            </a:fld>
            <a:endParaRPr lang="en-US"/>
          </a:p>
        </p:txBody>
      </p:sp>
    </p:spTree>
    <p:extLst>
      <p:ext uri="{BB962C8B-B14F-4D97-AF65-F5344CB8AC3E}">
        <p14:creationId xmlns:p14="http://schemas.microsoft.com/office/powerpoint/2010/main" xmlns="" val="864877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t>
            </a:r>
          </a:p>
          <a:p>
            <a:endParaRPr lang="en-ZA" dirty="0"/>
          </a:p>
          <a:p>
            <a:endParaRPr lang="en-ZA" dirty="0"/>
          </a:p>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19</a:t>
            </a:fld>
            <a:endParaRPr lang="en-US"/>
          </a:p>
        </p:txBody>
      </p:sp>
    </p:spTree>
    <p:extLst>
      <p:ext uri="{BB962C8B-B14F-4D97-AF65-F5344CB8AC3E}">
        <p14:creationId xmlns:p14="http://schemas.microsoft.com/office/powerpoint/2010/main" xmlns="" val="32578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20</a:t>
            </a:fld>
            <a:endParaRPr lang="en-US"/>
          </a:p>
        </p:txBody>
      </p:sp>
    </p:spTree>
    <p:extLst>
      <p:ext uri="{BB962C8B-B14F-4D97-AF65-F5344CB8AC3E}">
        <p14:creationId xmlns:p14="http://schemas.microsoft.com/office/powerpoint/2010/main" xmlns="" val="395101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2</a:t>
            </a:fld>
            <a:endParaRPr lang="en-US" dirty="0"/>
          </a:p>
        </p:txBody>
      </p:sp>
    </p:spTree>
    <p:extLst>
      <p:ext uri="{BB962C8B-B14F-4D97-AF65-F5344CB8AC3E}">
        <p14:creationId xmlns:p14="http://schemas.microsoft.com/office/powerpoint/2010/main" xmlns="" val="3582614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3</a:t>
            </a:fld>
            <a:endParaRPr lang="en-US" dirty="0"/>
          </a:p>
        </p:txBody>
      </p:sp>
    </p:spTree>
    <p:extLst>
      <p:ext uri="{BB962C8B-B14F-4D97-AF65-F5344CB8AC3E}">
        <p14:creationId xmlns:p14="http://schemas.microsoft.com/office/powerpoint/2010/main" xmlns="" val="3885348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4</a:t>
            </a:fld>
            <a:endParaRPr lang="en-US" dirty="0"/>
          </a:p>
        </p:txBody>
      </p:sp>
    </p:spTree>
    <p:extLst>
      <p:ext uri="{BB962C8B-B14F-4D97-AF65-F5344CB8AC3E}">
        <p14:creationId xmlns:p14="http://schemas.microsoft.com/office/powerpoint/2010/main" xmlns="" val="108548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5</a:t>
            </a:fld>
            <a:endParaRPr lang="en-US" dirty="0"/>
          </a:p>
        </p:txBody>
      </p:sp>
    </p:spTree>
    <p:extLst>
      <p:ext uri="{BB962C8B-B14F-4D97-AF65-F5344CB8AC3E}">
        <p14:creationId xmlns:p14="http://schemas.microsoft.com/office/powerpoint/2010/main" xmlns="" val="2277779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6</a:t>
            </a:fld>
            <a:endParaRPr lang="en-US" dirty="0"/>
          </a:p>
        </p:txBody>
      </p:sp>
    </p:spTree>
    <p:extLst>
      <p:ext uri="{BB962C8B-B14F-4D97-AF65-F5344CB8AC3E}">
        <p14:creationId xmlns:p14="http://schemas.microsoft.com/office/powerpoint/2010/main" xmlns="" val="936095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7</a:t>
            </a:fld>
            <a:endParaRPr lang="en-US" dirty="0"/>
          </a:p>
        </p:txBody>
      </p:sp>
    </p:spTree>
    <p:extLst>
      <p:ext uri="{BB962C8B-B14F-4D97-AF65-F5344CB8AC3E}">
        <p14:creationId xmlns:p14="http://schemas.microsoft.com/office/powerpoint/2010/main" xmlns="" val="1548011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3B6390-1D1C-478B-9B62-5A52EDEDC2B3}" type="slidenum">
              <a:rPr lang="en-US" smtClean="0"/>
              <a:pPr/>
              <a:t>8</a:t>
            </a:fld>
            <a:endParaRPr lang="en-US" dirty="0"/>
          </a:p>
        </p:txBody>
      </p:sp>
    </p:spTree>
    <p:extLst>
      <p:ext uri="{BB962C8B-B14F-4D97-AF65-F5344CB8AC3E}">
        <p14:creationId xmlns:p14="http://schemas.microsoft.com/office/powerpoint/2010/main" xmlns="" val="1108944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3B6390-1D1C-478B-9B62-5A52EDEDC2B3}"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xmlns="" val="346438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3.xml"/><Relationship Id="rId1" Type="http://schemas.openxmlformats.org/officeDocument/2006/relationships/vmlDrawing" Target="../drawings/vmlDrawing2.v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77524D01-1AE4-4D37-9144-60BB9F385A7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3EC24E7A-7641-4AC2-BAC7-280295D8C6B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9DB8B379-2703-465C-AFA4-21AFDF7A3E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FF7A930C-9F51-4BB6-8DBB-EDAB0DE2C28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3A85A9-3313-444E-8A2E-1865A5D8522C}" type="slidenum">
              <a:rPr lang="en-US" altLang="en-US"/>
              <a:pPr>
                <a:defRPr/>
              </a:pPr>
              <a:t>‹#›</a:t>
            </a:fld>
            <a:endParaRPr lang="en-US" altLang="en-US"/>
          </a:p>
        </p:txBody>
      </p:sp>
    </p:spTree>
    <p:extLst>
      <p:ext uri="{BB962C8B-B14F-4D97-AF65-F5344CB8AC3E}">
        <p14:creationId xmlns:p14="http://schemas.microsoft.com/office/powerpoint/2010/main" xmlns="" val="3550743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1CBB3F-B90F-4834-9FF3-F128C9B85D76}" type="slidenum">
              <a:rPr lang="en-US" altLang="en-US"/>
              <a:pPr>
                <a:defRPr/>
              </a:pPr>
              <a:t>‹#›</a:t>
            </a:fld>
            <a:endParaRPr lang="en-US" altLang="en-US"/>
          </a:p>
        </p:txBody>
      </p:sp>
    </p:spTree>
    <p:extLst>
      <p:ext uri="{BB962C8B-B14F-4D97-AF65-F5344CB8AC3E}">
        <p14:creationId xmlns:p14="http://schemas.microsoft.com/office/powerpoint/2010/main" xmlns="" val="2350096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CD2DF3-953C-442A-93C7-F63224832C21}" type="slidenum">
              <a:rPr lang="en-US" altLang="en-US"/>
              <a:pPr>
                <a:defRPr/>
              </a:pPr>
              <a:t>‹#›</a:t>
            </a:fld>
            <a:endParaRPr lang="en-US" altLang="en-US"/>
          </a:p>
        </p:txBody>
      </p:sp>
    </p:spTree>
    <p:extLst>
      <p:ext uri="{BB962C8B-B14F-4D97-AF65-F5344CB8AC3E}">
        <p14:creationId xmlns:p14="http://schemas.microsoft.com/office/powerpoint/2010/main" xmlns="" val="343809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81BBFF-B02D-4C8D-8A53-FAEA579C126C}" type="slidenum">
              <a:rPr lang="en-US" altLang="en-US"/>
              <a:pPr>
                <a:defRPr/>
              </a:pPr>
              <a:t>‹#›</a:t>
            </a:fld>
            <a:endParaRPr lang="en-US" altLang="en-US"/>
          </a:p>
        </p:txBody>
      </p:sp>
    </p:spTree>
    <p:extLst>
      <p:ext uri="{BB962C8B-B14F-4D97-AF65-F5344CB8AC3E}">
        <p14:creationId xmlns:p14="http://schemas.microsoft.com/office/powerpoint/2010/main" xmlns="" val="1063201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66BBF54-5C2D-4BE1-933B-009CDCDB623D}" type="slidenum">
              <a:rPr lang="en-US" altLang="en-US"/>
              <a:pPr>
                <a:defRPr/>
              </a:pPr>
              <a:t>‹#›</a:t>
            </a:fld>
            <a:endParaRPr lang="en-US" altLang="en-US"/>
          </a:p>
        </p:txBody>
      </p:sp>
    </p:spTree>
    <p:extLst>
      <p:ext uri="{BB962C8B-B14F-4D97-AF65-F5344CB8AC3E}">
        <p14:creationId xmlns:p14="http://schemas.microsoft.com/office/powerpoint/2010/main" xmlns="" val="4025985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5230C5-FBAA-4AE2-99BA-8BC302FA41F1}" type="slidenum">
              <a:rPr lang="en-US" altLang="en-US"/>
              <a:pPr>
                <a:defRPr/>
              </a:pPr>
              <a:t>‹#›</a:t>
            </a:fld>
            <a:endParaRPr lang="en-US" altLang="en-US"/>
          </a:p>
        </p:txBody>
      </p:sp>
    </p:spTree>
    <p:extLst>
      <p:ext uri="{BB962C8B-B14F-4D97-AF65-F5344CB8AC3E}">
        <p14:creationId xmlns:p14="http://schemas.microsoft.com/office/powerpoint/2010/main" xmlns="" val="3681825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C652F95-8899-4F9A-8C8D-AD776DBA798B}" type="slidenum">
              <a:rPr lang="en-US" altLang="en-US"/>
              <a:pPr>
                <a:defRPr/>
              </a:pPr>
              <a:t>‹#›</a:t>
            </a:fld>
            <a:endParaRPr lang="en-US" altLang="en-US"/>
          </a:p>
        </p:txBody>
      </p:sp>
    </p:spTree>
    <p:extLst>
      <p:ext uri="{BB962C8B-B14F-4D97-AF65-F5344CB8AC3E}">
        <p14:creationId xmlns:p14="http://schemas.microsoft.com/office/powerpoint/2010/main" xmlns="" val="391263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9D44A426-DFCB-4D22-8628-9A98DE198809}"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1E5B03-3CB6-4A0C-A1C4-32F7B2204740}" type="slidenum">
              <a:rPr lang="en-US" altLang="en-US"/>
              <a:pPr>
                <a:defRPr/>
              </a:pPr>
              <a:t>‹#›</a:t>
            </a:fld>
            <a:endParaRPr lang="en-US" altLang="en-US"/>
          </a:p>
        </p:txBody>
      </p:sp>
    </p:spTree>
    <p:extLst>
      <p:ext uri="{BB962C8B-B14F-4D97-AF65-F5344CB8AC3E}">
        <p14:creationId xmlns:p14="http://schemas.microsoft.com/office/powerpoint/2010/main" xmlns="" val="3082234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867E2A-0C9F-40B2-823D-C9782BC96657}" type="slidenum">
              <a:rPr lang="en-US" altLang="en-US"/>
              <a:pPr>
                <a:defRPr/>
              </a:pPr>
              <a:t>‹#›</a:t>
            </a:fld>
            <a:endParaRPr lang="en-US" altLang="en-US"/>
          </a:p>
        </p:txBody>
      </p:sp>
    </p:spTree>
    <p:extLst>
      <p:ext uri="{BB962C8B-B14F-4D97-AF65-F5344CB8AC3E}">
        <p14:creationId xmlns:p14="http://schemas.microsoft.com/office/powerpoint/2010/main" xmlns="" val="375674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7C11CD-1E3F-42A3-9CBF-D0D2C3DCB788}" type="slidenum">
              <a:rPr lang="en-US" altLang="en-US"/>
              <a:pPr>
                <a:defRPr/>
              </a:pPr>
              <a:t>‹#›</a:t>
            </a:fld>
            <a:endParaRPr lang="en-US" altLang="en-US"/>
          </a:p>
        </p:txBody>
      </p:sp>
    </p:spTree>
    <p:extLst>
      <p:ext uri="{BB962C8B-B14F-4D97-AF65-F5344CB8AC3E}">
        <p14:creationId xmlns:p14="http://schemas.microsoft.com/office/powerpoint/2010/main" xmlns="" val="14291330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E4A572-B5A1-4B15-B739-2EE88A70A9FF}" type="slidenum">
              <a:rPr lang="en-US" altLang="en-US"/>
              <a:pPr>
                <a:defRPr/>
              </a:pPr>
              <a:t>‹#›</a:t>
            </a:fld>
            <a:endParaRPr lang="en-US" altLang="en-US"/>
          </a:p>
        </p:txBody>
      </p:sp>
    </p:spTree>
    <p:extLst>
      <p:ext uri="{BB962C8B-B14F-4D97-AF65-F5344CB8AC3E}">
        <p14:creationId xmlns:p14="http://schemas.microsoft.com/office/powerpoint/2010/main" xmlns="" val="983194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el und Inhalt">
    <p:spTree>
      <p:nvGrpSpPr>
        <p:cNvPr id="1" name=""/>
        <p:cNvGrpSpPr/>
        <p:nvPr/>
      </p:nvGrpSpPr>
      <p:grpSpPr>
        <a:xfrm>
          <a:off x="0" y="0"/>
          <a:ext cx="0" cy="0"/>
          <a:chOff x="0" y="0"/>
          <a:chExt cx="0" cy="0"/>
        </a:xfrm>
      </p:grpSpPr>
      <p:graphicFrame>
        <p:nvGraphicFramePr>
          <p:cNvPr id="6" name="Rectangle 2"/>
          <p:cNvGraphicFramePr>
            <a:graphicFrameLocks noChangeAspect="1"/>
          </p:cNvGraphicFramePr>
          <p:nvPr/>
        </p:nvGraphicFramePr>
        <p:xfrm>
          <a:off x="0" y="0"/>
          <a:ext cx="158750" cy="158750"/>
        </p:xfrm>
        <a:graphic>
          <a:graphicData uri="http://schemas.openxmlformats.org/presentationml/2006/ole">
            <p:oleObj spid="_x0000_s1105" r:id="rId3" imgW="0" imgH="0" progId="">
              <p:embed/>
            </p:oleObj>
          </a:graphicData>
        </a:graphic>
      </p:graphicFrame>
      <p:sp>
        <p:nvSpPr>
          <p:cNvPr id="3" name="Text Placeholder 21"/>
          <p:cNvSpPr txBox="1">
            <a:spLocks noGrp="1"/>
          </p:cNvSpPr>
          <p:nvPr>
            <p:ph type="body" idx="4294967295"/>
          </p:nvPr>
        </p:nvSpPr>
        <p:spPr>
          <a:xfrm>
            <a:off x="287341" y="295278"/>
            <a:ext cx="8570908" cy="187323"/>
          </a:xfrm>
          <a:solidFill>
            <a:srgbClr val="808080"/>
          </a:solidFill>
        </p:spPr>
        <p:txBody>
          <a:bodyPr lIns="71999" anchor="ctr"/>
          <a:lstStyle>
            <a:lvl1pPr defTabSz="180978">
              <a:defRPr lang="en-US" sz="1000" b="1"/>
            </a:lvl1pPr>
          </a:lstStyle>
          <a:p>
            <a:pPr lvl="0"/>
            <a:r>
              <a:rPr lang="en-US"/>
              <a:t>Click to edit Master text styles</a:t>
            </a:r>
          </a:p>
        </p:txBody>
      </p:sp>
      <p:sp>
        <p:nvSpPr>
          <p:cNvPr id="4" name="Text Placeholder 28"/>
          <p:cNvSpPr txBox="1">
            <a:spLocks noGrp="1"/>
          </p:cNvSpPr>
          <p:nvPr>
            <p:ph type="body" idx="4294967295"/>
          </p:nvPr>
        </p:nvSpPr>
        <p:spPr>
          <a:xfrm>
            <a:off x="287341" y="1484308"/>
            <a:ext cx="8570908" cy="2665411"/>
          </a:xfrm>
        </p:spPr>
        <p:txBody>
          <a:bodyPr/>
          <a:lstStyle>
            <a:lvl1pPr>
              <a:defRPr lang="de-DE"/>
            </a:lvl1pPr>
            <a:lvl2pPr>
              <a:defRPr lang="de-DE"/>
            </a:lvl2pPr>
            <a:lvl3pPr>
              <a:defRPr lang="de-DE"/>
            </a:lvl3pPr>
            <a:lvl4pPr>
              <a:defRPr lang="de-DE"/>
            </a:lvl4pPr>
            <a:lvl5pPr>
              <a:defRPr lang="de-DE"/>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itle 17"/>
          <p:cNvSpPr txBox="1">
            <a:spLocks noGrp="1"/>
          </p:cNvSpPr>
          <p:nvPr>
            <p:ph type="title"/>
          </p:nvPr>
        </p:nvSpPr>
        <p:spPr/>
        <p:txBody>
          <a:bodyPr/>
          <a:lstStyle>
            <a:lvl1pPr>
              <a:defRPr lang="de-DE"/>
            </a:lvl1pPr>
          </a:lstStyle>
          <a:p>
            <a:pPr lvl="0"/>
            <a:r>
              <a:rPr lang="de-DE"/>
              <a:t>Titelmasterformat durch Klicken bearbeiten</a:t>
            </a:r>
          </a:p>
        </p:txBody>
      </p:sp>
      <p:sp>
        <p:nvSpPr>
          <p:cNvPr id="7" name="Date Placeholder 22"/>
          <p:cNvSpPr txBox="1">
            <a:spLocks noGrp="1"/>
          </p:cNvSpPr>
          <p:nvPr>
            <p:ph type="dt" sz="quarter" idx="10"/>
          </p:nvPr>
        </p:nvSpPr>
        <p:spPr>
          <a:xfrm rot="16200004">
            <a:off x="8892382" y="6433344"/>
            <a:ext cx="366712" cy="82550"/>
          </a:xfrm>
        </p:spPr>
        <p:txBody>
          <a:bodyPr wrap="square" numCol="1" anchor="t" anchorCtr="0" compatLnSpc="1">
            <a:prstTxWarp prst="textNoShape">
              <a:avLst/>
            </a:prstTxWarp>
          </a:bodyPr>
          <a:lstStyle>
            <a:lvl1pPr fontAlgn="base">
              <a:spcBef>
                <a:spcPct val="0"/>
              </a:spcBef>
              <a:spcAft>
                <a:spcPct val="0"/>
              </a:spcAft>
              <a:defRPr sz="1800">
                <a:solidFill>
                  <a:srgbClr val="FFFFFF"/>
                </a:solidFill>
                <a:latin typeface="Arial" pitchFamily="34" charset="0"/>
                <a:ea typeface="DejaVu Sans"/>
                <a:cs typeface="DejaVu Sans"/>
              </a:defRPr>
            </a:lvl1pPr>
          </a:lstStyle>
          <a:p>
            <a:pPr>
              <a:defRPr/>
            </a:pPr>
            <a:r>
              <a:rPr lang="en-US"/>
              <a:t>© Detecon</a:t>
            </a:r>
            <a:endParaRPr lang="de-DE"/>
          </a:p>
        </p:txBody>
      </p:sp>
      <p:sp>
        <p:nvSpPr>
          <p:cNvPr id="8" name="Slide Number Placeholder 23"/>
          <p:cNvSpPr txBox="1">
            <a:spLocks noGrp="1"/>
          </p:cNvSpPr>
          <p:nvPr>
            <p:ph type="sldNum" sz="quarter" idx="11"/>
          </p:nvPr>
        </p:nvSpPr>
        <p:spPr>
          <a:xfrm>
            <a:off x="4378325" y="6559550"/>
            <a:ext cx="368300" cy="138113"/>
          </a:xfrm>
        </p:spPr>
        <p:txBody>
          <a:bodyPr anchor="t" anchorCtr="1"/>
          <a:lstStyle>
            <a:lvl1pPr algn="ctr">
              <a:defRPr sz="1800">
                <a:solidFill>
                  <a:srgbClr val="FFFFFF"/>
                </a:solidFill>
                <a:latin typeface="Arial" panose="020B0604020202020204" pitchFamily="34" charset="0"/>
              </a:defRPr>
            </a:lvl1pPr>
          </a:lstStyle>
          <a:p>
            <a:pPr>
              <a:defRPr/>
            </a:pPr>
            <a:r>
              <a:rPr lang="de-DE" altLang="en-US"/>
              <a:t>– </a:t>
            </a:r>
            <a:fld id="{072149FF-988D-4C0C-96F9-6811D3D29E9A}" type="slidenum">
              <a:rPr lang="de-DE" altLang="en-US"/>
              <a:pPr>
                <a:defRPr/>
              </a:pPr>
              <a:t>‹#›</a:t>
            </a:fld>
            <a:r>
              <a:rPr lang="de-DE" altLang="en-US"/>
              <a:t> –</a:t>
            </a:r>
          </a:p>
        </p:txBody>
      </p:sp>
    </p:spTree>
    <p:extLst>
      <p:ext uri="{BB962C8B-B14F-4D97-AF65-F5344CB8AC3E}">
        <p14:creationId xmlns:p14="http://schemas.microsoft.com/office/powerpoint/2010/main" xmlns="" val="68187485"/>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3A85A9-3313-444E-8A2E-1865A5D8522C}" type="slidenum">
              <a:rPr lang="en-US" altLang="en-US"/>
              <a:pPr>
                <a:defRPr/>
              </a:pPr>
              <a:t>‹#›</a:t>
            </a:fld>
            <a:endParaRPr lang="en-US" altLang="en-US"/>
          </a:p>
        </p:txBody>
      </p:sp>
    </p:spTree>
    <p:extLst>
      <p:ext uri="{BB962C8B-B14F-4D97-AF65-F5344CB8AC3E}">
        <p14:creationId xmlns:p14="http://schemas.microsoft.com/office/powerpoint/2010/main" xmlns="" val="516600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1CBB3F-B90F-4834-9FF3-F128C9B85D76}" type="slidenum">
              <a:rPr lang="en-US" altLang="en-US"/>
              <a:pPr>
                <a:defRPr/>
              </a:pPr>
              <a:t>‹#›</a:t>
            </a:fld>
            <a:endParaRPr lang="en-US" altLang="en-US"/>
          </a:p>
        </p:txBody>
      </p:sp>
    </p:spTree>
    <p:extLst>
      <p:ext uri="{BB962C8B-B14F-4D97-AF65-F5344CB8AC3E}">
        <p14:creationId xmlns:p14="http://schemas.microsoft.com/office/powerpoint/2010/main" xmlns="" val="27219128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CD2DF3-953C-442A-93C7-F63224832C21}" type="slidenum">
              <a:rPr lang="en-US" altLang="en-US"/>
              <a:pPr>
                <a:defRPr/>
              </a:pPr>
              <a:t>‹#›</a:t>
            </a:fld>
            <a:endParaRPr lang="en-US" altLang="en-US"/>
          </a:p>
        </p:txBody>
      </p:sp>
    </p:spTree>
    <p:extLst>
      <p:ext uri="{BB962C8B-B14F-4D97-AF65-F5344CB8AC3E}">
        <p14:creationId xmlns:p14="http://schemas.microsoft.com/office/powerpoint/2010/main" xmlns="" val="2250541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81BBFF-B02D-4C8D-8A53-FAEA579C126C}" type="slidenum">
              <a:rPr lang="en-US" altLang="en-US"/>
              <a:pPr>
                <a:defRPr/>
              </a:pPr>
              <a:t>‹#›</a:t>
            </a:fld>
            <a:endParaRPr lang="en-US" altLang="en-US"/>
          </a:p>
        </p:txBody>
      </p:sp>
    </p:spTree>
    <p:extLst>
      <p:ext uri="{BB962C8B-B14F-4D97-AF65-F5344CB8AC3E}">
        <p14:creationId xmlns:p14="http://schemas.microsoft.com/office/powerpoint/2010/main" xmlns="" val="41522516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66BBF54-5C2D-4BE1-933B-009CDCDB623D}" type="slidenum">
              <a:rPr lang="en-US" altLang="en-US"/>
              <a:pPr>
                <a:defRPr/>
              </a:pPr>
              <a:t>‹#›</a:t>
            </a:fld>
            <a:endParaRPr lang="en-US" altLang="en-US"/>
          </a:p>
        </p:txBody>
      </p:sp>
    </p:spTree>
    <p:extLst>
      <p:ext uri="{BB962C8B-B14F-4D97-AF65-F5344CB8AC3E}">
        <p14:creationId xmlns:p14="http://schemas.microsoft.com/office/powerpoint/2010/main" xmlns="" val="58735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E1310D1B-3A25-4AB5-BBA7-8FF8B7239A1C}"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5230C5-FBAA-4AE2-99BA-8BC302FA41F1}" type="slidenum">
              <a:rPr lang="en-US" altLang="en-US"/>
              <a:pPr>
                <a:defRPr/>
              </a:pPr>
              <a:t>‹#›</a:t>
            </a:fld>
            <a:endParaRPr lang="en-US" altLang="en-US"/>
          </a:p>
        </p:txBody>
      </p:sp>
    </p:spTree>
    <p:extLst>
      <p:ext uri="{BB962C8B-B14F-4D97-AF65-F5344CB8AC3E}">
        <p14:creationId xmlns:p14="http://schemas.microsoft.com/office/powerpoint/2010/main" xmlns="" val="24722354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C652F95-8899-4F9A-8C8D-AD776DBA798B}" type="slidenum">
              <a:rPr lang="en-US" altLang="en-US"/>
              <a:pPr>
                <a:defRPr/>
              </a:pPr>
              <a:t>‹#›</a:t>
            </a:fld>
            <a:endParaRPr lang="en-US" altLang="en-US"/>
          </a:p>
        </p:txBody>
      </p:sp>
    </p:spTree>
    <p:extLst>
      <p:ext uri="{BB962C8B-B14F-4D97-AF65-F5344CB8AC3E}">
        <p14:creationId xmlns:p14="http://schemas.microsoft.com/office/powerpoint/2010/main" xmlns="" val="17313194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1E5B03-3CB6-4A0C-A1C4-32F7B2204740}" type="slidenum">
              <a:rPr lang="en-US" altLang="en-US"/>
              <a:pPr>
                <a:defRPr/>
              </a:pPr>
              <a:t>‹#›</a:t>
            </a:fld>
            <a:endParaRPr lang="en-US" altLang="en-US"/>
          </a:p>
        </p:txBody>
      </p:sp>
    </p:spTree>
    <p:extLst>
      <p:ext uri="{BB962C8B-B14F-4D97-AF65-F5344CB8AC3E}">
        <p14:creationId xmlns:p14="http://schemas.microsoft.com/office/powerpoint/2010/main" xmlns="" val="22851520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867E2A-0C9F-40B2-823D-C9782BC96657}" type="slidenum">
              <a:rPr lang="en-US" altLang="en-US"/>
              <a:pPr>
                <a:defRPr/>
              </a:pPr>
              <a:t>‹#›</a:t>
            </a:fld>
            <a:endParaRPr lang="en-US" altLang="en-US"/>
          </a:p>
        </p:txBody>
      </p:sp>
    </p:spTree>
    <p:extLst>
      <p:ext uri="{BB962C8B-B14F-4D97-AF65-F5344CB8AC3E}">
        <p14:creationId xmlns:p14="http://schemas.microsoft.com/office/powerpoint/2010/main" xmlns="" val="3752132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7C11CD-1E3F-42A3-9CBF-D0D2C3DCB788}" type="slidenum">
              <a:rPr lang="en-US" altLang="en-US"/>
              <a:pPr>
                <a:defRPr/>
              </a:pPr>
              <a:t>‹#›</a:t>
            </a:fld>
            <a:endParaRPr lang="en-US" altLang="en-US"/>
          </a:p>
        </p:txBody>
      </p:sp>
    </p:spTree>
    <p:extLst>
      <p:ext uri="{BB962C8B-B14F-4D97-AF65-F5344CB8AC3E}">
        <p14:creationId xmlns:p14="http://schemas.microsoft.com/office/powerpoint/2010/main" xmlns="" val="16694413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 Detecon</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E4A572-B5A1-4B15-B739-2EE88A70A9FF}" type="slidenum">
              <a:rPr lang="en-US" altLang="en-US"/>
              <a:pPr>
                <a:defRPr/>
              </a:pPr>
              <a:t>‹#›</a:t>
            </a:fld>
            <a:endParaRPr lang="en-US" altLang="en-US"/>
          </a:p>
        </p:txBody>
      </p:sp>
    </p:spTree>
    <p:extLst>
      <p:ext uri="{BB962C8B-B14F-4D97-AF65-F5344CB8AC3E}">
        <p14:creationId xmlns:p14="http://schemas.microsoft.com/office/powerpoint/2010/main" xmlns="" val="32424360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Titel und Inhalt">
    <p:spTree>
      <p:nvGrpSpPr>
        <p:cNvPr id="1" name=""/>
        <p:cNvGrpSpPr/>
        <p:nvPr/>
      </p:nvGrpSpPr>
      <p:grpSpPr>
        <a:xfrm>
          <a:off x="0" y="0"/>
          <a:ext cx="0" cy="0"/>
          <a:chOff x="0" y="0"/>
          <a:chExt cx="0" cy="0"/>
        </a:xfrm>
      </p:grpSpPr>
      <p:graphicFrame>
        <p:nvGraphicFramePr>
          <p:cNvPr id="6" name="Rectangle 2"/>
          <p:cNvGraphicFramePr>
            <a:graphicFrameLocks noChangeAspect="1"/>
          </p:cNvGraphicFramePr>
          <p:nvPr/>
        </p:nvGraphicFramePr>
        <p:xfrm>
          <a:off x="0" y="0"/>
          <a:ext cx="158750" cy="158750"/>
        </p:xfrm>
        <a:graphic>
          <a:graphicData uri="http://schemas.openxmlformats.org/presentationml/2006/ole">
            <p:oleObj spid="_x0000_s2112" r:id="rId3" imgW="0" imgH="0" progId="">
              <p:embed/>
            </p:oleObj>
          </a:graphicData>
        </a:graphic>
      </p:graphicFrame>
      <p:sp>
        <p:nvSpPr>
          <p:cNvPr id="3" name="Text Placeholder 21"/>
          <p:cNvSpPr txBox="1">
            <a:spLocks noGrp="1"/>
          </p:cNvSpPr>
          <p:nvPr>
            <p:ph type="body" idx="4294967295"/>
          </p:nvPr>
        </p:nvSpPr>
        <p:spPr>
          <a:xfrm>
            <a:off x="287341" y="295278"/>
            <a:ext cx="8570908" cy="187323"/>
          </a:xfrm>
          <a:solidFill>
            <a:srgbClr val="808080"/>
          </a:solidFill>
        </p:spPr>
        <p:txBody>
          <a:bodyPr lIns="71999" anchor="ctr"/>
          <a:lstStyle>
            <a:lvl1pPr defTabSz="180978">
              <a:defRPr lang="en-US" sz="1000" b="1"/>
            </a:lvl1pPr>
          </a:lstStyle>
          <a:p>
            <a:pPr lvl="0"/>
            <a:r>
              <a:rPr lang="en-US"/>
              <a:t>Click to edit Master text styles</a:t>
            </a:r>
          </a:p>
        </p:txBody>
      </p:sp>
      <p:sp>
        <p:nvSpPr>
          <p:cNvPr id="4" name="Text Placeholder 28"/>
          <p:cNvSpPr txBox="1">
            <a:spLocks noGrp="1"/>
          </p:cNvSpPr>
          <p:nvPr>
            <p:ph type="body" idx="4294967295"/>
          </p:nvPr>
        </p:nvSpPr>
        <p:spPr>
          <a:xfrm>
            <a:off x="287341" y="1484308"/>
            <a:ext cx="8570908" cy="2665411"/>
          </a:xfrm>
        </p:spPr>
        <p:txBody>
          <a:bodyPr/>
          <a:lstStyle>
            <a:lvl1pPr>
              <a:defRPr lang="de-DE"/>
            </a:lvl1pPr>
            <a:lvl2pPr>
              <a:defRPr lang="de-DE"/>
            </a:lvl2pPr>
            <a:lvl3pPr>
              <a:defRPr lang="de-DE"/>
            </a:lvl3pPr>
            <a:lvl4pPr>
              <a:defRPr lang="de-DE"/>
            </a:lvl4pPr>
            <a:lvl5pPr>
              <a:defRPr lang="de-DE"/>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itle 17"/>
          <p:cNvSpPr txBox="1">
            <a:spLocks noGrp="1"/>
          </p:cNvSpPr>
          <p:nvPr>
            <p:ph type="title"/>
          </p:nvPr>
        </p:nvSpPr>
        <p:spPr/>
        <p:txBody>
          <a:bodyPr/>
          <a:lstStyle>
            <a:lvl1pPr>
              <a:defRPr lang="de-DE"/>
            </a:lvl1pPr>
          </a:lstStyle>
          <a:p>
            <a:pPr lvl="0"/>
            <a:r>
              <a:rPr lang="de-DE"/>
              <a:t>Titelmasterformat durch Klicken bearbeiten</a:t>
            </a:r>
          </a:p>
        </p:txBody>
      </p:sp>
      <p:sp>
        <p:nvSpPr>
          <p:cNvPr id="7" name="Date Placeholder 22"/>
          <p:cNvSpPr txBox="1">
            <a:spLocks noGrp="1"/>
          </p:cNvSpPr>
          <p:nvPr>
            <p:ph type="dt" sz="quarter" idx="10"/>
          </p:nvPr>
        </p:nvSpPr>
        <p:spPr>
          <a:xfrm rot="16200004">
            <a:off x="8892382" y="6433344"/>
            <a:ext cx="366712" cy="82550"/>
          </a:xfrm>
        </p:spPr>
        <p:txBody>
          <a:bodyPr wrap="square" numCol="1" anchor="t" anchorCtr="0" compatLnSpc="1">
            <a:prstTxWarp prst="textNoShape">
              <a:avLst/>
            </a:prstTxWarp>
          </a:bodyPr>
          <a:lstStyle>
            <a:lvl1pPr fontAlgn="base">
              <a:spcBef>
                <a:spcPct val="0"/>
              </a:spcBef>
              <a:spcAft>
                <a:spcPct val="0"/>
              </a:spcAft>
              <a:defRPr sz="1800">
                <a:solidFill>
                  <a:srgbClr val="FFFFFF"/>
                </a:solidFill>
                <a:latin typeface="Arial" pitchFamily="34" charset="0"/>
                <a:ea typeface="DejaVu Sans"/>
                <a:cs typeface="DejaVu Sans"/>
              </a:defRPr>
            </a:lvl1pPr>
          </a:lstStyle>
          <a:p>
            <a:pPr>
              <a:defRPr/>
            </a:pPr>
            <a:r>
              <a:rPr lang="en-US"/>
              <a:t>© Detecon</a:t>
            </a:r>
            <a:endParaRPr lang="de-DE"/>
          </a:p>
        </p:txBody>
      </p:sp>
      <p:sp>
        <p:nvSpPr>
          <p:cNvPr id="8" name="Slide Number Placeholder 23"/>
          <p:cNvSpPr txBox="1">
            <a:spLocks noGrp="1"/>
          </p:cNvSpPr>
          <p:nvPr>
            <p:ph type="sldNum" sz="quarter" idx="11"/>
          </p:nvPr>
        </p:nvSpPr>
        <p:spPr>
          <a:xfrm>
            <a:off x="4378325" y="6559550"/>
            <a:ext cx="368300" cy="138113"/>
          </a:xfrm>
        </p:spPr>
        <p:txBody>
          <a:bodyPr anchor="t" anchorCtr="1"/>
          <a:lstStyle>
            <a:lvl1pPr algn="ctr">
              <a:defRPr sz="1800">
                <a:solidFill>
                  <a:srgbClr val="FFFFFF"/>
                </a:solidFill>
                <a:latin typeface="Arial" panose="020B0604020202020204" pitchFamily="34" charset="0"/>
              </a:defRPr>
            </a:lvl1pPr>
          </a:lstStyle>
          <a:p>
            <a:pPr>
              <a:defRPr/>
            </a:pPr>
            <a:r>
              <a:rPr lang="de-DE" altLang="en-US"/>
              <a:t>– </a:t>
            </a:r>
            <a:fld id="{072149FF-988D-4C0C-96F9-6811D3D29E9A}" type="slidenum">
              <a:rPr lang="de-DE" altLang="en-US"/>
              <a:pPr>
                <a:defRPr/>
              </a:pPr>
              <a:t>‹#›</a:t>
            </a:fld>
            <a:r>
              <a:rPr lang="de-DE" altLang="en-US"/>
              <a:t> –</a:t>
            </a:r>
          </a:p>
        </p:txBody>
      </p:sp>
    </p:spTree>
    <p:extLst>
      <p:ext uri="{BB962C8B-B14F-4D97-AF65-F5344CB8AC3E}">
        <p14:creationId xmlns:p14="http://schemas.microsoft.com/office/powerpoint/2010/main" xmlns="" val="3524498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BA121AFD-2AA0-4253-BE75-42DD9A9B65B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smtClean="0"/>
            </a:lvl1pPr>
          </a:lstStyle>
          <a:p>
            <a:pPr>
              <a:defRPr/>
            </a:pPr>
            <a:endParaRPr lang="en-US" dirty="0"/>
          </a:p>
        </p:txBody>
      </p:sp>
      <p:sp>
        <p:nvSpPr>
          <p:cNvPr id="8" name="Footer Placeholder 7"/>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9" name="Slide Number Placeholder 8"/>
          <p:cNvSpPr>
            <a:spLocks noGrp="1"/>
          </p:cNvSpPr>
          <p:nvPr>
            <p:ph type="sldNum" sz="quarter" idx="12"/>
          </p:nvPr>
        </p:nvSpPr>
        <p:spPr/>
        <p:txBody>
          <a:bodyPr/>
          <a:lstStyle>
            <a:lvl1pPr>
              <a:defRPr smtClean="0"/>
            </a:lvl1pPr>
          </a:lstStyle>
          <a:p>
            <a:pPr>
              <a:defRPr/>
            </a:pPr>
            <a:fld id="{0C9176EB-7C4C-480E-9F48-FF9FCB2C86F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smtClean="0"/>
            </a:lvl1pPr>
          </a:lstStyle>
          <a:p>
            <a:pPr>
              <a:defRPr/>
            </a:pPr>
            <a:endParaRPr lang="en-US" dirty="0"/>
          </a:p>
        </p:txBody>
      </p:sp>
      <p:sp>
        <p:nvSpPr>
          <p:cNvPr id="4" name="Footer Placeholder 3"/>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5" name="Slide Number Placeholder 4"/>
          <p:cNvSpPr>
            <a:spLocks noGrp="1"/>
          </p:cNvSpPr>
          <p:nvPr>
            <p:ph type="sldNum" sz="quarter" idx="12"/>
          </p:nvPr>
        </p:nvSpPr>
        <p:spPr/>
        <p:txBody>
          <a:bodyPr/>
          <a:lstStyle>
            <a:lvl1pPr>
              <a:defRPr smtClean="0"/>
            </a:lvl1pPr>
          </a:lstStyle>
          <a:p>
            <a:pPr>
              <a:defRPr/>
            </a:pPr>
            <a:fld id="{724897F3-50A6-4180-A788-158029C75BB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dirty="0"/>
          </a:p>
        </p:txBody>
      </p:sp>
      <p:sp>
        <p:nvSpPr>
          <p:cNvPr id="3" name="Footer Placeholder 2"/>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4" name="Slide Number Placeholder 3"/>
          <p:cNvSpPr>
            <a:spLocks noGrp="1"/>
          </p:cNvSpPr>
          <p:nvPr>
            <p:ph type="sldNum" sz="quarter" idx="12"/>
          </p:nvPr>
        </p:nvSpPr>
        <p:spPr/>
        <p:txBody>
          <a:bodyPr/>
          <a:lstStyle>
            <a:lvl1pPr>
              <a:defRPr smtClean="0"/>
            </a:lvl1pPr>
          </a:lstStyle>
          <a:p>
            <a:pPr>
              <a:defRPr/>
            </a:pPr>
            <a:fld id="{A8C910BE-9E39-405E-B6AD-E908957B785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46F45D79-EE7F-43F1-A620-17187EB0827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6B8A749A-B9D9-42D5-A4CB-EAA5E237F18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endParaRPr lang="en-US"/>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dirty="0"/>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rgbClr val="E15415"/>
                </a:solidFill>
                <a:latin typeface="+mn-lt"/>
              </a:defRPr>
            </a:lvl1pPr>
          </a:lstStyle>
          <a:p>
            <a:pPr>
              <a:defRPr/>
            </a:pPr>
            <a:r>
              <a:rPr lang="en-US" dirty="0"/>
              <a:t>Making South Africa a Global Leader</a:t>
            </a:r>
          </a:p>
          <a:p>
            <a:pPr>
              <a:defRPr/>
            </a:pPr>
            <a:r>
              <a:rPr lang="en-US" dirty="0"/>
              <a:t>in Harnessing ICTs for Socio-economic Development</a:t>
            </a:r>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C76E20B3-BAA3-4D1A-8F42-3DC6E5335D8A}"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152400"/>
            <a:ext cx="5821363" cy="912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r>
              <a:rPr lang="en-US" b="0"/>
              <a:t>© Detecon</a:t>
            </a:r>
            <a:endParaRPr lang="en-US" b="0"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b="0"/>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F422C63-7202-4F8F-BEAD-516EEC6515F4}" type="slidenum">
              <a:rPr lang="en-US" altLang="en-US" b="0">
                <a:cs typeface="Arial" panose="020B0604020202020204" pitchFamily="34" charset="0"/>
              </a:rPr>
              <a:pPr>
                <a:defRPr/>
              </a:pPr>
              <a:t>‹#›</a:t>
            </a:fld>
            <a:endParaRPr lang="en-US" altLang="en-US" b="0">
              <a:cs typeface="Arial" panose="020B0604020202020204" pitchFamily="34" charset="0"/>
            </a:endParaRPr>
          </a:p>
        </p:txBody>
      </p:sp>
      <p:pic>
        <p:nvPicPr>
          <p:cNvPr id="2055" name="Picture 7" descr="approved-logo.jp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5821363" y="0"/>
            <a:ext cx="3314700"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a:cxnSpLocks noChangeShapeType="1"/>
          </p:cNvCxnSpPr>
          <p:nvPr userDrawn="1"/>
        </p:nvCxnSpPr>
        <p:spPr bwMode="auto">
          <a:xfrm>
            <a:off x="0" y="1143000"/>
            <a:ext cx="9144000" cy="1588"/>
          </a:xfrm>
          <a:prstGeom prst="line">
            <a:avLst/>
          </a:prstGeom>
          <a:noFill/>
          <a:ln w="38100">
            <a:solidFill>
              <a:srgbClr val="EF4718"/>
            </a:solidFill>
            <a:round/>
            <a:headEnd/>
            <a:tailEnd/>
          </a:ln>
          <a:effectLst>
            <a:outerShdw blurRad="40000" dist="23000" dir="5400000" rotWithShape="0">
              <a:srgbClr val="000000">
                <a:alpha val="34999"/>
              </a:srgbClr>
            </a:outerShdw>
          </a:effectLst>
          <a:extLst>
            <a:ext uri="{909E8E84-426E-40dd-AFC4-6F175D3DCCD1}"/>
          </a:extLst>
        </p:spPr>
      </p:cxnSp>
      <p:sp>
        <p:nvSpPr>
          <p:cNvPr id="9" name="Footer Placeholder 5"/>
          <p:cNvSpPr txBox="1">
            <a:spLocks/>
          </p:cNvSpPr>
          <p:nvPr userDrawn="1"/>
        </p:nvSpPr>
        <p:spPr bwMode="auto">
          <a:xfrm>
            <a:off x="0" y="6596063"/>
            <a:ext cx="9136063" cy="261937"/>
          </a:xfrm>
          <a:prstGeom prst="rect">
            <a:avLst/>
          </a:prstGeom>
          <a:solidFill>
            <a:srgbClr val="EF4718"/>
          </a:solidFill>
          <a:extLst>
            <a:ext uri="{91240B29-F687-4f45-9708-019B960494DF}"/>
          </a:extLst>
        </p:spPr>
        <p:txBody>
          <a:bodyPr/>
          <a:lstStyle>
            <a:defPPr>
              <a:defRPr lang="en-US"/>
            </a:defPPr>
            <a:lvl1pPr marL="0" algn="l" defTabSz="457200" rtl="0" eaLnBrk="1" latinLnBrk="0" hangingPunct="1">
              <a:defRPr sz="3200" kern="1200">
                <a:solidFill>
                  <a:schemeClr val="tx1"/>
                </a:solidFill>
                <a:latin typeface="Calibri" charset="0"/>
                <a:ea typeface="ＭＳ Ｐゴシック" charset="0"/>
                <a:cs typeface="+mn-cs"/>
              </a:defRPr>
            </a:lvl1pPr>
            <a:lvl2pPr marL="457200" algn="l" defTabSz="457200" rtl="0" eaLnBrk="1" latinLnBrk="0" hangingPunct="1">
              <a:defRPr sz="2800" kern="1200">
                <a:solidFill>
                  <a:schemeClr val="tx1"/>
                </a:solidFill>
                <a:latin typeface="Calibri" charset="0"/>
                <a:ea typeface="ＭＳ Ｐゴシック" charset="0"/>
                <a:cs typeface="+mn-cs"/>
              </a:defRPr>
            </a:lvl2pPr>
            <a:lvl3pPr marL="914400" algn="l" defTabSz="457200" rtl="0" eaLnBrk="1" latinLnBrk="0" hangingPunct="1">
              <a:defRPr sz="2400" kern="1200">
                <a:solidFill>
                  <a:schemeClr val="tx1"/>
                </a:solidFill>
                <a:latin typeface="Calibri" charset="0"/>
                <a:ea typeface="ＭＳ Ｐゴシック" charset="0"/>
                <a:cs typeface="+mn-cs"/>
              </a:defRPr>
            </a:lvl3pPr>
            <a:lvl4pPr marL="1371600" algn="l" defTabSz="457200" rtl="0" eaLnBrk="1" latinLnBrk="0" hangingPunct="1">
              <a:defRPr sz="2000" kern="1200">
                <a:solidFill>
                  <a:schemeClr val="tx1"/>
                </a:solidFill>
                <a:latin typeface="Calibri" charset="0"/>
                <a:ea typeface="ＭＳ Ｐゴシック" charset="0"/>
                <a:cs typeface="+mn-cs"/>
              </a:defRPr>
            </a:lvl4pPr>
            <a:lvl5pPr marL="1828800" algn="l" defTabSz="457200" rtl="0" eaLnBrk="1" latinLnBrk="0" hangingPunct="1">
              <a:defRPr sz="2000" kern="1200">
                <a:solidFill>
                  <a:schemeClr val="tx1"/>
                </a:solidFill>
                <a:latin typeface="Calibri" charset="0"/>
                <a:ea typeface="ＭＳ Ｐゴシック" charset="0"/>
                <a:cs typeface="+mn-cs"/>
              </a:defRPr>
            </a:lvl5pPr>
            <a:lvl6pPr marL="22860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6pPr>
            <a:lvl7pPr marL="27432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7pPr>
            <a:lvl8pPr marL="32004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8pPr>
            <a:lvl9pPr marL="36576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9pPr>
          </a:lstStyle>
          <a:p>
            <a:pPr>
              <a:spcBef>
                <a:spcPts val="600"/>
              </a:spcBef>
              <a:defRPr/>
            </a:pPr>
            <a:r>
              <a:rPr lang="en-US" sz="1200" b="0" dirty="0" smtClean="0">
                <a:solidFill>
                  <a:prstClr val="white"/>
                </a:solidFill>
                <a:latin typeface="Arial" charset="0"/>
                <a:cs typeface="Arial" charset="0"/>
              </a:rPr>
              <a:t>Making South Africa a Global Leader in Harnessing ICTs for Socio-economic Development</a:t>
            </a:r>
            <a:endParaRPr lang="en-US" sz="1200" b="0" dirty="0">
              <a:solidFill>
                <a:prstClr val="white"/>
              </a:solidFill>
              <a:latin typeface="Arial" charset="0"/>
              <a:cs typeface="Arial" charset="0"/>
            </a:endParaRPr>
          </a:p>
        </p:txBody>
      </p:sp>
    </p:spTree>
    <p:extLst>
      <p:ext uri="{BB962C8B-B14F-4D97-AF65-F5344CB8AC3E}">
        <p14:creationId xmlns:p14="http://schemas.microsoft.com/office/powerpoint/2010/main" xmlns="" val="10810333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rtl="0" eaLnBrk="0" fontAlgn="base" hangingPunct="0">
        <a:spcBef>
          <a:spcPct val="0"/>
        </a:spcBef>
        <a:spcAft>
          <a:spcPct val="0"/>
        </a:spcAft>
        <a:defRPr sz="2400" b="1" kern="1200">
          <a:solidFill>
            <a:srgbClr val="C00000"/>
          </a:solidFill>
          <a:latin typeface="+mj-lt"/>
          <a:ea typeface="+mj-ea"/>
          <a:cs typeface="+mj-cs"/>
        </a:defRPr>
      </a:lvl1pPr>
      <a:lvl2pPr algn="ctr" rtl="0" eaLnBrk="0" fontAlgn="base" hangingPunct="0">
        <a:spcBef>
          <a:spcPct val="0"/>
        </a:spcBef>
        <a:spcAft>
          <a:spcPct val="0"/>
        </a:spcAft>
        <a:defRPr sz="2400" b="1">
          <a:solidFill>
            <a:srgbClr val="C00000"/>
          </a:solidFill>
          <a:latin typeface="Calibri" panose="020F0502020204030204" pitchFamily="34" charset="0"/>
        </a:defRPr>
      </a:lvl2pPr>
      <a:lvl3pPr algn="ctr" rtl="0" eaLnBrk="0" fontAlgn="base" hangingPunct="0">
        <a:spcBef>
          <a:spcPct val="0"/>
        </a:spcBef>
        <a:spcAft>
          <a:spcPct val="0"/>
        </a:spcAft>
        <a:defRPr sz="2400" b="1">
          <a:solidFill>
            <a:srgbClr val="C00000"/>
          </a:solidFill>
          <a:latin typeface="Calibri" panose="020F0502020204030204" pitchFamily="34" charset="0"/>
        </a:defRPr>
      </a:lvl3pPr>
      <a:lvl4pPr algn="ctr" rtl="0" eaLnBrk="0" fontAlgn="base" hangingPunct="0">
        <a:spcBef>
          <a:spcPct val="0"/>
        </a:spcBef>
        <a:spcAft>
          <a:spcPct val="0"/>
        </a:spcAft>
        <a:defRPr sz="2400" b="1">
          <a:solidFill>
            <a:srgbClr val="C00000"/>
          </a:solidFill>
          <a:latin typeface="Calibri" panose="020F0502020204030204" pitchFamily="34" charset="0"/>
        </a:defRPr>
      </a:lvl4pPr>
      <a:lvl5pPr algn="ctr" rtl="0" eaLnBrk="0" fontAlgn="base" hangingPunct="0">
        <a:spcBef>
          <a:spcPct val="0"/>
        </a:spcBef>
        <a:spcAft>
          <a:spcPct val="0"/>
        </a:spcAft>
        <a:defRPr sz="2400" b="1">
          <a:solidFill>
            <a:srgbClr val="C00000"/>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152400"/>
            <a:ext cx="5821363" cy="912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r>
              <a:rPr lang="en-US" b="0"/>
              <a:t>© Detecon</a:t>
            </a:r>
            <a:endParaRPr lang="en-US" b="0"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b="0"/>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F422C63-7202-4F8F-BEAD-516EEC6515F4}" type="slidenum">
              <a:rPr lang="en-US" altLang="en-US" b="0">
                <a:cs typeface="Arial" panose="020B0604020202020204" pitchFamily="34" charset="0"/>
              </a:rPr>
              <a:pPr>
                <a:defRPr/>
              </a:pPr>
              <a:t>‹#›</a:t>
            </a:fld>
            <a:endParaRPr lang="en-US" altLang="en-US" b="0">
              <a:cs typeface="Arial" panose="020B0604020202020204" pitchFamily="34" charset="0"/>
            </a:endParaRPr>
          </a:p>
        </p:txBody>
      </p:sp>
      <p:pic>
        <p:nvPicPr>
          <p:cNvPr id="2055" name="Picture 7" descr="approved-logo.jp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5821363" y="0"/>
            <a:ext cx="3314700"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Straight Connector 7"/>
          <p:cNvCxnSpPr>
            <a:cxnSpLocks noChangeShapeType="1"/>
          </p:cNvCxnSpPr>
          <p:nvPr userDrawn="1"/>
        </p:nvCxnSpPr>
        <p:spPr bwMode="auto">
          <a:xfrm>
            <a:off x="0" y="1143000"/>
            <a:ext cx="9144000" cy="1588"/>
          </a:xfrm>
          <a:prstGeom prst="line">
            <a:avLst/>
          </a:prstGeom>
          <a:noFill/>
          <a:ln w="38100">
            <a:solidFill>
              <a:srgbClr val="EF4718"/>
            </a:solidFill>
            <a:round/>
            <a:headEnd/>
            <a:tailEnd/>
          </a:ln>
          <a:effectLst>
            <a:outerShdw blurRad="40000" dist="23000" dir="5400000" rotWithShape="0">
              <a:srgbClr val="000000">
                <a:alpha val="34999"/>
              </a:srgbClr>
            </a:outerShdw>
          </a:effectLst>
          <a:extLst>
            <a:ext uri="{909E8E84-426E-40dd-AFC4-6F175D3DCCD1}"/>
          </a:extLst>
        </p:spPr>
      </p:cxnSp>
      <p:sp>
        <p:nvSpPr>
          <p:cNvPr id="9" name="Footer Placeholder 5"/>
          <p:cNvSpPr txBox="1">
            <a:spLocks/>
          </p:cNvSpPr>
          <p:nvPr userDrawn="1"/>
        </p:nvSpPr>
        <p:spPr bwMode="auto">
          <a:xfrm>
            <a:off x="0" y="6596063"/>
            <a:ext cx="9136063" cy="261937"/>
          </a:xfrm>
          <a:prstGeom prst="rect">
            <a:avLst/>
          </a:prstGeom>
          <a:solidFill>
            <a:srgbClr val="EF4718"/>
          </a:solidFill>
          <a:extLst>
            <a:ext uri="{91240B29-F687-4f45-9708-019B960494DF}"/>
          </a:extLst>
        </p:spPr>
        <p:txBody>
          <a:bodyPr/>
          <a:lstStyle>
            <a:defPPr>
              <a:defRPr lang="en-US"/>
            </a:defPPr>
            <a:lvl1pPr marL="0" algn="l" defTabSz="457200" rtl="0" eaLnBrk="1" latinLnBrk="0" hangingPunct="1">
              <a:defRPr sz="3200" kern="1200">
                <a:solidFill>
                  <a:schemeClr val="tx1"/>
                </a:solidFill>
                <a:latin typeface="Calibri" charset="0"/>
                <a:ea typeface="ＭＳ Ｐゴシック" charset="0"/>
                <a:cs typeface="+mn-cs"/>
              </a:defRPr>
            </a:lvl1pPr>
            <a:lvl2pPr marL="457200" algn="l" defTabSz="457200" rtl="0" eaLnBrk="1" latinLnBrk="0" hangingPunct="1">
              <a:defRPr sz="2800" kern="1200">
                <a:solidFill>
                  <a:schemeClr val="tx1"/>
                </a:solidFill>
                <a:latin typeface="Calibri" charset="0"/>
                <a:ea typeface="ＭＳ Ｐゴシック" charset="0"/>
                <a:cs typeface="+mn-cs"/>
              </a:defRPr>
            </a:lvl2pPr>
            <a:lvl3pPr marL="914400" algn="l" defTabSz="457200" rtl="0" eaLnBrk="1" latinLnBrk="0" hangingPunct="1">
              <a:defRPr sz="2400" kern="1200">
                <a:solidFill>
                  <a:schemeClr val="tx1"/>
                </a:solidFill>
                <a:latin typeface="Calibri" charset="0"/>
                <a:ea typeface="ＭＳ Ｐゴシック" charset="0"/>
                <a:cs typeface="+mn-cs"/>
              </a:defRPr>
            </a:lvl3pPr>
            <a:lvl4pPr marL="1371600" algn="l" defTabSz="457200" rtl="0" eaLnBrk="1" latinLnBrk="0" hangingPunct="1">
              <a:defRPr sz="2000" kern="1200">
                <a:solidFill>
                  <a:schemeClr val="tx1"/>
                </a:solidFill>
                <a:latin typeface="Calibri" charset="0"/>
                <a:ea typeface="ＭＳ Ｐゴシック" charset="0"/>
                <a:cs typeface="+mn-cs"/>
              </a:defRPr>
            </a:lvl4pPr>
            <a:lvl5pPr marL="1828800" algn="l" defTabSz="457200" rtl="0" eaLnBrk="1" latinLnBrk="0" hangingPunct="1">
              <a:defRPr sz="2000" kern="1200">
                <a:solidFill>
                  <a:schemeClr val="tx1"/>
                </a:solidFill>
                <a:latin typeface="Calibri" charset="0"/>
                <a:ea typeface="ＭＳ Ｐゴシック" charset="0"/>
                <a:cs typeface="+mn-cs"/>
              </a:defRPr>
            </a:lvl5pPr>
            <a:lvl6pPr marL="22860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6pPr>
            <a:lvl7pPr marL="27432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7pPr>
            <a:lvl8pPr marL="32004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8pPr>
            <a:lvl9pPr marL="3657600" algn="l" defTabSz="457200" rtl="0" eaLnBrk="0" fontAlgn="base" latinLnBrk="0" hangingPunct="0">
              <a:spcAft>
                <a:spcPct val="0"/>
              </a:spcAft>
              <a:buFont typeface="Arial" charset="0"/>
              <a:buChar char="»"/>
              <a:defRPr sz="2000" kern="1200">
                <a:solidFill>
                  <a:schemeClr val="tx1"/>
                </a:solidFill>
                <a:latin typeface="Calibri" charset="0"/>
                <a:ea typeface="ＭＳ Ｐゴシック" charset="0"/>
                <a:cs typeface="+mn-cs"/>
              </a:defRPr>
            </a:lvl9pPr>
          </a:lstStyle>
          <a:p>
            <a:pPr>
              <a:spcBef>
                <a:spcPts val="600"/>
              </a:spcBef>
              <a:defRPr/>
            </a:pPr>
            <a:r>
              <a:rPr lang="en-US" sz="1200" b="0" dirty="0" smtClean="0">
                <a:solidFill>
                  <a:prstClr val="white"/>
                </a:solidFill>
                <a:latin typeface="Arial" charset="0"/>
                <a:cs typeface="Arial" charset="0"/>
              </a:rPr>
              <a:t>Making South Africa a Global Leader in Harnessing ICTs for Socio-economic Development</a:t>
            </a:r>
            <a:endParaRPr lang="en-US" sz="1200" b="0" dirty="0">
              <a:solidFill>
                <a:prstClr val="white"/>
              </a:solidFill>
              <a:latin typeface="Arial" charset="0"/>
              <a:cs typeface="Arial" charset="0"/>
            </a:endParaRPr>
          </a:p>
        </p:txBody>
      </p:sp>
    </p:spTree>
    <p:extLst>
      <p:ext uri="{BB962C8B-B14F-4D97-AF65-F5344CB8AC3E}">
        <p14:creationId xmlns:p14="http://schemas.microsoft.com/office/powerpoint/2010/main" xmlns="" val="196753771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hdr="0" ftr="0" dt="0"/>
  <p:txStyles>
    <p:titleStyle>
      <a:lvl1pPr algn="ctr" rtl="0" eaLnBrk="0" fontAlgn="base" hangingPunct="0">
        <a:spcBef>
          <a:spcPct val="0"/>
        </a:spcBef>
        <a:spcAft>
          <a:spcPct val="0"/>
        </a:spcAft>
        <a:defRPr sz="2400" b="1" kern="1200">
          <a:solidFill>
            <a:srgbClr val="C00000"/>
          </a:solidFill>
          <a:latin typeface="+mj-lt"/>
          <a:ea typeface="+mj-ea"/>
          <a:cs typeface="+mj-cs"/>
        </a:defRPr>
      </a:lvl1pPr>
      <a:lvl2pPr algn="ctr" rtl="0" eaLnBrk="0" fontAlgn="base" hangingPunct="0">
        <a:spcBef>
          <a:spcPct val="0"/>
        </a:spcBef>
        <a:spcAft>
          <a:spcPct val="0"/>
        </a:spcAft>
        <a:defRPr sz="2400" b="1">
          <a:solidFill>
            <a:srgbClr val="C00000"/>
          </a:solidFill>
          <a:latin typeface="Calibri" panose="020F0502020204030204" pitchFamily="34" charset="0"/>
        </a:defRPr>
      </a:lvl2pPr>
      <a:lvl3pPr algn="ctr" rtl="0" eaLnBrk="0" fontAlgn="base" hangingPunct="0">
        <a:spcBef>
          <a:spcPct val="0"/>
        </a:spcBef>
        <a:spcAft>
          <a:spcPct val="0"/>
        </a:spcAft>
        <a:defRPr sz="2400" b="1">
          <a:solidFill>
            <a:srgbClr val="C00000"/>
          </a:solidFill>
          <a:latin typeface="Calibri" panose="020F0502020204030204" pitchFamily="34" charset="0"/>
        </a:defRPr>
      </a:lvl3pPr>
      <a:lvl4pPr algn="ctr" rtl="0" eaLnBrk="0" fontAlgn="base" hangingPunct="0">
        <a:spcBef>
          <a:spcPct val="0"/>
        </a:spcBef>
        <a:spcAft>
          <a:spcPct val="0"/>
        </a:spcAft>
        <a:defRPr sz="2400" b="1">
          <a:solidFill>
            <a:srgbClr val="C00000"/>
          </a:solidFill>
          <a:latin typeface="Calibri" panose="020F0502020204030204" pitchFamily="34" charset="0"/>
        </a:defRPr>
      </a:lvl4pPr>
      <a:lvl5pPr algn="ctr" rtl="0" eaLnBrk="0" fontAlgn="base" hangingPunct="0">
        <a:spcBef>
          <a:spcPct val="0"/>
        </a:spcBef>
        <a:spcAft>
          <a:spcPct val="0"/>
        </a:spcAft>
        <a:defRPr sz="2400" b="1">
          <a:solidFill>
            <a:srgbClr val="C00000"/>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xfrm>
            <a:off x="611560" y="1412776"/>
            <a:ext cx="7848227" cy="4968552"/>
          </a:xfrm>
        </p:spPr>
        <p:txBody>
          <a:bodyPr/>
          <a:lstStyle/>
          <a:p>
            <a:pPr eaLnBrk="1" hangingPunct="1"/>
            <a:r>
              <a:rPr lang="en-US" sz="2500" b="0" dirty="0">
                <a:solidFill>
                  <a:srgbClr val="000000"/>
                </a:solidFill>
              </a:rPr>
              <a:t> </a:t>
            </a:r>
            <a:br>
              <a:rPr lang="en-US" sz="2500" b="0" dirty="0">
                <a:solidFill>
                  <a:srgbClr val="000000"/>
                </a:solidFill>
              </a:rPr>
            </a:br>
            <a:r>
              <a:rPr lang="en-US" sz="2500" b="0" dirty="0">
                <a:solidFill>
                  <a:srgbClr val="000000"/>
                </a:solidFill>
              </a:rPr>
              <a:t/>
            </a:r>
            <a:br>
              <a:rPr lang="en-US" sz="2500" b="0" dirty="0">
                <a:solidFill>
                  <a:srgbClr val="000000"/>
                </a:solidFill>
              </a:rPr>
            </a:br>
            <a:r>
              <a:rPr lang="en-US" sz="2500" b="0" dirty="0">
                <a:solidFill>
                  <a:srgbClr val="000000"/>
                </a:solidFill>
              </a:rPr>
              <a:t/>
            </a:r>
            <a:br>
              <a:rPr lang="en-US" sz="2500" b="0" dirty="0">
                <a:solidFill>
                  <a:srgbClr val="000000"/>
                </a:solidFill>
              </a:rPr>
            </a:br>
            <a:r>
              <a:rPr lang="en-US" sz="2500" b="0" dirty="0" smtClean="0">
                <a:solidFill>
                  <a:srgbClr val="000000"/>
                </a:solidFill>
              </a:rPr>
              <a:t/>
            </a:r>
            <a:br>
              <a:rPr lang="en-US" sz="2500" b="0" dirty="0" smtClean="0">
                <a:solidFill>
                  <a:srgbClr val="000000"/>
                </a:solidFill>
              </a:rPr>
            </a:br>
            <a:r>
              <a:rPr lang="en-US" sz="2500" b="0" dirty="0">
                <a:solidFill>
                  <a:schemeClr val="tx1"/>
                </a:solidFill>
              </a:rPr>
              <a:t/>
            </a:r>
            <a:br>
              <a:rPr lang="en-US" sz="2500" b="0" dirty="0">
                <a:solidFill>
                  <a:schemeClr val="tx1"/>
                </a:solidFill>
              </a:rPr>
            </a:br>
            <a:r>
              <a:rPr lang="en-US" sz="2000" i="1" dirty="0" smtClean="0">
                <a:solidFill>
                  <a:schemeClr val="tx1"/>
                </a:solidFill>
                <a:latin typeface="Arial" pitchFamily="34" charset="0"/>
                <a:cs typeface="Arial" pitchFamily="34" charset="0"/>
              </a:rPr>
              <a:t>COST TO COMMUNICATE </a:t>
            </a:r>
            <a:br>
              <a:rPr lang="en-US" sz="2000" i="1" dirty="0" smtClean="0">
                <a:solidFill>
                  <a:schemeClr val="tx1"/>
                </a:solidFill>
                <a:latin typeface="Arial" pitchFamily="34" charset="0"/>
                <a:cs typeface="Arial" pitchFamily="34" charset="0"/>
              </a:rPr>
            </a:br>
            <a:r>
              <a:rPr lang="en-US" sz="2000" i="1" dirty="0" smtClean="0">
                <a:solidFill>
                  <a:schemeClr val="tx1"/>
                </a:solidFill>
                <a:latin typeface="Arial" pitchFamily="34" charset="0"/>
                <a:cs typeface="Arial" pitchFamily="34" charset="0"/>
              </a:rPr>
              <a:t/>
            </a:r>
            <a:br>
              <a:rPr lang="en-US" sz="2000" i="1" dirty="0" smtClean="0">
                <a:solidFill>
                  <a:schemeClr val="tx1"/>
                </a:solidFill>
                <a:latin typeface="Arial" pitchFamily="34" charset="0"/>
                <a:cs typeface="Arial" pitchFamily="34" charset="0"/>
              </a:rPr>
            </a:br>
            <a:r>
              <a:rPr lang="en-US" sz="2000" i="1" dirty="0" smtClean="0">
                <a:solidFill>
                  <a:schemeClr val="tx1"/>
                </a:solidFill>
                <a:latin typeface="Arial" pitchFamily="34" charset="0"/>
                <a:cs typeface="Arial" pitchFamily="34" charset="0"/>
              </a:rPr>
              <a:t/>
            </a:r>
            <a:br>
              <a:rPr lang="en-US" sz="2000" i="1" dirty="0" smtClean="0">
                <a:solidFill>
                  <a:schemeClr val="tx1"/>
                </a:solidFill>
                <a:latin typeface="Arial" pitchFamily="34" charset="0"/>
                <a:cs typeface="Arial" pitchFamily="34" charset="0"/>
              </a:rPr>
            </a:br>
            <a:r>
              <a:rPr lang="en-ZA" altLang="en-US" sz="2000" i="1" dirty="0" smtClean="0">
                <a:solidFill>
                  <a:schemeClr val="tx1"/>
                </a:solidFill>
                <a:latin typeface="Arial" panose="020B0604020202020204" pitchFamily="34" charset="0"/>
                <a:cs typeface="Arial" panose="020B0604020202020204" pitchFamily="34" charset="0"/>
              </a:rPr>
              <a:t>PRESENTATION TO PARLIAMENTARY PORTFOLIO COMMITTEE </a:t>
            </a:r>
            <a:r>
              <a:rPr lang="en-US" sz="2000" i="1" dirty="0" smtClean="0">
                <a:solidFill>
                  <a:schemeClr val="tx1"/>
                </a:solidFill>
                <a:latin typeface="Arial" panose="020B0604020202020204" pitchFamily="34" charset="0"/>
                <a:cs typeface="Arial" panose="020B0604020202020204" pitchFamily="34" charset="0"/>
              </a:rPr>
              <a:t/>
            </a:r>
            <a:br>
              <a:rPr lang="en-US" sz="2000" i="1" dirty="0" smtClean="0">
                <a:solidFill>
                  <a:schemeClr val="tx1"/>
                </a:solidFill>
                <a:latin typeface="Arial" panose="020B0604020202020204" pitchFamily="34" charset="0"/>
                <a:cs typeface="Arial" panose="020B0604020202020204" pitchFamily="34" charset="0"/>
              </a:rPr>
            </a:br>
            <a:r>
              <a:rPr lang="en-US" sz="2000" i="1" dirty="0" smtClean="0">
                <a:solidFill>
                  <a:schemeClr val="tx1"/>
                </a:solidFill>
                <a:latin typeface="Arial" panose="020B0604020202020204" pitchFamily="34" charset="0"/>
                <a:cs typeface="Arial" panose="020B0604020202020204" pitchFamily="34" charset="0"/>
              </a:rPr>
              <a:t>ON TELECOMMUNICATIONS &amp; POSTAL SERVICES </a:t>
            </a:r>
            <a:br>
              <a:rPr lang="en-US" sz="2000" i="1" dirty="0" smtClean="0">
                <a:solidFill>
                  <a:schemeClr val="tx1"/>
                </a:solidFill>
                <a:latin typeface="Arial" panose="020B0604020202020204" pitchFamily="34" charset="0"/>
                <a:cs typeface="Arial" panose="020B0604020202020204" pitchFamily="34" charset="0"/>
              </a:rPr>
            </a:br>
            <a:r>
              <a:rPr lang="en-US" sz="2000" i="1" dirty="0">
                <a:solidFill>
                  <a:schemeClr val="tx1"/>
                </a:solidFill>
                <a:latin typeface="Arial" panose="020B0604020202020204" pitchFamily="34" charset="0"/>
                <a:cs typeface="Arial" panose="020B0604020202020204" pitchFamily="34" charset="0"/>
              </a:rPr>
              <a:t/>
            </a:r>
            <a:br>
              <a:rPr lang="en-US" sz="2000" i="1" dirty="0">
                <a:solidFill>
                  <a:schemeClr val="tx1"/>
                </a:solidFill>
                <a:latin typeface="Arial" panose="020B0604020202020204" pitchFamily="34" charset="0"/>
                <a:cs typeface="Arial" panose="020B0604020202020204" pitchFamily="34" charset="0"/>
              </a:rPr>
            </a:br>
            <a:r>
              <a:rPr lang="en-US" sz="2000" i="1" dirty="0" smtClean="0">
                <a:solidFill>
                  <a:schemeClr val="tx1"/>
                </a:solidFill>
                <a:latin typeface="Arial" panose="020B0604020202020204" pitchFamily="34" charset="0"/>
                <a:cs typeface="Arial" panose="020B0604020202020204" pitchFamily="34" charset="0"/>
              </a:rPr>
              <a:t/>
            </a:r>
            <a:br>
              <a:rPr lang="en-US" sz="2000" i="1" dirty="0" smtClean="0">
                <a:solidFill>
                  <a:schemeClr val="tx1"/>
                </a:solidFill>
                <a:latin typeface="Arial" panose="020B0604020202020204" pitchFamily="34" charset="0"/>
                <a:cs typeface="Arial" panose="020B0604020202020204" pitchFamily="34" charset="0"/>
              </a:rPr>
            </a:br>
            <a:r>
              <a:rPr lang="en-US" sz="2000" i="1" dirty="0" smtClean="0">
                <a:solidFill>
                  <a:schemeClr val="tx1"/>
                </a:solidFill>
                <a:latin typeface="Arial" panose="020B0604020202020204" pitchFamily="34" charset="0"/>
                <a:cs typeface="Arial" panose="020B0604020202020204" pitchFamily="34" charset="0"/>
              </a:rPr>
              <a:t/>
            </a:r>
            <a:br>
              <a:rPr lang="en-US" sz="2000" i="1" dirty="0" smtClean="0">
                <a:solidFill>
                  <a:schemeClr val="tx1"/>
                </a:solidFill>
                <a:latin typeface="Arial" panose="020B0604020202020204" pitchFamily="34" charset="0"/>
                <a:cs typeface="Arial" panose="020B0604020202020204" pitchFamily="34" charset="0"/>
              </a:rPr>
            </a:br>
            <a:r>
              <a:rPr lang="en-US" sz="2000" i="1" dirty="0" smtClean="0">
                <a:solidFill>
                  <a:schemeClr val="tx1"/>
                </a:solidFill>
                <a:latin typeface="Arial" panose="020B0604020202020204" pitchFamily="34" charset="0"/>
                <a:cs typeface="Arial" panose="020B0604020202020204" pitchFamily="34" charset="0"/>
              </a:rPr>
              <a:t>20 SEPTEMBER 2016</a:t>
            </a:r>
            <a:r>
              <a:rPr lang="en-US" sz="2400" dirty="0">
                <a:solidFill>
                  <a:srgbClr val="C00000"/>
                </a:solidFill>
                <a:latin typeface="Arial" pitchFamily="34" charset="0"/>
                <a:cs typeface="Arial" pitchFamily="34" charset="0"/>
              </a:rPr>
              <a:t/>
            </a:r>
            <a:br>
              <a:rPr lang="en-US" sz="2400" dirty="0">
                <a:solidFill>
                  <a:srgbClr val="C00000"/>
                </a:solidFill>
                <a:latin typeface="Arial" pitchFamily="34" charset="0"/>
                <a:cs typeface="Arial" pitchFamily="34" charset="0"/>
              </a:rPr>
            </a:br>
            <a:r>
              <a:rPr lang="en-US" sz="2500" dirty="0">
                <a:solidFill>
                  <a:srgbClr val="C00000"/>
                </a:solidFill>
                <a:latin typeface="Arial" panose="020B0604020202020204" pitchFamily="34" charset="0"/>
                <a:cs typeface="Arial" panose="020B0604020202020204" pitchFamily="34" charset="0"/>
              </a:rPr>
              <a:t/>
            </a:r>
            <a:br>
              <a:rPr lang="en-US" sz="2500" dirty="0">
                <a:solidFill>
                  <a:srgbClr val="C00000"/>
                </a:solidFill>
                <a:latin typeface="Arial" panose="020B0604020202020204" pitchFamily="34" charset="0"/>
                <a:cs typeface="Arial" panose="020B0604020202020204" pitchFamily="34" charset="0"/>
              </a:rPr>
            </a:br>
            <a:r>
              <a:rPr lang="en-US" sz="2400" dirty="0">
                <a:solidFill>
                  <a:srgbClr val="EF4718"/>
                </a:solidFill>
                <a:latin typeface="Arial" pitchFamily="34" charset="0"/>
                <a:cs typeface="Arial" pitchFamily="34" charset="0"/>
              </a:rPr>
              <a:t/>
            </a:r>
            <a:br>
              <a:rPr lang="en-US" sz="2400" dirty="0">
                <a:solidFill>
                  <a:srgbClr val="EF4718"/>
                </a:solidFill>
                <a:latin typeface="Arial" pitchFamily="34" charset="0"/>
                <a:cs typeface="Arial" pitchFamily="34" charset="0"/>
              </a:rPr>
            </a:br>
            <a:r>
              <a:rPr lang="en-US" sz="2400" dirty="0">
                <a:solidFill>
                  <a:srgbClr val="EF4718"/>
                </a:solidFill>
                <a:latin typeface="Arial" pitchFamily="34" charset="0"/>
                <a:cs typeface="Arial" pitchFamily="34" charset="0"/>
              </a:rPr>
              <a:t/>
            </a:r>
            <a:br>
              <a:rPr lang="en-US" sz="2400" dirty="0">
                <a:solidFill>
                  <a:srgbClr val="EF4718"/>
                </a:solidFill>
                <a:latin typeface="Arial" pitchFamily="34" charset="0"/>
                <a:cs typeface="Arial" pitchFamily="34" charset="0"/>
              </a:rPr>
            </a:br>
            <a:r>
              <a:rPr lang="en-US" sz="2400" dirty="0">
                <a:solidFill>
                  <a:schemeClr val="tx1"/>
                </a:solidFill>
                <a:latin typeface="Arial" pitchFamily="34" charset="0"/>
                <a:cs typeface="Arial" pitchFamily="34" charset="0"/>
              </a:rPr>
              <a:t/>
            </a:r>
            <a:br>
              <a:rPr lang="en-US" sz="2400" dirty="0">
                <a:solidFill>
                  <a:schemeClr val="tx1"/>
                </a:solidFill>
                <a:latin typeface="Arial" pitchFamily="34" charset="0"/>
                <a:cs typeface="Arial" pitchFamily="34" charset="0"/>
              </a:rPr>
            </a:br>
            <a:r>
              <a:rPr lang="en-US" dirty="0">
                <a:solidFill>
                  <a:schemeClr val="tx1"/>
                </a:solidFill>
                <a:latin typeface="Arial" pitchFamily="34" charset="0"/>
                <a:cs typeface="Arial" pitchFamily="34" charset="0"/>
              </a:rPr>
              <a:t/>
            </a:r>
            <a:br>
              <a:rPr lang="en-US" dirty="0">
                <a:solidFill>
                  <a:schemeClr val="tx1"/>
                </a:solidFill>
                <a:latin typeface="Arial" pitchFamily="34" charset="0"/>
                <a:cs typeface="Arial" pitchFamily="34" charset="0"/>
              </a:rPr>
            </a:br>
            <a:r>
              <a:rPr lang="en-US" sz="2100" dirty="0">
                <a:solidFill>
                  <a:srgbClr val="000000"/>
                </a:solidFill>
              </a:rPr>
              <a:t/>
            </a:r>
            <a:br>
              <a:rPr lang="en-US" sz="2100" dirty="0">
                <a:solidFill>
                  <a:srgbClr val="000000"/>
                </a:solidFill>
              </a:rPr>
            </a:br>
            <a:endParaRPr lang="en-US" sz="2100" dirty="0">
              <a:solidFill>
                <a:srgbClr val="000000"/>
              </a:solidFill>
            </a:endParaRPr>
          </a:p>
        </p:txBody>
      </p:sp>
      <p:cxnSp>
        <p:nvCxnSpPr>
          <p:cNvPr id="8" name="Straight Connector 7"/>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7" name="Picture 6" descr="approved-logo.jpg"/>
          <p:cNvPicPr>
            <a:picLocks noChangeAspect="1"/>
          </p:cNvPicPr>
          <p:nvPr/>
        </p:nvPicPr>
        <p:blipFill>
          <a:blip r:embed="rId3" cstate="print"/>
          <a:stretch>
            <a:fillRect/>
          </a:stretch>
        </p:blipFill>
        <p:spPr>
          <a:xfrm>
            <a:off x="6228184" y="18928"/>
            <a:ext cx="2771800" cy="931418"/>
          </a:xfrm>
          <a:prstGeom prst="rect">
            <a:avLst/>
          </a:prstGeom>
        </p:spPr>
      </p:pic>
      <p:pic>
        <p:nvPicPr>
          <p:cNvPr id="2" name="Picture 1"/>
          <p:cNvPicPr>
            <a:picLocks noChangeAspect="1"/>
          </p:cNvPicPr>
          <p:nvPr/>
        </p:nvPicPr>
        <p:blipFill>
          <a:blip r:embed="rId4" cstate="print"/>
          <a:stretch>
            <a:fillRect/>
          </a:stretch>
        </p:blipFill>
        <p:spPr>
          <a:xfrm>
            <a:off x="0" y="6534884"/>
            <a:ext cx="9144793" cy="3231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8" name="Straight Connector 7"/>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7" name="Picture 6" descr="approved-logo.jpg"/>
          <p:cNvPicPr>
            <a:picLocks noChangeAspect="1"/>
          </p:cNvPicPr>
          <p:nvPr/>
        </p:nvPicPr>
        <p:blipFill>
          <a:blip r:embed="rId3" cstate="print"/>
          <a:stretch>
            <a:fillRect/>
          </a:stretch>
        </p:blipFill>
        <p:spPr>
          <a:xfrm>
            <a:off x="6156176" y="77464"/>
            <a:ext cx="2771800" cy="931418"/>
          </a:xfrm>
          <a:prstGeom prst="rect">
            <a:avLst/>
          </a:prstGeom>
        </p:spPr>
      </p:pic>
      <p:pic>
        <p:nvPicPr>
          <p:cNvPr id="2" name="Picture 1"/>
          <p:cNvPicPr>
            <a:picLocks noChangeAspect="1"/>
          </p:cNvPicPr>
          <p:nvPr/>
        </p:nvPicPr>
        <p:blipFill>
          <a:blip r:embed="rId4" cstate="print"/>
          <a:stretch>
            <a:fillRect/>
          </a:stretch>
        </p:blipFill>
        <p:spPr>
          <a:xfrm>
            <a:off x="0" y="6453336"/>
            <a:ext cx="9144793" cy="404664"/>
          </a:xfrm>
          <a:prstGeom prst="rect">
            <a:avLst/>
          </a:prstGeom>
        </p:spPr>
      </p:pic>
      <p:sp>
        <p:nvSpPr>
          <p:cNvPr id="6" name="Title 1"/>
          <p:cNvSpPr txBox="1">
            <a:spLocks/>
          </p:cNvSpPr>
          <p:nvPr/>
        </p:nvSpPr>
        <p:spPr bwMode="auto">
          <a:xfrm>
            <a:off x="0" y="323601"/>
            <a:ext cx="5713413"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pPr algn="l"/>
            <a:r>
              <a:rPr lang="en-ZA" altLang="en-US" i="1" u="sng" dirty="0">
                <a:solidFill>
                  <a:srgbClr val="C00000"/>
                </a:solidFill>
                <a:latin typeface="Arial" pitchFamily="34" charset="0"/>
                <a:ea typeface="+mn-ea"/>
                <a:cs typeface="Arial" pitchFamily="34" charset="0"/>
              </a:rPr>
              <a:t>Mobile Operator Tariff Plans </a:t>
            </a:r>
          </a:p>
        </p:txBody>
      </p:sp>
      <p:graphicFrame>
        <p:nvGraphicFramePr>
          <p:cNvPr id="5" name="Table 4"/>
          <p:cNvGraphicFramePr>
            <a:graphicFrameLocks noGrp="1"/>
          </p:cNvGraphicFramePr>
          <p:nvPr>
            <p:extLst>
              <p:ext uri="{D42A27DB-BD31-4B8C-83A1-F6EECF244321}">
                <p14:modId xmlns:p14="http://schemas.microsoft.com/office/powerpoint/2010/main" xmlns="" val="3646844111"/>
              </p:ext>
            </p:extLst>
          </p:nvPr>
        </p:nvGraphicFramePr>
        <p:xfrm>
          <a:off x="323529" y="1484784"/>
          <a:ext cx="8280920" cy="4608512"/>
        </p:xfrm>
        <a:graphic>
          <a:graphicData uri="http://schemas.openxmlformats.org/drawingml/2006/table">
            <a:tbl>
              <a:tblPr firstRow="1" firstCol="1" bandRow="1">
                <a:tableStyleId>{5C22544A-7EE6-4342-B048-85BDC9FD1C3A}</a:tableStyleId>
              </a:tblPr>
              <a:tblGrid>
                <a:gridCol w="1655822"/>
                <a:gridCol w="1655822"/>
                <a:gridCol w="1655822"/>
                <a:gridCol w="1655822"/>
                <a:gridCol w="1657632"/>
              </a:tblGrid>
              <a:tr h="658470">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Mobile Operator</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Vodacom</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MTN</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CELL C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Telkom</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58998">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Tariff plan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Anytime Per Second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Pay Per Second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66c on Prepaid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Sim Sonke </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532298">
                <a:tc>
                  <a:txBody>
                    <a:bodyPr/>
                    <a:lstStyle/>
                    <a:p>
                      <a:pPr algn="l">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Length</a:t>
                      </a:r>
                      <a:r>
                        <a:rPr lang="en-ZA" sz="1400" b="1" baseline="0" dirty="0" smtClean="0">
                          <a:effectLst/>
                          <a:latin typeface="Arial" panose="020B0604020202020204" pitchFamily="34" charset="0"/>
                          <a:ea typeface="Calibri" panose="020F0502020204030204" pitchFamily="34" charset="0"/>
                          <a:cs typeface="Arial" panose="020B0604020202020204" pitchFamily="34" charset="0"/>
                        </a:rPr>
                        <a:t> of the Call</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658470">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Per minute fee </a:t>
                      </a:r>
                      <a:endParaRPr lang="en-ZA" sz="1400" b="1" dirty="0" smtClean="0">
                        <a:effectLst/>
                        <a:latin typeface="Arial" panose="020B0604020202020204" pitchFamily="34" charset="0"/>
                        <a:cs typeface="Arial" panose="020B0604020202020204" pitchFamily="34" charset="0"/>
                      </a:endParaRPr>
                    </a:p>
                    <a:p>
                      <a:pPr algn="l">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1.20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0.79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0.66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0.75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532298">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2</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2.40</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1.58</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1.32</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1.50</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532298">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3</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3.60</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2.37</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1.98</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2.25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532298">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4</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4.80</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3.16</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2.64</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3.00</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503382">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6.00</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a:effectLst/>
                          <a:latin typeface="Arial" panose="020B0604020202020204" pitchFamily="34" charset="0"/>
                          <a:cs typeface="Arial" panose="020B0604020202020204" pitchFamily="34" charset="0"/>
                        </a:rPr>
                        <a:t>R 3.95</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3.30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spcAft>
                          <a:spcPts val="0"/>
                        </a:spcAft>
                      </a:pPr>
                      <a:r>
                        <a:rPr lang="en-ZA" sz="1400" b="1" dirty="0">
                          <a:effectLst/>
                          <a:latin typeface="Arial" panose="020B0604020202020204" pitchFamily="34" charset="0"/>
                          <a:cs typeface="Arial" panose="020B0604020202020204" pitchFamily="34" charset="0"/>
                        </a:rPr>
                        <a:t>R 3.75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pic>
        <p:nvPicPr>
          <p:cNvPr id="9" name="Picture 8"/>
          <p:cNvPicPr>
            <a:picLocks noChangeAspect="1"/>
          </p:cNvPicPr>
          <p:nvPr/>
        </p:nvPicPr>
        <p:blipFill>
          <a:blip r:embed="rId5" cstate="print"/>
          <a:stretch>
            <a:fillRect/>
          </a:stretch>
        </p:blipFill>
        <p:spPr>
          <a:xfrm>
            <a:off x="323529" y="6110392"/>
            <a:ext cx="3700593" cy="323116"/>
          </a:xfrm>
          <a:prstGeom prst="rect">
            <a:avLst/>
          </a:prstGeom>
        </p:spPr>
      </p:pic>
    </p:spTree>
    <p:extLst>
      <p:ext uri="{BB962C8B-B14F-4D97-AF65-F5344CB8AC3E}">
        <p14:creationId xmlns:p14="http://schemas.microsoft.com/office/powerpoint/2010/main" xmlns="" val="3414371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prstClr val="white"/>
                </a:solidFill>
                <a:latin typeface="Arial" pitchFamily="34" charset="0"/>
                <a:cs typeface="Arial" pitchFamily="34" charset="0"/>
              </a:rPr>
              <a:t>Making South Africa a Global Leader in Harnessing ICTs for Socio-economic Development</a:t>
            </a:r>
          </a:p>
        </p:txBody>
      </p:sp>
      <p:sp>
        <p:nvSpPr>
          <p:cNvPr id="15363" name="Text Box 2"/>
          <p:cNvSpPr txBox="1">
            <a:spLocks noChangeArrowheads="1"/>
          </p:cNvSpPr>
          <p:nvPr/>
        </p:nvSpPr>
        <p:spPr bwMode="auto">
          <a:xfrm>
            <a:off x="-246662" y="1356213"/>
            <a:ext cx="7884368" cy="462307"/>
          </a:xfrm>
          <a:prstGeom prst="rect">
            <a:avLst/>
          </a:prstGeom>
          <a:noFill/>
          <a:ln w="9525">
            <a:noFill/>
            <a:miter lim="800000"/>
            <a:headEnd/>
            <a:tailEnd/>
          </a:ln>
        </p:spPr>
        <p:txBody>
          <a:bodyPr wrap="square" lIns="92075" tIns="46038" rIns="92075" bIns="46038">
            <a:spAutoFit/>
          </a:bodyPr>
          <a:lstStyle/>
          <a:p>
            <a:pPr algn="ctr" eaLnBrk="0" hangingPunct="0">
              <a:spcBef>
                <a:spcPct val="50000"/>
              </a:spcBef>
              <a:buClr>
                <a:srgbClr val="4E3B30"/>
              </a:buClr>
            </a:pPr>
            <a:r>
              <a:rPr lang="en-GB" sz="2400" u="sng" dirty="0" smtClean="0">
                <a:solidFill>
                  <a:srgbClr val="C00000"/>
                </a:solidFill>
                <a:latin typeface="Arial" pitchFamily="34" charset="0"/>
                <a:cs typeface="Arial" pitchFamily="34" charset="0"/>
              </a:rPr>
              <a:t>Per minute retail tariff per network operator</a:t>
            </a:r>
            <a:endParaRPr lang="en-GB" sz="2400" u="sng" dirty="0">
              <a:solidFill>
                <a:srgbClr val="C00000"/>
              </a:solidFill>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179512" y="116632"/>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a:solidFill>
                  <a:prstClr val="black"/>
                </a:solidFill>
              </a:rPr>
              <a:pPr>
                <a:defRPr/>
              </a:pPr>
              <a:t>11</a:t>
            </a:fld>
            <a:endParaRPr lang="en-US" dirty="0">
              <a:solidFill>
                <a:prstClr val="black"/>
              </a:solidFill>
            </a:endParaRPr>
          </a:p>
        </p:txBody>
      </p:sp>
      <p:sp>
        <p:nvSpPr>
          <p:cNvPr id="6" name="Rectangle 5"/>
          <p:cNvSpPr/>
          <p:nvPr/>
        </p:nvSpPr>
        <p:spPr>
          <a:xfrm>
            <a:off x="616076" y="6206351"/>
            <a:ext cx="4670472" cy="276999"/>
          </a:xfrm>
          <a:prstGeom prst="rect">
            <a:avLst/>
          </a:prstGeom>
        </p:spPr>
        <p:txBody>
          <a:bodyPr wrap="square">
            <a:spAutoFit/>
          </a:bodyPr>
          <a:lstStyle/>
          <a:p>
            <a:r>
              <a:rPr lang="en-ZA" sz="1200" i="1" dirty="0">
                <a:solidFill>
                  <a:prstClr val="black"/>
                </a:solidFill>
              </a:rPr>
              <a:t>Source: </a:t>
            </a:r>
            <a:r>
              <a:rPr lang="en-ZA" sz="1200" i="1" dirty="0" smtClean="0">
                <a:solidFill>
                  <a:prstClr val="black"/>
                </a:solidFill>
              </a:rPr>
              <a:t>Icasa Database Tariff Notifications  2016</a:t>
            </a:r>
            <a:endParaRPr lang="en-ZA" sz="1200" i="1" dirty="0">
              <a:solidFill>
                <a:prstClr val="black"/>
              </a:solidFill>
            </a:endParaRPr>
          </a:p>
        </p:txBody>
      </p:sp>
      <p:graphicFrame>
        <p:nvGraphicFramePr>
          <p:cNvPr id="10" name="Chart 9"/>
          <p:cNvGraphicFramePr>
            <a:graphicFrameLocks/>
          </p:cNvGraphicFramePr>
          <p:nvPr>
            <p:extLst>
              <p:ext uri="{D42A27DB-BD31-4B8C-83A1-F6EECF244321}">
                <p14:modId xmlns:p14="http://schemas.microsoft.com/office/powerpoint/2010/main" xmlns="" val="3828779970"/>
              </p:ext>
            </p:extLst>
          </p:nvPr>
        </p:nvGraphicFramePr>
        <p:xfrm>
          <a:off x="539552" y="1952225"/>
          <a:ext cx="8147248" cy="41964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149933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608" y="561564"/>
            <a:ext cx="3923928" cy="542807"/>
          </a:xfrm>
        </p:spPr>
        <p:txBody>
          <a:bodyPr/>
          <a:lstStyle/>
          <a:p>
            <a:r>
              <a:rPr lang="en-ZA" i="1" kern="1200" dirty="0">
                <a:solidFill>
                  <a:srgbClr val="C00000"/>
                </a:solidFill>
                <a:latin typeface="Arial" pitchFamily="34" charset="0"/>
                <a:ea typeface="+mn-ea"/>
                <a:cs typeface="Arial" pitchFamily="34" charset="0"/>
              </a:rPr>
              <a:t>CONTINUED</a:t>
            </a:r>
            <a:r>
              <a:rPr lang="en-ZA" kern="1200" dirty="0">
                <a:solidFill>
                  <a:srgbClr val="C00000"/>
                </a:solidFill>
                <a:latin typeface="Arial" pitchFamily="34" charset="0"/>
                <a:ea typeface="+mn-ea"/>
                <a:cs typeface="Arial" pitchFamily="34" charset="0"/>
              </a:rPr>
              <a:t> </a:t>
            </a:r>
          </a:p>
        </p:txBody>
      </p:sp>
      <p:sp>
        <p:nvSpPr>
          <p:cNvPr id="3" name="Text Placeholder 2"/>
          <p:cNvSpPr>
            <a:spLocks noGrp="1"/>
          </p:cNvSpPr>
          <p:nvPr>
            <p:ph type="body" sz="half" idx="1"/>
          </p:nvPr>
        </p:nvSpPr>
        <p:spPr>
          <a:xfrm>
            <a:off x="457200" y="1412776"/>
            <a:ext cx="8229600" cy="5174327"/>
          </a:xfrm>
        </p:spPr>
        <p:txBody>
          <a:bodyPr/>
          <a:lstStyle/>
          <a:p>
            <a:pPr algn="just">
              <a:buFont typeface="Wingdings" panose="05000000000000000000" pitchFamily="2" charset="2"/>
              <a:buChar char="q"/>
            </a:pPr>
            <a:r>
              <a:rPr lang="en-ZA" sz="2000" dirty="0" smtClean="0">
                <a:solidFill>
                  <a:schemeClr val="tx1"/>
                </a:solidFill>
                <a:latin typeface="Arial" panose="020B0604020202020204" pitchFamily="34" charset="0"/>
                <a:cs typeface="Arial" panose="020B0604020202020204" pitchFamily="34" charset="0"/>
              </a:rPr>
              <a:t>Looking at the above graphical presentation Vodacom is the most expensive on the per minute tariff plan at R1.20 compared to MTN at R.079, Telkom at R0.75 and Cell at R0.66.</a:t>
            </a:r>
          </a:p>
          <a:p>
            <a:pPr algn="just">
              <a:buFont typeface="Wingdings" panose="05000000000000000000" pitchFamily="2" charset="2"/>
              <a:buChar char="q"/>
            </a:pPr>
            <a:endParaRPr lang="en-ZA" sz="2000" dirty="0" smtClean="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ZA" sz="2000" dirty="0" smtClean="0">
                <a:solidFill>
                  <a:schemeClr val="tx1"/>
                </a:solidFill>
                <a:latin typeface="Arial" panose="020B0604020202020204" pitchFamily="34" charset="0"/>
                <a:cs typeface="Arial" panose="020B0604020202020204" pitchFamily="34" charset="0"/>
              </a:rPr>
              <a:t>When looking at the length of a call, at 2 minutes Cell C charges the lowest rates at R1.32 compared to Vodacom which charges R2.40 and MTN charges R1.58.</a:t>
            </a:r>
          </a:p>
          <a:p>
            <a:pPr algn="just">
              <a:buFont typeface="Wingdings" panose="05000000000000000000" pitchFamily="2" charset="2"/>
              <a:buChar char="q"/>
            </a:pPr>
            <a:endParaRPr lang="en-ZA" sz="2000" dirty="0" smtClean="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ZA" sz="2000" dirty="0" smtClean="0">
                <a:solidFill>
                  <a:schemeClr val="tx1"/>
                </a:solidFill>
                <a:latin typeface="Arial" panose="020B0604020202020204" pitchFamily="34" charset="0"/>
                <a:cs typeface="Arial" panose="020B0604020202020204" pitchFamily="34" charset="0"/>
              </a:rPr>
              <a:t>When looking at the length of a call, at 5 minutes all the services providers charges more or less the same tariff except Vodacom. </a:t>
            </a:r>
          </a:p>
          <a:p>
            <a:pPr algn="just">
              <a:buFont typeface="Wingdings" panose="05000000000000000000" pitchFamily="2" charset="2"/>
              <a:buChar char="q"/>
            </a:pPr>
            <a:endParaRPr lang="en-ZA" sz="2000" dirty="0" smtClean="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ZA" sz="2000" dirty="0" smtClean="0">
                <a:solidFill>
                  <a:schemeClr val="tx1"/>
                </a:solidFill>
                <a:latin typeface="Arial" panose="020B0604020202020204" pitchFamily="34" charset="0"/>
                <a:cs typeface="Arial" panose="020B0604020202020204" pitchFamily="34" charset="0"/>
              </a:rPr>
              <a:t>The tariff rates of Cell C and Telkom comparatively are relatively cheaper on this tariff plans therefore stimulating competition</a:t>
            </a:r>
            <a:r>
              <a:rPr lang="en-ZA" dirty="0" smtClean="0">
                <a:solidFill>
                  <a:schemeClr val="tx1"/>
                </a:solidFill>
                <a:latin typeface="Arial" panose="020B0604020202020204" pitchFamily="34" charset="0"/>
                <a:cs typeface="Arial" panose="020B0604020202020204" pitchFamily="34" charset="0"/>
              </a:rPr>
              <a:t>. </a:t>
            </a:r>
            <a:endParaRPr lang="en-ZA" dirty="0">
              <a:solidFill>
                <a:schemeClr val="tx1"/>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F7A930C-9F51-4BB6-8DBB-EDAB0DE2C28C}" type="slidenum">
              <a:rPr lang="en-US" smtClean="0"/>
              <a:pPr>
                <a:defRPr/>
              </a:pPr>
              <a:t>12</a:t>
            </a:fld>
            <a:endParaRPr lang="en-US" dirty="0"/>
          </a:p>
        </p:txBody>
      </p:sp>
      <p:pic>
        <p:nvPicPr>
          <p:cNvPr id="7" name="Picture 6" descr="approved-logo.jpg"/>
          <p:cNvPicPr>
            <a:picLocks noChangeAspect="1"/>
          </p:cNvPicPr>
          <p:nvPr/>
        </p:nvPicPr>
        <p:blipFill>
          <a:blip r:embed="rId3" cstate="print"/>
          <a:stretch>
            <a:fillRect/>
          </a:stretch>
        </p:blipFill>
        <p:spPr>
          <a:xfrm>
            <a:off x="6228184" y="116632"/>
            <a:ext cx="2771800" cy="864096"/>
          </a:xfrm>
          <a:prstGeom prst="rect">
            <a:avLst/>
          </a:prstGeom>
        </p:spPr>
      </p:pic>
      <p:sp>
        <p:nvSpPr>
          <p:cNvPr id="8" name="Footer Placeholder 5"/>
          <p:cNvSpPr>
            <a:spLocks noGrp="1"/>
          </p:cNvSpPr>
          <p:nvPr>
            <p:ph type="ftr" sz="quarter" idx="11"/>
          </p:nvPr>
        </p:nvSpPr>
        <p:spPr>
          <a:xfrm>
            <a:off x="0" y="6587104"/>
            <a:ext cx="9144000" cy="270896"/>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cxnSp>
        <p:nvCxnSpPr>
          <p:cNvPr id="9" name="Straight Connector 8"/>
          <p:cNvCxnSpPr/>
          <p:nvPr/>
        </p:nvCxnSpPr>
        <p:spPr bwMode="auto">
          <a:xfrm>
            <a:off x="-14227" y="1102043"/>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4033996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prstClr val="white"/>
                </a:solidFill>
                <a:latin typeface="Arial" pitchFamily="34" charset="0"/>
                <a:cs typeface="Arial" pitchFamily="34" charset="0"/>
              </a:rPr>
              <a:t>Making South Africa a Global Leader in Harnessing ICTs for Socio-economic Development</a:t>
            </a:r>
          </a:p>
        </p:txBody>
      </p:sp>
      <p:sp>
        <p:nvSpPr>
          <p:cNvPr id="15363" name="Text Box 2"/>
          <p:cNvSpPr txBox="1">
            <a:spLocks noChangeArrowheads="1"/>
          </p:cNvSpPr>
          <p:nvPr/>
        </p:nvSpPr>
        <p:spPr bwMode="auto">
          <a:xfrm>
            <a:off x="307056" y="1257028"/>
            <a:ext cx="6425184" cy="462307"/>
          </a:xfrm>
          <a:prstGeom prst="rect">
            <a:avLst/>
          </a:prstGeom>
          <a:noFill/>
          <a:ln w="9525">
            <a:noFill/>
            <a:miter lim="800000"/>
            <a:headEnd/>
            <a:tailEnd/>
          </a:ln>
        </p:spPr>
        <p:txBody>
          <a:bodyPr wrap="square" lIns="92075" tIns="46038" rIns="92075" bIns="46038">
            <a:spAutoFit/>
          </a:bodyPr>
          <a:lstStyle/>
          <a:p>
            <a:pPr algn="ctr" eaLnBrk="0" hangingPunct="0">
              <a:spcBef>
                <a:spcPct val="50000"/>
              </a:spcBef>
              <a:buClr>
                <a:srgbClr val="4E3B30"/>
              </a:buClr>
            </a:pPr>
            <a:r>
              <a:rPr lang="en-GB" sz="2400" u="sng" dirty="0" smtClean="0">
                <a:solidFill>
                  <a:srgbClr val="C00000"/>
                </a:solidFill>
                <a:latin typeface="Arial" pitchFamily="34" charset="0"/>
                <a:cs typeface="Arial" pitchFamily="34" charset="0"/>
              </a:rPr>
              <a:t>Post Paid Data Bundles 500MB- 20GB</a:t>
            </a:r>
            <a:endParaRPr lang="en-GB" sz="2400" u="sng" dirty="0">
              <a:solidFill>
                <a:srgbClr val="C00000"/>
              </a:solidFill>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6228184" y="-29137"/>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a:solidFill>
                  <a:prstClr val="black"/>
                </a:solidFill>
              </a:rPr>
              <a:pPr>
                <a:defRPr/>
              </a:pPr>
              <a:t>13</a:t>
            </a:fld>
            <a:endParaRPr lang="en-US" dirty="0">
              <a:solidFill>
                <a:prstClr val="black"/>
              </a:solidFill>
            </a:endParaRPr>
          </a:p>
        </p:txBody>
      </p:sp>
      <p:sp>
        <p:nvSpPr>
          <p:cNvPr id="6" name="Rectangle 5"/>
          <p:cNvSpPr/>
          <p:nvPr/>
        </p:nvSpPr>
        <p:spPr>
          <a:xfrm>
            <a:off x="643226" y="5901615"/>
            <a:ext cx="3064678" cy="276999"/>
          </a:xfrm>
          <a:prstGeom prst="rect">
            <a:avLst/>
          </a:prstGeom>
        </p:spPr>
        <p:txBody>
          <a:bodyPr wrap="square">
            <a:spAutoFit/>
          </a:bodyPr>
          <a:lstStyle/>
          <a:p>
            <a:r>
              <a:rPr lang="en-ZA" sz="1200" i="1" dirty="0">
                <a:solidFill>
                  <a:prstClr val="black"/>
                </a:solidFill>
              </a:rPr>
              <a:t>Source: My Broadband </a:t>
            </a:r>
            <a:r>
              <a:rPr lang="en-ZA" sz="1200" i="1" dirty="0" smtClean="0">
                <a:solidFill>
                  <a:prstClr val="black"/>
                </a:solidFill>
              </a:rPr>
              <a:t>10 August 2016</a:t>
            </a:r>
            <a:endParaRPr lang="en-ZA" sz="1200" i="1" dirty="0">
              <a:solidFill>
                <a:prstClr val="black"/>
              </a:solidFill>
            </a:endParaRPr>
          </a:p>
        </p:txBody>
      </p:sp>
      <p:graphicFrame>
        <p:nvGraphicFramePr>
          <p:cNvPr id="9" name="Chart 8"/>
          <p:cNvGraphicFramePr>
            <a:graphicFrameLocks/>
          </p:cNvGraphicFramePr>
          <p:nvPr>
            <p:extLst/>
          </p:nvPr>
        </p:nvGraphicFramePr>
        <p:xfrm>
          <a:off x="643226" y="1703318"/>
          <a:ext cx="7529174" cy="41982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624409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34480" y="1251051"/>
            <a:ext cx="8962456" cy="4401847"/>
          </a:xfrm>
          <a:prstGeom prst="rect">
            <a:avLst/>
          </a:prstGeom>
          <a:noFill/>
          <a:ln w="9525">
            <a:noFill/>
            <a:miter lim="800000"/>
            <a:headEnd/>
            <a:tailEnd/>
          </a:ln>
        </p:spPr>
        <p:txBody>
          <a:bodyPr wrap="square" lIns="92075" tIns="46038" rIns="92075" bIns="46038">
            <a:spAutoFit/>
          </a:bodyPr>
          <a:lstStyle/>
          <a:p>
            <a:pPr marL="342900" lvl="0" indent="-342900" algn="just">
              <a:buFont typeface="Wingdings" panose="05000000000000000000" pitchFamily="2" charset="2"/>
              <a:buChar char="q"/>
            </a:pPr>
            <a:r>
              <a:rPr lang="en-ZA" sz="2000" b="0" dirty="0" smtClean="0">
                <a:solidFill>
                  <a:prstClr val="black"/>
                </a:solidFill>
              </a:rPr>
              <a:t>The increased uptake of smartphones, require cell phone users to seek data-centric contracts. Data has become the central requirement for most cell phone users. </a:t>
            </a:r>
          </a:p>
          <a:p>
            <a:pPr marL="342900" lvl="0" indent="-342900" algn="just">
              <a:buFont typeface="Wingdings" panose="05000000000000000000" pitchFamily="2" charset="2"/>
              <a:buChar char="q"/>
            </a:pPr>
            <a:r>
              <a:rPr lang="en-ZA" sz="2000" b="0" dirty="0" smtClean="0">
                <a:solidFill>
                  <a:prstClr val="black"/>
                </a:solidFill>
              </a:rPr>
              <a:t>A </a:t>
            </a:r>
            <a:r>
              <a:rPr lang="en-ZA" sz="2000" b="0" dirty="0">
                <a:solidFill>
                  <a:prstClr val="black"/>
                </a:solidFill>
              </a:rPr>
              <a:t>comparison of data </a:t>
            </a:r>
            <a:r>
              <a:rPr lang="en-ZA" sz="2000" b="0" dirty="0" smtClean="0">
                <a:solidFill>
                  <a:prstClr val="black"/>
                </a:solidFill>
              </a:rPr>
              <a:t>tariffs </a:t>
            </a:r>
            <a:r>
              <a:rPr lang="en-ZA" sz="2000" b="0" dirty="0">
                <a:solidFill>
                  <a:prstClr val="black"/>
                </a:solidFill>
              </a:rPr>
              <a:t>in 2016 among operators reveal striking differences. Telkom charges R39 </a:t>
            </a:r>
            <a:r>
              <a:rPr lang="en-ZA" sz="2000" b="0" dirty="0" smtClean="0">
                <a:solidFill>
                  <a:prstClr val="black"/>
                </a:solidFill>
              </a:rPr>
              <a:t>for 500MB compared </a:t>
            </a:r>
            <a:r>
              <a:rPr lang="en-ZA" sz="2000" b="0" dirty="0">
                <a:solidFill>
                  <a:prstClr val="black"/>
                </a:solidFill>
              </a:rPr>
              <a:t>to Vodacom's R45. </a:t>
            </a:r>
          </a:p>
          <a:p>
            <a:pPr marL="342900" lvl="0" indent="-342900" algn="just">
              <a:buFont typeface="Wingdings" panose="05000000000000000000" pitchFamily="2" charset="2"/>
              <a:buChar char="q"/>
            </a:pPr>
            <a:r>
              <a:rPr lang="en-ZA" sz="2000" b="0" dirty="0" smtClean="0">
                <a:solidFill>
                  <a:prstClr val="black"/>
                </a:solidFill>
              </a:rPr>
              <a:t>MTN charges the </a:t>
            </a:r>
            <a:r>
              <a:rPr lang="en-ZA" sz="2000" b="0" dirty="0">
                <a:solidFill>
                  <a:prstClr val="black"/>
                </a:solidFill>
              </a:rPr>
              <a:t>highest </a:t>
            </a:r>
            <a:r>
              <a:rPr lang="en-ZA" sz="2000" b="0" dirty="0" smtClean="0">
                <a:solidFill>
                  <a:prstClr val="black"/>
                </a:solidFill>
              </a:rPr>
              <a:t>tariff  </a:t>
            </a:r>
            <a:r>
              <a:rPr lang="en-ZA" sz="2000" b="0" dirty="0">
                <a:solidFill>
                  <a:prstClr val="black"/>
                </a:solidFill>
              </a:rPr>
              <a:t>for </a:t>
            </a:r>
            <a:r>
              <a:rPr lang="en-ZA" sz="2000" b="0" dirty="0" smtClean="0">
                <a:solidFill>
                  <a:prstClr val="black"/>
                </a:solidFill>
              </a:rPr>
              <a:t>1GB, which is </a:t>
            </a:r>
            <a:r>
              <a:rPr lang="en-ZA" sz="2000" b="0" dirty="0">
                <a:solidFill>
                  <a:prstClr val="black"/>
                </a:solidFill>
              </a:rPr>
              <a:t>R79 compared to </a:t>
            </a:r>
            <a:r>
              <a:rPr lang="en-ZA" sz="2000" b="0" dirty="0" smtClean="0">
                <a:solidFill>
                  <a:prstClr val="black"/>
                </a:solidFill>
              </a:rPr>
              <a:t>Telkom's R59. Vodacom charges R169 for 2GB compared to R99 which is being charged by  MTN, Cell C and Telkom </a:t>
            </a:r>
          </a:p>
          <a:p>
            <a:pPr marL="342900" lvl="0" indent="-342900" algn="just">
              <a:buFont typeface="Wingdings" panose="05000000000000000000" pitchFamily="2" charset="2"/>
              <a:buChar char="q"/>
            </a:pPr>
            <a:r>
              <a:rPr lang="en-ZA" sz="2000" b="0" dirty="0" smtClean="0">
                <a:solidFill>
                  <a:prstClr val="black"/>
                </a:solidFill>
              </a:rPr>
              <a:t>It </a:t>
            </a:r>
            <a:r>
              <a:rPr lang="en-ZA" sz="2000" b="0" dirty="0">
                <a:solidFill>
                  <a:prstClr val="black"/>
                </a:solidFill>
              </a:rPr>
              <a:t>is observed that operators </a:t>
            </a:r>
            <a:r>
              <a:rPr lang="en-ZA" sz="2000" b="0" dirty="0" smtClean="0">
                <a:solidFill>
                  <a:prstClr val="black"/>
                </a:solidFill>
              </a:rPr>
              <a:t>with </a:t>
            </a:r>
            <a:r>
              <a:rPr lang="en-ZA" sz="2000" b="0" dirty="0">
                <a:solidFill>
                  <a:prstClr val="black"/>
                </a:solidFill>
              </a:rPr>
              <a:t>significant market power </a:t>
            </a:r>
            <a:r>
              <a:rPr lang="en-ZA" sz="2000" b="0" dirty="0" smtClean="0">
                <a:solidFill>
                  <a:prstClr val="black"/>
                </a:solidFill>
              </a:rPr>
              <a:t>charge </a:t>
            </a:r>
            <a:r>
              <a:rPr lang="en-ZA" sz="2000" b="0" dirty="0">
                <a:solidFill>
                  <a:prstClr val="black"/>
                </a:solidFill>
              </a:rPr>
              <a:t>higher </a:t>
            </a:r>
            <a:r>
              <a:rPr lang="en-ZA" sz="2000" b="0" dirty="0" smtClean="0">
                <a:solidFill>
                  <a:prstClr val="black"/>
                </a:solidFill>
              </a:rPr>
              <a:t>rates.  </a:t>
            </a:r>
            <a:r>
              <a:rPr lang="en-ZA" sz="2000" b="0" dirty="0">
                <a:solidFill>
                  <a:prstClr val="black"/>
                </a:solidFill>
              </a:rPr>
              <a:t>Vodacom charges R999 for 20GB unlike Cell C </a:t>
            </a:r>
            <a:r>
              <a:rPr lang="en-ZA" sz="2000" b="0" dirty="0" smtClean="0">
                <a:solidFill>
                  <a:prstClr val="black"/>
                </a:solidFill>
              </a:rPr>
              <a:t>and MTN which </a:t>
            </a:r>
            <a:r>
              <a:rPr lang="en-ZA" sz="2000" b="0" dirty="0">
                <a:solidFill>
                  <a:prstClr val="black"/>
                </a:solidFill>
              </a:rPr>
              <a:t>charges </a:t>
            </a:r>
            <a:r>
              <a:rPr lang="en-ZA" sz="2000" b="0" dirty="0" smtClean="0">
                <a:solidFill>
                  <a:prstClr val="black"/>
                </a:solidFill>
              </a:rPr>
              <a:t>R499. </a:t>
            </a:r>
          </a:p>
          <a:p>
            <a:pPr marL="342900" lvl="0" indent="-342900" algn="just">
              <a:buFont typeface="Wingdings" panose="05000000000000000000" pitchFamily="2" charset="2"/>
              <a:buChar char="q"/>
            </a:pPr>
            <a:r>
              <a:rPr lang="en-ZA" sz="2000" b="0" dirty="0" smtClean="0">
                <a:solidFill>
                  <a:prstClr val="black"/>
                </a:solidFill>
              </a:rPr>
              <a:t>Therefore there is an indication that ineffective </a:t>
            </a:r>
            <a:r>
              <a:rPr lang="en-GB" sz="2000" b="0" dirty="0">
                <a:solidFill>
                  <a:prstClr val="black"/>
                </a:solidFill>
                <a:latin typeface="Arial" pitchFamily="34" charset="0"/>
                <a:cs typeface="Arial" pitchFamily="34" charset="0"/>
              </a:rPr>
              <a:t>competition exists in broadband markets </a:t>
            </a:r>
            <a:r>
              <a:rPr lang="en-GB" sz="2000" b="0" dirty="0" smtClean="0">
                <a:solidFill>
                  <a:prstClr val="black"/>
                </a:solidFill>
                <a:latin typeface="Arial" pitchFamily="34" charset="0"/>
                <a:cs typeface="Arial" pitchFamily="34" charset="0"/>
              </a:rPr>
              <a:t>which necessitate regulation </a:t>
            </a:r>
            <a:r>
              <a:rPr lang="en-GB" sz="2000" b="0" dirty="0">
                <a:solidFill>
                  <a:prstClr val="black"/>
                </a:solidFill>
                <a:latin typeface="Arial" pitchFamily="34" charset="0"/>
                <a:cs typeface="Arial" pitchFamily="34" charset="0"/>
              </a:rPr>
              <a:t>to ensure the reduction of data </a:t>
            </a:r>
            <a:r>
              <a:rPr lang="en-GB" sz="2000" b="0" dirty="0" smtClean="0">
                <a:solidFill>
                  <a:prstClr val="black"/>
                </a:solidFill>
                <a:latin typeface="Arial" pitchFamily="34" charset="0"/>
                <a:cs typeface="Arial" pitchFamily="34" charset="0"/>
              </a:rPr>
              <a:t>tariffs.</a:t>
            </a:r>
            <a:endParaRPr lang="en-ZA" sz="2000" b="0" dirty="0">
              <a:solidFill>
                <a:prstClr val="black"/>
              </a:solidFill>
            </a:endParaRPr>
          </a:p>
        </p:txBody>
      </p:sp>
      <p:cxnSp>
        <p:nvCxnSpPr>
          <p:cNvPr id="7" name="Straight Connector 6"/>
          <p:cNvCxnSpPr/>
          <p:nvPr/>
        </p:nvCxnSpPr>
        <p:spPr bwMode="auto">
          <a:xfrm>
            <a:off x="0" y="11394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6156176" y="114306"/>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14</a:t>
            </a:fld>
            <a:endParaRPr lang="en-US" dirty="0"/>
          </a:p>
        </p:txBody>
      </p:sp>
      <p:sp>
        <p:nvSpPr>
          <p:cNvPr id="3" name="Rectangle 2"/>
          <p:cNvSpPr/>
          <p:nvPr/>
        </p:nvSpPr>
        <p:spPr>
          <a:xfrm>
            <a:off x="78151" y="534183"/>
            <a:ext cx="4312976" cy="523220"/>
          </a:xfrm>
          <a:prstGeom prst="rect">
            <a:avLst/>
          </a:prstGeom>
        </p:spPr>
        <p:txBody>
          <a:bodyPr wrap="none">
            <a:spAutoFit/>
          </a:bodyPr>
          <a:lstStyle/>
          <a:p>
            <a:pPr lvl="0" eaLnBrk="0" hangingPunct="0">
              <a:spcBef>
                <a:spcPct val="50000"/>
              </a:spcBef>
              <a:buClr>
                <a:srgbClr val="4E3B30"/>
              </a:buClr>
            </a:pPr>
            <a:r>
              <a:rPr lang="en-ZA" sz="2800" dirty="0">
                <a:solidFill>
                  <a:srgbClr val="C00000"/>
                </a:solidFill>
                <a:latin typeface="Arial" pitchFamily="34" charset="0"/>
                <a:cs typeface="Arial" pitchFamily="34" charset="0"/>
              </a:rPr>
              <a:t>Data Tariffs Continued...</a:t>
            </a:r>
          </a:p>
        </p:txBody>
      </p:sp>
    </p:spTree>
    <p:extLst>
      <p:ext uri="{BB962C8B-B14F-4D97-AF65-F5344CB8AC3E}">
        <p14:creationId xmlns:p14="http://schemas.microsoft.com/office/powerpoint/2010/main" xmlns="" val="1495995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430"/>
            <a:ext cx="4283968" cy="641254"/>
          </a:xfrm>
        </p:spPr>
        <p:txBody>
          <a:bodyPr/>
          <a:lstStyle/>
          <a:p>
            <a:r>
              <a:rPr lang="en-ZA" i="1" dirty="0" smtClean="0">
                <a:solidFill>
                  <a:srgbClr val="C00000"/>
                </a:solidFill>
                <a:latin typeface="Arial" panose="020B0604020202020204" pitchFamily="34" charset="0"/>
                <a:cs typeface="Arial" panose="020B0604020202020204" pitchFamily="34" charset="0"/>
              </a:rPr>
              <a:t>Rollout of Wi-Fi Project </a:t>
            </a:r>
            <a:endParaRPr lang="en-ZA" i="1" dirty="0">
              <a:solidFill>
                <a:srgbClr val="C0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F7A930C-9F51-4BB6-8DBB-EDAB0DE2C28C}" type="slidenum">
              <a:rPr lang="en-US" smtClean="0"/>
              <a:pPr>
                <a:defRPr/>
              </a:pPr>
              <a:t>15</a:t>
            </a:fld>
            <a:endParaRPr lang="en-US" dirty="0"/>
          </a:p>
        </p:txBody>
      </p:sp>
      <p:pic>
        <p:nvPicPr>
          <p:cNvPr id="8" name="Picture 7" descr="approved-logo.jpg"/>
          <p:cNvPicPr>
            <a:picLocks noChangeAspect="1"/>
          </p:cNvPicPr>
          <p:nvPr/>
        </p:nvPicPr>
        <p:blipFill>
          <a:blip r:embed="rId3" cstate="print"/>
          <a:stretch>
            <a:fillRect/>
          </a:stretch>
        </p:blipFill>
        <p:spPr>
          <a:xfrm>
            <a:off x="6228184" y="154376"/>
            <a:ext cx="2771800" cy="931418"/>
          </a:xfrm>
          <a:prstGeom prst="rect">
            <a:avLst/>
          </a:prstGeom>
        </p:spPr>
      </p:pic>
      <p:sp>
        <p:nvSpPr>
          <p:cNvPr id="9" name="Rectangle 8"/>
          <p:cNvSpPr/>
          <p:nvPr/>
        </p:nvSpPr>
        <p:spPr>
          <a:xfrm>
            <a:off x="179512" y="1374912"/>
            <a:ext cx="8820472" cy="4373505"/>
          </a:xfrm>
          <a:prstGeom prst="rect">
            <a:avLst/>
          </a:prstGeom>
        </p:spPr>
        <p:txBody>
          <a:bodyPr wrap="square">
            <a:spAutoFit/>
          </a:bodyPr>
          <a:lstStyle/>
          <a:p>
            <a:pPr marL="342900" indent="-342900" algn="just">
              <a:lnSpc>
                <a:spcPct val="107000"/>
              </a:lnSpc>
              <a:buFont typeface="Wingdings" panose="05000000000000000000" pitchFamily="2" charset="2"/>
              <a:buChar char="q"/>
            </a:pPr>
            <a:r>
              <a:rPr lang="en-ZA" sz="2000" b="0" dirty="0">
                <a:solidFill>
                  <a:prstClr val="black"/>
                </a:solidFill>
              </a:rPr>
              <a:t>The Department has collaborated with </a:t>
            </a:r>
            <a:r>
              <a:rPr lang="en-ZA" sz="2000" b="0" dirty="0" smtClean="0">
                <a:solidFill>
                  <a:prstClr val="black"/>
                </a:solidFill>
              </a:rPr>
              <a:t>Metros </a:t>
            </a:r>
            <a:r>
              <a:rPr lang="en-ZA" sz="2000" b="0" dirty="0">
                <a:solidFill>
                  <a:prstClr val="black"/>
                </a:solidFill>
              </a:rPr>
              <a:t>to connect 220 Wi-Fi sites that will provide free Wi-Fi services to the targeted areas as part of broadband connectivity and reduction of </a:t>
            </a:r>
            <a:r>
              <a:rPr lang="en-ZA" sz="2000" b="0" dirty="0" smtClean="0">
                <a:solidFill>
                  <a:prstClr val="black"/>
                </a:solidFill>
              </a:rPr>
              <a:t>costs </a:t>
            </a:r>
            <a:r>
              <a:rPr lang="en-ZA" sz="2000" b="0" dirty="0">
                <a:solidFill>
                  <a:prstClr val="black"/>
                </a:solidFill>
              </a:rPr>
              <a:t>to communicate. </a:t>
            </a:r>
            <a:endParaRPr lang="en-ZA" sz="2000" b="0" dirty="0" smtClean="0">
              <a:solidFill>
                <a:prstClr val="black"/>
              </a:solidFill>
            </a:endParaRPr>
          </a:p>
          <a:p>
            <a:pPr marL="342900" indent="-342900" algn="just">
              <a:lnSpc>
                <a:spcPct val="107000"/>
              </a:lnSpc>
              <a:buFont typeface="Wingdings" panose="05000000000000000000" pitchFamily="2" charset="2"/>
              <a:buChar char="q"/>
            </a:pPr>
            <a:r>
              <a:rPr lang="en-ZA" sz="2000" b="0" dirty="0" smtClean="0">
                <a:solidFill>
                  <a:prstClr val="black"/>
                </a:solidFill>
              </a:rPr>
              <a:t>This </a:t>
            </a:r>
            <a:r>
              <a:rPr lang="en-ZA" sz="2000" b="0" dirty="0">
                <a:solidFill>
                  <a:prstClr val="black"/>
                </a:solidFill>
              </a:rPr>
              <a:t>project focuses on expanding and expediting the plans for the provision of Municipal-wide Wi-Fi networks in the 6 Metropolitan Municipalities</a:t>
            </a:r>
            <a:r>
              <a:rPr lang="en-ZA" sz="2000" b="0" dirty="0" smtClean="0">
                <a:solidFill>
                  <a:prstClr val="black"/>
                </a:solidFill>
              </a:rPr>
              <a:t>.</a:t>
            </a:r>
          </a:p>
          <a:p>
            <a:pPr marL="342900" indent="-342900" algn="just">
              <a:lnSpc>
                <a:spcPct val="107000"/>
              </a:lnSpc>
              <a:buFont typeface="Wingdings" panose="05000000000000000000" pitchFamily="2" charset="2"/>
              <a:buChar char="q"/>
            </a:pPr>
            <a:r>
              <a:rPr lang="en-ZA" sz="2000" b="0" dirty="0" smtClean="0">
                <a:solidFill>
                  <a:prstClr val="black"/>
                </a:solidFill>
              </a:rPr>
              <a:t> </a:t>
            </a:r>
            <a:r>
              <a:rPr lang="en-ZA" sz="2000" b="0" dirty="0">
                <a:solidFill>
                  <a:prstClr val="black"/>
                </a:solidFill>
              </a:rPr>
              <a:t>So </a:t>
            </a:r>
            <a:r>
              <a:rPr lang="en-ZA" sz="2000" b="0" dirty="0" smtClean="0">
                <a:solidFill>
                  <a:prstClr val="black"/>
                </a:solidFill>
              </a:rPr>
              <a:t>far a total of </a:t>
            </a:r>
            <a:r>
              <a:rPr lang="en-ZA" sz="2000" b="0" dirty="0">
                <a:solidFill>
                  <a:prstClr val="black"/>
                </a:solidFill>
              </a:rPr>
              <a:t>146 sites have been connected and currently carrying live traffic. </a:t>
            </a:r>
            <a:endParaRPr lang="en-ZA" sz="2000" b="0" dirty="0" smtClean="0">
              <a:solidFill>
                <a:prstClr val="black"/>
              </a:solidFill>
            </a:endParaRPr>
          </a:p>
          <a:p>
            <a:pPr marL="342900" indent="-342900" algn="just">
              <a:lnSpc>
                <a:spcPct val="107000"/>
              </a:lnSpc>
              <a:buFont typeface="Wingdings" panose="05000000000000000000" pitchFamily="2" charset="2"/>
              <a:buChar char="q"/>
            </a:pPr>
            <a:r>
              <a:rPr lang="en-ZA" sz="2000" b="0" dirty="0" smtClean="0">
                <a:solidFill>
                  <a:prstClr val="black"/>
                </a:solidFill>
              </a:rPr>
              <a:t>City </a:t>
            </a:r>
            <a:r>
              <a:rPr lang="en-ZA" sz="2000" b="0" dirty="0">
                <a:solidFill>
                  <a:prstClr val="black"/>
                </a:solidFill>
              </a:rPr>
              <a:t>of Tshwane and Nelson Mandela bay all proposed sites have been connected. </a:t>
            </a:r>
            <a:endParaRPr lang="en-ZA" sz="2000" b="0" dirty="0" smtClean="0">
              <a:solidFill>
                <a:prstClr val="black"/>
              </a:solidFill>
            </a:endParaRPr>
          </a:p>
          <a:p>
            <a:pPr marL="342900" indent="-342900" algn="just">
              <a:lnSpc>
                <a:spcPct val="107000"/>
              </a:lnSpc>
              <a:buFont typeface="Wingdings" panose="05000000000000000000" pitchFamily="2" charset="2"/>
              <a:buChar char="q"/>
            </a:pPr>
            <a:r>
              <a:rPr lang="en-ZA" sz="2000" b="0" dirty="0" smtClean="0">
                <a:solidFill>
                  <a:prstClr val="black"/>
                </a:solidFill>
              </a:rPr>
              <a:t>Wi-Fi will be rolled out in </a:t>
            </a:r>
            <a:r>
              <a:rPr lang="en-ZA" sz="2000" b="0" dirty="0" err="1" smtClean="0">
                <a:solidFill>
                  <a:prstClr val="black"/>
                </a:solidFill>
              </a:rPr>
              <a:t>Mangaung</a:t>
            </a:r>
            <a:r>
              <a:rPr lang="en-ZA" sz="2000" b="0" dirty="0" smtClean="0">
                <a:solidFill>
                  <a:prstClr val="black"/>
                </a:solidFill>
              </a:rPr>
              <a:t>, where 30 sites will be connected, as well as the City of </a:t>
            </a:r>
            <a:r>
              <a:rPr lang="en-ZA" sz="2000" b="0" dirty="0" err="1" smtClean="0">
                <a:solidFill>
                  <a:prstClr val="black"/>
                </a:solidFill>
              </a:rPr>
              <a:t>Joburg</a:t>
            </a:r>
            <a:r>
              <a:rPr lang="en-ZA" sz="2000" b="0" dirty="0" smtClean="0">
                <a:solidFill>
                  <a:prstClr val="black"/>
                </a:solidFill>
              </a:rPr>
              <a:t> (37 remaining sites to be connected) and City of Cape Town (7 remaining sites will be connected)</a:t>
            </a:r>
            <a:endParaRPr lang="en-ZA" sz="2000" b="0" dirty="0">
              <a:solidFill>
                <a:prstClr val="black"/>
              </a:solidFill>
            </a:endParaRPr>
          </a:p>
        </p:txBody>
      </p:sp>
      <p:sp>
        <p:nvSpPr>
          <p:cNvPr id="10" name="Footer Placeholder 5"/>
          <p:cNvSpPr>
            <a:spLocks noGrp="1"/>
          </p:cNvSpPr>
          <p:nvPr>
            <p:ph type="ftr" sz="quarter" idx="11"/>
          </p:nvPr>
        </p:nvSpPr>
        <p:spPr>
          <a:xfrm>
            <a:off x="0" y="6525344"/>
            <a:ext cx="9144000" cy="332656"/>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394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97821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34027" y="1571962"/>
            <a:ext cx="9036496" cy="3478517"/>
          </a:xfrm>
          <a:prstGeom prst="rect">
            <a:avLst/>
          </a:prstGeom>
          <a:noFill/>
          <a:ln w="9525">
            <a:noFill/>
            <a:miter lim="800000"/>
            <a:headEnd/>
            <a:tailEnd/>
          </a:ln>
        </p:spPr>
        <p:txBody>
          <a:bodyPr wrap="square" lIns="92075" tIns="46038" rIns="92075" bIns="46038">
            <a:spAutoFit/>
          </a:bodyPr>
          <a:lstStyle/>
          <a:p>
            <a:pPr marL="342900" lvl="0" indent="-342900" algn="just">
              <a:buFont typeface="Wingdings" panose="05000000000000000000" pitchFamily="2" charset="2"/>
              <a:buChar char="q"/>
            </a:pPr>
            <a:r>
              <a:rPr lang="en-ZA" sz="2000" b="0" dirty="0" smtClean="0">
                <a:solidFill>
                  <a:prstClr val="black"/>
                </a:solidFill>
              </a:rPr>
              <a:t>Consumers are using more and more data and at faster speeds. Consumers have also been complaining about disappearing data.</a:t>
            </a:r>
          </a:p>
          <a:p>
            <a:pPr lvl="0" algn="just"/>
            <a:endParaRPr lang="en-ZA" sz="2000" b="0" dirty="0" smtClean="0">
              <a:solidFill>
                <a:prstClr val="black"/>
              </a:solidFill>
            </a:endParaRPr>
          </a:p>
          <a:p>
            <a:pPr marL="342900" lvl="0" indent="-342900" algn="just">
              <a:buFont typeface="Wingdings" panose="05000000000000000000" pitchFamily="2" charset="2"/>
              <a:buChar char="q"/>
            </a:pPr>
            <a:r>
              <a:rPr lang="en-ZA" sz="2000" b="0" dirty="0" smtClean="0">
                <a:solidFill>
                  <a:prstClr val="black"/>
                </a:solidFill>
              </a:rPr>
              <a:t>Given the high costs of data in South Africa, many consumers, especially pre-paid consumers, have adopted a frugal approach in the manner in which they manage their data.</a:t>
            </a:r>
          </a:p>
          <a:p>
            <a:pPr lvl="0" algn="just"/>
            <a:endParaRPr lang="en-ZA" sz="2000" b="0" dirty="0" smtClean="0">
              <a:solidFill>
                <a:prstClr val="black"/>
              </a:solidFill>
            </a:endParaRPr>
          </a:p>
          <a:p>
            <a:pPr marL="342900" lvl="0" indent="-342900" algn="just">
              <a:buFont typeface="Wingdings" panose="05000000000000000000" pitchFamily="2" charset="2"/>
              <a:buChar char="q"/>
            </a:pPr>
            <a:r>
              <a:rPr lang="en-ZA" sz="2000" b="0" dirty="0" smtClean="0">
                <a:solidFill>
                  <a:prstClr val="black"/>
                </a:solidFill>
              </a:rPr>
              <a:t>The National Consumer Commission has included disappearing data into their broader investigation into network operators. This will assist consumers to determine precisely where the data disappears to. ICASA is working closely with the NCC in this regard. </a:t>
            </a:r>
            <a:endParaRPr lang="en-ZA" sz="2000" b="0" dirty="0">
              <a:solidFill>
                <a:prstClr val="black"/>
              </a:solidFill>
            </a:endParaRPr>
          </a:p>
        </p:txBody>
      </p:sp>
      <p:cxnSp>
        <p:nvCxnSpPr>
          <p:cNvPr id="7" name="Straight Connector 6"/>
          <p:cNvCxnSpPr/>
          <p:nvPr/>
        </p:nvCxnSpPr>
        <p:spPr bwMode="auto">
          <a:xfrm>
            <a:off x="0" y="11394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6156176" y="114306"/>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16</a:t>
            </a:fld>
            <a:endParaRPr lang="en-US" dirty="0"/>
          </a:p>
        </p:txBody>
      </p:sp>
      <p:sp>
        <p:nvSpPr>
          <p:cNvPr id="3" name="Rectangle 2"/>
          <p:cNvSpPr/>
          <p:nvPr/>
        </p:nvSpPr>
        <p:spPr>
          <a:xfrm>
            <a:off x="78151" y="534183"/>
            <a:ext cx="2762295" cy="523220"/>
          </a:xfrm>
          <a:prstGeom prst="rect">
            <a:avLst/>
          </a:prstGeom>
        </p:spPr>
        <p:txBody>
          <a:bodyPr wrap="none">
            <a:spAutoFit/>
          </a:bodyPr>
          <a:lstStyle/>
          <a:p>
            <a:pPr lvl="0" eaLnBrk="0" hangingPunct="0">
              <a:spcBef>
                <a:spcPct val="50000"/>
              </a:spcBef>
              <a:buClr>
                <a:srgbClr val="4E3B30"/>
              </a:buClr>
            </a:pPr>
            <a:r>
              <a:rPr lang="en-ZA" sz="2800" u="sng" dirty="0" smtClean="0">
                <a:solidFill>
                  <a:srgbClr val="C00000"/>
                </a:solidFill>
                <a:latin typeface="Arial" pitchFamily="34" charset="0"/>
                <a:cs typeface="Arial" pitchFamily="34" charset="0"/>
              </a:rPr>
              <a:t>Data depletion </a:t>
            </a:r>
            <a:endParaRPr lang="en-ZA" sz="2800" u="sng"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xmlns="" val="2863434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430"/>
            <a:ext cx="4283968" cy="641254"/>
          </a:xfrm>
        </p:spPr>
        <p:txBody>
          <a:bodyPr/>
          <a:lstStyle/>
          <a:p>
            <a:pPr algn="l"/>
            <a:r>
              <a:rPr lang="en-ZA" i="1" dirty="0" smtClean="0">
                <a:solidFill>
                  <a:srgbClr val="C00000"/>
                </a:solidFill>
                <a:latin typeface="Arial" panose="020B0604020202020204" pitchFamily="34" charset="0"/>
                <a:cs typeface="Arial" panose="020B0604020202020204" pitchFamily="34" charset="0"/>
              </a:rPr>
              <a:t>Postal Tariffs  </a:t>
            </a:r>
            <a:endParaRPr lang="en-ZA" i="1" dirty="0">
              <a:solidFill>
                <a:srgbClr val="C0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F7A930C-9F51-4BB6-8DBB-EDAB0DE2C28C}" type="slidenum">
              <a:rPr lang="en-US" smtClean="0"/>
              <a:pPr>
                <a:defRPr/>
              </a:pPr>
              <a:t>17</a:t>
            </a:fld>
            <a:endParaRPr lang="en-US" dirty="0"/>
          </a:p>
        </p:txBody>
      </p:sp>
      <p:pic>
        <p:nvPicPr>
          <p:cNvPr id="8" name="Picture 7" descr="approved-logo.jpg"/>
          <p:cNvPicPr>
            <a:picLocks noChangeAspect="1"/>
          </p:cNvPicPr>
          <p:nvPr/>
        </p:nvPicPr>
        <p:blipFill>
          <a:blip r:embed="rId3" cstate="print"/>
          <a:stretch>
            <a:fillRect/>
          </a:stretch>
        </p:blipFill>
        <p:spPr>
          <a:xfrm>
            <a:off x="5580112" y="91020"/>
            <a:ext cx="2771800" cy="931418"/>
          </a:xfrm>
          <a:prstGeom prst="rect">
            <a:avLst/>
          </a:prstGeom>
        </p:spPr>
      </p:pic>
      <p:sp>
        <p:nvSpPr>
          <p:cNvPr id="9" name="Rectangle 8"/>
          <p:cNvSpPr/>
          <p:nvPr/>
        </p:nvSpPr>
        <p:spPr>
          <a:xfrm>
            <a:off x="179512" y="1374912"/>
            <a:ext cx="8820472" cy="397738"/>
          </a:xfrm>
          <a:prstGeom prst="rect">
            <a:avLst/>
          </a:prstGeom>
        </p:spPr>
        <p:txBody>
          <a:bodyPr wrap="square">
            <a:spAutoFit/>
          </a:bodyPr>
          <a:lstStyle/>
          <a:p>
            <a:pPr algn="just">
              <a:lnSpc>
                <a:spcPct val="107000"/>
              </a:lnSpc>
            </a:pPr>
            <a:endParaRPr lang="en-ZA" sz="2000" b="0" dirty="0">
              <a:solidFill>
                <a:prstClr val="black"/>
              </a:solidFill>
            </a:endParaRPr>
          </a:p>
        </p:txBody>
      </p:sp>
      <p:sp>
        <p:nvSpPr>
          <p:cNvPr id="10" name="Footer Placeholder 5"/>
          <p:cNvSpPr>
            <a:spLocks noGrp="1"/>
          </p:cNvSpPr>
          <p:nvPr>
            <p:ph type="ftr" sz="quarter" idx="11"/>
          </p:nvPr>
        </p:nvSpPr>
        <p:spPr>
          <a:xfrm>
            <a:off x="0" y="6525344"/>
            <a:ext cx="9144000" cy="332656"/>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394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xmlns="" val="3905891190"/>
              </p:ext>
            </p:extLst>
          </p:nvPr>
        </p:nvGraphicFramePr>
        <p:xfrm>
          <a:off x="179510" y="1397000"/>
          <a:ext cx="8507289" cy="4711701"/>
        </p:xfrm>
        <a:graphic>
          <a:graphicData uri="http://schemas.openxmlformats.org/drawingml/2006/table">
            <a:tbl>
              <a:tblPr firstRow="1" bandRow="1">
                <a:tableStyleId>{5C22544A-7EE6-4342-B048-85BDC9FD1C3A}</a:tableStyleId>
              </a:tblPr>
              <a:tblGrid>
                <a:gridCol w="2448274"/>
                <a:gridCol w="2808312"/>
                <a:gridCol w="3250703"/>
              </a:tblGrid>
              <a:tr h="1158433">
                <a:tc rowSpan="2">
                  <a:txBody>
                    <a:bodyPr/>
                    <a:lstStyle/>
                    <a:p>
                      <a:endParaRPr lang="en-ZA" dirty="0"/>
                    </a:p>
                  </a:txBody>
                  <a:tcPr/>
                </a:tc>
                <a:tc>
                  <a:txBody>
                    <a:bodyPr/>
                    <a:lstStyle/>
                    <a:p>
                      <a:r>
                        <a:rPr lang="en-ZA" sz="2400" dirty="0" smtClean="0"/>
                        <a:t>SAPO Ordinary Mail </a:t>
                      </a:r>
                      <a:endParaRPr lang="en-ZA" sz="2400" dirty="0"/>
                    </a:p>
                  </a:txBody>
                  <a:tcPr>
                    <a:lnB w="12700" cap="flat" cmpd="sng" algn="ctr">
                      <a:solidFill>
                        <a:schemeClr val="tx1"/>
                      </a:solidFill>
                      <a:prstDash val="solid"/>
                      <a:round/>
                      <a:headEnd type="none" w="med" len="med"/>
                      <a:tailEnd type="none" w="med" len="med"/>
                    </a:lnB>
                  </a:tcPr>
                </a:tc>
                <a:tc>
                  <a:txBody>
                    <a:bodyPr/>
                    <a:lstStyle/>
                    <a:p>
                      <a:r>
                        <a:rPr lang="en-ZA" sz="2400" dirty="0" err="1" smtClean="0"/>
                        <a:t>Post</a:t>
                      </a:r>
                      <a:r>
                        <a:rPr lang="en-ZA" sz="2400" baseline="0" dirty="0" err="1" smtClean="0"/>
                        <a:t>net</a:t>
                      </a:r>
                      <a:r>
                        <a:rPr lang="en-ZA" sz="2400" baseline="0" dirty="0" smtClean="0"/>
                        <a:t> Ordinary Mail </a:t>
                      </a:r>
                      <a:endParaRPr lang="en-ZA" sz="2400" dirty="0"/>
                    </a:p>
                  </a:txBody>
                  <a:tcPr>
                    <a:lnB w="12700" cap="flat" cmpd="sng" algn="ctr">
                      <a:solidFill>
                        <a:schemeClr val="tx1"/>
                      </a:solidFill>
                      <a:prstDash val="solid"/>
                      <a:round/>
                      <a:headEnd type="none" w="med" len="med"/>
                      <a:tailEnd type="none" w="med" len="med"/>
                    </a:lnB>
                  </a:tcPr>
                </a:tc>
              </a:tr>
              <a:tr h="412134">
                <a:tc vMerge="1">
                  <a:txBody>
                    <a:bodyPr/>
                    <a:lstStyle/>
                    <a:p>
                      <a:endParaRPr lang="en-ZA"/>
                    </a:p>
                  </a:txBody>
                  <a:tcPr/>
                </a:tc>
                <a:tc gridSpan="2">
                  <a:txBody>
                    <a:bodyPr/>
                    <a:lstStyle/>
                    <a:p>
                      <a:pPr algn="ctr"/>
                      <a:r>
                        <a:rPr lang="en-ZA" b="1" dirty="0" smtClean="0"/>
                        <a:t>TARIFFS</a:t>
                      </a:r>
                      <a:r>
                        <a:rPr lang="en-ZA" b="1" baseline="0" dirty="0" smtClean="0"/>
                        <a:t> </a:t>
                      </a:r>
                      <a:endParaRPr lang="en-ZA"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r>
              <a:tr h="545990">
                <a:tc rowSpan="3">
                  <a:txBody>
                    <a:bodyPr/>
                    <a:lstStyle/>
                    <a:p>
                      <a:r>
                        <a:rPr lang="en-ZA" b="1" dirty="0" smtClean="0"/>
                        <a:t>Stamps</a:t>
                      </a:r>
                      <a:r>
                        <a:rPr lang="en-ZA" b="1" baseline="0" dirty="0" smtClean="0"/>
                        <a:t> with client’s own envelope </a:t>
                      </a:r>
                      <a:endParaRPr lang="en-ZA" b="1" dirty="0"/>
                    </a:p>
                  </a:txBody>
                  <a:tcPr/>
                </a:tc>
                <a:tc>
                  <a:txBody>
                    <a:bodyPr/>
                    <a:lstStyle/>
                    <a:p>
                      <a:r>
                        <a:rPr lang="en-ZA" dirty="0" smtClean="0"/>
                        <a:t>Small                 R3.60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DL</a:t>
                      </a:r>
                      <a:r>
                        <a:rPr lang="en-ZA" baseline="0" dirty="0" smtClean="0"/>
                        <a:t> 5mm(50g)        R5.10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2289">
                <a:tc vMerge="1">
                  <a:txBody>
                    <a:bodyPr/>
                    <a:lstStyle/>
                    <a:p>
                      <a:endParaRPr lang="en-ZA"/>
                    </a:p>
                  </a:txBody>
                  <a:tcPr/>
                </a:tc>
                <a:tc>
                  <a:txBody>
                    <a:bodyPr/>
                    <a:lstStyle/>
                    <a:p>
                      <a:r>
                        <a:rPr lang="en-ZA" dirty="0" smtClean="0"/>
                        <a:t>Medium</a:t>
                      </a:r>
                      <a:r>
                        <a:rPr lang="en-ZA" baseline="0" dirty="0" smtClean="0"/>
                        <a:t> (B5)      R7.15</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B5 10mm(1kg)</a:t>
                      </a:r>
                      <a:r>
                        <a:rPr lang="en-ZA" baseline="0" dirty="0" smtClean="0"/>
                        <a:t>      R14.50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2289">
                <a:tc vMerge="1">
                  <a:txBody>
                    <a:bodyPr/>
                    <a:lstStyle/>
                    <a:p>
                      <a:endParaRPr lang="en-ZA"/>
                    </a:p>
                  </a:txBody>
                  <a:tcPr/>
                </a:tc>
                <a:tc>
                  <a:txBody>
                    <a:bodyPr/>
                    <a:lstStyle/>
                    <a:p>
                      <a:r>
                        <a:rPr lang="en-ZA" dirty="0" smtClean="0"/>
                        <a:t>Large</a:t>
                      </a:r>
                      <a:r>
                        <a:rPr lang="en-ZA" baseline="0" dirty="0" smtClean="0"/>
                        <a:t> (B4)          R8.75</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B4 30mm (1kg)</a:t>
                      </a:r>
                      <a:r>
                        <a:rPr lang="en-ZA" baseline="0" dirty="0" smtClean="0"/>
                        <a:t>     R18.50 </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0566">
                <a:tc>
                  <a:txBody>
                    <a:bodyPr/>
                    <a:lstStyle/>
                    <a:p>
                      <a:r>
                        <a:rPr lang="en-ZA" b="1" dirty="0" smtClean="0"/>
                        <a:t>Postcards </a:t>
                      </a:r>
                      <a:endParaRPr lang="en-ZA" b="1" dirty="0"/>
                    </a:p>
                  </a:txBody>
                  <a:tcPr/>
                </a:tc>
                <a:tc>
                  <a:txBody>
                    <a:bodyPr/>
                    <a:lstStyle/>
                    <a:p>
                      <a:r>
                        <a:rPr lang="en-ZA" dirty="0" smtClean="0"/>
                        <a:t>Small</a:t>
                      </a:r>
                      <a:r>
                        <a:rPr lang="en-ZA" baseline="0" dirty="0" smtClean="0"/>
                        <a:t> (DL)          R3.60</a:t>
                      </a:r>
                    </a:p>
                    <a:p>
                      <a:r>
                        <a:rPr lang="en-ZA" baseline="0" dirty="0" smtClean="0"/>
                        <a:t>Medium (85)       R7.15</a:t>
                      </a:r>
                    </a:p>
                    <a:p>
                      <a:r>
                        <a:rPr lang="en-ZA" baseline="0" dirty="0" smtClean="0"/>
                        <a:t>Large (84)           R8.75</a:t>
                      </a:r>
                      <a:endParaRPr lang="en-ZA" dirty="0"/>
                    </a:p>
                  </a:txBody>
                  <a:tcPr>
                    <a:lnT w="12700" cap="flat" cmpd="sng" algn="ctr">
                      <a:solidFill>
                        <a:schemeClr val="tx1"/>
                      </a:solidFill>
                      <a:prstDash val="solid"/>
                      <a:round/>
                      <a:headEnd type="none" w="med" len="med"/>
                      <a:tailEnd type="none" w="med" len="med"/>
                    </a:lnT>
                  </a:tcPr>
                </a:tc>
                <a:tc>
                  <a:txBody>
                    <a:bodyPr/>
                    <a:lstStyle/>
                    <a:p>
                      <a:r>
                        <a:rPr lang="en-ZA" dirty="0" smtClean="0"/>
                        <a:t>Postcards</a:t>
                      </a:r>
                      <a:r>
                        <a:rPr lang="en-ZA" baseline="0" dirty="0" smtClean="0"/>
                        <a:t>              R8.20</a:t>
                      </a:r>
                      <a:endParaRPr lang="en-ZA"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1417015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430"/>
            <a:ext cx="4283968" cy="641254"/>
          </a:xfrm>
        </p:spPr>
        <p:txBody>
          <a:bodyPr/>
          <a:lstStyle/>
          <a:p>
            <a:pPr algn="l"/>
            <a:r>
              <a:rPr lang="en-ZA" i="1" dirty="0" smtClean="0">
                <a:solidFill>
                  <a:srgbClr val="C00000"/>
                </a:solidFill>
                <a:latin typeface="Arial" panose="020B0604020202020204" pitchFamily="34" charset="0"/>
                <a:cs typeface="Arial" panose="020B0604020202020204" pitchFamily="34" charset="0"/>
              </a:rPr>
              <a:t>Postal Tariffs  </a:t>
            </a:r>
            <a:endParaRPr lang="en-ZA" i="1" dirty="0">
              <a:solidFill>
                <a:srgbClr val="C0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F7A930C-9F51-4BB6-8DBB-EDAB0DE2C28C}" type="slidenum">
              <a:rPr lang="en-US" smtClean="0"/>
              <a:pPr>
                <a:defRPr/>
              </a:pPr>
              <a:t>18</a:t>
            </a:fld>
            <a:endParaRPr lang="en-US" dirty="0"/>
          </a:p>
        </p:txBody>
      </p:sp>
      <p:pic>
        <p:nvPicPr>
          <p:cNvPr id="8" name="Picture 7" descr="approved-logo.jpg"/>
          <p:cNvPicPr>
            <a:picLocks noChangeAspect="1"/>
          </p:cNvPicPr>
          <p:nvPr/>
        </p:nvPicPr>
        <p:blipFill>
          <a:blip r:embed="rId3" cstate="print"/>
          <a:stretch>
            <a:fillRect/>
          </a:stretch>
        </p:blipFill>
        <p:spPr>
          <a:xfrm>
            <a:off x="5580112" y="91020"/>
            <a:ext cx="2771800" cy="931418"/>
          </a:xfrm>
          <a:prstGeom prst="rect">
            <a:avLst/>
          </a:prstGeom>
        </p:spPr>
      </p:pic>
      <p:sp>
        <p:nvSpPr>
          <p:cNvPr id="9" name="Rectangle 8"/>
          <p:cNvSpPr/>
          <p:nvPr/>
        </p:nvSpPr>
        <p:spPr>
          <a:xfrm>
            <a:off x="179512" y="1374912"/>
            <a:ext cx="8820472" cy="397738"/>
          </a:xfrm>
          <a:prstGeom prst="rect">
            <a:avLst/>
          </a:prstGeom>
        </p:spPr>
        <p:txBody>
          <a:bodyPr wrap="square">
            <a:spAutoFit/>
          </a:bodyPr>
          <a:lstStyle/>
          <a:p>
            <a:pPr algn="just">
              <a:lnSpc>
                <a:spcPct val="107000"/>
              </a:lnSpc>
            </a:pPr>
            <a:endParaRPr lang="en-ZA" sz="2000" b="0" dirty="0">
              <a:solidFill>
                <a:prstClr val="black"/>
              </a:solidFill>
            </a:endParaRPr>
          </a:p>
        </p:txBody>
      </p:sp>
      <p:sp>
        <p:nvSpPr>
          <p:cNvPr id="10" name="Footer Placeholder 5"/>
          <p:cNvSpPr>
            <a:spLocks noGrp="1"/>
          </p:cNvSpPr>
          <p:nvPr>
            <p:ph type="ftr" sz="quarter" idx="11"/>
          </p:nvPr>
        </p:nvSpPr>
        <p:spPr>
          <a:xfrm>
            <a:off x="0" y="6525344"/>
            <a:ext cx="9144000" cy="332656"/>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394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xmlns="" val="416476526"/>
              </p:ext>
            </p:extLst>
          </p:nvPr>
        </p:nvGraphicFramePr>
        <p:xfrm>
          <a:off x="179512" y="1246631"/>
          <a:ext cx="8507289" cy="4921356"/>
        </p:xfrm>
        <a:graphic>
          <a:graphicData uri="http://schemas.openxmlformats.org/drawingml/2006/table">
            <a:tbl>
              <a:tblPr firstRow="1" bandRow="1">
                <a:tableStyleId>{5C22544A-7EE6-4342-B048-85BDC9FD1C3A}</a:tableStyleId>
              </a:tblPr>
              <a:tblGrid>
                <a:gridCol w="2232250"/>
                <a:gridCol w="3024336"/>
                <a:gridCol w="3250703"/>
              </a:tblGrid>
              <a:tr h="934880">
                <a:tc rowSpan="2">
                  <a:txBody>
                    <a:bodyPr/>
                    <a:lstStyle/>
                    <a:p>
                      <a:endParaRPr lang="en-ZA" dirty="0"/>
                    </a:p>
                  </a:txBody>
                  <a:tcPr/>
                </a:tc>
                <a:tc>
                  <a:txBody>
                    <a:bodyPr/>
                    <a:lstStyle/>
                    <a:p>
                      <a:r>
                        <a:rPr lang="en-ZA" sz="2400" dirty="0" smtClean="0"/>
                        <a:t>SAPO Fast Mail </a:t>
                      </a:r>
                      <a:endParaRPr lang="en-ZA" sz="2400" dirty="0"/>
                    </a:p>
                  </a:txBody>
                  <a:tcPr>
                    <a:lnB w="12700" cap="flat" cmpd="sng" algn="ctr">
                      <a:solidFill>
                        <a:schemeClr val="tx1"/>
                      </a:solidFill>
                      <a:prstDash val="solid"/>
                      <a:round/>
                      <a:headEnd type="none" w="med" len="med"/>
                      <a:tailEnd type="none" w="med" len="med"/>
                    </a:lnB>
                  </a:tcPr>
                </a:tc>
                <a:tc>
                  <a:txBody>
                    <a:bodyPr/>
                    <a:lstStyle/>
                    <a:p>
                      <a:r>
                        <a:rPr lang="en-ZA" sz="2400" dirty="0" err="1" smtClean="0"/>
                        <a:t>Post</a:t>
                      </a:r>
                      <a:r>
                        <a:rPr lang="en-ZA" sz="2400" baseline="0" dirty="0" err="1" smtClean="0"/>
                        <a:t>net</a:t>
                      </a:r>
                      <a:r>
                        <a:rPr lang="en-ZA" sz="2400" baseline="0" dirty="0" smtClean="0"/>
                        <a:t> Fast Mail </a:t>
                      </a:r>
                      <a:endParaRPr lang="en-ZA" sz="2400" dirty="0"/>
                    </a:p>
                  </a:txBody>
                  <a:tcPr>
                    <a:lnB w="12700" cap="flat" cmpd="sng" algn="ctr">
                      <a:solidFill>
                        <a:schemeClr val="tx1"/>
                      </a:solidFill>
                      <a:prstDash val="solid"/>
                      <a:round/>
                      <a:headEnd type="none" w="med" len="med"/>
                      <a:tailEnd type="none" w="med" len="med"/>
                    </a:lnB>
                  </a:tcPr>
                </a:tc>
              </a:tr>
              <a:tr h="537115">
                <a:tc vMerge="1">
                  <a:txBody>
                    <a:bodyPr/>
                    <a:lstStyle/>
                    <a:p>
                      <a:endParaRPr lang="en-ZA"/>
                    </a:p>
                  </a:txBody>
                  <a:tcPr/>
                </a:tc>
                <a:tc gridSpan="2">
                  <a:txBody>
                    <a:bodyPr/>
                    <a:lstStyle/>
                    <a:p>
                      <a:pPr algn="ctr"/>
                      <a:r>
                        <a:rPr lang="en-ZA" b="1" dirty="0" smtClean="0"/>
                        <a:t>TARIFFS</a:t>
                      </a:r>
                      <a:r>
                        <a:rPr lang="en-ZA" b="1" baseline="0" dirty="0" smtClean="0"/>
                        <a:t> </a:t>
                      </a:r>
                      <a:endParaRPr lang="en-ZA"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r>
              <a:tr h="440625">
                <a:tc rowSpan="3">
                  <a:txBody>
                    <a:bodyPr/>
                    <a:lstStyle/>
                    <a:p>
                      <a:r>
                        <a:rPr lang="en-ZA" b="1" dirty="0" smtClean="0"/>
                        <a:t>Registered Letters</a:t>
                      </a:r>
                      <a:r>
                        <a:rPr lang="en-ZA" b="1" baseline="0" dirty="0" smtClean="0"/>
                        <a:t> </a:t>
                      </a:r>
                      <a:endParaRPr lang="en-ZA" b="1" dirty="0"/>
                    </a:p>
                  </a:txBody>
                  <a:tcPr/>
                </a:tc>
                <a:tc>
                  <a:txBody>
                    <a:bodyPr/>
                    <a:lstStyle/>
                    <a:p>
                      <a:r>
                        <a:rPr lang="en-ZA" dirty="0" smtClean="0"/>
                        <a:t>Small(DL)           R25.00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DL</a:t>
                      </a:r>
                      <a:r>
                        <a:rPr lang="en-ZA" baseline="0" dirty="0" smtClean="0"/>
                        <a:t> 5mm(50g)        R48.00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3428">
                <a:tc vMerge="1">
                  <a:txBody>
                    <a:bodyPr/>
                    <a:lstStyle/>
                    <a:p>
                      <a:endParaRPr lang="en-ZA"/>
                    </a:p>
                  </a:txBody>
                  <a:tcPr/>
                </a:tc>
                <a:tc>
                  <a:txBody>
                    <a:bodyPr/>
                    <a:lstStyle/>
                    <a:p>
                      <a:r>
                        <a:rPr lang="en-ZA" dirty="0" smtClean="0"/>
                        <a:t>Medium</a:t>
                      </a:r>
                      <a:r>
                        <a:rPr lang="en-ZA" baseline="0" dirty="0" smtClean="0"/>
                        <a:t> (D5)      R28.55</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B5 10mm(1kg)</a:t>
                      </a:r>
                      <a:r>
                        <a:rPr lang="en-ZA" baseline="0" dirty="0" smtClean="0"/>
                        <a:t>      R52.50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3428">
                <a:tc vMerge="1">
                  <a:txBody>
                    <a:bodyPr/>
                    <a:lstStyle/>
                    <a:p>
                      <a:endParaRPr lang="en-ZA"/>
                    </a:p>
                  </a:txBody>
                  <a:tcPr/>
                </a:tc>
                <a:tc>
                  <a:txBody>
                    <a:bodyPr/>
                    <a:lstStyle/>
                    <a:p>
                      <a:r>
                        <a:rPr lang="en-ZA" dirty="0" smtClean="0"/>
                        <a:t>Large</a:t>
                      </a:r>
                      <a:r>
                        <a:rPr lang="en-ZA" baseline="0" dirty="0" smtClean="0"/>
                        <a:t> (D4)          R30.10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B4 30mm (1kg)</a:t>
                      </a:r>
                      <a:r>
                        <a:rPr lang="en-ZA" baseline="0" dirty="0" smtClean="0"/>
                        <a:t>     R61.50 </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1270">
                <a:tc>
                  <a:txBody>
                    <a:bodyPr/>
                    <a:lstStyle/>
                    <a:p>
                      <a:r>
                        <a:rPr lang="en-ZA" b="1" dirty="0" smtClean="0"/>
                        <a:t>Cylinder</a:t>
                      </a:r>
                      <a:r>
                        <a:rPr lang="en-ZA" b="1" baseline="0" dirty="0" smtClean="0"/>
                        <a:t>/rolled items 620mm x 70mm</a:t>
                      </a:r>
                      <a:endParaRPr lang="en-ZA" b="1" dirty="0"/>
                    </a:p>
                  </a:txBody>
                  <a:tcPr/>
                </a:tc>
                <a:tc>
                  <a:txBody>
                    <a:bodyPr/>
                    <a:lstStyle/>
                    <a:p>
                      <a:r>
                        <a:rPr lang="en-ZA" dirty="0" smtClean="0"/>
                        <a:t>                          R16.90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                             R31.50</a:t>
                      </a: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smtClean="0"/>
                        <a:t>Cylinder</a:t>
                      </a:r>
                      <a:r>
                        <a:rPr lang="en-ZA" b="1" baseline="0" dirty="0" smtClean="0"/>
                        <a:t>/rolled items 520mm x 70mm</a:t>
                      </a:r>
                      <a:endParaRPr lang="en-ZA" b="1" dirty="0" smtClean="0"/>
                    </a:p>
                    <a:p>
                      <a:endParaRPr lang="en-ZA" b="1" dirty="0"/>
                    </a:p>
                  </a:txBody>
                  <a:tcPr/>
                </a:tc>
                <a:tc>
                  <a:txBody>
                    <a:bodyPr/>
                    <a:lstStyle/>
                    <a:p>
                      <a:r>
                        <a:rPr lang="en-ZA" dirty="0" smtClean="0"/>
                        <a:t>                          R14.20</a:t>
                      </a:r>
                      <a:endParaRPr lang="en-ZA" dirty="0"/>
                    </a:p>
                  </a:txBody>
                  <a:tcPr>
                    <a:lnT w="12700" cap="flat" cmpd="sng" algn="ctr">
                      <a:solidFill>
                        <a:schemeClr val="tx1"/>
                      </a:solidFill>
                      <a:prstDash val="solid"/>
                      <a:round/>
                      <a:headEnd type="none" w="med" len="med"/>
                      <a:tailEnd type="none" w="med" len="med"/>
                    </a:lnT>
                  </a:tcPr>
                </a:tc>
                <a:tc>
                  <a:txBody>
                    <a:bodyPr/>
                    <a:lstStyle/>
                    <a:p>
                      <a:r>
                        <a:rPr lang="en-ZA" dirty="0" smtClean="0"/>
                        <a:t>                            R25.00</a:t>
                      </a:r>
                      <a:endParaRPr lang="en-ZA"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330940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F7A930C-9F51-4BB6-8DBB-EDAB0DE2C28C}" type="slidenum">
              <a:rPr lang="en-US" smtClean="0"/>
              <a:pPr>
                <a:defRPr/>
              </a:pPr>
              <a:t>19</a:t>
            </a:fld>
            <a:endParaRPr lang="en-US" dirty="0"/>
          </a:p>
        </p:txBody>
      </p:sp>
      <p:pic>
        <p:nvPicPr>
          <p:cNvPr id="7" name="Picture 6" descr="approved-logo.jpg"/>
          <p:cNvPicPr>
            <a:picLocks noChangeAspect="1"/>
          </p:cNvPicPr>
          <p:nvPr/>
        </p:nvPicPr>
        <p:blipFill>
          <a:blip r:embed="rId3" cstate="print"/>
          <a:stretch>
            <a:fillRect/>
          </a:stretch>
        </p:blipFill>
        <p:spPr>
          <a:xfrm>
            <a:off x="6355931" y="69503"/>
            <a:ext cx="2771800" cy="931418"/>
          </a:xfrm>
          <a:prstGeom prst="rect">
            <a:avLst/>
          </a:prstGeom>
        </p:spPr>
      </p:pic>
      <p:pic>
        <p:nvPicPr>
          <p:cNvPr id="11" name="Picture 10"/>
          <p:cNvPicPr>
            <a:picLocks noChangeAspect="1"/>
          </p:cNvPicPr>
          <p:nvPr/>
        </p:nvPicPr>
        <p:blipFill>
          <a:blip r:embed="rId4" cstate="print"/>
          <a:stretch>
            <a:fillRect/>
          </a:stretch>
        </p:blipFill>
        <p:spPr>
          <a:xfrm>
            <a:off x="-8642" y="6672630"/>
            <a:ext cx="9144793" cy="323116"/>
          </a:xfrm>
          <a:prstGeom prst="rect">
            <a:avLst/>
          </a:prstGeom>
        </p:spPr>
      </p:pic>
      <p:cxnSp>
        <p:nvCxnSpPr>
          <p:cNvPr id="8" name="Straight Connector 7"/>
          <p:cNvCxnSpPr/>
          <p:nvPr/>
        </p:nvCxnSpPr>
        <p:spPr bwMode="auto">
          <a:xfrm>
            <a:off x="0" y="1042603"/>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9" name="Title 1"/>
          <p:cNvSpPr txBox="1">
            <a:spLocks/>
          </p:cNvSpPr>
          <p:nvPr/>
        </p:nvSpPr>
        <p:spPr bwMode="auto">
          <a:xfrm>
            <a:off x="0" y="259596"/>
            <a:ext cx="6339662" cy="5513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pPr algn="l"/>
            <a:r>
              <a:rPr lang="en-ZA" i="1" kern="0" dirty="0" smtClean="0">
                <a:solidFill>
                  <a:srgbClr val="C00000"/>
                </a:solidFill>
                <a:latin typeface="Arial" panose="020B0604020202020204" pitchFamily="34" charset="0"/>
                <a:cs typeface="Arial" panose="020B0604020202020204" pitchFamily="34" charset="0"/>
              </a:rPr>
              <a:t>Cost to Communicate POA over the MTEF period </a:t>
            </a:r>
            <a:endParaRPr lang="en-ZA" i="1" kern="0" dirty="0">
              <a:solidFill>
                <a:srgbClr val="C00000"/>
              </a:solidFill>
              <a:latin typeface="Arial" panose="020B0604020202020204" pitchFamily="34" charset="0"/>
              <a:cs typeface="Arial" panose="020B0604020202020204" pitchFamily="34" charset="0"/>
            </a:endParaRPr>
          </a:p>
        </p:txBody>
      </p:sp>
      <p:sp>
        <p:nvSpPr>
          <p:cNvPr id="10" name="Rectangle 9"/>
          <p:cNvSpPr/>
          <p:nvPr/>
        </p:nvSpPr>
        <p:spPr>
          <a:xfrm>
            <a:off x="0" y="1275831"/>
            <a:ext cx="8820472" cy="4702826"/>
          </a:xfrm>
          <a:prstGeom prst="rect">
            <a:avLst/>
          </a:prstGeom>
        </p:spPr>
        <p:txBody>
          <a:bodyPr wrap="square">
            <a:spAutoFit/>
          </a:bodyPr>
          <a:lstStyle/>
          <a:p>
            <a:pPr algn="just">
              <a:lnSpc>
                <a:spcPct val="107000"/>
              </a:lnSpc>
            </a:pPr>
            <a:r>
              <a:rPr lang="en-ZA" sz="2000" u="sng" dirty="0" smtClean="0">
                <a:solidFill>
                  <a:schemeClr val="accent1">
                    <a:lumMod val="75000"/>
                  </a:schemeClr>
                </a:solidFill>
              </a:rPr>
              <a:t>2016/17 financial year </a:t>
            </a:r>
          </a:p>
          <a:p>
            <a:pPr algn="just">
              <a:lnSpc>
                <a:spcPct val="107000"/>
              </a:lnSpc>
            </a:pPr>
            <a:endParaRPr lang="en-ZA" sz="2000" u="sng" dirty="0" smtClean="0">
              <a:solidFill>
                <a:schemeClr val="accent1">
                  <a:lumMod val="75000"/>
                </a:schemeClr>
              </a:solidFill>
            </a:endParaRPr>
          </a:p>
          <a:p>
            <a:pPr marL="342900" indent="-342900" algn="just">
              <a:lnSpc>
                <a:spcPct val="107000"/>
              </a:lnSpc>
              <a:buFont typeface="Wingdings" panose="05000000000000000000" pitchFamily="2" charset="2"/>
              <a:buChar char="q"/>
            </a:pPr>
            <a:r>
              <a:rPr lang="en-ZA" sz="2000" b="0" dirty="0" smtClean="0">
                <a:solidFill>
                  <a:prstClr val="black"/>
                </a:solidFill>
              </a:rPr>
              <a:t>Research on Over The Top (OTT) and zero-rated services </a:t>
            </a:r>
          </a:p>
          <a:p>
            <a:pPr marL="342900" indent="-342900" algn="just">
              <a:lnSpc>
                <a:spcPct val="107000"/>
              </a:lnSpc>
              <a:buFont typeface="Wingdings" panose="05000000000000000000" pitchFamily="2" charset="2"/>
              <a:buChar char="q"/>
            </a:pPr>
            <a:r>
              <a:rPr lang="en-ZA" sz="2000" b="0" dirty="0" smtClean="0">
                <a:solidFill>
                  <a:prstClr val="black"/>
                </a:solidFill>
              </a:rPr>
              <a:t>Monitoring voice and data tariffs </a:t>
            </a:r>
          </a:p>
          <a:p>
            <a:pPr algn="just">
              <a:lnSpc>
                <a:spcPct val="107000"/>
              </a:lnSpc>
            </a:pPr>
            <a:endParaRPr lang="en-ZA" sz="2000" b="0" dirty="0" smtClean="0">
              <a:solidFill>
                <a:prstClr val="black"/>
              </a:solidFill>
            </a:endParaRPr>
          </a:p>
          <a:p>
            <a:pPr lvl="0" algn="just">
              <a:lnSpc>
                <a:spcPct val="107000"/>
              </a:lnSpc>
            </a:pPr>
            <a:r>
              <a:rPr lang="en-ZA" sz="2000" u="sng" dirty="0" smtClean="0">
                <a:solidFill>
                  <a:srgbClr val="F0A22E">
                    <a:lumMod val="75000"/>
                  </a:srgbClr>
                </a:solidFill>
              </a:rPr>
              <a:t>National Integrated ICT Policy White Paper </a:t>
            </a:r>
            <a:endParaRPr lang="en-ZA" sz="2000" u="sng" dirty="0">
              <a:solidFill>
                <a:srgbClr val="F0A22E">
                  <a:lumMod val="75000"/>
                </a:srgbClr>
              </a:solidFill>
            </a:endParaRPr>
          </a:p>
          <a:p>
            <a:pPr lvl="0" algn="just">
              <a:lnSpc>
                <a:spcPct val="107000"/>
              </a:lnSpc>
            </a:pPr>
            <a:endParaRPr lang="en-ZA" sz="2000" u="sng" dirty="0">
              <a:solidFill>
                <a:srgbClr val="F0A22E">
                  <a:lumMod val="75000"/>
                </a:srgbClr>
              </a:solidFill>
            </a:endParaRPr>
          </a:p>
          <a:p>
            <a:pPr marL="342900" lvl="0" indent="-342900" algn="just">
              <a:lnSpc>
                <a:spcPct val="107000"/>
              </a:lnSpc>
              <a:buFont typeface="Wingdings" panose="05000000000000000000" pitchFamily="2" charset="2"/>
              <a:buChar char="q"/>
            </a:pPr>
            <a:r>
              <a:rPr lang="en-ZA" sz="2000" b="0" dirty="0" smtClean="0">
                <a:solidFill>
                  <a:prstClr val="black"/>
                </a:solidFill>
              </a:rPr>
              <a:t>Development of Roadmap and Legislation to support the implementation of </a:t>
            </a:r>
            <a:endParaRPr lang="en-ZA" sz="2000" b="0" dirty="0">
              <a:solidFill>
                <a:prstClr val="black"/>
              </a:solidFill>
            </a:endParaRPr>
          </a:p>
          <a:p>
            <a:pPr marL="800100" lvl="1" indent="-342900" algn="just">
              <a:lnSpc>
                <a:spcPct val="107000"/>
              </a:lnSpc>
              <a:buFont typeface="Wingdings" panose="05000000000000000000" pitchFamily="2" charset="2"/>
              <a:buChar char="ü"/>
            </a:pPr>
            <a:r>
              <a:rPr lang="en-ZA" sz="2000" b="0" dirty="0" smtClean="0">
                <a:solidFill>
                  <a:prstClr val="black"/>
                </a:solidFill>
              </a:rPr>
              <a:t>G-rate </a:t>
            </a:r>
          </a:p>
          <a:p>
            <a:pPr marL="800100" lvl="1" indent="-342900" algn="just">
              <a:lnSpc>
                <a:spcPct val="107000"/>
              </a:lnSpc>
              <a:buFont typeface="Wingdings" panose="05000000000000000000" pitchFamily="2" charset="2"/>
              <a:buChar char="ü"/>
            </a:pPr>
            <a:r>
              <a:rPr lang="en-ZA" sz="2000" b="0" dirty="0" smtClean="0">
                <a:solidFill>
                  <a:prstClr val="black"/>
                </a:solidFill>
              </a:rPr>
              <a:t>Digital Development Fund </a:t>
            </a:r>
          </a:p>
          <a:p>
            <a:pPr marL="800100" lvl="1" indent="-342900" algn="just">
              <a:lnSpc>
                <a:spcPct val="107000"/>
              </a:lnSpc>
              <a:buFont typeface="Wingdings" panose="05000000000000000000" pitchFamily="2" charset="2"/>
              <a:buChar char="ü"/>
            </a:pPr>
            <a:r>
              <a:rPr lang="en-ZA" sz="2000" b="0" dirty="0" smtClean="0">
                <a:solidFill>
                  <a:prstClr val="black"/>
                </a:solidFill>
              </a:rPr>
              <a:t>Rapid Deployment </a:t>
            </a:r>
            <a:r>
              <a:rPr lang="en-ZA" sz="2000" b="0" dirty="0">
                <a:solidFill>
                  <a:prstClr val="black"/>
                </a:solidFill>
              </a:rPr>
              <a:t>P</a:t>
            </a:r>
            <a:r>
              <a:rPr lang="en-ZA" sz="2000" b="0" dirty="0" smtClean="0">
                <a:solidFill>
                  <a:prstClr val="black"/>
                </a:solidFill>
              </a:rPr>
              <a:t>olicy </a:t>
            </a:r>
          </a:p>
          <a:p>
            <a:pPr marL="800100" lvl="1" indent="-342900" algn="just">
              <a:lnSpc>
                <a:spcPct val="107000"/>
              </a:lnSpc>
              <a:buFont typeface="Wingdings" panose="05000000000000000000" pitchFamily="2" charset="2"/>
              <a:buChar char="ü"/>
            </a:pPr>
            <a:r>
              <a:rPr lang="en-ZA" sz="2000" b="0" dirty="0" smtClean="0">
                <a:solidFill>
                  <a:prstClr val="black"/>
                </a:solidFill>
              </a:rPr>
              <a:t>Open Access Policy</a:t>
            </a:r>
          </a:p>
          <a:p>
            <a:pPr marL="800100" lvl="1" indent="-342900" algn="just">
              <a:lnSpc>
                <a:spcPct val="107000"/>
              </a:lnSpc>
              <a:buFont typeface="Wingdings" panose="05000000000000000000" pitchFamily="2" charset="2"/>
              <a:buChar char="ü"/>
            </a:pPr>
            <a:r>
              <a:rPr lang="en-ZA" sz="2000" b="0" dirty="0" smtClean="0">
                <a:solidFill>
                  <a:prstClr val="black"/>
                </a:solidFill>
              </a:rPr>
              <a:t>Postal Services sector reforms </a:t>
            </a:r>
            <a:endParaRPr lang="en-ZA" sz="2000" b="0" dirty="0">
              <a:solidFill>
                <a:prstClr val="black"/>
              </a:solidFill>
            </a:endParaRPr>
          </a:p>
        </p:txBody>
      </p:sp>
    </p:spTree>
    <p:extLst>
      <p:ext uri="{BB962C8B-B14F-4D97-AF65-F5344CB8AC3E}">
        <p14:creationId xmlns:p14="http://schemas.microsoft.com/office/powerpoint/2010/main" xmlns="" val="272894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xfrm>
            <a:off x="611560" y="1412776"/>
            <a:ext cx="7848227" cy="3816424"/>
          </a:xfrm>
        </p:spPr>
        <p:txBody>
          <a:bodyPr/>
          <a:lstStyle/>
          <a:p>
            <a:pPr algn="l" eaLnBrk="1" hangingPunct="1"/>
            <a:r>
              <a:rPr lang="en-US" sz="2500" b="0" dirty="0">
                <a:solidFill>
                  <a:srgbClr val="000000"/>
                </a:solidFill>
              </a:rPr>
              <a:t> </a:t>
            </a:r>
            <a:br>
              <a:rPr lang="en-US" sz="2500" b="0" dirty="0">
                <a:solidFill>
                  <a:srgbClr val="000000"/>
                </a:solidFill>
              </a:rPr>
            </a:br>
            <a:r>
              <a:rPr lang="en-US" sz="2500" b="0" dirty="0">
                <a:solidFill>
                  <a:srgbClr val="000000"/>
                </a:solidFill>
              </a:rPr>
              <a:t/>
            </a:r>
            <a:br>
              <a:rPr lang="en-US" sz="2500" b="0" dirty="0">
                <a:solidFill>
                  <a:srgbClr val="000000"/>
                </a:solidFill>
              </a:rPr>
            </a:br>
            <a:r>
              <a:rPr lang="en-US" sz="2500" b="0" dirty="0">
                <a:solidFill>
                  <a:srgbClr val="000000"/>
                </a:solidFill>
              </a:rPr>
              <a:t/>
            </a:r>
            <a:br>
              <a:rPr lang="en-US" sz="2500" b="0" dirty="0">
                <a:solidFill>
                  <a:srgbClr val="000000"/>
                </a:solidFill>
              </a:rPr>
            </a:br>
            <a:r>
              <a:rPr lang="en-US" sz="2500" b="0" dirty="0" smtClean="0">
                <a:solidFill>
                  <a:srgbClr val="000000"/>
                </a:solidFill>
              </a:rPr>
              <a:t/>
            </a:r>
            <a:br>
              <a:rPr lang="en-US" sz="2500" b="0" dirty="0" smtClean="0">
                <a:solidFill>
                  <a:srgbClr val="000000"/>
                </a:solidFill>
              </a:rPr>
            </a:br>
            <a:r>
              <a:rPr lang="en-US" sz="2500" b="0" dirty="0">
                <a:solidFill>
                  <a:schemeClr val="tx1"/>
                </a:solidFill>
              </a:rPr>
              <a:t/>
            </a:r>
            <a:br>
              <a:rPr lang="en-US" sz="2500" b="0" dirty="0">
                <a:solidFill>
                  <a:schemeClr val="tx1"/>
                </a:solidFill>
              </a:rPr>
            </a:br>
            <a:r>
              <a:rPr lang="en-ZA" sz="2000" i="1" dirty="0" smtClean="0">
                <a:solidFill>
                  <a:schemeClr val="tx1"/>
                </a:solidFill>
                <a:latin typeface="Arial" pitchFamily="34" charset="0"/>
                <a:cs typeface="Arial" pitchFamily="34" charset="0"/>
              </a:rPr>
              <a:t>DTPS Delegation:</a:t>
            </a:r>
            <a:br>
              <a:rPr lang="en-ZA" sz="2000" i="1" dirty="0" smtClean="0">
                <a:solidFill>
                  <a:schemeClr val="tx1"/>
                </a:solidFill>
                <a:latin typeface="Arial" pitchFamily="34" charset="0"/>
                <a:cs typeface="Arial" pitchFamily="34" charset="0"/>
              </a:rPr>
            </a:br>
            <a:r>
              <a:rPr lang="en-ZA" sz="1800" b="0" i="1" dirty="0" smtClean="0">
                <a:solidFill>
                  <a:schemeClr val="tx1"/>
                </a:solidFill>
                <a:latin typeface="Arial" pitchFamily="34" charset="0"/>
                <a:cs typeface="Arial" pitchFamily="34" charset="0"/>
              </a:rPr>
              <a:t/>
            </a:r>
            <a:br>
              <a:rPr lang="en-ZA" sz="1800" b="0" i="1" dirty="0" smtClean="0">
                <a:solidFill>
                  <a:schemeClr val="tx1"/>
                </a:solidFill>
                <a:latin typeface="Arial" pitchFamily="34" charset="0"/>
                <a:cs typeface="Arial" pitchFamily="34" charset="0"/>
              </a:rPr>
            </a:br>
            <a:r>
              <a:rPr lang="en-ZA" sz="1800" b="0" dirty="0" smtClean="0">
                <a:solidFill>
                  <a:schemeClr val="tx1"/>
                </a:solidFill>
                <a:latin typeface="Arial" pitchFamily="34" charset="0"/>
                <a:cs typeface="Arial" pitchFamily="34" charset="0"/>
              </a:rPr>
              <a:t>Mr. Willie Vukela, ADDG: ICT Policy Development </a:t>
            </a:r>
            <a:br>
              <a:rPr lang="en-ZA" sz="1800" b="0" dirty="0" smtClean="0">
                <a:solidFill>
                  <a:schemeClr val="tx1"/>
                </a:solidFill>
                <a:latin typeface="Arial" pitchFamily="34" charset="0"/>
                <a:cs typeface="Arial" pitchFamily="34" charset="0"/>
              </a:rPr>
            </a:br>
            <a:r>
              <a:rPr lang="en-ZA" sz="1800" b="0" dirty="0" smtClean="0">
                <a:solidFill>
                  <a:schemeClr val="tx1"/>
                </a:solidFill>
                <a:latin typeface="Arial" pitchFamily="34" charset="0"/>
                <a:cs typeface="Arial" pitchFamily="34" charset="0"/>
              </a:rPr>
              <a:t>Ms. Mameetse Masemola, CD: Economic Analysis</a:t>
            </a:r>
            <a:br>
              <a:rPr lang="en-ZA" sz="1800" b="0" dirty="0" smtClean="0">
                <a:solidFill>
                  <a:schemeClr val="tx1"/>
                </a:solidFill>
                <a:latin typeface="Arial" pitchFamily="34" charset="0"/>
                <a:cs typeface="Arial" pitchFamily="34" charset="0"/>
              </a:rPr>
            </a:br>
            <a:r>
              <a:rPr lang="en-ZA" sz="1800" b="0" dirty="0" smtClean="0">
                <a:solidFill>
                  <a:schemeClr val="tx1"/>
                </a:solidFill>
                <a:latin typeface="Arial" pitchFamily="34" charset="0"/>
                <a:cs typeface="Arial" pitchFamily="34" charset="0"/>
              </a:rPr>
              <a:t>Ms. Adelaide Masemola, D: Economic Analysis </a:t>
            </a:r>
            <a:br>
              <a:rPr lang="en-ZA" sz="1800" b="0" dirty="0" smtClean="0">
                <a:solidFill>
                  <a:schemeClr val="tx1"/>
                </a:solidFill>
                <a:latin typeface="Arial" pitchFamily="34" charset="0"/>
                <a:cs typeface="Arial" pitchFamily="34" charset="0"/>
              </a:rPr>
            </a:br>
            <a:r>
              <a:rPr lang="en-ZA" sz="1800" b="0" dirty="0" smtClean="0">
                <a:solidFill>
                  <a:schemeClr val="tx1"/>
                </a:solidFill>
                <a:latin typeface="Arial" pitchFamily="34" charset="0"/>
                <a:cs typeface="Arial" pitchFamily="34" charset="0"/>
              </a:rPr>
              <a:t>Mr. Ephraim Adom, D: Impact Assessment </a:t>
            </a:r>
            <a:r>
              <a:rPr lang="en-US" sz="1800" b="0" dirty="0">
                <a:solidFill>
                  <a:srgbClr val="C00000"/>
                </a:solidFill>
                <a:latin typeface="Arial" pitchFamily="34" charset="0"/>
                <a:cs typeface="Arial" pitchFamily="34" charset="0"/>
              </a:rPr>
              <a:t/>
            </a:r>
            <a:br>
              <a:rPr lang="en-US" sz="1800" b="0" dirty="0">
                <a:solidFill>
                  <a:srgbClr val="C00000"/>
                </a:solidFill>
                <a:latin typeface="Arial" pitchFamily="34" charset="0"/>
                <a:cs typeface="Arial" pitchFamily="34" charset="0"/>
              </a:rPr>
            </a:br>
            <a:r>
              <a:rPr lang="en-US" sz="1800" b="0" dirty="0">
                <a:solidFill>
                  <a:srgbClr val="C00000"/>
                </a:solidFill>
                <a:latin typeface="Arial" pitchFamily="34" charset="0"/>
                <a:cs typeface="Arial" pitchFamily="34" charset="0"/>
              </a:rPr>
              <a:t/>
            </a:r>
            <a:br>
              <a:rPr lang="en-US" sz="1800" b="0" dirty="0">
                <a:solidFill>
                  <a:srgbClr val="C00000"/>
                </a:solidFill>
                <a:latin typeface="Arial" pitchFamily="34" charset="0"/>
                <a:cs typeface="Arial" pitchFamily="34" charset="0"/>
              </a:rPr>
            </a:br>
            <a:r>
              <a:rPr lang="en-US" sz="2400" dirty="0">
                <a:solidFill>
                  <a:srgbClr val="EF4718"/>
                </a:solidFill>
                <a:latin typeface="Arial" pitchFamily="34" charset="0"/>
                <a:cs typeface="Arial" pitchFamily="34" charset="0"/>
              </a:rPr>
              <a:t/>
            </a:r>
            <a:br>
              <a:rPr lang="en-US" sz="2400" dirty="0">
                <a:solidFill>
                  <a:srgbClr val="EF4718"/>
                </a:solidFill>
                <a:latin typeface="Arial" pitchFamily="34" charset="0"/>
                <a:cs typeface="Arial" pitchFamily="34" charset="0"/>
              </a:rPr>
            </a:br>
            <a:r>
              <a:rPr lang="en-US" sz="2400" dirty="0">
                <a:solidFill>
                  <a:srgbClr val="EF4718"/>
                </a:solidFill>
                <a:latin typeface="Arial" pitchFamily="34" charset="0"/>
                <a:cs typeface="Arial" pitchFamily="34" charset="0"/>
              </a:rPr>
              <a:t/>
            </a:r>
            <a:br>
              <a:rPr lang="en-US" sz="2400" dirty="0">
                <a:solidFill>
                  <a:srgbClr val="EF4718"/>
                </a:solidFill>
                <a:latin typeface="Arial" pitchFamily="34" charset="0"/>
                <a:cs typeface="Arial" pitchFamily="34" charset="0"/>
              </a:rPr>
            </a:br>
            <a:r>
              <a:rPr lang="en-US" sz="2400" dirty="0">
                <a:solidFill>
                  <a:schemeClr val="tx1"/>
                </a:solidFill>
                <a:latin typeface="Arial" pitchFamily="34" charset="0"/>
                <a:cs typeface="Arial" pitchFamily="34" charset="0"/>
              </a:rPr>
              <a:t/>
            </a:r>
            <a:br>
              <a:rPr lang="en-US" sz="2400" dirty="0">
                <a:solidFill>
                  <a:schemeClr val="tx1"/>
                </a:solidFill>
                <a:latin typeface="Arial" pitchFamily="34" charset="0"/>
                <a:cs typeface="Arial" pitchFamily="34" charset="0"/>
              </a:rPr>
            </a:br>
            <a:r>
              <a:rPr lang="en-US" dirty="0">
                <a:solidFill>
                  <a:schemeClr val="tx1"/>
                </a:solidFill>
                <a:latin typeface="Arial" pitchFamily="34" charset="0"/>
                <a:cs typeface="Arial" pitchFamily="34" charset="0"/>
              </a:rPr>
              <a:t/>
            </a:r>
            <a:br>
              <a:rPr lang="en-US" dirty="0">
                <a:solidFill>
                  <a:schemeClr val="tx1"/>
                </a:solidFill>
                <a:latin typeface="Arial" pitchFamily="34" charset="0"/>
                <a:cs typeface="Arial" pitchFamily="34" charset="0"/>
              </a:rPr>
            </a:br>
            <a:r>
              <a:rPr lang="en-US" sz="2100" dirty="0">
                <a:solidFill>
                  <a:srgbClr val="000000"/>
                </a:solidFill>
              </a:rPr>
              <a:t/>
            </a:r>
            <a:br>
              <a:rPr lang="en-US" sz="2100" dirty="0">
                <a:solidFill>
                  <a:srgbClr val="000000"/>
                </a:solidFill>
              </a:rPr>
            </a:br>
            <a:endParaRPr lang="en-US" sz="2100" dirty="0">
              <a:solidFill>
                <a:srgbClr val="000000"/>
              </a:solidFill>
            </a:endParaRPr>
          </a:p>
        </p:txBody>
      </p:sp>
      <p:cxnSp>
        <p:nvCxnSpPr>
          <p:cNvPr id="8" name="Straight Connector 7"/>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7" name="Picture 6" descr="approved-logo.jpg"/>
          <p:cNvPicPr>
            <a:picLocks noChangeAspect="1"/>
          </p:cNvPicPr>
          <p:nvPr/>
        </p:nvPicPr>
        <p:blipFill>
          <a:blip r:embed="rId3" cstate="print"/>
          <a:stretch>
            <a:fillRect/>
          </a:stretch>
        </p:blipFill>
        <p:spPr>
          <a:xfrm>
            <a:off x="6156176" y="77464"/>
            <a:ext cx="2771800" cy="931418"/>
          </a:xfrm>
          <a:prstGeom prst="rect">
            <a:avLst/>
          </a:prstGeom>
        </p:spPr>
      </p:pic>
      <p:pic>
        <p:nvPicPr>
          <p:cNvPr id="2" name="Picture 1"/>
          <p:cNvPicPr>
            <a:picLocks noChangeAspect="1"/>
          </p:cNvPicPr>
          <p:nvPr/>
        </p:nvPicPr>
        <p:blipFill>
          <a:blip r:embed="rId4" cstate="print"/>
          <a:stretch>
            <a:fillRect/>
          </a:stretch>
        </p:blipFill>
        <p:spPr>
          <a:xfrm>
            <a:off x="0" y="6453336"/>
            <a:ext cx="9144793" cy="404664"/>
          </a:xfrm>
          <a:prstGeom prst="rect">
            <a:avLst/>
          </a:prstGeom>
        </p:spPr>
      </p:pic>
    </p:spTree>
    <p:extLst>
      <p:ext uri="{BB962C8B-B14F-4D97-AF65-F5344CB8AC3E}">
        <p14:creationId xmlns:p14="http://schemas.microsoft.com/office/powerpoint/2010/main" xmlns="" val="18446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rgbClr val="006600"/>
                </a:solidFill>
                <a:latin typeface="Bookman Old Style" panose="02050604050505020204" pitchFamily="18" charset="0"/>
              </a:defRPr>
            </a:lvl1pPr>
            <a:lvl2pPr marL="742950" indent="-285750">
              <a:spcBef>
                <a:spcPct val="20000"/>
              </a:spcBef>
              <a:buFont typeface="Wingdings" panose="05000000000000000000" pitchFamily="2" charset="2"/>
              <a:buChar char=")"/>
              <a:defRPr sz="2400">
                <a:solidFill>
                  <a:srgbClr val="006600"/>
                </a:solidFill>
                <a:latin typeface="Bookman Old Style" panose="02050604050505020204" pitchFamily="18" charset="0"/>
              </a:defRPr>
            </a:lvl2pPr>
            <a:lvl3pPr marL="1143000" indent="-228600">
              <a:spcBef>
                <a:spcPct val="20000"/>
              </a:spcBef>
              <a:buFont typeface="Wingdings" panose="05000000000000000000" pitchFamily="2" charset="2"/>
              <a:buChar char=")"/>
              <a:defRPr sz="2000">
                <a:solidFill>
                  <a:srgbClr val="006600"/>
                </a:solidFill>
                <a:latin typeface="Bookman Old Style" panose="02050604050505020204" pitchFamily="18" charset="0"/>
              </a:defRPr>
            </a:lvl3pPr>
            <a:lvl4pPr marL="1600200" indent="-228600">
              <a:spcBef>
                <a:spcPct val="20000"/>
              </a:spcBef>
              <a:buChar char="–"/>
              <a:defRPr sz="2000">
                <a:solidFill>
                  <a:srgbClr val="006600"/>
                </a:solidFill>
                <a:latin typeface="Bookman Old Style" panose="02050604050505020204" pitchFamily="18"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603D5D8-07AB-4B88-B870-ECFF50F9BA2F}" type="slidenum">
              <a:rPr lang="en-US" altLang="en-US" sz="1400" smtClean="0">
                <a:solidFill>
                  <a:schemeClr val="tx1"/>
                </a:solidFill>
                <a:latin typeface="Arial" panose="020B0604020202020204" pitchFamily="34" charset="0"/>
              </a:rPr>
              <a:pPr>
                <a:spcBef>
                  <a:spcPct val="0"/>
                </a:spcBef>
                <a:buFontTx/>
                <a:buNone/>
              </a:pPr>
              <a:t>20</a:t>
            </a:fld>
            <a:endParaRPr lang="en-US" altLang="en-US" sz="1400">
              <a:solidFill>
                <a:schemeClr val="tx1"/>
              </a:solidFill>
              <a:latin typeface="Arial" panose="020B0604020202020204" pitchFamily="34" charset="0"/>
            </a:endParaRPr>
          </a:p>
        </p:txBody>
      </p:sp>
      <p:sp>
        <p:nvSpPr>
          <p:cNvPr id="18435" name="Content Placeholder 2"/>
          <p:cNvSpPr>
            <a:spLocks noGrp="1"/>
          </p:cNvSpPr>
          <p:nvPr>
            <p:ph idx="4294967295"/>
          </p:nvPr>
        </p:nvSpPr>
        <p:spPr>
          <a:xfrm>
            <a:off x="457200" y="1600200"/>
            <a:ext cx="8229600" cy="4525963"/>
          </a:xfrm>
        </p:spPr>
        <p:txBody>
          <a:bodyPr/>
          <a:lstStyle/>
          <a:p>
            <a:pPr marL="0" indent="0">
              <a:buFont typeface="Wingdings" panose="05000000000000000000" pitchFamily="2" charset="2"/>
              <a:buNone/>
            </a:pPr>
            <a:endParaRPr lang="en-GB" altLang="en-US" dirty="0"/>
          </a:p>
          <a:p>
            <a:pPr marL="0" indent="0">
              <a:buFont typeface="Wingdings" panose="05000000000000000000" pitchFamily="2" charset="2"/>
              <a:buNone/>
            </a:pPr>
            <a:endParaRPr lang="en-GB" altLang="en-US" i="1" dirty="0"/>
          </a:p>
          <a:p>
            <a:pPr marL="0" indent="0">
              <a:buFont typeface="Wingdings" panose="05000000000000000000" pitchFamily="2" charset="2"/>
              <a:buNone/>
            </a:pPr>
            <a:endParaRPr lang="en-GB" altLang="en-US" i="1" dirty="0"/>
          </a:p>
          <a:p>
            <a:pPr marL="0" indent="0" algn="ctr">
              <a:buFont typeface="Wingdings" panose="05000000000000000000" pitchFamily="2" charset="2"/>
              <a:buNone/>
            </a:pPr>
            <a:r>
              <a:rPr lang="en-GB" altLang="en-US" sz="5400" i="1" dirty="0"/>
              <a:t>Thank you…</a:t>
            </a:r>
          </a:p>
        </p:txBody>
      </p:sp>
      <p:pic>
        <p:nvPicPr>
          <p:cNvPr id="7" name="Content Placeholder 4" descr="Thank-you.jpg"/>
          <p:cNvPicPr>
            <a:picLocks noChangeAspect="1"/>
          </p:cNvPicPr>
          <p:nvPr/>
        </p:nvPicPr>
        <p:blipFill>
          <a:blip r:embed="rId3" cstate="print"/>
          <a:stretch>
            <a:fillRect/>
          </a:stretch>
        </p:blipFill>
        <p:spPr>
          <a:xfrm>
            <a:off x="1599796" y="1828800"/>
            <a:ext cx="5193332" cy="345916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cxnSp>
        <p:nvCxnSpPr>
          <p:cNvPr id="8" name="Straight Connector 7"/>
          <p:cNvCxnSpPr/>
          <p:nvPr/>
        </p:nvCxnSpPr>
        <p:spPr bwMode="auto">
          <a:xfrm>
            <a:off x="0" y="140497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8438" name="Footer Placeholder 5"/>
          <p:cNvSpPr txBox="1">
            <a:spLocks/>
          </p:cNvSpPr>
          <p:nvPr/>
        </p:nvSpPr>
        <p:spPr bwMode="auto">
          <a:xfrm>
            <a:off x="0" y="6556968"/>
            <a:ext cx="9144000" cy="301032"/>
          </a:xfrm>
          <a:prstGeom prst="rect">
            <a:avLst/>
          </a:prstGeom>
          <a:solidFill>
            <a:srgbClr val="EF471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
              <a:defRPr sz="2400">
                <a:solidFill>
                  <a:srgbClr val="006600"/>
                </a:solidFill>
                <a:latin typeface="Bookman Old Style" panose="02050604050505020204" pitchFamily="18" charset="0"/>
              </a:defRPr>
            </a:lvl1pPr>
            <a:lvl2pPr marL="742950" indent="-285750">
              <a:spcBef>
                <a:spcPct val="20000"/>
              </a:spcBef>
              <a:buFont typeface="Wingdings" panose="05000000000000000000" pitchFamily="2" charset="2"/>
              <a:buChar char=")"/>
              <a:defRPr sz="2400">
                <a:solidFill>
                  <a:srgbClr val="006600"/>
                </a:solidFill>
                <a:latin typeface="Bookman Old Style" panose="02050604050505020204" pitchFamily="18" charset="0"/>
              </a:defRPr>
            </a:lvl2pPr>
            <a:lvl3pPr marL="1143000" indent="-228600">
              <a:spcBef>
                <a:spcPct val="20000"/>
              </a:spcBef>
              <a:buFont typeface="Wingdings" panose="05000000000000000000" pitchFamily="2" charset="2"/>
              <a:buChar char=")"/>
              <a:defRPr sz="2000">
                <a:solidFill>
                  <a:srgbClr val="006600"/>
                </a:solidFill>
                <a:latin typeface="Bookman Old Style" panose="02050604050505020204" pitchFamily="18" charset="0"/>
              </a:defRPr>
            </a:lvl3pPr>
            <a:lvl4pPr marL="1600200" indent="-228600">
              <a:spcBef>
                <a:spcPct val="20000"/>
              </a:spcBef>
              <a:buChar char="–"/>
              <a:defRPr sz="2000">
                <a:solidFill>
                  <a:srgbClr val="006600"/>
                </a:solidFill>
                <a:latin typeface="Bookman Old Style" panose="02050604050505020204" pitchFamily="18"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buFontTx/>
              <a:buNone/>
            </a:pPr>
            <a:r>
              <a:rPr lang="en-US" altLang="en-US" sz="1200" b="1">
                <a:solidFill>
                  <a:schemeClr val="bg1"/>
                </a:solidFill>
                <a:latin typeface="Arial" panose="020B0604020202020204" pitchFamily="34" charset="0"/>
              </a:rPr>
              <a:t>Making South Africa a Global Leader in Harnessing ICTs for Socio-economic Development</a:t>
            </a:r>
          </a:p>
        </p:txBody>
      </p:sp>
      <p:pic>
        <p:nvPicPr>
          <p:cNvPr id="18439" name="Picture 2" descr="approved-logo"/>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049837" y="26987"/>
            <a:ext cx="3768725" cy="1268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smtClean="0"/>
              <a:t>Making South Africa a Global Leader</a:t>
            </a:r>
          </a:p>
          <a:p>
            <a:pPr>
              <a:defRPr/>
            </a:pPr>
            <a:r>
              <a:rPr lang="en-US" smtClean="0"/>
              <a:t>in Harnessing ICTs for Socio-economic Development</a:t>
            </a:r>
            <a:endParaRPr lang="en-US" dirty="0"/>
          </a:p>
        </p:txBody>
      </p:sp>
    </p:spTree>
    <p:extLst>
      <p:ext uri="{BB962C8B-B14F-4D97-AF65-F5344CB8AC3E}">
        <p14:creationId xmlns:p14="http://schemas.microsoft.com/office/powerpoint/2010/main" xmlns="" val="2324069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3116"/>
            <a:ext cx="3652307" cy="482383"/>
          </a:xfrm>
        </p:spPr>
        <p:txBody>
          <a:bodyPr/>
          <a:lstStyle/>
          <a:p>
            <a:r>
              <a:rPr lang="en-ZA" sz="3200" i="1" dirty="0">
                <a:solidFill>
                  <a:srgbClr val="C00000"/>
                </a:solidFill>
                <a:latin typeface="Arial" panose="020B0604020202020204" pitchFamily="34" charset="0"/>
                <a:cs typeface="Arial" panose="020B0604020202020204" pitchFamily="34" charset="0"/>
              </a:rPr>
              <a:t>Table of </a:t>
            </a:r>
            <a:r>
              <a:rPr lang="en-ZA" sz="3200" i="1" dirty="0" smtClean="0">
                <a:solidFill>
                  <a:srgbClr val="C00000"/>
                </a:solidFill>
                <a:latin typeface="Arial" panose="020B0604020202020204" pitchFamily="34" charset="0"/>
                <a:cs typeface="Arial" panose="020B0604020202020204" pitchFamily="34" charset="0"/>
              </a:rPr>
              <a:t>Contents</a:t>
            </a:r>
            <a:endParaRPr lang="en-ZA" sz="3200" i="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4652" y="1625736"/>
            <a:ext cx="8271164" cy="4501009"/>
          </a:xfrm>
        </p:spPr>
        <p:txBody>
          <a:bodyPr/>
          <a:lstStyle/>
          <a:p>
            <a:pPr>
              <a:buFont typeface="Wingdings" panose="05000000000000000000" pitchFamily="2" charset="2"/>
              <a:buChar char="q"/>
            </a:pPr>
            <a:r>
              <a:rPr lang="en-ZA" dirty="0">
                <a:solidFill>
                  <a:schemeClr val="tx1"/>
                </a:solidFill>
                <a:latin typeface="Arial" panose="020B0604020202020204" pitchFamily="34" charset="0"/>
                <a:cs typeface="Arial" panose="020B0604020202020204" pitchFamily="34" charset="0"/>
              </a:rPr>
              <a:t>Context</a:t>
            </a:r>
          </a:p>
          <a:p>
            <a:pPr>
              <a:buFont typeface="Wingdings" panose="05000000000000000000" pitchFamily="2" charset="2"/>
              <a:buChar char="q"/>
            </a:pPr>
            <a:r>
              <a:rPr lang="en-ZA" dirty="0">
                <a:solidFill>
                  <a:schemeClr val="tx1"/>
                </a:solidFill>
                <a:latin typeface="Arial" panose="020B0604020202020204" pitchFamily="34" charset="0"/>
                <a:cs typeface="Arial" panose="020B0604020202020204" pitchFamily="34" charset="0"/>
              </a:rPr>
              <a:t>Problem Statement </a:t>
            </a:r>
          </a:p>
          <a:p>
            <a:pPr>
              <a:buFont typeface="Wingdings" panose="05000000000000000000" pitchFamily="2" charset="2"/>
              <a:buChar char="q"/>
            </a:pPr>
            <a:r>
              <a:rPr lang="en-ZA" dirty="0">
                <a:solidFill>
                  <a:schemeClr val="tx1"/>
                </a:solidFill>
                <a:latin typeface="Arial" panose="020B0604020202020204" pitchFamily="34" charset="0"/>
                <a:cs typeface="Arial" panose="020B0604020202020204" pitchFamily="34" charset="0"/>
              </a:rPr>
              <a:t>DTPS</a:t>
            </a:r>
            <a:r>
              <a:rPr lang="en-ZA" dirty="0" smtClean="0">
                <a:solidFill>
                  <a:schemeClr val="tx1"/>
                </a:solidFill>
                <a:latin typeface="Arial" panose="020B0604020202020204" pitchFamily="34" charset="0"/>
                <a:cs typeface="Arial" panose="020B0604020202020204" pitchFamily="34" charset="0"/>
              </a:rPr>
              <a:t>` </a:t>
            </a:r>
            <a:r>
              <a:rPr lang="en-ZA" dirty="0">
                <a:solidFill>
                  <a:schemeClr val="tx1"/>
                </a:solidFill>
                <a:latin typeface="Arial" panose="020B0604020202020204" pitchFamily="34" charset="0"/>
                <a:cs typeface="Arial" panose="020B0604020202020204" pitchFamily="34" charset="0"/>
              </a:rPr>
              <a:t>Interventions </a:t>
            </a:r>
            <a:r>
              <a:rPr lang="en-ZA" dirty="0" smtClean="0">
                <a:solidFill>
                  <a:schemeClr val="tx1"/>
                </a:solidFill>
                <a:latin typeface="Arial" panose="020B0604020202020204" pitchFamily="34" charset="0"/>
                <a:cs typeface="Arial" panose="020B0604020202020204" pitchFamily="34" charset="0"/>
              </a:rPr>
              <a:t>2015/2016</a:t>
            </a:r>
          </a:p>
          <a:p>
            <a:pPr>
              <a:buFont typeface="Wingdings" panose="05000000000000000000" pitchFamily="2" charset="2"/>
              <a:buChar char="q"/>
            </a:pPr>
            <a:r>
              <a:rPr lang="en-ZA" dirty="0">
                <a:solidFill>
                  <a:schemeClr val="tx1"/>
                </a:solidFill>
                <a:latin typeface="Arial" panose="020B0604020202020204" pitchFamily="34" charset="0"/>
                <a:cs typeface="Arial" panose="020B0604020202020204" pitchFamily="34" charset="0"/>
              </a:rPr>
              <a:t>Mobile Operator tariff plans </a:t>
            </a:r>
          </a:p>
          <a:p>
            <a:pPr>
              <a:buFont typeface="Wingdings" panose="05000000000000000000" pitchFamily="2" charset="2"/>
              <a:buChar char="q"/>
            </a:pPr>
            <a:r>
              <a:rPr lang="en-ZA" dirty="0" smtClean="0">
                <a:solidFill>
                  <a:schemeClr val="tx1"/>
                </a:solidFill>
                <a:latin typeface="Arial" panose="020B0604020202020204" pitchFamily="34" charset="0"/>
                <a:cs typeface="Arial" panose="020B0604020202020204" pitchFamily="34" charset="0"/>
              </a:rPr>
              <a:t>Data Tariffs</a:t>
            </a:r>
          </a:p>
          <a:p>
            <a:pPr>
              <a:buFont typeface="Wingdings" panose="05000000000000000000" pitchFamily="2" charset="2"/>
              <a:buChar char="q"/>
            </a:pPr>
            <a:r>
              <a:rPr lang="en-ZA" dirty="0" smtClean="0">
                <a:solidFill>
                  <a:schemeClr val="tx1"/>
                </a:solidFill>
                <a:latin typeface="Arial" panose="020B0604020202020204" pitchFamily="34" charset="0"/>
                <a:cs typeface="Arial" panose="020B0604020202020204" pitchFamily="34" charset="0"/>
              </a:rPr>
              <a:t>Wi-Fi Project</a:t>
            </a:r>
          </a:p>
          <a:p>
            <a:pPr>
              <a:buFont typeface="Wingdings" panose="05000000000000000000" pitchFamily="2" charset="2"/>
              <a:buChar char="q"/>
            </a:pPr>
            <a:r>
              <a:rPr lang="en-ZA" dirty="0" smtClean="0">
                <a:solidFill>
                  <a:schemeClr val="tx1"/>
                </a:solidFill>
                <a:latin typeface="Arial" panose="020B0604020202020204" pitchFamily="34" charset="0"/>
                <a:cs typeface="Arial" panose="020B0604020202020204" pitchFamily="34" charset="0"/>
              </a:rPr>
              <a:t>Data Depletion</a:t>
            </a:r>
          </a:p>
          <a:p>
            <a:pPr>
              <a:buFont typeface="Wingdings" panose="05000000000000000000" pitchFamily="2" charset="2"/>
              <a:buChar char="q"/>
            </a:pPr>
            <a:r>
              <a:rPr lang="en-ZA" dirty="0" smtClean="0">
                <a:solidFill>
                  <a:schemeClr val="tx1"/>
                </a:solidFill>
                <a:latin typeface="Arial" panose="020B0604020202020204" pitchFamily="34" charset="0"/>
                <a:cs typeface="Arial" panose="020B0604020202020204" pitchFamily="34" charset="0"/>
              </a:rPr>
              <a:t>Postal Tariffs </a:t>
            </a:r>
            <a:endParaRPr lang="en-ZA"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ZA" dirty="0" smtClean="0">
                <a:solidFill>
                  <a:schemeClr val="tx1"/>
                </a:solidFill>
                <a:latin typeface="Arial" panose="020B0604020202020204" pitchFamily="34" charset="0"/>
                <a:cs typeface="Arial" panose="020B0604020202020204" pitchFamily="34" charset="0"/>
              </a:rPr>
              <a:t>Cost </a:t>
            </a:r>
            <a:r>
              <a:rPr lang="en-ZA" dirty="0">
                <a:solidFill>
                  <a:schemeClr val="tx1"/>
                </a:solidFill>
                <a:latin typeface="Arial" panose="020B0604020202020204" pitchFamily="34" charset="0"/>
                <a:cs typeface="Arial" panose="020B0604020202020204" pitchFamily="34" charset="0"/>
              </a:rPr>
              <a:t>to </a:t>
            </a:r>
            <a:r>
              <a:rPr lang="en-ZA" dirty="0" smtClean="0">
                <a:solidFill>
                  <a:schemeClr val="tx1"/>
                </a:solidFill>
                <a:latin typeface="Arial" panose="020B0604020202020204" pitchFamily="34" charset="0"/>
                <a:cs typeface="Arial" panose="020B0604020202020204" pitchFamily="34" charset="0"/>
              </a:rPr>
              <a:t>Communicate </a:t>
            </a:r>
            <a:r>
              <a:rPr lang="en-ZA" dirty="0">
                <a:solidFill>
                  <a:schemeClr val="tx1"/>
                </a:solidFill>
                <a:latin typeface="Arial" panose="020B0604020202020204" pitchFamily="34" charset="0"/>
                <a:cs typeface="Arial" panose="020B0604020202020204" pitchFamily="34" charset="0"/>
              </a:rPr>
              <a:t>Programme of </a:t>
            </a:r>
            <a:r>
              <a:rPr lang="en-ZA" dirty="0" smtClean="0">
                <a:solidFill>
                  <a:schemeClr val="tx1"/>
                </a:solidFill>
                <a:latin typeface="Arial" panose="020B0604020202020204" pitchFamily="34" charset="0"/>
                <a:cs typeface="Arial" panose="020B0604020202020204" pitchFamily="34" charset="0"/>
              </a:rPr>
              <a:t>Action 2016/2017</a:t>
            </a:r>
            <a:endParaRPr lang="en-ZA" dirty="0">
              <a:solidFill>
                <a:schemeClr val="tx1"/>
              </a:solidFill>
              <a:latin typeface="Arial" panose="020B0604020202020204" pitchFamily="34" charset="0"/>
              <a:cs typeface="Arial" panose="020B0604020202020204" pitchFamily="34" charset="0"/>
            </a:endParaRPr>
          </a:p>
          <a:p>
            <a:pPr marL="0" indent="0">
              <a:buNone/>
            </a:pPr>
            <a:endParaRPr lang="en-ZA" dirty="0"/>
          </a:p>
        </p:txBody>
      </p:sp>
      <p:sp>
        <p:nvSpPr>
          <p:cNvPr id="5" name="Slide Number Placeholder 4"/>
          <p:cNvSpPr>
            <a:spLocks noGrp="1"/>
          </p:cNvSpPr>
          <p:nvPr>
            <p:ph type="sldNum" sz="quarter" idx="12"/>
          </p:nvPr>
        </p:nvSpPr>
        <p:spPr/>
        <p:txBody>
          <a:bodyPr/>
          <a:lstStyle/>
          <a:p>
            <a:pPr>
              <a:defRPr/>
            </a:pPr>
            <a:fld id="{9D44A426-DFCB-4D22-8628-9A98DE198809}" type="slidenum">
              <a:rPr lang="en-US" smtClean="0"/>
              <a:pPr>
                <a:defRPr/>
              </a:pPr>
              <a:t>3</a:t>
            </a:fld>
            <a:endParaRPr lang="en-US" dirty="0"/>
          </a:p>
        </p:txBody>
      </p:sp>
      <p:pic>
        <p:nvPicPr>
          <p:cNvPr id="6" name="Picture 5"/>
          <p:cNvPicPr>
            <a:picLocks noChangeAspect="1"/>
          </p:cNvPicPr>
          <p:nvPr/>
        </p:nvPicPr>
        <p:blipFill>
          <a:blip r:embed="rId3" cstate="print"/>
          <a:stretch>
            <a:fillRect/>
          </a:stretch>
        </p:blipFill>
        <p:spPr>
          <a:xfrm>
            <a:off x="6228184" y="0"/>
            <a:ext cx="2773920" cy="932769"/>
          </a:xfrm>
          <a:prstGeom prst="rect">
            <a:avLst/>
          </a:prstGeom>
        </p:spPr>
      </p:pic>
      <p:sp>
        <p:nvSpPr>
          <p:cNvPr id="8" name="Footer Placeholder 5"/>
          <p:cNvSpPr>
            <a:spLocks noGrp="1"/>
          </p:cNvSpPr>
          <p:nvPr>
            <p:ph type="ftr" sz="quarter" idx="11"/>
          </p:nvPr>
        </p:nvSpPr>
        <p:spPr>
          <a:xfrm>
            <a:off x="0" y="6525344"/>
            <a:ext cx="9144000" cy="332656"/>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981292"/>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724487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63688"/>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sp>
        <p:nvSpPr>
          <p:cNvPr id="15363" name="Text Box 2"/>
          <p:cNvSpPr txBox="1">
            <a:spLocks noChangeArrowheads="1"/>
          </p:cNvSpPr>
          <p:nvPr/>
        </p:nvSpPr>
        <p:spPr bwMode="auto">
          <a:xfrm>
            <a:off x="0" y="1111226"/>
            <a:ext cx="8697696" cy="1416414"/>
          </a:xfrm>
          <a:prstGeom prst="rect">
            <a:avLst/>
          </a:prstGeom>
          <a:noFill/>
          <a:ln w="9525">
            <a:noFill/>
            <a:miter lim="800000"/>
            <a:headEnd/>
            <a:tailEnd/>
          </a:ln>
        </p:spPr>
        <p:txBody>
          <a:bodyPr wrap="square" lIns="92075" tIns="46038" rIns="92075" bIns="46038">
            <a:spAutoFit/>
          </a:bodyPr>
          <a:lstStyle/>
          <a:p>
            <a:pPr eaLnBrk="0" hangingPunct="0">
              <a:spcBef>
                <a:spcPct val="50000"/>
              </a:spcBef>
              <a:buClr>
                <a:schemeClr val="tx2"/>
              </a:buClr>
            </a:pPr>
            <a:r>
              <a:rPr lang="en-ZA" sz="3200" i="1" dirty="0">
                <a:solidFill>
                  <a:srgbClr val="C00000"/>
                </a:solidFill>
                <a:latin typeface="Arial" pitchFamily="34" charset="0"/>
                <a:cs typeface="Arial" pitchFamily="34" charset="0"/>
              </a:rPr>
              <a:t>Context</a:t>
            </a:r>
            <a:r>
              <a:rPr lang="en-ZA" sz="3200" i="1" dirty="0">
                <a:solidFill>
                  <a:srgbClr val="EF4718"/>
                </a:solidFill>
                <a:latin typeface="Arial" pitchFamily="34" charset="0"/>
                <a:cs typeface="Arial" pitchFamily="34" charset="0"/>
              </a:rPr>
              <a:t> </a:t>
            </a:r>
          </a:p>
          <a:p>
            <a:pPr algn="ctr" eaLnBrk="0" hangingPunct="0">
              <a:spcBef>
                <a:spcPct val="50000"/>
              </a:spcBef>
              <a:buClr>
                <a:schemeClr val="tx2"/>
              </a:buClr>
            </a:pPr>
            <a:endParaRPr lang="en-GB" sz="36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193885" y="1806604"/>
            <a:ext cx="8193732" cy="4463402"/>
          </a:xfrm>
          <a:prstGeom prst="rect">
            <a:avLst/>
          </a:prstGeom>
          <a:noFill/>
          <a:ln w="9525">
            <a:noFill/>
            <a:miter lim="800000"/>
            <a:headEnd/>
            <a:tailEnd/>
          </a:ln>
        </p:spPr>
        <p:txBody>
          <a:bodyPr wrap="square" lIns="92075" tIns="46038" rIns="92075" bIns="46038">
            <a:spAutoFit/>
          </a:bodyPr>
          <a:lstStyle/>
          <a:p>
            <a:pPr marL="342900" indent="-342900" algn="just" defTabSz="457200">
              <a:buFont typeface="Wingdings" panose="05000000000000000000" pitchFamily="2" charset="2"/>
              <a:buChar char="q"/>
            </a:pPr>
            <a:r>
              <a:rPr lang="en-US" sz="2000" b="0" dirty="0" smtClean="0">
                <a:latin typeface="Arial" pitchFamily="34" charset="0"/>
                <a:cs typeface="Arial" pitchFamily="34" charset="0"/>
              </a:rPr>
              <a:t>The National Development Plan 2030 and Government’s Medium Term Strategic Framework </a:t>
            </a:r>
            <a:r>
              <a:rPr lang="en-US" sz="2000" b="0" dirty="0">
                <a:latin typeface="Arial" pitchFamily="34" charset="0"/>
                <a:cs typeface="Arial" pitchFamily="34" charset="0"/>
              </a:rPr>
              <a:t>have identified </a:t>
            </a:r>
            <a:r>
              <a:rPr lang="en-US" sz="2000" b="0" dirty="0" smtClean="0">
                <a:latin typeface="Arial" pitchFamily="34" charset="0"/>
                <a:cs typeface="Arial" pitchFamily="34" charset="0"/>
              </a:rPr>
              <a:t>the high domestic cost of broadband internet connectivity as a major hindrance to socio-economic development in the country. </a:t>
            </a:r>
          </a:p>
          <a:p>
            <a:pPr marL="342900" indent="-342900" algn="just" defTabSz="457200">
              <a:buFont typeface="Wingdings" panose="05000000000000000000" pitchFamily="2" charset="2"/>
              <a:buChar char="q"/>
            </a:pPr>
            <a:endParaRPr lang="en-US" sz="2000" b="0" dirty="0">
              <a:latin typeface="Arial" pitchFamily="34" charset="0"/>
              <a:cs typeface="Arial" pitchFamily="34" charset="0"/>
            </a:endParaRPr>
          </a:p>
          <a:p>
            <a:pPr marL="342900" indent="-342900" algn="just" defTabSz="457200">
              <a:buFont typeface="Wingdings" panose="05000000000000000000" pitchFamily="2" charset="2"/>
              <a:buChar char="q"/>
            </a:pPr>
            <a:r>
              <a:rPr lang="en-US" sz="2000" b="0" dirty="0" smtClean="0">
                <a:latin typeface="Arial" pitchFamily="34" charset="0"/>
                <a:cs typeface="Arial" pitchFamily="34" charset="0"/>
              </a:rPr>
              <a:t>Over the past few years, Government </a:t>
            </a:r>
            <a:r>
              <a:rPr lang="en-US" sz="2000" b="0" dirty="0">
                <a:latin typeface="Arial" pitchFamily="34" charset="0"/>
                <a:cs typeface="Arial" pitchFamily="34" charset="0"/>
              </a:rPr>
              <a:t>policy and regulatory interventions have reduced costs to communicate, predominantly in relation to voice services. </a:t>
            </a:r>
            <a:endParaRPr lang="en-US" sz="2000" b="0" dirty="0" smtClean="0">
              <a:latin typeface="Arial" pitchFamily="34" charset="0"/>
              <a:cs typeface="Arial" pitchFamily="34" charset="0"/>
            </a:endParaRPr>
          </a:p>
          <a:p>
            <a:pPr marL="342900" indent="-342900" algn="just" defTabSz="457200">
              <a:buFont typeface="Wingdings" panose="05000000000000000000" pitchFamily="2" charset="2"/>
              <a:buChar char="q"/>
            </a:pPr>
            <a:endParaRPr lang="en-US" sz="2000" b="0" dirty="0">
              <a:latin typeface="Arial" pitchFamily="34" charset="0"/>
              <a:cs typeface="Arial" pitchFamily="34" charset="0"/>
            </a:endParaRPr>
          </a:p>
          <a:p>
            <a:pPr marL="342900" indent="-342900" algn="just" defTabSz="457200">
              <a:buFont typeface="Wingdings" panose="05000000000000000000" pitchFamily="2" charset="2"/>
              <a:buChar char="q"/>
            </a:pPr>
            <a:r>
              <a:rPr lang="en-US" sz="2000" b="0" dirty="0" smtClean="0">
                <a:latin typeface="Arial" pitchFamily="34" charset="0"/>
                <a:cs typeface="Arial" pitchFamily="34" charset="0"/>
              </a:rPr>
              <a:t>South </a:t>
            </a:r>
            <a:r>
              <a:rPr lang="en-US" sz="2000" b="0" dirty="0">
                <a:latin typeface="Arial" pitchFamily="34" charset="0"/>
                <a:cs typeface="Arial" pitchFamily="34" charset="0"/>
              </a:rPr>
              <a:t>Africa’s ranking has improved from 75 to 65 out of 139 countries according to the World Economic Forum’s </a:t>
            </a:r>
            <a:r>
              <a:rPr lang="en-US" sz="2000" b="0" dirty="0" smtClean="0">
                <a:latin typeface="Arial" pitchFamily="34" charset="0"/>
                <a:cs typeface="Arial" pitchFamily="34" charset="0"/>
              </a:rPr>
              <a:t>(WEF) Network </a:t>
            </a:r>
            <a:r>
              <a:rPr lang="en-US" sz="2000" b="0" dirty="0">
                <a:latin typeface="Arial" pitchFamily="34" charset="0"/>
                <a:cs typeface="Arial" pitchFamily="34" charset="0"/>
              </a:rPr>
              <a:t>Readiness </a:t>
            </a:r>
            <a:r>
              <a:rPr lang="en-US" sz="2000" b="0" dirty="0" smtClean="0">
                <a:latin typeface="Arial" pitchFamily="34" charset="0"/>
                <a:cs typeface="Arial" pitchFamily="34" charset="0"/>
              </a:rPr>
              <a:t>Index (2015-2016), which measures how well an economy is using ICTs to boost competitiveness and well-being.</a:t>
            </a:r>
          </a:p>
          <a:p>
            <a:pPr marL="342900" indent="-342900" algn="just" defTabSz="457200">
              <a:buFont typeface="Arial" panose="020B0604020202020204" pitchFamily="34" charset="0"/>
              <a:buChar char="•"/>
            </a:pPr>
            <a:endParaRPr lang="en-GB" sz="2400" b="0" dirty="0">
              <a:latin typeface="Arial" pitchFamily="34" charset="0"/>
              <a:cs typeface="Arial" pitchFamily="34" charset="0"/>
            </a:endParaRPr>
          </a:p>
        </p:txBody>
      </p:sp>
      <p:cxnSp>
        <p:nvCxnSpPr>
          <p:cNvPr id="7" name="Straight Connector 6"/>
          <p:cNvCxnSpPr/>
          <p:nvPr/>
        </p:nvCxnSpPr>
        <p:spPr bwMode="auto">
          <a:xfrm>
            <a:off x="5980" y="111122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6372200" y="116631"/>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63688"/>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sp>
        <p:nvSpPr>
          <p:cNvPr id="15363" name="Text Box 2"/>
          <p:cNvSpPr txBox="1">
            <a:spLocks noChangeArrowheads="1"/>
          </p:cNvSpPr>
          <p:nvPr/>
        </p:nvSpPr>
        <p:spPr bwMode="auto">
          <a:xfrm>
            <a:off x="-10896" y="1079638"/>
            <a:ext cx="8697696" cy="1416414"/>
          </a:xfrm>
          <a:prstGeom prst="rect">
            <a:avLst/>
          </a:prstGeom>
          <a:noFill/>
          <a:ln w="9525">
            <a:noFill/>
            <a:miter lim="800000"/>
            <a:headEnd/>
            <a:tailEnd/>
          </a:ln>
        </p:spPr>
        <p:txBody>
          <a:bodyPr wrap="square" lIns="92075" tIns="46038" rIns="92075" bIns="46038">
            <a:spAutoFit/>
          </a:bodyPr>
          <a:lstStyle/>
          <a:p>
            <a:pPr eaLnBrk="0" hangingPunct="0">
              <a:spcBef>
                <a:spcPct val="50000"/>
              </a:spcBef>
              <a:buClr>
                <a:schemeClr val="tx2"/>
              </a:buClr>
            </a:pPr>
            <a:r>
              <a:rPr lang="en-ZA" sz="3200" i="1" dirty="0">
                <a:solidFill>
                  <a:srgbClr val="C00000"/>
                </a:solidFill>
                <a:latin typeface="Arial" pitchFamily="34" charset="0"/>
                <a:cs typeface="Arial" pitchFamily="34" charset="0"/>
              </a:rPr>
              <a:t>Context</a:t>
            </a:r>
            <a:r>
              <a:rPr lang="en-ZA" sz="3200" i="1" dirty="0">
                <a:solidFill>
                  <a:srgbClr val="EF4718"/>
                </a:solidFill>
                <a:latin typeface="Arial" pitchFamily="34" charset="0"/>
                <a:cs typeface="Arial" pitchFamily="34" charset="0"/>
              </a:rPr>
              <a:t> </a:t>
            </a:r>
          </a:p>
          <a:p>
            <a:pPr algn="ctr" eaLnBrk="0" hangingPunct="0">
              <a:spcBef>
                <a:spcPct val="50000"/>
              </a:spcBef>
              <a:buClr>
                <a:schemeClr val="tx2"/>
              </a:buClr>
            </a:pPr>
            <a:endParaRPr lang="en-GB" sz="36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190524" y="1556792"/>
            <a:ext cx="8701956" cy="3847849"/>
          </a:xfrm>
          <a:prstGeom prst="rect">
            <a:avLst/>
          </a:prstGeom>
          <a:noFill/>
          <a:ln w="9525">
            <a:noFill/>
            <a:miter lim="800000"/>
            <a:headEnd/>
            <a:tailEnd/>
          </a:ln>
        </p:spPr>
        <p:txBody>
          <a:bodyPr wrap="square" lIns="92075" tIns="46038" rIns="92075" bIns="46038">
            <a:spAutoFit/>
          </a:bodyPr>
          <a:lstStyle/>
          <a:p>
            <a:pPr marL="342900" indent="-342900" algn="just" defTabSz="457200">
              <a:buFont typeface="Arial" panose="020B0604020202020204" pitchFamily="34" charset="0"/>
              <a:buChar char="•"/>
            </a:pPr>
            <a:endParaRPr lang="en-ZA" sz="2000" b="0" dirty="0">
              <a:latin typeface="Arial" pitchFamily="34" charset="0"/>
              <a:cs typeface="Arial" pitchFamily="34" charset="0"/>
            </a:endParaRPr>
          </a:p>
          <a:p>
            <a:pPr marL="342900" indent="-342900" algn="just" defTabSz="457200">
              <a:buFont typeface="Wingdings" panose="05000000000000000000" pitchFamily="2" charset="2"/>
              <a:buChar char="q"/>
            </a:pPr>
            <a:r>
              <a:rPr lang="en-ZA" sz="2000" b="0" dirty="0">
                <a:latin typeface="Arial" pitchFamily="34" charset="0"/>
                <a:cs typeface="Arial" pitchFamily="34" charset="0"/>
              </a:rPr>
              <a:t>Improvements in technological readiness has helped South Africa reverse a four-year decline and being on the Top 50 in the WEF’s Global Competitiveness Report (2015-2016).</a:t>
            </a:r>
            <a:endParaRPr lang="en-US" sz="2000" b="0" dirty="0">
              <a:latin typeface="Arial" pitchFamily="34" charset="0"/>
              <a:cs typeface="Arial" pitchFamily="34" charset="0"/>
            </a:endParaRPr>
          </a:p>
          <a:p>
            <a:pPr marL="342900" indent="-342900" algn="just" defTabSz="457200">
              <a:buFont typeface="Wingdings" panose="05000000000000000000" pitchFamily="2" charset="2"/>
              <a:buChar char="q"/>
            </a:pPr>
            <a:endParaRPr lang="en-ZA" sz="2000" b="0" dirty="0" smtClean="0">
              <a:latin typeface="Arial" panose="020B0604020202020204" pitchFamily="34" charset="0"/>
              <a:ea typeface="Calibri" panose="020F0502020204030204" pitchFamily="34" charset="0"/>
              <a:cs typeface="Arial" panose="020B0604020202020204" pitchFamily="34" charset="0"/>
            </a:endParaRPr>
          </a:p>
          <a:p>
            <a:pPr marL="342900" indent="-342900" algn="just" defTabSz="457200">
              <a:buFont typeface="Wingdings" panose="05000000000000000000" pitchFamily="2" charset="2"/>
              <a:buChar char="q"/>
            </a:pPr>
            <a:r>
              <a:rPr lang="en-ZA" sz="2000" b="0" dirty="0" smtClean="0">
                <a:latin typeface="Arial" panose="020B0604020202020204" pitchFamily="34" charset="0"/>
                <a:ea typeface="Calibri" panose="020F0502020204030204" pitchFamily="34" charset="0"/>
                <a:cs typeface="Arial" panose="020B0604020202020204" pitchFamily="34" charset="0"/>
              </a:rPr>
              <a:t>The </a:t>
            </a:r>
            <a:r>
              <a:rPr lang="en-ZA" sz="2000" b="0" dirty="0">
                <a:latin typeface="Arial" panose="020B0604020202020204" pitchFamily="34" charset="0"/>
                <a:ea typeface="Calibri" panose="020F0502020204030204" pitchFamily="34" charset="0"/>
                <a:cs typeface="Arial" panose="020B0604020202020204" pitchFamily="34" charset="0"/>
              </a:rPr>
              <a:t>vision for broadband is that by 2020, 100% of SA citizens will have access to broadband services at </a:t>
            </a:r>
            <a:r>
              <a:rPr lang="en-ZA" sz="2000" b="0" dirty="0" smtClean="0">
                <a:latin typeface="Arial" panose="020B0604020202020204" pitchFamily="34" charset="0"/>
                <a:ea typeface="Calibri" panose="020F0502020204030204" pitchFamily="34" charset="0"/>
                <a:cs typeface="Arial" panose="020B0604020202020204" pitchFamily="34" charset="0"/>
              </a:rPr>
              <a:t>2,5</a:t>
            </a:r>
            <a:r>
              <a:rPr lang="en-ZA" sz="2000" b="0" dirty="0">
                <a:latin typeface="Arial" panose="020B0604020202020204" pitchFamily="34" charset="0"/>
                <a:ea typeface="Calibri" panose="020F0502020204030204" pitchFamily="34" charset="0"/>
                <a:cs typeface="Arial" panose="020B0604020202020204" pitchFamily="34" charset="0"/>
              </a:rPr>
              <a:t>% or less of the population’s average monthly income</a:t>
            </a:r>
            <a:r>
              <a:rPr lang="en-ZA" sz="2000" b="0" dirty="0" smtClean="0">
                <a:latin typeface="Arial" panose="020B0604020202020204" pitchFamily="34" charset="0"/>
                <a:ea typeface="Calibri" panose="020F0502020204030204" pitchFamily="34" charset="0"/>
                <a:cs typeface="Arial" panose="020B0604020202020204" pitchFamily="34" charset="0"/>
              </a:rPr>
              <a:t>. All citizens should have access to affordable broadband.</a:t>
            </a:r>
          </a:p>
          <a:p>
            <a:pPr algn="just" defTabSz="457200"/>
            <a:endParaRPr lang="en-ZA" sz="2000" b="0" dirty="0">
              <a:latin typeface="Arial" panose="020B0604020202020204" pitchFamily="34" charset="0"/>
              <a:ea typeface="Calibri" panose="020F0502020204030204" pitchFamily="34" charset="0"/>
              <a:cs typeface="Arial" panose="020B0604020202020204" pitchFamily="34" charset="0"/>
            </a:endParaRPr>
          </a:p>
          <a:p>
            <a:pPr marL="342900" indent="-342900" algn="just" defTabSz="457200">
              <a:buFont typeface="Arial" panose="020B0604020202020204" pitchFamily="34" charset="0"/>
              <a:buChar char="•"/>
            </a:pPr>
            <a:endParaRPr lang="en-US" sz="2000" b="0" dirty="0">
              <a:latin typeface="Arial" pitchFamily="34" charset="0"/>
              <a:cs typeface="Arial" pitchFamily="34" charset="0"/>
            </a:endParaRPr>
          </a:p>
          <a:p>
            <a:pPr marL="342900" indent="-342900" algn="just" defTabSz="457200">
              <a:buFont typeface="Arial" panose="020B0604020202020204" pitchFamily="34" charset="0"/>
              <a:buChar char="•"/>
            </a:pPr>
            <a:endParaRPr lang="en-GB" sz="2400" b="0" dirty="0">
              <a:latin typeface="Arial" pitchFamily="34" charset="0"/>
              <a:cs typeface="Arial" pitchFamily="34" charset="0"/>
            </a:endParaRPr>
          </a:p>
        </p:txBody>
      </p:sp>
      <p:cxnSp>
        <p:nvCxnSpPr>
          <p:cNvPr id="7" name="Straight Connector 6"/>
          <p:cNvCxnSpPr/>
          <p:nvPr/>
        </p:nvCxnSpPr>
        <p:spPr bwMode="auto">
          <a:xfrm>
            <a:off x="5980" y="111122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3" cstate="print"/>
          <a:stretch>
            <a:fillRect/>
          </a:stretch>
        </p:blipFill>
        <p:spPr>
          <a:xfrm>
            <a:off x="6120680" y="148220"/>
            <a:ext cx="2771800" cy="931418"/>
          </a:xfrm>
          <a:prstGeom prst="rect">
            <a:avLst/>
          </a:prstGeom>
        </p:spPr>
      </p:pic>
      <p:sp>
        <p:nvSpPr>
          <p:cNvPr id="2" name="Slide Number Placeholder 1"/>
          <p:cNvSpPr>
            <a:spLocks noGrp="1"/>
          </p:cNvSpPr>
          <p:nvPr>
            <p:ph type="sldNum" sz="quarter" idx="12"/>
          </p:nvPr>
        </p:nvSpPr>
        <p:spPr/>
        <p:txBody>
          <a:bodyPr/>
          <a:lstStyle/>
          <a:p>
            <a:pPr>
              <a:defRPr/>
            </a:pPr>
            <a:fld id="{FF7A930C-9F51-4BB6-8DBB-EDAB0DE2C28C}" type="slidenum">
              <a:rPr lang="en-US" smtClean="0"/>
              <a:pPr>
                <a:defRPr/>
              </a:pPr>
              <a:t>5</a:t>
            </a:fld>
            <a:endParaRPr lang="en-US" dirty="0"/>
          </a:p>
        </p:txBody>
      </p:sp>
    </p:spTree>
    <p:extLst>
      <p:ext uri="{BB962C8B-B14F-4D97-AF65-F5344CB8AC3E}">
        <p14:creationId xmlns:p14="http://schemas.microsoft.com/office/powerpoint/2010/main" xmlns="" val="220687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616" y="1100304"/>
            <a:ext cx="3526855" cy="305414"/>
          </a:xfrm>
        </p:spPr>
        <p:txBody>
          <a:bodyPr/>
          <a:lstStyle/>
          <a:p>
            <a:r>
              <a:rPr lang="en-ZA" i="1" dirty="0" smtClean="0">
                <a:solidFill>
                  <a:srgbClr val="C00000"/>
                </a:solidFill>
                <a:latin typeface="Arial" panose="020B0604020202020204" pitchFamily="34" charset="0"/>
                <a:cs typeface="Arial" panose="020B0604020202020204" pitchFamily="34" charset="0"/>
              </a:rPr>
              <a:t>Context</a:t>
            </a:r>
            <a:r>
              <a:rPr lang="en-ZA" sz="2000" i="1" dirty="0" smtClean="0">
                <a:solidFill>
                  <a:srgbClr val="C00000"/>
                </a:solidFill>
                <a:latin typeface="Arial" panose="020B0604020202020204" pitchFamily="34" charset="0"/>
                <a:cs typeface="Arial" panose="020B0604020202020204" pitchFamily="34" charset="0"/>
              </a:rPr>
              <a:t> </a:t>
            </a:r>
            <a:endParaRPr lang="en-ZA" sz="2000" i="1" dirty="0">
              <a:solidFill>
                <a:srgbClr val="C0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FF7A930C-9F51-4BB6-8DBB-EDAB0DE2C28C}" type="slidenum">
              <a:rPr lang="en-US" smtClean="0"/>
              <a:pPr>
                <a:defRPr/>
              </a:pPr>
              <a:t>6</a:t>
            </a:fld>
            <a:endParaRPr lang="en-US" dirty="0"/>
          </a:p>
        </p:txBody>
      </p:sp>
      <p:sp>
        <p:nvSpPr>
          <p:cNvPr id="9" name="Rectangle 8"/>
          <p:cNvSpPr/>
          <p:nvPr/>
        </p:nvSpPr>
        <p:spPr>
          <a:xfrm>
            <a:off x="71500" y="1314129"/>
            <a:ext cx="8784975" cy="3724096"/>
          </a:xfrm>
          <a:prstGeom prst="rect">
            <a:avLst/>
          </a:prstGeom>
        </p:spPr>
        <p:txBody>
          <a:bodyPr wrap="square">
            <a:spAutoFit/>
          </a:bodyPr>
          <a:lstStyle/>
          <a:p>
            <a:pPr marL="285750" indent="-285750" algn="just">
              <a:buFont typeface="Arial" panose="020B0604020202020204" pitchFamily="34" charset="0"/>
              <a:buChar char="•"/>
            </a:pPr>
            <a:endParaRPr lang="en-ZA" sz="2000" b="0" dirty="0"/>
          </a:p>
          <a:p>
            <a:endParaRPr lang="en-ZA" b="0" dirty="0"/>
          </a:p>
          <a:p>
            <a:pPr marL="285750" indent="-285750">
              <a:buFont typeface="Arial" panose="020B0604020202020204" pitchFamily="34" charset="0"/>
              <a:buChar char="•"/>
            </a:pPr>
            <a:endParaRPr lang="en-ZA" b="0" dirty="0"/>
          </a:p>
          <a:p>
            <a:pPr marL="285750" indent="-285750">
              <a:buFont typeface="Arial" panose="020B0604020202020204" pitchFamily="34" charset="0"/>
              <a:buChar char="•"/>
            </a:pPr>
            <a:endParaRPr lang="en-ZA" b="0" dirty="0"/>
          </a:p>
          <a:p>
            <a:endParaRPr lang="en-ZA" b="0"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p:txBody>
      </p:sp>
      <p:pic>
        <p:nvPicPr>
          <p:cNvPr id="7" name="Picture 6" descr="approved-logo.jpg"/>
          <p:cNvPicPr>
            <a:picLocks noChangeAspect="1"/>
          </p:cNvPicPr>
          <p:nvPr/>
        </p:nvPicPr>
        <p:blipFill>
          <a:blip r:embed="rId3" cstate="print"/>
          <a:stretch>
            <a:fillRect/>
          </a:stretch>
        </p:blipFill>
        <p:spPr>
          <a:xfrm>
            <a:off x="5881554" y="37664"/>
            <a:ext cx="3203847" cy="968750"/>
          </a:xfrm>
          <a:prstGeom prst="rect">
            <a:avLst/>
          </a:prstGeom>
        </p:spPr>
      </p:pic>
      <p:sp>
        <p:nvSpPr>
          <p:cNvPr id="8" name="Footer Placeholder 5"/>
          <p:cNvSpPr>
            <a:spLocks noGrp="1"/>
          </p:cNvSpPr>
          <p:nvPr>
            <p:ph type="ftr" sz="quarter" idx="11"/>
          </p:nvPr>
        </p:nvSpPr>
        <p:spPr>
          <a:xfrm>
            <a:off x="-57872" y="6519143"/>
            <a:ext cx="9201872" cy="338857"/>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Leader in Harnessing ICTs for Socio-economic Development</a:t>
            </a:r>
          </a:p>
        </p:txBody>
      </p:sp>
      <p:sp>
        <p:nvSpPr>
          <p:cNvPr id="10" name="Rectangle 9"/>
          <p:cNvSpPr/>
          <p:nvPr/>
        </p:nvSpPr>
        <p:spPr>
          <a:xfrm>
            <a:off x="71499" y="1685377"/>
            <a:ext cx="8784975" cy="4022640"/>
          </a:xfrm>
          <a:prstGeom prst="rect">
            <a:avLst/>
          </a:prstGeom>
        </p:spPr>
        <p:txBody>
          <a:bodyPr wrap="square">
            <a:spAutoFit/>
          </a:bodyPr>
          <a:lstStyle/>
          <a:p>
            <a:pPr marL="342900" lvl="0" indent="-342900" algn="just">
              <a:lnSpc>
                <a:spcPct val="107000"/>
              </a:lnSpc>
              <a:spcAft>
                <a:spcPts val="800"/>
              </a:spcAft>
              <a:buFont typeface="Wingdings" panose="05000000000000000000" pitchFamily="2" charset="2"/>
              <a:buChar char="q"/>
              <a:tabLst>
                <a:tab pos="457200" algn="l"/>
              </a:tabLst>
            </a:pPr>
            <a:r>
              <a:rPr lang="en-ZA" sz="2000" b="0" dirty="0" smtClean="0">
                <a:latin typeface="Arial" panose="020B0604020202020204" pitchFamily="34" charset="0"/>
                <a:ea typeface="Calibri" panose="020F0502020204030204" pitchFamily="34" charset="0"/>
                <a:cs typeface="Arial" panose="020B0604020202020204" pitchFamily="34" charset="0"/>
              </a:rPr>
              <a:t>SA Connect, South Africa’s national broadband policy has identified the high prices charged for communications services as one of the primary factors hampering South Africa’s competitiveness. It further emphasises that access to broadband must be affordable for it to contribute to economic growth.</a:t>
            </a:r>
          </a:p>
          <a:p>
            <a:pPr marL="342900" lvl="0" indent="-342900" algn="just">
              <a:lnSpc>
                <a:spcPct val="107000"/>
              </a:lnSpc>
              <a:spcAft>
                <a:spcPts val="800"/>
              </a:spcAft>
              <a:buFont typeface="Wingdings" panose="05000000000000000000" pitchFamily="2" charset="2"/>
              <a:buChar char="q"/>
              <a:tabLst>
                <a:tab pos="457200" algn="l"/>
              </a:tabLst>
            </a:pPr>
            <a:r>
              <a:rPr lang="en-ZA" sz="2000" b="0" dirty="0" smtClean="0">
                <a:latin typeface="Arial" panose="020B0604020202020204" pitchFamily="34" charset="0"/>
                <a:ea typeface="Calibri" panose="020F0502020204030204" pitchFamily="34" charset="0"/>
                <a:cs typeface="Arial" panose="020B0604020202020204" pitchFamily="34" charset="0"/>
              </a:rPr>
              <a:t>The </a:t>
            </a:r>
            <a:r>
              <a:rPr lang="en-ZA" sz="2000" b="0" dirty="0">
                <a:latin typeface="Arial" panose="020B0604020202020204" pitchFamily="34" charset="0"/>
                <a:ea typeface="Calibri" panose="020F0502020204030204" pitchFamily="34" charset="0"/>
                <a:cs typeface="Arial" panose="020B0604020202020204" pitchFamily="34" charset="0"/>
              </a:rPr>
              <a:t>high </a:t>
            </a:r>
            <a:r>
              <a:rPr lang="en-ZA" sz="2000" b="0" dirty="0" smtClean="0">
                <a:latin typeface="Arial" panose="020B0604020202020204" pitchFamily="34" charset="0"/>
                <a:ea typeface="Calibri" panose="020F0502020204030204" pitchFamily="34" charset="0"/>
                <a:cs typeface="Arial" panose="020B0604020202020204" pitchFamily="34" charset="0"/>
              </a:rPr>
              <a:t>tariffs </a:t>
            </a:r>
            <a:r>
              <a:rPr lang="en-ZA" sz="2000" b="0" dirty="0">
                <a:latin typeface="Arial" panose="020B0604020202020204" pitchFamily="34" charset="0"/>
                <a:ea typeface="Calibri" panose="020F0502020204030204" pitchFamily="34" charset="0"/>
                <a:cs typeface="Arial" panose="020B0604020202020204" pitchFamily="34" charset="0"/>
              </a:rPr>
              <a:t>of the broadband services have kept penetration levels </a:t>
            </a:r>
            <a:r>
              <a:rPr lang="en-ZA" sz="2000" b="0" dirty="0" smtClean="0">
                <a:latin typeface="Arial" panose="020B0604020202020204" pitchFamily="34" charset="0"/>
                <a:ea typeface="Calibri" panose="020F0502020204030204" pitchFamily="34" charset="0"/>
                <a:cs typeface="Arial" panose="020B0604020202020204" pitchFamily="34" charset="0"/>
              </a:rPr>
              <a:t>of internet low</a:t>
            </a:r>
            <a:r>
              <a:rPr lang="en-ZA" sz="2000" b="0" dirty="0">
                <a:latin typeface="Arial" panose="020B0604020202020204" pitchFamily="34" charset="0"/>
                <a:ea typeface="Calibri" panose="020F0502020204030204" pitchFamily="34" charset="0"/>
                <a:cs typeface="Arial" panose="020B0604020202020204" pitchFamily="34" charset="0"/>
              </a:rPr>
              <a:t>. </a:t>
            </a:r>
            <a:endParaRPr lang="en-ZA" sz="2000" b="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q"/>
              <a:tabLst>
                <a:tab pos="457200" algn="l"/>
              </a:tabLst>
            </a:pPr>
            <a:r>
              <a:rPr lang="en-ZA" sz="2000" b="0" dirty="0" smtClean="0">
                <a:latin typeface="Arial" panose="020B0604020202020204" pitchFamily="34" charset="0"/>
                <a:ea typeface="Calibri" panose="020F0502020204030204" pitchFamily="34" charset="0"/>
                <a:cs typeface="Arial" panose="020B0604020202020204" pitchFamily="34" charset="0"/>
              </a:rPr>
              <a:t>The majority </a:t>
            </a:r>
            <a:r>
              <a:rPr lang="en-ZA" sz="2000" b="0" dirty="0">
                <a:latin typeface="Arial" panose="020B0604020202020204" pitchFamily="34" charset="0"/>
                <a:ea typeface="Calibri" panose="020F0502020204030204" pitchFamily="34" charset="0"/>
                <a:cs typeface="Arial" panose="020B0604020202020204" pitchFamily="34" charset="0"/>
              </a:rPr>
              <a:t>of  South Africans citizens  use mobile broadband as their primary method of connecting </a:t>
            </a:r>
            <a:r>
              <a:rPr lang="en-ZA" sz="2000" b="0" dirty="0" smtClean="0">
                <a:latin typeface="Arial" panose="020B0604020202020204" pitchFamily="34" charset="0"/>
                <a:ea typeface="Calibri" panose="020F0502020204030204" pitchFamily="34" charset="0"/>
                <a:cs typeface="Arial" panose="020B0604020202020204" pitchFamily="34" charset="0"/>
              </a:rPr>
              <a:t>to the </a:t>
            </a:r>
            <a:r>
              <a:rPr lang="en-ZA" sz="2000" b="0" dirty="0">
                <a:latin typeface="Arial" panose="020B0604020202020204" pitchFamily="34" charset="0"/>
                <a:ea typeface="Calibri" panose="020F0502020204030204" pitchFamily="34" charset="0"/>
                <a:cs typeface="Arial" panose="020B0604020202020204" pitchFamily="34" charset="0"/>
              </a:rPr>
              <a:t>internet. </a:t>
            </a:r>
            <a:endParaRPr lang="en-ZA" sz="2000" b="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q"/>
              <a:tabLst>
                <a:tab pos="457200" algn="l"/>
              </a:tabLst>
            </a:pPr>
            <a:r>
              <a:rPr lang="en-ZA" sz="2000" b="0" dirty="0" smtClean="0">
                <a:latin typeface="Arial" panose="020B0604020202020204" pitchFamily="34" charset="0"/>
                <a:ea typeface="Calibri" panose="020F0502020204030204" pitchFamily="34" charset="0"/>
                <a:cs typeface="Arial" panose="020B0604020202020204" pitchFamily="34" charset="0"/>
              </a:rPr>
              <a:t>Major shift from voice to data usage </a:t>
            </a:r>
            <a:r>
              <a:rPr lang="en-ZA" sz="2000" b="0" dirty="0">
                <a:latin typeface="Arial" panose="020B0604020202020204" pitchFamily="34" charset="0"/>
                <a:ea typeface="Calibri" panose="020F0502020204030204" pitchFamily="34" charset="0"/>
                <a:cs typeface="Arial" panose="020B0604020202020204" pitchFamily="34" charset="0"/>
              </a:rPr>
              <a:t>driven by </a:t>
            </a:r>
            <a:r>
              <a:rPr lang="en-ZA" sz="2000" b="0" dirty="0" smtClean="0">
                <a:latin typeface="Arial" panose="020B0604020202020204" pitchFamily="34" charset="0"/>
                <a:ea typeface="Calibri" panose="020F0502020204030204" pitchFamily="34" charset="0"/>
                <a:cs typeface="Arial" panose="020B0604020202020204" pitchFamily="34" charset="0"/>
              </a:rPr>
              <a:t>Over The Top (OTT) services and in the increased smartphone </a:t>
            </a:r>
            <a:r>
              <a:rPr lang="en-ZA" sz="2000" b="0" dirty="0">
                <a:latin typeface="Arial" panose="020B0604020202020204" pitchFamily="34" charset="0"/>
                <a:ea typeface="Calibri" panose="020F0502020204030204" pitchFamily="34" charset="0"/>
                <a:cs typeface="Arial" panose="020B0604020202020204" pitchFamily="34" charset="0"/>
              </a:rPr>
              <a:t>and tablets penetration. </a:t>
            </a:r>
            <a:endParaRPr lang="en-ZA" sz="2000" b="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11" name="Straight Connector 10"/>
          <p:cNvCxnSpPr/>
          <p:nvPr/>
        </p:nvCxnSpPr>
        <p:spPr bwMode="auto">
          <a:xfrm>
            <a:off x="-58598" y="1002342"/>
            <a:ext cx="9143999" cy="1"/>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1385025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sz="half" idx="2"/>
          </p:nvPr>
        </p:nvSpPr>
        <p:spPr>
          <a:xfrm>
            <a:off x="155139" y="2236493"/>
            <a:ext cx="3642743" cy="4608512"/>
          </a:xfrm>
        </p:spPr>
        <p:txBody>
          <a:bodyPr/>
          <a:lstStyle/>
          <a:p>
            <a:pPr>
              <a:buFont typeface="Wingdings" panose="05000000000000000000" pitchFamily="2" charset="2"/>
              <a:buChar char="q"/>
              <a:defRPr/>
            </a:pPr>
            <a:r>
              <a:rPr lang="en-ZA" altLang="en-US" sz="1800" b="1" dirty="0" smtClean="0">
                <a:latin typeface="Arial" panose="020B0604020202020204" pitchFamily="34" charset="0"/>
                <a:cs typeface="Arial" panose="020B0604020202020204" pitchFamily="34" charset="0"/>
              </a:rPr>
              <a:t>Price Transparency</a:t>
            </a:r>
            <a:r>
              <a:rPr lang="en-ZA" altLang="en-US" sz="1800" dirty="0" smtClean="0">
                <a:latin typeface="Arial" panose="020B0604020202020204" pitchFamily="34" charset="0"/>
                <a:cs typeface="Arial" panose="020B0604020202020204" pitchFamily="34" charset="0"/>
              </a:rPr>
              <a:t>: Minister issued and consulted ICASA on the policy directive on Price Transparency. The directive addresses the issues of  information disclosure on the services, tariffs, costs and service quality information for electronic communications services. </a:t>
            </a:r>
            <a:endParaRPr lang="en-ZA" altLang="en-US" sz="1800" dirty="0" smtClean="0"/>
          </a:p>
          <a:p>
            <a:pPr marL="0" indent="0">
              <a:buFont typeface="Arial" panose="020B0604020202020204" pitchFamily="34" charset="0"/>
              <a:buNone/>
              <a:defRPr/>
            </a:pPr>
            <a:endParaRPr lang="en-ZA" altLang="en-US" sz="1600" dirty="0" smtClean="0"/>
          </a:p>
          <a:p>
            <a:pPr marL="0" indent="0">
              <a:buFont typeface="Arial" panose="020B0604020202020204" pitchFamily="34" charset="0"/>
              <a:buNone/>
              <a:defRPr/>
            </a:pPr>
            <a:endParaRPr lang="en-ZA" altLang="en-US" sz="1600" dirty="0" smtClean="0"/>
          </a:p>
          <a:p>
            <a:pPr marL="0" indent="0">
              <a:buFont typeface="Arial" panose="020B0604020202020204" pitchFamily="34" charset="0"/>
              <a:buNone/>
              <a:defRPr/>
            </a:pPr>
            <a:endParaRPr lang="en-ZA" altLang="en-US" sz="1400" dirty="0" smtClean="0"/>
          </a:p>
          <a:p>
            <a:pPr>
              <a:buFont typeface="Wingdings" panose="05000000000000000000" pitchFamily="2" charset="2"/>
              <a:buChar char="q"/>
              <a:defRPr/>
            </a:pPr>
            <a:endParaRPr lang="en-ZA" altLang="en-US" dirty="0" smtClean="0"/>
          </a:p>
        </p:txBody>
      </p:sp>
      <p:sp>
        <p:nvSpPr>
          <p:cNvPr id="7173" name="Content Placeholder 4"/>
          <p:cNvSpPr>
            <a:spLocks noGrp="1"/>
          </p:cNvSpPr>
          <p:nvPr>
            <p:ph sz="quarter" idx="4"/>
          </p:nvPr>
        </p:nvSpPr>
        <p:spPr>
          <a:xfrm>
            <a:off x="4143189" y="2213734"/>
            <a:ext cx="4974009" cy="4453829"/>
          </a:xfrm>
        </p:spPr>
        <p:txBody>
          <a:bodyPr/>
          <a:lstStyle/>
          <a:p>
            <a:pPr lvl="1">
              <a:buFont typeface="Wingdings" panose="05000000000000000000" pitchFamily="2" charset="2"/>
              <a:buChar char="q"/>
              <a:defRPr/>
            </a:pPr>
            <a:r>
              <a:rPr lang="en-ZA" altLang="en-US" sz="1800" dirty="0" smtClean="0">
                <a:latin typeface="Arial" panose="020B0604020202020204" pitchFamily="34" charset="0"/>
                <a:cs typeface="Arial" panose="020B0604020202020204" pitchFamily="34" charset="0"/>
              </a:rPr>
              <a:t>ICASA published an analysis report on prepaid retail voice and data tariffs in December 2015</a:t>
            </a:r>
          </a:p>
          <a:p>
            <a:pPr lvl="1">
              <a:buFont typeface="Wingdings" panose="05000000000000000000" pitchFamily="2" charset="2"/>
              <a:buChar char="q"/>
              <a:defRPr/>
            </a:pPr>
            <a:r>
              <a:rPr lang="en-ZA" altLang="en-US" sz="1800" dirty="0" smtClean="0">
                <a:latin typeface="Arial" panose="020B0604020202020204" pitchFamily="34" charset="0"/>
                <a:cs typeface="Arial" panose="020B0604020202020204" pitchFamily="34" charset="0"/>
              </a:rPr>
              <a:t>Subsequently the Regulator gazetted the End-User and Subscriber Service Charter regulations in April 2016.</a:t>
            </a:r>
          </a:p>
          <a:p>
            <a:pPr lvl="1">
              <a:buFont typeface="Wingdings" panose="05000000000000000000" pitchFamily="2" charset="2"/>
              <a:buChar char="q"/>
              <a:defRPr/>
            </a:pPr>
            <a:r>
              <a:rPr lang="en-ZA" altLang="en-US" sz="1800" dirty="0" smtClean="0">
                <a:latin typeface="Arial" panose="020B0604020202020204" pitchFamily="34" charset="0"/>
                <a:cs typeface="Arial" panose="020B0604020202020204" pitchFamily="34" charset="0"/>
              </a:rPr>
              <a:t>The regulation addresses, amongst others, bill-shock. Transparency in data billing, prepaid packages and roaming billing in line with the Price Transparency directive</a:t>
            </a:r>
          </a:p>
          <a:p>
            <a:pPr marL="457200" lvl="1" indent="0">
              <a:buFont typeface="Arial" panose="020B0604020202020204" pitchFamily="34" charset="0"/>
              <a:buNone/>
              <a:defRPr/>
            </a:pPr>
            <a:endParaRPr lang="en-ZA" altLang="en-US" sz="1600" dirty="0"/>
          </a:p>
        </p:txBody>
      </p:sp>
      <p:sp>
        <p:nvSpPr>
          <p:cNvPr id="17414"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018A79-26DC-4FEE-837A-52A595E847E2}" type="slidenum">
              <a:rPr lang="en-US" altLang="en-US" sz="1200" smtClean="0">
                <a:solidFill>
                  <a:srgbClr val="000000"/>
                </a:solidFill>
                <a:latin typeface="Arial" panose="020B0604020202020204" pitchFamily="34" charset="0"/>
              </a:rPr>
              <a:pPr>
                <a:spcBef>
                  <a:spcPct val="0"/>
                </a:spcBef>
                <a:buFontTx/>
                <a:buNone/>
              </a:pPr>
              <a:t>7</a:t>
            </a:fld>
            <a:endParaRPr lang="en-US" altLang="en-US" sz="1200" dirty="0" smtClean="0">
              <a:solidFill>
                <a:srgbClr val="000000"/>
              </a:solidFill>
              <a:latin typeface="Arial" panose="020B0604020202020204" pitchFamily="34" charset="0"/>
            </a:endParaRPr>
          </a:p>
        </p:txBody>
      </p:sp>
      <p:cxnSp>
        <p:nvCxnSpPr>
          <p:cNvPr id="12" name="Straight Connector 11"/>
          <p:cNvCxnSpPr/>
          <p:nvPr/>
        </p:nvCxnSpPr>
        <p:spPr bwMode="auto">
          <a:xfrm>
            <a:off x="1588" y="1080943"/>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9" name="Right Arrow 8"/>
          <p:cNvSpPr/>
          <p:nvPr/>
        </p:nvSpPr>
        <p:spPr>
          <a:xfrm>
            <a:off x="3905774" y="3234100"/>
            <a:ext cx="568325" cy="3048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ZA" b="0" dirty="0">
              <a:solidFill>
                <a:prstClr val="white"/>
              </a:solidFill>
            </a:endParaRPr>
          </a:p>
        </p:txBody>
      </p:sp>
      <p:sp>
        <p:nvSpPr>
          <p:cNvPr id="17418" name="Rectangle 5"/>
          <p:cNvSpPr>
            <a:spLocks noChangeArrowheads="1"/>
          </p:cNvSpPr>
          <p:nvPr/>
        </p:nvSpPr>
        <p:spPr bwMode="auto">
          <a:xfrm>
            <a:off x="0" y="144964"/>
            <a:ext cx="60198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hangingPunct="0">
              <a:spcBef>
                <a:spcPct val="0"/>
              </a:spcBef>
              <a:buFontTx/>
              <a:buNone/>
            </a:pPr>
            <a:r>
              <a:rPr lang="en-US" altLang="en-US" sz="2400" i="1" dirty="0" smtClean="0">
                <a:solidFill>
                  <a:srgbClr val="C00000"/>
                </a:solidFill>
                <a:latin typeface="Arial" panose="020B0604020202020204" pitchFamily="34" charset="0"/>
                <a:ea typeface="+mj-ea"/>
                <a:cs typeface="Arial" panose="020B0604020202020204" pitchFamily="34" charset="0"/>
              </a:rPr>
              <a:t>DTPS' </a:t>
            </a:r>
            <a:r>
              <a:rPr lang="en-US" altLang="en-US" sz="2400" i="1" dirty="0">
                <a:solidFill>
                  <a:srgbClr val="C00000"/>
                </a:solidFill>
                <a:latin typeface="Arial" panose="020B0604020202020204" pitchFamily="34" charset="0"/>
                <a:ea typeface="+mj-ea"/>
                <a:cs typeface="Arial" panose="020B0604020202020204" pitchFamily="34" charset="0"/>
              </a:rPr>
              <a:t>INTERVENTIONS ON HIGH COST</a:t>
            </a:r>
          </a:p>
          <a:p>
            <a:pPr eaLnBrk="0" hangingPunct="0">
              <a:spcBef>
                <a:spcPct val="0"/>
              </a:spcBef>
              <a:buFontTx/>
              <a:buNone/>
            </a:pPr>
            <a:r>
              <a:rPr lang="en-US" altLang="en-US" sz="2400" i="1" dirty="0">
                <a:solidFill>
                  <a:srgbClr val="C00000"/>
                </a:solidFill>
                <a:latin typeface="Arial" panose="020B0604020202020204" pitchFamily="34" charset="0"/>
                <a:ea typeface="+mj-ea"/>
                <a:cs typeface="Arial" panose="020B0604020202020204" pitchFamily="34" charset="0"/>
              </a:rPr>
              <a:t>TO COMMUNICATE 2015/2016 </a:t>
            </a:r>
            <a:endParaRPr lang="en-ZA" altLang="en-US" sz="2400" i="1" dirty="0">
              <a:solidFill>
                <a:srgbClr val="C00000"/>
              </a:solidFill>
              <a:latin typeface="Arial" panose="020B0604020202020204" pitchFamily="34" charset="0"/>
              <a:ea typeface="+mj-ea"/>
              <a:cs typeface="Arial" panose="020B0604020202020204" pitchFamily="34" charset="0"/>
            </a:endParaRPr>
          </a:p>
        </p:txBody>
      </p:sp>
      <p:sp>
        <p:nvSpPr>
          <p:cNvPr id="2" name="Text Placeholder 1"/>
          <p:cNvSpPr>
            <a:spLocks noGrp="1"/>
          </p:cNvSpPr>
          <p:nvPr>
            <p:ph type="body" idx="1"/>
          </p:nvPr>
        </p:nvSpPr>
        <p:spPr>
          <a:xfrm>
            <a:off x="131391" y="1196786"/>
            <a:ext cx="3774383" cy="906111"/>
          </a:xfrm>
          <a:solidFill>
            <a:schemeClr val="accent6"/>
          </a:solidFill>
        </p:spPr>
        <p:txBody>
          <a:bodyPr/>
          <a:lstStyle/>
          <a:p>
            <a:r>
              <a:rPr lang="en-ZA" dirty="0" smtClean="0">
                <a:solidFill>
                  <a:schemeClr val="bg1"/>
                </a:solidFill>
                <a:latin typeface="Arial" panose="020B0604020202020204" pitchFamily="34" charset="0"/>
                <a:cs typeface="Arial" panose="020B0604020202020204" pitchFamily="34" charset="0"/>
              </a:rPr>
              <a:t>Policy direction by the Minister </a:t>
            </a:r>
            <a:endParaRPr lang="en-ZA" dirty="0">
              <a:solidFill>
                <a:schemeClr val="bg1"/>
              </a:solidFill>
              <a:latin typeface="Arial" panose="020B0604020202020204" pitchFamily="34" charset="0"/>
              <a:cs typeface="Arial" panose="020B0604020202020204" pitchFamily="34" charset="0"/>
            </a:endParaRPr>
          </a:p>
        </p:txBody>
      </p:sp>
      <p:sp>
        <p:nvSpPr>
          <p:cNvPr id="3" name="Text Placeholder 2"/>
          <p:cNvSpPr>
            <a:spLocks noGrp="1"/>
          </p:cNvSpPr>
          <p:nvPr>
            <p:ph type="body" sz="quarter" idx="3"/>
          </p:nvPr>
        </p:nvSpPr>
        <p:spPr>
          <a:xfrm>
            <a:off x="4644008" y="1196786"/>
            <a:ext cx="4320480" cy="885270"/>
          </a:xfrm>
          <a:solidFill>
            <a:srgbClr val="CC3300"/>
          </a:solidFill>
        </p:spPr>
        <p:txBody>
          <a:bodyPr/>
          <a:lstStyle/>
          <a:p>
            <a:r>
              <a:rPr lang="en-ZA" dirty="0" smtClean="0">
                <a:solidFill>
                  <a:schemeClr val="bg1"/>
                </a:solidFill>
                <a:latin typeface="Arial" panose="020B0604020202020204" pitchFamily="34" charset="0"/>
                <a:cs typeface="Arial" panose="020B0604020202020204" pitchFamily="34" charset="0"/>
              </a:rPr>
              <a:t>Implementation by ICASA </a:t>
            </a:r>
            <a:endParaRPr lang="en-Z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4378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sz="half" idx="2"/>
          </p:nvPr>
        </p:nvSpPr>
        <p:spPr>
          <a:xfrm>
            <a:off x="123620" y="2220840"/>
            <a:ext cx="4224647" cy="4608512"/>
          </a:xfrm>
        </p:spPr>
        <p:txBody>
          <a:bodyPr/>
          <a:lstStyle/>
          <a:p>
            <a:pPr>
              <a:buFont typeface="Wingdings" panose="05000000000000000000" pitchFamily="2" charset="2"/>
              <a:buChar char="q"/>
            </a:pPr>
            <a:r>
              <a:rPr lang="en-ZA" sz="2000" b="1" dirty="0" smtClean="0"/>
              <a:t>Data costs reduction.  </a:t>
            </a:r>
            <a:r>
              <a:rPr lang="en-ZA" altLang="en-US" sz="1800" dirty="0" smtClean="0">
                <a:latin typeface="Arial" panose="020B0604020202020204" pitchFamily="34" charset="0"/>
                <a:cs typeface="Arial" panose="020B0604020202020204" pitchFamily="34" charset="0"/>
              </a:rPr>
              <a:t>Minister issued a policy direction to ICASA  (04 March 2016) on effective competition in broadband markets and the reduction of data costs. The Minister directed the Regulator to commence an enquiry defining relevant markets and market segments in the value chain and impose pro-competitive measures on licensees with Significant Market Power (SMP) and prescribe regulations where there is ineffective competition </a:t>
            </a:r>
            <a:endParaRPr lang="en-ZA" altLang="en-US" sz="1800" dirty="0" smtClean="0"/>
          </a:p>
          <a:p>
            <a:pPr marL="0" indent="0">
              <a:buFont typeface="Arial" panose="020B0604020202020204" pitchFamily="34" charset="0"/>
              <a:buNone/>
              <a:defRPr/>
            </a:pPr>
            <a:endParaRPr lang="en-ZA" altLang="en-US" sz="1600" dirty="0" smtClean="0"/>
          </a:p>
          <a:p>
            <a:pPr marL="0" indent="0">
              <a:buFont typeface="Arial" panose="020B0604020202020204" pitchFamily="34" charset="0"/>
              <a:buNone/>
              <a:defRPr/>
            </a:pPr>
            <a:endParaRPr lang="en-ZA" altLang="en-US" sz="1600" dirty="0" smtClean="0"/>
          </a:p>
          <a:p>
            <a:pPr marL="0" indent="0">
              <a:buFont typeface="Arial" panose="020B0604020202020204" pitchFamily="34" charset="0"/>
              <a:buNone/>
              <a:defRPr/>
            </a:pPr>
            <a:endParaRPr lang="en-ZA" altLang="en-US" sz="1400" dirty="0" smtClean="0"/>
          </a:p>
          <a:p>
            <a:pPr>
              <a:buFont typeface="Wingdings" panose="05000000000000000000" pitchFamily="2" charset="2"/>
              <a:buChar char="q"/>
              <a:defRPr/>
            </a:pPr>
            <a:endParaRPr lang="en-ZA" altLang="en-US" dirty="0" smtClean="0"/>
          </a:p>
        </p:txBody>
      </p:sp>
      <p:sp>
        <p:nvSpPr>
          <p:cNvPr id="7173" name="Content Placeholder 4"/>
          <p:cNvSpPr>
            <a:spLocks noGrp="1"/>
          </p:cNvSpPr>
          <p:nvPr>
            <p:ph sz="quarter" idx="4"/>
          </p:nvPr>
        </p:nvSpPr>
        <p:spPr>
          <a:xfrm>
            <a:off x="4483224" y="2298181"/>
            <a:ext cx="4139952" cy="4453829"/>
          </a:xfrm>
        </p:spPr>
        <p:txBody>
          <a:bodyPr/>
          <a:lstStyle/>
          <a:p>
            <a:pPr lvl="1" algn="just">
              <a:buFont typeface="Wingdings" panose="05000000000000000000" pitchFamily="2" charset="2"/>
              <a:buChar char="q"/>
              <a:defRPr/>
            </a:pPr>
            <a:r>
              <a:rPr lang="en-ZA" altLang="en-US" sz="1800" dirty="0" smtClean="0">
                <a:latin typeface="Arial" panose="020B0604020202020204" pitchFamily="34" charset="0"/>
                <a:cs typeface="Arial" panose="020B0604020202020204" pitchFamily="34" charset="0"/>
              </a:rPr>
              <a:t>ICASA  responded by saying it will undertake a </a:t>
            </a:r>
            <a:r>
              <a:rPr lang="en-ZA" altLang="en-US" sz="1800" smtClean="0">
                <a:latin typeface="Arial" panose="020B0604020202020204" pitchFamily="34" charset="0"/>
                <a:cs typeface="Arial" panose="020B0604020202020204" pitchFamily="34" charset="0"/>
              </a:rPr>
              <a:t>review process </a:t>
            </a:r>
            <a:r>
              <a:rPr lang="en-ZA" altLang="en-US" sz="1800" dirty="0" smtClean="0">
                <a:latin typeface="Arial" panose="020B0604020202020204" pitchFamily="34" charset="0"/>
                <a:cs typeface="Arial" panose="020B0604020202020204" pitchFamily="34" charset="0"/>
              </a:rPr>
              <a:t>to determine priority markets for review. </a:t>
            </a:r>
          </a:p>
          <a:p>
            <a:pPr marL="457200" lvl="1" indent="0" algn="just">
              <a:buNone/>
              <a:defRPr/>
            </a:pPr>
            <a:r>
              <a:rPr lang="en-ZA" altLang="en-US" sz="1800" dirty="0" smtClean="0">
                <a:latin typeface="Arial" panose="020B0604020202020204" pitchFamily="34" charset="0"/>
                <a:cs typeface="Arial" panose="020B0604020202020204" pitchFamily="34" charset="0"/>
              </a:rPr>
              <a:t> </a:t>
            </a:r>
          </a:p>
          <a:p>
            <a:pPr lvl="1" algn="just">
              <a:buFont typeface="Wingdings" panose="05000000000000000000" pitchFamily="2" charset="2"/>
              <a:buChar char="q"/>
              <a:defRPr/>
            </a:pPr>
            <a:r>
              <a:rPr lang="en-ZA" altLang="en-US" sz="1800" dirty="0" smtClean="0">
                <a:latin typeface="Arial" panose="020B0604020202020204" pitchFamily="34" charset="0"/>
                <a:cs typeface="Arial" panose="020B0604020202020204" pitchFamily="34" charset="0"/>
              </a:rPr>
              <a:t>The Regulator has undertaken to consider the policy direction in deciding on priority markets.</a:t>
            </a:r>
          </a:p>
          <a:p>
            <a:pPr marL="457200" lvl="1" indent="0">
              <a:buFont typeface="Arial" panose="020B0604020202020204" pitchFamily="34" charset="0"/>
              <a:buNone/>
              <a:defRPr/>
            </a:pPr>
            <a:endParaRPr lang="en-ZA" altLang="en-US" sz="1600" dirty="0"/>
          </a:p>
        </p:txBody>
      </p:sp>
      <p:sp>
        <p:nvSpPr>
          <p:cNvPr id="17414" name="Slide Number Placeholder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018A79-26DC-4FEE-837A-52A595E847E2}" type="slidenum">
              <a:rPr lang="en-US" altLang="en-US" sz="1200" smtClean="0">
                <a:solidFill>
                  <a:srgbClr val="000000"/>
                </a:solidFill>
                <a:latin typeface="Arial" panose="020B0604020202020204" pitchFamily="34" charset="0"/>
              </a:rPr>
              <a:pPr>
                <a:spcBef>
                  <a:spcPct val="0"/>
                </a:spcBef>
                <a:buFontTx/>
                <a:buNone/>
              </a:pPr>
              <a:t>8</a:t>
            </a:fld>
            <a:endParaRPr lang="en-US" altLang="en-US" sz="1200" dirty="0" smtClean="0">
              <a:solidFill>
                <a:srgbClr val="000000"/>
              </a:solidFill>
              <a:latin typeface="Arial" panose="020B0604020202020204" pitchFamily="34" charset="0"/>
            </a:endParaRPr>
          </a:p>
        </p:txBody>
      </p:sp>
      <p:cxnSp>
        <p:nvCxnSpPr>
          <p:cNvPr id="12" name="Straight Connector 11"/>
          <p:cNvCxnSpPr/>
          <p:nvPr/>
        </p:nvCxnSpPr>
        <p:spPr bwMode="auto">
          <a:xfrm>
            <a:off x="1588" y="1080943"/>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9" name="Right Arrow 8"/>
          <p:cNvSpPr/>
          <p:nvPr/>
        </p:nvSpPr>
        <p:spPr>
          <a:xfrm>
            <a:off x="4411891" y="3501008"/>
            <a:ext cx="568325" cy="3048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ZA" b="0" dirty="0">
              <a:solidFill>
                <a:prstClr val="white"/>
              </a:solidFill>
            </a:endParaRPr>
          </a:p>
        </p:txBody>
      </p:sp>
      <p:sp>
        <p:nvSpPr>
          <p:cNvPr id="17418" name="Rectangle 5"/>
          <p:cNvSpPr>
            <a:spLocks noChangeArrowheads="1"/>
          </p:cNvSpPr>
          <p:nvPr/>
        </p:nvSpPr>
        <p:spPr bwMode="auto">
          <a:xfrm>
            <a:off x="0" y="144964"/>
            <a:ext cx="60198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hangingPunct="0">
              <a:spcBef>
                <a:spcPct val="0"/>
              </a:spcBef>
              <a:buFontTx/>
              <a:buNone/>
            </a:pPr>
            <a:r>
              <a:rPr lang="en-US" altLang="en-US" sz="2400" i="1" dirty="0">
                <a:solidFill>
                  <a:srgbClr val="C00000"/>
                </a:solidFill>
                <a:latin typeface="Arial" panose="020B0604020202020204" pitchFamily="34" charset="0"/>
                <a:ea typeface="+mj-ea"/>
                <a:cs typeface="Arial" panose="020B0604020202020204" pitchFamily="34" charset="0"/>
              </a:rPr>
              <a:t>DTPS INTERVENTIONS ON HIGH COST</a:t>
            </a:r>
          </a:p>
          <a:p>
            <a:pPr eaLnBrk="0" hangingPunct="0">
              <a:spcBef>
                <a:spcPct val="0"/>
              </a:spcBef>
              <a:buFontTx/>
              <a:buNone/>
            </a:pPr>
            <a:r>
              <a:rPr lang="en-US" altLang="en-US" sz="2400" i="1" dirty="0">
                <a:solidFill>
                  <a:srgbClr val="C00000"/>
                </a:solidFill>
                <a:latin typeface="Arial" panose="020B0604020202020204" pitchFamily="34" charset="0"/>
                <a:ea typeface="+mj-ea"/>
                <a:cs typeface="Arial" panose="020B0604020202020204" pitchFamily="34" charset="0"/>
              </a:rPr>
              <a:t>TO COMMUNICATE 2015/2016 </a:t>
            </a:r>
            <a:endParaRPr lang="en-ZA" altLang="en-US" sz="2400" i="1" dirty="0">
              <a:solidFill>
                <a:srgbClr val="C00000"/>
              </a:solidFill>
              <a:latin typeface="Arial" panose="020B0604020202020204" pitchFamily="34" charset="0"/>
              <a:ea typeface="+mj-ea"/>
              <a:cs typeface="Arial" panose="020B0604020202020204" pitchFamily="34" charset="0"/>
            </a:endParaRPr>
          </a:p>
        </p:txBody>
      </p:sp>
      <p:sp>
        <p:nvSpPr>
          <p:cNvPr id="2" name="Text Placeholder 1"/>
          <p:cNvSpPr>
            <a:spLocks noGrp="1"/>
          </p:cNvSpPr>
          <p:nvPr>
            <p:ph type="body" idx="1"/>
          </p:nvPr>
        </p:nvSpPr>
        <p:spPr>
          <a:xfrm>
            <a:off x="123682" y="1187513"/>
            <a:ext cx="4224585" cy="926757"/>
          </a:xfrm>
          <a:solidFill>
            <a:schemeClr val="accent6"/>
          </a:solidFill>
        </p:spPr>
        <p:txBody>
          <a:bodyPr/>
          <a:lstStyle/>
          <a:p>
            <a:r>
              <a:rPr lang="en-ZA" dirty="0" smtClean="0">
                <a:solidFill>
                  <a:schemeClr val="bg1"/>
                </a:solidFill>
                <a:latin typeface="Arial" panose="020B0604020202020204" pitchFamily="34" charset="0"/>
                <a:cs typeface="Arial" panose="020B0604020202020204" pitchFamily="34" charset="0"/>
              </a:rPr>
              <a:t>Policy direction by the Minister </a:t>
            </a:r>
            <a:endParaRPr lang="en-ZA" dirty="0">
              <a:solidFill>
                <a:schemeClr val="bg1"/>
              </a:solidFill>
              <a:latin typeface="Arial" panose="020B0604020202020204" pitchFamily="34" charset="0"/>
              <a:cs typeface="Arial" panose="020B0604020202020204" pitchFamily="34" charset="0"/>
            </a:endParaRPr>
          </a:p>
        </p:txBody>
      </p:sp>
      <p:sp>
        <p:nvSpPr>
          <p:cNvPr id="3" name="Text Placeholder 2"/>
          <p:cNvSpPr>
            <a:spLocks noGrp="1"/>
          </p:cNvSpPr>
          <p:nvPr>
            <p:ph type="body" sz="quarter" idx="3"/>
          </p:nvPr>
        </p:nvSpPr>
        <p:spPr>
          <a:xfrm>
            <a:off x="4980216" y="1187514"/>
            <a:ext cx="3960440" cy="939698"/>
          </a:xfrm>
          <a:solidFill>
            <a:srgbClr val="CC3300"/>
          </a:solidFill>
        </p:spPr>
        <p:txBody>
          <a:bodyPr/>
          <a:lstStyle/>
          <a:p>
            <a:r>
              <a:rPr lang="en-ZA" dirty="0" smtClean="0">
                <a:solidFill>
                  <a:schemeClr val="bg1"/>
                </a:solidFill>
                <a:latin typeface="Arial" panose="020B0604020202020204" pitchFamily="34" charset="0"/>
                <a:cs typeface="Arial" panose="020B0604020202020204" pitchFamily="34" charset="0"/>
              </a:rPr>
              <a:t>Implementation by ICASA </a:t>
            </a:r>
            <a:endParaRPr lang="en-Z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97467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950" y="274638"/>
            <a:ext cx="5713413" cy="777875"/>
          </a:xfrm>
        </p:spPr>
        <p:txBody>
          <a:bodyPr/>
          <a:lstStyle/>
          <a:p>
            <a:pPr algn="l"/>
            <a:r>
              <a:rPr lang="en-ZA" altLang="en-US" sz="2800" i="1" dirty="0" smtClean="0">
                <a:latin typeface="Arial" panose="020B0604020202020204" pitchFamily="34" charset="0"/>
                <a:cs typeface="Arial" panose="020B0604020202020204" pitchFamily="34" charset="0"/>
              </a:rPr>
              <a:t>Policy interventions to reduce costs to communicate </a:t>
            </a:r>
            <a:endParaRPr lang="en-ZA" altLang="en-US" sz="2800" i="1" dirty="0">
              <a:latin typeface="Arial" panose="020B0604020202020204" pitchFamily="34" charset="0"/>
              <a:cs typeface="Arial" panose="020B0604020202020204" pitchFamily="34" charset="0"/>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0244" name="Picture 7" descr="approved-logo.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21363" y="0"/>
            <a:ext cx="3314700"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246" name="Group 14"/>
          <p:cNvGrpSpPr>
            <a:grpSpLocks/>
          </p:cNvGrpSpPr>
          <p:nvPr/>
        </p:nvGrpSpPr>
        <p:grpSpPr bwMode="auto">
          <a:xfrm>
            <a:off x="1588" y="1244601"/>
            <a:ext cx="9032875" cy="2178050"/>
            <a:chOff x="107950" y="1371600"/>
            <a:chExt cx="9033067" cy="2177853"/>
          </a:xfrm>
        </p:grpSpPr>
        <p:sp>
          <p:nvSpPr>
            <p:cNvPr id="5" name="Rounded Rectangle 4"/>
            <p:cNvSpPr/>
            <p:nvPr/>
          </p:nvSpPr>
          <p:spPr>
            <a:xfrm>
              <a:off x="107950" y="1371600"/>
              <a:ext cx="9033067" cy="1003665"/>
            </a:xfrm>
            <a:prstGeom prst="roundRect">
              <a:avLst/>
            </a:prstGeom>
            <a:solidFill>
              <a:srgbClr val="F9E0C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r>
                <a:rPr lang="en-ZA" sz="2000" dirty="0" smtClean="0">
                  <a:solidFill>
                    <a:prstClr val="black"/>
                  </a:solidFill>
                </a:rPr>
                <a:t>The National Integrated ICT Policy White Paper outlines various policy interventions aimed at ensuring universal service and access to all South Africans and reducing the high cost of communications. These policy interventions include:</a:t>
              </a:r>
              <a:endParaRPr lang="en-ZA" sz="2000" dirty="0">
                <a:solidFill>
                  <a:prstClr val="black"/>
                </a:solidFill>
              </a:endParaRPr>
            </a:p>
          </p:txBody>
        </p:sp>
        <p:sp>
          <p:nvSpPr>
            <p:cNvPr id="6" name="Rounded Rectangle 5"/>
            <p:cNvSpPr/>
            <p:nvPr/>
          </p:nvSpPr>
          <p:spPr>
            <a:xfrm>
              <a:off x="128587" y="2475269"/>
              <a:ext cx="2232072" cy="98846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ZA" sz="2000" b="0" dirty="0" smtClean="0">
                  <a:solidFill>
                    <a:prstClr val="white"/>
                  </a:solidFill>
                </a:rPr>
                <a:t>Rapid Deployment Policy   </a:t>
              </a:r>
              <a:endParaRPr lang="en-ZA" sz="2000" b="0" dirty="0">
                <a:solidFill>
                  <a:prstClr val="white"/>
                </a:solidFill>
              </a:endParaRPr>
            </a:p>
          </p:txBody>
        </p:sp>
        <p:sp>
          <p:nvSpPr>
            <p:cNvPr id="19" name="Rounded Rectangle 18"/>
            <p:cNvSpPr/>
            <p:nvPr/>
          </p:nvSpPr>
          <p:spPr>
            <a:xfrm>
              <a:off x="4837213" y="2475269"/>
              <a:ext cx="1919329" cy="10329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ZA" sz="2000" b="0" dirty="0" smtClean="0">
                  <a:solidFill>
                    <a:prstClr val="white"/>
                  </a:solidFill>
                </a:rPr>
                <a:t>Open Access Policy </a:t>
              </a:r>
              <a:endParaRPr lang="en-ZA" sz="2000" b="0" dirty="0">
                <a:solidFill>
                  <a:prstClr val="white"/>
                </a:solidFill>
              </a:endParaRPr>
            </a:p>
          </p:txBody>
        </p:sp>
        <p:sp>
          <p:nvSpPr>
            <p:cNvPr id="20" name="Rounded Rectangle 19"/>
            <p:cNvSpPr/>
            <p:nvPr/>
          </p:nvSpPr>
          <p:spPr>
            <a:xfrm>
              <a:off x="7043884" y="2448958"/>
              <a:ext cx="2097133" cy="110049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ZA" sz="2000" b="0" dirty="0" smtClean="0">
                  <a:solidFill>
                    <a:prstClr val="white"/>
                  </a:solidFill>
                </a:rPr>
                <a:t>G-rate for approved public institutions </a:t>
              </a:r>
              <a:endParaRPr lang="en-ZA" sz="2000" b="0" dirty="0">
                <a:solidFill>
                  <a:prstClr val="white"/>
                </a:solidFill>
              </a:endParaRPr>
            </a:p>
          </p:txBody>
        </p:sp>
      </p:grpSp>
      <p:sp>
        <p:nvSpPr>
          <p:cNvPr id="10247"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3013527-B945-4E8E-BBDF-5110B646885C}" type="slidenum">
              <a:rPr lang="en-US" altLang="en-US" sz="1200" smtClean="0">
                <a:solidFill>
                  <a:srgbClr val="898989"/>
                </a:solidFill>
              </a:rPr>
              <a:pPr>
                <a:spcBef>
                  <a:spcPct val="0"/>
                </a:spcBef>
                <a:buFontTx/>
                <a:buNone/>
              </a:pPr>
              <a:t>9</a:t>
            </a:fld>
            <a:endParaRPr lang="en-US" altLang="en-US" sz="1200" dirty="0" smtClean="0">
              <a:solidFill>
                <a:srgbClr val="898989"/>
              </a:solidFill>
            </a:endParaRPr>
          </a:p>
        </p:txBody>
      </p:sp>
      <p:sp>
        <p:nvSpPr>
          <p:cNvPr id="22" name="Rounded Rectangle 21"/>
          <p:cNvSpPr/>
          <p:nvPr/>
        </p:nvSpPr>
        <p:spPr bwMode="auto">
          <a:xfrm>
            <a:off x="2417763" y="2348370"/>
            <a:ext cx="2146298" cy="101395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ZA" sz="2000" b="0" dirty="0" smtClean="0">
                <a:solidFill>
                  <a:prstClr val="white"/>
                </a:solidFill>
              </a:rPr>
              <a:t>Digital Development Fund  </a:t>
            </a:r>
            <a:endParaRPr lang="en-ZA" sz="2000" b="0" dirty="0">
              <a:solidFill>
                <a:prstClr val="white"/>
              </a:solidFill>
            </a:endParaRPr>
          </a:p>
        </p:txBody>
      </p:sp>
      <p:sp>
        <p:nvSpPr>
          <p:cNvPr id="10249" name="TextBox 1"/>
          <p:cNvSpPr txBox="1">
            <a:spLocks noChangeArrowheads="1"/>
          </p:cNvSpPr>
          <p:nvPr/>
        </p:nvSpPr>
        <p:spPr bwMode="auto">
          <a:xfrm>
            <a:off x="50800" y="3395663"/>
            <a:ext cx="2063750" cy="2246769"/>
          </a:xfrm>
          <a:prstGeom prst="rect">
            <a:avLst/>
          </a:prstGeom>
          <a:noFill/>
          <a:ln w="9525">
            <a:solidFill>
              <a:srgbClr val="996633"/>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ZA" altLang="en-US" sz="1400" b="0" dirty="0" smtClean="0">
                <a:solidFill>
                  <a:prstClr val="black"/>
                </a:solidFill>
              </a:rPr>
              <a:t>This policy provides a simplified, streamlined and coordinated framework which is supported by strategies and measures to accelerate the infrastructure deployment process </a:t>
            </a:r>
            <a:endParaRPr lang="en-ZA" altLang="en-US" sz="1400" b="0" dirty="0">
              <a:solidFill>
                <a:prstClr val="black"/>
              </a:solidFill>
            </a:endParaRPr>
          </a:p>
          <a:p>
            <a:pPr eaLnBrk="0" hangingPunct="0"/>
            <a:endParaRPr lang="en-ZA" altLang="en-US" sz="1400" b="0" dirty="0">
              <a:solidFill>
                <a:prstClr val="black"/>
              </a:solidFill>
            </a:endParaRPr>
          </a:p>
        </p:txBody>
      </p:sp>
      <p:sp>
        <p:nvSpPr>
          <p:cNvPr id="10250" name="TextBox 28"/>
          <p:cNvSpPr txBox="1">
            <a:spLocks noChangeArrowheads="1"/>
          </p:cNvSpPr>
          <p:nvPr/>
        </p:nvSpPr>
        <p:spPr bwMode="auto">
          <a:xfrm>
            <a:off x="2290763" y="3422650"/>
            <a:ext cx="2230438" cy="1384995"/>
          </a:xfrm>
          <a:prstGeom prst="rect">
            <a:avLst/>
          </a:prstGeom>
          <a:noFill/>
          <a:ln w="9525">
            <a:solidFill>
              <a:srgbClr val="996633"/>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ZA" altLang="en-US" sz="1400" b="0" dirty="0" smtClean="0">
                <a:solidFill>
                  <a:prstClr val="black"/>
                </a:solidFill>
              </a:rPr>
              <a:t>Digital Development Fund will provide support for both infrastructure and demand stimulation projects and programmes.</a:t>
            </a:r>
            <a:endParaRPr lang="en-ZA" altLang="en-US" sz="1400" b="0" dirty="0">
              <a:solidFill>
                <a:prstClr val="black"/>
              </a:solidFill>
            </a:endParaRPr>
          </a:p>
        </p:txBody>
      </p:sp>
      <p:sp>
        <p:nvSpPr>
          <p:cNvPr id="10251" name="TextBox 29"/>
          <p:cNvSpPr txBox="1">
            <a:spLocks noChangeArrowheads="1"/>
          </p:cNvSpPr>
          <p:nvPr/>
        </p:nvSpPr>
        <p:spPr bwMode="auto">
          <a:xfrm>
            <a:off x="4634706" y="3392906"/>
            <a:ext cx="2373313" cy="3108543"/>
          </a:xfrm>
          <a:prstGeom prst="rect">
            <a:avLst/>
          </a:prstGeom>
          <a:noFill/>
          <a:ln w="9525">
            <a:solidFill>
              <a:srgbClr val="996633"/>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ZA" altLang="en-US" sz="1400" b="0" dirty="0" smtClean="0">
                <a:solidFill>
                  <a:prstClr val="black"/>
                </a:solidFill>
              </a:rPr>
              <a:t>The duplication of infrastructure leads to expensive infrastructure deployment, and these costs are passed on to consumers. This policy is envisaged to address costs to communicate by inter alia, promoting shared and equal access to broadband infrastructure (backbone, metro, last mile- both fibre-based and wireless last mile)</a:t>
            </a:r>
            <a:endParaRPr lang="en-ZA" altLang="en-US" sz="1400" b="0" dirty="0">
              <a:solidFill>
                <a:prstClr val="black"/>
              </a:solidFill>
            </a:endParaRPr>
          </a:p>
        </p:txBody>
      </p:sp>
      <p:sp>
        <p:nvSpPr>
          <p:cNvPr id="10252" name="TextBox 30"/>
          <p:cNvSpPr txBox="1">
            <a:spLocks noChangeArrowheads="1"/>
          </p:cNvSpPr>
          <p:nvPr/>
        </p:nvSpPr>
        <p:spPr bwMode="auto">
          <a:xfrm>
            <a:off x="6970713" y="3519488"/>
            <a:ext cx="2063750" cy="2462213"/>
          </a:xfrm>
          <a:prstGeom prst="rect">
            <a:avLst/>
          </a:prstGeom>
          <a:noFill/>
          <a:ln w="9525">
            <a:solidFill>
              <a:srgbClr val="996633"/>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r>
              <a:rPr lang="en-ZA" altLang="en-US" sz="1400" b="0" dirty="0" smtClean="0">
                <a:solidFill>
                  <a:prstClr val="black"/>
                </a:solidFill>
              </a:rPr>
              <a:t>The White Paper proposes that the current e-rate be converted to a g-rate (government rate) which all approved public institutions fulfilling public needs will have access to through the Digital </a:t>
            </a:r>
            <a:r>
              <a:rPr lang="en-ZA" altLang="en-US" sz="1400" b="0" dirty="0">
                <a:solidFill>
                  <a:prstClr val="black"/>
                </a:solidFill>
              </a:rPr>
              <a:t>D</a:t>
            </a:r>
            <a:r>
              <a:rPr lang="en-ZA" altLang="en-US" sz="1400" b="0" dirty="0" smtClean="0">
                <a:solidFill>
                  <a:prstClr val="black"/>
                </a:solidFill>
              </a:rPr>
              <a:t>evelopment </a:t>
            </a:r>
            <a:r>
              <a:rPr lang="en-ZA" altLang="en-US" sz="1400" b="0" dirty="0">
                <a:solidFill>
                  <a:prstClr val="black"/>
                </a:solidFill>
              </a:rPr>
              <a:t>F</a:t>
            </a:r>
            <a:r>
              <a:rPr lang="en-ZA" altLang="en-US" sz="1400" b="0" dirty="0" smtClean="0">
                <a:solidFill>
                  <a:prstClr val="black"/>
                </a:solidFill>
              </a:rPr>
              <a:t>und.</a:t>
            </a:r>
          </a:p>
        </p:txBody>
      </p:sp>
    </p:spTree>
    <p:extLst>
      <p:ext uri="{BB962C8B-B14F-4D97-AF65-F5344CB8AC3E}">
        <p14:creationId xmlns:p14="http://schemas.microsoft.com/office/powerpoint/2010/main" xmlns="" val="3113298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11326</TotalTime>
  <Words>1681</Words>
  <Application>Microsoft Office PowerPoint</Application>
  <PresentationFormat>On-screen Show (4:3)</PresentationFormat>
  <Paragraphs>242</Paragraphs>
  <Slides>20</Slides>
  <Notes>19</Notes>
  <HiddenSlides>0</HiddenSlides>
  <MMClips>0</MMClips>
  <ScaleCrop>false</ScaleCrop>
  <HeadingPairs>
    <vt:vector size="6" baseType="variant">
      <vt:variant>
        <vt:lpstr>Theme</vt:lpstr>
      </vt:variant>
      <vt:variant>
        <vt:i4>3</vt:i4>
      </vt:variant>
      <vt:variant>
        <vt:lpstr>Embedded OLE Servers</vt:lpstr>
      </vt:variant>
      <vt:variant>
        <vt:i4>0</vt:i4>
      </vt:variant>
      <vt:variant>
        <vt:lpstr>Slide Titles</vt:lpstr>
      </vt:variant>
      <vt:variant>
        <vt:i4>20</vt:i4>
      </vt:variant>
    </vt:vector>
  </HeadingPairs>
  <TitlesOfParts>
    <vt:vector size="23" baseType="lpstr">
      <vt:lpstr>Default Design</vt:lpstr>
      <vt:lpstr>Office Theme</vt:lpstr>
      <vt:lpstr>1_Office Theme</vt:lpstr>
      <vt:lpstr>      COST TO COMMUNICATE    PRESENTATION TO PARLIAMENTARY PORTFOLIO COMMITTEE  ON TELECOMMUNICATIONS &amp; POSTAL SERVICES     20 SEPTEMBER 2016       </vt:lpstr>
      <vt:lpstr>      DTPS Delegation:  Mr. Willie Vukela, ADDG: ICT Policy Development  Ms. Mameetse Masemola, CD: Economic Analysis Ms. Adelaide Masemola, D: Economic Analysis  Mr. Ephraim Adom, D: Impact Assessment        </vt:lpstr>
      <vt:lpstr>Table of Contents</vt:lpstr>
      <vt:lpstr>Slide 4</vt:lpstr>
      <vt:lpstr>Slide 5</vt:lpstr>
      <vt:lpstr>Context </vt:lpstr>
      <vt:lpstr>Slide 7</vt:lpstr>
      <vt:lpstr>Slide 8</vt:lpstr>
      <vt:lpstr>Policy interventions to reduce costs to communicate </vt:lpstr>
      <vt:lpstr>Slide 10</vt:lpstr>
      <vt:lpstr>Slide 11</vt:lpstr>
      <vt:lpstr>CONTINUED </vt:lpstr>
      <vt:lpstr>Slide 13</vt:lpstr>
      <vt:lpstr>Slide 14</vt:lpstr>
      <vt:lpstr>Rollout of Wi-Fi Project </vt:lpstr>
      <vt:lpstr>Slide 16</vt:lpstr>
      <vt:lpstr>Postal Tariffs  </vt:lpstr>
      <vt:lpstr>Postal Tariffs  </vt:lpstr>
      <vt:lpstr>Slide 19</vt:lpstr>
      <vt:lpstr>Slide 20</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PUMZA</cp:lastModifiedBy>
  <cp:revision>523</cp:revision>
  <cp:lastPrinted>2016-09-14T06:15:54Z</cp:lastPrinted>
  <dcterms:created xsi:type="dcterms:W3CDTF">2006-03-29T18:40:00Z</dcterms:created>
  <dcterms:modified xsi:type="dcterms:W3CDTF">2016-09-23T08:04:12Z</dcterms:modified>
</cp:coreProperties>
</file>