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7" r:id="rId2"/>
    <p:sldId id="279" r:id="rId3"/>
    <p:sldId id="292" r:id="rId4"/>
    <p:sldId id="285" r:id="rId5"/>
    <p:sldId id="286" r:id="rId6"/>
    <p:sldId id="289" r:id="rId7"/>
    <p:sldId id="288" r:id="rId8"/>
    <p:sldId id="290" r:id="rId9"/>
    <p:sldId id="291" r:id="rId10"/>
    <p:sldId id="295" r:id="rId11"/>
    <p:sldId id="296" r:id="rId12"/>
    <p:sldId id="297" r:id="rId13"/>
    <p:sldId id="293" r:id="rId14"/>
    <p:sldId id="277" r:id="rId15"/>
    <p:sldId id="278" r:id="rId16"/>
    <p:sldId id="272" r:id="rId17"/>
    <p:sldId id="271" r:id="rId18"/>
    <p:sldId id="261" r:id="rId19"/>
    <p:sldId id="259" r:id="rId20"/>
    <p:sldId id="260" r:id="rId21"/>
    <p:sldId id="294" r:id="rId22"/>
    <p:sldId id="264" r:id="rId23"/>
    <p:sldId id="284" r:id="rId24"/>
    <p:sldId id="283" r:id="rId25"/>
    <p:sldId id="265" r:id="rId26"/>
    <p:sldId id="280" r:id="rId27"/>
    <p:sldId id="267" r:id="rId2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A9034C9A-92A7-4902-82EB-80BD01CB6032}" type="datetimeFigureOut">
              <a:rPr lang="en-ZA" smtClean="0"/>
              <a:pPr/>
              <a:t>2016/09/21</a:t>
            </a:fld>
            <a:endParaRPr lang="en-ZA"/>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F75BC724-1B85-43A0-866B-2FFC02B6FEFF}" type="slidenum">
              <a:rPr lang="en-ZA" smtClean="0"/>
              <a:pPr/>
              <a:t>‹#›</a:t>
            </a:fld>
            <a:endParaRPr lang="en-ZA"/>
          </a:p>
        </p:txBody>
      </p:sp>
    </p:spTree>
    <p:extLst>
      <p:ext uri="{BB962C8B-B14F-4D97-AF65-F5344CB8AC3E}">
        <p14:creationId xmlns:p14="http://schemas.microsoft.com/office/powerpoint/2010/main" xmlns="" val="3413055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31AD60DF-8FE3-458E-854F-B71B19255BA2}" type="datetimeFigureOut">
              <a:rPr lang="en-US" smtClean="0"/>
              <a:pPr/>
              <a:t>9/21/2016</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DF69B188-DDBA-4112-8BB6-40EE0F700FFF}" type="slidenum">
              <a:rPr lang="en-US" smtClean="0"/>
              <a:pPr/>
              <a:t>‹#›</a:t>
            </a:fld>
            <a:endParaRPr lang="en-US"/>
          </a:p>
        </p:txBody>
      </p:sp>
    </p:spTree>
    <p:extLst>
      <p:ext uri="{BB962C8B-B14F-4D97-AF65-F5344CB8AC3E}">
        <p14:creationId xmlns:p14="http://schemas.microsoft.com/office/powerpoint/2010/main" xmlns="" val="745482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1</a:t>
            </a:fld>
            <a:endParaRPr lang="en-US"/>
          </a:p>
        </p:txBody>
      </p:sp>
    </p:spTree>
    <p:extLst>
      <p:ext uri="{BB962C8B-B14F-4D97-AF65-F5344CB8AC3E}">
        <p14:creationId xmlns:p14="http://schemas.microsoft.com/office/powerpoint/2010/main" xmlns="" val="258165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2</a:t>
            </a:fld>
            <a:endParaRPr lang="en-US"/>
          </a:p>
        </p:txBody>
      </p:sp>
    </p:spTree>
    <p:extLst>
      <p:ext uri="{BB962C8B-B14F-4D97-AF65-F5344CB8AC3E}">
        <p14:creationId xmlns:p14="http://schemas.microsoft.com/office/powerpoint/2010/main" xmlns="" val="3345066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3</a:t>
            </a:fld>
            <a:endParaRPr lang="en-US"/>
          </a:p>
        </p:txBody>
      </p:sp>
    </p:spTree>
    <p:extLst>
      <p:ext uri="{BB962C8B-B14F-4D97-AF65-F5344CB8AC3E}">
        <p14:creationId xmlns:p14="http://schemas.microsoft.com/office/powerpoint/2010/main" xmlns="" val="2209236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4</a:t>
            </a:fld>
            <a:endParaRPr lang="en-US"/>
          </a:p>
        </p:txBody>
      </p:sp>
    </p:spTree>
    <p:extLst>
      <p:ext uri="{BB962C8B-B14F-4D97-AF65-F5344CB8AC3E}">
        <p14:creationId xmlns:p14="http://schemas.microsoft.com/office/powerpoint/2010/main" xmlns="" val="4059795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13</a:t>
            </a:fld>
            <a:endParaRPr lang="en-US"/>
          </a:p>
        </p:txBody>
      </p:sp>
    </p:spTree>
    <p:extLst>
      <p:ext uri="{BB962C8B-B14F-4D97-AF65-F5344CB8AC3E}">
        <p14:creationId xmlns:p14="http://schemas.microsoft.com/office/powerpoint/2010/main" xmlns="" val="337956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17</a:t>
            </a:fld>
            <a:endParaRPr lang="en-US"/>
          </a:p>
        </p:txBody>
      </p:sp>
    </p:spTree>
    <p:extLst>
      <p:ext uri="{BB962C8B-B14F-4D97-AF65-F5344CB8AC3E}">
        <p14:creationId xmlns:p14="http://schemas.microsoft.com/office/powerpoint/2010/main" xmlns="" val="2790175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18</a:t>
            </a:fld>
            <a:endParaRPr lang="en-US"/>
          </a:p>
        </p:txBody>
      </p:sp>
    </p:spTree>
    <p:extLst>
      <p:ext uri="{BB962C8B-B14F-4D97-AF65-F5344CB8AC3E}">
        <p14:creationId xmlns:p14="http://schemas.microsoft.com/office/powerpoint/2010/main" xmlns="" val="3342339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19</a:t>
            </a:fld>
            <a:endParaRPr lang="en-US"/>
          </a:p>
        </p:txBody>
      </p:sp>
    </p:spTree>
    <p:extLst>
      <p:ext uri="{BB962C8B-B14F-4D97-AF65-F5344CB8AC3E}">
        <p14:creationId xmlns:p14="http://schemas.microsoft.com/office/powerpoint/2010/main" xmlns="" val="1950310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9B188-DDBA-4112-8BB6-40EE0F700FFF}" type="slidenum">
              <a:rPr lang="en-US" smtClean="0"/>
              <a:pPr/>
              <a:t>21</a:t>
            </a:fld>
            <a:endParaRPr lang="en-US"/>
          </a:p>
        </p:txBody>
      </p:sp>
    </p:spTree>
    <p:extLst>
      <p:ext uri="{BB962C8B-B14F-4D97-AF65-F5344CB8AC3E}">
        <p14:creationId xmlns:p14="http://schemas.microsoft.com/office/powerpoint/2010/main" xmlns="" val="1718630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DCoG logo.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1601" y="5943600"/>
            <a:ext cx="3596217" cy="865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0F8E4EF8-B663-42D1-8304-D396333EC57F}"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133307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80729"/>
            <a:ext cx="10972800" cy="4968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5D16F80D-B3FA-4FA8-8528-9AF3EF2B17A6}"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74117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67464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674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E66F7BD2-9CBD-4DC9-A75C-3FF198DC35AC}"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18293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DCoG logo.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1601" y="5943600"/>
            <a:ext cx="3596217" cy="865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609600" y="908721"/>
            <a:ext cx="10972800" cy="5034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A93EE41E-D8CB-486B-8C96-4EB43C47E7A2}"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8134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62702313-1810-48AD-96E8-610D7F0FDACB}"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99406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DCoG logo.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1601" y="5943600"/>
            <a:ext cx="3596217" cy="865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08721"/>
            <a:ext cx="53848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908721"/>
            <a:ext cx="53848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0"/>
          </p:nvPr>
        </p:nvSpPr>
        <p:spPr/>
        <p:txBody>
          <a:bodyPr/>
          <a:lstStyle>
            <a:lvl1pPr>
              <a:defRPr/>
            </a:lvl1pPr>
          </a:lstStyle>
          <a:p>
            <a:pPr>
              <a:defRPr/>
            </a:pPr>
            <a:endParaRPr lang="en-ZA"/>
          </a:p>
        </p:txBody>
      </p:sp>
      <p:sp>
        <p:nvSpPr>
          <p:cNvPr id="7" name="Slide Number Placeholder 5"/>
          <p:cNvSpPr>
            <a:spLocks noGrp="1"/>
          </p:cNvSpPr>
          <p:nvPr>
            <p:ph type="sldNum" sz="quarter" idx="11"/>
          </p:nvPr>
        </p:nvSpPr>
        <p:spPr/>
        <p:txBody>
          <a:bodyPr/>
          <a:lstStyle>
            <a:lvl1pPr>
              <a:defRPr/>
            </a:lvl1pPr>
          </a:lstStyle>
          <a:p>
            <a:pPr>
              <a:defRPr/>
            </a:pPr>
            <a:fld id="{E1170889-7020-4E28-ADA0-2B75C31DF1D4}"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1338784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23392" y="90872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3392" y="1556792"/>
            <a:ext cx="5386917"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2012" y="90872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2012" y="1556792"/>
            <a:ext cx="5389033"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endParaRPr lang="en-ZA"/>
          </a:p>
        </p:txBody>
      </p:sp>
      <p:sp>
        <p:nvSpPr>
          <p:cNvPr id="8" name="Slide Number Placeholder 5"/>
          <p:cNvSpPr>
            <a:spLocks noGrp="1"/>
          </p:cNvSpPr>
          <p:nvPr>
            <p:ph type="sldNum" sz="quarter" idx="11"/>
          </p:nvPr>
        </p:nvSpPr>
        <p:spPr/>
        <p:txBody>
          <a:bodyPr/>
          <a:lstStyle>
            <a:lvl1pPr>
              <a:defRPr/>
            </a:lvl1pPr>
          </a:lstStyle>
          <a:p>
            <a:pPr>
              <a:defRPr/>
            </a:pPr>
            <a:fld id="{27E33C75-8A11-47C1-BFE1-6B3FFD1FD2C6}"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354708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endParaRPr lang="en-ZA"/>
          </a:p>
        </p:txBody>
      </p:sp>
      <p:sp>
        <p:nvSpPr>
          <p:cNvPr id="4" name="Slide Number Placeholder 5"/>
          <p:cNvSpPr>
            <a:spLocks noGrp="1"/>
          </p:cNvSpPr>
          <p:nvPr>
            <p:ph type="sldNum" sz="quarter" idx="11"/>
          </p:nvPr>
        </p:nvSpPr>
        <p:spPr/>
        <p:txBody>
          <a:bodyPr/>
          <a:lstStyle>
            <a:lvl1pPr>
              <a:defRPr/>
            </a:lvl1pPr>
          </a:lstStyle>
          <a:p>
            <a:pPr>
              <a:defRPr/>
            </a:pPr>
            <a:fld id="{236F0498-4C0E-4052-9191-00921E7DD112}"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409937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ZA"/>
          </a:p>
        </p:txBody>
      </p:sp>
      <p:sp>
        <p:nvSpPr>
          <p:cNvPr id="3" name="Slide Number Placeholder 5"/>
          <p:cNvSpPr>
            <a:spLocks noGrp="1"/>
          </p:cNvSpPr>
          <p:nvPr>
            <p:ph type="sldNum" sz="quarter" idx="11"/>
          </p:nvPr>
        </p:nvSpPr>
        <p:spPr/>
        <p:txBody>
          <a:bodyPr/>
          <a:lstStyle>
            <a:lvl1pPr>
              <a:defRPr/>
            </a:lvl1pPr>
          </a:lstStyle>
          <a:p>
            <a:pPr>
              <a:defRPr/>
            </a:pPr>
            <a:fld id="{7E5B69FF-5CAA-45B8-A60B-3D9D34C00979}"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301788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E50B3C57-479C-49AD-A876-BF3A4376F87D}"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204084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5727FA33-B013-4533-AE7F-2F0067CED04D}" type="slidenum">
              <a:rPr lang="en-ZA" altLang="en-US">
                <a:solidFill>
                  <a:prstClr val="black"/>
                </a:solidFill>
              </a:rPr>
              <a:pPr>
                <a:defRPr/>
              </a:pPr>
              <a:t>‹#›</a:t>
            </a:fld>
            <a:endParaRPr lang="en-ZA" altLang="en-US">
              <a:solidFill>
                <a:prstClr val="black"/>
              </a:solidFill>
            </a:endParaRPr>
          </a:p>
        </p:txBody>
      </p:sp>
    </p:spTree>
    <p:extLst>
      <p:ext uri="{BB962C8B-B14F-4D97-AF65-F5344CB8AC3E}">
        <p14:creationId xmlns:p14="http://schemas.microsoft.com/office/powerpoint/2010/main" xmlns="" val="2032774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9"/>
            <a:ext cx="10972800" cy="561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609600" y="908050"/>
            <a:ext cx="10972800" cy="5035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a:defRPr/>
            </a:pPr>
            <a:endParaRPr lang="en-Z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fontAlgn="base">
              <a:spcBef>
                <a:spcPct val="0"/>
              </a:spcBef>
              <a:spcAft>
                <a:spcPct val="0"/>
              </a:spcAft>
              <a:defRPr/>
            </a:pPr>
            <a:fld id="{243A2D5A-7681-4305-B770-83D9B7A7294B}" type="slidenum">
              <a:rPr lang="en-ZA" altLang="en-US">
                <a:solidFill>
                  <a:prstClr val="black"/>
                </a:solidFill>
                <a:cs typeface="Arial" panose="020B0604020202020204" pitchFamily="34" charset="0"/>
              </a:rPr>
              <a:pPr fontAlgn="base">
                <a:spcBef>
                  <a:spcPct val="0"/>
                </a:spcBef>
                <a:spcAft>
                  <a:spcPct val="0"/>
                </a:spcAft>
                <a:defRPr/>
              </a:pPr>
              <a:t>‹#›</a:t>
            </a:fld>
            <a:endParaRPr lang="en-ZA" altLang="en-US">
              <a:solidFill>
                <a:prstClr val="black"/>
              </a:solidFill>
              <a:cs typeface="Arial" panose="020B0604020202020204" pitchFamily="34" charset="0"/>
            </a:endParaRPr>
          </a:p>
        </p:txBody>
      </p:sp>
      <p:pic>
        <p:nvPicPr>
          <p:cNvPr id="1031" name="Picture 4" descr="DCoG logo.jpg"/>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101601" y="5943600"/>
            <a:ext cx="3596217" cy="865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xmlns="" val="1492425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373" y="1154499"/>
            <a:ext cx="8579427" cy="4603750"/>
          </a:xfrm>
        </p:spPr>
        <p:txBody>
          <a:bodyPr>
            <a:normAutofit/>
          </a:bodyPr>
          <a:lstStyle/>
          <a:p>
            <a:pPr marL="0" indent="0">
              <a:spcBef>
                <a:spcPts val="0"/>
              </a:spcBef>
              <a:buNone/>
              <a:defRPr/>
            </a:pPr>
            <a:endParaRPr lang="en-US" sz="2000" dirty="0" smtClean="0">
              <a:solidFill>
                <a:prstClr val="black"/>
              </a:solidFill>
            </a:endParaRPr>
          </a:p>
          <a:p>
            <a:pPr marL="0" indent="0">
              <a:lnSpc>
                <a:spcPct val="150000"/>
              </a:lnSpc>
              <a:spcBef>
                <a:spcPts val="0"/>
              </a:spcBef>
              <a:buNone/>
              <a:defRPr/>
            </a:pPr>
            <a:endParaRPr lang="en-US" sz="2000" dirty="0">
              <a:solidFill>
                <a:prstClr val="black"/>
              </a:solidFill>
            </a:endParaRPr>
          </a:p>
          <a:p>
            <a:pPr marL="0" indent="0">
              <a:spcBef>
                <a:spcPts val="0"/>
              </a:spcBef>
              <a:buNone/>
              <a:defRPr/>
            </a:pPr>
            <a:endParaRPr lang="en-US" sz="1800" dirty="0">
              <a:solidFill>
                <a:prstClr val="black"/>
              </a:solidFill>
              <a:latin typeface="Calibri"/>
            </a:endParaRPr>
          </a:p>
          <a:p>
            <a:pPr marL="285750" indent="-285750">
              <a:spcBef>
                <a:spcPts val="0"/>
              </a:spcBef>
              <a:defRPr/>
            </a:pPr>
            <a:endParaRPr lang="en-US" sz="1800" dirty="0">
              <a:solidFill>
                <a:prstClr val="black"/>
              </a:solidFill>
              <a:latin typeface="Calibri"/>
            </a:endParaRPr>
          </a:p>
          <a:p>
            <a:pPr marL="285750" indent="-285750">
              <a:spcBef>
                <a:spcPts val="0"/>
              </a:spcBef>
              <a:defRPr/>
            </a:pPr>
            <a:endParaRPr lang="en-ZA" dirty="0"/>
          </a:p>
        </p:txBody>
      </p:sp>
      <p:sp>
        <p:nvSpPr>
          <p:cNvPr id="9" name="Title 1"/>
          <p:cNvSpPr txBox="1">
            <a:spLocks/>
          </p:cNvSpPr>
          <p:nvPr/>
        </p:nvSpPr>
        <p:spPr bwMode="auto">
          <a:xfrm>
            <a:off x="653142" y="2744880"/>
            <a:ext cx="10232571" cy="561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ZA" sz="2800" dirty="0" smtClean="0">
                <a:solidFill>
                  <a:prstClr val="black"/>
                </a:solidFill>
              </a:rPr>
              <a:t>PRESENTATION TO THE SELECT COMMITTEE ON APPROPRIATIONS</a:t>
            </a:r>
          </a:p>
          <a:p>
            <a:pPr>
              <a:defRPr/>
            </a:pPr>
            <a:endParaRPr lang="en-ZA" sz="2800" dirty="0" smtClean="0">
              <a:solidFill>
                <a:prstClr val="black"/>
              </a:solidFill>
            </a:endParaRPr>
          </a:p>
          <a:p>
            <a:pPr>
              <a:defRPr/>
            </a:pPr>
            <a:r>
              <a:rPr lang="en-ZA" sz="2800" dirty="0" smtClean="0"/>
              <a:t>MIG Expenditure </a:t>
            </a:r>
            <a:r>
              <a:rPr lang="en-ZA" sz="2800" dirty="0"/>
              <a:t>Performance </a:t>
            </a:r>
            <a:r>
              <a:rPr lang="en-ZA" sz="2800" dirty="0" smtClean="0"/>
              <a:t>&amp; Roll-over Management </a:t>
            </a:r>
            <a:endParaRPr lang="en-ZA" sz="2800" dirty="0"/>
          </a:p>
          <a:p>
            <a:pPr>
              <a:defRPr/>
            </a:pPr>
            <a:endParaRPr lang="en-ZA" sz="2800" dirty="0" smtClean="0">
              <a:solidFill>
                <a:prstClr val="black"/>
              </a:solidFill>
            </a:endParaRPr>
          </a:p>
          <a:p>
            <a:pPr>
              <a:defRPr/>
            </a:pPr>
            <a:endParaRPr lang="en-ZA" sz="2800" dirty="0">
              <a:solidFill>
                <a:prstClr val="black"/>
              </a:solidFill>
            </a:endParaRPr>
          </a:p>
          <a:p>
            <a:pPr>
              <a:defRPr/>
            </a:pPr>
            <a:r>
              <a:rPr lang="en-ZA" sz="2800" dirty="0" smtClean="0">
                <a:solidFill>
                  <a:prstClr val="black"/>
                </a:solidFill>
              </a:rPr>
              <a:t>20 SEPTEMBER 2016</a:t>
            </a:r>
            <a:endParaRPr lang="en-ZA" sz="2800" dirty="0">
              <a:solidFill>
                <a:prstClr val="black"/>
              </a:solidFill>
            </a:endParaRPr>
          </a:p>
        </p:txBody>
      </p:sp>
      <p:sp>
        <p:nvSpPr>
          <p:cNvPr id="2" name="Slide Number Placeholder 1"/>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1</a:t>
            </a:fld>
            <a:endParaRPr lang="en-ZA" altLang="en-US">
              <a:solidFill>
                <a:prstClr val="black"/>
              </a:solidFill>
            </a:endParaRPr>
          </a:p>
        </p:txBody>
      </p:sp>
    </p:spTree>
    <p:extLst>
      <p:ext uri="{BB962C8B-B14F-4D97-AF65-F5344CB8AC3E}">
        <p14:creationId xmlns:p14="http://schemas.microsoft.com/office/powerpoint/2010/main" xmlns="" val="2430860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914" y="353334"/>
            <a:ext cx="10896600" cy="561975"/>
          </a:xfrm>
        </p:spPr>
        <p:txBody>
          <a:bodyPr/>
          <a:lstStyle/>
          <a:p>
            <a:pPr>
              <a:defRPr/>
            </a:pPr>
            <a:r>
              <a:rPr lang="en-GB" sz="2800" dirty="0"/>
              <a:t/>
            </a:r>
            <a:br>
              <a:rPr lang="en-GB" sz="2800" dirty="0"/>
            </a:br>
            <a:r>
              <a:rPr lang="en-GB" sz="2800" dirty="0" smtClean="0"/>
              <a:t>Analysis</a:t>
            </a:r>
            <a:r>
              <a:rPr lang="en-ZA" sz="2800" dirty="0" smtClean="0"/>
              <a:t> of </a:t>
            </a:r>
            <a:r>
              <a:rPr lang="en-ZA" sz="2800" dirty="0"/>
              <a:t>MIG </a:t>
            </a:r>
            <a:r>
              <a:rPr lang="en-ZA" sz="2800" dirty="0" smtClean="0"/>
              <a:t>expenditures: 2005/10</a:t>
            </a:r>
            <a:r>
              <a:rPr lang="en-ZA" sz="2800" dirty="0"/>
              <a:t>, </a:t>
            </a:r>
            <a:r>
              <a:rPr lang="en-ZA" sz="2800" dirty="0" smtClean="0"/>
              <a:t>2010/15 </a:t>
            </a:r>
            <a:r>
              <a:rPr lang="en-ZA" sz="2800" dirty="0"/>
              <a:t>and </a:t>
            </a:r>
            <a:r>
              <a:rPr lang="en-ZA" sz="2800" dirty="0" smtClean="0"/>
              <a:t>2015/16</a:t>
            </a:r>
            <a:endParaRPr lang="en-GB" sz="2800" dirty="0"/>
          </a:p>
        </p:txBody>
      </p:sp>
      <p:sp>
        <p:nvSpPr>
          <p:cNvPr id="11267" name="Content Placeholder 2"/>
          <p:cNvSpPr>
            <a:spLocks noGrp="1"/>
          </p:cNvSpPr>
          <p:nvPr>
            <p:ph idx="1"/>
          </p:nvPr>
        </p:nvSpPr>
        <p:spPr>
          <a:xfrm>
            <a:off x="500742" y="1216932"/>
            <a:ext cx="11070772" cy="3757839"/>
          </a:xfrm>
        </p:spPr>
        <p:txBody>
          <a:bodyPr/>
          <a:lstStyle/>
          <a:p>
            <a:r>
              <a:rPr lang="en-GB" sz="2400" kern="0" dirty="0">
                <a:latin typeface="Arial"/>
                <a:ea typeface="+mn-ea"/>
                <a:cs typeface="Osaka"/>
              </a:rPr>
              <a:t>An analysis on </a:t>
            </a:r>
            <a:r>
              <a:rPr lang="en-GB" sz="2400" kern="0" dirty="0" smtClean="0">
                <a:latin typeface="Arial"/>
                <a:ea typeface="+mn-ea"/>
                <a:cs typeface="Osaka"/>
              </a:rPr>
              <a:t>MIG expenditures during </a:t>
            </a:r>
            <a:r>
              <a:rPr lang="en-GB" sz="2400" kern="0" dirty="0">
                <a:latin typeface="Arial"/>
                <a:ea typeface="+mn-ea"/>
                <a:cs typeface="Osaka"/>
              </a:rPr>
              <a:t>the </a:t>
            </a:r>
            <a:r>
              <a:rPr lang="en-GB" sz="2400" kern="0" dirty="0" smtClean="0">
                <a:latin typeface="Arial"/>
                <a:ea typeface="+mn-ea"/>
                <a:cs typeface="Osaka"/>
              </a:rPr>
              <a:t>10 </a:t>
            </a:r>
            <a:r>
              <a:rPr lang="en-GB" sz="2400" kern="0" dirty="0">
                <a:latin typeface="Arial"/>
                <a:ea typeface="+mn-ea"/>
                <a:cs typeface="Osaka"/>
              </a:rPr>
              <a:t>years </a:t>
            </a:r>
            <a:r>
              <a:rPr lang="en-GB" sz="2400" kern="0" dirty="0" smtClean="0">
                <a:latin typeface="Arial"/>
                <a:ea typeface="+mn-ea"/>
                <a:cs typeface="Osaka"/>
              </a:rPr>
              <a:t>period (2010-2015) is as follows:-</a:t>
            </a:r>
          </a:p>
          <a:p>
            <a:pPr marL="0" indent="0">
              <a:buNone/>
            </a:pPr>
            <a:endParaRPr lang="en-GB" sz="1200" kern="0" dirty="0" smtClean="0">
              <a:latin typeface="Arial"/>
              <a:ea typeface="+mn-ea"/>
              <a:cs typeface="Osaka"/>
            </a:endParaRPr>
          </a:p>
          <a:p>
            <a:pPr marL="685800" lvl="2" indent="-338138">
              <a:buFont typeface="Wingdings" panose="05000000000000000000" pitchFamily="2" charset="2"/>
              <a:buChar char="ü"/>
            </a:pPr>
            <a:r>
              <a:rPr lang="en-GB" sz="2000" i="1" kern="0" dirty="0" smtClean="0">
                <a:latin typeface="Arial"/>
                <a:ea typeface="+mn-ea"/>
                <a:cs typeface="Osaka"/>
              </a:rPr>
              <a:t>2005-20010 (5-year) there was average exp. of 94</a:t>
            </a:r>
            <a:r>
              <a:rPr lang="en-GB" sz="2000" i="1" kern="0" dirty="0">
                <a:latin typeface="Arial"/>
                <a:ea typeface="+mn-ea"/>
                <a:cs typeface="Osaka"/>
              </a:rPr>
              <a:t>%. </a:t>
            </a:r>
          </a:p>
          <a:p>
            <a:pPr marL="685800" lvl="2" indent="-338138">
              <a:buFont typeface="Wingdings" panose="05000000000000000000" pitchFamily="2" charset="2"/>
              <a:buChar char="ü"/>
            </a:pPr>
            <a:r>
              <a:rPr lang="en-GB" sz="2000" i="1" kern="0" dirty="0" smtClean="0">
                <a:latin typeface="Arial"/>
                <a:ea typeface="+mn-ea"/>
                <a:cs typeface="Osaka"/>
              </a:rPr>
              <a:t>2010-2015 </a:t>
            </a:r>
            <a:r>
              <a:rPr lang="en-GB" sz="2000" i="1" kern="0" dirty="0">
                <a:latin typeface="Arial"/>
                <a:ea typeface="+mn-ea"/>
                <a:cs typeface="Osaka"/>
              </a:rPr>
              <a:t>(5-year) </a:t>
            </a:r>
            <a:r>
              <a:rPr lang="en-GB" sz="2000" i="1" kern="0" dirty="0" smtClean="0">
                <a:latin typeface="Arial"/>
                <a:ea typeface="+mn-ea"/>
                <a:cs typeface="Osaka"/>
              </a:rPr>
              <a:t>average exp. trend decline to 85%</a:t>
            </a:r>
          </a:p>
          <a:p>
            <a:pPr marL="685800" lvl="2" indent="-338138">
              <a:buFont typeface="Wingdings" panose="05000000000000000000" pitchFamily="2" charset="2"/>
              <a:buChar char="ü"/>
            </a:pPr>
            <a:r>
              <a:rPr lang="en-GB" sz="2000" i="1" kern="0" dirty="0" smtClean="0">
                <a:latin typeface="Arial"/>
                <a:ea typeface="+mn-ea"/>
                <a:cs typeface="Osaka"/>
              </a:rPr>
              <a:t>Previous FY, 2015-2016 showed improvement to 92%</a:t>
            </a:r>
            <a:endParaRPr lang="en-GB" sz="2000" i="1" kern="0" dirty="0">
              <a:latin typeface="Arial"/>
              <a:ea typeface="+mn-ea"/>
              <a:cs typeface="Osaka"/>
            </a:endParaRPr>
          </a:p>
          <a:p>
            <a:pPr marL="685800" lvl="2" indent="-338138">
              <a:buFont typeface="Wingdings" panose="05000000000000000000" pitchFamily="2" charset="2"/>
              <a:buChar char="ü"/>
            </a:pPr>
            <a:r>
              <a:rPr lang="en-GB" sz="2000" i="1" kern="0" dirty="0" smtClean="0">
                <a:latin typeface="Arial"/>
                <a:ea typeface="+mn-ea"/>
                <a:cs typeface="Osaka"/>
              </a:rPr>
              <a:t>There was a </a:t>
            </a:r>
            <a:r>
              <a:rPr lang="en-GB" sz="2000" i="1" kern="0" dirty="0">
                <a:latin typeface="Arial"/>
                <a:ea typeface="+mn-ea"/>
                <a:cs typeface="Osaka"/>
              </a:rPr>
              <a:t>declined expenditure trend during </a:t>
            </a:r>
            <a:r>
              <a:rPr lang="en-GB" sz="2000" i="1" kern="0" dirty="0" smtClean="0">
                <a:latin typeface="Arial"/>
                <a:ea typeface="+mn-ea"/>
                <a:cs typeface="Osaka"/>
              </a:rPr>
              <a:t>the last 5 year period, and  </a:t>
            </a:r>
          </a:p>
          <a:p>
            <a:pPr marL="685800" lvl="2" indent="-338138">
              <a:buFont typeface="Wingdings" panose="05000000000000000000" pitchFamily="2" charset="2"/>
              <a:buChar char="ü"/>
            </a:pPr>
            <a:r>
              <a:rPr lang="en-GB" sz="2000" i="1" kern="0" dirty="0" smtClean="0">
                <a:latin typeface="Arial"/>
                <a:ea typeface="+mn-ea"/>
                <a:cs typeface="Osaka"/>
              </a:rPr>
              <a:t>7 provinces </a:t>
            </a:r>
            <a:r>
              <a:rPr lang="en-GB" sz="2000" i="1" kern="0" dirty="0">
                <a:latin typeface="Arial"/>
                <a:ea typeface="+mn-ea"/>
                <a:cs typeface="Osaka"/>
              </a:rPr>
              <a:t>have </a:t>
            </a:r>
            <a:r>
              <a:rPr lang="en-GB" sz="2000" i="1" kern="0" dirty="0" smtClean="0">
                <a:latin typeface="Arial"/>
                <a:ea typeface="+mn-ea"/>
                <a:cs typeface="Osaka"/>
              </a:rPr>
              <a:t>since improved in </a:t>
            </a:r>
            <a:r>
              <a:rPr lang="en-GB" sz="2000" i="1" kern="0" dirty="0">
                <a:latin typeface="Arial"/>
                <a:ea typeface="+mn-ea"/>
                <a:cs typeface="Osaka"/>
              </a:rPr>
              <a:t>2015-2016 financial year</a:t>
            </a:r>
            <a:r>
              <a:rPr lang="en-GB" sz="1600" kern="0" dirty="0">
                <a:latin typeface="Arial"/>
                <a:ea typeface="+mn-ea"/>
                <a:cs typeface="Osaka"/>
              </a:rPr>
              <a:t>.</a:t>
            </a:r>
          </a:p>
          <a:p>
            <a:pPr marL="0" indent="0">
              <a:buNone/>
            </a:pPr>
            <a:endParaRPr lang="en-GB" sz="2000" kern="0" dirty="0" smtClean="0">
              <a:latin typeface="Arial"/>
              <a:ea typeface="+mn-ea"/>
              <a:cs typeface="Osaka"/>
            </a:endParaRPr>
          </a:p>
          <a:p>
            <a:r>
              <a:rPr lang="en-GB" sz="2400" kern="0" dirty="0" smtClean="0">
                <a:latin typeface="Arial"/>
                <a:ea typeface="+mn-ea"/>
                <a:cs typeface="Osaka"/>
              </a:rPr>
              <a:t>The above improvement is due to:</a:t>
            </a:r>
          </a:p>
          <a:p>
            <a:endParaRPr lang="en-GB" sz="1200" kern="0" dirty="0" smtClean="0">
              <a:latin typeface="Arial"/>
              <a:ea typeface="+mn-ea"/>
              <a:cs typeface="Osaka"/>
            </a:endParaRPr>
          </a:p>
          <a:p>
            <a:pPr marL="685800" lvl="2" indent="-338138">
              <a:buFont typeface="Wingdings" panose="05000000000000000000" pitchFamily="2" charset="2"/>
              <a:buChar char="ü"/>
            </a:pPr>
            <a:r>
              <a:rPr lang="en-GB" sz="2000" i="1" kern="0" dirty="0">
                <a:latin typeface="Arial"/>
                <a:ea typeface="+mn-ea"/>
                <a:cs typeface="Osaka"/>
              </a:rPr>
              <a:t>Various remedial action undertaken by </a:t>
            </a:r>
            <a:r>
              <a:rPr lang="en-GB" sz="2000" i="1" kern="0" dirty="0" err="1">
                <a:latin typeface="Arial"/>
                <a:ea typeface="+mn-ea"/>
                <a:cs typeface="Osaka"/>
              </a:rPr>
              <a:t>DCoG</a:t>
            </a:r>
            <a:r>
              <a:rPr lang="en-GB" sz="2000" i="1" kern="0" dirty="0">
                <a:latin typeface="Arial"/>
                <a:ea typeface="+mn-ea"/>
                <a:cs typeface="Osaka"/>
              </a:rPr>
              <a:t> (including expansion of monitoring capacity)</a:t>
            </a:r>
          </a:p>
          <a:p>
            <a:pPr marL="685800" lvl="2" indent="-338138">
              <a:buFont typeface="Wingdings" panose="05000000000000000000" pitchFamily="2" charset="2"/>
              <a:buChar char="ü"/>
            </a:pPr>
            <a:r>
              <a:rPr lang="en-GB" sz="2000" i="1" kern="0" dirty="0">
                <a:latin typeface="Arial"/>
                <a:ea typeface="+mn-ea"/>
                <a:cs typeface="Osaka"/>
              </a:rPr>
              <a:t>This was in collaboration and assistance of MISA. </a:t>
            </a:r>
            <a:endParaRPr lang="en-US" sz="2000" i="1" kern="0" dirty="0">
              <a:latin typeface="Arial"/>
              <a:ea typeface="+mn-ea"/>
              <a:cs typeface="Osaka"/>
            </a:endParaRPr>
          </a:p>
          <a:p>
            <a:pPr marL="857250" lvl="3" indent="0" algn="just" defTabSz="914400">
              <a:spcBef>
                <a:spcPts val="0"/>
              </a:spcBef>
              <a:spcAft>
                <a:spcPts val="600"/>
              </a:spcAft>
              <a:buNone/>
              <a:defRPr/>
            </a:pPr>
            <a:endParaRPr lang="en-GB" sz="2400" dirty="0">
              <a:ea typeface="ＭＳ Ｐゴシック" panose="020B0600070205080204" pitchFamily="34" charset="-128"/>
            </a:endParaRPr>
          </a:p>
          <a:p>
            <a:pPr>
              <a:spcBef>
                <a:spcPts val="600"/>
              </a:spcBef>
              <a:spcAft>
                <a:spcPts val="600"/>
              </a:spcAft>
            </a:pPr>
            <a:endParaRPr lang="en-GB" sz="2400" dirty="0">
              <a:ea typeface="ＭＳ Ｐゴシック" panose="020B0600070205080204" pitchFamily="34" charset="-128"/>
            </a:endParaRPr>
          </a:p>
        </p:txBody>
      </p:sp>
    </p:spTree>
    <p:extLst>
      <p:ext uri="{BB962C8B-B14F-4D97-AF65-F5344CB8AC3E}">
        <p14:creationId xmlns:p14="http://schemas.microsoft.com/office/powerpoint/2010/main" xmlns="" val="3873971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1238371" y="1480457"/>
            <a:ext cx="11948395" cy="5018314"/>
          </a:xfrm>
          <a:prstGeom prst="rect">
            <a:avLst/>
          </a:prstGeom>
        </p:spPr>
      </p:pic>
      <p:sp>
        <p:nvSpPr>
          <p:cNvPr id="6" name="Title 1"/>
          <p:cNvSpPr>
            <a:spLocks noGrp="1"/>
          </p:cNvSpPr>
          <p:nvPr>
            <p:ph type="title"/>
          </p:nvPr>
        </p:nvSpPr>
        <p:spPr>
          <a:xfrm>
            <a:off x="674914" y="353334"/>
            <a:ext cx="10896600" cy="561975"/>
          </a:xfrm>
        </p:spPr>
        <p:txBody>
          <a:bodyPr/>
          <a:lstStyle/>
          <a:p>
            <a:pPr>
              <a:defRPr/>
            </a:pPr>
            <a:r>
              <a:rPr lang="en-GB" sz="2800" dirty="0"/>
              <a:t/>
            </a:r>
            <a:br>
              <a:rPr lang="en-GB" sz="2800" dirty="0"/>
            </a:br>
            <a:r>
              <a:rPr lang="en-GB" sz="2800" dirty="0" smtClean="0"/>
              <a:t>Analysis</a:t>
            </a:r>
            <a:r>
              <a:rPr lang="en-ZA" sz="2800" dirty="0" smtClean="0"/>
              <a:t> of </a:t>
            </a:r>
            <a:r>
              <a:rPr lang="en-ZA" sz="2800" dirty="0"/>
              <a:t>MIG </a:t>
            </a:r>
            <a:r>
              <a:rPr lang="en-ZA" sz="2800" dirty="0" smtClean="0"/>
              <a:t>expenditures: 2005/10</a:t>
            </a:r>
            <a:r>
              <a:rPr lang="en-ZA" sz="2800" dirty="0"/>
              <a:t>, </a:t>
            </a:r>
            <a:r>
              <a:rPr lang="en-ZA" sz="2800" dirty="0" smtClean="0"/>
              <a:t>2010/15 </a:t>
            </a:r>
            <a:r>
              <a:rPr lang="en-ZA" sz="2800" dirty="0"/>
              <a:t>and 2015/16 (</a:t>
            </a:r>
            <a:r>
              <a:rPr lang="en-ZA" sz="2800" dirty="0" err="1"/>
              <a:t>Cont</a:t>
            </a:r>
            <a:r>
              <a:rPr lang="en-ZA" sz="2800" dirty="0"/>
              <a:t>…)</a:t>
            </a:r>
            <a:endParaRPr lang="en-GB" sz="2800" dirty="0"/>
          </a:p>
        </p:txBody>
      </p:sp>
    </p:spTree>
    <p:extLst>
      <p:ext uri="{BB962C8B-B14F-4D97-AF65-F5344CB8AC3E}">
        <p14:creationId xmlns:p14="http://schemas.microsoft.com/office/powerpoint/2010/main" xmlns="" val="3465944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36171" y="990599"/>
            <a:ext cx="10428515" cy="5138057"/>
          </a:xfrm>
          <a:prstGeom prst="rect">
            <a:avLst/>
          </a:prstGeom>
          <a:solidFill>
            <a:schemeClr val="bg1">
              <a:lumMod val="85000"/>
            </a:schemeClr>
          </a:solidFill>
          <a:ln>
            <a:noFill/>
          </a:ln>
        </p:spPr>
      </p:pic>
      <p:sp>
        <p:nvSpPr>
          <p:cNvPr id="6" name="Title 1"/>
          <p:cNvSpPr>
            <a:spLocks noGrp="1"/>
          </p:cNvSpPr>
          <p:nvPr>
            <p:ph type="title"/>
          </p:nvPr>
        </p:nvSpPr>
        <p:spPr>
          <a:xfrm>
            <a:off x="702128" y="168277"/>
            <a:ext cx="10896600" cy="561975"/>
          </a:xfrm>
        </p:spPr>
        <p:txBody>
          <a:bodyPr/>
          <a:lstStyle/>
          <a:p>
            <a:pPr>
              <a:defRPr/>
            </a:pPr>
            <a:r>
              <a:rPr lang="en-GB" sz="2800" dirty="0"/>
              <a:t/>
            </a:r>
            <a:br>
              <a:rPr lang="en-GB" sz="2800" dirty="0"/>
            </a:br>
            <a:r>
              <a:rPr lang="en-GB" sz="2800" dirty="0" smtClean="0"/>
              <a:t>Analysis</a:t>
            </a:r>
            <a:r>
              <a:rPr lang="en-ZA" sz="2800" dirty="0" smtClean="0"/>
              <a:t> of </a:t>
            </a:r>
            <a:r>
              <a:rPr lang="en-ZA" sz="2800" dirty="0"/>
              <a:t>MIG </a:t>
            </a:r>
            <a:r>
              <a:rPr lang="en-ZA" sz="2800" dirty="0" smtClean="0"/>
              <a:t>expenditures: 2005/10</a:t>
            </a:r>
            <a:r>
              <a:rPr lang="en-ZA" sz="2800" dirty="0"/>
              <a:t>, </a:t>
            </a:r>
            <a:r>
              <a:rPr lang="en-ZA" sz="2800" dirty="0" smtClean="0"/>
              <a:t>2010/15 </a:t>
            </a:r>
            <a:r>
              <a:rPr lang="en-ZA" sz="2800" dirty="0"/>
              <a:t>and 2015/16 (</a:t>
            </a:r>
            <a:r>
              <a:rPr lang="en-ZA" sz="2800" dirty="0" err="1"/>
              <a:t>Cont</a:t>
            </a:r>
            <a:r>
              <a:rPr lang="en-ZA" sz="2800" dirty="0"/>
              <a:t>…)</a:t>
            </a:r>
            <a:endParaRPr lang="en-GB" sz="2800" dirty="0"/>
          </a:p>
        </p:txBody>
      </p:sp>
    </p:spTree>
    <p:extLst>
      <p:ext uri="{BB962C8B-B14F-4D97-AF65-F5344CB8AC3E}">
        <p14:creationId xmlns:p14="http://schemas.microsoft.com/office/powerpoint/2010/main" xmlns="" val="2966545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38868"/>
            <a:ext cx="10972800" cy="722888"/>
          </a:xfrm>
        </p:spPr>
        <p:txBody>
          <a:bodyPr/>
          <a:lstStyle/>
          <a:p>
            <a:r>
              <a:rPr lang="en-ZA" sz="4000" dirty="0"/>
              <a:t>Section B: </a:t>
            </a:r>
            <a:r>
              <a:rPr lang="en-ZA" sz="4000" dirty="0" smtClean="0"/>
              <a:t/>
            </a:r>
            <a:br>
              <a:rPr lang="en-ZA" sz="4000" dirty="0" smtClean="0"/>
            </a:br>
            <a:r>
              <a:rPr lang="en-ZA" sz="4000" dirty="0" smtClean="0"/>
              <a:t>Monitoring </a:t>
            </a:r>
            <a:r>
              <a:rPr lang="en-ZA" sz="4000" dirty="0"/>
              <a:t>of expenditure on roll-overs</a:t>
            </a:r>
            <a:endParaRPr lang="en-US" sz="4000" dirty="0"/>
          </a:p>
        </p:txBody>
      </p:sp>
      <p:sp>
        <p:nvSpPr>
          <p:cNvPr id="3" name="Slide Number Placeholder 2"/>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13</a:t>
            </a:fld>
            <a:endParaRPr lang="en-ZA" altLang="en-US">
              <a:solidFill>
                <a:prstClr val="black"/>
              </a:solidFill>
            </a:endParaRPr>
          </a:p>
        </p:txBody>
      </p:sp>
    </p:spTree>
    <p:extLst>
      <p:ext uri="{BB962C8B-B14F-4D97-AF65-F5344CB8AC3E}">
        <p14:creationId xmlns:p14="http://schemas.microsoft.com/office/powerpoint/2010/main" xmlns="" val="61346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028" y="274639"/>
            <a:ext cx="11408228" cy="722888"/>
          </a:xfrm>
        </p:spPr>
        <p:txBody>
          <a:bodyPr/>
          <a:lstStyle/>
          <a:p>
            <a:r>
              <a:rPr lang="en-ZA" sz="2800" dirty="0" smtClean="0"/>
              <a:t>NT’s input on monitoring roll-overs as presented on 17 May 2016</a:t>
            </a:r>
            <a:endParaRPr lang="en-ZA" sz="2800" dirty="0"/>
          </a:p>
        </p:txBody>
      </p:sp>
      <p:sp>
        <p:nvSpPr>
          <p:cNvPr id="4" name="Content Placeholder 2"/>
          <p:cNvSpPr txBox="1">
            <a:spLocks/>
          </p:cNvSpPr>
          <p:nvPr/>
        </p:nvSpPr>
        <p:spPr bwMode="auto">
          <a:xfrm>
            <a:off x="223156" y="878342"/>
            <a:ext cx="11527971" cy="4361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600"/>
              </a:spcBef>
              <a:spcAft>
                <a:spcPts val="600"/>
              </a:spcAft>
            </a:pPr>
            <a:r>
              <a:rPr lang="en-ZA" dirty="0"/>
              <a:t>Section 22 of the Division of Revenue Act provides for all unspent conditional grants to revert to the National Revenue Fund, unless permission is granted by National Treasury </a:t>
            </a:r>
            <a:r>
              <a:rPr lang="en-ZA" dirty="0" smtClean="0"/>
              <a:t>(NT) rollover </a:t>
            </a:r>
            <a:r>
              <a:rPr lang="en-ZA" dirty="0"/>
              <a:t>the unspent funds into the next financial year. </a:t>
            </a:r>
            <a:endParaRPr lang="en-ZA" dirty="0" smtClean="0"/>
          </a:p>
          <a:p>
            <a:pPr>
              <a:spcBef>
                <a:spcPts val="600"/>
              </a:spcBef>
              <a:spcAft>
                <a:spcPts val="600"/>
              </a:spcAft>
            </a:pPr>
            <a:r>
              <a:rPr lang="en-ZA" dirty="0" smtClean="0"/>
              <a:t>NT’s </a:t>
            </a:r>
            <a:r>
              <a:rPr lang="en-ZA" dirty="0"/>
              <a:t>regulations provides for a further guidelines on how rollovers should be conducted and issues annual circulars to guide municipalities on how rollovers should be submitted to </a:t>
            </a:r>
            <a:r>
              <a:rPr lang="en-ZA" dirty="0" smtClean="0"/>
              <a:t>NT </a:t>
            </a:r>
            <a:r>
              <a:rPr lang="en-ZA" dirty="0"/>
              <a:t>and how unapproved rollovers should revert to National Revenue Fund.</a:t>
            </a:r>
            <a:endParaRPr lang="en-US" dirty="0"/>
          </a:p>
          <a:p>
            <a:pPr>
              <a:spcBef>
                <a:spcPts val="600"/>
              </a:spcBef>
              <a:spcAft>
                <a:spcPts val="600"/>
              </a:spcAft>
            </a:pPr>
            <a:r>
              <a:rPr lang="en-ZA" dirty="0"/>
              <a:t>The </a:t>
            </a:r>
            <a:r>
              <a:rPr lang="en-ZA" dirty="0" err="1"/>
              <a:t>DoRA</a:t>
            </a:r>
            <a:r>
              <a:rPr lang="en-ZA" dirty="0"/>
              <a:t> provides that should municipalities fail to repay unapproved or unspent conditional grants, they be offset against their respective conditional or unconditional grants</a:t>
            </a:r>
            <a:r>
              <a:rPr lang="en-ZA" dirty="0" smtClean="0"/>
              <a:t>.</a:t>
            </a:r>
          </a:p>
          <a:p>
            <a:pPr>
              <a:spcBef>
                <a:spcPts val="600"/>
              </a:spcBef>
              <a:spcAft>
                <a:spcPts val="600"/>
              </a:spcAft>
            </a:pPr>
            <a:r>
              <a:rPr lang="en-ZA" dirty="0" smtClean="0"/>
              <a:t> </a:t>
            </a:r>
            <a:r>
              <a:rPr lang="en-ZA" dirty="0"/>
              <a:t>It should be noted that to avoid funds being offset at once, a periodical repayment of unspent funds can be arranged on behalf of municipalities.</a:t>
            </a:r>
            <a:endParaRPr lang="en-US" dirty="0"/>
          </a:p>
          <a:p>
            <a:pPr>
              <a:spcBef>
                <a:spcPts val="600"/>
              </a:spcBef>
              <a:spcAft>
                <a:spcPts val="600"/>
              </a:spcAft>
            </a:pPr>
            <a:r>
              <a:rPr lang="en-ZA" dirty="0" smtClean="0"/>
              <a:t>Although </a:t>
            </a:r>
            <a:r>
              <a:rPr lang="en-ZA" dirty="0"/>
              <a:t>the first </a:t>
            </a:r>
            <a:r>
              <a:rPr lang="en-ZA" dirty="0" err="1"/>
              <a:t>DoRA</a:t>
            </a:r>
            <a:r>
              <a:rPr lang="en-ZA" dirty="0"/>
              <a:t> that included the rollover clause was in 2004/05, it was only effected in by </a:t>
            </a:r>
            <a:r>
              <a:rPr lang="en-ZA" dirty="0" smtClean="0"/>
              <a:t>NT </a:t>
            </a:r>
            <a:r>
              <a:rPr lang="en-ZA" dirty="0"/>
              <a:t>few years ago.</a:t>
            </a:r>
            <a:endParaRPr lang="en-US" dirty="0"/>
          </a:p>
          <a:p>
            <a:pPr>
              <a:spcBef>
                <a:spcPts val="600"/>
              </a:spcBef>
              <a:spcAft>
                <a:spcPts val="600"/>
              </a:spcAft>
            </a:pPr>
            <a:r>
              <a:rPr lang="en-ZA" dirty="0"/>
              <a:t>All unspent conditional grants revert to the National Revenue </a:t>
            </a:r>
            <a:r>
              <a:rPr lang="en-ZA" dirty="0" smtClean="0"/>
              <a:t>Fund (NRF), </a:t>
            </a:r>
            <a:r>
              <a:rPr lang="en-ZA" dirty="0"/>
              <a:t>unless they be approved as a rollover by </a:t>
            </a:r>
            <a:r>
              <a:rPr lang="en-ZA" dirty="0" smtClean="0"/>
              <a:t>NT.  </a:t>
            </a:r>
            <a:endParaRPr kumimoji="0" lang="en-US" b="0" i="0" u="none" strike="noStrike" kern="0" cap="none" spc="0" normalizeH="0" baseline="0" noProof="0" dirty="0" smtClean="0">
              <a:ln>
                <a:noFill/>
              </a:ln>
              <a:solidFill>
                <a:srgbClr val="000000"/>
              </a:solidFill>
              <a:effectLst/>
              <a:uLnTx/>
              <a:uFillTx/>
              <a:latin typeface="Arial"/>
            </a:endParaRPr>
          </a:p>
          <a:p>
            <a:pPr marL="742950" marR="0" lvl="1" indent="-285750" algn="just" defTabSz="914400" rtl="0" eaLnBrk="0" fontAlgn="base" latinLnBrk="0" hangingPunct="0">
              <a:lnSpc>
                <a:spcPct val="100000"/>
              </a:lnSpc>
              <a:spcBef>
                <a:spcPts val="600"/>
              </a:spcBef>
              <a:spcAft>
                <a:spcPts val="600"/>
              </a:spcAft>
              <a:buClrTx/>
              <a:buSzTx/>
              <a:buFontTx/>
              <a:buChar char="–"/>
              <a:tabLst/>
              <a:defRPr/>
            </a:pPr>
            <a:endParaRPr kumimoji="0" lang="en-US" b="0" i="0" u="none" strike="noStrike" kern="0" cap="none" spc="0" normalizeH="0" baseline="0" noProof="0" dirty="0" smtClean="0">
              <a:ln>
                <a:noFill/>
              </a:ln>
              <a:solidFill>
                <a:srgbClr val="000000"/>
              </a:solidFill>
              <a:effectLst/>
              <a:uLnTx/>
              <a:uFillTx/>
              <a:latin typeface="Arial"/>
            </a:endParaRPr>
          </a:p>
          <a:p>
            <a:pPr marL="0" marR="0" lvl="1" indent="0" algn="just" defTabSz="914400" rtl="0" eaLnBrk="0" fontAlgn="base" latinLnBrk="0" hangingPunct="0">
              <a:lnSpc>
                <a:spcPct val="100000"/>
              </a:lnSpc>
              <a:spcBef>
                <a:spcPts val="600"/>
              </a:spcBef>
              <a:spcAft>
                <a:spcPts val="600"/>
              </a:spcAft>
              <a:buClrTx/>
              <a:buSzTx/>
              <a:buFontTx/>
              <a:buNone/>
              <a:tabLst/>
              <a:defRPr/>
            </a:pPr>
            <a:endParaRPr kumimoji="0" lang="en-US" b="0" i="0" u="none" strike="noStrike" kern="0" cap="none" spc="0" normalizeH="0" baseline="0" noProof="0" dirty="0" smtClean="0">
              <a:ln>
                <a:noFill/>
              </a:ln>
              <a:solidFill>
                <a:srgbClr val="000000"/>
              </a:solidFill>
              <a:effectLst/>
              <a:uLnTx/>
              <a:uFillTx/>
              <a:latin typeface="Arial"/>
            </a:endParaRPr>
          </a:p>
          <a:p>
            <a:pPr marL="400050" marR="0" lvl="2" indent="0" algn="just" defTabSz="914400" rtl="0" eaLnBrk="0" fontAlgn="base" latinLnBrk="0" hangingPunct="0">
              <a:lnSpc>
                <a:spcPct val="100000"/>
              </a:lnSpc>
              <a:spcBef>
                <a:spcPts val="600"/>
              </a:spcBef>
              <a:spcAft>
                <a:spcPts val="600"/>
              </a:spcAft>
              <a:buClrTx/>
              <a:buSzTx/>
              <a:buFontTx/>
              <a:buNone/>
              <a:tabLst/>
              <a:defRPr/>
            </a:pPr>
            <a:endParaRPr kumimoji="0" lang="en-US" b="0" i="0" u="none" strike="noStrike" kern="0" cap="none" spc="0" normalizeH="0" baseline="0" noProof="0" dirty="0" smtClean="0">
              <a:ln>
                <a:noFill/>
              </a:ln>
              <a:solidFill>
                <a:srgbClr val="000000"/>
              </a:solidFill>
              <a:effectLst/>
              <a:uLnTx/>
              <a:uFillTx/>
              <a:latin typeface="Arial"/>
            </a:endParaRPr>
          </a:p>
        </p:txBody>
      </p:sp>
    </p:spTree>
    <p:extLst>
      <p:ext uri="{BB962C8B-B14F-4D97-AF65-F5344CB8AC3E}">
        <p14:creationId xmlns:p14="http://schemas.microsoft.com/office/powerpoint/2010/main" xmlns="" val="925059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50371" y="964869"/>
            <a:ext cx="11332029" cy="4361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600"/>
              </a:spcBef>
            </a:pPr>
            <a:r>
              <a:rPr lang="en-ZA" sz="2400" dirty="0" smtClean="0"/>
              <a:t>The </a:t>
            </a:r>
            <a:r>
              <a:rPr lang="en-ZA" sz="2400" dirty="0"/>
              <a:t>mentioned unspent funds are informed by the:</a:t>
            </a:r>
            <a:endParaRPr lang="en-US" sz="2400" dirty="0"/>
          </a:p>
          <a:p>
            <a:pPr marL="804863" lvl="2">
              <a:spcBef>
                <a:spcPts val="600"/>
              </a:spcBef>
              <a:buFont typeface="Wingdings" panose="05000000000000000000" pitchFamily="2" charset="2"/>
              <a:buChar char="ü"/>
            </a:pPr>
            <a:r>
              <a:rPr lang="en-ZA" i="1" dirty="0"/>
              <a:t>Unspent funds reported by the Transferring Officers </a:t>
            </a:r>
            <a:r>
              <a:rPr lang="en-ZA" i="1" dirty="0" smtClean="0"/>
              <a:t>(TO) at </a:t>
            </a:r>
            <a:r>
              <a:rPr lang="en-ZA" i="1" dirty="0"/>
              <a:t>the end of the municipal financial year in the case of conditional grants to municipalities; </a:t>
            </a:r>
            <a:endParaRPr lang="en-US" i="1" dirty="0"/>
          </a:p>
          <a:p>
            <a:pPr marL="804863" lvl="2">
              <a:spcBef>
                <a:spcPts val="600"/>
              </a:spcBef>
              <a:buFont typeface="Wingdings" panose="05000000000000000000" pitchFamily="2" charset="2"/>
              <a:buChar char="ü"/>
            </a:pPr>
            <a:r>
              <a:rPr lang="en-ZA" i="1" dirty="0"/>
              <a:t>Quarterly publications by NT in terms of section 71 of MFMA; and</a:t>
            </a:r>
            <a:endParaRPr lang="en-US" i="1" dirty="0"/>
          </a:p>
          <a:p>
            <a:pPr marL="804863" lvl="2">
              <a:spcBef>
                <a:spcPts val="600"/>
              </a:spcBef>
              <a:buFont typeface="Wingdings" panose="05000000000000000000" pitchFamily="2" charset="2"/>
              <a:buChar char="ü"/>
            </a:pPr>
            <a:r>
              <a:rPr lang="en-ZA" i="1" dirty="0"/>
              <a:t>Pre and Audited Financial statements by municipalities. </a:t>
            </a:r>
            <a:endParaRPr lang="en-US" i="1" dirty="0"/>
          </a:p>
          <a:p>
            <a:pPr>
              <a:spcBef>
                <a:spcPts val="600"/>
              </a:spcBef>
            </a:pPr>
            <a:r>
              <a:rPr lang="en-US" sz="2400" dirty="0" smtClean="0"/>
              <a:t>The </a:t>
            </a:r>
            <a:r>
              <a:rPr lang="en-US" sz="2400" dirty="0"/>
              <a:t>receiving officers (municipalities) must submit roll-over applications or required information by 31 August 2016, if not, application will not be considered. </a:t>
            </a:r>
          </a:p>
          <a:p>
            <a:pPr marL="342900" marR="0" lvl="1" indent="-342900" algn="just" defTabSz="914400" rtl="0" eaLnBrk="0" fontAlgn="base" latinLnBrk="0" hangingPunct="0">
              <a:lnSpc>
                <a:spcPct val="100000"/>
              </a:lnSpc>
              <a:spcBef>
                <a:spcPts val="600"/>
              </a:spcBef>
              <a:spcAft>
                <a:spcPct val="0"/>
              </a:spcAft>
              <a:buClrTx/>
              <a:buSzTx/>
              <a:buFont typeface="Arial" panose="020B0604020202020204" pitchFamily="34" charset="0"/>
              <a:buChar char="•"/>
              <a:tabLst/>
              <a:defRPr/>
            </a:pPr>
            <a:endParaRPr kumimoji="0" lang="en-US" sz="2400" b="0" i="0" u="none" strike="noStrike" kern="0" cap="none" spc="0" normalizeH="0" baseline="0" noProof="0" dirty="0" smtClean="0">
              <a:ln>
                <a:noFill/>
              </a:ln>
              <a:solidFill>
                <a:srgbClr val="000000"/>
              </a:solidFill>
              <a:effectLst/>
              <a:uLnTx/>
              <a:uFillTx/>
              <a:latin typeface="Arial"/>
            </a:endParaRPr>
          </a:p>
          <a:p>
            <a:pPr marL="742950" marR="0" lvl="1" indent="-285750" algn="just" defTabSz="914400" rtl="0" eaLnBrk="0" fontAlgn="base" latinLnBrk="0" hangingPunct="0">
              <a:lnSpc>
                <a:spcPct val="100000"/>
              </a:lnSpc>
              <a:spcBef>
                <a:spcPts val="600"/>
              </a:spcBef>
              <a:spcAft>
                <a:spcPct val="0"/>
              </a:spcAft>
              <a:buClrTx/>
              <a:buSzTx/>
              <a:buFontTx/>
              <a:buChar char="–"/>
              <a:tabLst/>
              <a:defRPr/>
            </a:pPr>
            <a:endParaRPr kumimoji="0" lang="en-US" sz="2400" b="0" i="0" u="none" strike="noStrike" kern="0" cap="none" spc="0" normalizeH="0" baseline="0" noProof="0" dirty="0" smtClean="0">
              <a:ln>
                <a:noFill/>
              </a:ln>
              <a:solidFill>
                <a:srgbClr val="000000"/>
              </a:solidFill>
              <a:effectLst/>
              <a:uLnTx/>
              <a:uFillTx/>
              <a:latin typeface="Arial"/>
            </a:endParaRPr>
          </a:p>
          <a:p>
            <a:pPr marL="0" marR="0" lvl="1" indent="0" algn="just" defTabSz="914400" rtl="0" eaLnBrk="0" fontAlgn="base" latinLnBrk="0" hangingPunct="0">
              <a:lnSpc>
                <a:spcPct val="100000"/>
              </a:lnSpc>
              <a:spcBef>
                <a:spcPts val="60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Arial"/>
            </a:endParaRPr>
          </a:p>
          <a:p>
            <a:pPr marL="400050" marR="0" lvl="2" indent="0" algn="just" defTabSz="914400" rtl="0" eaLnBrk="0" fontAlgn="base" latinLnBrk="0" hangingPunct="0">
              <a:lnSpc>
                <a:spcPct val="100000"/>
              </a:lnSpc>
              <a:spcBef>
                <a:spcPts val="60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Arial"/>
            </a:endParaRPr>
          </a:p>
        </p:txBody>
      </p:sp>
      <p:sp>
        <p:nvSpPr>
          <p:cNvPr id="5" name="Title 1"/>
          <p:cNvSpPr>
            <a:spLocks noGrp="1"/>
          </p:cNvSpPr>
          <p:nvPr>
            <p:ph type="title"/>
          </p:nvPr>
        </p:nvSpPr>
        <p:spPr>
          <a:xfrm>
            <a:off x="609600" y="144011"/>
            <a:ext cx="10972800" cy="722888"/>
          </a:xfrm>
        </p:spPr>
        <p:txBody>
          <a:bodyPr/>
          <a:lstStyle/>
          <a:p>
            <a:r>
              <a:rPr lang="en-ZA" sz="2800" dirty="0" smtClean="0"/>
              <a:t>National Treasury’s input the process to determine roll-overs as presented on 17 May 2016 - Process</a:t>
            </a:r>
            <a:endParaRPr lang="en-ZA" sz="2800" dirty="0"/>
          </a:p>
        </p:txBody>
      </p:sp>
    </p:spTree>
    <p:extLst>
      <p:ext uri="{BB962C8B-B14F-4D97-AF65-F5344CB8AC3E}">
        <p14:creationId xmlns:p14="http://schemas.microsoft.com/office/powerpoint/2010/main" xmlns="" val="280852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373" y="1154499"/>
            <a:ext cx="8579427" cy="4603750"/>
          </a:xfrm>
        </p:spPr>
        <p:txBody>
          <a:bodyPr>
            <a:normAutofit/>
          </a:bodyPr>
          <a:lstStyle/>
          <a:p>
            <a:pPr marL="0" indent="0">
              <a:spcBef>
                <a:spcPts val="0"/>
              </a:spcBef>
              <a:buNone/>
              <a:defRPr/>
            </a:pPr>
            <a:endParaRPr lang="en-US" sz="2000" dirty="0" smtClean="0">
              <a:solidFill>
                <a:prstClr val="black"/>
              </a:solidFill>
            </a:endParaRPr>
          </a:p>
          <a:p>
            <a:pPr marL="0" indent="0">
              <a:lnSpc>
                <a:spcPct val="150000"/>
              </a:lnSpc>
              <a:spcBef>
                <a:spcPts val="0"/>
              </a:spcBef>
              <a:buNone/>
              <a:defRPr/>
            </a:pPr>
            <a:endParaRPr lang="en-US" sz="2000" dirty="0">
              <a:solidFill>
                <a:prstClr val="black"/>
              </a:solidFill>
            </a:endParaRPr>
          </a:p>
          <a:p>
            <a:pPr marL="0" indent="0">
              <a:spcBef>
                <a:spcPts val="0"/>
              </a:spcBef>
              <a:buNone/>
              <a:defRPr/>
            </a:pPr>
            <a:endParaRPr lang="en-US" sz="1800" dirty="0">
              <a:solidFill>
                <a:prstClr val="black"/>
              </a:solidFill>
              <a:latin typeface="Calibri"/>
            </a:endParaRPr>
          </a:p>
          <a:p>
            <a:pPr marL="285750" indent="-285750">
              <a:spcBef>
                <a:spcPts val="0"/>
              </a:spcBef>
              <a:defRPr/>
            </a:pPr>
            <a:endParaRPr lang="en-US" sz="1800" dirty="0">
              <a:solidFill>
                <a:prstClr val="black"/>
              </a:solidFill>
              <a:latin typeface="Calibri"/>
            </a:endParaRPr>
          </a:p>
          <a:p>
            <a:pPr marL="285750" indent="-285750">
              <a:spcBef>
                <a:spcPts val="0"/>
              </a:spcBef>
              <a:defRPr/>
            </a:pPr>
            <a:endParaRPr lang="en-ZA" dirty="0"/>
          </a:p>
        </p:txBody>
      </p:sp>
      <p:sp>
        <p:nvSpPr>
          <p:cNvPr id="22531" name="Date Placeholder 3"/>
          <p:cNvSpPr>
            <a:spLocks noGrp="1"/>
          </p:cNvSpPr>
          <p:nvPr>
            <p:ph type="dt" sz="quarter" idx="4294967295"/>
          </p:nvPr>
        </p:nvSpPr>
        <p:spPr bwMode="auto">
          <a:xfrm>
            <a:off x="4648200" y="6356351"/>
            <a:ext cx="2895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lgn="ctr" fontAlgn="base">
              <a:spcBef>
                <a:spcPct val="0"/>
              </a:spcBef>
              <a:spcAft>
                <a:spcPct val="0"/>
              </a:spcAft>
              <a:buFontTx/>
              <a:buNone/>
            </a:pPr>
            <a:fld id="{2CD19A7C-8693-401E-8E83-7E4C81EC1163}" type="datetime1">
              <a:rPr lang="en-ZA" altLang="en-US" sz="1200">
                <a:solidFill>
                  <a:srgbClr val="898989"/>
                </a:solidFill>
                <a:latin typeface="Calibri" panose="020F0502020204030204" pitchFamily="34" charset="0"/>
              </a:rPr>
              <a:pPr algn="ctr" fontAlgn="base">
                <a:spcBef>
                  <a:spcPct val="0"/>
                </a:spcBef>
                <a:spcAft>
                  <a:spcPct val="0"/>
                </a:spcAft>
                <a:buFontTx/>
                <a:buNone/>
              </a:pPr>
              <a:t>2016/09/21</a:t>
            </a:fld>
            <a:endParaRPr lang="en-ZA" altLang="en-US" sz="1200">
              <a:solidFill>
                <a:srgbClr val="898989"/>
              </a:solidFill>
              <a:latin typeface="Calibri" panose="020F0502020204030204" pitchFamily="34" charset="0"/>
            </a:endParaRPr>
          </a:p>
        </p:txBody>
      </p:sp>
      <p:sp>
        <p:nvSpPr>
          <p:cNvPr id="22532"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4DE81CF6-62EA-4EA5-97EC-8478A45696B1}" type="slidenum">
              <a:rPr lang="en-ZA" altLang="en-US" sz="1200">
                <a:solidFill>
                  <a:srgbClr val="898989"/>
                </a:solidFill>
              </a:rPr>
              <a:pPr>
                <a:spcBef>
                  <a:spcPct val="0"/>
                </a:spcBef>
                <a:buFontTx/>
                <a:buNone/>
              </a:pPr>
              <a:t>16</a:t>
            </a:fld>
            <a:endParaRPr lang="en-ZA" altLang="en-US" sz="1200">
              <a:solidFill>
                <a:srgbClr val="898989"/>
              </a:solidFill>
            </a:endParaRPr>
          </a:p>
        </p:txBody>
      </p:sp>
      <p:sp>
        <p:nvSpPr>
          <p:cNvPr id="6" name="Content Placeholder 2"/>
          <p:cNvSpPr txBox="1">
            <a:spLocks/>
          </p:cNvSpPr>
          <p:nvPr/>
        </p:nvSpPr>
        <p:spPr bwMode="auto">
          <a:xfrm>
            <a:off x="86342" y="1154499"/>
            <a:ext cx="11942371" cy="49896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600"/>
              </a:spcBef>
            </a:pPr>
            <a:r>
              <a:rPr lang="en-US" dirty="0"/>
              <a:t>The information on the application to National Treasury must include:</a:t>
            </a:r>
          </a:p>
          <a:p>
            <a:pPr marL="804863" lvl="2">
              <a:spcBef>
                <a:spcPts val="600"/>
              </a:spcBef>
              <a:buFont typeface="Wingdings" panose="05000000000000000000" pitchFamily="2" charset="2"/>
              <a:buChar char="ü"/>
            </a:pPr>
            <a:r>
              <a:rPr lang="en-ZA" sz="1800" i="1" dirty="0"/>
              <a:t>Formal letter signed by Accounting Officer (AO), addressed to NT requesting a roll-over of unspent Conditional Grants (CGs) </a:t>
            </a:r>
            <a:r>
              <a:rPr lang="en-ZA" sz="1800" i="1" dirty="0" err="1"/>
              <a:t>ito</a:t>
            </a:r>
            <a:r>
              <a:rPr lang="en-ZA" sz="1800" i="1" dirty="0"/>
              <a:t> section 22 (2) of </a:t>
            </a:r>
            <a:r>
              <a:rPr lang="en-ZA" sz="1800" i="1" dirty="0" err="1"/>
              <a:t>DoRA</a:t>
            </a:r>
            <a:r>
              <a:rPr lang="en-ZA" sz="1800" i="1" dirty="0"/>
              <a:t>;</a:t>
            </a:r>
            <a:endParaRPr lang="en-US" sz="1800" i="1" dirty="0"/>
          </a:p>
          <a:p>
            <a:pPr marL="804863" lvl="2">
              <a:spcBef>
                <a:spcPts val="600"/>
              </a:spcBef>
              <a:buFont typeface="Wingdings" panose="05000000000000000000" pitchFamily="2" charset="2"/>
              <a:buChar char="ü"/>
            </a:pPr>
            <a:r>
              <a:rPr lang="en-ZA" sz="1800" i="1" dirty="0"/>
              <a:t>List of projects that are linked to the unspent CGs, and evidence that work has commenced on each of the projects, including the following</a:t>
            </a:r>
            <a:r>
              <a:rPr lang="en-ZA" sz="1600" dirty="0"/>
              <a:t>:</a:t>
            </a:r>
            <a:endParaRPr lang="en-US" sz="1800" dirty="0"/>
          </a:p>
          <a:p>
            <a:pPr lvl="2">
              <a:spcBef>
                <a:spcPts val="600"/>
              </a:spcBef>
              <a:buFont typeface="Wingdings" panose="05000000000000000000" pitchFamily="2" charset="2"/>
              <a:buChar char="q"/>
            </a:pPr>
            <a:r>
              <a:rPr lang="en-ZA" sz="1600" dirty="0"/>
              <a:t>Proof that the project tender was published and the period for tender submissions closed before 30 June; or</a:t>
            </a:r>
            <a:endParaRPr lang="en-US" sz="1600" dirty="0"/>
          </a:p>
          <a:p>
            <a:pPr lvl="2">
              <a:spcBef>
                <a:spcPts val="600"/>
              </a:spcBef>
              <a:buFont typeface="Wingdings" panose="05000000000000000000" pitchFamily="2" charset="2"/>
              <a:buChar char="q"/>
            </a:pPr>
            <a:r>
              <a:rPr lang="en-ZA" sz="1600" dirty="0"/>
              <a:t>Proof that a contract for delivery of the project was signed before 30 June. </a:t>
            </a:r>
            <a:endParaRPr lang="en-US" sz="1600" dirty="0"/>
          </a:p>
          <a:p>
            <a:pPr marL="804863" lvl="2">
              <a:spcBef>
                <a:spcPts val="600"/>
              </a:spcBef>
              <a:buFont typeface="Wingdings" panose="05000000000000000000" pitchFamily="2" charset="2"/>
              <a:buChar char="ü"/>
            </a:pPr>
            <a:r>
              <a:rPr lang="en-ZA" sz="1800" i="1" dirty="0"/>
              <a:t>Progress report on implementation of each of the projects; and</a:t>
            </a:r>
            <a:endParaRPr lang="en-US" sz="1800" i="1" dirty="0"/>
          </a:p>
          <a:p>
            <a:pPr marL="804863" lvl="2">
              <a:spcBef>
                <a:spcPts val="600"/>
              </a:spcBef>
              <a:buFont typeface="Wingdings" panose="05000000000000000000" pitchFamily="2" charset="2"/>
              <a:buChar char="ü"/>
            </a:pPr>
            <a:r>
              <a:rPr lang="en-ZA" sz="1800" i="1" dirty="0"/>
              <a:t>Amount of funds committed </a:t>
            </a:r>
            <a:r>
              <a:rPr lang="en-ZA" sz="1800" dirty="0"/>
              <a:t>to each project, and the conditional allocation from which the funds come from.</a:t>
            </a:r>
            <a:endParaRPr lang="en-US" sz="1800" dirty="0"/>
          </a:p>
          <a:p>
            <a:r>
              <a:rPr lang="en-US" dirty="0" smtClean="0"/>
              <a:t>After </a:t>
            </a:r>
            <a:r>
              <a:rPr lang="en-US" dirty="0"/>
              <a:t>the applications are </a:t>
            </a:r>
            <a:r>
              <a:rPr lang="en-US" dirty="0" smtClean="0"/>
              <a:t>received </a:t>
            </a:r>
            <a:r>
              <a:rPr lang="en-US" dirty="0"/>
              <a:t>from municipalities, </a:t>
            </a:r>
            <a:r>
              <a:rPr lang="en-US" dirty="0" smtClean="0"/>
              <a:t>NT </a:t>
            </a:r>
            <a:r>
              <a:rPr lang="en-US" dirty="0"/>
              <a:t>will engage with municipalities to determine the validity of their requests and the amount to be roll-over.  </a:t>
            </a:r>
            <a:endParaRPr lang="en-US" dirty="0" smtClean="0"/>
          </a:p>
          <a:p>
            <a:r>
              <a:rPr lang="en-US" dirty="0" smtClean="0"/>
              <a:t>The TO </a:t>
            </a:r>
            <a:r>
              <a:rPr lang="en-US" dirty="0"/>
              <a:t>accompanies </a:t>
            </a:r>
            <a:r>
              <a:rPr lang="en-US" dirty="0" smtClean="0"/>
              <a:t>NT </a:t>
            </a:r>
            <a:r>
              <a:rPr lang="en-US" dirty="0"/>
              <a:t>to these engagements for support.  </a:t>
            </a:r>
            <a:endParaRPr lang="en-US" dirty="0" smtClean="0"/>
          </a:p>
          <a:p>
            <a:r>
              <a:rPr lang="en-US" dirty="0" smtClean="0"/>
              <a:t>Letters </a:t>
            </a:r>
            <a:r>
              <a:rPr lang="en-US" dirty="0"/>
              <a:t>are issued by </a:t>
            </a:r>
            <a:r>
              <a:rPr lang="en-US" dirty="0" smtClean="0"/>
              <a:t>NT </a:t>
            </a:r>
            <a:r>
              <a:rPr lang="en-US" dirty="0"/>
              <a:t>to all municipalities with unspent balances to confirm the amount to be rolled over and the amount to be returned to the </a:t>
            </a:r>
            <a:r>
              <a:rPr lang="en-US" dirty="0" smtClean="0"/>
              <a:t>NRF.</a:t>
            </a:r>
            <a:endParaRPr lang="en-US" sz="1800" dirty="0"/>
          </a:p>
          <a:p>
            <a:endParaRPr lang="en-US" sz="1800" dirty="0"/>
          </a:p>
          <a:p>
            <a:pPr marL="342900" marR="0" lvl="1" indent="-342900" algn="just" defTabSz="914400" rtl="0" eaLnBrk="0" fontAlgn="base" latinLnBrk="0" hangingPunct="0">
              <a:lnSpc>
                <a:spcPct val="100000"/>
              </a:lnSpc>
              <a:spcBef>
                <a:spcPts val="600"/>
              </a:spcBef>
              <a:spcAft>
                <a:spcPct val="0"/>
              </a:spcAft>
              <a:buClrTx/>
              <a:buSzTx/>
              <a:buFont typeface="Arial" panose="020B0604020202020204" pitchFamily="34" charset="0"/>
              <a:buChar char="•"/>
              <a:tabLst/>
              <a:defRPr/>
            </a:pPr>
            <a:endParaRPr kumimoji="0" lang="en-US" sz="2400" b="0" i="0" u="none" strike="noStrike" kern="0" cap="none" spc="0" normalizeH="0" baseline="0" noProof="0" dirty="0" smtClean="0">
              <a:ln>
                <a:noFill/>
              </a:ln>
              <a:solidFill>
                <a:srgbClr val="000000"/>
              </a:solidFill>
              <a:effectLst/>
              <a:uLnTx/>
              <a:uFillTx/>
              <a:latin typeface="Arial"/>
            </a:endParaRPr>
          </a:p>
          <a:p>
            <a:pPr marL="742950" marR="0" lvl="1" indent="-285750" algn="just" defTabSz="914400" rtl="0" eaLnBrk="0" fontAlgn="base" latinLnBrk="0" hangingPunct="0">
              <a:lnSpc>
                <a:spcPct val="100000"/>
              </a:lnSpc>
              <a:spcBef>
                <a:spcPts val="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Arial"/>
            </a:endParaRPr>
          </a:p>
          <a:p>
            <a:pPr marL="0" marR="0" lvl="1" indent="0" algn="just" defTabSz="914400" rtl="0" eaLnBrk="0" fontAlgn="base" latinLnBrk="0" hangingPunct="0">
              <a:lnSpc>
                <a:spcPct val="100000"/>
              </a:lnSpc>
              <a:spcBef>
                <a:spcPts val="0"/>
              </a:spcBef>
              <a:spcAft>
                <a:spcPct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Arial"/>
            </a:endParaRPr>
          </a:p>
          <a:p>
            <a:pPr marL="400050" marR="0" lvl="2" indent="0" algn="just" defTabSz="914400" rtl="0" eaLnBrk="0" fontAlgn="base" latinLnBrk="0" hangingPunct="0">
              <a:lnSpc>
                <a:spcPct val="100000"/>
              </a:lnSpc>
              <a:spcBef>
                <a:spcPts val="0"/>
              </a:spcBef>
              <a:spcAft>
                <a:spcPct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Arial"/>
            </a:endParaRPr>
          </a:p>
        </p:txBody>
      </p:sp>
      <p:sp>
        <p:nvSpPr>
          <p:cNvPr id="7" name="Title 1"/>
          <p:cNvSpPr>
            <a:spLocks noGrp="1"/>
          </p:cNvSpPr>
          <p:nvPr>
            <p:ph type="title"/>
          </p:nvPr>
        </p:nvSpPr>
        <p:spPr>
          <a:xfrm>
            <a:off x="609600" y="132560"/>
            <a:ext cx="10972800" cy="722888"/>
          </a:xfrm>
        </p:spPr>
        <p:txBody>
          <a:bodyPr/>
          <a:lstStyle/>
          <a:p>
            <a:r>
              <a:rPr lang="en-ZA" sz="2800" dirty="0" smtClean="0"/>
              <a:t>National Treasury’s input on the process to determine roll-overs as presented on 17 May 2016 – Process </a:t>
            </a:r>
            <a:r>
              <a:rPr lang="en-ZA" sz="2800" dirty="0"/>
              <a:t>(</a:t>
            </a:r>
            <a:r>
              <a:rPr lang="en-ZA" sz="2800" dirty="0" err="1"/>
              <a:t>Cont</a:t>
            </a:r>
            <a:r>
              <a:rPr lang="en-ZA" sz="2800" dirty="0"/>
              <a:t>…)</a:t>
            </a:r>
          </a:p>
        </p:txBody>
      </p:sp>
    </p:spTree>
    <p:extLst>
      <p:ext uri="{BB962C8B-B14F-4D97-AF65-F5344CB8AC3E}">
        <p14:creationId xmlns:p14="http://schemas.microsoft.com/office/powerpoint/2010/main" xmlns="" val="293198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71" y="503239"/>
            <a:ext cx="10972800" cy="561975"/>
          </a:xfrm>
        </p:spPr>
        <p:txBody>
          <a:bodyPr/>
          <a:lstStyle/>
          <a:p>
            <a:r>
              <a:rPr lang="en-US" sz="2800" dirty="0"/>
              <a:t>MIG Rollover funds since 2010/11 as reported by NT on 17 May 2017</a:t>
            </a:r>
            <a:endParaRPr lang="en-ZA" sz="2800" dirty="0"/>
          </a:p>
        </p:txBody>
      </p:sp>
      <p:pic>
        <p:nvPicPr>
          <p:cNvPr id="4" name="Picture 5"/>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5985" y="1298862"/>
            <a:ext cx="9885641" cy="41979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17</a:t>
            </a:fld>
            <a:endParaRPr lang="en-ZA" altLang="en-US">
              <a:solidFill>
                <a:prstClr val="black"/>
              </a:solidFill>
            </a:endParaRPr>
          </a:p>
        </p:txBody>
      </p:sp>
    </p:spTree>
    <p:extLst>
      <p:ext uri="{BB962C8B-B14F-4D97-AF65-F5344CB8AC3E}">
        <p14:creationId xmlns:p14="http://schemas.microsoft.com/office/powerpoint/2010/main" xmlns="" val="1575012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722888"/>
          </a:xfrm>
        </p:spPr>
        <p:txBody>
          <a:bodyPr/>
          <a:lstStyle/>
          <a:p>
            <a:r>
              <a:rPr lang="en-ZA" sz="2800" dirty="0" smtClean="0"/>
              <a:t>National Treasury’s input </a:t>
            </a:r>
            <a:r>
              <a:rPr lang="en-ZA" sz="2800" dirty="0" err="1" smtClean="0"/>
              <a:t>wrt</a:t>
            </a:r>
            <a:r>
              <a:rPr lang="en-ZA" sz="2800" dirty="0" smtClean="0"/>
              <a:t> monitoring </a:t>
            </a:r>
            <a:r>
              <a:rPr lang="en-ZA" sz="2800" dirty="0"/>
              <a:t>r</a:t>
            </a:r>
            <a:r>
              <a:rPr lang="en-ZA" sz="2800" dirty="0" smtClean="0"/>
              <a:t>oll-overs as presented on 17 May 2016</a:t>
            </a:r>
            <a:endParaRPr lang="en-ZA" sz="2800" dirty="0"/>
          </a:p>
        </p:txBody>
      </p:sp>
      <p:sp>
        <p:nvSpPr>
          <p:cNvPr id="4" name="Content Placeholder 2"/>
          <p:cNvSpPr txBox="1">
            <a:spLocks/>
          </p:cNvSpPr>
          <p:nvPr/>
        </p:nvSpPr>
        <p:spPr bwMode="auto">
          <a:xfrm>
            <a:off x="130629" y="1281113"/>
            <a:ext cx="11451771" cy="4361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742950" lvl="2" indent="-342900" algn="just">
              <a:spcBef>
                <a:spcPts val="0"/>
              </a:spcBef>
              <a:spcAft>
                <a:spcPts val="600"/>
              </a:spcAft>
              <a:buFont typeface="Arial" panose="020B0604020202020204" pitchFamily="34" charset="0"/>
              <a:buChar char="•"/>
              <a:defRPr/>
            </a:pPr>
            <a:r>
              <a:rPr kumimoji="0" lang="en-US" sz="2400" b="0" i="0" u="none" strike="noStrike" kern="0" cap="none" spc="0" normalizeH="0" baseline="0" noProof="0" dirty="0" smtClean="0">
                <a:ln>
                  <a:noFill/>
                </a:ln>
                <a:effectLst/>
                <a:uLnTx/>
                <a:uFillTx/>
                <a:latin typeface="Arial"/>
              </a:rPr>
              <a:t>NT in consultation with TO and provincial departments considers rollover requests</a:t>
            </a:r>
          </a:p>
          <a:p>
            <a:pPr marL="742950" lvl="2" indent="-342900" algn="just">
              <a:spcBef>
                <a:spcPts val="0"/>
              </a:spcBef>
              <a:spcAft>
                <a:spcPts val="600"/>
              </a:spcAft>
              <a:buFont typeface="Arial" panose="020B0604020202020204" pitchFamily="34" charset="0"/>
              <a:buChar char="•"/>
              <a:defRPr/>
            </a:pPr>
            <a:r>
              <a:rPr kumimoji="0" lang="en-US" sz="2400" b="0" i="0" u="none" strike="noStrike" kern="0" cap="none" spc="0" normalizeH="0" baseline="0" noProof="0" dirty="0" smtClean="0">
                <a:ln>
                  <a:noFill/>
                </a:ln>
                <a:effectLst/>
                <a:uLnTx/>
                <a:uFillTx/>
                <a:latin typeface="Arial"/>
              </a:rPr>
              <a:t>TO to </a:t>
            </a:r>
            <a:r>
              <a:rPr lang="en-US" sz="2400" kern="0" dirty="0" smtClean="0">
                <a:latin typeface="Arial"/>
              </a:rPr>
              <a:t>be </a:t>
            </a:r>
            <a:r>
              <a:rPr kumimoji="0" lang="en-US" sz="2400" b="0" i="0" u="none" strike="noStrike" kern="0" cap="none" spc="0" normalizeH="0" baseline="0" noProof="0" dirty="0" smtClean="0">
                <a:ln>
                  <a:noFill/>
                </a:ln>
                <a:effectLst/>
                <a:uLnTx/>
                <a:uFillTx/>
                <a:latin typeface="Arial"/>
              </a:rPr>
              <a:t>responsible for monitoring expenditure on roll-overs against projects on a monthly and quarterly basis (financial and non-financial)</a:t>
            </a:r>
          </a:p>
          <a:p>
            <a:pPr marL="742950" lvl="2" indent="-342900" algn="just">
              <a:spcBef>
                <a:spcPts val="0"/>
              </a:spcBef>
              <a:spcAft>
                <a:spcPts val="600"/>
              </a:spcAft>
              <a:buFont typeface="Arial" panose="020B0604020202020204" pitchFamily="34" charset="0"/>
              <a:buChar char="•"/>
              <a:defRPr/>
            </a:pPr>
            <a:r>
              <a:rPr kumimoji="0" lang="en-US" sz="2400" b="0" i="0" u="none" strike="noStrike" kern="0" cap="none" spc="0" normalizeH="0" baseline="0" noProof="0" dirty="0" smtClean="0">
                <a:ln>
                  <a:noFill/>
                </a:ln>
                <a:effectLst/>
                <a:uLnTx/>
                <a:uFillTx/>
                <a:latin typeface="Arial"/>
              </a:rPr>
              <a:t>TO monitor registered projects and verifies delivery of projects</a:t>
            </a:r>
          </a:p>
          <a:p>
            <a:pPr marL="742950" lvl="2" indent="-342900" algn="just">
              <a:spcBef>
                <a:spcPts val="0"/>
              </a:spcBef>
              <a:spcAft>
                <a:spcPts val="600"/>
              </a:spcAft>
              <a:buFont typeface="Arial" panose="020B0604020202020204" pitchFamily="34" charset="0"/>
              <a:buChar char="•"/>
              <a:defRPr/>
            </a:pPr>
            <a:r>
              <a:rPr kumimoji="0" lang="en-US" sz="2400" b="0" i="0" u="none" strike="noStrike" kern="0" cap="none" spc="0" normalizeH="0" baseline="0" noProof="0" dirty="0" smtClean="0">
                <a:ln>
                  <a:noFill/>
                </a:ln>
                <a:effectLst/>
                <a:uLnTx/>
                <a:uFillTx/>
                <a:latin typeface="Arial"/>
              </a:rPr>
              <a:t>NT requires that municipalities must report separately on the spending of conditional grant funds that are rolled over</a:t>
            </a:r>
          </a:p>
          <a:p>
            <a:pPr marL="742950" lvl="2" indent="-342900" algn="just">
              <a:spcBef>
                <a:spcPts val="0"/>
              </a:spcBef>
              <a:spcAft>
                <a:spcPts val="600"/>
              </a:spcAft>
              <a:buFont typeface="Arial" panose="020B0604020202020204" pitchFamily="34" charset="0"/>
              <a:buChar char="•"/>
              <a:defRPr/>
            </a:pPr>
            <a:r>
              <a:rPr kumimoji="0" lang="en-US" sz="2400" b="0" i="0" u="none" strike="noStrike" kern="0" cap="none" spc="0" normalizeH="0" baseline="0" noProof="0" dirty="0" smtClean="0">
                <a:ln>
                  <a:noFill/>
                </a:ln>
                <a:effectLst/>
                <a:uLnTx/>
                <a:uFillTx/>
                <a:latin typeface="Arial"/>
              </a:rPr>
              <a:t>NT monitors expenditure on roll-overs in terms of section 71 of the MFMA and </a:t>
            </a:r>
            <a:r>
              <a:rPr kumimoji="0" lang="en-US" sz="2400" b="0" i="0" u="none" strike="noStrike" kern="0" cap="none" spc="0" normalizeH="0" baseline="0" noProof="0" dirty="0" err="1" smtClean="0">
                <a:ln>
                  <a:noFill/>
                </a:ln>
                <a:effectLst/>
                <a:uLnTx/>
                <a:uFillTx/>
                <a:latin typeface="Arial"/>
              </a:rPr>
              <a:t>DoRA</a:t>
            </a:r>
            <a:r>
              <a:rPr kumimoji="0" lang="en-US" sz="2400" b="0" i="0" u="none" strike="noStrike" kern="0" cap="none" spc="0" normalizeH="0" baseline="0" noProof="0" dirty="0" smtClean="0">
                <a:ln>
                  <a:noFill/>
                </a:ln>
                <a:effectLst/>
                <a:uLnTx/>
                <a:uFillTx/>
                <a:latin typeface="Arial"/>
              </a:rPr>
              <a:t> i.e. monthly reports by both municipalities and TO.</a:t>
            </a:r>
          </a:p>
          <a:p>
            <a:pPr marL="742950" lvl="2" indent="-342900" algn="just">
              <a:spcBef>
                <a:spcPts val="0"/>
              </a:spcBef>
              <a:spcAft>
                <a:spcPts val="600"/>
              </a:spcAft>
              <a:buFont typeface="Arial" panose="020B0604020202020204" pitchFamily="34" charset="0"/>
              <a:buChar char="•"/>
              <a:defRPr/>
            </a:pPr>
            <a:r>
              <a:rPr kumimoji="0" lang="en-US" sz="2400" b="0" i="0" u="none" strike="noStrike" kern="0" cap="none" spc="0" normalizeH="0" baseline="0" noProof="0" dirty="0" smtClean="0">
                <a:ln>
                  <a:noFill/>
                </a:ln>
                <a:effectLst/>
                <a:uLnTx/>
                <a:uFillTx/>
                <a:latin typeface="Arial"/>
              </a:rPr>
              <a:t>Annual Financial Statements (AFS) must be used to verify expenditure on roll-over i.e. to prevent approval of roll-over on a roll-over</a:t>
            </a:r>
          </a:p>
          <a:p>
            <a:pPr marL="342900" marR="0" lvl="1" indent="-342900" algn="just" defTabSz="914400" rtl="0" eaLnBrk="0" fontAlgn="base" latinLnBrk="0" hangingPunct="0">
              <a:lnSpc>
                <a:spcPct val="100000"/>
              </a:lnSpc>
              <a:spcBef>
                <a:spcPts val="600"/>
              </a:spcBef>
              <a:spcAft>
                <a:spcPct val="0"/>
              </a:spcAft>
              <a:buClrTx/>
              <a:buSzTx/>
              <a:buFont typeface="Arial" panose="020B0604020202020204" pitchFamily="34" charset="0"/>
              <a:buChar char="•"/>
              <a:tabLst/>
              <a:defRPr/>
            </a:pPr>
            <a:endParaRPr kumimoji="0" lang="en-US" sz="2400" b="0" i="0" u="none" strike="noStrike" kern="0" cap="none" spc="0" normalizeH="0" baseline="0" noProof="0" dirty="0" smtClean="0">
              <a:ln>
                <a:noFill/>
              </a:ln>
              <a:solidFill>
                <a:srgbClr val="000000"/>
              </a:solidFill>
              <a:effectLst/>
              <a:uLnTx/>
              <a:uFillTx/>
              <a:latin typeface="Arial"/>
            </a:endParaRPr>
          </a:p>
          <a:p>
            <a:pPr marL="742950" marR="0" lvl="1" indent="-285750" algn="just" defTabSz="914400" rtl="0" eaLnBrk="0" fontAlgn="base" latinLnBrk="0" hangingPunct="0">
              <a:lnSpc>
                <a:spcPct val="100000"/>
              </a:lnSpc>
              <a:spcBef>
                <a:spcPts val="0"/>
              </a:spcBef>
              <a:spcAft>
                <a:spcPct val="0"/>
              </a:spcAft>
              <a:buClrTx/>
              <a:buSzTx/>
              <a:buFontTx/>
              <a:buChar char="–"/>
              <a:tabLst/>
              <a:defRPr/>
            </a:pPr>
            <a:endParaRPr kumimoji="0" lang="en-US" sz="2400" b="0" i="0" u="none" strike="noStrike" kern="0" cap="none" spc="0" normalizeH="0" baseline="0" noProof="0" dirty="0" smtClean="0">
              <a:ln>
                <a:noFill/>
              </a:ln>
              <a:solidFill>
                <a:srgbClr val="000000"/>
              </a:solidFill>
              <a:effectLst/>
              <a:uLnTx/>
              <a:uFillTx/>
              <a:latin typeface="Arial"/>
            </a:endParaRPr>
          </a:p>
          <a:p>
            <a:pPr marL="0" marR="0" lvl="1" indent="0" algn="just" defTabSz="914400" rtl="0" eaLnBrk="0" fontAlgn="base" latinLnBrk="0" hangingPunct="0">
              <a:lnSpc>
                <a:spcPct val="100000"/>
              </a:lnSpc>
              <a:spcBef>
                <a:spcPts val="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Arial"/>
            </a:endParaRPr>
          </a:p>
          <a:p>
            <a:pPr marL="400050" marR="0" lvl="2" indent="0" algn="just" defTabSz="914400" rtl="0" eaLnBrk="0" fontAlgn="base" latinLnBrk="0" hangingPunct="0">
              <a:lnSpc>
                <a:spcPct val="100000"/>
              </a:lnSpc>
              <a:spcBef>
                <a:spcPts val="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Arial"/>
            </a:endParaRPr>
          </a:p>
        </p:txBody>
      </p:sp>
      <p:sp>
        <p:nvSpPr>
          <p:cNvPr id="3" name="Slide Number Placeholder 2"/>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18</a:t>
            </a:fld>
            <a:endParaRPr lang="en-ZA" altLang="en-US">
              <a:solidFill>
                <a:prstClr val="black"/>
              </a:solidFill>
            </a:endParaRPr>
          </a:p>
        </p:txBody>
      </p:sp>
    </p:spTree>
    <p:extLst>
      <p:ext uri="{BB962C8B-B14F-4D97-AF65-F5344CB8AC3E}">
        <p14:creationId xmlns:p14="http://schemas.microsoft.com/office/powerpoint/2010/main" xmlns="" val="325429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1121"/>
            <a:ext cx="10972800" cy="561975"/>
          </a:xfrm>
        </p:spPr>
        <p:txBody>
          <a:bodyPr/>
          <a:lstStyle/>
          <a:p>
            <a:r>
              <a:rPr lang="en-ZA" dirty="0" smtClean="0"/>
              <a:t>Monitoring Expenditure on Roll-overs</a:t>
            </a:r>
            <a:endParaRPr lang="en-ZA" dirty="0"/>
          </a:p>
        </p:txBody>
      </p:sp>
      <p:sp>
        <p:nvSpPr>
          <p:cNvPr id="3" name="Content Placeholder 2"/>
          <p:cNvSpPr>
            <a:spLocks noGrp="1"/>
          </p:cNvSpPr>
          <p:nvPr>
            <p:ph idx="1"/>
          </p:nvPr>
        </p:nvSpPr>
        <p:spPr>
          <a:xfrm>
            <a:off x="185057" y="999983"/>
            <a:ext cx="11397343" cy="5356368"/>
          </a:xfrm>
        </p:spPr>
        <p:txBody>
          <a:bodyPr/>
          <a:lstStyle/>
          <a:p>
            <a:pPr algn="just">
              <a:spcBef>
                <a:spcPts val="600"/>
              </a:spcBef>
              <a:spcAft>
                <a:spcPts val="600"/>
              </a:spcAft>
            </a:pPr>
            <a:r>
              <a:rPr lang="en-ZA" sz="2000" dirty="0" smtClean="0"/>
              <a:t>Currently, the Division of Revenue Act (</a:t>
            </a:r>
            <a:r>
              <a:rPr lang="en-ZA" sz="2000" dirty="0" err="1" smtClean="0"/>
              <a:t>DoRA</a:t>
            </a:r>
            <a:r>
              <a:rPr lang="en-ZA" sz="2000" dirty="0" smtClean="0"/>
              <a:t>) does not stipulate how the TO will be responsible for the monitoring of the expenditure on the approved roll-overs</a:t>
            </a:r>
            <a:r>
              <a:rPr lang="en-ZA" sz="1800" dirty="0" smtClean="0"/>
              <a:t>.</a:t>
            </a:r>
          </a:p>
          <a:p>
            <a:pPr algn="just">
              <a:spcBef>
                <a:spcPts val="600"/>
              </a:spcBef>
              <a:spcAft>
                <a:spcPts val="600"/>
              </a:spcAft>
            </a:pPr>
            <a:r>
              <a:rPr lang="en-ZA" sz="2000" dirty="0"/>
              <a:t>The DoRA only requires reporting on the allocations of the </a:t>
            </a:r>
            <a:r>
              <a:rPr lang="en-ZA" sz="2000" dirty="0" smtClean="0"/>
              <a:t>relevant financial year</a:t>
            </a:r>
          </a:p>
          <a:p>
            <a:pPr algn="just">
              <a:spcBef>
                <a:spcPts val="600"/>
              </a:spcBef>
              <a:spcAft>
                <a:spcPts val="600"/>
              </a:spcAft>
            </a:pPr>
            <a:r>
              <a:rPr lang="en-ZA" sz="2000" dirty="0" smtClean="0"/>
              <a:t>However</a:t>
            </a:r>
            <a:r>
              <a:rPr lang="en-ZA" sz="2000" dirty="0"/>
              <a:t>, monitoring of expenditure on all projects (including proposed roll-over projects</a:t>
            </a:r>
            <a:r>
              <a:rPr lang="en-ZA" sz="2000" dirty="0" smtClean="0"/>
              <a:t>) by the TO is being </a:t>
            </a:r>
            <a:r>
              <a:rPr lang="en-ZA" sz="2000" dirty="0"/>
              <a:t>done </a:t>
            </a:r>
            <a:r>
              <a:rPr lang="en-ZA" sz="2000" dirty="0" smtClean="0"/>
              <a:t>through the assistance </a:t>
            </a:r>
            <a:r>
              <a:rPr lang="en-ZA" sz="2000" dirty="0"/>
              <a:t>of the Provincial MIG </a:t>
            </a:r>
            <a:r>
              <a:rPr lang="en-ZA" sz="2000" dirty="0" smtClean="0"/>
              <a:t>units, but only up to the time that roll-overs are approved.</a:t>
            </a:r>
          </a:p>
          <a:p>
            <a:pPr algn="just">
              <a:spcBef>
                <a:spcPts val="600"/>
              </a:spcBef>
              <a:spcAft>
                <a:spcPts val="600"/>
              </a:spcAft>
            </a:pPr>
            <a:r>
              <a:rPr lang="en-ZA" sz="2000" dirty="0" smtClean="0"/>
              <a:t>Once roll-overs on projects have been approved they are not included in the monthly </a:t>
            </a:r>
            <a:r>
              <a:rPr lang="en-ZA" sz="2000" dirty="0" err="1" smtClean="0"/>
              <a:t>DoRA</a:t>
            </a:r>
            <a:r>
              <a:rPr lang="en-ZA" sz="2000" dirty="0" smtClean="0"/>
              <a:t> expenditure reports which only allows for reporting against the current year’s allocations. </a:t>
            </a:r>
          </a:p>
          <a:p>
            <a:pPr algn="just">
              <a:spcBef>
                <a:spcPts val="600"/>
              </a:spcBef>
              <a:spcAft>
                <a:spcPts val="600"/>
              </a:spcAft>
            </a:pPr>
            <a:r>
              <a:rPr lang="en-ZA" sz="2000" dirty="0" err="1" smtClean="0"/>
              <a:t>DCoG</a:t>
            </a:r>
            <a:r>
              <a:rPr lang="en-ZA" sz="2000" dirty="0" smtClean="0"/>
              <a:t> has been requesting the NT to provide the necessary guidance that will allow the TO to report on roll over projects once approved by the NT.</a:t>
            </a:r>
            <a:endParaRPr lang="en-ZA" sz="2000" dirty="0"/>
          </a:p>
          <a:p>
            <a:pPr>
              <a:spcBef>
                <a:spcPts val="600"/>
              </a:spcBef>
              <a:spcAft>
                <a:spcPts val="600"/>
              </a:spcAft>
            </a:pPr>
            <a:r>
              <a:rPr lang="en-ZA" sz="2000" dirty="0"/>
              <a:t>The timelines for the approval of roll-overs by </a:t>
            </a:r>
            <a:r>
              <a:rPr lang="en-ZA" sz="2000" dirty="0" smtClean="0"/>
              <a:t>NT </a:t>
            </a:r>
            <a:r>
              <a:rPr lang="en-ZA" sz="2000" dirty="0"/>
              <a:t>have also varied over the last 5 years which has created uncertainty in the manner in which projects  are monitored from a </a:t>
            </a:r>
            <a:r>
              <a:rPr lang="en-ZA" sz="2000" dirty="0" smtClean="0"/>
              <a:t>TO </a:t>
            </a:r>
            <a:r>
              <a:rPr lang="en-ZA" sz="2000" dirty="0"/>
              <a:t>point of view.</a:t>
            </a:r>
            <a:endParaRPr lang="en-US" sz="2000" dirty="0"/>
          </a:p>
          <a:p>
            <a:pPr algn="just">
              <a:spcBef>
                <a:spcPts val="600"/>
              </a:spcBef>
              <a:spcAft>
                <a:spcPts val="600"/>
              </a:spcAft>
            </a:pPr>
            <a:endParaRPr lang="en-ZA" sz="2000" dirty="0">
              <a:solidFill>
                <a:prstClr val="black"/>
              </a:solidFill>
            </a:endParaRPr>
          </a:p>
          <a:p>
            <a:pPr lvl="0" algn="just">
              <a:spcBef>
                <a:spcPts val="600"/>
              </a:spcBef>
              <a:spcAft>
                <a:spcPts val="600"/>
              </a:spcAft>
            </a:pPr>
            <a:endParaRPr lang="en-ZA" sz="2000" dirty="0">
              <a:solidFill>
                <a:prstClr val="black"/>
              </a:solidFill>
            </a:endParaRPr>
          </a:p>
          <a:p>
            <a:pPr algn="just">
              <a:spcBef>
                <a:spcPts val="600"/>
              </a:spcBef>
              <a:spcAft>
                <a:spcPts val="600"/>
              </a:spcAft>
            </a:pPr>
            <a:endParaRPr lang="en-ZA" sz="2000" dirty="0"/>
          </a:p>
        </p:txBody>
      </p:sp>
      <p:sp>
        <p:nvSpPr>
          <p:cNvPr id="4" name="Slide Number Placeholder 3"/>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19</a:t>
            </a:fld>
            <a:endParaRPr lang="en-ZA" altLang="en-US">
              <a:solidFill>
                <a:prstClr val="black"/>
              </a:solidFill>
            </a:endParaRPr>
          </a:p>
        </p:txBody>
      </p:sp>
    </p:spTree>
    <p:extLst>
      <p:ext uri="{BB962C8B-B14F-4D97-AF65-F5344CB8AC3E}">
        <p14:creationId xmlns:p14="http://schemas.microsoft.com/office/powerpoint/2010/main" xmlns="" val="4240973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722888"/>
          </a:xfrm>
        </p:spPr>
        <p:txBody>
          <a:bodyPr/>
          <a:lstStyle/>
          <a:p>
            <a:r>
              <a:rPr lang="en-ZA" sz="2800" dirty="0" smtClean="0"/>
              <a:t>Presentation outline</a:t>
            </a:r>
            <a:endParaRPr lang="en-ZA" sz="2800" dirty="0"/>
          </a:p>
        </p:txBody>
      </p:sp>
      <p:sp>
        <p:nvSpPr>
          <p:cNvPr id="4" name="Content Placeholder 2"/>
          <p:cNvSpPr txBox="1">
            <a:spLocks/>
          </p:cNvSpPr>
          <p:nvPr/>
        </p:nvSpPr>
        <p:spPr bwMode="auto">
          <a:xfrm>
            <a:off x="195942" y="722888"/>
            <a:ext cx="11789229" cy="4361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None/>
            </a:pPr>
            <a:r>
              <a:rPr lang="en-ZA" b="1" dirty="0"/>
              <a:t>Section A: Expenditure Performance of the Municipal Infrastructure Grant in </a:t>
            </a:r>
            <a:r>
              <a:rPr lang="en-ZA" b="1" dirty="0" smtClean="0"/>
              <a:t>2015/16 </a:t>
            </a:r>
          </a:p>
          <a:p>
            <a:r>
              <a:rPr lang="en-ZA" sz="1800" dirty="0"/>
              <a:t>Unspent MIG balances per province registered by the </a:t>
            </a:r>
            <a:r>
              <a:rPr lang="en-ZA" sz="1800" dirty="0" err="1"/>
              <a:t>DCoG</a:t>
            </a:r>
            <a:r>
              <a:rPr lang="en-ZA" sz="1800" dirty="0"/>
              <a:t> as at 30 June 2016</a:t>
            </a:r>
          </a:p>
          <a:p>
            <a:r>
              <a:rPr lang="en-ZA" sz="1800" dirty="0"/>
              <a:t>MIG Expenditure as at 30 June </a:t>
            </a:r>
            <a:r>
              <a:rPr lang="en-ZA" sz="1800" dirty="0" smtClean="0"/>
              <a:t>2016</a:t>
            </a:r>
          </a:p>
          <a:p>
            <a:r>
              <a:rPr lang="en-US" sz="1800" dirty="0"/>
              <a:t>Summary of adjustments and unspent balances due to Stopping process in March 2016</a:t>
            </a:r>
            <a:endParaRPr lang="en-GB" sz="1800" dirty="0"/>
          </a:p>
          <a:p>
            <a:r>
              <a:rPr lang="en-ZA" sz="1800" dirty="0"/>
              <a:t>Expenditure performance since the inception of MIG in </a:t>
            </a:r>
            <a:r>
              <a:rPr lang="en-ZA" sz="1800" dirty="0" smtClean="0"/>
              <a:t>2004/05</a:t>
            </a:r>
          </a:p>
          <a:p>
            <a:r>
              <a:rPr lang="en-ZA" sz="1800" dirty="0" smtClean="0"/>
              <a:t>Analysis </a:t>
            </a:r>
            <a:r>
              <a:rPr lang="en-ZA" sz="1800" dirty="0"/>
              <a:t>of MIG expenditures; 2005-2010, 2010-2015 and 2015-2016</a:t>
            </a:r>
            <a:endParaRPr lang="en-ZA" sz="1800" dirty="0" smtClean="0"/>
          </a:p>
          <a:p>
            <a:pPr marL="0" indent="0">
              <a:buNone/>
            </a:pPr>
            <a:r>
              <a:rPr lang="en-ZA" b="1" dirty="0"/>
              <a:t>Section B: Monitoring of expenditure on roll-overs</a:t>
            </a:r>
          </a:p>
          <a:p>
            <a:r>
              <a:rPr lang="en-ZA" sz="1800" dirty="0" smtClean="0"/>
              <a:t>National </a:t>
            </a:r>
            <a:r>
              <a:rPr lang="en-ZA" sz="1800" dirty="0"/>
              <a:t>Treasury’s input on monitoring roll-overs as presented on 17 May </a:t>
            </a:r>
            <a:r>
              <a:rPr lang="en-ZA" sz="1800" dirty="0" smtClean="0"/>
              <a:t>2016</a:t>
            </a:r>
          </a:p>
          <a:p>
            <a:r>
              <a:rPr lang="en-ZA" sz="1800" dirty="0"/>
              <a:t>National Treasury’s input </a:t>
            </a:r>
            <a:r>
              <a:rPr lang="en-ZA" sz="1800" dirty="0" smtClean="0"/>
              <a:t>on the </a:t>
            </a:r>
            <a:r>
              <a:rPr lang="en-ZA" sz="1800" dirty="0"/>
              <a:t>process to determine roll-overs as presented on 17 May 2016 </a:t>
            </a:r>
            <a:r>
              <a:rPr lang="en-ZA" sz="1800" dirty="0" smtClean="0"/>
              <a:t>– Process</a:t>
            </a:r>
          </a:p>
          <a:p>
            <a:r>
              <a:rPr lang="en-US" sz="1800" dirty="0"/>
              <a:t>MIG Rollover funds since 2010/11 as reported by NT on 17 May </a:t>
            </a:r>
            <a:r>
              <a:rPr lang="en-US" sz="1800" dirty="0" smtClean="0"/>
              <a:t>2017</a:t>
            </a:r>
          </a:p>
          <a:p>
            <a:r>
              <a:rPr lang="en-ZA" sz="1800" dirty="0"/>
              <a:t>Unspent MIG balances per province registered by the </a:t>
            </a:r>
            <a:r>
              <a:rPr lang="en-ZA" sz="1800" dirty="0" err="1"/>
              <a:t>DCoG</a:t>
            </a:r>
            <a:r>
              <a:rPr lang="en-ZA" sz="1800" dirty="0"/>
              <a:t> as at 30 June </a:t>
            </a:r>
            <a:r>
              <a:rPr lang="en-ZA" sz="1800" dirty="0" smtClean="0"/>
              <a:t>2016</a:t>
            </a:r>
          </a:p>
          <a:p>
            <a:r>
              <a:rPr lang="en-ZA" sz="1800" dirty="0" smtClean="0"/>
              <a:t>Monitoring </a:t>
            </a:r>
            <a:r>
              <a:rPr lang="en-ZA" sz="1800" dirty="0"/>
              <a:t>Expenditure on </a:t>
            </a:r>
            <a:r>
              <a:rPr lang="en-ZA" sz="1800" dirty="0" smtClean="0"/>
              <a:t>Roll-overs</a:t>
            </a:r>
          </a:p>
          <a:p>
            <a:r>
              <a:rPr lang="en-ZA" sz="1800" dirty="0">
                <a:solidFill>
                  <a:prstClr val="black"/>
                </a:solidFill>
              </a:rPr>
              <a:t>Proposal on the Monitoring of Expenditure on Roll-overs by the Transferring </a:t>
            </a:r>
            <a:r>
              <a:rPr lang="en-ZA" sz="1800" dirty="0" smtClean="0">
                <a:solidFill>
                  <a:prstClr val="black"/>
                </a:solidFill>
              </a:rPr>
              <a:t>Officer</a:t>
            </a:r>
          </a:p>
          <a:p>
            <a:pPr marL="0" indent="0">
              <a:buNone/>
            </a:pPr>
            <a:r>
              <a:rPr lang="en-ZA" b="1" dirty="0"/>
              <a:t>Section C: </a:t>
            </a:r>
            <a:r>
              <a:rPr lang="en-US" b="1" dirty="0"/>
              <a:t>Mitigation of challenges experienced on the MIG </a:t>
            </a:r>
            <a:r>
              <a:rPr lang="en-US" b="1" dirty="0" err="1"/>
              <a:t>Programme</a:t>
            </a:r>
            <a:endParaRPr lang="en-ZA" b="1" dirty="0"/>
          </a:p>
          <a:p>
            <a:r>
              <a:rPr lang="en-US" sz="1800" dirty="0">
                <a:solidFill>
                  <a:prstClr val="black"/>
                </a:solidFill>
              </a:rPr>
              <a:t>Challenges on the MIG </a:t>
            </a:r>
            <a:r>
              <a:rPr lang="en-US" sz="1800" dirty="0" err="1" smtClean="0">
                <a:solidFill>
                  <a:prstClr val="black"/>
                </a:solidFill>
              </a:rPr>
              <a:t>Programme</a:t>
            </a:r>
            <a:endParaRPr lang="en-US" sz="1800" dirty="0" smtClean="0">
              <a:solidFill>
                <a:prstClr val="black"/>
              </a:solidFill>
            </a:endParaRPr>
          </a:p>
          <a:p>
            <a:r>
              <a:rPr lang="en-ZA" dirty="0">
                <a:solidFill>
                  <a:prstClr val="black"/>
                </a:solidFill>
              </a:rPr>
              <a:t>Mitigation of </a:t>
            </a:r>
            <a:r>
              <a:rPr lang="en-ZA" dirty="0" smtClean="0">
                <a:solidFill>
                  <a:prstClr val="black"/>
                </a:solidFill>
              </a:rPr>
              <a:t>challenges, including MISA</a:t>
            </a:r>
            <a:endParaRPr kumimoji="0" lang="en-US" b="0" i="0" u="none" strike="noStrike" kern="0" cap="none" spc="0" normalizeH="0" baseline="0" noProof="0" dirty="0" smtClean="0">
              <a:ln>
                <a:noFill/>
              </a:ln>
              <a:solidFill>
                <a:srgbClr val="000000"/>
              </a:solidFill>
              <a:effectLst/>
              <a:uLnTx/>
              <a:uFillTx/>
              <a:latin typeface="Arial"/>
            </a:endParaRPr>
          </a:p>
          <a:p>
            <a:pPr marL="0" marR="0" lvl="1" indent="0" algn="just" defTabSz="914400" rtl="0" eaLnBrk="0" fontAlgn="base" latinLnBrk="0" hangingPunct="0">
              <a:lnSpc>
                <a:spcPct val="100000"/>
              </a:lnSpc>
              <a:spcBef>
                <a:spcPts val="0"/>
              </a:spcBef>
              <a:spcAft>
                <a:spcPct val="0"/>
              </a:spcAft>
              <a:buClrTx/>
              <a:buSzTx/>
              <a:buFontTx/>
              <a:buNone/>
              <a:tabLst/>
              <a:defRPr/>
            </a:pPr>
            <a:endParaRPr kumimoji="0" lang="en-US" b="0" i="0" u="none" strike="noStrike" kern="0" cap="none" spc="0" normalizeH="0" baseline="0" noProof="0" dirty="0" smtClean="0">
              <a:ln>
                <a:noFill/>
              </a:ln>
              <a:solidFill>
                <a:srgbClr val="000000"/>
              </a:solidFill>
              <a:effectLst/>
              <a:uLnTx/>
              <a:uFillTx/>
              <a:latin typeface="Arial"/>
            </a:endParaRPr>
          </a:p>
          <a:p>
            <a:pPr marL="400050" marR="0" lvl="2" indent="0" algn="just" defTabSz="914400" rtl="0" eaLnBrk="0" fontAlgn="base" latinLnBrk="0" hangingPunct="0">
              <a:lnSpc>
                <a:spcPct val="100000"/>
              </a:lnSpc>
              <a:spcBef>
                <a:spcPts val="0"/>
              </a:spcBef>
              <a:spcAft>
                <a:spcPct val="0"/>
              </a:spcAft>
              <a:buClrTx/>
              <a:buSzTx/>
              <a:buFontTx/>
              <a:buNone/>
              <a:tabLst/>
              <a:defRPr/>
            </a:pPr>
            <a:endParaRPr kumimoji="0" lang="en-US" b="0" i="0" u="none" strike="noStrike" kern="0" cap="none" spc="0" normalizeH="0" baseline="0" noProof="0" dirty="0" smtClean="0">
              <a:ln>
                <a:noFill/>
              </a:ln>
              <a:solidFill>
                <a:srgbClr val="000000"/>
              </a:solidFill>
              <a:effectLst/>
              <a:uLnTx/>
              <a:uFillTx/>
              <a:latin typeface="Arial"/>
            </a:endParaRPr>
          </a:p>
        </p:txBody>
      </p:sp>
      <p:sp>
        <p:nvSpPr>
          <p:cNvPr id="3" name="Slide Number Placeholder 2"/>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2</a:t>
            </a:fld>
            <a:endParaRPr lang="en-ZA" altLang="en-US">
              <a:solidFill>
                <a:prstClr val="black"/>
              </a:solidFill>
            </a:endParaRPr>
          </a:p>
        </p:txBody>
      </p:sp>
    </p:spTree>
    <p:extLst>
      <p:ext uri="{BB962C8B-B14F-4D97-AF65-F5344CB8AC3E}">
        <p14:creationId xmlns:p14="http://schemas.microsoft.com/office/powerpoint/2010/main" xmlns="" val="204347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solidFill>
                  <a:prstClr val="black"/>
                </a:solidFill>
              </a:rPr>
              <a:t>Monitoring of Exp. </a:t>
            </a:r>
            <a:r>
              <a:rPr lang="en-ZA" sz="2800" dirty="0">
                <a:solidFill>
                  <a:prstClr val="black"/>
                </a:solidFill>
              </a:rPr>
              <a:t>on </a:t>
            </a:r>
            <a:r>
              <a:rPr lang="en-ZA" sz="2800" dirty="0" smtClean="0">
                <a:solidFill>
                  <a:prstClr val="black"/>
                </a:solidFill>
              </a:rPr>
              <a:t>Roll-overs by the Transferring Officer</a:t>
            </a:r>
            <a:endParaRPr lang="en-ZA" sz="2800" dirty="0"/>
          </a:p>
        </p:txBody>
      </p:sp>
      <p:sp>
        <p:nvSpPr>
          <p:cNvPr id="3" name="Content Placeholder 2"/>
          <p:cNvSpPr>
            <a:spLocks noGrp="1"/>
          </p:cNvSpPr>
          <p:nvPr>
            <p:ph idx="1"/>
          </p:nvPr>
        </p:nvSpPr>
        <p:spPr>
          <a:xfrm>
            <a:off x="609600" y="743096"/>
            <a:ext cx="10972800" cy="5356368"/>
          </a:xfrm>
        </p:spPr>
        <p:txBody>
          <a:bodyPr/>
          <a:lstStyle/>
          <a:p>
            <a:pPr lvl="0" algn="just"/>
            <a:endParaRPr lang="en-ZA" sz="2000" dirty="0" smtClean="0">
              <a:solidFill>
                <a:prstClr val="black"/>
              </a:solidFill>
            </a:endParaRPr>
          </a:p>
          <a:p>
            <a:pPr algn="just"/>
            <a:r>
              <a:rPr lang="en-ZA" sz="2000" dirty="0">
                <a:solidFill>
                  <a:prstClr val="black"/>
                </a:solidFill>
              </a:rPr>
              <a:t>The unspent MIG funding as at 30 June should not be spent against any of the projects in implementation until such time that a roll-over has been approved.</a:t>
            </a:r>
          </a:p>
          <a:p>
            <a:pPr algn="just"/>
            <a:r>
              <a:rPr lang="en-ZA" sz="2000" dirty="0">
                <a:solidFill>
                  <a:prstClr val="black"/>
                </a:solidFill>
              </a:rPr>
              <a:t>All project expenditure </a:t>
            </a:r>
            <a:r>
              <a:rPr lang="en-ZA" sz="2000" dirty="0" smtClean="0">
                <a:solidFill>
                  <a:prstClr val="black"/>
                </a:solidFill>
              </a:rPr>
              <a:t>(including the expenditure of proposed roll-over projects) must </a:t>
            </a:r>
            <a:r>
              <a:rPr lang="en-ZA" sz="2000" dirty="0">
                <a:solidFill>
                  <a:prstClr val="black"/>
                </a:solidFill>
              </a:rPr>
              <a:t>be reported against the current year’s allocation until the roll over is approved.</a:t>
            </a:r>
          </a:p>
          <a:p>
            <a:pPr algn="just"/>
            <a:r>
              <a:rPr lang="en-ZA" sz="2000" dirty="0" smtClean="0">
                <a:solidFill>
                  <a:prstClr val="black"/>
                </a:solidFill>
              </a:rPr>
              <a:t>Once roll overs have been approved by the NT and communicated timeously to the TO, the TO will now require separate reports for:</a:t>
            </a:r>
          </a:p>
          <a:p>
            <a:pPr marL="685800" lvl="1" algn="just">
              <a:buFont typeface="Wingdings" panose="05000000000000000000" pitchFamily="2" charset="2"/>
              <a:buChar char="ü"/>
            </a:pPr>
            <a:r>
              <a:rPr lang="en-ZA" sz="1600" i="1" dirty="0" smtClean="0">
                <a:solidFill>
                  <a:prstClr val="black"/>
                </a:solidFill>
              </a:rPr>
              <a:t>Expenditure against current allocations</a:t>
            </a:r>
          </a:p>
          <a:p>
            <a:pPr marL="685800" lvl="1" algn="just">
              <a:buFont typeface="Wingdings" panose="05000000000000000000" pitchFamily="2" charset="2"/>
              <a:buChar char="ü"/>
            </a:pPr>
            <a:r>
              <a:rPr lang="en-ZA" sz="1600" i="1" dirty="0" smtClean="0">
                <a:solidFill>
                  <a:prstClr val="black"/>
                </a:solidFill>
              </a:rPr>
              <a:t>Expenditure on approved roll overs</a:t>
            </a:r>
          </a:p>
          <a:p>
            <a:pPr algn="just"/>
            <a:r>
              <a:rPr lang="en-ZA" sz="2000" dirty="0" smtClean="0">
                <a:solidFill>
                  <a:prstClr val="black"/>
                </a:solidFill>
              </a:rPr>
              <a:t>The TO will now require municipalities to report on approved roll-over projects their monthly/quarterly non-financial and monthly financial performance. </a:t>
            </a:r>
          </a:p>
          <a:p>
            <a:pPr algn="just"/>
            <a:r>
              <a:rPr lang="en-ZA" sz="2000" dirty="0" smtClean="0">
                <a:solidFill>
                  <a:prstClr val="black"/>
                </a:solidFill>
              </a:rPr>
              <a:t>However, in order for TO to report to NT (as required by the NT) on roll-overs a template is required similar to the monthly </a:t>
            </a:r>
            <a:r>
              <a:rPr lang="en-ZA" sz="2000" dirty="0" err="1" smtClean="0">
                <a:solidFill>
                  <a:prstClr val="black"/>
                </a:solidFill>
              </a:rPr>
              <a:t>DoRA</a:t>
            </a:r>
            <a:r>
              <a:rPr lang="en-ZA" sz="2000" dirty="0" smtClean="0">
                <a:solidFill>
                  <a:prstClr val="black"/>
                </a:solidFill>
              </a:rPr>
              <a:t>. </a:t>
            </a:r>
          </a:p>
          <a:p>
            <a:pPr marL="285750" algn="just"/>
            <a:r>
              <a:rPr lang="en-ZA" sz="2000" dirty="0" smtClean="0">
                <a:solidFill>
                  <a:prstClr val="black"/>
                </a:solidFill>
              </a:rPr>
              <a:t>Note that once roll overs are approved, it could result in the decline of expenditure rates against the current allocation which could result in withholding and stopping if the roll-over process is not concluded timeously by the NT.</a:t>
            </a:r>
            <a:endParaRPr lang="en-ZA" sz="2000" dirty="0">
              <a:solidFill>
                <a:prstClr val="black"/>
              </a:solidFill>
            </a:endParaRPr>
          </a:p>
        </p:txBody>
      </p:sp>
      <p:sp>
        <p:nvSpPr>
          <p:cNvPr id="4" name="Slide Number Placeholder 3"/>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20</a:t>
            </a:fld>
            <a:endParaRPr lang="en-ZA" altLang="en-US">
              <a:solidFill>
                <a:prstClr val="black"/>
              </a:solidFill>
            </a:endParaRPr>
          </a:p>
        </p:txBody>
      </p:sp>
    </p:spTree>
    <p:extLst>
      <p:ext uri="{BB962C8B-B14F-4D97-AF65-F5344CB8AC3E}">
        <p14:creationId xmlns:p14="http://schemas.microsoft.com/office/powerpoint/2010/main" xmlns="" val="1355584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4" y="2506211"/>
            <a:ext cx="9666514" cy="722888"/>
          </a:xfrm>
        </p:spPr>
        <p:txBody>
          <a:bodyPr/>
          <a:lstStyle/>
          <a:p>
            <a:pPr marL="0" indent="0">
              <a:buNone/>
            </a:pPr>
            <a:r>
              <a:rPr lang="en-ZA" sz="3600" dirty="0"/>
              <a:t>Section C: </a:t>
            </a:r>
            <a:r>
              <a:rPr lang="en-ZA" sz="3600" dirty="0" smtClean="0"/>
              <a:t/>
            </a:r>
            <a:br>
              <a:rPr lang="en-ZA" sz="3600" dirty="0" smtClean="0"/>
            </a:br>
            <a:r>
              <a:rPr lang="en-US" sz="3600" dirty="0" smtClean="0"/>
              <a:t>Mitigation </a:t>
            </a:r>
            <a:r>
              <a:rPr lang="en-US" sz="3600" dirty="0"/>
              <a:t>of challenges experienced on the MIG </a:t>
            </a:r>
            <a:r>
              <a:rPr lang="en-US" sz="3600" dirty="0" err="1"/>
              <a:t>Programme</a:t>
            </a:r>
            <a:endParaRPr lang="en-ZA" sz="3600" dirty="0"/>
          </a:p>
        </p:txBody>
      </p:sp>
      <p:sp>
        <p:nvSpPr>
          <p:cNvPr id="3" name="Slide Number Placeholder 2"/>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21</a:t>
            </a:fld>
            <a:endParaRPr lang="en-ZA" altLang="en-US">
              <a:solidFill>
                <a:prstClr val="black"/>
              </a:solidFill>
            </a:endParaRPr>
          </a:p>
        </p:txBody>
      </p:sp>
    </p:spTree>
    <p:extLst>
      <p:ext uri="{BB962C8B-B14F-4D97-AF65-F5344CB8AC3E}">
        <p14:creationId xmlns:p14="http://schemas.microsoft.com/office/powerpoint/2010/main" xmlns="" val="30396270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8672"/>
            <a:ext cx="10972800" cy="561975"/>
          </a:xfrm>
        </p:spPr>
        <p:txBody>
          <a:bodyPr/>
          <a:lstStyle/>
          <a:p>
            <a:r>
              <a:rPr lang="en-US" sz="2800" dirty="0">
                <a:solidFill>
                  <a:prstClr val="black"/>
                </a:solidFill>
              </a:rPr>
              <a:t>Challenges on the MIG </a:t>
            </a:r>
            <a:r>
              <a:rPr lang="en-US" sz="2800" dirty="0" err="1">
                <a:solidFill>
                  <a:prstClr val="black"/>
                </a:solidFill>
              </a:rPr>
              <a:t>Programme</a:t>
            </a:r>
            <a:endParaRPr lang="en-ZA" sz="2800" dirty="0">
              <a:solidFill>
                <a:prstClr val="black"/>
              </a:solidFill>
            </a:endParaRPr>
          </a:p>
        </p:txBody>
      </p:sp>
      <p:sp>
        <p:nvSpPr>
          <p:cNvPr id="3" name="Content Placeholder 2"/>
          <p:cNvSpPr>
            <a:spLocks noGrp="1"/>
          </p:cNvSpPr>
          <p:nvPr>
            <p:ph idx="1"/>
          </p:nvPr>
        </p:nvSpPr>
        <p:spPr>
          <a:xfrm>
            <a:off x="370114" y="1007575"/>
            <a:ext cx="11212286" cy="5034881"/>
          </a:xfrm>
        </p:spPr>
        <p:txBody>
          <a:bodyPr/>
          <a:lstStyle/>
          <a:p>
            <a:r>
              <a:rPr lang="en-US" sz="1800" dirty="0"/>
              <a:t>There are a myriad of challenges that contributes to poor spending of MIG funding, resulting in some cases to request for roll-overs.. Roll-overs are only justifiable when unforeseen circumstances caused delays on the expenditure and associated output levels of a project.  However, roll-overs must not become a norm to address poor expenditure levels.</a:t>
            </a:r>
            <a:endParaRPr lang="en-ZA" sz="1800" dirty="0"/>
          </a:p>
          <a:p>
            <a:r>
              <a:rPr lang="en-ZA" altLang="en-US" sz="1800" dirty="0" smtClean="0">
                <a:solidFill>
                  <a:prstClr val="black"/>
                </a:solidFill>
                <a:ea typeface="ＭＳ Ｐゴシック" panose="020B0600070205080204" pitchFamily="34" charset="-128"/>
              </a:rPr>
              <a:t>These </a:t>
            </a:r>
            <a:r>
              <a:rPr lang="en-ZA" altLang="en-US" sz="1800" dirty="0">
                <a:solidFill>
                  <a:prstClr val="black"/>
                </a:solidFill>
                <a:ea typeface="ＭＳ Ｐゴシック" panose="020B0600070205080204" pitchFamily="34" charset="-128"/>
              </a:rPr>
              <a:t>challenges include:</a:t>
            </a:r>
          </a:p>
          <a:p>
            <a:pPr lvl="1">
              <a:buFont typeface="Wingdings" panose="05000000000000000000" pitchFamily="2" charset="2"/>
              <a:buChar char="ü"/>
            </a:pPr>
            <a:r>
              <a:rPr lang="en-US" altLang="en-US" sz="1800" i="1" dirty="0" smtClean="0">
                <a:solidFill>
                  <a:prstClr val="black"/>
                </a:solidFill>
                <a:ea typeface="ＭＳ Ｐゴシック" panose="020B0600070205080204" pitchFamily="34" charset="-128"/>
              </a:rPr>
              <a:t>Inadequate ability to plan a municipal capital budget (3 year horizon) informed by Integrated </a:t>
            </a:r>
            <a:r>
              <a:rPr lang="en-US" altLang="en-US" sz="1800" i="1" dirty="0">
                <a:solidFill>
                  <a:prstClr val="black"/>
                </a:solidFill>
                <a:ea typeface="ＭＳ Ｐゴシック" panose="020B0600070205080204" pitchFamily="34" charset="-128"/>
              </a:rPr>
              <a:t>Development </a:t>
            </a:r>
            <a:r>
              <a:rPr lang="en-US" altLang="en-US" sz="1800" i="1" dirty="0" smtClean="0">
                <a:solidFill>
                  <a:prstClr val="black"/>
                </a:solidFill>
                <a:ea typeface="ＭＳ Ｐゴシック" panose="020B0600070205080204" pitchFamily="34" charset="-128"/>
              </a:rPr>
              <a:t>Planning process which requires the participation of relevant stakeholders </a:t>
            </a:r>
            <a:r>
              <a:rPr lang="en-US" altLang="en-US" sz="1800" i="1" dirty="0" err="1" smtClean="0">
                <a:solidFill>
                  <a:prstClr val="black"/>
                </a:solidFill>
                <a:ea typeface="ＭＳ Ｐゴシック" panose="020B0600070205080204" pitchFamily="34" charset="-128"/>
              </a:rPr>
              <a:t>i.e</a:t>
            </a:r>
            <a:r>
              <a:rPr lang="en-US" altLang="en-US" sz="1800" i="1" dirty="0" smtClean="0">
                <a:solidFill>
                  <a:prstClr val="black"/>
                </a:solidFill>
                <a:ea typeface="ＭＳ Ｐゴシック" panose="020B0600070205080204" pitchFamily="34" charset="-128"/>
              </a:rPr>
              <a:t> sector departments;</a:t>
            </a:r>
            <a:endParaRPr lang="en-ZA" altLang="en-US" sz="1800" i="1" dirty="0">
              <a:solidFill>
                <a:prstClr val="black"/>
              </a:solidFill>
              <a:ea typeface="ＭＳ Ｐゴシック" panose="020B0600070205080204" pitchFamily="34" charset="-128"/>
            </a:endParaRPr>
          </a:p>
          <a:p>
            <a:pPr lvl="1">
              <a:buFont typeface="Wingdings" panose="05000000000000000000" pitchFamily="2" charset="2"/>
              <a:buChar char="ü"/>
            </a:pPr>
            <a:r>
              <a:rPr lang="en-US" altLang="en-US" sz="1800" i="1" dirty="0" smtClean="0">
                <a:solidFill>
                  <a:prstClr val="black"/>
                </a:solidFill>
                <a:ea typeface="ＭＳ Ｐゴシック" panose="020B0600070205080204" pitchFamily="34" charset="-128"/>
              </a:rPr>
              <a:t>Lack </a:t>
            </a:r>
            <a:r>
              <a:rPr lang="en-US" altLang="en-US" sz="1800" i="1" dirty="0">
                <a:solidFill>
                  <a:prstClr val="black"/>
                </a:solidFill>
                <a:ea typeface="ＭＳ Ｐゴシック" panose="020B0600070205080204" pitchFamily="34" charset="-128"/>
              </a:rPr>
              <a:t>of capacity to manage </a:t>
            </a:r>
            <a:r>
              <a:rPr lang="en-US" altLang="en-US" sz="1800" i="1" dirty="0" smtClean="0">
                <a:solidFill>
                  <a:prstClr val="black"/>
                </a:solidFill>
                <a:ea typeface="ＭＳ Ｐゴシック" panose="020B0600070205080204" pitchFamily="34" charset="-128"/>
              </a:rPr>
              <a:t>and monitor MIG projects </a:t>
            </a:r>
            <a:r>
              <a:rPr lang="en-US" altLang="en-US" sz="1800" i="1" dirty="0">
                <a:solidFill>
                  <a:prstClr val="black"/>
                </a:solidFill>
                <a:ea typeface="ＭＳ Ｐゴシック" panose="020B0600070205080204" pitchFamily="34" charset="-128"/>
              </a:rPr>
              <a:t>(Project Management </a:t>
            </a:r>
            <a:r>
              <a:rPr lang="en-US" altLang="en-US" sz="1800" i="1" dirty="0" smtClean="0">
                <a:solidFill>
                  <a:prstClr val="black"/>
                </a:solidFill>
                <a:ea typeface="ＭＳ Ｐゴシック" panose="020B0600070205080204" pitchFamily="34" charset="-128"/>
              </a:rPr>
              <a:t>Units and Sector Departments);</a:t>
            </a:r>
            <a:endParaRPr lang="en-ZA" altLang="en-US" sz="1800" i="1" dirty="0">
              <a:solidFill>
                <a:prstClr val="black"/>
              </a:solidFill>
              <a:ea typeface="ＭＳ Ｐゴシック" panose="020B0600070205080204" pitchFamily="34" charset="-128"/>
            </a:endParaRPr>
          </a:p>
          <a:p>
            <a:pPr lvl="1">
              <a:buFont typeface="Wingdings" panose="05000000000000000000" pitchFamily="2" charset="2"/>
              <a:buChar char="ü"/>
            </a:pPr>
            <a:r>
              <a:rPr lang="en-US" altLang="en-US" sz="1800" i="1" dirty="0">
                <a:solidFill>
                  <a:prstClr val="black"/>
                </a:solidFill>
                <a:ea typeface="ＭＳ Ｐゴシック" panose="020B0600070205080204" pitchFamily="34" charset="-128"/>
              </a:rPr>
              <a:t>Appointing service providers or contractors who cannot </a:t>
            </a:r>
            <a:r>
              <a:rPr lang="en-US" altLang="en-US" sz="1800" i="1" dirty="0" smtClean="0">
                <a:solidFill>
                  <a:prstClr val="black"/>
                </a:solidFill>
                <a:ea typeface="ＭＳ Ｐゴシック" panose="020B0600070205080204" pitchFamily="34" charset="-128"/>
              </a:rPr>
              <a:t>deliver;</a:t>
            </a:r>
            <a:endParaRPr lang="en-ZA" altLang="en-US" sz="1800" i="1" dirty="0">
              <a:solidFill>
                <a:prstClr val="black"/>
              </a:solidFill>
              <a:ea typeface="ＭＳ Ｐゴシック" panose="020B0600070205080204" pitchFamily="34" charset="-128"/>
            </a:endParaRPr>
          </a:p>
          <a:p>
            <a:pPr lvl="1">
              <a:buFont typeface="Wingdings" panose="05000000000000000000" pitchFamily="2" charset="2"/>
              <a:buChar char="ü"/>
            </a:pPr>
            <a:r>
              <a:rPr lang="en-US" altLang="en-US" sz="1800" i="1" dirty="0">
                <a:solidFill>
                  <a:prstClr val="black"/>
                </a:solidFill>
                <a:ea typeface="ＭＳ Ｐゴシック" panose="020B0600070205080204" pitchFamily="34" charset="-128"/>
              </a:rPr>
              <a:t>Late payment of service </a:t>
            </a:r>
            <a:r>
              <a:rPr lang="en-US" altLang="en-US" sz="1800" i="1" dirty="0" smtClean="0">
                <a:solidFill>
                  <a:prstClr val="black"/>
                </a:solidFill>
                <a:ea typeface="ＭＳ Ｐゴシック" panose="020B0600070205080204" pitchFamily="34" charset="-128"/>
              </a:rPr>
              <a:t>providers;</a:t>
            </a:r>
            <a:endParaRPr lang="en-ZA" altLang="en-US" sz="1800" i="1" dirty="0">
              <a:solidFill>
                <a:prstClr val="black"/>
              </a:solidFill>
              <a:ea typeface="ＭＳ Ｐゴシック" panose="020B0600070205080204" pitchFamily="34" charset="-128"/>
            </a:endParaRPr>
          </a:p>
          <a:p>
            <a:pPr lvl="1">
              <a:buFont typeface="Wingdings" panose="05000000000000000000" pitchFamily="2" charset="2"/>
              <a:buChar char="ü"/>
            </a:pPr>
            <a:r>
              <a:rPr lang="en-US" altLang="en-US" sz="1800" i="1" dirty="0">
                <a:solidFill>
                  <a:prstClr val="black"/>
                </a:solidFill>
                <a:ea typeface="ＭＳ Ｐゴシック" panose="020B0600070205080204" pitchFamily="34" charset="-128"/>
              </a:rPr>
              <a:t>Council decisions take too long (approval of projects and budgets</a:t>
            </a:r>
            <a:r>
              <a:rPr lang="en-US" altLang="en-US" sz="1800" i="1" dirty="0" smtClean="0">
                <a:solidFill>
                  <a:prstClr val="black"/>
                </a:solidFill>
                <a:ea typeface="ＭＳ Ｐゴシック" panose="020B0600070205080204" pitchFamily="34" charset="-128"/>
              </a:rPr>
              <a:t>);</a:t>
            </a:r>
            <a:endParaRPr lang="en-ZA" altLang="en-US" sz="1800" i="1" dirty="0">
              <a:solidFill>
                <a:prstClr val="black"/>
              </a:solidFill>
              <a:ea typeface="ＭＳ Ｐゴシック" panose="020B0600070205080204" pitchFamily="34" charset="-128"/>
            </a:endParaRPr>
          </a:p>
          <a:p>
            <a:pPr lvl="1">
              <a:buFont typeface="Wingdings" panose="05000000000000000000" pitchFamily="2" charset="2"/>
              <a:buChar char="ü"/>
            </a:pPr>
            <a:r>
              <a:rPr lang="en-US" altLang="en-US" sz="1800" i="1" dirty="0" smtClean="0">
                <a:solidFill>
                  <a:prstClr val="black"/>
                </a:solidFill>
                <a:ea typeface="ＭＳ Ｐゴシック" panose="020B0600070205080204" pitchFamily="34" charset="-128"/>
              </a:rPr>
              <a:t>Unnecessary delays </a:t>
            </a:r>
            <a:r>
              <a:rPr lang="en-US" altLang="en-US" sz="1800" i="1" dirty="0">
                <a:solidFill>
                  <a:prstClr val="black"/>
                </a:solidFill>
                <a:ea typeface="ＭＳ Ｐゴシック" panose="020B0600070205080204" pitchFamily="34" charset="-128"/>
              </a:rPr>
              <a:t>in </a:t>
            </a:r>
            <a:r>
              <a:rPr lang="en-US" altLang="en-US" sz="1800" i="1" dirty="0" smtClean="0">
                <a:solidFill>
                  <a:prstClr val="black"/>
                </a:solidFill>
                <a:ea typeface="ＭＳ Ｐゴシック" panose="020B0600070205080204" pitchFamily="34" charset="-128"/>
              </a:rPr>
              <a:t>MIG project processes i.e. Technical Reports </a:t>
            </a:r>
            <a:r>
              <a:rPr lang="en-US" altLang="en-US" sz="1800" i="1" dirty="0">
                <a:solidFill>
                  <a:prstClr val="black"/>
                </a:solidFill>
                <a:ea typeface="ＭＳ Ｐゴシック" panose="020B0600070205080204" pitchFamily="34" charset="-128"/>
              </a:rPr>
              <a:t>and Environmental Impact </a:t>
            </a:r>
            <a:r>
              <a:rPr lang="en-US" altLang="en-US" sz="1800" i="1" dirty="0" smtClean="0">
                <a:solidFill>
                  <a:prstClr val="black"/>
                </a:solidFill>
                <a:ea typeface="ＭＳ Ｐゴシック" panose="020B0600070205080204" pitchFamily="34" charset="-128"/>
              </a:rPr>
              <a:t>Assessment; and </a:t>
            </a:r>
          </a:p>
          <a:p>
            <a:pPr lvl="1">
              <a:buFont typeface="Wingdings" panose="05000000000000000000" pitchFamily="2" charset="2"/>
              <a:buChar char="ü"/>
            </a:pPr>
            <a:r>
              <a:rPr lang="en-US" altLang="en-US" sz="1800" i="1" dirty="0" smtClean="0">
                <a:solidFill>
                  <a:prstClr val="black"/>
                </a:solidFill>
                <a:ea typeface="ＭＳ Ｐゴシック" panose="020B0600070205080204" pitchFamily="34" charset="-128"/>
              </a:rPr>
              <a:t>Use </a:t>
            </a:r>
            <a:r>
              <a:rPr lang="en-US" altLang="en-US" sz="1800" i="1" dirty="0">
                <a:solidFill>
                  <a:prstClr val="black"/>
                </a:solidFill>
                <a:ea typeface="ＭＳ Ｐゴシック" panose="020B0600070205080204" pitchFamily="34" charset="-128"/>
              </a:rPr>
              <a:t>of MIG funds for operational budget </a:t>
            </a:r>
            <a:r>
              <a:rPr lang="en-US" altLang="en-US" sz="1800" i="1" dirty="0" smtClean="0">
                <a:solidFill>
                  <a:prstClr val="black"/>
                </a:solidFill>
                <a:ea typeface="ＭＳ Ｐゴシック" panose="020B0600070205080204" pitchFamily="34" charset="-128"/>
              </a:rPr>
              <a:t>pressures.</a:t>
            </a:r>
            <a:endParaRPr lang="en-US" altLang="en-US" sz="1800" i="1" dirty="0">
              <a:solidFill>
                <a:prstClr val="black"/>
              </a:solidFill>
              <a:ea typeface="ＭＳ Ｐゴシック" panose="020B0600070205080204" pitchFamily="34" charset="-128"/>
            </a:endParaRPr>
          </a:p>
          <a:p>
            <a:pPr marL="0" indent="0">
              <a:buNone/>
            </a:pPr>
            <a:endParaRPr lang="en-ZA" sz="1800" dirty="0"/>
          </a:p>
        </p:txBody>
      </p:sp>
      <p:sp>
        <p:nvSpPr>
          <p:cNvPr id="4" name="Slide Number Placeholder 3"/>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22</a:t>
            </a:fld>
            <a:endParaRPr lang="en-ZA" altLang="en-US">
              <a:solidFill>
                <a:prstClr val="black"/>
              </a:solidFill>
            </a:endParaRPr>
          </a:p>
        </p:txBody>
      </p:sp>
    </p:spTree>
    <p:extLst>
      <p:ext uri="{BB962C8B-B14F-4D97-AF65-F5344CB8AC3E}">
        <p14:creationId xmlns:p14="http://schemas.microsoft.com/office/powerpoint/2010/main" xmlns="" val="2922567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solidFill>
                  <a:prstClr val="black"/>
                </a:solidFill>
              </a:rPr>
              <a:t>Mitigation of challenges</a:t>
            </a:r>
            <a:endParaRPr lang="en-ZA" dirty="0"/>
          </a:p>
        </p:txBody>
      </p:sp>
      <p:sp>
        <p:nvSpPr>
          <p:cNvPr id="3" name="Content Placeholder 2"/>
          <p:cNvSpPr>
            <a:spLocks noGrp="1"/>
          </p:cNvSpPr>
          <p:nvPr>
            <p:ph idx="1"/>
          </p:nvPr>
        </p:nvSpPr>
        <p:spPr>
          <a:xfrm>
            <a:off x="217714" y="908721"/>
            <a:ext cx="11364686" cy="5034881"/>
          </a:xfrm>
        </p:spPr>
        <p:txBody>
          <a:bodyPr/>
          <a:lstStyle/>
          <a:p>
            <a:pPr>
              <a:spcBef>
                <a:spcPts val="600"/>
              </a:spcBef>
              <a:spcAft>
                <a:spcPts val="600"/>
              </a:spcAft>
            </a:pPr>
            <a:r>
              <a:rPr lang="en-ZA" sz="2000" dirty="0" smtClean="0"/>
              <a:t>DCoG’s main responsibility is oversight on MIG processes and procedures, coordination between stakeholders, stakeholder support to municipalities and stakeholder participation in MIG project pre-implementation and implementation phases. </a:t>
            </a:r>
          </a:p>
          <a:p>
            <a:pPr>
              <a:spcBef>
                <a:spcPts val="600"/>
              </a:spcBef>
              <a:spcAft>
                <a:spcPts val="600"/>
              </a:spcAft>
            </a:pPr>
            <a:r>
              <a:rPr lang="en-ZA" sz="2000" dirty="0" smtClean="0"/>
              <a:t>The </a:t>
            </a:r>
            <a:r>
              <a:rPr lang="en-ZA" sz="2000" dirty="0"/>
              <a:t>support </a:t>
            </a:r>
            <a:r>
              <a:rPr lang="en-ZA" sz="2000" dirty="0" smtClean="0"/>
              <a:t>is provided to </a:t>
            </a:r>
            <a:r>
              <a:rPr lang="en-ZA" sz="2000" dirty="0"/>
              <a:t>ensure that projects meet the objectives of the MIG </a:t>
            </a:r>
            <a:r>
              <a:rPr lang="en-ZA" sz="2000" dirty="0" smtClean="0"/>
              <a:t>Programme. The support involves the following:</a:t>
            </a:r>
            <a:endParaRPr lang="en-ZA" sz="2000" dirty="0"/>
          </a:p>
          <a:p>
            <a:pPr>
              <a:spcBef>
                <a:spcPts val="600"/>
              </a:spcBef>
              <a:spcAft>
                <a:spcPts val="600"/>
              </a:spcAft>
            </a:pPr>
            <a:r>
              <a:rPr lang="en-ZA" sz="2000" dirty="0"/>
              <a:t> </a:t>
            </a:r>
            <a:r>
              <a:rPr lang="en-ZA" sz="2000" b="1" dirty="0"/>
              <a:t>Pre-implementation</a:t>
            </a:r>
            <a:r>
              <a:rPr lang="en-ZA" sz="2000" dirty="0"/>
              <a:t> phase:</a:t>
            </a:r>
          </a:p>
          <a:p>
            <a:pPr marL="804863" lvl="2" indent="-347663">
              <a:spcBef>
                <a:spcPts val="600"/>
              </a:spcBef>
              <a:spcAft>
                <a:spcPts val="600"/>
              </a:spcAft>
              <a:buFont typeface="Wingdings" panose="05000000000000000000" pitchFamily="2" charset="2"/>
              <a:buChar char="ü"/>
            </a:pPr>
            <a:r>
              <a:rPr lang="en-ZA" sz="1800" i="1" dirty="0"/>
              <a:t>Infrastructure programme planning support to ensure that municipalities will have a pipeline of projects to deal with remaining backlogs </a:t>
            </a:r>
          </a:p>
          <a:p>
            <a:pPr marL="804863" lvl="2" indent="-347663">
              <a:spcBef>
                <a:spcPts val="600"/>
              </a:spcBef>
              <a:spcAft>
                <a:spcPts val="600"/>
              </a:spcAft>
              <a:buFont typeface="Wingdings" panose="05000000000000000000" pitchFamily="2" charset="2"/>
              <a:buChar char="ü"/>
            </a:pPr>
            <a:r>
              <a:rPr lang="en-ZA" sz="1800" i="1" dirty="0"/>
              <a:t>Projects verification support to municipalities to ensure that projects to be implemented by municipalities do meet the cross cutting and sector specific conditions of the grant.</a:t>
            </a:r>
          </a:p>
          <a:p>
            <a:pPr marL="804863" lvl="2" indent="-347663">
              <a:spcBef>
                <a:spcPts val="600"/>
              </a:spcBef>
              <a:spcAft>
                <a:spcPts val="600"/>
              </a:spcAft>
              <a:buFont typeface="Wingdings" panose="05000000000000000000" pitchFamily="2" charset="2"/>
              <a:buChar char="ü"/>
            </a:pPr>
            <a:r>
              <a:rPr lang="en-ZA" sz="1800" i="1" dirty="0"/>
              <a:t>MIG implementation planning support to ensure that MIG projects are appropriately planned and scheduled for implementation. </a:t>
            </a:r>
          </a:p>
          <a:p>
            <a:pPr marL="804863" lvl="2" indent="-347663">
              <a:spcBef>
                <a:spcPts val="600"/>
              </a:spcBef>
              <a:spcAft>
                <a:spcPts val="600"/>
              </a:spcAft>
              <a:buFont typeface="Wingdings" panose="05000000000000000000" pitchFamily="2" charset="2"/>
              <a:buChar char="ü"/>
            </a:pPr>
            <a:r>
              <a:rPr lang="en-ZA" sz="1800" i="1" dirty="0"/>
              <a:t>Support municipalities to set spending trajectories on their MIG programmes.</a:t>
            </a:r>
          </a:p>
        </p:txBody>
      </p:sp>
      <p:sp>
        <p:nvSpPr>
          <p:cNvPr id="4" name="Slide Number Placeholder 3"/>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23</a:t>
            </a:fld>
            <a:endParaRPr lang="en-ZA" altLang="en-US">
              <a:solidFill>
                <a:prstClr val="black"/>
              </a:solidFill>
            </a:endParaRPr>
          </a:p>
        </p:txBody>
      </p:sp>
    </p:spTree>
    <p:extLst>
      <p:ext uri="{BB962C8B-B14F-4D97-AF65-F5344CB8AC3E}">
        <p14:creationId xmlns:p14="http://schemas.microsoft.com/office/powerpoint/2010/main" xmlns="" val="1059333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solidFill>
                  <a:prstClr val="black"/>
                </a:solidFill>
              </a:rPr>
              <a:t>Mitigation of challenges </a:t>
            </a:r>
            <a:r>
              <a:rPr lang="en-ZA" sz="2800" dirty="0"/>
              <a:t>(</a:t>
            </a:r>
            <a:r>
              <a:rPr lang="en-ZA" sz="2800" dirty="0" err="1"/>
              <a:t>Cont</a:t>
            </a:r>
            <a:r>
              <a:rPr lang="en-ZA" sz="2800" dirty="0"/>
              <a:t>…)</a:t>
            </a:r>
            <a:endParaRPr lang="en-ZA" dirty="0"/>
          </a:p>
        </p:txBody>
      </p:sp>
      <p:sp>
        <p:nvSpPr>
          <p:cNvPr id="3" name="Content Placeholder 2"/>
          <p:cNvSpPr>
            <a:spLocks noGrp="1"/>
          </p:cNvSpPr>
          <p:nvPr>
            <p:ph idx="1"/>
          </p:nvPr>
        </p:nvSpPr>
        <p:spPr>
          <a:xfrm>
            <a:off x="217714" y="908721"/>
            <a:ext cx="11364686" cy="5034881"/>
          </a:xfrm>
        </p:spPr>
        <p:txBody>
          <a:bodyPr/>
          <a:lstStyle/>
          <a:p>
            <a:r>
              <a:rPr lang="en-ZA" sz="2000" b="1" dirty="0" smtClean="0"/>
              <a:t>Implementation </a:t>
            </a:r>
            <a:r>
              <a:rPr lang="en-ZA" sz="2000" b="1" dirty="0"/>
              <a:t>phase:</a:t>
            </a:r>
            <a:endParaRPr lang="en-ZA" sz="2000" dirty="0"/>
          </a:p>
          <a:p>
            <a:pPr marL="685800" lvl="2" indent="-282575">
              <a:buFont typeface="Wingdings" panose="05000000000000000000" pitchFamily="2" charset="2"/>
              <a:buChar char="ü"/>
            </a:pPr>
            <a:r>
              <a:rPr lang="en-ZA" sz="1600" i="1" dirty="0"/>
              <a:t>ensuring that positive spending trends are maintained as per the pre-set payment schedule. </a:t>
            </a:r>
            <a:endParaRPr lang="en-ZA" sz="1600" i="1" dirty="0" smtClean="0"/>
          </a:p>
          <a:p>
            <a:pPr marL="685800" lvl="2" indent="-282575">
              <a:buFont typeface="Wingdings" panose="05000000000000000000" pitchFamily="2" charset="2"/>
              <a:buChar char="ü"/>
            </a:pPr>
            <a:r>
              <a:rPr lang="en-ZA" sz="1600" i="1" dirty="0" smtClean="0"/>
              <a:t>This </a:t>
            </a:r>
            <a:r>
              <a:rPr lang="en-ZA" sz="1600" i="1" dirty="0"/>
              <a:t>includes frequent engagements with municipalities on maintaining spending discipline (under expenditure) and set remedial actions (that includes the stopping and reallocation or conversion of MIG funds) on how to overcome poor expenditure trends.</a:t>
            </a:r>
          </a:p>
          <a:p>
            <a:pPr marL="685800" lvl="2" indent="-282575">
              <a:buFont typeface="Wingdings" panose="05000000000000000000" pitchFamily="2" charset="2"/>
              <a:buChar char="ü"/>
            </a:pPr>
            <a:r>
              <a:rPr lang="en-ZA" sz="1600" i="1" dirty="0"/>
              <a:t>Coordinated site visits to targeted projects in which all relevant stakeholders participate to confirm that projects are implemented as approved. </a:t>
            </a:r>
          </a:p>
          <a:p>
            <a:r>
              <a:rPr lang="en-ZA" sz="2000" dirty="0" smtClean="0"/>
              <a:t>The </a:t>
            </a:r>
            <a:r>
              <a:rPr lang="en-ZA" sz="2000" dirty="0" err="1" smtClean="0"/>
              <a:t>DoRA</a:t>
            </a:r>
            <a:r>
              <a:rPr lang="en-ZA" sz="2000" dirty="0" smtClean="0"/>
              <a:t> allows for stopping of MIG allocations. In 16/17 some allocations will not be reallocated but converted in terms of Section 21 of the </a:t>
            </a:r>
            <a:r>
              <a:rPr lang="en-ZA" sz="2000" dirty="0" err="1" smtClean="0"/>
              <a:t>DoRA</a:t>
            </a:r>
            <a:r>
              <a:rPr lang="en-ZA" sz="2000" dirty="0" smtClean="0"/>
              <a:t> that will allow funding to be allocated to an Implementing Agent and MIG allocations spent within the same municipal space.  Communities are thus not penalised for the poor expenditure performance by municipalities.</a:t>
            </a:r>
          </a:p>
          <a:p>
            <a:r>
              <a:rPr lang="en-ZA" altLang="en-US" sz="2000" dirty="0">
                <a:ea typeface="ＭＳ Ｐゴシック" panose="020B0600070205080204" pitchFamily="34" charset="-128"/>
              </a:rPr>
              <a:t>DCoG and MISA with the cooperation of provinces has established teams that are visiting specific municipalities to address identified </a:t>
            </a:r>
            <a:r>
              <a:rPr lang="en-ZA" altLang="en-US" sz="2000" dirty="0" smtClean="0">
                <a:ea typeface="ＭＳ Ｐゴシック" panose="020B0600070205080204" pitchFamily="34" charset="-128"/>
              </a:rPr>
              <a:t>challenges</a:t>
            </a:r>
          </a:p>
          <a:p>
            <a:r>
              <a:rPr lang="en-ZA" sz="2000" dirty="0"/>
              <a:t>With the establishment of MISA,  a more hands-on support and intervention is provided. Through a District –Wide model MISA has deployed multi-disciplinary technical professionals at various prioritised Districts to support the struggling municipalities.</a:t>
            </a:r>
          </a:p>
          <a:p>
            <a:endParaRPr lang="en-ZA" altLang="en-US" sz="2000" dirty="0">
              <a:solidFill>
                <a:srgbClr val="0000FF"/>
              </a:solidFill>
              <a:ea typeface="ＭＳ Ｐゴシック" panose="020B0600070205080204" pitchFamily="34" charset="-128"/>
            </a:endParaRPr>
          </a:p>
          <a:p>
            <a:pPr lvl="1"/>
            <a:endParaRPr lang="en-ZA" sz="1600" dirty="0">
              <a:solidFill>
                <a:srgbClr val="0000FF"/>
              </a:solidFill>
            </a:endParaRPr>
          </a:p>
          <a:p>
            <a:endParaRPr lang="en-ZA" sz="2000" dirty="0">
              <a:solidFill>
                <a:srgbClr val="0000FF"/>
              </a:solidFill>
            </a:endParaRPr>
          </a:p>
        </p:txBody>
      </p:sp>
      <p:sp>
        <p:nvSpPr>
          <p:cNvPr id="4" name="Slide Number Placeholder 3"/>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24</a:t>
            </a:fld>
            <a:endParaRPr lang="en-ZA" altLang="en-US">
              <a:solidFill>
                <a:prstClr val="black"/>
              </a:solidFill>
            </a:endParaRPr>
          </a:p>
        </p:txBody>
      </p:sp>
    </p:spTree>
    <p:extLst>
      <p:ext uri="{BB962C8B-B14F-4D97-AF65-F5344CB8AC3E}">
        <p14:creationId xmlns:p14="http://schemas.microsoft.com/office/powerpoint/2010/main" xmlns="" val="38676288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solidFill>
                  <a:prstClr val="black"/>
                </a:solidFill>
              </a:rPr>
              <a:t>Mitigation of challenges </a:t>
            </a:r>
            <a:r>
              <a:rPr lang="en-ZA" sz="2800" dirty="0"/>
              <a:t>(</a:t>
            </a:r>
            <a:r>
              <a:rPr lang="en-ZA" sz="2800" dirty="0" err="1"/>
              <a:t>Cont</a:t>
            </a:r>
            <a:r>
              <a:rPr lang="en-ZA" sz="2800" dirty="0"/>
              <a:t>…)</a:t>
            </a:r>
            <a:endParaRPr lang="en-ZA" dirty="0"/>
          </a:p>
        </p:txBody>
      </p:sp>
      <p:sp>
        <p:nvSpPr>
          <p:cNvPr id="3" name="Content Placeholder 2"/>
          <p:cNvSpPr>
            <a:spLocks noGrp="1"/>
          </p:cNvSpPr>
          <p:nvPr>
            <p:ph idx="1"/>
          </p:nvPr>
        </p:nvSpPr>
        <p:spPr>
          <a:xfrm>
            <a:off x="245626" y="908721"/>
            <a:ext cx="11364686" cy="5623040"/>
          </a:xfrm>
        </p:spPr>
        <p:txBody>
          <a:bodyPr/>
          <a:lstStyle/>
          <a:p>
            <a:pPr marL="346075" indent="-346075">
              <a:spcBef>
                <a:spcPts val="475"/>
              </a:spcBef>
            </a:pPr>
            <a:r>
              <a:rPr lang="en-GB" sz="2000" dirty="0" smtClean="0">
                <a:latin typeface="Arial" charset="0"/>
                <a:ea typeface="ＭＳ Ｐゴシック" charset="0"/>
              </a:rPr>
              <a:t>The Team comprise of Sector Specialists on water, sanitation and energy as well as Generalist on Roads &amp; Storm-water and solid waste and project management. </a:t>
            </a:r>
            <a:endParaRPr lang="en-ZA" sz="2000" dirty="0" smtClean="0">
              <a:latin typeface="Arial" charset="0"/>
              <a:ea typeface="ＭＳ Ｐゴシック" charset="0"/>
            </a:endParaRPr>
          </a:p>
          <a:p>
            <a:pPr marL="346075" indent="-346075">
              <a:spcBef>
                <a:spcPts val="475"/>
              </a:spcBef>
            </a:pPr>
            <a:r>
              <a:rPr lang="en-GB" sz="2000" dirty="0" smtClean="0">
                <a:latin typeface="Arial" charset="0"/>
                <a:ea typeface="ＭＳ Ｐゴシック" charset="0"/>
              </a:rPr>
              <a:t>The Team focus on municipal support through the whole project life cycle i.e. planning (incl. feasibility studies), procurement, design, implementation, commissioning, operations and maintenance</a:t>
            </a:r>
          </a:p>
          <a:p>
            <a:pPr marL="346075" indent="-346075">
              <a:spcBef>
                <a:spcPts val="475"/>
              </a:spcBef>
            </a:pPr>
            <a:r>
              <a:rPr lang="en-GB" sz="2000" dirty="0" smtClean="0">
                <a:latin typeface="Arial" charset="0"/>
                <a:ea typeface="ＭＳ Ｐゴシック" charset="0"/>
              </a:rPr>
              <a:t>MISA has also established a Programme Management Office (PMO) that </a:t>
            </a:r>
            <a:r>
              <a:rPr lang="en-CA" sz="2000" dirty="0" smtClean="0">
                <a:latin typeface="Arial" charset="0"/>
                <a:ea typeface="ＭＳ Ｐゴシック" charset="0"/>
              </a:rPr>
              <a:t>coordinates the management of programmes and projects implemented in 27 priority Districts Municipalities by various sectors for acceleration and alignment of infrastructure delivery in main 4 sectors (Water, Sanitation, Electricity, Roads and Storm Water).</a:t>
            </a:r>
            <a:endParaRPr lang="en-ZA" sz="2000" dirty="0" smtClean="0">
              <a:latin typeface="Arial" charset="0"/>
              <a:ea typeface="ＭＳ Ｐゴシック" charset="0"/>
            </a:endParaRPr>
          </a:p>
          <a:p>
            <a:pPr marL="346075" indent="-346075">
              <a:spcBef>
                <a:spcPts val="475"/>
              </a:spcBef>
            </a:pPr>
            <a:r>
              <a:rPr lang="en-GB" sz="2000" dirty="0">
                <a:latin typeface="Arial" charset="0"/>
                <a:ea typeface="ＭＳ Ｐゴシック" charset="0"/>
              </a:rPr>
              <a:t>A</a:t>
            </a:r>
            <a:r>
              <a:rPr lang="en-GB" sz="2000" dirty="0" smtClean="0">
                <a:latin typeface="Arial" charset="0"/>
                <a:ea typeface="ＭＳ Ｐゴシック" charset="0"/>
              </a:rPr>
              <a:t>s part of provincial technical support, MISA has assigned engineers to provide technical support to provinces for appraisal of technical reports and evaluation of project designs where required</a:t>
            </a:r>
            <a:r>
              <a:rPr lang="en-GB" sz="1600" dirty="0" smtClean="0">
                <a:latin typeface="Arial" charset="0"/>
                <a:ea typeface="ＭＳ Ｐゴシック" charset="0"/>
              </a:rPr>
              <a:t>.</a:t>
            </a:r>
          </a:p>
          <a:p>
            <a:pPr marL="346075" indent="-346075">
              <a:spcBef>
                <a:spcPts val="475"/>
              </a:spcBef>
            </a:pPr>
            <a:r>
              <a:rPr lang="en-US" sz="2000" dirty="0" smtClean="0"/>
              <a:t>Furthermore the Department through MISA in partnership with National Treasury is putting in place a range </a:t>
            </a:r>
            <a:r>
              <a:rPr lang="en-US" sz="2000" dirty="0"/>
              <a:t>of Framework Contracts </a:t>
            </a:r>
            <a:r>
              <a:rPr lang="en-US" sz="2000" dirty="0" smtClean="0"/>
              <a:t>for various municipal goods and services to ease procurement in municipalities. This will address the challenge of procurement delays in municipalities.</a:t>
            </a:r>
            <a:endParaRPr lang="en-US" sz="2000" dirty="0"/>
          </a:p>
          <a:p>
            <a:pPr marL="346075" indent="-346075">
              <a:spcBef>
                <a:spcPts val="475"/>
              </a:spcBef>
            </a:pPr>
            <a:endParaRPr lang="en-ZA" sz="1600" dirty="0">
              <a:solidFill>
                <a:srgbClr val="0000FF"/>
              </a:solidFill>
            </a:endParaRPr>
          </a:p>
        </p:txBody>
      </p:sp>
      <p:sp>
        <p:nvSpPr>
          <p:cNvPr id="4" name="Slide Number Placeholder 3"/>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25</a:t>
            </a:fld>
            <a:endParaRPr lang="en-ZA" altLang="en-US" dirty="0">
              <a:solidFill>
                <a:prstClr val="black"/>
              </a:solidFill>
            </a:endParaRPr>
          </a:p>
        </p:txBody>
      </p:sp>
    </p:spTree>
    <p:extLst>
      <p:ext uri="{BB962C8B-B14F-4D97-AF65-F5344CB8AC3E}">
        <p14:creationId xmlns:p14="http://schemas.microsoft.com/office/powerpoint/2010/main" xmlns="" val="1759619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black"/>
                </a:solidFill>
              </a:rPr>
              <a:t>MISA’s support in MIG spending and monitoring</a:t>
            </a:r>
          </a:p>
        </p:txBody>
      </p:sp>
      <p:sp>
        <p:nvSpPr>
          <p:cNvPr id="3" name="Content Placeholder 2"/>
          <p:cNvSpPr>
            <a:spLocks noGrp="1"/>
          </p:cNvSpPr>
          <p:nvPr>
            <p:ph idx="1"/>
          </p:nvPr>
        </p:nvSpPr>
        <p:spPr/>
        <p:txBody>
          <a:bodyPr/>
          <a:lstStyle/>
          <a:p>
            <a:pPr marL="0" indent="0">
              <a:buNone/>
            </a:pPr>
            <a:endParaRPr lang="en-US" sz="2000" dirty="0" smtClean="0">
              <a:solidFill>
                <a:srgbClr val="0000FF"/>
              </a:solidFill>
            </a:endParaRPr>
          </a:p>
          <a:p>
            <a:pPr>
              <a:buFont typeface="Wingdings" charset="2"/>
              <a:buChar char="§"/>
            </a:pPr>
            <a:r>
              <a:rPr lang="en-US" sz="2000" dirty="0" smtClean="0"/>
              <a:t>In </a:t>
            </a:r>
            <a:r>
              <a:rPr lang="en-US" sz="2000" dirty="0"/>
              <a:t>the financial year 2016/17 MISA is supporting 74 municipalities across all the 9 provinces. The table below depicts the spread of MISA supported municipalities in various provinces</a:t>
            </a:r>
            <a:r>
              <a:rPr lang="en-US" sz="2000" dirty="0">
                <a:solidFill>
                  <a:srgbClr val="0000FF"/>
                </a:solidFill>
              </a:rPr>
              <a:t>.</a:t>
            </a:r>
            <a:r>
              <a:rPr lang="en-ZA" sz="2000" dirty="0">
                <a:solidFill>
                  <a:srgbClr val="0000FF"/>
                </a:solidFill>
              </a:rPr>
              <a:t> </a:t>
            </a:r>
            <a:endParaRPr lang="en-ZA" sz="2000" dirty="0" smtClean="0">
              <a:solidFill>
                <a:srgbClr val="0000FF"/>
              </a:solidFill>
            </a:endParaRPr>
          </a:p>
          <a:p>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1718567608"/>
              </p:ext>
            </p:extLst>
          </p:nvPr>
        </p:nvGraphicFramePr>
        <p:xfrm>
          <a:off x="598469" y="2369381"/>
          <a:ext cx="10991412" cy="3400047"/>
        </p:xfrm>
        <a:graphic>
          <a:graphicData uri="http://schemas.openxmlformats.org/drawingml/2006/table">
            <a:tbl>
              <a:tblPr firstRow="1" bandRow="1">
                <a:tableStyleId>{5C22544A-7EE6-4342-B048-85BDC9FD1C3A}</a:tableStyleId>
              </a:tblPr>
              <a:tblGrid>
                <a:gridCol w="1831902"/>
                <a:gridCol w="1831902"/>
                <a:gridCol w="1831902"/>
                <a:gridCol w="1831902"/>
                <a:gridCol w="1831902"/>
                <a:gridCol w="1831902"/>
              </a:tblGrid>
              <a:tr h="872517">
                <a:tc>
                  <a:txBody>
                    <a:bodyPr/>
                    <a:lstStyle/>
                    <a:p>
                      <a:pPr algn="ctr"/>
                      <a:r>
                        <a:rPr lang="en-US" dirty="0" smtClean="0"/>
                        <a:t>Province</a:t>
                      </a:r>
                      <a:endParaRPr lang="en-US" dirty="0"/>
                    </a:p>
                  </a:txBody>
                  <a:tcPr anchor="ctr"/>
                </a:tc>
                <a:tc>
                  <a:txBody>
                    <a:bodyPr/>
                    <a:lstStyle/>
                    <a:p>
                      <a:pPr algn="ctr"/>
                      <a:r>
                        <a:rPr lang="en-US" dirty="0" smtClean="0"/>
                        <a:t>Number of District</a:t>
                      </a:r>
                      <a:endParaRPr lang="en-US" dirty="0"/>
                    </a:p>
                  </a:txBody>
                  <a:tcPr anchor="ctr"/>
                </a:tc>
                <a:tc>
                  <a:txBody>
                    <a:bodyPr/>
                    <a:lstStyle/>
                    <a:p>
                      <a:pPr algn="ctr"/>
                      <a:r>
                        <a:rPr lang="en-US" dirty="0" smtClean="0"/>
                        <a:t>Number of Municipalities</a:t>
                      </a:r>
                      <a:endParaRPr lang="en-US" dirty="0"/>
                    </a:p>
                  </a:txBody>
                  <a:tcPr anchor="ctr"/>
                </a:tc>
                <a:tc>
                  <a:txBody>
                    <a:bodyPr/>
                    <a:lstStyle/>
                    <a:p>
                      <a:pPr algn="ctr"/>
                      <a:r>
                        <a:rPr lang="en-US" dirty="0" smtClean="0"/>
                        <a:t>Province</a:t>
                      </a:r>
                      <a:endParaRPr lang="en-US" dirty="0"/>
                    </a:p>
                  </a:txBody>
                  <a:tcPr anchor="ctr"/>
                </a:tc>
                <a:tc>
                  <a:txBody>
                    <a:bodyPr/>
                    <a:lstStyle/>
                    <a:p>
                      <a:pPr algn="ctr"/>
                      <a:r>
                        <a:rPr lang="en-US" dirty="0" smtClean="0"/>
                        <a:t>Number of District</a:t>
                      </a:r>
                      <a:endParaRPr lang="en-US" dirty="0"/>
                    </a:p>
                  </a:txBody>
                  <a:tcPr anchor="ctr"/>
                </a:tc>
                <a:tc>
                  <a:txBody>
                    <a:bodyPr/>
                    <a:lstStyle/>
                    <a:p>
                      <a:pPr algn="ctr"/>
                      <a:r>
                        <a:rPr lang="en-US" dirty="0" smtClean="0"/>
                        <a:t>Number of Municipalities</a:t>
                      </a:r>
                      <a:endParaRPr lang="en-US" dirty="0"/>
                    </a:p>
                  </a:txBody>
                  <a:tcPr anchor="ctr"/>
                </a:tc>
              </a:tr>
              <a:tr h="505506">
                <a:tc>
                  <a:txBody>
                    <a:bodyPr/>
                    <a:lstStyle/>
                    <a:p>
                      <a:pPr algn="l"/>
                      <a:r>
                        <a:rPr lang="en-US" dirty="0" smtClean="0"/>
                        <a:t>Eastern Cape</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8</a:t>
                      </a:r>
                      <a:endParaRPr lang="en-US" dirty="0"/>
                    </a:p>
                  </a:txBody>
                  <a:tcPr anchor="ctr"/>
                </a:tc>
                <a:tc>
                  <a:txBody>
                    <a:bodyPr/>
                    <a:lstStyle/>
                    <a:p>
                      <a:pPr algn="l"/>
                      <a:r>
                        <a:rPr lang="en-US" dirty="0" smtClean="0"/>
                        <a:t>Mpumalanga</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6</a:t>
                      </a:r>
                      <a:endParaRPr lang="en-US" dirty="0"/>
                    </a:p>
                  </a:txBody>
                  <a:tcPr anchor="ctr"/>
                </a:tc>
              </a:tr>
              <a:tr h="505506">
                <a:tc>
                  <a:txBody>
                    <a:bodyPr/>
                    <a:lstStyle/>
                    <a:p>
                      <a:pPr algn="l"/>
                      <a:r>
                        <a:rPr lang="en-US" dirty="0" smtClean="0"/>
                        <a:t>Free State</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9</a:t>
                      </a:r>
                      <a:endParaRPr lang="en-US" dirty="0"/>
                    </a:p>
                  </a:txBody>
                  <a:tcPr anchor="ctr"/>
                </a:tc>
                <a:tc>
                  <a:txBody>
                    <a:bodyPr/>
                    <a:lstStyle/>
                    <a:p>
                      <a:pPr algn="l"/>
                      <a:r>
                        <a:rPr lang="en-US" dirty="0" smtClean="0"/>
                        <a:t>Northern</a:t>
                      </a:r>
                      <a:r>
                        <a:rPr lang="en-US" baseline="0" dirty="0" smtClean="0"/>
                        <a:t> Cape</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11</a:t>
                      </a:r>
                      <a:endParaRPr lang="en-US" dirty="0"/>
                    </a:p>
                  </a:txBody>
                  <a:tcPr anchor="ctr"/>
                </a:tc>
              </a:tr>
              <a:tr h="505506">
                <a:tc>
                  <a:txBody>
                    <a:bodyPr/>
                    <a:lstStyle/>
                    <a:p>
                      <a:pPr algn="l"/>
                      <a:r>
                        <a:rPr lang="en-US" dirty="0" smtClean="0"/>
                        <a:t>Gauteng</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4</a:t>
                      </a:r>
                      <a:endParaRPr lang="en-US" dirty="0"/>
                    </a:p>
                  </a:txBody>
                  <a:tcPr anchor="ctr"/>
                </a:tc>
                <a:tc>
                  <a:txBody>
                    <a:bodyPr/>
                    <a:lstStyle/>
                    <a:p>
                      <a:pPr algn="l"/>
                      <a:r>
                        <a:rPr lang="en-US" dirty="0" smtClean="0"/>
                        <a:t>North West</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9</a:t>
                      </a:r>
                      <a:endParaRPr lang="en-US" dirty="0"/>
                    </a:p>
                  </a:txBody>
                  <a:tcPr anchor="ctr"/>
                </a:tc>
              </a:tr>
              <a:tr h="505506">
                <a:tc>
                  <a:txBody>
                    <a:bodyPr/>
                    <a:lstStyle/>
                    <a:p>
                      <a:pPr algn="l"/>
                      <a:r>
                        <a:rPr lang="en-US" dirty="0" smtClean="0"/>
                        <a:t>KwaZulu-Natal</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12</a:t>
                      </a:r>
                      <a:endParaRPr lang="en-US" dirty="0"/>
                    </a:p>
                  </a:txBody>
                  <a:tcPr anchor="ctr"/>
                </a:tc>
                <a:tc>
                  <a:txBody>
                    <a:bodyPr/>
                    <a:lstStyle/>
                    <a:p>
                      <a:pPr algn="l"/>
                      <a:r>
                        <a:rPr lang="en-US" dirty="0" smtClean="0"/>
                        <a:t>Western Cape</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9</a:t>
                      </a:r>
                      <a:endParaRPr lang="en-US" dirty="0"/>
                    </a:p>
                  </a:txBody>
                  <a:tcPr anchor="ctr"/>
                </a:tc>
              </a:tr>
              <a:tr h="505506">
                <a:tc>
                  <a:txBody>
                    <a:bodyPr/>
                    <a:lstStyle/>
                    <a:p>
                      <a:pPr algn="l"/>
                      <a:r>
                        <a:rPr lang="en-US" dirty="0" smtClean="0"/>
                        <a:t>Limpopo</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6</a:t>
                      </a:r>
                      <a:endParaRPr lang="en-US" dirty="0"/>
                    </a:p>
                  </a:txBody>
                  <a:tcPr anchor="ctr"/>
                </a:tc>
                <a:tc>
                  <a:txBody>
                    <a:bodyPr/>
                    <a:lstStyle/>
                    <a:p>
                      <a:pPr algn="ctr"/>
                      <a:r>
                        <a:rPr lang="en-US" b="1" dirty="0" smtClean="0"/>
                        <a:t>TOTAL</a:t>
                      </a:r>
                      <a:endParaRPr lang="en-US" b="1" dirty="0"/>
                    </a:p>
                  </a:txBody>
                  <a:tcPr anchor="ctr"/>
                </a:tc>
                <a:tc>
                  <a:txBody>
                    <a:bodyPr/>
                    <a:lstStyle/>
                    <a:p>
                      <a:pPr algn="ctr"/>
                      <a:r>
                        <a:rPr lang="en-US" b="1" dirty="0" smtClean="0"/>
                        <a:t>26</a:t>
                      </a:r>
                      <a:endParaRPr lang="en-US" b="1" dirty="0"/>
                    </a:p>
                  </a:txBody>
                  <a:tcPr anchor="ctr"/>
                </a:tc>
                <a:tc>
                  <a:txBody>
                    <a:bodyPr/>
                    <a:lstStyle/>
                    <a:p>
                      <a:pPr algn="ctr"/>
                      <a:r>
                        <a:rPr lang="en-US" b="1" dirty="0" smtClean="0"/>
                        <a:t>74</a:t>
                      </a:r>
                      <a:endParaRPr lang="en-US" b="1" dirty="0"/>
                    </a:p>
                  </a:txBody>
                  <a:tcPr anchor="ctr"/>
                </a:tc>
              </a:tr>
            </a:tbl>
          </a:graphicData>
        </a:graphic>
      </p:graphicFrame>
    </p:spTree>
    <p:extLst>
      <p:ext uri="{BB962C8B-B14F-4D97-AF65-F5344CB8AC3E}">
        <p14:creationId xmlns:p14="http://schemas.microsoft.com/office/powerpoint/2010/main" xmlns="" val="264975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ZA" dirty="0" smtClean="0"/>
          </a:p>
          <a:p>
            <a:pPr marL="0" indent="0" algn="ctr">
              <a:buNone/>
            </a:pPr>
            <a:endParaRPr lang="en-ZA" dirty="0"/>
          </a:p>
          <a:p>
            <a:pPr marL="0" indent="0" algn="ctr">
              <a:buNone/>
            </a:pPr>
            <a:endParaRPr lang="en-ZA" dirty="0" smtClean="0"/>
          </a:p>
          <a:p>
            <a:pPr marL="0" indent="0" algn="ctr">
              <a:buNone/>
            </a:pPr>
            <a:r>
              <a:rPr lang="en-ZA" sz="4000" b="1" dirty="0" smtClean="0"/>
              <a:t>THANK YOU </a:t>
            </a:r>
            <a:endParaRPr lang="en-ZA" sz="4000" b="1" dirty="0"/>
          </a:p>
        </p:txBody>
      </p:sp>
      <p:sp>
        <p:nvSpPr>
          <p:cNvPr id="2" name="Slide Number Placeholder 1"/>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27</a:t>
            </a:fld>
            <a:endParaRPr lang="en-ZA" altLang="en-US">
              <a:solidFill>
                <a:prstClr val="black"/>
              </a:solidFill>
            </a:endParaRPr>
          </a:p>
        </p:txBody>
      </p:sp>
    </p:spTree>
    <p:extLst>
      <p:ext uri="{BB962C8B-B14F-4D97-AF65-F5344CB8AC3E}">
        <p14:creationId xmlns:p14="http://schemas.microsoft.com/office/powerpoint/2010/main" xmlns="" val="854051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38868"/>
            <a:ext cx="10972800" cy="722888"/>
          </a:xfrm>
        </p:spPr>
        <p:txBody>
          <a:bodyPr/>
          <a:lstStyle/>
          <a:p>
            <a:pPr marL="0" indent="0">
              <a:buNone/>
            </a:pPr>
            <a:r>
              <a:rPr lang="en-ZA" sz="2800" dirty="0" smtClean="0"/>
              <a:t>Section A: Expenditure </a:t>
            </a:r>
            <a:r>
              <a:rPr lang="en-ZA" sz="2800" dirty="0"/>
              <a:t>Performance of the Municipal Infrastructure Grant in 2015/16</a:t>
            </a:r>
          </a:p>
        </p:txBody>
      </p:sp>
      <p:sp>
        <p:nvSpPr>
          <p:cNvPr id="3" name="Slide Number Placeholder 2"/>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3</a:t>
            </a:fld>
            <a:endParaRPr lang="en-ZA" altLang="en-US">
              <a:solidFill>
                <a:prstClr val="black"/>
              </a:solidFill>
            </a:endParaRPr>
          </a:p>
        </p:txBody>
      </p:sp>
    </p:spTree>
    <p:extLst>
      <p:ext uri="{BB962C8B-B14F-4D97-AF65-F5344CB8AC3E}">
        <p14:creationId xmlns:p14="http://schemas.microsoft.com/office/powerpoint/2010/main" xmlns="" val="3852852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9417"/>
            <a:ext cx="10972800" cy="561975"/>
          </a:xfrm>
        </p:spPr>
        <p:txBody>
          <a:bodyPr/>
          <a:lstStyle/>
          <a:p>
            <a:r>
              <a:rPr lang="en-ZA" sz="2800" dirty="0" smtClean="0"/>
              <a:t>Unspent MIG balances per province registered by the </a:t>
            </a:r>
            <a:r>
              <a:rPr lang="en-ZA" sz="2800" dirty="0" err="1" smtClean="0"/>
              <a:t>DCoG</a:t>
            </a:r>
            <a:r>
              <a:rPr lang="en-ZA" sz="2800" dirty="0" smtClean="0"/>
              <a:t> as </a:t>
            </a:r>
            <a:r>
              <a:rPr lang="en-ZA" sz="2800" dirty="0"/>
              <a:t>at 30 June </a:t>
            </a:r>
            <a:r>
              <a:rPr lang="en-ZA" sz="2800" dirty="0" smtClean="0"/>
              <a:t>2016</a:t>
            </a:r>
            <a:endParaRPr lang="en-ZA" sz="2800" dirty="0"/>
          </a:p>
        </p:txBody>
      </p:sp>
      <p:sp>
        <p:nvSpPr>
          <p:cNvPr id="8" name="Rectangle 6"/>
          <p:cNvSpPr>
            <a:spLocks noChangeArrowheads="1"/>
          </p:cNvSpPr>
          <p:nvPr/>
        </p:nvSpPr>
        <p:spPr bwMode="auto">
          <a:xfrm>
            <a:off x="1919604" y="1759525"/>
            <a:ext cx="7588078" cy="3555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graphicFrame>
        <p:nvGraphicFramePr>
          <p:cNvPr id="9" name="Object 8"/>
          <p:cNvGraphicFramePr>
            <a:graphicFrameLocks noChangeAspect="1"/>
          </p:cNvGraphicFramePr>
          <p:nvPr>
            <p:extLst/>
          </p:nvPr>
        </p:nvGraphicFramePr>
        <p:xfrm>
          <a:off x="1075354" y="1336962"/>
          <a:ext cx="9276577" cy="3460253"/>
        </p:xfrm>
        <a:graphic>
          <a:graphicData uri="http://schemas.openxmlformats.org/presentationml/2006/ole">
            <p:oleObj spid="_x0000_s2094" name="Worksheet" r:id="rId4" imgW="5943735" imgH="2571750" progId="Excel.Sheet.12">
              <p:embed/>
            </p:oleObj>
          </a:graphicData>
        </a:graphic>
      </p:graphicFrame>
      <p:sp>
        <p:nvSpPr>
          <p:cNvPr id="3" name="TextBox 2"/>
          <p:cNvSpPr txBox="1"/>
          <p:nvPr/>
        </p:nvSpPr>
        <p:spPr>
          <a:xfrm>
            <a:off x="734291" y="4969267"/>
            <a:ext cx="10848109" cy="1092607"/>
          </a:xfrm>
          <a:prstGeom prst="rect">
            <a:avLst/>
          </a:prstGeom>
          <a:noFill/>
        </p:spPr>
        <p:txBody>
          <a:bodyPr wrap="square" rtlCol="0">
            <a:spAutoFit/>
          </a:bodyPr>
          <a:lstStyle/>
          <a:p>
            <a:r>
              <a:rPr lang="en-ZA" dirty="0" smtClean="0"/>
              <a:t>NT is currently in the process of determining roll-overs for 2015/16 based on the applications from municipalities and is engaging these municipalities.</a:t>
            </a:r>
          </a:p>
          <a:p>
            <a:endParaRPr lang="en-ZA" sz="1100" dirty="0" smtClean="0"/>
          </a:p>
          <a:p>
            <a:r>
              <a:rPr lang="en-ZA" dirty="0" err="1" smtClean="0"/>
              <a:t>DCoG</a:t>
            </a:r>
            <a:r>
              <a:rPr lang="en-ZA" dirty="0" smtClean="0"/>
              <a:t> and the provincial counterparts is supporting NT in this process.</a:t>
            </a:r>
          </a:p>
        </p:txBody>
      </p:sp>
      <p:sp>
        <p:nvSpPr>
          <p:cNvPr id="4" name="Slide Number Placeholder 3"/>
          <p:cNvSpPr>
            <a:spLocks noGrp="1"/>
          </p:cNvSpPr>
          <p:nvPr>
            <p:ph type="sldNum" sz="quarter" idx="11"/>
          </p:nvPr>
        </p:nvSpPr>
        <p:spPr/>
        <p:txBody>
          <a:bodyPr/>
          <a:lstStyle/>
          <a:p>
            <a:pPr>
              <a:defRPr/>
            </a:pPr>
            <a:fld id="{A93EE41E-D8CB-486B-8C96-4EB43C47E7A2}" type="slidenum">
              <a:rPr lang="en-ZA" altLang="en-US" smtClean="0">
                <a:solidFill>
                  <a:prstClr val="black"/>
                </a:solidFill>
              </a:rPr>
              <a:pPr>
                <a:defRPr/>
              </a:pPr>
              <a:t>4</a:t>
            </a:fld>
            <a:endParaRPr lang="en-ZA" altLang="en-US">
              <a:solidFill>
                <a:prstClr val="black"/>
              </a:solidFill>
            </a:endParaRPr>
          </a:p>
        </p:txBody>
      </p:sp>
    </p:spTree>
    <p:extLst>
      <p:ext uri="{BB962C8B-B14F-4D97-AF65-F5344CB8AC3E}">
        <p14:creationId xmlns:p14="http://schemas.microsoft.com/office/powerpoint/2010/main" xmlns="" val="1047633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1125539"/>
            <a:ext cx="11179628" cy="4426175"/>
          </a:xfrm>
        </p:spPr>
        <p:txBody>
          <a:bodyPr/>
          <a:lstStyle/>
          <a:p>
            <a:pPr marL="742950" lvl="2" indent="-342900" algn="just" defTabSz="914400">
              <a:spcBef>
                <a:spcPts val="600"/>
              </a:spcBef>
              <a:spcAft>
                <a:spcPts val="600"/>
              </a:spcAft>
              <a:defRPr/>
            </a:pPr>
            <a:r>
              <a:rPr lang="en-US" kern="0" dirty="0">
                <a:latin typeface="Arial"/>
                <a:ea typeface="+mn-ea"/>
                <a:cs typeface="Osaka"/>
              </a:rPr>
              <a:t>The overall expenditure per province is shown as a % of the allocation received for the 2015/16 FY as @ 30 June 2016.</a:t>
            </a:r>
          </a:p>
          <a:p>
            <a:pPr marL="742950" lvl="2" indent="-342900" algn="just" defTabSz="914400">
              <a:spcBef>
                <a:spcPts val="600"/>
              </a:spcBef>
              <a:spcAft>
                <a:spcPts val="600"/>
              </a:spcAft>
              <a:defRPr/>
            </a:pPr>
            <a:r>
              <a:rPr lang="en-US" kern="0" dirty="0">
                <a:latin typeface="Arial"/>
                <a:ea typeface="+mn-ea"/>
                <a:cs typeface="Osaka"/>
              </a:rPr>
              <a:t>The overall total national expenditure is 92% of R14.888bn</a:t>
            </a:r>
          </a:p>
          <a:p>
            <a:pPr marL="742950" lvl="2" indent="-342900" algn="just" defTabSz="914400">
              <a:spcBef>
                <a:spcPts val="600"/>
              </a:spcBef>
              <a:spcAft>
                <a:spcPts val="600"/>
              </a:spcAft>
              <a:defRPr/>
            </a:pPr>
            <a:r>
              <a:rPr lang="en-US" kern="0" dirty="0">
                <a:latin typeface="Arial"/>
                <a:ea typeface="+mn-ea"/>
                <a:cs typeface="Osaka"/>
              </a:rPr>
              <a:t>This is 3% higher than the previous 2014/15 FY, viz. 89%</a:t>
            </a:r>
            <a:endParaRPr lang="en-GB" kern="0" dirty="0">
              <a:latin typeface="Arial"/>
              <a:ea typeface="+mn-ea"/>
              <a:cs typeface="Osaka"/>
            </a:endParaRPr>
          </a:p>
          <a:p>
            <a:pPr marL="742950" lvl="2" indent="-342900" algn="just" defTabSz="914400">
              <a:spcBef>
                <a:spcPts val="600"/>
              </a:spcBef>
              <a:spcAft>
                <a:spcPts val="600"/>
              </a:spcAft>
              <a:defRPr/>
            </a:pPr>
            <a:r>
              <a:rPr lang="en-US" kern="0" dirty="0">
                <a:latin typeface="Arial"/>
                <a:ea typeface="+mn-ea"/>
                <a:cs typeface="Osaka"/>
              </a:rPr>
              <a:t>The province that reported the highest level of expenditure is KwaZulu-Natal @ 98% of their R3.4bn allocation (approx.) </a:t>
            </a:r>
          </a:p>
          <a:p>
            <a:pPr marL="742950" lvl="2" indent="-342900" algn="just" defTabSz="914400">
              <a:spcBef>
                <a:spcPts val="600"/>
              </a:spcBef>
              <a:spcAft>
                <a:spcPts val="600"/>
              </a:spcAft>
              <a:defRPr/>
            </a:pPr>
            <a:r>
              <a:rPr lang="en-US" kern="0" dirty="0">
                <a:latin typeface="Arial"/>
                <a:ea typeface="+mn-ea"/>
                <a:cs typeface="Osaka"/>
              </a:rPr>
              <a:t>The lowest recorded expenditure was in Limpopo @ 79% of their allocation of R3bn (approx.).</a:t>
            </a:r>
            <a:endParaRPr lang="en-GB" kern="0" dirty="0">
              <a:latin typeface="Arial"/>
              <a:ea typeface="+mn-ea"/>
              <a:cs typeface="Osaka"/>
            </a:endParaRPr>
          </a:p>
          <a:p>
            <a:pPr marL="742950" lvl="2" indent="-342900" algn="just" defTabSz="914400">
              <a:spcBef>
                <a:spcPts val="600"/>
              </a:spcBef>
              <a:spcAft>
                <a:spcPts val="600"/>
              </a:spcAft>
              <a:defRPr/>
            </a:pPr>
            <a:r>
              <a:rPr lang="en-US" kern="0" dirty="0">
                <a:latin typeface="Arial"/>
                <a:ea typeface="+mn-ea"/>
                <a:cs typeface="Osaka"/>
              </a:rPr>
              <a:t>Municipalities will be required to justify their 2015/16 roll-overs to the National Treasury by 31 August 2016</a:t>
            </a:r>
            <a:r>
              <a:rPr lang="en-US" sz="2800" dirty="0"/>
              <a:t>.</a:t>
            </a:r>
            <a:endParaRPr lang="en-GB" sz="2800" dirty="0"/>
          </a:p>
          <a:p>
            <a:pPr marL="0" indent="0">
              <a:spcBef>
                <a:spcPts val="600"/>
              </a:spcBef>
              <a:spcAft>
                <a:spcPts val="600"/>
              </a:spcAft>
              <a:buNone/>
              <a:defRPr/>
            </a:pPr>
            <a:endParaRPr lang="en-GB" sz="2800" dirty="0"/>
          </a:p>
        </p:txBody>
      </p:sp>
      <p:sp>
        <p:nvSpPr>
          <p:cNvPr id="9219" name="Title 2"/>
          <p:cNvSpPr>
            <a:spLocks noGrp="1"/>
          </p:cNvSpPr>
          <p:nvPr>
            <p:ph type="title"/>
          </p:nvPr>
        </p:nvSpPr>
        <p:spPr>
          <a:xfrm>
            <a:off x="1981200" y="404814"/>
            <a:ext cx="8229600" cy="561975"/>
          </a:xfrm>
        </p:spPr>
        <p:txBody>
          <a:bodyPr/>
          <a:lstStyle/>
          <a:p>
            <a:r>
              <a:rPr lang="en-ZA" sz="2800" dirty="0"/>
              <a:t>MIG Expenditure as at 30 June 2016</a:t>
            </a:r>
            <a:br>
              <a:rPr lang="en-ZA" sz="2800" dirty="0"/>
            </a:br>
            <a:endParaRPr lang="en-ZA" sz="2800" dirty="0"/>
          </a:p>
        </p:txBody>
      </p:sp>
    </p:spTree>
    <p:extLst>
      <p:ext uri="{BB962C8B-B14F-4D97-AF65-F5344CB8AC3E}">
        <p14:creationId xmlns:p14="http://schemas.microsoft.com/office/powerpoint/2010/main" xmlns="" val="3538772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74826" y="1222338"/>
            <a:ext cx="8065860" cy="4988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val 3"/>
          <p:cNvSpPr/>
          <p:nvPr/>
        </p:nvSpPr>
        <p:spPr>
          <a:xfrm>
            <a:off x="8880929" y="3182974"/>
            <a:ext cx="865188" cy="35877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Oval 4"/>
          <p:cNvSpPr/>
          <p:nvPr/>
        </p:nvSpPr>
        <p:spPr>
          <a:xfrm>
            <a:off x="8880929" y="3573594"/>
            <a:ext cx="865188" cy="3603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Oval 5"/>
          <p:cNvSpPr/>
          <p:nvPr/>
        </p:nvSpPr>
        <p:spPr>
          <a:xfrm>
            <a:off x="8880929" y="4686528"/>
            <a:ext cx="936625" cy="36988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Title 1"/>
          <p:cNvSpPr txBox="1">
            <a:spLocks/>
          </p:cNvSpPr>
          <p:nvPr/>
        </p:nvSpPr>
        <p:spPr bwMode="auto">
          <a:xfrm>
            <a:off x="1774826" y="481011"/>
            <a:ext cx="8569325"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US" sz="2800" dirty="0"/>
              <a:t>Summary of adjustments and unspent balances due to Stopping process in March 2016</a:t>
            </a:r>
            <a:endParaRPr lang="en-GB" sz="2800" dirty="0"/>
          </a:p>
        </p:txBody>
      </p:sp>
    </p:spTree>
    <p:extLst>
      <p:ext uri="{BB962C8B-B14F-4D97-AF65-F5344CB8AC3E}">
        <p14:creationId xmlns:p14="http://schemas.microsoft.com/office/powerpoint/2010/main" xmlns="" val="4051863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114" y="549276"/>
            <a:ext cx="10896600" cy="561975"/>
          </a:xfrm>
        </p:spPr>
        <p:txBody>
          <a:bodyPr/>
          <a:lstStyle/>
          <a:p>
            <a:pPr>
              <a:defRPr/>
            </a:pPr>
            <a:r>
              <a:rPr lang="en-US" sz="2800" dirty="0"/>
              <a:t>Summary of adjustments and unspent balances due to Stopping process in March 2016</a:t>
            </a:r>
            <a:endParaRPr lang="en-GB" sz="2800" dirty="0"/>
          </a:p>
        </p:txBody>
      </p:sp>
      <p:sp>
        <p:nvSpPr>
          <p:cNvPr id="11267" name="Content Placeholder 2"/>
          <p:cNvSpPr>
            <a:spLocks noGrp="1"/>
          </p:cNvSpPr>
          <p:nvPr>
            <p:ph idx="1"/>
          </p:nvPr>
        </p:nvSpPr>
        <p:spPr>
          <a:xfrm>
            <a:off x="489857" y="1412875"/>
            <a:ext cx="11070772" cy="5035550"/>
          </a:xfrm>
        </p:spPr>
        <p:txBody>
          <a:bodyPr/>
          <a:lstStyle/>
          <a:p>
            <a:pPr marL="742950" lvl="2" indent="-342900" algn="just" defTabSz="914400">
              <a:spcBef>
                <a:spcPts val="0"/>
              </a:spcBef>
              <a:spcAft>
                <a:spcPts val="600"/>
              </a:spcAft>
              <a:defRPr/>
            </a:pPr>
            <a:r>
              <a:rPr lang="en-US" sz="2800" kern="0" dirty="0">
                <a:latin typeface="Arial"/>
                <a:ea typeface="+mn-ea"/>
                <a:cs typeface="Osaka"/>
              </a:rPr>
              <a:t>Municipalities in North West Province lost R83m in total through stopping procedures in March 2016. </a:t>
            </a:r>
          </a:p>
          <a:p>
            <a:pPr marL="1200150" lvl="3" indent="-342900" algn="just" defTabSz="914400">
              <a:spcBef>
                <a:spcPts val="0"/>
              </a:spcBef>
              <a:spcAft>
                <a:spcPts val="600"/>
              </a:spcAft>
              <a:buFont typeface="Wingdings" panose="05000000000000000000" pitchFamily="2" charset="2"/>
              <a:buChar char="ü"/>
              <a:defRPr/>
            </a:pPr>
            <a:r>
              <a:rPr lang="en-US" i="1" kern="0" dirty="0">
                <a:latin typeface="Arial"/>
                <a:ea typeface="+mn-ea"/>
                <a:cs typeface="Osaka"/>
              </a:rPr>
              <a:t>They continued not to spend their MIG allocations which resulted in an unspent balance of R238m by June 2016;</a:t>
            </a:r>
            <a:endParaRPr lang="en-GB" i="1" kern="0" dirty="0">
              <a:latin typeface="Arial"/>
              <a:ea typeface="+mn-ea"/>
              <a:cs typeface="Osaka"/>
            </a:endParaRPr>
          </a:p>
          <a:p>
            <a:pPr marL="742950" lvl="2" indent="-342900" algn="just" defTabSz="914400">
              <a:spcBef>
                <a:spcPts val="0"/>
              </a:spcBef>
              <a:spcAft>
                <a:spcPts val="600"/>
              </a:spcAft>
              <a:defRPr/>
            </a:pPr>
            <a:r>
              <a:rPr lang="en-US" sz="2800" kern="0" dirty="0">
                <a:latin typeface="Arial"/>
                <a:ea typeface="+mn-ea"/>
                <a:cs typeface="Osaka"/>
              </a:rPr>
              <a:t>Municipalities in Limpopo Province lost R88m in total through stopping procedures in March 2016. </a:t>
            </a:r>
          </a:p>
          <a:p>
            <a:pPr marL="1200150" lvl="3" indent="-342900" algn="just" defTabSz="914400">
              <a:spcBef>
                <a:spcPts val="0"/>
              </a:spcBef>
              <a:spcAft>
                <a:spcPts val="600"/>
              </a:spcAft>
              <a:buFont typeface="Wingdings" panose="05000000000000000000" pitchFamily="2" charset="2"/>
              <a:buChar char="ü"/>
              <a:defRPr/>
            </a:pPr>
            <a:r>
              <a:rPr lang="en-US" i="1" kern="0" dirty="0">
                <a:latin typeface="Arial"/>
                <a:ea typeface="+mn-ea"/>
                <a:cs typeface="Osaka"/>
              </a:rPr>
              <a:t>They continued not to spend their MIG allocations which resulted in an unspent balance of R636m by June 2016;</a:t>
            </a:r>
            <a:endParaRPr lang="en-GB" i="1" kern="0" dirty="0">
              <a:latin typeface="Arial"/>
              <a:ea typeface="+mn-ea"/>
              <a:cs typeface="Osaka"/>
            </a:endParaRPr>
          </a:p>
          <a:p>
            <a:pPr marL="742950" lvl="2" indent="-342900" algn="just" defTabSz="914400">
              <a:spcBef>
                <a:spcPts val="0"/>
              </a:spcBef>
              <a:spcAft>
                <a:spcPts val="600"/>
              </a:spcAft>
              <a:defRPr/>
            </a:pPr>
            <a:r>
              <a:rPr lang="en-US" sz="2800" kern="0" dirty="0">
                <a:latin typeface="Arial"/>
                <a:ea typeface="+mn-ea"/>
                <a:cs typeface="Osaka"/>
              </a:rPr>
              <a:t>Municipalities in KwaZulu-Natal Province gained a total of R69m in March 2016.  </a:t>
            </a:r>
          </a:p>
          <a:p>
            <a:pPr marL="1200150" lvl="3" indent="-342900" algn="just" defTabSz="914400">
              <a:spcBef>
                <a:spcPts val="0"/>
              </a:spcBef>
              <a:spcAft>
                <a:spcPts val="600"/>
              </a:spcAft>
              <a:buFont typeface="Wingdings" panose="05000000000000000000" pitchFamily="2" charset="2"/>
              <a:buChar char="ü"/>
              <a:defRPr/>
            </a:pPr>
            <a:r>
              <a:rPr lang="en-US" i="1" kern="0" dirty="0">
                <a:latin typeface="Arial"/>
                <a:ea typeface="+mn-ea"/>
                <a:cs typeface="Osaka"/>
              </a:rPr>
              <a:t>The total unspent balance within the province was however R60m.</a:t>
            </a:r>
            <a:endParaRPr lang="en-GB" i="1" kern="0" dirty="0">
              <a:latin typeface="Arial"/>
              <a:ea typeface="+mn-ea"/>
              <a:cs typeface="Osaka"/>
            </a:endParaRPr>
          </a:p>
          <a:p>
            <a:pPr>
              <a:spcBef>
                <a:spcPts val="600"/>
              </a:spcBef>
              <a:spcAft>
                <a:spcPts val="600"/>
              </a:spcAft>
            </a:pPr>
            <a:endParaRPr lang="en-GB" dirty="0">
              <a:ea typeface="ＭＳ Ｐゴシック" panose="020B0600070205080204" pitchFamily="34" charset="-128"/>
            </a:endParaRPr>
          </a:p>
        </p:txBody>
      </p:sp>
    </p:spTree>
    <p:extLst>
      <p:ext uri="{BB962C8B-B14F-4D97-AF65-F5344CB8AC3E}">
        <p14:creationId xmlns:p14="http://schemas.microsoft.com/office/powerpoint/2010/main" xmlns="" val="791806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a:xfrm>
            <a:off x="1919288" y="836614"/>
            <a:ext cx="8229600" cy="561975"/>
          </a:xfrm>
        </p:spPr>
        <p:txBody>
          <a:bodyPr/>
          <a:lstStyle/>
          <a:p>
            <a:r>
              <a:rPr lang="en-ZA" sz="2800" dirty="0"/>
              <a:t>Expenditure performance since the inception of MIG in 2004/05</a:t>
            </a:r>
            <a:r>
              <a:rPr lang="en-ZA" sz="2800" dirty="0">
                <a:effectLst/>
                <a:ea typeface="ＭＳ Ｐゴシック" panose="020B0600070205080204" pitchFamily="34" charset="-128"/>
              </a:rPr>
              <a:t/>
            </a:r>
            <a:br>
              <a:rPr lang="en-ZA" sz="2800" dirty="0">
                <a:effectLst/>
                <a:ea typeface="ＭＳ Ｐゴシック" panose="020B0600070205080204" pitchFamily="34" charset="-128"/>
              </a:rPr>
            </a:br>
            <a:endParaRPr lang="en-ZA" sz="2800" dirty="0">
              <a:effectLst/>
              <a:ea typeface="ＭＳ Ｐゴシック" panose="020B0600070205080204" pitchFamily="34" charset="-128"/>
            </a:endParaRPr>
          </a:p>
        </p:txBody>
      </p:sp>
      <p:sp>
        <p:nvSpPr>
          <p:cNvPr id="13315" name="Rectangle 114"/>
          <p:cNvSpPr>
            <a:spLocks noChangeArrowheads="1"/>
          </p:cNvSpPr>
          <p:nvPr/>
        </p:nvSpPr>
        <p:spPr bwMode="auto">
          <a:xfrm>
            <a:off x="1919288" y="1236941"/>
            <a:ext cx="9834562"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endParaRPr lang="en-US" altLang="en-US" sz="1800"/>
          </a:p>
        </p:txBody>
      </p:sp>
      <p:pic>
        <p:nvPicPr>
          <p:cNvPr id="13316" name="Picture 7"/>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17738" y="1420813"/>
            <a:ext cx="7632700" cy="461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Oval 1"/>
          <p:cNvSpPr/>
          <p:nvPr/>
        </p:nvSpPr>
        <p:spPr>
          <a:xfrm>
            <a:off x="7680326" y="5013325"/>
            <a:ext cx="792163" cy="71913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 name="Oval 5"/>
          <p:cNvSpPr/>
          <p:nvPr/>
        </p:nvSpPr>
        <p:spPr>
          <a:xfrm>
            <a:off x="1931989" y="5013326"/>
            <a:ext cx="1716087" cy="79216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 name="Right Arrow 3"/>
          <p:cNvSpPr/>
          <p:nvPr/>
        </p:nvSpPr>
        <p:spPr>
          <a:xfrm rot="18392425">
            <a:off x="6588920" y="5817395"/>
            <a:ext cx="1387475" cy="560387"/>
          </a:xfrm>
          <a:prstGeom prst="rightArrow">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3320" name="TextBox 4"/>
          <p:cNvSpPr txBox="1">
            <a:spLocks noChangeArrowheads="1"/>
          </p:cNvSpPr>
          <p:nvPr/>
        </p:nvSpPr>
        <p:spPr bwMode="auto">
          <a:xfrm>
            <a:off x="7680326" y="6092825"/>
            <a:ext cx="29876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b="1" i="1">
                <a:solidFill>
                  <a:srgbClr val="00B050"/>
                </a:solidFill>
              </a:rPr>
              <a:t>3% Increase from 2014/15</a:t>
            </a:r>
            <a:endParaRPr lang="en-GB" b="1" i="1">
              <a:solidFill>
                <a:srgbClr val="00B050"/>
              </a:solidFill>
            </a:endParaRPr>
          </a:p>
        </p:txBody>
      </p:sp>
    </p:spTree>
    <p:extLst>
      <p:ext uri="{BB962C8B-B14F-4D97-AF65-F5344CB8AC3E}">
        <p14:creationId xmlns:p14="http://schemas.microsoft.com/office/powerpoint/2010/main" xmlns="" val="828747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Chart 2"/>
          <p:cNvGraphicFramePr>
            <a:graphicFrameLocks/>
          </p:cNvGraphicFramePr>
          <p:nvPr/>
        </p:nvGraphicFramePr>
        <p:xfrm>
          <a:off x="2228850" y="1433514"/>
          <a:ext cx="7589838" cy="4408487"/>
        </p:xfrm>
        <a:graphic>
          <a:graphicData uri="http://schemas.openxmlformats.org/presentationml/2006/ole">
            <p:oleObj spid="_x0000_s3118" name="Chart" r:id="rId3" imgW="7596274" imgH="4413887" progId="Excel.Sheet.8">
              <p:embed/>
            </p:oleObj>
          </a:graphicData>
        </a:graphic>
      </p:graphicFrame>
      <p:sp>
        <p:nvSpPr>
          <p:cNvPr id="14339" name="Title 2"/>
          <p:cNvSpPr>
            <a:spLocks noGrp="1"/>
          </p:cNvSpPr>
          <p:nvPr>
            <p:ph type="title"/>
          </p:nvPr>
        </p:nvSpPr>
        <p:spPr>
          <a:xfrm>
            <a:off x="1919288" y="836614"/>
            <a:ext cx="8229600" cy="561975"/>
          </a:xfrm>
        </p:spPr>
        <p:txBody>
          <a:bodyPr/>
          <a:lstStyle/>
          <a:p>
            <a:r>
              <a:rPr lang="en-ZA" sz="2800" dirty="0"/>
              <a:t>Expenditure performance since the inception of MIG in </a:t>
            </a:r>
            <a:r>
              <a:rPr lang="en-ZA" sz="2800" dirty="0" smtClean="0"/>
              <a:t>2004/05 	(</a:t>
            </a:r>
            <a:r>
              <a:rPr lang="en-ZA" sz="2800" dirty="0" err="1" smtClean="0"/>
              <a:t>Cont</a:t>
            </a:r>
            <a:r>
              <a:rPr lang="en-ZA" sz="2800" dirty="0" smtClean="0"/>
              <a:t>…)</a:t>
            </a:r>
            <a:r>
              <a:rPr lang="en-ZA" sz="2800" dirty="0">
                <a:effectLst/>
                <a:ea typeface="ＭＳ Ｐゴシック" panose="020B0600070205080204" pitchFamily="34" charset="-128"/>
              </a:rPr>
              <a:t/>
            </a:r>
            <a:br>
              <a:rPr lang="en-ZA" sz="2800" dirty="0">
                <a:effectLst/>
                <a:ea typeface="ＭＳ Ｐゴシック" panose="020B0600070205080204" pitchFamily="34" charset="-128"/>
              </a:rPr>
            </a:br>
            <a:endParaRPr lang="en-ZA" sz="2800" dirty="0">
              <a:effectLst/>
              <a:ea typeface="ＭＳ Ｐゴシック" panose="020B0600070205080204" pitchFamily="34" charset="-128"/>
            </a:endParaRPr>
          </a:p>
        </p:txBody>
      </p:sp>
      <p:sp>
        <p:nvSpPr>
          <p:cNvPr id="2" name="Oval 1"/>
          <p:cNvSpPr/>
          <p:nvPr/>
        </p:nvSpPr>
        <p:spPr>
          <a:xfrm>
            <a:off x="2927350" y="3357564"/>
            <a:ext cx="3240088" cy="223202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xmlns="" val="123778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TotalTime>
  <Words>2428</Words>
  <Application>Microsoft Office PowerPoint</Application>
  <PresentationFormat>Custom</PresentationFormat>
  <Paragraphs>229</Paragraphs>
  <Slides>27</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Theme DCoG</vt:lpstr>
      <vt:lpstr>Worksheet</vt:lpstr>
      <vt:lpstr>Chart</vt:lpstr>
      <vt:lpstr>Slide 1</vt:lpstr>
      <vt:lpstr>Presentation outline</vt:lpstr>
      <vt:lpstr>Section A: Expenditure Performance of the Municipal Infrastructure Grant in 2015/16</vt:lpstr>
      <vt:lpstr>Unspent MIG balances per province registered by the DCoG as at 30 June 2016</vt:lpstr>
      <vt:lpstr>MIG Expenditure as at 30 June 2016 </vt:lpstr>
      <vt:lpstr>Slide 6</vt:lpstr>
      <vt:lpstr>Summary of adjustments and unspent balances due to Stopping process in March 2016</vt:lpstr>
      <vt:lpstr>Expenditure performance since the inception of MIG in 2004/05 </vt:lpstr>
      <vt:lpstr>Expenditure performance since the inception of MIG in 2004/05  (Cont…) </vt:lpstr>
      <vt:lpstr> Analysis of MIG expenditures: 2005/10, 2010/15 and 2015/16</vt:lpstr>
      <vt:lpstr> Analysis of MIG expenditures: 2005/10, 2010/15 and 2015/16 (Cont…)</vt:lpstr>
      <vt:lpstr> Analysis of MIG expenditures: 2005/10, 2010/15 and 2015/16 (Cont…)</vt:lpstr>
      <vt:lpstr>Section B:  Monitoring of expenditure on roll-overs</vt:lpstr>
      <vt:lpstr>NT’s input on monitoring roll-overs as presented on 17 May 2016</vt:lpstr>
      <vt:lpstr>National Treasury’s input the process to determine roll-overs as presented on 17 May 2016 - Process</vt:lpstr>
      <vt:lpstr>National Treasury’s input on the process to determine roll-overs as presented on 17 May 2016 – Process (Cont…)</vt:lpstr>
      <vt:lpstr>MIG Rollover funds since 2010/11 as reported by NT on 17 May 2017</vt:lpstr>
      <vt:lpstr>National Treasury’s input wrt monitoring roll-overs as presented on 17 May 2016</vt:lpstr>
      <vt:lpstr>Monitoring Expenditure on Roll-overs</vt:lpstr>
      <vt:lpstr>Monitoring of Exp. on Roll-overs by the Transferring Officer</vt:lpstr>
      <vt:lpstr>Section C:  Mitigation of challenges experienced on the MIG Programme</vt:lpstr>
      <vt:lpstr>Challenges on the MIG Programme</vt:lpstr>
      <vt:lpstr>Mitigation of challenges</vt:lpstr>
      <vt:lpstr>Mitigation of challenges (Cont…)</vt:lpstr>
      <vt:lpstr>Mitigation of challenges (Cont…)</vt:lpstr>
      <vt:lpstr>MISA’s support in MIG spending and monitoring</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Fawzia Rassool</dc:creator>
  <cp:lastModifiedBy>PUMZA</cp:lastModifiedBy>
  <cp:revision>82</cp:revision>
  <cp:lastPrinted>2016-09-14T08:10:49Z</cp:lastPrinted>
  <dcterms:created xsi:type="dcterms:W3CDTF">2016-09-13T10:13:39Z</dcterms:created>
  <dcterms:modified xsi:type="dcterms:W3CDTF">2016-09-21T09:19:45Z</dcterms:modified>
</cp:coreProperties>
</file>