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62" r:id="rId2"/>
    <p:sldId id="264" r:id="rId3"/>
    <p:sldId id="265" r:id="rId4"/>
    <p:sldId id="257" r:id="rId5"/>
    <p:sldId id="258" r:id="rId6"/>
    <p:sldId id="261" r:id="rId7"/>
    <p:sldId id="267" r:id="rId8"/>
    <p:sldId id="268" r:id="rId9"/>
    <p:sldId id="266"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3084" y="-1170"/>
      </p:cViewPr>
      <p:guideLst>
        <p:guide orient="horz" pos="2160"/>
        <p:guide pos="2880"/>
      </p:guideLst>
    </p:cSldViewPr>
  </p:slideViewPr>
  <p:notesTextViewPr>
    <p:cViewPr>
      <p:scale>
        <a:sx n="1" d="1"/>
        <a:sy n="1" d="1"/>
      </p:scale>
      <p:origin x="0" y="0"/>
    </p:cViewPr>
  </p:notesTextViewPr>
  <p:notesViewPr>
    <p:cSldViewPr>
      <p:cViewPr varScale="1">
        <p:scale>
          <a:sx n="67" d="100"/>
          <a:sy n="67" d="100"/>
        </p:scale>
        <p:origin x="-3168" y="-8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0DC51AC-BBD1-4BF2-B108-58C9698D8DE9}" type="datetimeFigureOut">
              <a:rPr lang="en-US" smtClean="0"/>
              <a:pPr/>
              <a:t>9/21/2016</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8" name="Slide Number Placeholder 7"/>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FCE365B-870D-4D64-A1AA-74F92E594BD1}" type="slidenum">
              <a:rPr lang="en-ZA" smtClean="0"/>
              <a:pPr/>
              <a:t>‹#›</a:t>
            </a:fld>
            <a:endParaRPr lang="en-ZA"/>
          </a:p>
        </p:txBody>
      </p:sp>
    </p:spTree>
    <p:extLst>
      <p:ext uri="{BB962C8B-B14F-4D97-AF65-F5344CB8AC3E}">
        <p14:creationId xmlns:p14="http://schemas.microsoft.com/office/powerpoint/2010/main" xmlns="" val="2787908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xfrm>
            <a:off x="3850443" y="9428583"/>
            <a:ext cx="2945659" cy="496332"/>
          </a:xfrm>
          <a:prstGeom prst="rect">
            <a:avLst/>
          </a:prstGeom>
          <a:noFill/>
        </p:spPr>
        <p:txBody>
          <a:bodyPr/>
          <a:lstStyle/>
          <a:p>
            <a:pPr defTabSz="941198"/>
            <a:fld id="{5F35980D-33A5-4B4C-AFC6-B50CEB70A4E2}" type="slidenum">
              <a:rPr lang="en-US" smtClean="0"/>
              <a:pPr defTabSz="941198"/>
              <a:t>1</a:t>
            </a:fld>
            <a:endParaRPr lang="en-US" dirty="0" smtClean="0"/>
          </a:p>
        </p:txBody>
      </p:sp>
      <p:sp>
        <p:nvSpPr>
          <p:cNvPr id="26627" name="Rectangle 2"/>
          <p:cNvSpPr>
            <a:spLocks noGrp="1" noRot="1" noChangeAspect="1" noChangeArrowheads="1" noTextEdit="1"/>
          </p:cNvSpPr>
          <p:nvPr>
            <p:ph type="sldImg"/>
          </p:nvPr>
        </p:nvSpPr>
        <p:spPr>
          <a:xfrm>
            <a:off x="1049338" y="836613"/>
            <a:ext cx="4645025" cy="3484562"/>
          </a:xfrm>
          <a:ln/>
        </p:spPr>
      </p:sp>
      <p:sp>
        <p:nvSpPr>
          <p:cNvPr id="26628" name="Rectangle 3"/>
          <p:cNvSpPr>
            <a:spLocks noGrp="1" noChangeArrowheads="1"/>
          </p:cNvSpPr>
          <p:nvPr>
            <p:ph type="body" idx="1"/>
          </p:nvPr>
        </p:nvSpPr>
        <p:spPr>
          <a:xfrm>
            <a:off x="907288" y="4715283"/>
            <a:ext cx="4983100" cy="4466390"/>
          </a:xfrm>
          <a:noFill/>
          <a:ln/>
        </p:spPr>
        <p:txBody>
          <a:bodyPr/>
          <a:lstStyle/>
          <a:p>
            <a:pPr eaLnBrk="1" hangingPunct="1"/>
            <a:endParaRPr lang="de-DE" smtClean="0">
              <a:solidFill>
                <a:srgbClr val="000000"/>
              </a:solidFill>
              <a:latin typeface="Arial Unicode MS"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6227B92F-249B-45F4-8CA4-5E713A2D5543}" type="datetimeFigureOut">
              <a:rPr lang="en-ZA" smtClean="0"/>
              <a:pPr/>
              <a:t>2016/09/21</a:t>
            </a:fld>
            <a:endParaRPr lang="en-ZA"/>
          </a:p>
        </p:txBody>
      </p:sp>
      <p:sp>
        <p:nvSpPr>
          <p:cNvPr id="17" name="Footer Placeholder 16"/>
          <p:cNvSpPr>
            <a:spLocks noGrp="1"/>
          </p:cNvSpPr>
          <p:nvPr>
            <p:ph type="ftr" sz="quarter" idx="11"/>
          </p:nvPr>
        </p:nvSpPr>
        <p:spPr>
          <a:xfrm>
            <a:off x="5410200" y="4205288"/>
            <a:ext cx="1295400" cy="457200"/>
          </a:xfrm>
        </p:spPr>
        <p:txBody>
          <a:bodyPr/>
          <a:lstStyle/>
          <a:p>
            <a:endParaRPr lang="en-ZA"/>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0175511-134A-4421-BD7D-70EEA59546EC}" type="slidenum">
              <a:rPr lang="en-ZA" smtClean="0"/>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27B92F-249B-45F4-8CA4-5E713A2D5543}" type="datetimeFigureOut">
              <a:rPr lang="en-ZA" smtClean="0"/>
              <a:pPr/>
              <a:t>2016/09/21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0175511-134A-4421-BD7D-70EEA59546EC}"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27B92F-249B-45F4-8CA4-5E713A2D5543}" type="datetimeFigureOut">
              <a:rPr lang="en-ZA" smtClean="0"/>
              <a:pPr/>
              <a:t>2016/09/21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0175511-134A-4421-BD7D-70EEA59546EC}"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27B92F-249B-45F4-8CA4-5E713A2D5543}" type="datetimeFigureOut">
              <a:rPr lang="en-ZA" smtClean="0"/>
              <a:pPr/>
              <a:t>2016/09/21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0175511-134A-4421-BD7D-70EEA59546EC}"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27B92F-249B-45F4-8CA4-5E713A2D5543}" type="datetimeFigureOut">
              <a:rPr lang="en-ZA" smtClean="0"/>
              <a:pPr/>
              <a:t>2016/09/21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0175511-134A-4421-BD7D-70EEA59546EC}"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27B92F-249B-45F4-8CA4-5E713A2D5543}" type="datetimeFigureOut">
              <a:rPr lang="en-ZA" smtClean="0"/>
              <a:pPr/>
              <a:t>2016/09/21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0175511-134A-4421-BD7D-70EEA59546EC}"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6227B92F-249B-45F4-8CA4-5E713A2D5543}" type="datetimeFigureOut">
              <a:rPr lang="en-ZA" smtClean="0"/>
              <a:pPr/>
              <a:t>2016/09/21</a:t>
            </a:fld>
            <a:endParaRPr lang="en-ZA"/>
          </a:p>
        </p:txBody>
      </p:sp>
      <p:sp>
        <p:nvSpPr>
          <p:cNvPr id="27" name="Slide Number Placeholder 26"/>
          <p:cNvSpPr>
            <a:spLocks noGrp="1"/>
          </p:cNvSpPr>
          <p:nvPr>
            <p:ph type="sldNum" sz="quarter" idx="11"/>
          </p:nvPr>
        </p:nvSpPr>
        <p:spPr/>
        <p:txBody>
          <a:bodyPr rtlCol="0"/>
          <a:lstStyle/>
          <a:p>
            <a:fld id="{D0175511-134A-4421-BD7D-70EEA59546EC}" type="slidenum">
              <a:rPr lang="en-ZA" smtClean="0"/>
              <a:pPr/>
              <a:t>‹#›</a:t>
            </a:fld>
            <a:endParaRPr lang="en-ZA"/>
          </a:p>
        </p:txBody>
      </p:sp>
      <p:sp>
        <p:nvSpPr>
          <p:cNvPr id="28" name="Footer Placeholder 27"/>
          <p:cNvSpPr>
            <a:spLocks noGrp="1"/>
          </p:cNvSpPr>
          <p:nvPr>
            <p:ph type="ftr" sz="quarter" idx="12"/>
          </p:nvPr>
        </p:nvSpPr>
        <p:spPr/>
        <p:txBody>
          <a:bodyPr rtlCol="0"/>
          <a:lstStyle/>
          <a:p>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6227B92F-249B-45F4-8CA4-5E713A2D5543}" type="datetimeFigureOut">
              <a:rPr lang="en-ZA" smtClean="0"/>
              <a:pPr/>
              <a:t>2016/09/21</a:t>
            </a:fld>
            <a:endParaRPr lang="en-ZA"/>
          </a:p>
        </p:txBody>
      </p:sp>
      <p:sp>
        <p:nvSpPr>
          <p:cNvPr id="4" name="Footer Placeholder 3"/>
          <p:cNvSpPr>
            <a:spLocks noGrp="1"/>
          </p:cNvSpPr>
          <p:nvPr>
            <p:ph type="ftr" sz="quarter" idx="11"/>
          </p:nvPr>
        </p:nvSpPr>
        <p:spPr>
          <a:xfrm>
            <a:off x="5257800" y="612648"/>
            <a:ext cx="1325880" cy="457200"/>
          </a:xfrm>
        </p:spPr>
        <p:txBody>
          <a:bodyPr/>
          <a:lstStyle/>
          <a:p>
            <a:endParaRPr lang="en-ZA"/>
          </a:p>
        </p:txBody>
      </p:sp>
      <p:sp>
        <p:nvSpPr>
          <p:cNvPr id="5" name="Slide Number Placeholder 4"/>
          <p:cNvSpPr>
            <a:spLocks noGrp="1"/>
          </p:cNvSpPr>
          <p:nvPr>
            <p:ph type="sldNum" sz="quarter" idx="12"/>
          </p:nvPr>
        </p:nvSpPr>
        <p:spPr>
          <a:xfrm>
            <a:off x="8174736" y="2272"/>
            <a:ext cx="762000" cy="365760"/>
          </a:xfrm>
        </p:spPr>
        <p:txBody>
          <a:bodyPr/>
          <a:lstStyle/>
          <a:p>
            <a:fld id="{D0175511-134A-4421-BD7D-70EEA59546EC}"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27B92F-249B-45F4-8CA4-5E713A2D5543}" type="datetimeFigureOut">
              <a:rPr lang="en-ZA" smtClean="0"/>
              <a:pPr/>
              <a:t>2016/09/21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D0175511-134A-4421-BD7D-70EEA59546EC}"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27B92F-249B-45F4-8CA4-5E713A2D5543}" type="datetimeFigureOut">
              <a:rPr lang="en-ZA" smtClean="0"/>
              <a:pPr/>
              <a:t>2016/09/21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0175511-134A-4421-BD7D-70EEA59546EC}"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27B92F-249B-45F4-8CA4-5E713A2D5543}" type="datetimeFigureOut">
              <a:rPr lang="en-ZA" smtClean="0"/>
              <a:pPr/>
              <a:t>2016/09/21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0175511-134A-4421-BD7D-70EEA59546EC}" type="slidenum">
              <a:rPr lang="en-ZA" smtClean="0"/>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227B92F-249B-45F4-8CA4-5E713A2D5543}" type="datetimeFigureOut">
              <a:rPr lang="en-ZA" smtClean="0"/>
              <a:pPr/>
              <a:t>2016/09/21</a:t>
            </a:fld>
            <a:endParaRPr lang="en-ZA"/>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ZA"/>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0175511-134A-4421-BD7D-70EEA59546EC}"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6"/>
          <p:cNvSpPr>
            <a:spLocks noGrp="1" noChangeArrowheads="1"/>
          </p:cNvSpPr>
          <p:nvPr>
            <p:ph type="ctrTitle"/>
          </p:nvPr>
        </p:nvSpPr>
        <p:spPr>
          <a:xfrm>
            <a:off x="0" y="2928934"/>
            <a:ext cx="9144000" cy="803077"/>
          </a:xfrm>
        </p:spPr>
        <p:txBody>
          <a:bodyPr>
            <a:normAutofit fontScale="90000"/>
          </a:bodyPr>
          <a:lstStyle/>
          <a:p>
            <a:pPr algn="ctr"/>
            <a:r>
              <a:rPr lang="en-US" sz="3100" b="1" dirty="0" smtClean="0">
                <a:solidFill>
                  <a:srgbClr val="FF0000"/>
                </a:solidFill>
              </a:rPr>
              <a:t/>
            </a:r>
            <a:br>
              <a:rPr lang="en-US" sz="3100" b="1" dirty="0" smtClean="0">
                <a:solidFill>
                  <a:srgbClr val="FF0000"/>
                </a:solidFill>
              </a:rPr>
            </a:br>
            <a:r>
              <a:rPr lang="en-US" sz="3100" b="1" dirty="0" smtClean="0"/>
              <a:t>Presentation to the Portfolio Committee on Justice </a:t>
            </a:r>
            <a:br>
              <a:rPr lang="en-US" sz="3100" b="1" dirty="0" smtClean="0"/>
            </a:br>
            <a:r>
              <a:rPr lang="en-US" sz="3100" b="1" dirty="0" smtClean="0"/>
              <a:t>and Correctional Services on the </a:t>
            </a:r>
            <a:br>
              <a:rPr lang="en-US" sz="3100" b="1" dirty="0" smtClean="0"/>
            </a:br>
            <a:r>
              <a:rPr lang="en-US" sz="3100" b="1" dirty="0" smtClean="0"/>
              <a:t>Parole Regime: successes, challenges and future developments</a:t>
            </a:r>
            <a:r>
              <a:rPr lang="en-GB" sz="2600" b="1" dirty="0" smtClean="0"/>
              <a:t>           </a:t>
            </a:r>
          </a:p>
        </p:txBody>
      </p:sp>
      <p:sp>
        <p:nvSpPr>
          <p:cNvPr id="22532" name="Rectangle 7"/>
          <p:cNvSpPr>
            <a:spLocks noGrp="1" noChangeArrowheads="1"/>
          </p:cNvSpPr>
          <p:nvPr>
            <p:ph type="subTitle" idx="1"/>
          </p:nvPr>
        </p:nvSpPr>
        <p:spPr>
          <a:xfrm>
            <a:off x="2071670" y="4929198"/>
            <a:ext cx="6536892" cy="1500198"/>
          </a:xfrm>
        </p:spPr>
        <p:txBody>
          <a:bodyPr>
            <a:normAutofit lnSpcReduction="10000"/>
          </a:bodyPr>
          <a:lstStyle/>
          <a:p>
            <a:pPr>
              <a:spcBef>
                <a:spcPct val="0"/>
              </a:spcBef>
            </a:pPr>
            <a:endParaRPr lang="en-US" sz="3400" b="1" dirty="0" smtClean="0">
              <a:solidFill>
                <a:srgbClr val="FF0000"/>
              </a:solidFill>
            </a:endParaRPr>
          </a:p>
          <a:p>
            <a:pPr lvl="0" algn="r" eaLnBrk="0" fontAlgn="auto" hangingPunct="0">
              <a:lnSpc>
                <a:spcPct val="100000"/>
              </a:lnSpc>
              <a:spcBef>
                <a:spcPct val="0"/>
              </a:spcBef>
              <a:spcAft>
                <a:spcPts val="0"/>
              </a:spcAft>
              <a:buClrTx/>
              <a:defRPr/>
            </a:pPr>
            <a:r>
              <a:rPr lang="en-GB" sz="2100" b="1" dirty="0" smtClean="0">
                <a:solidFill>
                  <a:schemeClr val="tx1"/>
                </a:solidFill>
                <a:cs typeface="Calibri" pitchFamily="34" charset="0"/>
              </a:rPr>
              <a:t>Presented by Acting CEO: Mr M Masondo</a:t>
            </a:r>
          </a:p>
          <a:p>
            <a:pPr lvl="0" algn="r" eaLnBrk="0" fontAlgn="auto" hangingPunct="0">
              <a:lnSpc>
                <a:spcPct val="100000"/>
              </a:lnSpc>
              <a:spcBef>
                <a:spcPct val="0"/>
              </a:spcBef>
              <a:spcAft>
                <a:spcPts val="0"/>
              </a:spcAft>
              <a:buClrTx/>
              <a:defRPr/>
            </a:pPr>
            <a:r>
              <a:rPr lang="en-GB" sz="2100" b="1" dirty="0" smtClean="0">
                <a:solidFill>
                  <a:schemeClr val="tx1"/>
                </a:solidFill>
                <a:cs typeface="Calibri" pitchFamily="34" charset="0"/>
              </a:rPr>
              <a:t>Office of the Inspecting Judge </a:t>
            </a:r>
            <a:endParaRPr lang="en-GB" sz="2100" b="1" dirty="0">
              <a:solidFill>
                <a:schemeClr val="tx1"/>
              </a:solidFill>
              <a:cs typeface="Calibri" pitchFamily="34" charset="0"/>
            </a:endParaRPr>
          </a:p>
          <a:p>
            <a:pPr lvl="0" algn="r" eaLnBrk="0" fontAlgn="auto" hangingPunct="0">
              <a:lnSpc>
                <a:spcPct val="100000"/>
              </a:lnSpc>
              <a:spcBef>
                <a:spcPct val="0"/>
              </a:spcBef>
              <a:spcAft>
                <a:spcPts val="0"/>
              </a:spcAft>
              <a:buClrTx/>
              <a:defRPr/>
            </a:pPr>
            <a:r>
              <a:rPr lang="en-US" sz="2100" b="1" dirty="0" smtClean="0">
                <a:solidFill>
                  <a:schemeClr val="tx1"/>
                </a:solidFill>
                <a:cs typeface="Calibri" pitchFamily="34" charset="0"/>
              </a:rPr>
              <a:t>20 September 2016</a:t>
            </a:r>
            <a:endParaRPr lang="en-US" sz="2100" b="1" dirty="0">
              <a:solidFill>
                <a:schemeClr val="tx1"/>
              </a:solidFill>
              <a:cs typeface="Calibri" pitchFamily="34" charset="0"/>
            </a:endParaRPr>
          </a:p>
          <a:p>
            <a:pPr>
              <a:spcBef>
                <a:spcPct val="0"/>
              </a:spcBef>
            </a:pPr>
            <a:endParaRPr lang="en-US" sz="2400" b="1" dirty="0" smtClean="0">
              <a:solidFill>
                <a:schemeClr val="tx1"/>
              </a:solidFill>
            </a:endParaRPr>
          </a:p>
        </p:txBody>
      </p:sp>
      <p:sp>
        <p:nvSpPr>
          <p:cNvPr id="5" name="Rectangle 3"/>
          <p:cNvSpPr>
            <a:spLocks noChangeArrowheads="1"/>
          </p:cNvSpPr>
          <p:nvPr/>
        </p:nvSpPr>
        <p:spPr bwMode="auto">
          <a:xfrm>
            <a:off x="0" y="357166"/>
            <a:ext cx="9609729" cy="10464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fontAlgn="base">
              <a:spcBef>
                <a:spcPct val="0"/>
              </a:spcBef>
              <a:spcAft>
                <a:spcPct val="0"/>
              </a:spcAft>
              <a:tabLst>
                <a:tab pos="800100" algn="l"/>
              </a:tabLst>
              <a:defRPr>
                <a:solidFill>
                  <a:schemeClr val="tx1"/>
                </a:solidFill>
                <a:latin typeface="Arial" pitchFamily="34" charset="0"/>
                <a:cs typeface="Arial" pitchFamily="34" charset="0"/>
              </a:defRPr>
            </a:lvl1pPr>
            <a:lvl2pPr fontAlgn="base">
              <a:spcBef>
                <a:spcPct val="0"/>
              </a:spcBef>
              <a:spcAft>
                <a:spcPct val="0"/>
              </a:spcAft>
              <a:tabLst>
                <a:tab pos="800100" algn="l"/>
              </a:tabLst>
              <a:defRPr>
                <a:solidFill>
                  <a:schemeClr val="tx1"/>
                </a:solidFill>
                <a:latin typeface="Arial" pitchFamily="34" charset="0"/>
                <a:cs typeface="Arial" pitchFamily="34" charset="0"/>
              </a:defRPr>
            </a:lvl2pPr>
            <a:lvl3pPr fontAlgn="base">
              <a:spcBef>
                <a:spcPct val="0"/>
              </a:spcBef>
              <a:spcAft>
                <a:spcPct val="0"/>
              </a:spcAft>
              <a:tabLst>
                <a:tab pos="800100" algn="l"/>
              </a:tabLst>
              <a:defRPr>
                <a:solidFill>
                  <a:schemeClr val="tx1"/>
                </a:solidFill>
                <a:latin typeface="Arial" pitchFamily="34" charset="0"/>
                <a:cs typeface="Arial" pitchFamily="34" charset="0"/>
              </a:defRPr>
            </a:lvl3pPr>
            <a:lvl4pPr fontAlgn="base">
              <a:spcBef>
                <a:spcPct val="0"/>
              </a:spcBef>
              <a:spcAft>
                <a:spcPct val="0"/>
              </a:spcAft>
              <a:tabLst>
                <a:tab pos="800100" algn="l"/>
              </a:tabLst>
              <a:defRPr>
                <a:solidFill>
                  <a:schemeClr val="tx1"/>
                </a:solidFill>
                <a:latin typeface="Arial" pitchFamily="34" charset="0"/>
                <a:cs typeface="Arial" pitchFamily="34" charset="0"/>
              </a:defRPr>
            </a:lvl4pPr>
            <a:lvl5pPr fontAlgn="base">
              <a:spcBef>
                <a:spcPct val="0"/>
              </a:spcBef>
              <a:spcAft>
                <a:spcPct val="0"/>
              </a:spcAft>
              <a:tabLst>
                <a:tab pos="800100" algn="l"/>
              </a:tabLst>
              <a:defRPr>
                <a:solidFill>
                  <a:schemeClr val="tx1"/>
                </a:solidFill>
                <a:latin typeface="Arial" pitchFamily="34" charset="0"/>
                <a:cs typeface="Arial" pitchFamily="34" charset="0"/>
              </a:defRPr>
            </a:lvl5pPr>
            <a:lvl6pPr fontAlgn="base">
              <a:spcBef>
                <a:spcPct val="0"/>
              </a:spcBef>
              <a:spcAft>
                <a:spcPct val="0"/>
              </a:spcAft>
              <a:tabLst>
                <a:tab pos="800100" algn="l"/>
              </a:tabLst>
              <a:defRPr>
                <a:solidFill>
                  <a:schemeClr val="tx1"/>
                </a:solidFill>
                <a:latin typeface="Arial" pitchFamily="34" charset="0"/>
                <a:cs typeface="Arial" pitchFamily="34" charset="0"/>
              </a:defRPr>
            </a:lvl6pPr>
            <a:lvl7pPr fontAlgn="base">
              <a:spcBef>
                <a:spcPct val="0"/>
              </a:spcBef>
              <a:spcAft>
                <a:spcPct val="0"/>
              </a:spcAft>
              <a:tabLst>
                <a:tab pos="800100" algn="l"/>
              </a:tabLst>
              <a:defRPr>
                <a:solidFill>
                  <a:schemeClr val="tx1"/>
                </a:solidFill>
                <a:latin typeface="Arial" pitchFamily="34" charset="0"/>
                <a:cs typeface="Arial" pitchFamily="34" charset="0"/>
              </a:defRPr>
            </a:lvl7pPr>
            <a:lvl8pPr fontAlgn="base">
              <a:spcBef>
                <a:spcPct val="0"/>
              </a:spcBef>
              <a:spcAft>
                <a:spcPct val="0"/>
              </a:spcAft>
              <a:tabLst>
                <a:tab pos="800100" algn="l"/>
              </a:tabLst>
              <a:defRPr>
                <a:solidFill>
                  <a:schemeClr val="tx1"/>
                </a:solidFill>
                <a:latin typeface="Arial" pitchFamily="34" charset="0"/>
                <a:cs typeface="Arial" pitchFamily="34" charset="0"/>
              </a:defRPr>
            </a:lvl8pPr>
            <a:lvl9pPr fontAlgn="base">
              <a:spcBef>
                <a:spcPct val="0"/>
              </a:spcBef>
              <a:spcAft>
                <a:spcPct val="0"/>
              </a:spcAft>
              <a:tabLst>
                <a:tab pos="800100" algn="l"/>
              </a:tabLst>
              <a:defRPr>
                <a:solidFill>
                  <a:schemeClr val="tx1"/>
                </a:solidFill>
                <a:latin typeface="Arial" pitchFamily="34" charset="0"/>
                <a:cs typeface="Arial" pitchFamily="34" charset="0"/>
              </a:defRPr>
            </a:lvl9pPr>
          </a:lstStyle>
          <a:p>
            <a:pPr marL="0" marR="0" lvl="0" indent="457200" algn="ctr" defTabSz="914400" rtl="0" eaLnBrk="1" fontAlgn="base" latinLnBrk="0" hangingPunct="1">
              <a:lnSpc>
                <a:spcPct val="100000"/>
              </a:lnSpc>
              <a:spcBef>
                <a:spcPct val="0"/>
              </a:spcBef>
              <a:spcAft>
                <a:spcPct val="0"/>
              </a:spcAft>
              <a:buClrTx/>
              <a:buSzTx/>
              <a:buFontTx/>
              <a:buNone/>
              <a:tabLst>
                <a:tab pos="800100" algn="l"/>
              </a:tabLst>
            </a:pPr>
            <a:endParaRPr kumimoji="0" lang="en-GB" altLang="en-US" sz="20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endParaRPr>
          </a:p>
          <a:p>
            <a:pPr marL="0" marR="0" lvl="0" indent="457200" defTabSz="914400" rtl="0" eaLnBrk="0" fontAlgn="base" latinLnBrk="0" hangingPunct="0">
              <a:lnSpc>
                <a:spcPct val="100000"/>
              </a:lnSpc>
              <a:spcBef>
                <a:spcPct val="0"/>
              </a:spcBef>
              <a:spcAft>
                <a:spcPct val="0"/>
              </a:spcAft>
              <a:buClrTx/>
              <a:buSzTx/>
              <a:buFontTx/>
              <a:buNone/>
              <a:tabLst>
                <a:tab pos="800100" algn="l"/>
              </a:tabLst>
            </a:pPr>
            <a:r>
              <a:rPr kumimoji="0" lang="en-GB" altLang="en-US" sz="2400" b="1" i="0" u="none" strike="noStrike" cap="none" normalizeH="0" baseline="0" dirty="0" smtClean="0">
                <a:ln>
                  <a:noFill/>
                </a:ln>
                <a:solidFill>
                  <a:schemeClr val="bg1"/>
                </a:solidFill>
                <a:effectLst/>
                <a:latin typeface="+mn-lt"/>
                <a:ea typeface="Times New Roman" pitchFamily="18" charset="0"/>
                <a:cs typeface="Times New Roman" pitchFamily="18" charset="0"/>
              </a:rPr>
              <a:t>The Judicial Inspectorate for Correctional Services</a:t>
            </a:r>
            <a:endParaRPr kumimoji="0" lang="en-ZA" altLang="en-US" sz="1400" b="0" i="0" u="none" strike="noStrike" cap="none" normalizeH="0" baseline="0" dirty="0" smtClean="0">
              <a:ln>
                <a:noFill/>
              </a:ln>
              <a:solidFill>
                <a:schemeClr val="bg1"/>
              </a:solidFill>
              <a:effectLst/>
              <a:latin typeface="+mn-lt"/>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tab pos="800100" algn="l"/>
              </a:tabLst>
            </a:pPr>
            <a:endParaRPr kumimoji="0" lang="en-ZA"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53684517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063" y="596900"/>
            <a:ext cx="8647112" cy="387798"/>
          </a:xfrm>
        </p:spPr>
        <p:txBody>
          <a:bodyPr>
            <a:normAutofit fontScale="90000"/>
          </a:bodyPr>
          <a:lstStyle/>
          <a:p>
            <a:r>
              <a:rPr lang="en-US" sz="2800" b="1" dirty="0" smtClean="0"/>
              <a:t>PURPOSE OF THE PRESENTATION</a:t>
            </a:r>
            <a:endParaRPr lang="en-US" sz="2800" b="1" dirty="0"/>
          </a:p>
        </p:txBody>
      </p:sp>
      <p:sp>
        <p:nvSpPr>
          <p:cNvPr id="3" name="Content Placeholder 2"/>
          <p:cNvSpPr>
            <a:spLocks noGrp="1"/>
          </p:cNvSpPr>
          <p:nvPr>
            <p:ph idx="1"/>
          </p:nvPr>
        </p:nvSpPr>
        <p:spPr>
          <a:xfrm>
            <a:off x="130175" y="1158658"/>
            <a:ext cx="8763000" cy="4718614"/>
          </a:xfrm>
        </p:spPr>
        <p:txBody>
          <a:bodyPr/>
          <a:lstStyle/>
          <a:p>
            <a:pPr marL="0" indent="0" algn="just">
              <a:spcBef>
                <a:spcPts val="0"/>
              </a:spcBef>
              <a:buNone/>
            </a:pPr>
            <a:r>
              <a:rPr lang="en-US" sz="2400" dirty="0" smtClean="0"/>
              <a:t>The purpose of this presentation is to </a:t>
            </a:r>
            <a:r>
              <a:rPr lang="en-US" sz="2400" dirty="0"/>
              <a:t>report to the </a:t>
            </a:r>
            <a:r>
              <a:rPr lang="en-US" sz="2400" dirty="0" smtClean="0"/>
              <a:t>Portfolio Committee </a:t>
            </a:r>
            <a:r>
              <a:rPr lang="en-US" sz="2400" dirty="0"/>
              <a:t>on the </a:t>
            </a:r>
            <a:r>
              <a:rPr lang="en-US" sz="2400" dirty="0" smtClean="0"/>
              <a:t>Parole system and the observations of the Inspectorate relating to the:</a:t>
            </a:r>
          </a:p>
          <a:p>
            <a:pPr marL="0" indent="0" algn="just">
              <a:spcBef>
                <a:spcPts val="0"/>
              </a:spcBef>
              <a:buNone/>
            </a:pPr>
            <a:endParaRPr lang="en-US" sz="2400" dirty="0"/>
          </a:p>
          <a:p>
            <a:pPr algn="just">
              <a:spcBef>
                <a:spcPts val="0"/>
              </a:spcBef>
            </a:pPr>
            <a:r>
              <a:rPr lang="en-US" sz="2400" dirty="0" smtClean="0"/>
              <a:t>The Role of JICS in the Parole System</a:t>
            </a:r>
          </a:p>
          <a:p>
            <a:pPr algn="just">
              <a:spcBef>
                <a:spcPts val="0"/>
              </a:spcBef>
            </a:pPr>
            <a:r>
              <a:rPr lang="en-US" sz="2400" dirty="0" smtClean="0"/>
              <a:t>Successes</a:t>
            </a:r>
          </a:p>
          <a:p>
            <a:pPr algn="just">
              <a:spcBef>
                <a:spcPts val="0"/>
              </a:spcBef>
            </a:pPr>
            <a:r>
              <a:rPr lang="en-US" sz="2400" dirty="0" smtClean="0"/>
              <a:t>Challenges</a:t>
            </a:r>
          </a:p>
          <a:p>
            <a:pPr algn="just">
              <a:spcBef>
                <a:spcPts val="0"/>
              </a:spcBef>
            </a:pPr>
            <a:r>
              <a:rPr lang="en-US" sz="2400" dirty="0" smtClean="0"/>
              <a:t>Future developments; and </a:t>
            </a:r>
          </a:p>
          <a:p>
            <a:pPr algn="just">
              <a:spcBef>
                <a:spcPts val="0"/>
              </a:spcBef>
            </a:pPr>
            <a:r>
              <a:rPr lang="en-US" sz="2400" dirty="0" smtClean="0"/>
              <a:t>Recommendations from the Inspectorate </a:t>
            </a:r>
            <a:endParaRPr lang="en-US" sz="2400" dirty="0" smtClean="0">
              <a:solidFill>
                <a:srgbClr val="000000"/>
              </a:solidFill>
            </a:endParaRPr>
          </a:p>
        </p:txBody>
      </p:sp>
      <p:sp>
        <p:nvSpPr>
          <p:cNvPr id="5" name="Slide Number Placeholder 4"/>
          <p:cNvSpPr>
            <a:spLocks noGrp="1"/>
          </p:cNvSpPr>
          <p:nvPr>
            <p:ph type="sldNum" sz="quarter" idx="12"/>
          </p:nvPr>
        </p:nvSpPr>
        <p:spPr/>
        <p:txBody>
          <a:bodyPr/>
          <a:lstStyle/>
          <a:p>
            <a:fld id="{1DCCD974-53F6-4950-A0AB-F45D3BB1335E}" type="slidenum">
              <a:rPr lang="en-ZA" smtClean="0"/>
              <a:pPr/>
              <a:t>2</a:t>
            </a:fld>
            <a:endParaRPr lang="en-ZA"/>
          </a:p>
        </p:txBody>
      </p:sp>
    </p:spTree>
    <p:extLst>
      <p:ext uri="{BB962C8B-B14F-4D97-AF65-F5344CB8AC3E}">
        <p14:creationId xmlns:p14="http://schemas.microsoft.com/office/powerpoint/2010/main" xmlns="" val="3820586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Role of JICS in the Parole System</a:t>
            </a:r>
            <a:br>
              <a:rPr lang="en-US" dirty="0" smtClean="0"/>
            </a:br>
            <a:endParaRPr lang="en-ZA" dirty="0"/>
          </a:p>
        </p:txBody>
      </p:sp>
      <p:sp>
        <p:nvSpPr>
          <p:cNvPr id="3" name="Content Placeholder 2"/>
          <p:cNvSpPr>
            <a:spLocks noGrp="1"/>
          </p:cNvSpPr>
          <p:nvPr>
            <p:ph idx="1"/>
          </p:nvPr>
        </p:nvSpPr>
        <p:spPr/>
        <p:txBody>
          <a:bodyPr/>
          <a:lstStyle/>
          <a:p>
            <a:r>
              <a:rPr lang="en-ZA" dirty="0" smtClean="0"/>
              <a:t>Inspectorate can receive and refer parole related complaints</a:t>
            </a:r>
          </a:p>
          <a:p>
            <a:r>
              <a:rPr lang="en-ZA" dirty="0" smtClean="0"/>
              <a:t>Cannot interfere with the recommendations made by CSPB</a:t>
            </a:r>
          </a:p>
          <a:p>
            <a:r>
              <a:rPr lang="en-ZA" dirty="0" smtClean="0"/>
              <a:t>The IJ can refer a matter directly to the Parole Review Board</a:t>
            </a:r>
          </a:p>
          <a:p>
            <a:r>
              <a:rPr lang="en-ZA" dirty="0" smtClean="0"/>
              <a:t>Engages with stakeholders to employ ex-offenders who are on parole</a:t>
            </a:r>
          </a:p>
          <a:p>
            <a:endParaRPr lang="en-Z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066800"/>
          </a:xfrm>
        </p:spPr>
        <p:txBody>
          <a:bodyPr>
            <a:normAutofit/>
          </a:bodyPr>
          <a:lstStyle/>
          <a:p>
            <a:r>
              <a:rPr lang="en-ZA" sz="2800" b="1" dirty="0" smtClean="0"/>
              <a:t>Successes as observed by the Inspectorate</a:t>
            </a:r>
            <a:endParaRPr lang="en-ZA" sz="2800" b="1" dirty="0"/>
          </a:p>
        </p:txBody>
      </p:sp>
      <p:sp>
        <p:nvSpPr>
          <p:cNvPr id="3" name="Content Placeholder 2"/>
          <p:cNvSpPr>
            <a:spLocks noGrp="1"/>
          </p:cNvSpPr>
          <p:nvPr>
            <p:ph idx="1"/>
          </p:nvPr>
        </p:nvSpPr>
        <p:spPr>
          <a:xfrm>
            <a:off x="636712" y="1089007"/>
            <a:ext cx="8229600" cy="5286412"/>
          </a:xfrm>
        </p:spPr>
        <p:txBody>
          <a:bodyPr/>
          <a:lstStyle/>
          <a:p>
            <a:pPr marL="0" indent="0">
              <a:lnSpc>
                <a:spcPct val="115000"/>
              </a:lnSpc>
              <a:spcAft>
                <a:spcPts val="1000"/>
              </a:spcAft>
              <a:buNone/>
            </a:pPr>
            <a:r>
              <a:rPr lang="en-ZA" sz="1800" dirty="0" smtClean="0">
                <a:ea typeface="Calibri"/>
                <a:cs typeface="Times New Roman"/>
              </a:rPr>
              <a:t>The Independent Correctional Centre Visitors  are contractually employed by the Inspectorate and are based at correctional centres. Their primary task is to receive and deal with the various complaints from inmates. </a:t>
            </a:r>
          </a:p>
          <a:p>
            <a:pPr marL="0" indent="0">
              <a:lnSpc>
                <a:spcPct val="115000"/>
              </a:lnSpc>
              <a:spcAft>
                <a:spcPts val="1000"/>
              </a:spcAft>
              <a:buNone/>
            </a:pPr>
            <a:r>
              <a:rPr lang="en-ZA" sz="1800" dirty="0" smtClean="0">
                <a:ea typeface="Calibri"/>
                <a:cs typeface="Times New Roman"/>
              </a:rPr>
              <a:t>The table below indicates the number of </a:t>
            </a:r>
            <a:r>
              <a:rPr lang="en-ZA" sz="1800" b="1" dirty="0" smtClean="0">
                <a:ea typeface="Calibri"/>
                <a:cs typeface="Times New Roman"/>
              </a:rPr>
              <a:t>Parole Complaints </a:t>
            </a:r>
            <a:r>
              <a:rPr lang="en-ZA" sz="1800" dirty="0" smtClean="0">
                <a:ea typeface="Calibri"/>
                <a:cs typeface="Times New Roman"/>
              </a:rPr>
              <a:t>recorded by the ICCVs in 2015-2016 financial year.</a:t>
            </a:r>
          </a:p>
        </p:txBody>
      </p:sp>
      <p:graphicFrame>
        <p:nvGraphicFramePr>
          <p:cNvPr id="5" name="Table 4"/>
          <p:cNvGraphicFramePr>
            <a:graphicFrameLocks noGrp="1"/>
          </p:cNvGraphicFramePr>
          <p:nvPr>
            <p:extLst>
              <p:ext uri="{D42A27DB-BD31-4B8C-83A1-F6EECF244321}">
                <p14:modId xmlns:p14="http://schemas.microsoft.com/office/powerpoint/2010/main" xmlns="" val="222635087"/>
              </p:ext>
            </p:extLst>
          </p:nvPr>
        </p:nvGraphicFramePr>
        <p:xfrm>
          <a:off x="395535" y="2910783"/>
          <a:ext cx="8280412" cy="592830"/>
        </p:xfrm>
        <a:graphic>
          <a:graphicData uri="http://schemas.openxmlformats.org/drawingml/2006/table">
            <a:tbl>
              <a:tblPr firstRow="1" firstCol="1" bandRow="1">
                <a:tableStyleId>{5C22544A-7EE6-4342-B048-85BDC9FD1C3A}</a:tableStyleId>
              </a:tblPr>
              <a:tblGrid>
                <a:gridCol w="2615902"/>
                <a:gridCol w="944085"/>
                <a:gridCol w="944085"/>
                <a:gridCol w="944085"/>
                <a:gridCol w="944085"/>
                <a:gridCol w="944085"/>
                <a:gridCol w="944085"/>
              </a:tblGrid>
              <a:tr h="296415">
                <a:tc>
                  <a:txBody>
                    <a:bodyPr/>
                    <a:lstStyle/>
                    <a:p>
                      <a:pPr>
                        <a:spcAft>
                          <a:spcPts val="0"/>
                        </a:spcAft>
                      </a:pPr>
                      <a:r>
                        <a:rPr lang="en-ZA" sz="1100" dirty="0" smtClean="0">
                          <a:effectLst/>
                          <a:latin typeface="+mn-lt"/>
                          <a:ea typeface="+mn-ea"/>
                          <a:cs typeface="+mn-cs"/>
                        </a:rPr>
                        <a:t>JICS</a:t>
                      </a:r>
                      <a:r>
                        <a:rPr lang="en-ZA" sz="1100" baseline="0" dirty="0" smtClean="0">
                          <a:effectLst/>
                          <a:latin typeface="+mn-lt"/>
                          <a:ea typeface="+mn-ea"/>
                          <a:cs typeface="+mn-cs"/>
                        </a:rPr>
                        <a:t> Regions and Head Office</a:t>
                      </a:r>
                      <a:endParaRPr lang="en-ZA" sz="1100" dirty="0">
                        <a:effectLst/>
                        <a:latin typeface="Calibri"/>
                        <a:ea typeface="Calibri"/>
                        <a:cs typeface="Times New Roman"/>
                      </a:endParaRPr>
                    </a:p>
                  </a:txBody>
                  <a:tcPr marL="6350" marR="6350" marT="6350" marB="0" anchor="b"/>
                </a:tc>
                <a:tc>
                  <a:txBody>
                    <a:bodyPr/>
                    <a:lstStyle/>
                    <a:p>
                      <a:pPr algn="r">
                        <a:spcAft>
                          <a:spcPts val="0"/>
                        </a:spcAft>
                      </a:pPr>
                      <a:r>
                        <a:rPr lang="en-ZA" sz="1100">
                          <a:effectLst/>
                        </a:rPr>
                        <a:t>EMR</a:t>
                      </a:r>
                      <a:endParaRPr lang="en-ZA" sz="1100">
                        <a:effectLst/>
                        <a:latin typeface="Calibri"/>
                        <a:ea typeface="Calibri"/>
                        <a:cs typeface="Times New Roman"/>
                      </a:endParaRPr>
                    </a:p>
                  </a:txBody>
                  <a:tcPr marL="6350" marR="6350" marT="6350" marB="0" anchor="b"/>
                </a:tc>
                <a:tc>
                  <a:txBody>
                    <a:bodyPr/>
                    <a:lstStyle/>
                    <a:p>
                      <a:pPr algn="r">
                        <a:spcAft>
                          <a:spcPts val="0"/>
                        </a:spcAft>
                      </a:pPr>
                      <a:r>
                        <a:rPr lang="en-ZA" sz="1100">
                          <a:effectLst/>
                        </a:rPr>
                        <a:t>CMR</a:t>
                      </a:r>
                      <a:endParaRPr lang="en-ZA" sz="1100">
                        <a:effectLst/>
                        <a:latin typeface="Calibri"/>
                        <a:ea typeface="Calibri"/>
                        <a:cs typeface="Times New Roman"/>
                      </a:endParaRPr>
                    </a:p>
                  </a:txBody>
                  <a:tcPr marL="6350" marR="6350" marT="6350" marB="0" anchor="b"/>
                </a:tc>
                <a:tc>
                  <a:txBody>
                    <a:bodyPr/>
                    <a:lstStyle/>
                    <a:p>
                      <a:pPr algn="r">
                        <a:spcAft>
                          <a:spcPts val="0"/>
                        </a:spcAft>
                      </a:pPr>
                      <a:r>
                        <a:rPr lang="en-ZA" sz="1100">
                          <a:effectLst/>
                        </a:rPr>
                        <a:t>NMR</a:t>
                      </a:r>
                      <a:endParaRPr lang="en-ZA" sz="1100">
                        <a:effectLst/>
                        <a:latin typeface="Calibri"/>
                        <a:ea typeface="Calibri"/>
                        <a:cs typeface="Times New Roman"/>
                      </a:endParaRPr>
                    </a:p>
                  </a:txBody>
                  <a:tcPr marL="6350" marR="6350" marT="6350" marB="0" anchor="b"/>
                </a:tc>
                <a:tc>
                  <a:txBody>
                    <a:bodyPr/>
                    <a:lstStyle/>
                    <a:p>
                      <a:pPr algn="r">
                        <a:spcAft>
                          <a:spcPts val="0"/>
                        </a:spcAft>
                      </a:pPr>
                      <a:r>
                        <a:rPr lang="en-ZA" sz="1100">
                          <a:effectLst/>
                        </a:rPr>
                        <a:t>SMR</a:t>
                      </a:r>
                      <a:endParaRPr lang="en-ZA" sz="1100">
                        <a:effectLst/>
                        <a:latin typeface="Calibri"/>
                        <a:ea typeface="Calibri"/>
                        <a:cs typeface="Times New Roman"/>
                      </a:endParaRPr>
                    </a:p>
                  </a:txBody>
                  <a:tcPr marL="6350" marR="6350" marT="6350" marB="0" anchor="b"/>
                </a:tc>
                <a:tc>
                  <a:txBody>
                    <a:bodyPr/>
                    <a:lstStyle/>
                    <a:p>
                      <a:pPr algn="r">
                        <a:spcAft>
                          <a:spcPts val="0"/>
                        </a:spcAft>
                      </a:pPr>
                      <a:r>
                        <a:rPr lang="en-ZA" sz="1100">
                          <a:effectLst/>
                        </a:rPr>
                        <a:t>DLS</a:t>
                      </a:r>
                      <a:endParaRPr lang="en-ZA" sz="1100">
                        <a:effectLst/>
                        <a:latin typeface="Calibri"/>
                        <a:ea typeface="Calibri"/>
                        <a:cs typeface="Times New Roman"/>
                      </a:endParaRPr>
                    </a:p>
                  </a:txBody>
                  <a:tcPr marL="6350" marR="6350" marT="6350" marB="0" anchor="b"/>
                </a:tc>
                <a:tc>
                  <a:txBody>
                    <a:bodyPr/>
                    <a:lstStyle/>
                    <a:p>
                      <a:pPr algn="r">
                        <a:spcAft>
                          <a:spcPts val="0"/>
                        </a:spcAft>
                      </a:pPr>
                      <a:r>
                        <a:rPr lang="en-ZA" sz="1100">
                          <a:effectLst/>
                        </a:rPr>
                        <a:t>Total</a:t>
                      </a:r>
                      <a:endParaRPr lang="en-ZA" sz="1100">
                        <a:effectLst/>
                        <a:latin typeface="Calibri"/>
                        <a:ea typeface="Calibri"/>
                        <a:cs typeface="Times New Roman"/>
                      </a:endParaRPr>
                    </a:p>
                  </a:txBody>
                  <a:tcPr marL="6350" marR="6350" marT="6350" marB="0" anchor="b"/>
                </a:tc>
              </a:tr>
              <a:tr h="296415">
                <a:tc>
                  <a:txBody>
                    <a:bodyPr/>
                    <a:lstStyle/>
                    <a:p>
                      <a:pPr>
                        <a:spcAft>
                          <a:spcPts val="0"/>
                        </a:spcAft>
                      </a:pPr>
                      <a:r>
                        <a:rPr lang="en-ZA" sz="1100" dirty="0">
                          <a:effectLst/>
                        </a:rPr>
                        <a:t>Parole</a:t>
                      </a:r>
                      <a:endParaRPr lang="en-ZA" sz="1100" dirty="0">
                        <a:effectLst/>
                        <a:latin typeface="Calibri"/>
                        <a:ea typeface="Calibri"/>
                        <a:cs typeface="Times New Roman"/>
                      </a:endParaRPr>
                    </a:p>
                  </a:txBody>
                  <a:tcPr marL="6350" marR="6350" marT="6350" marB="0" anchor="b"/>
                </a:tc>
                <a:tc>
                  <a:txBody>
                    <a:bodyPr/>
                    <a:lstStyle/>
                    <a:p>
                      <a:pPr algn="r">
                        <a:spcAft>
                          <a:spcPts val="0"/>
                        </a:spcAft>
                      </a:pPr>
                      <a:r>
                        <a:rPr lang="en-ZA" sz="1100" dirty="0">
                          <a:effectLst/>
                        </a:rPr>
                        <a:t>138</a:t>
                      </a:r>
                      <a:endParaRPr lang="en-ZA" sz="1100" dirty="0">
                        <a:effectLst/>
                        <a:latin typeface="Calibri"/>
                        <a:ea typeface="Calibri"/>
                        <a:cs typeface="Times New Roman"/>
                      </a:endParaRPr>
                    </a:p>
                  </a:txBody>
                  <a:tcPr marL="6350" marR="6350" marT="6350" marB="0" anchor="b"/>
                </a:tc>
                <a:tc>
                  <a:txBody>
                    <a:bodyPr/>
                    <a:lstStyle/>
                    <a:p>
                      <a:pPr algn="r">
                        <a:spcAft>
                          <a:spcPts val="0"/>
                        </a:spcAft>
                      </a:pPr>
                      <a:r>
                        <a:rPr lang="en-ZA" sz="1100">
                          <a:effectLst/>
                        </a:rPr>
                        <a:t>1320</a:t>
                      </a:r>
                      <a:endParaRPr lang="en-ZA" sz="1100">
                        <a:effectLst/>
                        <a:latin typeface="Calibri"/>
                        <a:ea typeface="Calibri"/>
                        <a:cs typeface="Times New Roman"/>
                      </a:endParaRPr>
                    </a:p>
                  </a:txBody>
                  <a:tcPr marL="6350" marR="6350" marT="6350" marB="0" anchor="b"/>
                </a:tc>
                <a:tc>
                  <a:txBody>
                    <a:bodyPr/>
                    <a:lstStyle/>
                    <a:p>
                      <a:pPr algn="r">
                        <a:spcAft>
                          <a:spcPts val="0"/>
                        </a:spcAft>
                      </a:pPr>
                      <a:r>
                        <a:rPr lang="en-ZA" sz="1100">
                          <a:effectLst/>
                        </a:rPr>
                        <a:t>1587</a:t>
                      </a:r>
                      <a:endParaRPr lang="en-ZA" sz="1100">
                        <a:effectLst/>
                        <a:latin typeface="Calibri"/>
                        <a:ea typeface="Calibri"/>
                        <a:cs typeface="Times New Roman"/>
                      </a:endParaRPr>
                    </a:p>
                  </a:txBody>
                  <a:tcPr marL="6350" marR="6350" marT="6350" marB="0" anchor="b"/>
                </a:tc>
                <a:tc>
                  <a:txBody>
                    <a:bodyPr/>
                    <a:lstStyle/>
                    <a:p>
                      <a:pPr algn="r">
                        <a:spcAft>
                          <a:spcPts val="0"/>
                        </a:spcAft>
                      </a:pPr>
                      <a:r>
                        <a:rPr lang="en-ZA" sz="1100">
                          <a:effectLst/>
                        </a:rPr>
                        <a:t>1044</a:t>
                      </a:r>
                      <a:endParaRPr lang="en-ZA" sz="1100">
                        <a:effectLst/>
                        <a:latin typeface="Calibri"/>
                        <a:ea typeface="Calibri"/>
                        <a:cs typeface="Times New Roman"/>
                      </a:endParaRPr>
                    </a:p>
                  </a:txBody>
                  <a:tcPr marL="6350" marR="6350" marT="6350" marB="0" anchor="b"/>
                </a:tc>
                <a:tc>
                  <a:txBody>
                    <a:bodyPr/>
                    <a:lstStyle/>
                    <a:p>
                      <a:pPr algn="r">
                        <a:spcAft>
                          <a:spcPts val="0"/>
                        </a:spcAft>
                      </a:pPr>
                      <a:r>
                        <a:rPr lang="en-ZA" sz="1100" dirty="0">
                          <a:effectLst/>
                        </a:rPr>
                        <a:t>46</a:t>
                      </a:r>
                      <a:endParaRPr lang="en-ZA" sz="1100" dirty="0">
                        <a:effectLst/>
                        <a:latin typeface="Calibri"/>
                        <a:ea typeface="Calibri"/>
                        <a:cs typeface="Times New Roman"/>
                      </a:endParaRPr>
                    </a:p>
                  </a:txBody>
                  <a:tcPr marL="6350" marR="6350" marT="6350" marB="0" anchor="b"/>
                </a:tc>
                <a:tc>
                  <a:txBody>
                    <a:bodyPr/>
                    <a:lstStyle/>
                    <a:p>
                      <a:pPr algn="r">
                        <a:spcAft>
                          <a:spcPts val="0"/>
                        </a:spcAft>
                      </a:pPr>
                      <a:r>
                        <a:rPr lang="en-ZA" sz="1100" dirty="0">
                          <a:effectLst/>
                        </a:rPr>
                        <a:t>4135</a:t>
                      </a:r>
                      <a:endParaRPr lang="en-ZA" sz="1100" dirty="0">
                        <a:effectLst/>
                        <a:latin typeface="Calibri"/>
                        <a:ea typeface="Calibri"/>
                        <a:cs typeface="Times New Roman"/>
                      </a:endParaRPr>
                    </a:p>
                  </a:txBody>
                  <a:tcPr marL="6350" marR="6350" marT="6350" marB="0" anchor="b"/>
                </a:tc>
              </a:tr>
            </a:tbl>
          </a:graphicData>
        </a:graphic>
      </p:graphicFrame>
      <p:sp>
        <p:nvSpPr>
          <p:cNvPr id="6" name="Rectangle 1"/>
          <p:cNvSpPr>
            <a:spLocks noChangeArrowheads="1"/>
          </p:cNvSpPr>
          <p:nvPr/>
        </p:nvSpPr>
        <p:spPr bwMode="auto">
          <a:xfrm>
            <a:off x="179512" y="3140968"/>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3827133918"/>
              </p:ext>
            </p:extLst>
          </p:nvPr>
        </p:nvGraphicFramePr>
        <p:xfrm>
          <a:off x="513764" y="4329383"/>
          <a:ext cx="8136904" cy="2314234"/>
        </p:xfrm>
        <a:graphic>
          <a:graphicData uri="http://schemas.openxmlformats.org/drawingml/2006/table">
            <a:tbl>
              <a:tblPr firstRow="1" firstCol="1" bandRow="1">
                <a:tableStyleId>{5C22544A-7EE6-4342-B048-85BDC9FD1C3A}</a:tableStyleId>
              </a:tblPr>
              <a:tblGrid>
                <a:gridCol w="2704170"/>
                <a:gridCol w="5432734"/>
              </a:tblGrid>
              <a:tr h="152594">
                <a:tc>
                  <a:txBody>
                    <a:bodyPr/>
                    <a:lstStyle/>
                    <a:p>
                      <a:pPr>
                        <a:spcAft>
                          <a:spcPts val="0"/>
                        </a:spcAft>
                      </a:pPr>
                      <a:r>
                        <a:rPr lang="en-ZA" sz="1200" dirty="0">
                          <a:effectLst/>
                        </a:rPr>
                        <a:t>REGION</a:t>
                      </a:r>
                      <a:endParaRPr lang="en-ZA" sz="1200" dirty="0">
                        <a:effectLst/>
                        <a:latin typeface="Times New Roman"/>
                        <a:ea typeface="Calibri"/>
                      </a:endParaRPr>
                    </a:p>
                  </a:txBody>
                  <a:tcPr/>
                </a:tc>
                <a:tc>
                  <a:txBody>
                    <a:bodyPr/>
                    <a:lstStyle/>
                    <a:p>
                      <a:pPr>
                        <a:spcAft>
                          <a:spcPts val="0"/>
                        </a:spcAft>
                      </a:pPr>
                      <a:r>
                        <a:rPr lang="en-ZA" sz="1200">
                          <a:effectLst/>
                        </a:rPr>
                        <a:t>2015/16</a:t>
                      </a:r>
                      <a:endParaRPr lang="en-ZA" sz="1200">
                        <a:effectLst/>
                        <a:latin typeface="Times New Roman"/>
                        <a:ea typeface="Calibri"/>
                      </a:endParaRPr>
                    </a:p>
                  </a:txBody>
                  <a:tcPr/>
                </a:tc>
              </a:tr>
              <a:tr h="393994">
                <a:tc>
                  <a:txBody>
                    <a:bodyPr/>
                    <a:lstStyle/>
                    <a:p>
                      <a:pPr>
                        <a:spcAft>
                          <a:spcPts val="0"/>
                        </a:spcAft>
                      </a:pPr>
                      <a:r>
                        <a:rPr lang="en-ZA" sz="1200">
                          <a:effectLst/>
                        </a:rPr>
                        <a:t>NATIONAL</a:t>
                      </a:r>
                      <a:endParaRPr lang="en-ZA" sz="1200">
                        <a:effectLst/>
                        <a:latin typeface="Times New Roman"/>
                        <a:ea typeface="Calibri"/>
                      </a:endParaRPr>
                    </a:p>
                  </a:txBody>
                  <a:tcPr/>
                </a:tc>
                <a:tc>
                  <a:txBody>
                    <a:bodyPr/>
                    <a:lstStyle/>
                    <a:p>
                      <a:pPr>
                        <a:spcAft>
                          <a:spcPts val="0"/>
                        </a:spcAft>
                      </a:pPr>
                      <a:r>
                        <a:rPr lang="en-ZA" sz="1200">
                          <a:effectLst/>
                        </a:rPr>
                        <a:t>96.52% (41942/43454)</a:t>
                      </a:r>
                      <a:endParaRPr lang="en-ZA" sz="1200">
                        <a:effectLst/>
                        <a:latin typeface="Times New Roman"/>
                        <a:ea typeface="Calibri"/>
                      </a:endParaRPr>
                    </a:p>
                  </a:txBody>
                  <a:tcPr/>
                </a:tc>
              </a:tr>
              <a:tr h="236396">
                <a:tc>
                  <a:txBody>
                    <a:bodyPr/>
                    <a:lstStyle/>
                    <a:p>
                      <a:pPr>
                        <a:spcAft>
                          <a:spcPts val="0"/>
                        </a:spcAft>
                      </a:pPr>
                      <a:r>
                        <a:rPr lang="en-ZA" sz="1200">
                          <a:effectLst/>
                        </a:rPr>
                        <a:t>FS/NC</a:t>
                      </a:r>
                      <a:endParaRPr lang="en-ZA" sz="1200">
                        <a:effectLst/>
                        <a:latin typeface="Times New Roman"/>
                        <a:ea typeface="Calibri"/>
                      </a:endParaRPr>
                    </a:p>
                  </a:txBody>
                  <a:tcPr/>
                </a:tc>
                <a:tc>
                  <a:txBody>
                    <a:bodyPr/>
                    <a:lstStyle/>
                    <a:p>
                      <a:pPr>
                        <a:spcAft>
                          <a:spcPts val="0"/>
                        </a:spcAft>
                      </a:pPr>
                      <a:r>
                        <a:rPr lang="en-ZA" sz="1200">
                          <a:effectLst/>
                        </a:rPr>
                        <a:t>90.08% (7466/8288)</a:t>
                      </a:r>
                      <a:endParaRPr lang="en-ZA" sz="1200">
                        <a:effectLst/>
                        <a:latin typeface="Times New Roman"/>
                        <a:ea typeface="Calibri"/>
                      </a:endParaRPr>
                    </a:p>
                  </a:txBody>
                  <a:tcPr/>
                </a:tc>
              </a:tr>
              <a:tr h="236396">
                <a:tc>
                  <a:txBody>
                    <a:bodyPr/>
                    <a:lstStyle/>
                    <a:p>
                      <a:pPr>
                        <a:spcAft>
                          <a:spcPts val="0"/>
                        </a:spcAft>
                      </a:pPr>
                      <a:r>
                        <a:rPr lang="en-ZA" sz="1200">
                          <a:effectLst/>
                        </a:rPr>
                        <a:t>KZN</a:t>
                      </a:r>
                      <a:endParaRPr lang="en-ZA" sz="1200">
                        <a:effectLst/>
                        <a:latin typeface="Times New Roman"/>
                        <a:ea typeface="Calibri"/>
                      </a:endParaRPr>
                    </a:p>
                  </a:txBody>
                  <a:tcPr/>
                </a:tc>
                <a:tc>
                  <a:txBody>
                    <a:bodyPr/>
                    <a:lstStyle/>
                    <a:p>
                      <a:pPr>
                        <a:spcAft>
                          <a:spcPts val="0"/>
                        </a:spcAft>
                      </a:pPr>
                      <a:r>
                        <a:rPr lang="en-ZA" sz="1200">
                          <a:effectLst/>
                        </a:rPr>
                        <a:t>95.40% (5148/5396)</a:t>
                      </a:r>
                      <a:endParaRPr lang="en-ZA" sz="1200">
                        <a:effectLst/>
                        <a:latin typeface="Times New Roman"/>
                        <a:ea typeface="Calibri"/>
                      </a:endParaRPr>
                    </a:p>
                  </a:txBody>
                  <a:tcPr/>
                </a:tc>
              </a:tr>
              <a:tr h="236396">
                <a:tc>
                  <a:txBody>
                    <a:bodyPr/>
                    <a:lstStyle/>
                    <a:p>
                      <a:pPr>
                        <a:spcAft>
                          <a:spcPts val="0"/>
                        </a:spcAft>
                      </a:pPr>
                      <a:r>
                        <a:rPr lang="en-ZA" sz="1200">
                          <a:effectLst/>
                        </a:rPr>
                        <a:t>LMN</a:t>
                      </a:r>
                      <a:endParaRPr lang="en-ZA" sz="1200">
                        <a:effectLst/>
                        <a:latin typeface="Times New Roman"/>
                        <a:ea typeface="Calibri"/>
                      </a:endParaRPr>
                    </a:p>
                  </a:txBody>
                  <a:tcPr/>
                </a:tc>
                <a:tc>
                  <a:txBody>
                    <a:bodyPr/>
                    <a:lstStyle/>
                    <a:p>
                      <a:pPr>
                        <a:spcAft>
                          <a:spcPts val="0"/>
                        </a:spcAft>
                      </a:pPr>
                      <a:r>
                        <a:rPr lang="en-ZA" sz="1200">
                          <a:effectLst/>
                        </a:rPr>
                        <a:t>96.52% (5830/6040)</a:t>
                      </a:r>
                      <a:endParaRPr lang="en-ZA" sz="1200">
                        <a:effectLst/>
                        <a:latin typeface="Times New Roman"/>
                        <a:ea typeface="Calibri"/>
                      </a:endParaRPr>
                    </a:p>
                  </a:txBody>
                  <a:tcPr/>
                </a:tc>
              </a:tr>
              <a:tr h="236396">
                <a:tc>
                  <a:txBody>
                    <a:bodyPr/>
                    <a:lstStyle/>
                    <a:p>
                      <a:pPr>
                        <a:spcAft>
                          <a:spcPts val="0"/>
                        </a:spcAft>
                      </a:pPr>
                      <a:r>
                        <a:rPr lang="en-ZA" sz="1200">
                          <a:effectLst/>
                        </a:rPr>
                        <a:t>WC</a:t>
                      </a:r>
                      <a:endParaRPr lang="en-ZA" sz="1200">
                        <a:effectLst/>
                        <a:latin typeface="Times New Roman"/>
                        <a:ea typeface="Calibri"/>
                      </a:endParaRPr>
                    </a:p>
                  </a:txBody>
                  <a:tcPr/>
                </a:tc>
                <a:tc>
                  <a:txBody>
                    <a:bodyPr/>
                    <a:lstStyle/>
                    <a:p>
                      <a:pPr>
                        <a:spcAft>
                          <a:spcPts val="0"/>
                        </a:spcAft>
                      </a:pPr>
                      <a:r>
                        <a:rPr lang="en-ZA" sz="1200" dirty="0">
                          <a:effectLst/>
                        </a:rPr>
                        <a:t>97.13% (9753/10041)</a:t>
                      </a:r>
                      <a:endParaRPr lang="en-ZA" sz="1200" dirty="0">
                        <a:effectLst/>
                        <a:latin typeface="Times New Roman"/>
                        <a:ea typeface="Calibri"/>
                      </a:endParaRPr>
                    </a:p>
                  </a:txBody>
                  <a:tcPr/>
                </a:tc>
              </a:tr>
              <a:tr h="236396">
                <a:tc>
                  <a:txBody>
                    <a:bodyPr/>
                    <a:lstStyle/>
                    <a:p>
                      <a:pPr>
                        <a:spcAft>
                          <a:spcPts val="0"/>
                        </a:spcAft>
                      </a:pPr>
                      <a:r>
                        <a:rPr lang="en-ZA" sz="1200">
                          <a:effectLst/>
                        </a:rPr>
                        <a:t>EC </a:t>
                      </a:r>
                      <a:endParaRPr lang="en-ZA" sz="1200">
                        <a:effectLst/>
                        <a:latin typeface="Times New Roman"/>
                        <a:ea typeface="Calibri"/>
                      </a:endParaRPr>
                    </a:p>
                  </a:txBody>
                  <a:tcPr/>
                </a:tc>
                <a:tc>
                  <a:txBody>
                    <a:bodyPr/>
                    <a:lstStyle/>
                    <a:p>
                      <a:pPr>
                        <a:spcAft>
                          <a:spcPts val="0"/>
                        </a:spcAft>
                      </a:pPr>
                      <a:r>
                        <a:rPr lang="en-ZA" sz="1200">
                          <a:effectLst/>
                        </a:rPr>
                        <a:t>99.87% (4528/4534)</a:t>
                      </a:r>
                      <a:endParaRPr lang="en-ZA" sz="1200">
                        <a:effectLst/>
                        <a:latin typeface="Times New Roman"/>
                        <a:ea typeface="Calibri"/>
                      </a:endParaRPr>
                    </a:p>
                  </a:txBody>
                  <a:tcPr/>
                </a:tc>
              </a:tr>
              <a:tr h="236396">
                <a:tc>
                  <a:txBody>
                    <a:bodyPr/>
                    <a:lstStyle/>
                    <a:p>
                      <a:pPr>
                        <a:spcAft>
                          <a:spcPts val="0"/>
                        </a:spcAft>
                      </a:pPr>
                      <a:r>
                        <a:rPr lang="en-ZA" sz="1200" dirty="0">
                          <a:effectLst/>
                        </a:rPr>
                        <a:t>GP</a:t>
                      </a:r>
                      <a:endParaRPr lang="en-ZA" sz="1200" dirty="0">
                        <a:effectLst/>
                        <a:latin typeface="Times New Roman"/>
                        <a:ea typeface="Calibri"/>
                      </a:endParaRPr>
                    </a:p>
                  </a:txBody>
                  <a:tcPr/>
                </a:tc>
                <a:tc>
                  <a:txBody>
                    <a:bodyPr/>
                    <a:lstStyle/>
                    <a:p>
                      <a:pPr>
                        <a:spcAft>
                          <a:spcPts val="0"/>
                        </a:spcAft>
                      </a:pPr>
                      <a:r>
                        <a:rPr lang="en-ZA" sz="1200" dirty="0">
                          <a:effectLst/>
                        </a:rPr>
                        <a:t>100.68% (9217/9155)</a:t>
                      </a:r>
                      <a:endParaRPr lang="en-ZA" sz="1200" dirty="0">
                        <a:effectLst/>
                        <a:latin typeface="Times New Roman"/>
                        <a:ea typeface="Calibri"/>
                      </a:endParaRPr>
                    </a:p>
                  </a:txBody>
                  <a:tcPr/>
                </a:tc>
              </a:tr>
            </a:tbl>
          </a:graphicData>
        </a:graphic>
      </p:graphicFrame>
      <p:sp>
        <p:nvSpPr>
          <p:cNvPr id="8" name="Rectangle 2"/>
          <p:cNvSpPr>
            <a:spLocks noChangeArrowheads="1"/>
          </p:cNvSpPr>
          <p:nvPr/>
        </p:nvSpPr>
        <p:spPr bwMode="auto">
          <a:xfrm>
            <a:off x="0" y="3718290"/>
            <a:ext cx="9164432"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DCS Annual Performance Plan (APP) – Cases considered by CSPB during 2015/16 financial year</a:t>
            </a:r>
            <a:endParaRPr kumimoji="0" lang="en-ZA" altLang="en-US"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4291524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4000" dirty="0">
                <a:solidFill>
                  <a:prstClr val="black"/>
                </a:solidFill>
                <a:ea typeface="Calibri"/>
                <a:cs typeface="Times New Roman"/>
              </a:rPr>
              <a:t/>
            </a:r>
            <a:br>
              <a:rPr lang="en-ZA" sz="4000" dirty="0">
                <a:solidFill>
                  <a:prstClr val="black"/>
                </a:solidFill>
                <a:ea typeface="Calibri"/>
                <a:cs typeface="Times New Roman"/>
              </a:rPr>
            </a:br>
            <a:endParaRPr lang="en-ZA" dirty="0"/>
          </a:p>
        </p:txBody>
      </p:sp>
      <p:sp>
        <p:nvSpPr>
          <p:cNvPr id="3" name="Content Placeholder 2"/>
          <p:cNvSpPr>
            <a:spLocks noGrp="1"/>
          </p:cNvSpPr>
          <p:nvPr>
            <p:ph idx="1"/>
          </p:nvPr>
        </p:nvSpPr>
        <p:spPr>
          <a:xfrm>
            <a:off x="357158" y="1071546"/>
            <a:ext cx="8607330" cy="5429288"/>
          </a:xfrm>
        </p:spPr>
        <p:txBody>
          <a:bodyPr>
            <a:noAutofit/>
          </a:bodyPr>
          <a:lstStyle/>
          <a:p>
            <a:pPr lvl="0"/>
            <a:r>
              <a:rPr lang="en-ZA" sz="1800" dirty="0">
                <a:solidFill>
                  <a:prstClr val="black"/>
                </a:solidFill>
                <a:ea typeface="Calibri"/>
                <a:cs typeface="Times New Roman"/>
              </a:rPr>
              <a:t>Incorrect interpretation of the legislation and case </a:t>
            </a:r>
            <a:r>
              <a:rPr lang="en-ZA" sz="1800" dirty="0" smtClean="0">
                <a:solidFill>
                  <a:prstClr val="black"/>
                </a:solidFill>
                <a:ea typeface="Calibri"/>
                <a:cs typeface="Times New Roman"/>
              </a:rPr>
              <a:t>law by the inmates</a:t>
            </a:r>
            <a:br>
              <a:rPr lang="en-ZA" sz="1800" dirty="0" smtClean="0">
                <a:solidFill>
                  <a:prstClr val="black"/>
                </a:solidFill>
                <a:ea typeface="Calibri"/>
                <a:cs typeface="Times New Roman"/>
              </a:rPr>
            </a:br>
            <a:endParaRPr lang="en-ZA" sz="1800" dirty="0" smtClean="0">
              <a:solidFill>
                <a:prstClr val="black"/>
              </a:solidFill>
              <a:ea typeface="Calibri"/>
              <a:cs typeface="Times New Roman"/>
            </a:endParaRPr>
          </a:p>
          <a:p>
            <a:pPr lvl="0"/>
            <a:r>
              <a:rPr lang="en-ZA" sz="1800" dirty="0" smtClean="0"/>
              <a:t>Administrative incompetencies – incorrect compilation </a:t>
            </a:r>
            <a:r>
              <a:rPr lang="en-ZA" sz="1800" dirty="0"/>
              <a:t>of the profile </a:t>
            </a:r>
            <a:r>
              <a:rPr lang="en-ZA" sz="1800" dirty="0" smtClean="0"/>
              <a:t>reports, </a:t>
            </a:r>
            <a:r>
              <a:rPr lang="en-ZA" sz="1800" dirty="0"/>
              <a:t>quality and </a:t>
            </a:r>
            <a:r>
              <a:rPr lang="en-ZA" sz="1800" dirty="0" smtClean="0"/>
              <a:t>format, late submissions</a:t>
            </a:r>
            <a:r>
              <a:rPr lang="en-ZA" sz="1800" dirty="0"/>
              <a:t>    </a:t>
            </a:r>
            <a:r>
              <a:rPr lang="en-ZA" sz="1800" dirty="0" smtClean="0"/>
              <a:t/>
            </a:r>
            <a:br>
              <a:rPr lang="en-ZA" sz="1800" dirty="0" smtClean="0"/>
            </a:br>
            <a:r>
              <a:rPr lang="en-ZA" sz="1800" dirty="0"/>
              <a:t>             </a:t>
            </a:r>
          </a:p>
          <a:p>
            <a:pPr lvl="0"/>
            <a:r>
              <a:rPr lang="en-ZA" sz="1800" dirty="0" smtClean="0"/>
              <a:t>Interpretation of legislation - Conversions </a:t>
            </a:r>
            <a:r>
              <a:rPr lang="en-ZA" sz="1800" dirty="0"/>
              <a:t>of sentence into correctional supervision, </a:t>
            </a:r>
            <a:r>
              <a:rPr lang="en-ZA" sz="1800" dirty="0" smtClean="0"/>
              <a:t>as stipulated in Criminal Procedure Act 51 of 1977, sections 276(1</a:t>
            </a:r>
            <a:r>
              <a:rPr lang="en-ZA" sz="1800" dirty="0"/>
              <a:t>)(</a:t>
            </a:r>
            <a:r>
              <a:rPr lang="en-ZA" sz="1800" dirty="0" err="1"/>
              <a:t>i</a:t>
            </a:r>
            <a:r>
              <a:rPr lang="en-ZA" sz="1800" dirty="0"/>
              <a:t>) and 276A(3) </a:t>
            </a:r>
            <a:r>
              <a:rPr lang="en-ZA" sz="1800" dirty="0" smtClean="0"/>
              <a:t/>
            </a:r>
            <a:br>
              <a:rPr lang="en-ZA" sz="1800" dirty="0" smtClean="0"/>
            </a:br>
            <a:endParaRPr lang="en-ZA" sz="1800" dirty="0"/>
          </a:p>
          <a:p>
            <a:pPr lvl="0"/>
            <a:r>
              <a:rPr lang="en-ZA" sz="1800" dirty="0" smtClean="0"/>
              <a:t>Submission of Reports for Lifers do not comply with basic requirements</a:t>
            </a:r>
            <a:endParaRPr lang="en-ZA" sz="1800" dirty="0"/>
          </a:p>
          <a:p>
            <a:pPr marL="109728" lvl="0" indent="0">
              <a:buNone/>
            </a:pPr>
            <a:r>
              <a:rPr lang="en-ZA" sz="1800" dirty="0"/>
              <a:t>     </a:t>
            </a:r>
          </a:p>
          <a:p>
            <a:pPr lvl="0"/>
            <a:r>
              <a:rPr lang="en-ZA" sz="1800" dirty="0"/>
              <a:t>Setting of placement </a:t>
            </a:r>
            <a:r>
              <a:rPr lang="en-ZA" sz="1800" dirty="0" smtClean="0"/>
              <a:t>conditions must be discussed in consultation between CMC and </a:t>
            </a:r>
            <a:r>
              <a:rPr lang="en-ZA" sz="1800" dirty="0"/>
              <a:t>Community Corrections</a:t>
            </a:r>
            <a:endParaRPr lang="en-ZA" sz="1800" dirty="0" smtClean="0">
              <a:solidFill>
                <a:prstClr val="black"/>
              </a:solidFill>
              <a:ea typeface="Calibri"/>
              <a:cs typeface="Times New Roman"/>
            </a:endParaRPr>
          </a:p>
          <a:p>
            <a:pPr marL="109728" lvl="0" indent="0">
              <a:lnSpc>
                <a:spcPct val="170000"/>
              </a:lnSpc>
              <a:buNone/>
            </a:pPr>
            <a:r>
              <a:rPr lang="en-ZA" sz="1400" i="1" dirty="0" smtClean="0">
                <a:solidFill>
                  <a:prstClr val="black"/>
                </a:solidFill>
                <a:ea typeface="Calibri"/>
                <a:cs typeface="Times New Roman"/>
              </a:rPr>
              <a:t/>
            </a:r>
            <a:br>
              <a:rPr lang="en-ZA" sz="1400" i="1" dirty="0" smtClean="0">
                <a:solidFill>
                  <a:prstClr val="black"/>
                </a:solidFill>
                <a:ea typeface="Calibri"/>
                <a:cs typeface="Times New Roman"/>
              </a:rPr>
            </a:br>
            <a:r>
              <a:rPr lang="en-ZA" sz="1400" i="1" dirty="0" smtClean="0">
                <a:solidFill>
                  <a:prstClr val="black"/>
                </a:solidFill>
                <a:ea typeface="Calibri"/>
                <a:cs typeface="Times New Roman"/>
              </a:rPr>
              <a:t>The incorrect administration of the parole process causes frustrations for inmates, whom in most cases do not understand the processes, hence such complaints are then forwarded to the Inspectorate</a:t>
            </a:r>
            <a:endParaRPr lang="en-ZA" sz="1400" i="1" dirty="0"/>
          </a:p>
        </p:txBody>
      </p:sp>
      <p:sp>
        <p:nvSpPr>
          <p:cNvPr id="4" name="Title 1"/>
          <p:cNvSpPr txBox="1">
            <a:spLocks/>
          </p:cNvSpPr>
          <p:nvPr/>
        </p:nvSpPr>
        <p:spPr>
          <a:xfrm>
            <a:off x="428596" y="21429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2800" b="1" i="0" u="none" strike="noStrike" kern="1200" cap="none" spc="0" normalizeH="0" baseline="0" noProof="0" dirty="0" smtClean="0">
                <a:ln>
                  <a:noFill/>
                </a:ln>
                <a:solidFill>
                  <a:schemeClr val="tx2"/>
                </a:solidFill>
                <a:effectLst/>
                <a:uLnTx/>
                <a:uFillTx/>
                <a:latin typeface="+mj-lt"/>
                <a:ea typeface="+mj-ea"/>
                <a:cs typeface="+mj-cs"/>
              </a:rPr>
              <a:t>Challenges as observed by the Inspectorate</a:t>
            </a:r>
            <a:endParaRPr kumimoji="0" lang="en-ZA" sz="2800" b="1" i="0" u="none" strike="noStrike" kern="120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p14="http://schemas.microsoft.com/office/powerpoint/2010/main" xmlns="" val="3133931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229600" cy="1066800"/>
          </a:xfrm>
        </p:spPr>
        <p:txBody>
          <a:bodyPr>
            <a:normAutofit/>
          </a:bodyPr>
          <a:lstStyle/>
          <a:p>
            <a:pPr>
              <a:lnSpc>
                <a:spcPct val="115000"/>
              </a:lnSpc>
              <a:spcAft>
                <a:spcPts val="1000"/>
              </a:spcAft>
            </a:pPr>
            <a:r>
              <a:rPr lang="en-ZA" b="1" dirty="0" smtClean="0">
                <a:cs typeface="Times New Roman"/>
              </a:rPr>
              <a:t>Future developments</a:t>
            </a:r>
            <a:endParaRPr lang="en-ZA" dirty="0"/>
          </a:p>
        </p:txBody>
      </p:sp>
      <p:sp>
        <p:nvSpPr>
          <p:cNvPr id="3" name="Content Placeholder 2"/>
          <p:cNvSpPr>
            <a:spLocks noGrp="1"/>
          </p:cNvSpPr>
          <p:nvPr>
            <p:ph idx="1"/>
          </p:nvPr>
        </p:nvSpPr>
        <p:spPr>
          <a:xfrm>
            <a:off x="457200" y="1340768"/>
            <a:ext cx="8229600" cy="5233768"/>
          </a:xfrm>
        </p:spPr>
        <p:txBody>
          <a:bodyPr>
            <a:normAutofit/>
          </a:bodyPr>
          <a:lstStyle/>
          <a:p>
            <a:pPr lvl="0"/>
            <a:r>
              <a:rPr lang="en-ZA" sz="2400" dirty="0" smtClean="0"/>
              <a:t>DCS has implemented a </a:t>
            </a:r>
            <a:r>
              <a:rPr lang="en-ZA" sz="2400" dirty="0"/>
              <a:t>new compliance checklist and cover page to the G326 </a:t>
            </a:r>
            <a:r>
              <a:rPr lang="en-ZA" sz="2400" dirty="0" smtClean="0"/>
              <a:t> </a:t>
            </a:r>
            <a:endParaRPr lang="en-ZA" sz="2400" dirty="0"/>
          </a:p>
          <a:p>
            <a:pPr lvl="0"/>
            <a:r>
              <a:rPr lang="en-ZA" sz="2400" dirty="0"/>
              <a:t>Profile reports of lifers which did not comply with the basic requirements were taken back to </a:t>
            </a:r>
            <a:r>
              <a:rPr lang="en-ZA" sz="2400" dirty="0" smtClean="0"/>
              <a:t>DCS Regions for further discussions and informed decisions </a:t>
            </a:r>
          </a:p>
          <a:p>
            <a:pPr lvl="0"/>
            <a:r>
              <a:rPr lang="en-ZA" sz="2400" dirty="0" smtClean="0"/>
              <a:t>DCS further introduced a revised </a:t>
            </a:r>
            <a:r>
              <a:rPr lang="en-ZA" sz="2400" dirty="0"/>
              <a:t>cover page for all other profile </a:t>
            </a:r>
            <a:r>
              <a:rPr lang="en-ZA" sz="2400" dirty="0" smtClean="0"/>
              <a:t>reports</a:t>
            </a:r>
            <a:endParaRPr lang="en-ZA" sz="2400" dirty="0"/>
          </a:p>
          <a:p>
            <a:r>
              <a:rPr lang="en-ZA" sz="2200" dirty="0" smtClean="0">
                <a:ea typeface="Calibri"/>
                <a:cs typeface="Times New Roman"/>
              </a:rPr>
              <a:t>DCS </a:t>
            </a:r>
            <a:r>
              <a:rPr lang="en-ZA" sz="2200" dirty="0">
                <a:ea typeface="Calibri"/>
                <a:cs typeface="Times New Roman"/>
              </a:rPr>
              <a:t>has announced </a:t>
            </a:r>
            <a:r>
              <a:rPr lang="en-ZA" sz="2200" dirty="0" smtClean="0">
                <a:ea typeface="Calibri"/>
                <a:cs typeface="Times New Roman"/>
              </a:rPr>
              <a:t>a </a:t>
            </a:r>
            <a:r>
              <a:rPr lang="en-ZA" sz="2200" dirty="0">
                <a:ea typeface="Calibri"/>
                <a:cs typeface="Times New Roman"/>
              </a:rPr>
              <a:t>new qualification called Occupational Certificate for </a:t>
            </a:r>
            <a:r>
              <a:rPr lang="en-ZA" sz="2200" dirty="0" smtClean="0">
                <a:ea typeface="Calibri"/>
                <a:cs typeface="Times New Roman"/>
              </a:rPr>
              <a:t>Offender </a:t>
            </a:r>
            <a:r>
              <a:rPr lang="en-ZA" sz="2200" dirty="0">
                <a:ea typeface="Calibri"/>
                <a:cs typeface="Times New Roman"/>
              </a:rPr>
              <a:t>Placement Release Practitioner is SAQA approved on NQF level </a:t>
            </a:r>
            <a:r>
              <a:rPr lang="en-ZA" sz="2200" dirty="0" smtClean="0">
                <a:ea typeface="Calibri"/>
                <a:cs typeface="Times New Roman"/>
              </a:rPr>
              <a:t>6. The DCS are </a:t>
            </a:r>
            <a:r>
              <a:rPr lang="en-ZA" sz="2200" dirty="0">
                <a:ea typeface="Calibri"/>
                <a:cs typeface="Times New Roman"/>
              </a:rPr>
              <a:t>in the process of appointing a </a:t>
            </a:r>
            <a:r>
              <a:rPr lang="en-ZA" sz="2200" dirty="0" smtClean="0">
                <a:ea typeface="Calibri"/>
                <a:cs typeface="Times New Roman"/>
              </a:rPr>
              <a:t>committee, </a:t>
            </a:r>
            <a:r>
              <a:rPr lang="en-ZA" sz="2200" dirty="0">
                <a:ea typeface="Calibri"/>
                <a:cs typeface="Times New Roman"/>
              </a:rPr>
              <a:t>whereby JICS will form part to develop </a:t>
            </a:r>
            <a:r>
              <a:rPr lang="en-ZA" sz="2200" dirty="0" smtClean="0">
                <a:ea typeface="Calibri"/>
                <a:cs typeface="Times New Roman"/>
              </a:rPr>
              <a:t>the training </a:t>
            </a:r>
            <a:r>
              <a:rPr lang="en-ZA" sz="2200" dirty="0">
                <a:ea typeface="Calibri"/>
                <a:cs typeface="Times New Roman"/>
              </a:rPr>
              <a:t>material. </a:t>
            </a:r>
            <a:endParaRPr lang="en-ZA" dirty="0"/>
          </a:p>
        </p:txBody>
      </p:sp>
    </p:spTree>
    <p:extLst>
      <p:ext uri="{BB962C8B-B14F-4D97-AF65-F5344CB8AC3E}">
        <p14:creationId xmlns:p14="http://schemas.microsoft.com/office/powerpoint/2010/main" xmlns="" val="2710024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768718"/>
          </a:xfrm>
        </p:spPr>
        <p:txBody>
          <a:bodyPr>
            <a:noAutofit/>
          </a:bodyPr>
          <a:lstStyle/>
          <a:p>
            <a:pPr>
              <a:lnSpc>
                <a:spcPct val="115000"/>
              </a:lnSpc>
              <a:spcAft>
                <a:spcPts val="1000"/>
              </a:spcAft>
            </a:pPr>
            <a:r>
              <a:rPr lang="en-ZA" sz="2400" b="1" dirty="0" smtClean="0">
                <a:cs typeface="Times New Roman"/>
              </a:rPr>
              <a:t>Recommendations to improve the Parole System</a:t>
            </a:r>
            <a:endParaRPr lang="en-ZA" sz="2400" dirty="0"/>
          </a:p>
        </p:txBody>
      </p:sp>
      <p:sp>
        <p:nvSpPr>
          <p:cNvPr id="3" name="Content Placeholder 2"/>
          <p:cNvSpPr>
            <a:spLocks noGrp="1"/>
          </p:cNvSpPr>
          <p:nvPr>
            <p:ph idx="1"/>
          </p:nvPr>
        </p:nvSpPr>
        <p:spPr>
          <a:xfrm>
            <a:off x="323528" y="1241376"/>
            <a:ext cx="8568952" cy="5616624"/>
          </a:xfrm>
        </p:spPr>
        <p:txBody>
          <a:bodyPr>
            <a:normAutofit fontScale="40000" lnSpcReduction="20000"/>
          </a:bodyPr>
          <a:lstStyle/>
          <a:p>
            <a:pPr>
              <a:lnSpc>
                <a:spcPct val="170000"/>
              </a:lnSpc>
              <a:spcAft>
                <a:spcPts val="1000"/>
              </a:spcAft>
              <a:buFont typeface="Symbol"/>
              <a:buChar char=""/>
            </a:pPr>
            <a:r>
              <a:rPr lang="en-ZA" sz="5600" dirty="0" smtClean="0">
                <a:ea typeface="Calibri"/>
                <a:cs typeface="Times New Roman"/>
              </a:rPr>
              <a:t>Ensure fully functional parole boards - </a:t>
            </a:r>
            <a:r>
              <a:rPr lang="en-ZA" sz="5600" dirty="0" smtClean="0"/>
              <a:t>The </a:t>
            </a:r>
            <a:r>
              <a:rPr lang="en-ZA" sz="5600" dirty="0"/>
              <a:t>Minister has approved the extension of contracts of the Parole Board members to 31 March </a:t>
            </a:r>
            <a:r>
              <a:rPr lang="en-ZA" sz="5600" dirty="0" smtClean="0"/>
              <a:t>2017.  In </a:t>
            </a:r>
            <a:r>
              <a:rPr lang="en-ZA" sz="5600" dirty="0"/>
              <a:t>addition, </a:t>
            </a:r>
            <a:r>
              <a:rPr lang="en-ZA" sz="5600" dirty="0" smtClean="0"/>
              <a:t>current </a:t>
            </a:r>
            <a:r>
              <a:rPr lang="en-ZA" sz="5600" dirty="0"/>
              <a:t>vacancies be advertised and </a:t>
            </a:r>
            <a:r>
              <a:rPr lang="en-ZA" sz="5600" dirty="0" smtClean="0"/>
              <a:t>filled </a:t>
            </a:r>
            <a:r>
              <a:rPr lang="en-ZA" sz="5600" dirty="0"/>
              <a:t>as a matter of </a:t>
            </a:r>
            <a:r>
              <a:rPr lang="en-ZA" sz="5600" dirty="0" smtClean="0"/>
              <a:t>urgency</a:t>
            </a:r>
          </a:p>
          <a:p>
            <a:pPr>
              <a:lnSpc>
                <a:spcPct val="170000"/>
              </a:lnSpc>
              <a:spcAft>
                <a:spcPts val="1000"/>
              </a:spcAft>
            </a:pPr>
            <a:r>
              <a:rPr lang="en-ZA" sz="5600" dirty="0" smtClean="0">
                <a:ea typeface="Calibri"/>
                <a:cs typeface="Times New Roman"/>
              </a:rPr>
              <a:t>JICS and DCS to conduct workshops to educate inmates on the parole legislation and processes </a:t>
            </a:r>
          </a:p>
          <a:p>
            <a:pPr lvl="0">
              <a:lnSpc>
                <a:spcPct val="170000"/>
              </a:lnSpc>
            </a:pPr>
            <a:r>
              <a:rPr lang="en-ZA" sz="5600" dirty="0" smtClean="0"/>
              <a:t>DCS has appointed a  </a:t>
            </a:r>
            <a:r>
              <a:rPr lang="en-ZA" sz="5600" dirty="0"/>
              <a:t>task team </a:t>
            </a:r>
            <a:r>
              <a:rPr lang="en-ZA" sz="5600" dirty="0" smtClean="0"/>
              <a:t>to </a:t>
            </a:r>
            <a:r>
              <a:rPr lang="en-ZA" sz="5600" dirty="0"/>
              <a:t>make recommendations to the Minister on the review of the parole system</a:t>
            </a:r>
            <a:r>
              <a:rPr lang="en-ZA" sz="5600" dirty="0" smtClean="0"/>
              <a:t>.</a:t>
            </a:r>
          </a:p>
          <a:p>
            <a:pPr marL="109728" indent="0">
              <a:buNone/>
            </a:pPr>
            <a:endParaRPr lang="en-ZA" sz="4000" dirty="0"/>
          </a:p>
          <a:p>
            <a:pPr lvl="0">
              <a:lnSpc>
                <a:spcPct val="115000"/>
              </a:lnSpc>
              <a:spcAft>
                <a:spcPts val="1000"/>
              </a:spcAft>
              <a:buFont typeface="Symbol"/>
              <a:buChar char=""/>
            </a:pPr>
            <a:endParaRPr lang="en-ZA" sz="2200" dirty="0">
              <a:ea typeface="Calibri"/>
              <a:cs typeface="Times New Roman"/>
            </a:endParaRPr>
          </a:p>
          <a:p>
            <a:pPr>
              <a:buNone/>
            </a:pPr>
            <a:endParaRPr lang="en-ZA" dirty="0"/>
          </a:p>
        </p:txBody>
      </p:sp>
    </p:spTree>
    <p:extLst>
      <p:ext uri="{BB962C8B-B14F-4D97-AF65-F5344CB8AC3E}">
        <p14:creationId xmlns:p14="http://schemas.microsoft.com/office/powerpoint/2010/main" xmlns="" val="2710024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68718"/>
          </a:xfrm>
        </p:spPr>
        <p:txBody>
          <a:bodyPr>
            <a:noAutofit/>
          </a:bodyPr>
          <a:lstStyle/>
          <a:p>
            <a:pPr>
              <a:lnSpc>
                <a:spcPct val="115000"/>
              </a:lnSpc>
              <a:spcAft>
                <a:spcPts val="1000"/>
              </a:spcAft>
            </a:pPr>
            <a:r>
              <a:rPr lang="en-ZA" sz="2400" b="1" dirty="0" smtClean="0">
                <a:cs typeface="Times New Roman"/>
              </a:rPr>
              <a:t>Recommendations to improve the Parole System</a:t>
            </a:r>
            <a:endParaRPr lang="en-ZA" sz="2400" dirty="0"/>
          </a:p>
        </p:txBody>
      </p:sp>
      <p:sp>
        <p:nvSpPr>
          <p:cNvPr id="3" name="Content Placeholder 2"/>
          <p:cNvSpPr>
            <a:spLocks noGrp="1"/>
          </p:cNvSpPr>
          <p:nvPr>
            <p:ph idx="1"/>
          </p:nvPr>
        </p:nvSpPr>
        <p:spPr>
          <a:xfrm>
            <a:off x="251520" y="908720"/>
            <a:ext cx="8568952" cy="5616624"/>
          </a:xfrm>
        </p:spPr>
        <p:txBody>
          <a:bodyPr>
            <a:normAutofit fontScale="25000" lnSpcReduction="20000"/>
          </a:bodyPr>
          <a:lstStyle/>
          <a:p>
            <a:pPr marL="109728" indent="0">
              <a:lnSpc>
                <a:spcPct val="170000"/>
              </a:lnSpc>
              <a:buNone/>
            </a:pPr>
            <a:r>
              <a:rPr lang="en-ZA" sz="7200" dirty="0" smtClean="0"/>
              <a:t>DCS has  </a:t>
            </a:r>
            <a:r>
              <a:rPr lang="en-ZA" sz="7200" dirty="0"/>
              <a:t>developed and tested </a:t>
            </a:r>
            <a:r>
              <a:rPr lang="en-ZA" sz="7200" dirty="0" smtClean="0"/>
              <a:t>new </a:t>
            </a:r>
            <a:r>
              <a:rPr lang="en-ZA" sz="7200" dirty="0"/>
              <a:t>tools </a:t>
            </a:r>
            <a:r>
              <a:rPr lang="en-ZA" sz="7200" dirty="0" smtClean="0"/>
              <a:t>for </a:t>
            </a:r>
            <a:r>
              <a:rPr lang="en-ZA" sz="7200" dirty="0"/>
              <a:t>utilization by CMCs, CSPBs and Supervision Committees </a:t>
            </a:r>
            <a:r>
              <a:rPr lang="en-ZA" sz="7200" dirty="0" smtClean="0"/>
              <a:t>such as:</a:t>
            </a:r>
          </a:p>
          <a:p>
            <a:pPr>
              <a:lnSpc>
                <a:spcPct val="170000"/>
              </a:lnSpc>
            </a:pPr>
            <a:r>
              <a:rPr lang="en-ZA" sz="7200" b="1" dirty="0" smtClean="0"/>
              <a:t>Re-Offending </a:t>
            </a:r>
            <a:r>
              <a:rPr lang="en-ZA" sz="7200" b="1" dirty="0"/>
              <a:t>Risk Tool </a:t>
            </a:r>
            <a:r>
              <a:rPr lang="en-ZA" sz="7200" dirty="0"/>
              <a:t>– statistically based risk </a:t>
            </a:r>
            <a:r>
              <a:rPr lang="en-ZA" sz="7200" dirty="0" smtClean="0"/>
              <a:t>indicator, used  </a:t>
            </a:r>
            <a:r>
              <a:rPr lang="en-ZA" sz="7200" dirty="0"/>
              <a:t>as a </a:t>
            </a:r>
            <a:r>
              <a:rPr lang="en-ZA" sz="7200" dirty="0" smtClean="0"/>
              <a:t>guide </a:t>
            </a:r>
            <a:r>
              <a:rPr lang="en-ZA" sz="7200" dirty="0"/>
              <a:t>for indicating risk and for identifying interventions/ actions/ conditions to manage the </a:t>
            </a:r>
            <a:r>
              <a:rPr lang="en-ZA" sz="7200" dirty="0" smtClean="0"/>
              <a:t>risk</a:t>
            </a:r>
          </a:p>
          <a:p>
            <a:pPr>
              <a:lnSpc>
                <a:spcPct val="170000"/>
              </a:lnSpc>
            </a:pPr>
            <a:r>
              <a:rPr lang="en-ZA" sz="7200" b="1" dirty="0" smtClean="0"/>
              <a:t>Decision </a:t>
            </a:r>
            <a:r>
              <a:rPr lang="en-ZA" sz="7200" b="1" dirty="0"/>
              <a:t>Making Matrix </a:t>
            </a:r>
            <a:r>
              <a:rPr lang="en-ZA" sz="7200" dirty="0"/>
              <a:t>– a tool to ensure that a standard consideration thought processes </a:t>
            </a:r>
            <a:r>
              <a:rPr lang="en-ZA" sz="7200" dirty="0" smtClean="0"/>
              <a:t>is used </a:t>
            </a:r>
            <a:r>
              <a:rPr lang="en-ZA" sz="7200" dirty="0"/>
              <a:t>by all CMCs and CSPBs to evaluate the risks and to assist </a:t>
            </a:r>
            <a:r>
              <a:rPr lang="en-ZA" sz="7200" dirty="0" smtClean="0"/>
              <a:t> in </a:t>
            </a:r>
            <a:r>
              <a:rPr lang="en-ZA" sz="7200" dirty="0"/>
              <a:t>making properly considered and fully motivated recommendations/ </a:t>
            </a:r>
            <a:r>
              <a:rPr lang="en-ZA" sz="7200" dirty="0" smtClean="0"/>
              <a:t>decisions</a:t>
            </a:r>
          </a:p>
          <a:p>
            <a:pPr>
              <a:lnSpc>
                <a:spcPct val="170000"/>
              </a:lnSpc>
            </a:pPr>
            <a:r>
              <a:rPr lang="en-ZA" sz="7200" b="1" dirty="0" smtClean="0"/>
              <a:t>Parole </a:t>
            </a:r>
            <a:r>
              <a:rPr lang="en-ZA" sz="7200" b="1" dirty="0"/>
              <a:t>Revocation Tool </a:t>
            </a:r>
            <a:r>
              <a:rPr lang="en-ZA" sz="7200" dirty="0"/>
              <a:t>– a tool to ensure that parole revocations comply with a uniform approach to consider parole revocations by standardizing the criteria used during the recommendation and decision making processes. It is intended to ensure that there is consistency amongst Supervision Committees and CSPBs when parole revocation is considered</a:t>
            </a:r>
            <a:r>
              <a:rPr lang="en-ZA" sz="6400" dirty="0"/>
              <a:t>.</a:t>
            </a:r>
          </a:p>
          <a:p>
            <a:pPr marL="109728" indent="0">
              <a:buNone/>
            </a:pPr>
            <a:endParaRPr lang="en-ZA" sz="4000" dirty="0"/>
          </a:p>
          <a:p>
            <a:pPr lvl="0">
              <a:lnSpc>
                <a:spcPct val="115000"/>
              </a:lnSpc>
              <a:spcAft>
                <a:spcPts val="1000"/>
              </a:spcAft>
              <a:buFont typeface="Symbol"/>
              <a:buChar char=""/>
            </a:pPr>
            <a:endParaRPr lang="en-ZA" sz="2200" dirty="0">
              <a:ea typeface="Calibri"/>
              <a:cs typeface="Times New Roman"/>
            </a:endParaRPr>
          </a:p>
          <a:p>
            <a:pPr>
              <a:buNone/>
            </a:pPr>
            <a:endParaRPr lang="en-ZA" dirty="0"/>
          </a:p>
        </p:txBody>
      </p:sp>
    </p:spTree>
    <p:extLst>
      <p:ext uri="{BB962C8B-B14F-4D97-AF65-F5344CB8AC3E}">
        <p14:creationId xmlns:p14="http://schemas.microsoft.com/office/powerpoint/2010/main" xmlns="" val="887940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1066800"/>
          </a:xfrm>
        </p:spPr>
        <p:txBody>
          <a:bodyPr/>
          <a:lstStyle/>
          <a:p>
            <a:r>
              <a:rPr lang="en-ZA" dirty="0" smtClean="0"/>
              <a:t>End </a:t>
            </a:r>
            <a:endParaRPr lang="en-ZA" dirty="0"/>
          </a:p>
        </p:txBody>
      </p:sp>
      <p:sp>
        <p:nvSpPr>
          <p:cNvPr id="3" name="Content Placeholder 2"/>
          <p:cNvSpPr>
            <a:spLocks noGrp="1"/>
          </p:cNvSpPr>
          <p:nvPr>
            <p:ph idx="1"/>
          </p:nvPr>
        </p:nvSpPr>
        <p:spPr/>
        <p:txBody>
          <a:bodyPr/>
          <a:lstStyle/>
          <a:p>
            <a:pPr algn="ctr">
              <a:buNone/>
            </a:pPr>
            <a:endParaRPr lang="en-ZA" dirty="0" smtClean="0"/>
          </a:p>
          <a:p>
            <a:pPr algn="ctr">
              <a:buNone/>
            </a:pPr>
            <a:endParaRPr lang="en-ZA" dirty="0" smtClean="0"/>
          </a:p>
          <a:p>
            <a:pPr algn="ctr">
              <a:buNone/>
            </a:pPr>
            <a:endParaRPr lang="en-ZA" dirty="0" smtClean="0"/>
          </a:p>
          <a:p>
            <a:pPr algn="ctr">
              <a:buNone/>
            </a:pPr>
            <a:r>
              <a:rPr lang="en-ZA" dirty="0" smtClean="0"/>
              <a:t>Thank You</a:t>
            </a:r>
            <a:endParaRPr lang="en-Z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1544</TotalTime>
  <Words>591</Words>
  <Application>Microsoft Office PowerPoint</Application>
  <PresentationFormat>On-screen Show (4:3)</PresentationFormat>
  <Paragraphs>86</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 Presentation to the Portfolio Committee on Justice  and Correctional Services on the  Parole Regime: successes, challenges and future developments           </vt:lpstr>
      <vt:lpstr>PURPOSE OF THE PRESENTATION</vt:lpstr>
      <vt:lpstr>The Role of JICS in the Parole System </vt:lpstr>
      <vt:lpstr>Successes as observed by the Inspectorate</vt:lpstr>
      <vt:lpstr> </vt:lpstr>
      <vt:lpstr>Future developments</vt:lpstr>
      <vt:lpstr>Recommendations to improve the Parole System</vt:lpstr>
      <vt:lpstr>Recommendations to improve the Parole System</vt:lpstr>
      <vt:lpstr>End </vt:lpstr>
    </vt:vector>
  </TitlesOfParts>
  <Company>Proline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Mtshali, Mpho</dc:creator>
  <cp:lastModifiedBy>PUMZA</cp:lastModifiedBy>
  <cp:revision>41</cp:revision>
  <cp:lastPrinted>2016-09-19T12:41:41Z</cp:lastPrinted>
  <dcterms:created xsi:type="dcterms:W3CDTF">2016-09-15T12:17:16Z</dcterms:created>
  <dcterms:modified xsi:type="dcterms:W3CDTF">2016-09-21T09:11:52Z</dcterms:modified>
</cp:coreProperties>
</file>