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359" r:id="rId3"/>
    <p:sldId id="363" r:id="rId4"/>
    <p:sldId id="364" r:id="rId5"/>
    <p:sldId id="365" r:id="rId6"/>
    <p:sldId id="366" r:id="rId7"/>
    <p:sldId id="367" r:id="rId8"/>
    <p:sldId id="341" r:id="rId9"/>
    <p:sldId id="357" r:id="rId10"/>
    <p:sldId id="340" r:id="rId11"/>
    <p:sldId id="356" r:id="rId12"/>
    <p:sldId id="342" r:id="rId13"/>
    <p:sldId id="360" r:id="rId14"/>
    <p:sldId id="368" r:id="rId15"/>
    <p:sldId id="369" r:id="rId16"/>
    <p:sldId id="370" r:id="rId17"/>
    <p:sldId id="265" r:id="rId18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Mazibuko" initials="AM" lastIdx="1" clrIdx="0">
    <p:extLst>
      <p:ext uri="{19B8F6BF-5375-455C-9EA6-DF929625EA0E}">
        <p15:presenceInfo xmlns:p15="http://schemas.microsoft.com/office/powerpoint/2012/main" xmlns="" userId="S-1-5-21-218121654-3283966679-327353353-7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PMTE - </a:t>
            </a:r>
            <a:r>
              <a:rPr lang="en-ZA" dirty="0" smtClean="0"/>
              <a:t> </a:t>
            </a:r>
            <a:r>
              <a:rPr lang="en-ZA" dirty="0"/>
              <a:t>% </a:t>
            </a:r>
            <a:r>
              <a:rPr lang="en-ZA" dirty="0" smtClean="0"/>
              <a:t>Achieved Per Programme for the FY </a:t>
            </a:r>
            <a:r>
              <a:rPr lang="en-ZA" sz="1400" b="0" i="0" u="none" strike="noStrike" baseline="0" dirty="0" smtClean="0">
                <a:effectLst/>
              </a:rPr>
              <a:t>2015/16</a:t>
            </a:r>
            <a:r>
              <a:rPr lang="en-ZA" dirty="0" smtClean="0"/>
              <a:t> </a:t>
            </a:r>
            <a:endParaRPr lang="en-ZA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2969020216264599E-2"/>
          <c:y val="9.9533375911695254E-2"/>
          <c:w val="0.92703097978373539"/>
          <c:h val="0.85743181720848582"/>
        </c:manualLayout>
      </c:layout>
      <c:barChart>
        <c:barDir val="col"/>
        <c:grouping val="clustered"/>
        <c:ser>
          <c:idx val="2"/>
          <c:order val="0"/>
          <c:tx>
            <c:strRef>
              <c:f>Annual!$E$13</c:f>
              <c:strCache>
                <c:ptCount val="1"/>
                <c:pt idx="0">
                  <c:v>% Achieved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Pt>
            <c:idx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Annual!$B$14:$B$21</c:f>
              <c:strCache>
                <c:ptCount val="8"/>
                <c:pt idx="0">
                  <c:v>Prg 1</c:v>
                </c:pt>
                <c:pt idx="1">
                  <c:v>Prg 2</c:v>
                </c:pt>
                <c:pt idx="2">
                  <c:v>Prg 3</c:v>
                </c:pt>
                <c:pt idx="3">
                  <c:v>Prg 4</c:v>
                </c:pt>
                <c:pt idx="4">
                  <c:v>Prg 5</c:v>
                </c:pt>
                <c:pt idx="5">
                  <c:v>Prg 6</c:v>
                </c:pt>
                <c:pt idx="7">
                  <c:v>Overall </c:v>
                </c:pt>
              </c:strCache>
            </c:strRef>
          </c:cat>
          <c:val>
            <c:numRef>
              <c:f>Annual!$E$14:$E$21</c:f>
              <c:numCache>
                <c:formatCode>0</c:formatCode>
                <c:ptCount val="8"/>
                <c:pt idx="0">
                  <c:v>81.25</c:v>
                </c:pt>
                <c:pt idx="1">
                  <c:v>86.956521739130437</c:v>
                </c:pt>
                <c:pt idx="2">
                  <c:v>42.857142857142847</c:v>
                </c:pt>
                <c:pt idx="3">
                  <c:v>37.5</c:v>
                </c:pt>
                <c:pt idx="4">
                  <c:v>60</c:v>
                </c:pt>
                <c:pt idx="5">
                  <c:v>57.142857142857139</c:v>
                </c:pt>
                <c:pt idx="7">
                  <c:v>69.696969696969703</c:v>
                </c:pt>
              </c:numCache>
            </c:numRef>
          </c:val>
        </c:ser>
        <c:dLbls/>
        <c:gapWidth val="219"/>
        <c:overlap val="-27"/>
        <c:axId val="85745664"/>
        <c:axId val="85747584"/>
      </c:barChart>
      <c:catAx>
        <c:axId val="85745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47584"/>
        <c:crosses val="autoZero"/>
        <c:auto val="1"/>
        <c:lblAlgn val="ctr"/>
        <c:lblOffset val="100"/>
      </c:catAx>
      <c:valAx>
        <c:axId val="85747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4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4th </a:t>
            </a:r>
            <a:r>
              <a:rPr lang="en-US" sz="1200" dirty="0"/>
              <a:t>Quarter - % </a:t>
            </a:r>
            <a:r>
              <a:rPr lang="en-US" sz="1200" dirty="0" smtClean="0"/>
              <a:t> Achievement </a:t>
            </a:r>
            <a:endParaRPr lang="en-US" sz="1200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2"/>
          <c:order val="0"/>
          <c:tx>
            <c:strRef>
              <c:f>Sheet1!$G$22</c:f>
              <c:strCache>
                <c:ptCount val="1"/>
                <c:pt idx="0">
                  <c:v>% Archieved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dPt>
            <c:idx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C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solidFill>
                  <a:srgbClr val="FFC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C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solidFill>
                  <a:srgbClr val="FFC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C000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>
                <a:solidFill>
                  <a:srgbClr val="FFC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C000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>
                <a:solidFill>
                  <a:srgbClr val="FFC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C000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srgbClr val="FFC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C000"/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4EB883-56A4-4089-A9AA-DED0DF13E90D}" type="CATEGORYNAME">
                      <a:rPr lang="en-US" sz="800" smtClean="0"/>
                      <a:pPr>
                        <a:defRPr sz="8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800" baseline="0" smtClean="0"/>
                  </a:p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C46D0C-231C-4B45-AAAF-44C5D5657229}" type="VALUE">
                      <a:rPr lang="en-US" sz="800" baseline="0" smtClean="0"/>
                      <a:pPr>
                        <a:defRPr sz="8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B7E1D8-0599-4C5F-B3FB-C88ABE510643}" type="CATEGORYNAME">
                      <a:rPr lang="en-US" sz="800" smtClean="0"/>
                      <a:pPr>
                        <a:defRPr sz="8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800" baseline="0" smtClean="0"/>
                  </a:p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1D90E1B-189F-4DFB-A108-6811C6A4F2DA}" type="VALUE">
                      <a:rPr lang="en-US" sz="800" baseline="0" smtClean="0"/>
                      <a:pPr>
                        <a:defRPr sz="8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CCFBBE-5F30-4E8A-BAE2-D35C05288004}" type="CATEGORYNAME">
                      <a:rPr lang="en-US" sz="800" smtClean="0"/>
                      <a:pPr>
                        <a:defRPr sz="8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800" baseline="0" smtClean="0"/>
                  </a:p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6019FB-C673-452C-86D4-6A7EE699C146}" type="VALUE">
                      <a:rPr lang="en-US" sz="800" baseline="0" smtClean="0"/>
                      <a:pPr>
                        <a:defRPr sz="8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EB13AD-13AD-48C2-A257-02910EE6D635}" type="CATEGORYNAME">
                      <a:rPr lang="en-US" sz="800" smtClean="0"/>
                      <a:pPr>
                        <a:defRPr sz="8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800" baseline="0" smtClean="0"/>
                  </a:p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225ADA-C310-420B-A349-DEC94639279A}" type="VALUE">
                      <a:rPr lang="en-US" sz="800" baseline="0" smtClean="0"/>
                      <a:pPr>
                        <a:defRPr sz="8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BA49BD-8BB5-4546-8703-3C95421AA492}" type="CATEGORYNAME">
                      <a:rPr lang="en-US" sz="800" smtClean="0"/>
                      <a:pPr>
                        <a:defRPr sz="8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800" baseline="0" dirty="0" smtClean="0"/>
                  </a:p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91793F-A4CB-47D2-AE4D-EF46A7D89027}" type="VALUE">
                      <a:rPr lang="en-US" sz="800" baseline="0" smtClean="0"/>
                      <a:pPr>
                        <a:defRPr sz="8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2FF6C4-2F1C-4FE5-A25D-ADE08C691B76}" type="CATEGORYNAME">
                      <a:rPr lang="en-US" sz="800" smtClean="0"/>
                      <a:pPr>
                        <a:defRPr sz="8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800" baseline="0" smtClean="0"/>
                  </a:p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2F58E6-1A2B-415C-847D-91302D23191D}" type="VALUE">
                      <a:rPr lang="en-US" sz="800" baseline="0" smtClean="0"/>
                      <a:pPr>
                        <a:defRPr sz="8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Sheet1!$D$23:$D$28</c:f>
              <c:strCache>
                <c:ptCount val="6"/>
                <c:pt idx="0">
                  <c:v>Programme 1</c:v>
                </c:pt>
                <c:pt idx="1">
                  <c:v>Programme 2</c:v>
                </c:pt>
                <c:pt idx="2">
                  <c:v>Programme 3</c:v>
                </c:pt>
                <c:pt idx="3">
                  <c:v>Programme 4</c:v>
                </c:pt>
                <c:pt idx="4">
                  <c:v>Programme 5</c:v>
                </c:pt>
                <c:pt idx="5">
                  <c:v>Programme 6</c:v>
                </c:pt>
              </c:strCache>
            </c:strRef>
          </c:cat>
          <c:val>
            <c:numRef>
              <c:f>Sheet1!$G$23:$G$28</c:f>
              <c:numCache>
                <c:formatCode>0.0</c:formatCode>
                <c:ptCount val="6"/>
                <c:pt idx="0">
                  <c:v>92.307692307692292</c:v>
                </c:pt>
                <c:pt idx="1">
                  <c:v>14.285714285714286</c:v>
                </c:pt>
                <c:pt idx="2">
                  <c:v>71.428571428571416</c:v>
                </c:pt>
                <c:pt idx="3">
                  <c:v>25</c:v>
                </c:pt>
                <c:pt idx="4">
                  <c:v>60</c:v>
                </c:pt>
                <c:pt idx="5">
                  <c:v>28.571428571428569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1st Quarter - % Achievement</a:t>
            </a:r>
          </a:p>
        </c:rich>
      </c:tx>
      <c:layout>
        <c:manualLayout>
          <c:xMode val="edge"/>
          <c:yMode val="edge"/>
          <c:x val="0.24693624004347842"/>
          <c:y val="0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2"/>
          <c:order val="0"/>
          <c:tx>
            <c:strRef>
              <c:f>Sheet1!$E$2</c:f>
              <c:strCache>
                <c:ptCount val="1"/>
                <c:pt idx="0">
                  <c:v>% Targets Achieved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dPt>
            <c:idx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C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solidFill>
                  <a:srgbClr val="FFC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C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solidFill>
                  <a:srgbClr val="FFC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C000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>
                <a:solidFill>
                  <a:srgbClr val="FFC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C000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>
                <a:solidFill>
                  <a:srgbClr val="FFC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C000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srgbClr val="FFC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C000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7.5916707514186152E-2"/>
                  <c:y val="-1.79992379175307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4143970896313807"/>
                      <c:h val="0.2468466914404209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Sheet1!$B$3:$B$8</c:f>
              <c:strCache>
                <c:ptCount val="6"/>
                <c:pt idx="0">
                  <c:v>Programme 1: Administration </c:v>
                </c:pt>
                <c:pt idx="1">
                  <c:v>Programme 2: Real Estate and Investment Services </c:v>
                </c:pt>
                <c:pt idx="2">
                  <c:v>Programme 3: Construction Project Management</c:v>
                </c:pt>
                <c:pt idx="3">
                  <c:v>Programme 4: Real Estate Management </c:v>
                </c:pt>
                <c:pt idx="4">
                  <c:v>Programme 5: Real Estate Information and Registry </c:v>
                </c:pt>
                <c:pt idx="5">
                  <c:v>Programme 6: Facilities Management  </c:v>
                </c:pt>
              </c:strCache>
            </c:strRef>
          </c:cat>
          <c:val>
            <c:numRef>
              <c:f>Sheet1!$E$3:$E$8</c:f>
              <c:numCache>
                <c:formatCode>0</c:formatCode>
                <c:ptCount val="6"/>
                <c:pt idx="0">
                  <c:v>20</c:v>
                </c:pt>
                <c:pt idx="1">
                  <c:v>100</c:v>
                </c:pt>
                <c:pt idx="2">
                  <c:v>33.333333333333329</c:v>
                </c:pt>
                <c:pt idx="3">
                  <c:v>66.666666666666657</c:v>
                </c:pt>
                <c:pt idx="4">
                  <c:v>100</c:v>
                </c:pt>
                <c:pt idx="5">
                  <c:v>40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5D09D-0E36-4B8B-A131-10650710442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</dgm:pt>
    <dgm:pt modelId="{31BF097A-A626-4A99-812D-2C2AE9C4BFC9}">
      <dgm:prSet phldrT="[Text]" custT="1"/>
      <dgm:spPr>
        <a:xfrm>
          <a:off x="2998205" y="1394771"/>
          <a:ext cx="1039426" cy="103942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Facilities </a:t>
          </a:r>
          <a:r>
            <a:rPr lang="en-ZA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          </a:t>
          </a:r>
          <a:r>
            <a:rPr lang="en-ZA" sz="1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(1 April 2017)</a:t>
          </a:r>
          <a:endParaRPr lang="en-ZA" sz="1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ADB9713-E23D-492D-9EA6-A23A845B7A92}" type="parTrans" cxnId="{6F742589-4349-4A68-B416-AB8FE062F712}">
      <dgm:prSet/>
      <dgm:spPr/>
      <dgm:t>
        <a:bodyPr/>
        <a:lstStyle/>
        <a:p>
          <a:endParaRPr lang="en-ZA"/>
        </a:p>
      </dgm:t>
    </dgm:pt>
    <dgm:pt modelId="{08333A0D-E046-415C-BCB7-34B5E026AEC2}" type="sibTrans" cxnId="{6F742589-4349-4A68-B416-AB8FE062F712}">
      <dgm:prSet/>
      <dgm:spPr>
        <a:xfrm>
          <a:off x="406139" y="788255"/>
          <a:ext cx="3226321" cy="322632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2EF49EC3-40E0-49E7-9962-F65F4EFF1842}">
      <dgm:prSet phldrT="[Text]" custT="1"/>
      <dgm:spPr>
        <a:xfrm>
          <a:off x="2425784" y="3156504"/>
          <a:ext cx="1039426" cy="103942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Lease </a:t>
          </a:r>
          <a:r>
            <a:rPr lang="en-ZA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 </a:t>
          </a:r>
          <a:r>
            <a:rPr lang="en-ZA" sz="1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(31 Oct 2016)</a:t>
          </a:r>
          <a:endParaRPr lang="en-ZA" sz="1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E68D8E4-746A-4F1B-9ADB-8C29E0B1B1F4}" type="parTrans" cxnId="{3C9871C6-F8CC-410D-B4D0-7F288E453FD4}">
      <dgm:prSet/>
      <dgm:spPr/>
      <dgm:t>
        <a:bodyPr/>
        <a:lstStyle/>
        <a:p>
          <a:endParaRPr lang="en-ZA"/>
        </a:p>
      </dgm:t>
    </dgm:pt>
    <dgm:pt modelId="{83E9C73E-DCF6-44DC-980B-34997D067444}" type="sibTrans" cxnId="{3C9871C6-F8CC-410D-B4D0-7F288E453FD4}">
      <dgm:prSet/>
      <dgm:spPr>
        <a:xfrm>
          <a:off x="406139" y="788255"/>
          <a:ext cx="3226321" cy="322632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075B2341-78C5-4705-BAF0-C382DB73DA74}">
      <dgm:prSet phldrT="[Text]"/>
      <dgm:spPr>
        <a:xfrm>
          <a:off x="1276852" y="1658968"/>
          <a:ext cx="1484895" cy="1484895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SAGE (Financial)</a:t>
          </a:r>
        </a:p>
      </dgm:t>
    </dgm:pt>
    <dgm:pt modelId="{3BA59B8F-8424-4A2D-A85A-3E766F4F0B03}" type="parTrans" cxnId="{2BD7B6A9-ED8B-4B99-8559-4A5F9FA636E2}">
      <dgm:prSet/>
      <dgm:spPr/>
      <dgm:t>
        <a:bodyPr/>
        <a:lstStyle/>
        <a:p>
          <a:endParaRPr lang="en-ZA"/>
        </a:p>
      </dgm:t>
    </dgm:pt>
    <dgm:pt modelId="{2B58239D-CDD6-4CBC-949E-BAC47C5C03EC}" type="sibTrans" cxnId="{2BD7B6A9-ED8B-4B99-8559-4A5F9FA636E2}">
      <dgm:prSet/>
      <dgm:spPr/>
      <dgm:t>
        <a:bodyPr/>
        <a:lstStyle/>
        <a:p>
          <a:endParaRPr lang="en-ZA"/>
        </a:p>
      </dgm:t>
    </dgm:pt>
    <dgm:pt modelId="{D0312463-9D96-4C12-9030-0376D43ECB0E}">
      <dgm:prSet phldrT="[Text]" custT="1"/>
      <dgm:spPr>
        <a:xfrm>
          <a:off x="573389" y="3156504"/>
          <a:ext cx="1039426" cy="103942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Asset </a:t>
          </a:r>
          <a:r>
            <a:rPr lang="en-ZA" sz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Register    </a:t>
          </a:r>
          <a:r>
            <a:rPr lang="en-ZA" sz="10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</a:t>
          </a:r>
          <a:r>
            <a:rPr lang="en-ZA" sz="1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30 Sept 2016)</a:t>
          </a:r>
          <a:endParaRPr lang="en-ZA" sz="1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1E45EFC-7004-4019-B4CD-0B79AF6C7062}" type="parTrans" cxnId="{4D70AF09-66EF-46F0-91D3-6F84D4DD276A}">
      <dgm:prSet/>
      <dgm:spPr/>
      <dgm:t>
        <a:bodyPr/>
        <a:lstStyle/>
        <a:p>
          <a:endParaRPr lang="en-ZA"/>
        </a:p>
      </dgm:t>
    </dgm:pt>
    <dgm:pt modelId="{D7BC2E8F-6BA8-4EDC-9DB7-461C65C19A38}" type="sibTrans" cxnId="{4D70AF09-66EF-46F0-91D3-6F84D4DD276A}">
      <dgm:prSet/>
      <dgm:spPr>
        <a:xfrm>
          <a:off x="406139" y="788255"/>
          <a:ext cx="3226321" cy="322632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3430DE46-8EBD-4DA8-B300-B35DD94C362C}">
      <dgm:prSet phldrT="[Text]" custT="1"/>
      <dgm:spPr>
        <a:xfrm>
          <a:off x="967" y="1394771"/>
          <a:ext cx="1039426" cy="103942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Budget </a:t>
          </a:r>
          <a:r>
            <a:rPr lang="en-ZA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          </a:t>
          </a:r>
          <a:r>
            <a:rPr lang="en-ZA" sz="1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(1 Aug 2017)</a:t>
          </a:r>
          <a:endParaRPr lang="en-ZA" sz="1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521E9B-4EB6-4AD4-B347-A764A91EDEA7}" type="parTrans" cxnId="{69CDBD38-8319-49E2-B505-F0552FF8D856}">
      <dgm:prSet/>
      <dgm:spPr/>
      <dgm:t>
        <a:bodyPr/>
        <a:lstStyle/>
        <a:p>
          <a:endParaRPr lang="en-ZA"/>
        </a:p>
      </dgm:t>
    </dgm:pt>
    <dgm:pt modelId="{F0D846D5-72F8-4740-8394-CDE818C1D9AA}" type="sibTrans" cxnId="{69CDBD38-8319-49E2-B505-F0552FF8D856}">
      <dgm:prSet/>
      <dgm:spPr>
        <a:xfrm>
          <a:off x="406139" y="788255"/>
          <a:ext cx="3226321" cy="322632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9152A6F6-70BC-4747-B2A9-7FA67EB70950}">
      <dgm:prSet phldrT="[Text]" custT="1"/>
      <dgm:spPr>
        <a:xfrm>
          <a:off x="1499586" y="305961"/>
          <a:ext cx="1039426" cy="103942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Project </a:t>
          </a:r>
          <a:r>
            <a:rPr lang="en-ZA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            </a:t>
          </a:r>
          <a:r>
            <a:rPr lang="en-ZA" sz="1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( 1 Aug 2017)</a:t>
          </a:r>
          <a:endParaRPr lang="en-ZA" sz="1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F97458B-8B88-4C50-8780-7C15C1217661}" type="parTrans" cxnId="{99B97E8F-D77A-42B7-824E-A1FC81225DC6}">
      <dgm:prSet/>
      <dgm:spPr/>
      <dgm:t>
        <a:bodyPr/>
        <a:lstStyle/>
        <a:p>
          <a:endParaRPr lang="en-ZA"/>
        </a:p>
      </dgm:t>
    </dgm:pt>
    <dgm:pt modelId="{3A9F47CC-F4AF-4840-AE59-45802F850FEB}" type="sibTrans" cxnId="{99B97E8F-D77A-42B7-824E-A1FC81225DC6}">
      <dgm:prSet/>
      <dgm:spPr>
        <a:xfrm>
          <a:off x="406139" y="788255"/>
          <a:ext cx="3226321" cy="322632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5057575D-11D3-4A8E-8E34-D8E9D12E95EA}" type="pres">
      <dgm:prSet presAssocID="{AD95D09D-0E36-4B8B-A131-10650710442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511887-066A-4200-9373-E512B9C7803B}" type="pres">
      <dgm:prSet presAssocID="{075B2341-78C5-4705-BAF0-C382DB73DA74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ZA"/>
        </a:p>
      </dgm:t>
    </dgm:pt>
    <dgm:pt modelId="{16662D49-0FE3-4449-A480-64F180FA7F68}" type="pres">
      <dgm:prSet presAssocID="{9152A6F6-70BC-4747-B2A9-7FA67EB70950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ZA"/>
        </a:p>
      </dgm:t>
    </dgm:pt>
    <dgm:pt modelId="{46729D2D-751C-4A08-AF1B-11FD3AC63128}" type="pres">
      <dgm:prSet presAssocID="{9152A6F6-70BC-4747-B2A9-7FA67EB70950}" presName="dummy" presStyleCnt="0"/>
      <dgm:spPr/>
    </dgm:pt>
    <dgm:pt modelId="{041EFA99-9E24-43D0-BE76-C1998ACC69A8}" type="pres">
      <dgm:prSet presAssocID="{3A9F47CC-F4AF-4840-AE59-45802F850FEB}" presName="sibTrans" presStyleLbl="sibTrans2D1" presStyleIdx="0" presStyleCnt="5"/>
      <dgm:spPr>
        <a:prstGeom prst="blockArc">
          <a:avLst>
            <a:gd name="adj1" fmla="val 16200000"/>
            <a:gd name="adj2" fmla="val 20520000"/>
            <a:gd name="adj3" fmla="val 4639"/>
          </a:avLst>
        </a:prstGeom>
      </dgm:spPr>
      <dgm:t>
        <a:bodyPr/>
        <a:lstStyle/>
        <a:p>
          <a:endParaRPr lang="en-US"/>
        </a:p>
      </dgm:t>
    </dgm:pt>
    <dgm:pt modelId="{5D605F24-05DD-4B6B-8079-91132681677D}" type="pres">
      <dgm:prSet presAssocID="{31BF097A-A626-4A99-812D-2C2AE9C4BFC9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508CF49-ECDC-4363-AFFC-47E323D26CAD}" type="pres">
      <dgm:prSet presAssocID="{31BF097A-A626-4A99-812D-2C2AE9C4BFC9}" presName="dummy" presStyleCnt="0"/>
      <dgm:spPr/>
    </dgm:pt>
    <dgm:pt modelId="{31BCEF89-EF84-4A40-B461-5B7F53013E2A}" type="pres">
      <dgm:prSet presAssocID="{08333A0D-E046-415C-BCB7-34B5E026AEC2}" presName="sibTrans" presStyleLbl="sibTrans2D1" presStyleIdx="1" presStyleCnt="5"/>
      <dgm:spPr>
        <a:prstGeom prst="blockArc">
          <a:avLst>
            <a:gd name="adj1" fmla="val 20520000"/>
            <a:gd name="adj2" fmla="val 3240000"/>
            <a:gd name="adj3" fmla="val 4639"/>
          </a:avLst>
        </a:prstGeom>
      </dgm:spPr>
      <dgm:t>
        <a:bodyPr/>
        <a:lstStyle/>
        <a:p>
          <a:endParaRPr lang="en-US"/>
        </a:p>
      </dgm:t>
    </dgm:pt>
    <dgm:pt modelId="{367EB429-753E-409A-B075-B0BA3672A89F}" type="pres">
      <dgm:prSet presAssocID="{2EF49EC3-40E0-49E7-9962-F65F4EFF1842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98641B5-71E7-435D-8DC8-8601E22189B6}" type="pres">
      <dgm:prSet presAssocID="{2EF49EC3-40E0-49E7-9962-F65F4EFF1842}" presName="dummy" presStyleCnt="0"/>
      <dgm:spPr/>
    </dgm:pt>
    <dgm:pt modelId="{C68BFF62-D314-4103-A80F-B64EC3A37A0E}" type="pres">
      <dgm:prSet presAssocID="{83E9C73E-DCF6-44DC-980B-34997D067444}" presName="sibTrans" presStyleLbl="sibTrans2D1" presStyleIdx="2" presStyleCnt="5"/>
      <dgm:spPr>
        <a:prstGeom prst="blockArc">
          <a:avLst>
            <a:gd name="adj1" fmla="val 3240000"/>
            <a:gd name="adj2" fmla="val 7560000"/>
            <a:gd name="adj3" fmla="val 4639"/>
          </a:avLst>
        </a:prstGeom>
      </dgm:spPr>
      <dgm:t>
        <a:bodyPr/>
        <a:lstStyle/>
        <a:p>
          <a:endParaRPr lang="en-US"/>
        </a:p>
      </dgm:t>
    </dgm:pt>
    <dgm:pt modelId="{9316EFDD-9518-49DD-9187-8F1911954E5B}" type="pres">
      <dgm:prSet presAssocID="{D0312463-9D96-4C12-9030-0376D43ECB0E}" presName="node" presStyleLbl="node1" presStyleIdx="3" presStyleCnt="5" custScaleX="11033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D102923-0C76-4B33-868E-1CD80E5A89C2}" type="pres">
      <dgm:prSet presAssocID="{D0312463-9D96-4C12-9030-0376D43ECB0E}" presName="dummy" presStyleCnt="0"/>
      <dgm:spPr/>
    </dgm:pt>
    <dgm:pt modelId="{78527E40-DF2E-419E-BA94-32EBD2865FB0}" type="pres">
      <dgm:prSet presAssocID="{D7BC2E8F-6BA8-4EDC-9DB7-461C65C19A38}" presName="sibTrans" presStyleLbl="sibTrans2D1" presStyleIdx="3" presStyleCnt="5"/>
      <dgm:spPr>
        <a:prstGeom prst="blockArc">
          <a:avLst>
            <a:gd name="adj1" fmla="val 7560000"/>
            <a:gd name="adj2" fmla="val 11880000"/>
            <a:gd name="adj3" fmla="val 4639"/>
          </a:avLst>
        </a:prstGeom>
      </dgm:spPr>
      <dgm:t>
        <a:bodyPr/>
        <a:lstStyle/>
        <a:p>
          <a:endParaRPr lang="en-US"/>
        </a:p>
      </dgm:t>
    </dgm:pt>
    <dgm:pt modelId="{775EA7D6-43C1-4B33-BF8D-BF33017A939B}" type="pres">
      <dgm:prSet presAssocID="{3430DE46-8EBD-4DA8-B300-B35DD94C362C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ZA"/>
        </a:p>
      </dgm:t>
    </dgm:pt>
    <dgm:pt modelId="{62ADFE4B-916E-4223-A6DE-5949A4E651B9}" type="pres">
      <dgm:prSet presAssocID="{3430DE46-8EBD-4DA8-B300-B35DD94C362C}" presName="dummy" presStyleCnt="0"/>
      <dgm:spPr/>
    </dgm:pt>
    <dgm:pt modelId="{499F537B-5632-4F83-AB3F-95815883C0B0}" type="pres">
      <dgm:prSet presAssocID="{F0D846D5-72F8-4740-8394-CDE818C1D9AA}" presName="sibTrans" presStyleLbl="sibTrans2D1" presStyleIdx="4" presStyleCnt="5"/>
      <dgm:spPr>
        <a:prstGeom prst="blockArc">
          <a:avLst>
            <a:gd name="adj1" fmla="val 11880000"/>
            <a:gd name="adj2" fmla="val 16200000"/>
            <a:gd name="adj3" fmla="val 4639"/>
          </a:avLst>
        </a:prstGeom>
      </dgm:spPr>
      <dgm:t>
        <a:bodyPr/>
        <a:lstStyle/>
        <a:p>
          <a:endParaRPr lang="en-US"/>
        </a:p>
      </dgm:t>
    </dgm:pt>
  </dgm:ptLst>
  <dgm:cxnLst>
    <dgm:cxn modelId="{4D70AF09-66EF-46F0-91D3-6F84D4DD276A}" srcId="{075B2341-78C5-4705-BAF0-C382DB73DA74}" destId="{D0312463-9D96-4C12-9030-0376D43ECB0E}" srcOrd="3" destOrd="0" parTransId="{C1E45EFC-7004-4019-B4CD-0B79AF6C7062}" sibTransId="{D7BC2E8F-6BA8-4EDC-9DB7-461C65C19A38}"/>
    <dgm:cxn modelId="{32C8708F-2413-4066-824E-55B68BE9E5D0}" type="presOf" srcId="{F0D846D5-72F8-4740-8394-CDE818C1D9AA}" destId="{499F537B-5632-4F83-AB3F-95815883C0B0}" srcOrd="0" destOrd="0" presId="urn:microsoft.com/office/officeart/2005/8/layout/radial6"/>
    <dgm:cxn modelId="{99B97E8F-D77A-42B7-824E-A1FC81225DC6}" srcId="{075B2341-78C5-4705-BAF0-C382DB73DA74}" destId="{9152A6F6-70BC-4747-B2A9-7FA67EB70950}" srcOrd="0" destOrd="0" parTransId="{0F97458B-8B88-4C50-8780-7C15C1217661}" sibTransId="{3A9F47CC-F4AF-4840-AE59-45802F850FEB}"/>
    <dgm:cxn modelId="{1D3C65F1-5708-42E4-863D-18368FA673D5}" type="presOf" srcId="{08333A0D-E046-415C-BCB7-34B5E026AEC2}" destId="{31BCEF89-EF84-4A40-B461-5B7F53013E2A}" srcOrd="0" destOrd="0" presId="urn:microsoft.com/office/officeart/2005/8/layout/radial6"/>
    <dgm:cxn modelId="{72CD6E27-4210-4489-BE8D-032769374F2F}" type="presOf" srcId="{3430DE46-8EBD-4DA8-B300-B35DD94C362C}" destId="{775EA7D6-43C1-4B33-BF8D-BF33017A939B}" srcOrd="0" destOrd="0" presId="urn:microsoft.com/office/officeart/2005/8/layout/radial6"/>
    <dgm:cxn modelId="{22BF0E72-86FE-426B-B6AA-FEA83444D17E}" type="presOf" srcId="{D0312463-9D96-4C12-9030-0376D43ECB0E}" destId="{9316EFDD-9518-49DD-9187-8F1911954E5B}" srcOrd="0" destOrd="0" presId="urn:microsoft.com/office/officeart/2005/8/layout/radial6"/>
    <dgm:cxn modelId="{2BF16156-9263-4F47-8759-9A9E413EB7A0}" type="presOf" srcId="{075B2341-78C5-4705-BAF0-C382DB73DA74}" destId="{08511887-066A-4200-9373-E512B9C7803B}" srcOrd="0" destOrd="0" presId="urn:microsoft.com/office/officeart/2005/8/layout/radial6"/>
    <dgm:cxn modelId="{CC28B69D-47C7-4B63-B430-3D761D3842C0}" type="presOf" srcId="{D7BC2E8F-6BA8-4EDC-9DB7-461C65C19A38}" destId="{78527E40-DF2E-419E-BA94-32EBD2865FB0}" srcOrd="0" destOrd="0" presId="urn:microsoft.com/office/officeart/2005/8/layout/radial6"/>
    <dgm:cxn modelId="{69CDBD38-8319-49E2-B505-F0552FF8D856}" srcId="{075B2341-78C5-4705-BAF0-C382DB73DA74}" destId="{3430DE46-8EBD-4DA8-B300-B35DD94C362C}" srcOrd="4" destOrd="0" parTransId="{19521E9B-4EB6-4AD4-B347-A764A91EDEA7}" sibTransId="{F0D846D5-72F8-4740-8394-CDE818C1D9AA}"/>
    <dgm:cxn modelId="{15C25C6E-A9DC-424F-938A-F1E1E9E8A977}" type="presOf" srcId="{AD95D09D-0E36-4B8B-A131-10650710442F}" destId="{5057575D-11D3-4A8E-8E34-D8E9D12E95EA}" srcOrd="0" destOrd="0" presId="urn:microsoft.com/office/officeart/2005/8/layout/radial6"/>
    <dgm:cxn modelId="{3C9871C6-F8CC-410D-B4D0-7F288E453FD4}" srcId="{075B2341-78C5-4705-BAF0-C382DB73DA74}" destId="{2EF49EC3-40E0-49E7-9962-F65F4EFF1842}" srcOrd="2" destOrd="0" parTransId="{7E68D8E4-746A-4F1B-9ADB-8C29E0B1B1F4}" sibTransId="{83E9C73E-DCF6-44DC-980B-34997D067444}"/>
    <dgm:cxn modelId="{6F742589-4349-4A68-B416-AB8FE062F712}" srcId="{075B2341-78C5-4705-BAF0-C382DB73DA74}" destId="{31BF097A-A626-4A99-812D-2C2AE9C4BFC9}" srcOrd="1" destOrd="0" parTransId="{5ADB9713-E23D-492D-9EA6-A23A845B7A92}" sibTransId="{08333A0D-E046-415C-BCB7-34B5E026AEC2}"/>
    <dgm:cxn modelId="{2BD7B6A9-ED8B-4B99-8559-4A5F9FA636E2}" srcId="{AD95D09D-0E36-4B8B-A131-10650710442F}" destId="{075B2341-78C5-4705-BAF0-C382DB73DA74}" srcOrd="0" destOrd="0" parTransId="{3BA59B8F-8424-4A2D-A85A-3E766F4F0B03}" sibTransId="{2B58239D-CDD6-4CBC-949E-BAC47C5C03EC}"/>
    <dgm:cxn modelId="{9F32803D-EE5E-4B37-A0D4-6094361F2334}" type="presOf" srcId="{2EF49EC3-40E0-49E7-9962-F65F4EFF1842}" destId="{367EB429-753E-409A-B075-B0BA3672A89F}" srcOrd="0" destOrd="0" presId="urn:microsoft.com/office/officeart/2005/8/layout/radial6"/>
    <dgm:cxn modelId="{65FFFF5A-3ED9-4404-A7DF-5CF8AF876683}" type="presOf" srcId="{3A9F47CC-F4AF-4840-AE59-45802F850FEB}" destId="{041EFA99-9E24-43D0-BE76-C1998ACC69A8}" srcOrd="0" destOrd="0" presId="urn:microsoft.com/office/officeart/2005/8/layout/radial6"/>
    <dgm:cxn modelId="{96DF456B-B6E9-41BF-90C5-EC08EFF2BE47}" type="presOf" srcId="{31BF097A-A626-4A99-812D-2C2AE9C4BFC9}" destId="{5D605F24-05DD-4B6B-8079-91132681677D}" srcOrd="0" destOrd="0" presId="urn:microsoft.com/office/officeart/2005/8/layout/radial6"/>
    <dgm:cxn modelId="{FB5DEB4B-5069-471A-959F-315C49701B43}" type="presOf" srcId="{9152A6F6-70BC-4747-B2A9-7FA67EB70950}" destId="{16662D49-0FE3-4449-A480-64F180FA7F68}" srcOrd="0" destOrd="0" presId="urn:microsoft.com/office/officeart/2005/8/layout/radial6"/>
    <dgm:cxn modelId="{ECBC5519-188B-401E-A48D-9BD87E920A1E}" type="presOf" srcId="{83E9C73E-DCF6-44DC-980B-34997D067444}" destId="{C68BFF62-D314-4103-A80F-B64EC3A37A0E}" srcOrd="0" destOrd="0" presId="urn:microsoft.com/office/officeart/2005/8/layout/radial6"/>
    <dgm:cxn modelId="{CD0558FE-8F02-41D4-969D-36854C9B7B93}" type="presParOf" srcId="{5057575D-11D3-4A8E-8E34-D8E9D12E95EA}" destId="{08511887-066A-4200-9373-E512B9C7803B}" srcOrd="0" destOrd="0" presId="urn:microsoft.com/office/officeart/2005/8/layout/radial6"/>
    <dgm:cxn modelId="{881A7C4B-0C06-4193-A049-1C2300EE11F6}" type="presParOf" srcId="{5057575D-11D3-4A8E-8E34-D8E9D12E95EA}" destId="{16662D49-0FE3-4449-A480-64F180FA7F68}" srcOrd="1" destOrd="0" presId="urn:microsoft.com/office/officeart/2005/8/layout/radial6"/>
    <dgm:cxn modelId="{AD57DD37-A438-4A02-9B2B-D327C3A9CE5E}" type="presParOf" srcId="{5057575D-11D3-4A8E-8E34-D8E9D12E95EA}" destId="{46729D2D-751C-4A08-AF1B-11FD3AC63128}" srcOrd="2" destOrd="0" presId="urn:microsoft.com/office/officeart/2005/8/layout/radial6"/>
    <dgm:cxn modelId="{5AA1DA77-FB77-4B1C-93B8-09FB73F428AC}" type="presParOf" srcId="{5057575D-11D3-4A8E-8E34-D8E9D12E95EA}" destId="{041EFA99-9E24-43D0-BE76-C1998ACC69A8}" srcOrd="3" destOrd="0" presId="urn:microsoft.com/office/officeart/2005/8/layout/radial6"/>
    <dgm:cxn modelId="{F56CF930-19BF-4EF9-ABA0-9136A233D4AF}" type="presParOf" srcId="{5057575D-11D3-4A8E-8E34-D8E9D12E95EA}" destId="{5D605F24-05DD-4B6B-8079-91132681677D}" srcOrd="4" destOrd="0" presId="urn:microsoft.com/office/officeart/2005/8/layout/radial6"/>
    <dgm:cxn modelId="{D6475354-C5A9-4D2C-8DFE-CBEDFFD31190}" type="presParOf" srcId="{5057575D-11D3-4A8E-8E34-D8E9D12E95EA}" destId="{B508CF49-ECDC-4363-AFFC-47E323D26CAD}" srcOrd="5" destOrd="0" presId="urn:microsoft.com/office/officeart/2005/8/layout/radial6"/>
    <dgm:cxn modelId="{5D44E20F-EF33-4E92-8AA8-CDA1C8B03EA9}" type="presParOf" srcId="{5057575D-11D3-4A8E-8E34-D8E9D12E95EA}" destId="{31BCEF89-EF84-4A40-B461-5B7F53013E2A}" srcOrd="6" destOrd="0" presId="urn:microsoft.com/office/officeart/2005/8/layout/radial6"/>
    <dgm:cxn modelId="{CCD41081-7F92-42DA-9D80-06498212F3EF}" type="presParOf" srcId="{5057575D-11D3-4A8E-8E34-D8E9D12E95EA}" destId="{367EB429-753E-409A-B075-B0BA3672A89F}" srcOrd="7" destOrd="0" presId="urn:microsoft.com/office/officeart/2005/8/layout/radial6"/>
    <dgm:cxn modelId="{CD73C770-C9FE-4994-890C-6A274E81CADD}" type="presParOf" srcId="{5057575D-11D3-4A8E-8E34-D8E9D12E95EA}" destId="{A98641B5-71E7-435D-8DC8-8601E22189B6}" srcOrd="8" destOrd="0" presId="urn:microsoft.com/office/officeart/2005/8/layout/radial6"/>
    <dgm:cxn modelId="{188FD553-BD23-4856-BB68-91C6C0332D56}" type="presParOf" srcId="{5057575D-11D3-4A8E-8E34-D8E9D12E95EA}" destId="{C68BFF62-D314-4103-A80F-B64EC3A37A0E}" srcOrd="9" destOrd="0" presId="urn:microsoft.com/office/officeart/2005/8/layout/radial6"/>
    <dgm:cxn modelId="{E15A060A-4859-4C87-9444-C4E2BF590AFB}" type="presParOf" srcId="{5057575D-11D3-4A8E-8E34-D8E9D12E95EA}" destId="{9316EFDD-9518-49DD-9187-8F1911954E5B}" srcOrd="10" destOrd="0" presId="urn:microsoft.com/office/officeart/2005/8/layout/radial6"/>
    <dgm:cxn modelId="{584532DF-7783-438E-9AD0-1CB032880503}" type="presParOf" srcId="{5057575D-11D3-4A8E-8E34-D8E9D12E95EA}" destId="{DD102923-0C76-4B33-868E-1CD80E5A89C2}" srcOrd="11" destOrd="0" presId="urn:microsoft.com/office/officeart/2005/8/layout/radial6"/>
    <dgm:cxn modelId="{27833948-F483-40C5-B585-FCA6833724BF}" type="presParOf" srcId="{5057575D-11D3-4A8E-8E34-D8E9D12E95EA}" destId="{78527E40-DF2E-419E-BA94-32EBD2865FB0}" srcOrd="12" destOrd="0" presId="urn:microsoft.com/office/officeart/2005/8/layout/radial6"/>
    <dgm:cxn modelId="{803C2544-C404-4B40-966B-D16E90D2A120}" type="presParOf" srcId="{5057575D-11D3-4A8E-8E34-D8E9D12E95EA}" destId="{775EA7D6-43C1-4B33-BF8D-BF33017A939B}" srcOrd="13" destOrd="0" presId="urn:microsoft.com/office/officeart/2005/8/layout/radial6"/>
    <dgm:cxn modelId="{06C55AB4-1060-4262-BB8A-7D10A1AF242F}" type="presParOf" srcId="{5057575D-11D3-4A8E-8E34-D8E9D12E95EA}" destId="{62ADFE4B-916E-4223-A6DE-5949A4E651B9}" srcOrd="14" destOrd="0" presId="urn:microsoft.com/office/officeart/2005/8/layout/radial6"/>
    <dgm:cxn modelId="{1D8FBAC8-E879-4C27-B582-7474BB6402A3}" type="presParOf" srcId="{5057575D-11D3-4A8E-8E34-D8E9D12E95EA}" destId="{499F537B-5632-4F83-AB3F-95815883C0B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8D8F-63AD-438F-861A-8129C5CAEE64}" type="datetimeFigureOut">
              <a:rPr lang="en-ZA" smtClean="0"/>
              <a:pPr/>
              <a:t>2016/09/16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C24D5-1CEA-4608-BB35-AC46CEF5B33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385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C24D5-1CEA-4608-BB35-AC46CEF5B33A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5757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C24D5-1CEA-4608-BB35-AC46CEF5B33A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9851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C24D5-1CEA-4608-BB35-AC46CEF5B33A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628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C24D5-1CEA-4608-BB35-AC46CEF5B33A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2271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C24D5-1CEA-4608-BB35-AC46CEF5B33A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7485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8E-D945-424A-B34E-1390EBE23F45}" type="datetime1">
              <a:rPr lang="en-ZA" smtClean="0"/>
              <a:pPr/>
              <a:t>2016/09/16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0334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384-83FE-4E44-8163-8451F40794F6}" type="datetime1">
              <a:rPr lang="en-ZA" smtClean="0"/>
              <a:pPr/>
              <a:t>2016/09/16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9409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D633-FEDF-4F83-BA6E-5F102551EC80}" type="datetime1">
              <a:rPr lang="en-ZA" smtClean="0"/>
              <a:pPr/>
              <a:t>2016/09/16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1532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C57D-A6B4-47B1-902B-18C81A6E95E6}" type="datetime1">
              <a:rPr lang="en-ZA" smtClean="0"/>
              <a:pPr/>
              <a:t>2016/09/16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8870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7693-C31D-4C52-B809-4D37C4AE584E}" type="datetime1">
              <a:rPr lang="en-ZA" smtClean="0"/>
              <a:pPr/>
              <a:t>2016/09/16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1557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931C-94B7-41A8-B212-214550FFE70F}" type="datetime1">
              <a:rPr lang="en-ZA" smtClean="0"/>
              <a:pPr/>
              <a:t>2016/09/16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7800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DAFA-BE41-4A92-B6DC-8FA37F236617}" type="datetime1">
              <a:rPr lang="en-ZA" smtClean="0"/>
              <a:pPr/>
              <a:t>2016/09/16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7409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11DA-3E3A-4F64-A794-F14D5B026D9F}" type="datetime1">
              <a:rPr lang="en-ZA" smtClean="0"/>
              <a:pPr/>
              <a:t>2016/09/16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3708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82C5-C25E-4A21-AFE8-A2F29802C718}" type="datetime1">
              <a:rPr lang="en-ZA" smtClean="0"/>
              <a:pPr/>
              <a:t>2016/09/16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5946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1402-B3A5-4300-A300-DA7C42DBC96C}" type="datetime1">
              <a:rPr lang="en-ZA" smtClean="0"/>
              <a:pPr/>
              <a:t>2016/09/16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8569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ABE1-D089-4CCA-B6C2-218FC4970F3E}" type="datetime1">
              <a:rPr lang="en-ZA" smtClean="0"/>
              <a:pPr/>
              <a:t>2016/09/16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3507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31F6-C23F-4E70-AA5E-524F39F34B08}" type="datetime1">
              <a:rPr lang="en-ZA" smtClean="0"/>
              <a:pPr/>
              <a:t>2016/09/16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2EDFD-FB04-4EB9-AB7F-902B1291554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9696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51" y="116632"/>
            <a:ext cx="2900749" cy="12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367810" y="0"/>
            <a:ext cx="7824190" cy="6858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>
              <a:lnSpc>
                <a:spcPct val="95000"/>
              </a:lnSpc>
              <a:spcBef>
                <a:spcPct val="50000"/>
              </a:spcBef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7952" y="1196752"/>
            <a:ext cx="70286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PROPERTY MANAGEMENT TRADING ENTITY</a:t>
            </a: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28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Quarter Performance of 2015/16 and 1</a:t>
            </a:r>
            <a:r>
              <a:rPr lang="en-US" sz="2800" b="1" baseline="30000" dirty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Quarter Performance of 2016/17 for the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PMTE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b="1" dirty="0"/>
              <a:t>Standing Committee on Appropriation </a:t>
            </a:r>
          </a:p>
          <a:p>
            <a:pPr algn="ctr"/>
            <a:r>
              <a:rPr lang="en-US" b="1" dirty="0"/>
              <a:t>Parliament, Cape Town </a:t>
            </a:r>
          </a:p>
          <a:p>
            <a:pPr algn="ctr"/>
            <a:r>
              <a:rPr lang="en-US" b="1" dirty="0"/>
              <a:t>15</a:t>
            </a:r>
            <a:r>
              <a:rPr lang="en-US" b="1" baseline="30000" dirty="0"/>
              <a:t>th</a:t>
            </a:r>
            <a:r>
              <a:rPr lang="en-US" b="1" dirty="0"/>
              <a:t> September 2016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  <a:p>
            <a:endParaRPr lang="en-ZA" sz="2000" dirty="0"/>
          </a:p>
        </p:txBody>
      </p:sp>
      <p:sp>
        <p:nvSpPr>
          <p:cNvPr id="2" name="Rectangle 1"/>
          <p:cNvSpPr/>
          <p:nvPr/>
        </p:nvSpPr>
        <p:spPr>
          <a:xfrm>
            <a:off x="688746" y="6356092"/>
            <a:ext cx="28216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Office of the Director-General</a:t>
            </a:r>
            <a:endParaRPr lang="en-ZA" sz="1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1344" y="6356092"/>
            <a:ext cx="3816424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177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2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ZA" sz="3000" b="1" dirty="0">
                <a:solidFill>
                  <a:schemeClr val="accent6">
                    <a:lumMod val="50000"/>
                  </a:schemeClr>
                </a:solidFill>
              </a:rPr>
              <a:t>National Development Plan Targets - 2015/16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61" y="6618427"/>
            <a:ext cx="611560" cy="24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10</a:t>
            </a:fld>
            <a:endParaRPr lang="en-Z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6032548"/>
              </p:ext>
            </p:extLst>
          </p:nvPr>
        </p:nvGraphicFramePr>
        <p:xfrm>
          <a:off x="191342" y="764705"/>
          <a:ext cx="11809313" cy="546223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6146"/>
                <a:gridCol w="2160240"/>
                <a:gridCol w="1152128"/>
                <a:gridCol w="3384376"/>
                <a:gridCol w="3816423"/>
              </a:tblGrid>
              <a:tr h="162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National priorities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NDP Chapter &amp; MTSF National Outcome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MTEF Budget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Related performance indicators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</a:rPr>
                        <a:t>2015/16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Annual Performance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440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Small </a:t>
                      </a:r>
                      <a:r>
                        <a:rPr lang="en-US" sz="1400" u="none" strike="noStrike" dirty="0" err="1">
                          <a:effectLst/>
                        </a:rPr>
                        <a:t>Harbour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Development (Ocean Phakisa)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Chapter 3, 4 and 5: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Outcome 6: An efficient, competitive and responsive economic infrastructure network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400" u="none" strike="noStrike" dirty="0">
                          <a:effectLst/>
                        </a:rPr>
                        <a:t>of investment decisions approved to support Operation Phakisa (</a:t>
                      </a:r>
                      <a:r>
                        <a:rPr lang="en-US" sz="1400" u="none" strike="noStrike" dirty="0" err="1">
                          <a:effectLst/>
                        </a:rPr>
                        <a:t>mari</a:t>
                      </a:r>
                      <a:r>
                        <a:rPr lang="en-US" sz="1400" u="none" strike="noStrike" dirty="0">
                          <a:effectLst/>
                        </a:rPr>
                        <a:t>/aquaculture projects) 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400" u="none" strike="noStrike" dirty="0">
                          <a:effectLst/>
                        </a:rPr>
                        <a:t>of investment decisions approved on proclaimed fishing </a:t>
                      </a:r>
                      <a:r>
                        <a:rPr lang="en-US" sz="1400" u="none" strike="noStrike" dirty="0" err="1">
                          <a:effectLst/>
                        </a:rPr>
                        <a:t>harbours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</a:rPr>
                        <a:t>Audit </a:t>
                      </a:r>
                      <a:r>
                        <a:rPr lang="en-US" sz="1400" u="none" strike="noStrike" dirty="0">
                          <a:effectLst/>
                        </a:rPr>
                        <a:t>of all state coastal reserves under  the custodianship of Public Works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400" u="none" strike="noStrike" kern="1200" baseline="0" dirty="0" smtClean="0"/>
                        <a:t>82% achieved against a 60-80% target of investment decisions approved to support Operation Phakisa projects (9 of 11 operation Phakisa aquaculture related leases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ZA" sz="1400" u="none" strike="noStrike" kern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400" u="none" strike="noStrike" kern="1200" baseline="0" dirty="0" smtClean="0"/>
                        <a:t>100% achieved against a 60-80% of investment decisions (73 of 73) approved on proclaimed fishing harbours Infrastructure</a:t>
                      </a:r>
                      <a:endParaRPr lang="en-ZA" sz="14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643" marR="5643" marT="5643" marB="0"/>
                </a:tc>
              </a:tr>
              <a:tr h="64838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Energy Savings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Chapter 4 and 5: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Outcome 6: An efficient, competitive and responsive economic infrastructure network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R60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.6 million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</a:rPr>
                        <a:t>Reduction </a:t>
                      </a:r>
                      <a:r>
                        <a:rPr lang="en-US" sz="1400" u="none" strike="noStrike" dirty="0">
                          <a:effectLst/>
                        </a:rPr>
                        <a:t>in kilowatt-hour (Kwh) usage  achieved on energy consumption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400" u="none" strike="noStrike" dirty="0">
                          <a:effectLst/>
                        </a:rPr>
                        <a:t>efficiency (turnaround time) for unscheduled maintenance on freehold property within 5 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u="none" strike="noStrike" kern="1200" baseline="0" dirty="0" smtClean="0"/>
                        <a:t>284,4 million </a:t>
                      </a:r>
                      <a:r>
                        <a:rPr lang="en-ZA" sz="1400" u="none" strike="noStrike" kern="1200" baseline="0" dirty="0" smtClean="0">
                          <a:effectLst/>
                        </a:rPr>
                        <a:t>r</a:t>
                      </a:r>
                      <a:r>
                        <a:rPr lang="en-ZA" sz="1400" dirty="0" smtClean="0">
                          <a:effectLst/>
                        </a:rPr>
                        <a:t>eduction in kilowatt-hour (Kwh) usage  achieved on energy consumption against</a:t>
                      </a:r>
                      <a:r>
                        <a:rPr lang="en-ZA" sz="1400" baseline="0" dirty="0" smtClean="0">
                          <a:effectLst/>
                        </a:rPr>
                        <a:t> a target of </a:t>
                      </a:r>
                      <a:r>
                        <a:rPr lang="en-ZA" sz="1400" u="none" strike="noStrike" kern="1200" baseline="0" dirty="0" smtClean="0"/>
                        <a:t>220 million </a:t>
                      </a:r>
                      <a:r>
                        <a:rPr lang="en-ZA" sz="1400" u="none" strike="noStrike" kern="1200" baseline="0" dirty="0" err="1" smtClean="0"/>
                        <a:t>KwH</a:t>
                      </a:r>
                      <a:endParaRPr lang="en-ZA" sz="1400" u="none" strike="noStrike" kern="1200" baseline="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u="none" strike="noStrike" kern="1200" baseline="0" dirty="0" smtClean="0"/>
                        <a:t> 5% (253 of 5553) </a:t>
                      </a:r>
                      <a:r>
                        <a:rPr lang="en-ZA" sz="1400" dirty="0" smtClean="0">
                          <a:effectLst/>
                        </a:rPr>
                        <a:t>efficiency (turnaround time) for unscheduled maintenance on freehold property within 5 days against a 65% target </a:t>
                      </a:r>
                      <a:endParaRPr lang="en-ZA" sz="1400" dirty="0" smtClean="0">
                        <a:effectLst/>
                        <a:latin typeface="+mn-lt"/>
                      </a:endParaRPr>
                    </a:p>
                  </a:txBody>
                  <a:tcPr marL="5643" marR="5643" marT="5643" marB="0"/>
                </a:tc>
              </a:tr>
              <a:tr h="1100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Water Conservation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Chapter 4 and 5: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Outcome: 6 An efficient, competitive and responsive economic infrastructure network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Outcome 11: 4. Protected and enhanced environmental assets and natural resources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R6.4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million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</a:rPr>
                        <a:t>Reduction </a:t>
                      </a:r>
                      <a:r>
                        <a:rPr lang="en-US" sz="1400" u="none" strike="noStrike" dirty="0">
                          <a:effectLst/>
                        </a:rPr>
                        <a:t>in </a:t>
                      </a:r>
                      <a:r>
                        <a:rPr lang="en-US" sz="1400" u="none" strike="noStrike" dirty="0" err="1">
                          <a:effectLst/>
                        </a:rPr>
                        <a:t>kilolitre</a:t>
                      </a:r>
                      <a:r>
                        <a:rPr lang="en-US" sz="1400" u="none" strike="noStrike" dirty="0">
                          <a:effectLst/>
                        </a:rPr>
                        <a:t> –(kl) usage  achieved on water consumption 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</a:rPr>
                        <a:t>Number </a:t>
                      </a:r>
                      <a:r>
                        <a:rPr lang="en-US" sz="1400" u="none" strike="noStrike" dirty="0">
                          <a:effectLst/>
                        </a:rPr>
                        <a:t>of Building Management Systems installed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u="none" strike="noStrike" kern="1200" baseline="0" dirty="0" smtClean="0"/>
                        <a:t>4,090,865 (kl) </a:t>
                      </a:r>
                      <a:r>
                        <a:rPr lang="en-ZA" sz="1400" dirty="0" smtClean="0">
                          <a:effectLst/>
                        </a:rPr>
                        <a:t>Reduction in kilolitre –(kl) usage  achieved on water consumption against</a:t>
                      </a:r>
                      <a:r>
                        <a:rPr lang="en-ZA" sz="1400" baseline="0" dirty="0" smtClean="0">
                          <a:effectLst/>
                        </a:rPr>
                        <a:t> a target of </a:t>
                      </a:r>
                      <a:r>
                        <a:rPr lang="en-ZA" sz="1400" u="none" strike="noStrike" kern="1200" baseline="0" dirty="0" smtClean="0"/>
                        <a:t>3,905,528 (kl)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u="none" strike="noStrike" kern="1200" baseline="0" dirty="0" smtClean="0">
                          <a:effectLst/>
                        </a:rPr>
                        <a:t>2 of 3 </a:t>
                      </a:r>
                      <a:r>
                        <a:rPr lang="en-ZA" sz="1400" dirty="0" smtClean="0">
                          <a:effectLst/>
                        </a:rPr>
                        <a:t>Building Management Systems installed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33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2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ZA" sz="3000" b="1" dirty="0">
                <a:solidFill>
                  <a:schemeClr val="accent6">
                    <a:lumMod val="50000"/>
                  </a:schemeClr>
                </a:solidFill>
              </a:rPr>
              <a:t>National Development Plan Targets - </a:t>
            </a:r>
            <a:r>
              <a:rPr lang="en-ZA" sz="3000" b="1" dirty="0" smtClean="0">
                <a:solidFill>
                  <a:schemeClr val="accent6">
                    <a:lumMod val="50000"/>
                  </a:schemeClr>
                </a:solidFill>
              </a:rPr>
              <a:t>2015/16</a:t>
            </a:r>
            <a:endParaRPr lang="en-ZA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00685"/>
            <a:ext cx="611560" cy="24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11</a:t>
            </a:fld>
            <a:endParaRPr lang="en-Z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1494980"/>
              </p:ext>
            </p:extLst>
          </p:nvPr>
        </p:nvGraphicFramePr>
        <p:xfrm>
          <a:off x="191342" y="764705"/>
          <a:ext cx="11809313" cy="564542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31432"/>
                <a:gridCol w="2147148"/>
                <a:gridCol w="2182062"/>
                <a:gridCol w="2863735"/>
                <a:gridCol w="3184936"/>
              </a:tblGrid>
              <a:tr h="5040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r>
                        <a:rPr lang="en-US" sz="1300" u="none" strike="noStrike" dirty="0" smtClean="0">
                          <a:effectLst/>
                        </a:rPr>
                        <a:t>National priorities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NDP Chapter &amp; MTSF National Outcome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MTEF Budget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Related performance indicators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 smtClean="0">
                          <a:effectLst/>
                        </a:rPr>
                        <a:t>2015/16</a:t>
                      </a:r>
                      <a:r>
                        <a:rPr lang="en-US" sz="1300" u="none" strike="noStrike" baseline="0" dirty="0" smtClean="0">
                          <a:effectLst/>
                        </a:rPr>
                        <a:t> Annual Performance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421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Inclusive rural economy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Chapter 6 : Inclusive rural economy 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Outcome 7: Comprehensive rural development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 smtClean="0">
                          <a:effectLst/>
                        </a:rPr>
                        <a:t>R1.9</a:t>
                      </a:r>
                      <a:r>
                        <a:rPr lang="en-GB" sz="1300" u="none" strike="noStrike" baseline="0" dirty="0" smtClean="0">
                          <a:effectLst/>
                        </a:rPr>
                        <a:t> million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300" u="none" strike="noStrike" dirty="0" smtClean="0">
                          <a:effectLst/>
                        </a:rPr>
                        <a:t>Number </a:t>
                      </a:r>
                      <a:r>
                        <a:rPr lang="en-US" sz="1300" u="none" strike="noStrike" dirty="0">
                          <a:effectLst/>
                        </a:rPr>
                        <a:t>of Precinct development proposals produced for local/rural </a:t>
                      </a:r>
                      <a:r>
                        <a:rPr lang="en-US" sz="1300" u="none" strike="noStrike" dirty="0" smtClean="0">
                          <a:effectLst/>
                        </a:rPr>
                        <a:t>municipalities</a:t>
                      </a:r>
                      <a:endParaRPr lang="en-US" sz="1300" u="none" strike="noStrike" dirty="0">
                        <a:effectLst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300" u="none" strike="noStrike" dirty="0" smtClean="0">
                          <a:effectLst/>
                        </a:rPr>
                        <a:t>Number  </a:t>
                      </a:r>
                      <a:r>
                        <a:rPr lang="en-US" sz="1300" u="none" strike="noStrike" dirty="0">
                          <a:effectLst/>
                        </a:rPr>
                        <a:t>of vacant land (Land Parcels) let out towards economic development </a:t>
                      </a:r>
                      <a:r>
                        <a:rPr lang="en-US" sz="1300" u="none" strike="noStrike" dirty="0" smtClean="0">
                          <a:effectLst/>
                        </a:rPr>
                        <a:t>initiatives</a:t>
                      </a:r>
                      <a:endParaRPr lang="en-US" sz="1300" u="none" strike="noStrike" dirty="0">
                        <a:effectLst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300" u="none" strike="noStrike" dirty="0" smtClean="0">
                          <a:effectLst/>
                        </a:rPr>
                        <a:t>Number </a:t>
                      </a:r>
                      <a:r>
                        <a:rPr lang="en-US" sz="1300" u="none" strike="noStrike" dirty="0">
                          <a:effectLst/>
                        </a:rPr>
                        <a:t>of schools completed within planned construction period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300" dirty="0" smtClean="0">
                          <a:effectLst/>
                        </a:rPr>
                        <a:t>2 of 2 </a:t>
                      </a:r>
                      <a:r>
                        <a:rPr lang="en-ZA" sz="1300" u="none" strike="noStrike" kern="1200" baseline="0" dirty="0" smtClean="0"/>
                        <a:t>Precinct Development Proposal completed. (Mandeni and Mount Fletcher)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kern="1200" dirty="0" smtClean="0"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effectLst/>
                        </a:rPr>
                        <a:t>849 </a:t>
                      </a:r>
                      <a:r>
                        <a:rPr lang="en-GB" sz="1300" dirty="0" smtClean="0">
                          <a:effectLst/>
                        </a:rPr>
                        <a:t>vacant land (Land Parcels) let out towards economic development initiatives</a:t>
                      </a:r>
                      <a:r>
                        <a:rPr lang="en-ZA" sz="1300" baseline="0" dirty="0" smtClean="0">
                          <a:effectLst/>
                        </a:rPr>
                        <a:t> </a:t>
                      </a:r>
                      <a:r>
                        <a:rPr lang="en-US" sz="1300" kern="1200" dirty="0" smtClean="0">
                          <a:effectLst/>
                        </a:rPr>
                        <a:t>against</a:t>
                      </a:r>
                      <a:r>
                        <a:rPr lang="en-US" sz="1300" kern="1200" baseline="0" dirty="0" smtClean="0">
                          <a:effectLst/>
                        </a:rPr>
                        <a:t> a target of 100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300" kern="1200" baseline="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baseline="0" dirty="0" smtClean="0">
                          <a:effectLst/>
                        </a:rPr>
                        <a:t>No </a:t>
                      </a:r>
                      <a:r>
                        <a:rPr lang="en-GB" sz="1300" dirty="0" smtClean="0">
                          <a:effectLst/>
                        </a:rPr>
                        <a:t>schools completed within planned construction period</a:t>
                      </a:r>
                      <a:endParaRPr lang="en-US" sz="1300" kern="1200" baseline="0" dirty="0" smtClean="0">
                        <a:effectLst/>
                      </a:endParaRPr>
                    </a:p>
                  </a:txBody>
                  <a:tcPr marL="5643" marR="5643" marT="5643" marB="0"/>
                </a:tc>
              </a:tr>
              <a:tr h="110706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Transforming Human Settlements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Chapter 8 : Transforming Human Settlements </a:t>
                      </a:r>
                      <a:br>
                        <a:rPr lang="en-US" sz="1300" u="none" strike="noStrike">
                          <a:effectLst/>
                        </a:rPr>
                      </a:br>
                      <a:r>
                        <a:rPr lang="en-US" sz="1300" u="none" strike="noStrike">
                          <a:effectLst/>
                        </a:rPr>
                        <a:t>Outcome 8: Sustainable human settlements and improved quality of household life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 smtClean="0">
                          <a:effectLst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300" u="none" strike="noStrike" dirty="0" smtClean="0">
                          <a:effectLst/>
                        </a:rPr>
                        <a:t>Number </a:t>
                      </a:r>
                      <a:r>
                        <a:rPr lang="en-US" sz="1300" u="none" strike="noStrike" dirty="0">
                          <a:effectLst/>
                        </a:rPr>
                        <a:t>of Precinct development proposals produced for metros and district </a:t>
                      </a:r>
                      <a:r>
                        <a:rPr lang="en-US" sz="1300" u="none" strike="noStrike" dirty="0" smtClean="0">
                          <a:effectLst/>
                        </a:rPr>
                        <a:t>municipalities</a:t>
                      </a:r>
                      <a:endParaRPr lang="en-US" sz="1300" u="none" strike="noStrike" dirty="0">
                        <a:effectLst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300" u="none" strike="noStrike" dirty="0" smtClean="0">
                          <a:effectLst/>
                        </a:rPr>
                        <a:t>Number  </a:t>
                      </a:r>
                      <a:r>
                        <a:rPr lang="en-US" sz="1300" u="none" strike="noStrike" dirty="0">
                          <a:effectLst/>
                        </a:rPr>
                        <a:t>of projects completed within agreed construction period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300" dirty="0" smtClean="0">
                          <a:effectLst/>
                        </a:rPr>
                        <a:t>2 of 2 </a:t>
                      </a:r>
                      <a:r>
                        <a:rPr lang="en-ZA" sz="1300" u="none" strike="noStrike" kern="1200" baseline="0" dirty="0" smtClean="0"/>
                        <a:t>Precinct Development Proposal Report completed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ZA" sz="1300" kern="1200" dirty="0" smtClean="0">
                          <a:effectLst/>
                        </a:rPr>
                        <a:t>125 </a:t>
                      </a:r>
                      <a:r>
                        <a:rPr lang="en-GB" sz="1300" dirty="0" smtClean="0">
                          <a:effectLst/>
                        </a:rPr>
                        <a:t>projects completed within agreed construction period against a target</a:t>
                      </a:r>
                      <a:r>
                        <a:rPr lang="en-GB" sz="1300" baseline="0" dirty="0" smtClean="0">
                          <a:effectLst/>
                        </a:rPr>
                        <a:t> of 62</a:t>
                      </a:r>
                      <a:endParaRPr lang="en-ZA" sz="1300" dirty="0" smtClean="0">
                        <a:effectLst/>
                      </a:endParaRPr>
                    </a:p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</a:tr>
              <a:tr h="1983530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 dirty="0" smtClean="0">
                          <a:effectLst/>
                        </a:rPr>
                        <a:t>Providing reasonable functional accommodation that </a:t>
                      </a:r>
                    </a:p>
                    <a:p>
                      <a:pPr algn="l" fontAlgn="t"/>
                      <a:r>
                        <a:rPr lang="en-ZA" sz="1300" u="none" strike="noStrike" dirty="0" smtClean="0">
                          <a:effectLst/>
                        </a:rPr>
                        <a:t>facilitates the attainment of departments’ service </a:t>
                      </a:r>
                    </a:p>
                    <a:p>
                      <a:pPr algn="l" fontAlgn="t"/>
                      <a:r>
                        <a:rPr lang="en-ZA" sz="1300" u="none" strike="noStrike" dirty="0" smtClean="0">
                          <a:effectLst/>
                        </a:rPr>
                        <a:t>delivery objectives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Chapter 13 : Building a capable and developmental State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r>
                        <a:rPr lang="en-US" sz="1300" u="none" strike="noStrike" dirty="0">
                          <a:effectLst/>
                        </a:rPr>
                        <a:t>Outcome 12 : An efficient and effective development-oriented Public Service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The medium term budget allocation for DPW infrastructure is </a:t>
                      </a:r>
                      <a:r>
                        <a:rPr lang="en-US" sz="1300" u="none" strike="noStrike" dirty="0" smtClean="0">
                          <a:effectLst/>
                        </a:rPr>
                        <a:t>R2.2 </a:t>
                      </a:r>
                      <a:r>
                        <a:rPr lang="en-US" sz="1300" u="none" strike="noStrike" dirty="0">
                          <a:effectLst/>
                        </a:rPr>
                        <a:t>billion.  The PMTE medium term budget allocation is </a:t>
                      </a:r>
                      <a:r>
                        <a:rPr lang="en-US" sz="1300" u="none" strike="noStrike" dirty="0" smtClean="0">
                          <a:effectLst/>
                        </a:rPr>
                        <a:t>R31.7 </a:t>
                      </a:r>
                      <a:r>
                        <a:rPr lang="en-US" sz="1300" u="none" strike="noStrike" dirty="0">
                          <a:effectLst/>
                        </a:rPr>
                        <a:t>billion (Clients capital budget, repair and maintenance, cleaning and gardening, private leases, rates and taxes)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300" u="none" strike="noStrike" dirty="0" smtClean="0">
                          <a:effectLst/>
                        </a:rPr>
                        <a:t>Number  </a:t>
                      </a:r>
                      <a:r>
                        <a:rPr lang="en-US" sz="1300" u="none" strike="noStrike" dirty="0">
                          <a:effectLst/>
                        </a:rPr>
                        <a:t>of projects completed within agreed construction period 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3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300" u="none" strike="noStrike" dirty="0">
                          <a:effectLst/>
                        </a:rPr>
                        <a:t>occupancy rate increased for partially occupied property</a:t>
                      </a:r>
                      <a:br>
                        <a:rPr lang="en-US" sz="1300" u="none" strike="noStrike" dirty="0">
                          <a:effectLst/>
                        </a:rPr>
                      </a:b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ZA" sz="1300" kern="1200" dirty="0" smtClean="0">
                          <a:effectLst/>
                        </a:rPr>
                        <a:t>125 </a:t>
                      </a:r>
                      <a:r>
                        <a:rPr lang="en-GB" sz="1300" dirty="0" smtClean="0">
                          <a:effectLst/>
                        </a:rPr>
                        <a:t>projects completed within agreed construction period against a target</a:t>
                      </a:r>
                      <a:r>
                        <a:rPr lang="en-GB" sz="1300" baseline="0" dirty="0" smtClean="0">
                          <a:effectLst/>
                        </a:rPr>
                        <a:t> of 62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300" kern="1200" dirty="0" smtClean="0">
                          <a:effectLst/>
                        </a:rPr>
                        <a:t>0% </a:t>
                      </a:r>
                      <a:r>
                        <a:rPr lang="en-GB" sz="1300" dirty="0" smtClean="0">
                          <a:effectLst/>
                        </a:rPr>
                        <a:t>occupancy rate increased for partially occupied property</a:t>
                      </a:r>
                      <a:endParaRPr lang="en-ZA" sz="1300" dirty="0" smtClean="0">
                        <a:effectLst/>
                      </a:endParaRPr>
                    </a:p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21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2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ZA" sz="3000" b="1" dirty="0">
                <a:solidFill>
                  <a:schemeClr val="accent6">
                    <a:lumMod val="50000"/>
                  </a:schemeClr>
                </a:solidFill>
              </a:rPr>
              <a:t>National Development Plan Targets - 2016/17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00685"/>
            <a:ext cx="611560" cy="24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12</a:t>
            </a:fld>
            <a:endParaRPr lang="en-Z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0015014"/>
              </p:ext>
            </p:extLst>
          </p:nvPr>
        </p:nvGraphicFramePr>
        <p:xfrm>
          <a:off x="305780" y="687643"/>
          <a:ext cx="11729865" cy="59155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70618"/>
                <a:gridCol w="2577403"/>
                <a:gridCol w="1833026"/>
                <a:gridCol w="5348818"/>
              </a:tblGrid>
              <a:tr h="154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National priorities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NDP Chapter &amp; MTSF National Outcome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MTEF Budget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Related performance indicators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732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Small </a:t>
                      </a:r>
                      <a:r>
                        <a:rPr lang="en-US" sz="1100" u="none" strike="noStrike" dirty="0" err="1">
                          <a:effectLst/>
                        </a:rPr>
                        <a:t>Harbour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Development (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Harbour</a:t>
                      </a:r>
                      <a:r>
                        <a:rPr lang="en-US" sz="1100" u="none" strike="noStrike" dirty="0" smtClean="0">
                          <a:effectLst/>
                        </a:rPr>
                        <a:t> Phakisa)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Chapter 3, 4 and 5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Outcome 6: An efficient, competitive and responsive economic infrastructure network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R20.6 million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100" u="none" strike="noStrike" dirty="0">
                          <a:effectLst/>
                        </a:rPr>
                        <a:t>of revenue increased through rentals of </a:t>
                      </a:r>
                      <a:r>
                        <a:rPr lang="en-US" sz="1100" u="none" strike="noStrike" dirty="0" err="1">
                          <a:effectLst/>
                        </a:rPr>
                        <a:t>harbour</a:t>
                      </a:r>
                      <a:r>
                        <a:rPr lang="en-US" sz="1100" u="none" strike="noStrike" dirty="0">
                          <a:effectLst/>
                        </a:rPr>
                        <a:t> related </a:t>
                      </a:r>
                      <a:r>
                        <a:rPr lang="en-US" sz="1100" u="none" strike="noStrike" dirty="0" smtClean="0">
                          <a:effectLst/>
                        </a:rPr>
                        <a:t>properties</a:t>
                      </a:r>
                      <a:endParaRPr lang="en-US" sz="1100" u="none" strike="noStrike" dirty="0">
                        <a:effectLst/>
                      </a:endParaRP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100" u="none" strike="noStrike" dirty="0">
                          <a:effectLst/>
                        </a:rPr>
                        <a:t>of </a:t>
                      </a:r>
                      <a:r>
                        <a:rPr lang="en-US" sz="1100" u="none" strike="noStrike" dirty="0" err="1">
                          <a:effectLst/>
                        </a:rPr>
                        <a:t>DAFF</a:t>
                      </a:r>
                      <a:r>
                        <a:rPr lang="en-US" sz="1100" u="none" strike="noStrike" dirty="0">
                          <a:effectLst/>
                        </a:rPr>
                        <a:t> certified Operation Phakisa Ocean economy leasing requests processed within agreed timeframes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</a:tr>
              <a:tr h="598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Energy Savings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Chapter 4 and 5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Outcome 6: An efficient, competitive and responsive economic infrastructure network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R28 million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Reduction </a:t>
                      </a:r>
                      <a:r>
                        <a:rPr lang="en-US" sz="1100" u="none" strike="noStrike" dirty="0">
                          <a:effectLst/>
                        </a:rPr>
                        <a:t>in energy consumption (kilowatt hours) in identified property portfolio </a:t>
                      </a:r>
                      <a:r>
                        <a:rPr lang="en-US" sz="1100" u="none" strike="noStrike" dirty="0" smtClean="0">
                          <a:effectLst/>
                        </a:rPr>
                        <a:t>Number </a:t>
                      </a:r>
                      <a:r>
                        <a:rPr lang="en-US" sz="1100" u="none" strike="noStrike" dirty="0">
                          <a:effectLst/>
                        </a:rPr>
                        <a:t>of Kilowatt hours of renewable generated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</a:tr>
              <a:tr h="925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Water Conservation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Chapter 4 and 5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Outcome: 6 An efficient, competitive and responsive economic infrastructure network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Outcome 11: Protected and enhanced environmental assets and natural resources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R4.6 </a:t>
                      </a:r>
                      <a:r>
                        <a:rPr lang="en-US" sz="1100" u="none" strike="noStrike" dirty="0">
                          <a:effectLst/>
                        </a:rPr>
                        <a:t>million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Reduction </a:t>
                      </a:r>
                      <a:r>
                        <a:rPr lang="en-US" sz="1100" u="none" strike="noStrike" dirty="0">
                          <a:effectLst/>
                        </a:rPr>
                        <a:t>in water consumption (</a:t>
                      </a:r>
                      <a:r>
                        <a:rPr lang="en-US" sz="1100" u="none" strike="noStrike" dirty="0" err="1">
                          <a:effectLst/>
                        </a:rPr>
                        <a:t>kilolitres</a:t>
                      </a:r>
                      <a:r>
                        <a:rPr lang="en-US" sz="1100" u="none" strike="noStrike" dirty="0">
                          <a:effectLst/>
                        </a:rPr>
                        <a:t>) in identified property </a:t>
                      </a:r>
                      <a:r>
                        <a:rPr lang="en-US" sz="1100" u="none" strike="noStrike" dirty="0" smtClean="0">
                          <a:effectLst/>
                        </a:rPr>
                        <a:t>portfolio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</a:tr>
              <a:tr h="94551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Inclusive rural economy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Chapter 6 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Outcome 7: Comprehensive rural development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R1.9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million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Number </a:t>
                      </a:r>
                      <a:r>
                        <a:rPr lang="en-US" sz="1100" u="none" strike="noStrike" dirty="0">
                          <a:effectLst/>
                        </a:rPr>
                        <a:t>of User Asset Management Plans </a:t>
                      </a:r>
                      <a:r>
                        <a:rPr lang="en-US" sz="1100" u="none" strike="noStrike" dirty="0" smtClean="0">
                          <a:effectLst/>
                        </a:rPr>
                        <a:t>received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Number </a:t>
                      </a:r>
                      <a:r>
                        <a:rPr lang="en-US" sz="1100" u="none" strike="noStrike" dirty="0">
                          <a:effectLst/>
                        </a:rPr>
                        <a:t>of Custodian Asset Management Plans </a:t>
                      </a:r>
                      <a:r>
                        <a:rPr lang="en-US" sz="1100" u="none" strike="noStrike" dirty="0" smtClean="0">
                          <a:effectLst/>
                        </a:rPr>
                        <a:t>approved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Number </a:t>
                      </a:r>
                      <a:r>
                        <a:rPr lang="en-US" sz="1100" u="none" strike="noStrike" dirty="0">
                          <a:effectLst/>
                        </a:rPr>
                        <a:t>of Government Precinct Development Proposals integrated </a:t>
                      </a:r>
                      <a:r>
                        <a:rPr lang="en-US" sz="1100" u="none" strike="noStrike" dirty="0" smtClean="0">
                          <a:effectLst/>
                        </a:rPr>
                        <a:t>with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identified </a:t>
                      </a:r>
                      <a:r>
                        <a:rPr lang="en-US" sz="1100" u="none" strike="noStrike" dirty="0">
                          <a:effectLst/>
                        </a:rPr>
                        <a:t>municipal (urban and rural) Integrated Development Plans (</a:t>
                      </a:r>
                      <a:r>
                        <a:rPr lang="en-US" sz="1100" u="none" strike="noStrike" dirty="0" err="1">
                          <a:effectLst/>
                        </a:rPr>
                        <a:t>IDPs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</a:tr>
              <a:tr h="94551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Transforming Human Settlements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Chapter 8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Outcome 8: Sustainable human settlements and improved quality of household life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 dirty="0" smtClean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Number </a:t>
                      </a:r>
                      <a:r>
                        <a:rPr lang="en-US" sz="1100" u="none" strike="noStrike" dirty="0">
                          <a:effectLst/>
                        </a:rPr>
                        <a:t>of Government Precinct Development Proposals integrated with identified municipal (urban and rural) Integrated Development Plans (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IDPs</a:t>
                      </a:r>
                      <a:r>
                        <a:rPr lang="en-US" sz="11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Number </a:t>
                      </a:r>
                      <a:r>
                        <a:rPr lang="en-US" sz="1100" u="none" strike="noStrike" dirty="0">
                          <a:effectLst/>
                        </a:rPr>
                        <a:t>of sites established for </a:t>
                      </a:r>
                      <a:r>
                        <a:rPr lang="en-US" sz="1100" u="none" strike="noStrike" dirty="0" smtClean="0">
                          <a:effectLst/>
                        </a:rPr>
                        <a:t>development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100" u="none" strike="noStrike" dirty="0">
                          <a:effectLst/>
                        </a:rPr>
                        <a:t>of responsive disposal requests approved within scheduled timeframes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</a:tr>
              <a:tr h="1348212">
                <a:tc>
                  <a:txBody>
                    <a:bodyPr/>
                    <a:lstStyle/>
                    <a:p>
                      <a:r>
                        <a:rPr lang="en-ZA" sz="1100" u="none" strike="noStrike" kern="1200" dirty="0" smtClean="0">
                          <a:effectLst/>
                        </a:rPr>
                        <a:t>Providing reasonable functional accommodation that facilitates the attainment of departments’ service delivery objectives </a:t>
                      </a:r>
                    </a:p>
                    <a:p>
                      <a:r>
                        <a:rPr lang="en-ZA" sz="1100" u="none" strike="noStrike" kern="1200" dirty="0" smtClean="0">
                          <a:effectLst/>
                        </a:rPr>
                        <a:t>	</a:t>
                      </a:r>
                      <a:endParaRPr lang="en-ZA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Chapter 13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Outcome 12 : An efficient and effective development-oriented Public Service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The PMTE medium term budget allocation is </a:t>
                      </a:r>
                      <a:r>
                        <a:rPr lang="en-US" sz="1100" u="none" strike="noStrike" dirty="0" smtClean="0">
                          <a:effectLst/>
                        </a:rPr>
                        <a:t>R31.2 </a:t>
                      </a:r>
                      <a:r>
                        <a:rPr lang="en-US" sz="1100" u="none" strike="noStrike" dirty="0">
                          <a:effectLst/>
                        </a:rPr>
                        <a:t>billion (Clients capital budget, repair and maintenance, cleaning and gardening, private leases, rates and taxes)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100" u="none" strike="noStrike" dirty="0">
                          <a:effectLst/>
                        </a:rPr>
                        <a:t>of infrastructure projects completed within approved </a:t>
                      </a:r>
                      <a:r>
                        <a:rPr lang="en-US" sz="1100" u="none" strike="noStrike" dirty="0" smtClean="0">
                          <a:effectLst/>
                        </a:rPr>
                        <a:t>budget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100" u="none" strike="noStrike" dirty="0">
                          <a:effectLst/>
                        </a:rPr>
                        <a:t>of infrastructure projects completed within agreed construction </a:t>
                      </a:r>
                      <a:r>
                        <a:rPr lang="en-US" sz="1100" u="none" strike="noStrike" dirty="0" smtClean="0">
                          <a:effectLst/>
                        </a:rPr>
                        <a:t>period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100" u="none" strike="noStrike" dirty="0">
                          <a:effectLst/>
                        </a:rPr>
                        <a:t>reduction of identified leased-in functional accommodation within the security </a:t>
                      </a:r>
                      <a:r>
                        <a:rPr lang="en-US" sz="1100" u="none" strike="noStrike" dirty="0" smtClean="0">
                          <a:effectLst/>
                        </a:rPr>
                        <a:t>cluster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100" u="none" strike="noStrike" dirty="0">
                          <a:effectLst/>
                        </a:rPr>
                        <a:t>of accommodation procured for user departments that adhere to prescribed </a:t>
                      </a:r>
                      <a:r>
                        <a:rPr lang="en-US" sz="1100" u="none" strike="noStrike" dirty="0" smtClean="0">
                          <a:effectLst/>
                        </a:rPr>
                        <a:t>criteria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100" u="none" strike="noStrike" dirty="0">
                          <a:effectLst/>
                        </a:rPr>
                        <a:t>of unscheduled reported maintenance incidents resolved within prescribed time frames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3" marR="5643" marT="564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75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011"/>
            <a:ext cx="12192000" cy="62753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n-ZA" sz="2400" b="1" dirty="0">
                <a:solidFill>
                  <a:schemeClr val="accent6">
                    <a:lumMod val="50000"/>
                  </a:schemeClr>
                </a:solidFill>
              </a:rPr>
              <a:t>Challenges around the PMTE </a:t>
            </a:r>
            <a:r>
              <a:rPr lang="en-ZA" sz="2400" b="1" dirty="0" smtClean="0">
                <a:solidFill>
                  <a:schemeClr val="accent6">
                    <a:lumMod val="50000"/>
                  </a:schemeClr>
                </a:solidFill>
              </a:rPr>
              <a:t>Operationalisation</a:t>
            </a:r>
            <a:endParaRPr lang="en-Z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8" y="6652857"/>
            <a:ext cx="458670" cy="20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13</a:t>
            </a:fld>
            <a:endParaRPr lang="en-Z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5817892"/>
              </p:ext>
            </p:extLst>
          </p:nvPr>
        </p:nvGraphicFramePr>
        <p:xfrm>
          <a:off x="191345" y="692696"/>
          <a:ext cx="11809310" cy="5835347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90879"/>
                <a:gridCol w="6699322"/>
                <a:gridCol w="2119109"/>
              </a:tblGrid>
              <a:tr h="25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CHALLENGE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INTERVENTION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COMPLETION DATE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</a:tr>
              <a:tr h="1872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State buildings not optimised and poor condition of some buildings does not enable the User Departments to fulfil their service delivery mandates.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Current rate of utilisation 96%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Maintenance Programme to improve access to, and the quality of, the State’s immovable assets developed for implementation as part of efficiency Enhancement Phase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First Phase commenced – Top 300 High Impact Areas (180 day programme)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 smtClean="0">
                          <a:effectLst/>
                        </a:rPr>
                        <a:t>Programme is </a:t>
                      </a:r>
                      <a:r>
                        <a:rPr lang="en-ZA" sz="1400" dirty="0">
                          <a:effectLst/>
                        </a:rPr>
                        <a:t>linked to revenue generation intervention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Completion date of Phase 1: 31 March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Ongoing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</a:tr>
              <a:tr h="2912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Infrastructure backlogs, non-compliance with laws/regulations and the inability to deliver projects within time, budget and quality.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Backlogs in project planning and delivery and have introduced a Monitoring and Evaluation process to measure the performance of project managers to expedite the delivery of infrastructure projects.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Implementation of IDMS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Provision of training, oversight and capacity to strengthen the project management function.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PMO established with necessary line of sight and delegations to ensure effective coordination and control of projects.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Reviewing Business Improvement Plan with focus on strengthening the professional capacity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Conceptualised Efficiency Enhancement Interventions aimed at turning the Construction Project Management function around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Ongoing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</a:tr>
              <a:tr h="794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Tight fiscal space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Developing Financial Model with a focus on revenue generation through various  interventions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Completion: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31 March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81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011"/>
            <a:ext cx="12192000" cy="62753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n-ZA" sz="2400" b="1" dirty="0">
                <a:solidFill>
                  <a:schemeClr val="accent6">
                    <a:lumMod val="50000"/>
                  </a:schemeClr>
                </a:solidFill>
              </a:rPr>
              <a:t>Challenges around the PMTE </a:t>
            </a:r>
            <a:r>
              <a:rPr lang="en-ZA" sz="2400" b="1" dirty="0" smtClean="0">
                <a:solidFill>
                  <a:schemeClr val="accent6">
                    <a:lumMod val="50000"/>
                  </a:schemeClr>
                </a:solidFill>
              </a:rPr>
              <a:t>Operationalisation</a:t>
            </a:r>
            <a:endParaRPr lang="en-Z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8" y="6652857"/>
            <a:ext cx="458670" cy="20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14</a:t>
            </a:fld>
            <a:endParaRPr lang="en-Z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1501531"/>
              </p:ext>
            </p:extLst>
          </p:nvPr>
        </p:nvGraphicFramePr>
        <p:xfrm>
          <a:off x="191344" y="692697"/>
          <a:ext cx="11809312" cy="576064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990880"/>
                <a:gridCol w="6699323"/>
                <a:gridCol w="2119109"/>
              </a:tblGrid>
              <a:tr h="248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CHALLENGE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INTERVENTION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COMPLETION DATE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</a:tr>
              <a:tr h="1676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State buildings not optimised and poor condition of some buildings does not enable the User Departments to fulfil their service delivery mandates.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Current rate of utilisation 96%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Maintenance Programme to improve access to, and the quality of, the State’s immovable assets developed for implementation as part of efficiency Enhancement Phase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First Phase commenced – Top 300 High Impact Areas (180 day programme)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 smtClean="0">
                          <a:effectLst/>
                        </a:rPr>
                        <a:t>Programme is </a:t>
                      </a:r>
                      <a:r>
                        <a:rPr lang="en-ZA" sz="1400" dirty="0">
                          <a:effectLst/>
                        </a:rPr>
                        <a:t>linked to revenue generation intervention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Completion date of Phase 1: 31 March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Ongoing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</a:tr>
              <a:tr h="3124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Infrastructure backlogs, non-compliance with laws/regulations and the inability to deliver projects within time, budget and quality.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Backlogs in project planning and delivery </a:t>
                      </a:r>
                      <a:r>
                        <a:rPr lang="en-ZA" sz="1400" dirty="0" smtClean="0">
                          <a:effectLst/>
                        </a:rPr>
                        <a:t>identified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 smtClean="0">
                          <a:effectLst/>
                        </a:rPr>
                        <a:t>Introduced Monitoring </a:t>
                      </a:r>
                      <a:r>
                        <a:rPr lang="en-ZA" sz="1400" dirty="0">
                          <a:effectLst/>
                        </a:rPr>
                        <a:t>and Evaluation process to measure the performance of project managers to expedite the delivery of infrastructure projects.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Implementation of IDMS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Provision of training, oversight and capacity to strengthen the project management function.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PMO established with necessary line of sight and delegations to ensure effective coordination and control of projects.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Reviewing Business Improvement Plan with focus on strengthening the professional capacity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Conceptualised Efficiency Enhancement Interventions aimed at turning the Construction Project Management function around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Ongoing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</a:tr>
              <a:tr h="711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Tight fiscal space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Developing Financial Model with a focus on revenue generation through various  interventions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Completion: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31 March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01" marR="331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21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69"/>
            <a:ext cx="12192000" cy="83671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ZA" sz="2000" b="1" dirty="0">
                <a:solidFill>
                  <a:schemeClr val="accent6">
                    <a:lumMod val="50000"/>
                  </a:schemeClr>
                </a:solidFill>
              </a:rPr>
              <a:t>Challenges with Billing System and Invoicing of Client Departments</a:t>
            </a:r>
            <a:endParaRPr lang="en-ZA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20" y="6392463"/>
            <a:ext cx="611560" cy="33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3413106"/>
              </p:ext>
            </p:extLst>
          </p:nvPr>
        </p:nvGraphicFramePr>
        <p:xfrm>
          <a:off x="839416" y="1933330"/>
          <a:ext cx="10369152" cy="428110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393708"/>
                <a:gridCol w="3778589"/>
                <a:gridCol w="2196855"/>
              </a:tblGrid>
              <a:tr h="31225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ZA" sz="1600" b="1" u="none" strike="noStrike" kern="1200" dirty="0" smtClean="0">
                          <a:effectLst/>
                        </a:rPr>
                        <a:t>CHALLENGE</a:t>
                      </a:r>
                      <a:endParaRPr lang="en-ZA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ZA" sz="1600" b="1" u="none" strike="noStrike" kern="1200" dirty="0" smtClean="0">
                          <a:effectLst/>
                        </a:rPr>
                        <a:t>MITIGATION ACTION</a:t>
                      </a:r>
                      <a:endParaRPr lang="en-ZA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ZA" sz="1600" b="1" u="none" strike="noStrike" kern="1200" dirty="0" smtClean="0">
                          <a:effectLst/>
                        </a:rPr>
                        <a:t>TIMEFRAMES</a:t>
                      </a:r>
                      <a:endParaRPr lang="en-ZA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6539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 smtClean="0">
                          <a:effectLst/>
                        </a:rPr>
                        <a:t>Confirmation of occupancy by clients </a:t>
                      </a:r>
                      <a:endParaRPr lang="en-US" sz="16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Confirmation of occupancy signed off by all client departments</a:t>
                      </a:r>
                      <a:endParaRPr lang="en-ZA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ZA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January</a:t>
                      </a:r>
                      <a:r>
                        <a:rPr lang="en-ZA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en-ZA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39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effectLst/>
                        </a:rPr>
                        <a:t>Signing of lease contracts based on list of properties and extent</a:t>
                      </a:r>
                      <a:endParaRPr lang="en-US" sz="16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Signing of lease agreements by user departments based on list of properties and extent used</a:t>
                      </a:r>
                      <a:endParaRPr lang="en-ZA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ZA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March 2016</a:t>
                      </a:r>
                      <a:endParaRPr lang="en-ZA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39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payment system not capable of handling new asset register and expected volume of transactions and the related billing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 dirty="0" smtClean="0">
                          <a:effectLst/>
                        </a:rPr>
                        <a:t>Implementation of the asset register and leasing modules on Archibus/SAGE.</a:t>
                      </a:r>
                      <a:endParaRPr lang="en-US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ZA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October 2016</a:t>
                      </a:r>
                      <a:endParaRPr lang="en-ZA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39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billing of clients not based on a fair and systematic manner. Budget</a:t>
                      </a:r>
                      <a:r>
                        <a:rPr lang="en-ZA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devolved on outdated client occupancy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 of proposed tariffs by National Treasury.</a:t>
                      </a:r>
                      <a:endParaRPr lang="en-ZA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ZA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April 2016</a:t>
                      </a:r>
                      <a:endParaRPr lang="en-ZA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39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Clients budgets not re-prioritised with NT, additional funding might be necessary through MTEF process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Treasury to re-distribute clients funds to be in line with the proposed tariffs.</a:t>
                      </a:r>
                      <a:endParaRPr lang="en-ZA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ZA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April</a:t>
                      </a:r>
                      <a:r>
                        <a:rPr lang="en-ZA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en-ZA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5400" y="1002426"/>
            <a:ext cx="8435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Emerging challenge on client billing:</a:t>
            </a:r>
          </a:p>
          <a:p>
            <a:r>
              <a:rPr lang="en-ZA" dirty="0"/>
              <a:t>Exemption from NT for not charging clients based on itemised billing (User pay model) expires 31 March 2017.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409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ZA" sz="2000" b="1" dirty="0">
                <a:solidFill>
                  <a:schemeClr val="accent6">
                    <a:lumMod val="50000"/>
                  </a:schemeClr>
                </a:solidFill>
              </a:rPr>
              <a:t>Challenges around the PMTE systems to administer financial management </a:t>
            </a:r>
            <a:endParaRPr lang="en-ZA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44072" y="1060902"/>
            <a:ext cx="4038600" cy="500586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Progress made:</a:t>
            </a:r>
          </a:p>
          <a:p>
            <a:pPr marL="0" indent="0">
              <a:buNone/>
            </a:pPr>
            <a:endParaRPr lang="en-US" sz="1050" b="1" dirty="0"/>
          </a:p>
          <a:p>
            <a:r>
              <a:rPr lang="en-US" sz="1800" dirty="0"/>
              <a:t>SAGE X3 implemented at 80%</a:t>
            </a:r>
          </a:p>
          <a:p>
            <a:r>
              <a:rPr lang="en-US" sz="1800" dirty="0"/>
              <a:t>Billing and invoicing done manually based on actual expenditure incurred.</a:t>
            </a:r>
          </a:p>
          <a:p>
            <a:pPr lvl="0"/>
            <a:r>
              <a:rPr lang="en-US" sz="1800" dirty="0"/>
              <a:t>Asset Register: 98% of the verified data has been successfully uploaded on to the ARCHIBUS system. Users can navigate and update the data on the system </a:t>
            </a:r>
          </a:p>
          <a:p>
            <a:pPr lvl="0"/>
            <a:r>
              <a:rPr lang="en-US" sz="1800" dirty="0"/>
              <a:t>Lease Management Module:</a:t>
            </a:r>
          </a:p>
          <a:p>
            <a:pPr lvl="1"/>
            <a:r>
              <a:rPr lang="en-US" sz="1400" dirty="0"/>
              <a:t>80% of the verified data has been successfully uploaded on to the ARCHIBUS system. </a:t>
            </a:r>
            <a:endParaRPr lang="en-ZA" sz="1400" dirty="0"/>
          </a:p>
          <a:p>
            <a:pPr lvl="1"/>
            <a:r>
              <a:rPr lang="en-US" sz="1400" dirty="0"/>
              <a:t>User acceptance testing is currently underway, after which the regional office users will be trained </a:t>
            </a:r>
            <a:endParaRPr lang="en-ZA" sz="1400" dirty="0">
              <a:solidFill>
                <a:schemeClr val="dk1"/>
              </a:solidFill>
            </a:endParaRPr>
          </a:p>
          <a:p>
            <a:endParaRPr lang="en-US" sz="1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76" y="6434971"/>
            <a:ext cx="611560" cy="33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59563780"/>
              </p:ext>
            </p:extLst>
          </p:nvPr>
        </p:nvGraphicFramePr>
        <p:xfrm>
          <a:off x="1199456" y="1052736"/>
          <a:ext cx="4038600" cy="406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97732" y="5629645"/>
            <a:ext cx="439248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Financial system is dependent on integration of operational modules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20" name="Up-Down Arrow 19"/>
          <p:cNvSpPr/>
          <p:nvPr/>
        </p:nvSpPr>
        <p:spPr>
          <a:xfrm>
            <a:off x="3143672" y="2147431"/>
            <a:ext cx="216024" cy="360040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Up-Down Arrow 20"/>
          <p:cNvSpPr/>
          <p:nvPr/>
        </p:nvSpPr>
        <p:spPr>
          <a:xfrm rot="2705109">
            <a:off x="2466560" y="3586300"/>
            <a:ext cx="289930" cy="545620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Up-Down Arrow 21"/>
          <p:cNvSpPr/>
          <p:nvPr/>
        </p:nvSpPr>
        <p:spPr>
          <a:xfrm rot="18942605">
            <a:off x="3764273" y="3554140"/>
            <a:ext cx="342974" cy="609940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Up-Down Arrow 24"/>
          <p:cNvSpPr/>
          <p:nvPr/>
        </p:nvSpPr>
        <p:spPr>
          <a:xfrm rot="18942605">
            <a:off x="2180397" y="2759421"/>
            <a:ext cx="288572" cy="579103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Up-Down Arrow 25"/>
          <p:cNvSpPr/>
          <p:nvPr/>
        </p:nvSpPr>
        <p:spPr>
          <a:xfrm rot="2705109">
            <a:off x="3958888" y="2706740"/>
            <a:ext cx="289930" cy="545620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038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6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Z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00948"/>
            <a:ext cx="611560" cy="24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948" y="2492897"/>
            <a:ext cx="724852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885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75"/>
            <a:ext cx="12191999" cy="62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ZA" sz="3000" b="1" dirty="0" smtClean="0">
                <a:solidFill>
                  <a:schemeClr val="accent6">
                    <a:lumMod val="50000"/>
                  </a:schemeClr>
                </a:solidFill>
              </a:rPr>
              <a:t>Content </a:t>
            </a:r>
            <a:endParaRPr lang="en-ZA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00685"/>
            <a:ext cx="611560" cy="2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2</a:t>
            </a:fld>
            <a:endParaRPr lang="en-Z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7004330"/>
              </p:ext>
            </p:extLst>
          </p:nvPr>
        </p:nvGraphicFramePr>
        <p:xfrm>
          <a:off x="407368" y="1628800"/>
          <a:ext cx="11377264" cy="3505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24936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Content 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Slide No. 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0" dirty="0" smtClean="0">
                          <a:solidFill>
                            <a:schemeClr val="tx1"/>
                          </a:solidFill>
                        </a:rPr>
                        <a:t>Property Management Trading Entity (PMTE) Funding Model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 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0" dirty="0" smtClean="0">
                          <a:solidFill>
                            <a:schemeClr val="tx1"/>
                          </a:solidFill>
                        </a:rPr>
                        <a:t>Revenue and Expenditure Summary – as at 31 March 2016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</a:t>
                      </a:r>
                      <a:r>
                        <a:rPr lang="en-ZA" baseline="0" dirty="0" smtClean="0"/>
                        <a:t> – 5 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0" dirty="0" smtClean="0">
                          <a:solidFill>
                            <a:schemeClr val="tx1"/>
                          </a:solidFill>
                        </a:rPr>
                        <a:t>2016/17 1</a:t>
                      </a:r>
                      <a:r>
                        <a:rPr lang="en-ZA" sz="1800" b="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ZA" sz="1800" b="0" dirty="0" smtClean="0">
                          <a:solidFill>
                            <a:schemeClr val="tx1"/>
                          </a:solidFill>
                        </a:rPr>
                        <a:t> Quarter Performance - </a:t>
                      </a:r>
                      <a:r>
                        <a:rPr lang="en-ZA" b="0" dirty="0" smtClean="0">
                          <a:solidFill>
                            <a:schemeClr val="tx1"/>
                          </a:solidFill>
                        </a:rPr>
                        <a:t>Performance Information per programme (</a:t>
                      </a:r>
                      <a:r>
                        <a:rPr lang="en-ZA" b="0" dirty="0" smtClean="0">
                          <a:solidFill>
                            <a:srgbClr val="FF0000"/>
                          </a:solidFill>
                        </a:rPr>
                        <a:t>details in Annexure</a:t>
                      </a:r>
                      <a:r>
                        <a:rPr lang="en-ZA" b="0" baseline="0" dirty="0" smtClean="0">
                          <a:solidFill>
                            <a:srgbClr val="FF0000"/>
                          </a:solidFill>
                        </a:rPr>
                        <a:t> A and B</a:t>
                      </a:r>
                      <a:r>
                        <a:rPr lang="en-ZA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6 - 9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Service delivery implications</a:t>
                      </a:r>
                      <a:r>
                        <a:rPr lang="en-ZA" baseline="0" dirty="0" smtClean="0"/>
                        <a:t> from slow expenditure and implications fro the targets in the NDP 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 – 12 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Challenges around the PMTE Operationalisation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13 - 14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Challenges with Billing System and Invoicing of Client Departments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15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Challenges around the PMTE systems to administer financial management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16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14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75"/>
            <a:ext cx="12191999" cy="62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ZA" sz="3000" b="1" dirty="0" smtClean="0">
                <a:solidFill>
                  <a:schemeClr val="accent6">
                    <a:lumMod val="50000"/>
                  </a:schemeClr>
                </a:solidFill>
              </a:rPr>
              <a:t>Property Management Trading Entity (PMTE) Funding Model</a:t>
            </a:r>
            <a:endParaRPr lang="en-ZA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00685"/>
            <a:ext cx="611560" cy="2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3</a:t>
            </a:fld>
            <a:endParaRPr lang="en-ZA"/>
          </a:p>
        </p:txBody>
      </p:sp>
      <p:pic>
        <p:nvPicPr>
          <p:cNvPr id="1026" name="Picture 2" descr="C:\Users\Juanita Prinsloo\AppData\Local\Microsoft\Windows\INetCache\Content.Outlook\UKR1B1C3\PMTE funding di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8" y="836712"/>
            <a:ext cx="6696744" cy="56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99457" y="1772816"/>
            <a:ext cx="3960440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diagram </a:t>
            </a:r>
            <a:r>
              <a:rPr lang="en-US" sz="1600" dirty="0">
                <a:solidFill>
                  <a:schemeClr val="tx1"/>
                </a:solidFill>
              </a:rPr>
              <a:t>illustrates the different revenue streams and the various expenditure items of the </a:t>
            </a:r>
            <a:r>
              <a:rPr lang="en-US" sz="1600" dirty="0" smtClean="0">
                <a:solidFill>
                  <a:schemeClr val="tx1"/>
                </a:solidFill>
              </a:rPr>
              <a:t>PMTE.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For </a:t>
            </a:r>
            <a:r>
              <a:rPr lang="en-US" sz="1600" dirty="0">
                <a:solidFill>
                  <a:schemeClr val="tx1"/>
                </a:solidFill>
              </a:rPr>
              <a:t>illustration purposes different revenue streams and expenditure items have been aligned to each </a:t>
            </a:r>
            <a:r>
              <a:rPr lang="en-US" sz="1600" dirty="0" smtClean="0">
                <a:solidFill>
                  <a:schemeClr val="tx1"/>
                </a:solidFill>
              </a:rPr>
              <a:t>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It </a:t>
            </a:r>
            <a:r>
              <a:rPr lang="en-US" sz="1600" dirty="0">
                <a:solidFill>
                  <a:schemeClr val="tx1"/>
                </a:solidFill>
              </a:rPr>
              <a:t>does however not mean that the particular revenue item will be ring-fenced for any particular expenditure </a:t>
            </a:r>
            <a:r>
              <a:rPr lang="en-US" sz="1600" dirty="0" smtClean="0">
                <a:solidFill>
                  <a:schemeClr val="tx1"/>
                </a:solidFill>
              </a:rPr>
              <a:t>exclusively.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Revenue </a:t>
            </a:r>
            <a:r>
              <a:rPr lang="en-US" sz="1600" dirty="0">
                <a:solidFill>
                  <a:schemeClr val="tx1"/>
                </a:solidFill>
              </a:rPr>
              <a:t>loses its identity when consolidated into the pool of receipts from which the various expenditure items are being financed.</a:t>
            </a:r>
            <a:endParaRPr lang="en-Z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75"/>
            <a:ext cx="12191999" cy="62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ZA" sz="3000" b="1" dirty="0" smtClean="0">
                <a:solidFill>
                  <a:schemeClr val="accent6">
                    <a:lumMod val="50000"/>
                  </a:schemeClr>
                </a:solidFill>
              </a:rPr>
              <a:t>Revenue and Expenditure Summary </a:t>
            </a:r>
            <a:r>
              <a:rPr lang="en-ZA" sz="3000" b="1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ZA" sz="3000" b="1" dirty="0" smtClean="0">
                <a:solidFill>
                  <a:schemeClr val="accent6">
                    <a:lumMod val="50000"/>
                  </a:schemeClr>
                </a:solidFill>
              </a:rPr>
              <a:t>as at 31 </a:t>
            </a:r>
            <a:r>
              <a:rPr lang="en-ZA" sz="3000" b="1" dirty="0">
                <a:solidFill>
                  <a:schemeClr val="accent6">
                    <a:lumMod val="50000"/>
                  </a:schemeClr>
                </a:solidFill>
              </a:rPr>
              <a:t>March 2016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00685"/>
            <a:ext cx="611560" cy="2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4</a:t>
            </a:fld>
            <a:endParaRPr lang="en-ZA"/>
          </a:p>
        </p:txBody>
      </p:sp>
      <p:pic>
        <p:nvPicPr>
          <p:cNvPr id="2051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505" y="620688"/>
            <a:ext cx="7704856" cy="621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18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75"/>
            <a:ext cx="12191999" cy="62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ZA" sz="3000" b="1" dirty="0">
                <a:solidFill>
                  <a:schemeClr val="accent6">
                    <a:lumMod val="50000"/>
                  </a:schemeClr>
                </a:solidFill>
              </a:rPr>
              <a:t>Revenue and Expenditure Summary – as at 31 March </a:t>
            </a:r>
            <a:r>
              <a:rPr lang="en-ZA" sz="3000" b="1" dirty="0" smtClean="0">
                <a:solidFill>
                  <a:schemeClr val="accent6">
                    <a:lumMod val="50000"/>
                  </a:schemeClr>
                </a:solidFill>
              </a:rPr>
              <a:t>2016 (cont.)</a:t>
            </a:r>
            <a:endParaRPr lang="en-ZA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00685"/>
            <a:ext cx="611560" cy="2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5</a:t>
            </a:fld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1271464" y="1124744"/>
            <a:ext cx="8568952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/>
                </a:solidFill>
              </a:rPr>
              <a:t>The PMTE </a:t>
            </a:r>
            <a:r>
              <a:rPr lang="en-ZA" sz="1600" dirty="0" smtClean="0">
                <a:solidFill>
                  <a:schemeClr val="tx1"/>
                </a:solidFill>
              </a:rPr>
              <a:t>reflected a cash deficit of R812 million as at 31 March 2016 per the 2015/16 Annual Financial Statements (AFS)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10% (R340 million) of municipal services expenditure incurred was not recovered from the client departments before year 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The Day-to-day maintenance budget was over spent by R108 million - cash flow impact of subsequent payment of previous year’s accruals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Property rates expenditure exceeded the 2015/16 allocation by R203 million resulting from the payment of validated historical municipal invoices identified through the rates verification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Substantial 2014/15 asset related accrued expenses were incurred in 2015/16 against refurbishments resulting in the non-recoverable capital expenditure to exceed budget with R228 million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Therefore </a:t>
            </a:r>
            <a:r>
              <a:rPr lang="en-ZA" sz="1600" dirty="0">
                <a:solidFill>
                  <a:schemeClr val="tx1"/>
                </a:solidFill>
              </a:rPr>
              <a:t>there were no slow expenditure having a service delivery impact on NDP targets (see next slide for NDP targets</a:t>
            </a:r>
            <a:r>
              <a:rPr lang="en-ZA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7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6912"/>
            <a:ext cx="12192000" cy="62753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n-ZA" sz="2400" b="1" dirty="0" smtClean="0">
                <a:solidFill>
                  <a:schemeClr val="accent6">
                    <a:lumMod val="50000"/>
                  </a:schemeClr>
                </a:solidFill>
              </a:rPr>
              <a:t>2016/17 1</a:t>
            </a:r>
            <a:r>
              <a:rPr lang="en-ZA" sz="2400" b="1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ZA" sz="2400" b="1" dirty="0" smtClean="0">
                <a:solidFill>
                  <a:schemeClr val="accent6">
                    <a:lumMod val="50000"/>
                  </a:schemeClr>
                </a:solidFill>
              </a:rPr>
              <a:t> Quarter Performance</a:t>
            </a:r>
            <a:endParaRPr lang="en-Z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8" y="6652857"/>
            <a:ext cx="458670" cy="20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51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2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ZA" sz="3000" b="1" dirty="0" smtClean="0">
                <a:solidFill>
                  <a:schemeClr val="accent6">
                    <a:lumMod val="50000"/>
                  </a:schemeClr>
                </a:solidFill>
              </a:rPr>
              <a:t>Revenue Summary – first quarter ended 30 </a:t>
            </a:r>
            <a:r>
              <a:rPr lang="en-ZA" sz="3000" b="1" dirty="0">
                <a:solidFill>
                  <a:schemeClr val="accent6">
                    <a:lumMod val="50000"/>
                  </a:schemeClr>
                </a:solidFill>
              </a:rPr>
              <a:t>June 2016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2" y="6552949"/>
            <a:ext cx="611560" cy="27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7</a:t>
            </a:fld>
            <a:endParaRPr lang="en-ZA"/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002" y="980728"/>
            <a:ext cx="10624031" cy="48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0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2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ZA" sz="3000" b="1" dirty="0">
                <a:solidFill>
                  <a:schemeClr val="accent6">
                    <a:lumMod val="50000"/>
                  </a:schemeClr>
                </a:solidFill>
              </a:rPr>
              <a:t>Expenditure </a:t>
            </a:r>
            <a:r>
              <a:rPr lang="en-ZA" sz="3000" b="1" dirty="0" smtClean="0">
                <a:solidFill>
                  <a:schemeClr val="accent6">
                    <a:lumMod val="50000"/>
                  </a:schemeClr>
                </a:solidFill>
              </a:rPr>
              <a:t>Summary per </a:t>
            </a:r>
            <a:r>
              <a:rPr lang="en-ZA" sz="3000" b="1" dirty="0">
                <a:solidFill>
                  <a:schemeClr val="accent6">
                    <a:lumMod val="50000"/>
                  </a:schemeClr>
                </a:solidFill>
              </a:rPr>
              <a:t>Economic Classification - 30 June 2016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9074131"/>
              </p:ext>
            </p:extLst>
          </p:nvPr>
        </p:nvGraphicFramePr>
        <p:xfrm>
          <a:off x="299355" y="666736"/>
          <a:ext cx="11593287" cy="49007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645423"/>
                <a:gridCol w="1343066"/>
                <a:gridCol w="1726799"/>
                <a:gridCol w="1918665"/>
                <a:gridCol w="959334"/>
              </a:tblGrid>
              <a:tr h="195461"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Expenditure </a:t>
                      </a:r>
                      <a:r>
                        <a:rPr lang="en-US" sz="1400" u="none" strike="noStrike" dirty="0">
                          <a:effectLst/>
                        </a:rPr>
                        <a:t>Economic classification </a:t>
                      </a:r>
                      <a:r>
                        <a:rPr lang="en-US" sz="1400" u="none" strike="noStrike" dirty="0" smtClean="0">
                          <a:effectLst/>
                        </a:rPr>
                        <a:t>– First Quarter Report –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(25% Guideline)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5461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</a:rPr>
                        <a:t>For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the first quarter ended 30 June 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711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smtClean="0">
                          <a:effectLst/>
                        </a:rPr>
                        <a:t>Percentage of total budget 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Annual Budget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Actual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Expenditure as at 30 June 2016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ctr"/>
                </a:tc>
              </a:tr>
              <a:tr h="1954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R'000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R'000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%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Current payments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75%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8 787 733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2 178 095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25%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</a:tr>
              <a:tr h="298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Compensation of employees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 smtClean="0">
                          <a:effectLst/>
                        </a:rPr>
                        <a:t>12%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00" u="none" strike="noStrike" kern="1200" dirty="0" smtClean="0">
                          <a:effectLst/>
                        </a:rPr>
                        <a:t>1 469 783</a:t>
                      </a:r>
                      <a:endParaRPr lang="en-ZA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339 692</a:t>
                      </a:r>
                      <a:endParaRPr lang="en-ZA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23%</a:t>
                      </a:r>
                      <a:endParaRPr lang="en-ZA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Goods and services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 smtClean="0">
                          <a:effectLst/>
                        </a:rPr>
                        <a:t>6%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00" u="none" strike="noStrike" kern="1200" dirty="0" smtClean="0">
                          <a:effectLst/>
                        </a:rPr>
                        <a:t>705 421</a:t>
                      </a:r>
                      <a:endParaRPr lang="en-ZA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75 449</a:t>
                      </a:r>
                      <a:endParaRPr lang="en-ZA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11%</a:t>
                      </a:r>
                      <a:endParaRPr lang="en-ZA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baseline="0" dirty="0" smtClean="0">
                          <a:effectLst/>
                        </a:rPr>
                        <a:t> Cleaning and Gardening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smtClean="0">
                          <a:effectLst/>
                        </a:rPr>
                        <a:t>2%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250 657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59 608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baseline="0" dirty="0" smtClean="0">
                          <a:effectLst/>
                        </a:rPr>
                        <a:t> Operating Leases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smtClean="0">
                          <a:effectLst/>
                        </a:rPr>
                        <a:t>35%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4 074 622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1 058 558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 Repairs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smtClean="0">
                          <a:effectLst/>
                        </a:rPr>
                        <a:t>7%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813 611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207 897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 Maintenance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smtClean="0">
                          <a:effectLst/>
                        </a:rPr>
                        <a:t>10%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1 212 660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359 431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 Municipal Services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smtClean="0">
                          <a:effectLst/>
                        </a:rPr>
                        <a:t>2%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260 979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77 459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</a:tr>
              <a:tr h="25014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Transfers </a:t>
                      </a:r>
                      <a:r>
                        <a:rPr lang="en-US" sz="1000" u="none" strike="noStrike" dirty="0" smtClean="0">
                          <a:effectLst/>
                        </a:rPr>
                        <a:t>and </a:t>
                      </a:r>
                      <a:r>
                        <a:rPr lang="en-US" sz="1000" u="none" strike="noStrike" dirty="0">
                          <a:effectLst/>
                        </a:rPr>
                        <a:t>subsidies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 smtClean="0">
                          <a:effectLst/>
                        </a:rPr>
                        <a:t>10%</a:t>
                      </a:r>
                      <a:endParaRPr lang="en-US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00" u="none" strike="noStrike" kern="1200" dirty="0" smtClean="0">
                          <a:effectLst/>
                        </a:rPr>
                        <a:t>1 161 796</a:t>
                      </a:r>
                      <a:endParaRPr lang="en-ZA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108 516</a:t>
                      </a:r>
                      <a:endParaRPr lang="en-ZA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9%</a:t>
                      </a:r>
                      <a:endParaRPr lang="en-ZA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 Property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Rates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smtClean="0">
                          <a:effectLst/>
                        </a:rPr>
                        <a:t>10%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1 161 796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108 516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2000" marT="7401" marB="0" anchor="b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Payment for capital assets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smtClean="0">
                          <a:effectLst/>
                        </a:rPr>
                        <a:t>15%</a:t>
                      </a:r>
                      <a:endParaRPr lang="en-US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1 836 995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372 782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Machinery &amp; equipment </a:t>
                      </a:r>
                      <a:r>
                        <a:rPr lang="en-US" sz="1000" u="none" strike="noStrike" dirty="0" smtClean="0">
                          <a:effectLst/>
                        </a:rPr>
                        <a:t> / intangible assets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 smtClean="0">
                          <a:effectLst/>
                        </a:rPr>
                        <a:t>0.3%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00" u="none" strike="noStrike" kern="1200" dirty="0" smtClean="0">
                          <a:effectLst/>
                        </a:rPr>
                        <a:t>40 414</a:t>
                      </a:r>
                      <a:endParaRPr lang="en-ZA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18 941</a:t>
                      </a:r>
                      <a:endParaRPr lang="en-ZA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47%</a:t>
                      </a:r>
                      <a:endParaRPr lang="en-ZA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 Refurbishments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 smtClean="0">
                          <a:effectLst/>
                        </a:rPr>
                        <a:t>9%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1 094 172</a:t>
                      </a:r>
                      <a:endParaRPr lang="en-ZA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247 018</a:t>
                      </a:r>
                      <a:endParaRPr lang="en-ZA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23%</a:t>
                      </a:r>
                      <a:endParaRPr lang="en-ZA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DPW</a:t>
                      </a:r>
                      <a:r>
                        <a:rPr lang="en-US" sz="1000" u="none" strike="noStrike" dirty="0" smtClean="0">
                          <a:effectLst/>
                        </a:rPr>
                        <a:t> Capital Infrastructure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 smtClean="0">
                          <a:effectLst/>
                        </a:rPr>
                        <a:t>6%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702 409</a:t>
                      </a:r>
                      <a:endParaRPr lang="en-ZA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106 823</a:t>
                      </a:r>
                      <a:endParaRPr lang="en-ZA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000" u="none" strike="noStrike" kern="1200" dirty="0" smtClean="0">
                          <a:effectLst/>
                        </a:rPr>
                        <a:t>15%</a:t>
                      </a:r>
                      <a:endParaRPr lang="en-ZA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/>
                </a:tc>
              </a:tr>
              <a:tr h="1954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2000" marT="7401" marB="0" anchor="b"/>
                </a:tc>
              </a:tr>
              <a:tr h="21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01" marR="72000" marT="7401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000" u="none" strike="noStrike" dirty="0" smtClean="0">
                          <a:effectLst/>
                        </a:rPr>
                        <a:t>11 786 524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2 659 393</a:t>
                      </a:r>
                      <a:endParaRPr kumimoji="0" lang="en-ZA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000" u="none" strike="noStrike" dirty="0" smtClean="0">
                          <a:effectLst/>
                        </a:rPr>
                        <a:t>23%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2" y="6552949"/>
            <a:ext cx="611560" cy="27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8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260600" y="5509663"/>
            <a:ext cx="11596039" cy="117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schemeClr val="tx1"/>
                </a:solidFill>
              </a:rPr>
              <a:t>The PMTE 2016/17 Q1 expenditure (23%) was slightly below the guideline of 25%. Management do however not project any under expenditure at the end of the financial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schemeClr val="tx1"/>
                </a:solidFill>
              </a:rPr>
              <a:t>Goods and services (11%) is in line with projections for the first quarter.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schemeClr val="tx1"/>
                </a:solidFill>
              </a:rPr>
              <a:t>Compensation (23%) </a:t>
            </a:r>
            <a:r>
              <a:rPr lang="en-US" sz="1000" dirty="0">
                <a:solidFill>
                  <a:schemeClr val="tx1"/>
                </a:solidFill>
              </a:rPr>
              <a:t>is a bit below the guideline of 25% for the first quarter. This will increase during the next quarter in line with the filled positions.</a:t>
            </a:r>
            <a:endParaRPr lang="en-ZA" sz="10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schemeClr val="tx1"/>
                </a:solidFill>
              </a:rPr>
              <a:t>Property rates (9%) </a:t>
            </a:r>
            <a:r>
              <a:rPr lang="en-ZA" sz="1000" dirty="0">
                <a:solidFill>
                  <a:schemeClr val="dk1"/>
                </a:solidFill>
              </a:rPr>
              <a:t>will increase during the second quarter when the Municipalities’ financial year starts.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schemeClr val="tx1"/>
                </a:solidFill>
              </a:rPr>
              <a:t>DPW Capital (15%) will increase during the year on projects currently on site in line with reallocations made between projects in June 2016. Same principle applies for Refurbishments (23%).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schemeClr val="tx1"/>
                </a:solidFill>
              </a:rPr>
              <a:t>Therefore there were no slow expenditure having a service delivery impact on NDP targets (see next slide for NDP targets).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2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264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ZA" sz="2400" b="1" dirty="0" smtClean="0">
                <a:solidFill>
                  <a:schemeClr val="accent2">
                    <a:lumMod val="50000"/>
                  </a:schemeClr>
                </a:solidFill>
              </a:rPr>
              <a:t>PMTE– 2015/16 and 2016/16 Q1 % Achievement per Programme</a:t>
            </a:r>
            <a:endParaRPr lang="en-Z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61" y="6618427"/>
            <a:ext cx="611560" cy="24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EDFD-FB04-4EB9-AB7F-902B1291554A}" type="slidenum">
              <a:rPr lang="en-ZA" smtClean="0"/>
              <a:pPr/>
              <a:t>9</a:t>
            </a:fld>
            <a:endParaRPr lang="en-ZA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4232889"/>
              </p:ext>
            </p:extLst>
          </p:nvPr>
        </p:nvGraphicFramePr>
        <p:xfrm>
          <a:off x="153493" y="692696"/>
          <a:ext cx="6499607" cy="566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8669191"/>
              </p:ext>
            </p:extLst>
          </p:nvPr>
        </p:nvGraphicFramePr>
        <p:xfrm>
          <a:off x="6729851" y="692696"/>
          <a:ext cx="51119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6672064" y="3490939"/>
            <a:ext cx="47525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300" dirty="0"/>
              <a:t>Of the </a:t>
            </a:r>
            <a:r>
              <a:rPr lang="en-ZA" sz="1300" b="1" dirty="0"/>
              <a:t>54</a:t>
            </a:r>
            <a:r>
              <a:rPr lang="en-ZA" sz="1300" dirty="0"/>
              <a:t>targets for the </a:t>
            </a:r>
            <a:r>
              <a:rPr lang="en-ZA" sz="1300" dirty="0" smtClean="0"/>
              <a:t>Quarter, 26 targets were </a:t>
            </a:r>
            <a:r>
              <a:rPr lang="en-ZA" sz="1300" dirty="0"/>
              <a:t>achieved (48%)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6491353"/>
              </p:ext>
            </p:extLst>
          </p:nvPr>
        </p:nvGraphicFramePr>
        <p:xfrm>
          <a:off x="6780591" y="3886802"/>
          <a:ext cx="5102309" cy="246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16080" y="6356351"/>
            <a:ext cx="4968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Of the 24 targets for the </a:t>
            </a:r>
            <a:r>
              <a:rPr lang="en-ZA" sz="1350" dirty="0" smtClean="0"/>
              <a:t>Quarter, 12 targets were achieved </a:t>
            </a:r>
            <a:r>
              <a:rPr lang="en-ZA" sz="1350" dirty="0"/>
              <a:t>(50</a:t>
            </a:r>
            <a:r>
              <a:rPr lang="en-ZA" sz="1350" dirty="0" smtClean="0"/>
              <a:t>%)</a:t>
            </a:r>
            <a:endParaRPr lang="en-ZA" sz="1350" dirty="0"/>
          </a:p>
        </p:txBody>
      </p:sp>
    </p:spTree>
    <p:extLst>
      <p:ext uri="{BB962C8B-B14F-4D97-AF65-F5344CB8AC3E}">
        <p14:creationId xmlns:p14="http://schemas.microsoft.com/office/powerpoint/2010/main" xmlns="" val="29875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2431</Words>
  <Application>Microsoft Office PowerPoint</Application>
  <PresentationFormat>Custom</PresentationFormat>
  <Paragraphs>372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Content </vt:lpstr>
      <vt:lpstr>Property Management Trading Entity (PMTE) Funding Model</vt:lpstr>
      <vt:lpstr>Revenue and Expenditure Summary – as at 31 March 2016</vt:lpstr>
      <vt:lpstr>Revenue and Expenditure Summary – as at 31 March 2016 (cont.)</vt:lpstr>
      <vt:lpstr>2016/17 1st Quarter Performance</vt:lpstr>
      <vt:lpstr>Revenue Summary – first quarter ended 30 June 2016</vt:lpstr>
      <vt:lpstr>Expenditure Summary per Economic Classification - 30 June 2016</vt:lpstr>
      <vt:lpstr>PMTE– 2015/16 and 2016/16 Q1 % Achievement per Programme</vt:lpstr>
      <vt:lpstr>National Development Plan Targets - 2015/16</vt:lpstr>
      <vt:lpstr>National Development Plan Targets - 2015/16</vt:lpstr>
      <vt:lpstr>National Development Plan Targets - 2016/17</vt:lpstr>
      <vt:lpstr>Challenges around the PMTE Operationalisation</vt:lpstr>
      <vt:lpstr>Challenges around the PMTE Operationalisation</vt:lpstr>
      <vt:lpstr>Challenges with Billing System and Invoicing of Client Departments</vt:lpstr>
      <vt:lpstr>Challenges around the PMTE systems to administer financial management </vt:lpstr>
      <vt:lpstr>Thank You</vt:lpstr>
    </vt:vector>
  </TitlesOfParts>
  <Company>NDPW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Lwazi Mahlangu</dc:creator>
  <cp:lastModifiedBy>PUMZA</cp:lastModifiedBy>
  <cp:revision>118</cp:revision>
  <cp:lastPrinted>2016-08-08T08:20:42Z</cp:lastPrinted>
  <dcterms:created xsi:type="dcterms:W3CDTF">2016-07-27T12:58:41Z</dcterms:created>
  <dcterms:modified xsi:type="dcterms:W3CDTF">2016-09-16T13:32:58Z</dcterms:modified>
</cp:coreProperties>
</file>