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7" r:id="rId2"/>
    <p:sldId id="306" r:id="rId3"/>
    <p:sldId id="348" r:id="rId4"/>
    <p:sldId id="276" r:id="rId5"/>
    <p:sldId id="277" r:id="rId6"/>
    <p:sldId id="307" r:id="rId7"/>
    <p:sldId id="308" r:id="rId8"/>
    <p:sldId id="354" r:id="rId9"/>
    <p:sldId id="360" r:id="rId10"/>
    <p:sldId id="358" r:id="rId11"/>
    <p:sldId id="331" r:id="rId12"/>
    <p:sldId id="351" r:id="rId13"/>
    <p:sldId id="352" r:id="rId14"/>
    <p:sldId id="309" r:id="rId15"/>
    <p:sldId id="310" r:id="rId16"/>
    <p:sldId id="311" r:id="rId17"/>
    <p:sldId id="263" r:id="rId18"/>
  </p:sldIdLst>
  <p:sldSz cx="9144000" cy="6858000" type="screen4x3"/>
  <p:notesSz cx="6794500" cy="9931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4B1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441" autoAdjust="0"/>
    <p:restoredTop sz="98548" autoAdjust="0"/>
  </p:normalViewPr>
  <p:slideViewPr>
    <p:cSldViewPr snapToGrid="0" snapToObjects="1">
      <p:cViewPr>
        <p:scale>
          <a:sx n="78" d="100"/>
          <a:sy n="78" d="100"/>
        </p:scale>
        <p:origin x="-2490" y="-798"/>
      </p:cViewPr>
      <p:guideLst>
        <p:guide orient="horz" pos="2358"/>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ZA"/>
  <c:chart>
    <c:autoTitleDeleted val="1"/>
    <c:view3D>
      <c:rotX val="30"/>
      <c:perspective val="30"/>
    </c:view3D>
    <c:plotArea>
      <c:layout/>
      <c:pie3DChart>
        <c:varyColors val="1"/>
        <c:ser>
          <c:idx val="0"/>
          <c:order val="0"/>
          <c:tx>
            <c:strRef>
              <c:f>Sheet1!$B$1</c:f>
              <c:strCache>
                <c:ptCount val="1"/>
                <c:pt idx="0">
                  <c:v>Sales</c:v>
                </c:pt>
              </c:strCache>
            </c:strRef>
          </c:tx>
          <c:dPt>
            <c:idx val="0"/>
            <c:spPr>
              <a:solidFill>
                <a:srgbClr val="00B050"/>
              </a:solidFill>
            </c:spPr>
          </c:dPt>
          <c:dPt>
            <c:idx val="1"/>
            <c:spPr>
              <a:solidFill>
                <a:srgbClr val="92D050"/>
              </a:solidFill>
            </c:spPr>
          </c:dPt>
          <c:dPt>
            <c:idx val="2"/>
            <c:spPr>
              <a:solidFill>
                <a:srgbClr val="FFFF00"/>
              </a:solidFill>
            </c:spPr>
          </c:dPt>
          <c:dPt>
            <c:idx val="3"/>
            <c:spPr>
              <a:solidFill>
                <a:srgbClr val="FF0000"/>
              </a:solidFill>
            </c:spPr>
          </c:dPt>
          <c:dLbls>
            <c:showCatName val="1"/>
            <c:showPercent val="1"/>
          </c:dLbls>
          <c:cat>
            <c:strRef>
              <c:f>Sheet1!$A$2:$A$5</c:f>
              <c:strCache>
                <c:ptCount val="4"/>
                <c:pt idx="0">
                  <c:v>Over achieved</c:v>
                </c:pt>
                <c:pt idx="1">
                  <c:v>Achieved</c:v>
                </c:pt>
                <c:pt idx="2">
                  <c:v>Partially achieved</c:v>
                </c:pt>
                <c:pt idx="3">
                  <c:v>Not achieved</c:v>
                </c:pt>
              </c:strCache>
            </c:strRef>
          </c:cat>
          <c:val>
            <c:numRef>
              <c:f>Sheet1!$B$2:$B$5</c:f>
              <c:numCache>
                <c:formatCode>General</c:formatCode>
                <c:ptCount val="4"/>
                <c:pt idx="0">
                  <c:v>14</c:v>
                </c:pt>
                <c:pt idx="1">
                  <c:v>11</c:v>
                </c:pt>
                <c:pt idx="2">
                  <c:v>15</c:v>
                </c:pt>
                <c:pt idx="3">
                  <c:v>26</c:v>
                </c:pt>
              </c:numCache>
            </c:numRef>
          </c:val>
        </c:ser>
        <c:dLbls>
          <c:showCatName val="1"/>
          <c:showPercent val="1"/>
        </c:dLbls>
      </c:pie3DChart>
    </c:plotArea>
    <c:plotVisOnly val="1"/>
    <c:dispBlanksAs val="zero"/>
  </c:chart>
  <c:txPr>
    <a:bodyPr/>
    <a:lstStyle/>
    <a:p>
      <a:pPr>
        <a:defRPr sz="1000">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ZA"/>
  <c:chart>
    <c:autoTitleDeleted val="1"/>
    <c:view3D>
      <c:rotX val="30"/>
      <c:perspective val="30"/>
    </c:view3D>
    <c:plotArea>
      <c:layout/>
      <c:pie3DChart>
        <c:varyColors val="1"/>
        <c:ser>
          <c:idx val="0"/>
          <c:order val="0"/>
          <c:tx>
            <c:strRef>
              <c:f>Sheet1!$B$1</c:f>
              <c:strCache>
                <c:ptCount val="1"/>
                <c:pt idx="0">
                  <c:v>Sales</c:v>
                </c:pt>
              </c:strCache>
            </c:strRef>
          </c:tx>
          <c:dPt>
            <c:idx val="0"/>
            <c:spPr>
              <a:solidFill>
                <a:srgbClr val="00B050"/>
              </a:solidFill>
            </c:spPr>
          </c:dPt>
          <c:dPt>
            <c:idx val="1"/>
            <c:spPr>
              <a:solidFill>
                <a:srgbClr val="92D050"/>
              </a:solidFill>
            </c:spPr>
          </c:dPt>
          <c:dPt>
            <c:idx val="2"/>
            <c:spPr>
              <a:solidFill>
                <a:srgbClr val="FFFF00"/>
              </a:solidFill>
            </c:spPr>
          </c:dPt>
          <c:dPt>
            <c:idx val="3"/>
            <c:spPr>
              <a:solidFill>
                <a:srgbClr val="FF0000"/>
              </a:solidFill>
            </c:spPr>
          </c:dPt>
          <c:dLbls>
            <c:dLbl>
              <c:idx val="1"/>
              <c:delete val="1"/>
            </c:dLbl>
            <c:dLbl>
              <c:idx val="4"/>
              <c:spPr/>
              <c:txPr>
                <a:bodyPr/>
                <a:lstStyle/>
                <a:p>
                  <a:pPr>
                    <a:defRPr lang="en-US">
                      <a:solidFill>
                        <a:schemeClr val="bg1"/>
                      </a:solidFill>
                    </a:defRPr>
                  </a:pPr>
                  <a:endParaRPr lang="en-US"/>
                </a:p>
              </c:txPr>
            </c:dLbl>
            <c:txPr>
              <a:bodyPr/>
              <a:lstStyle/>
              <a:p>
                <a:pPr>
                  <a:defRPr lang="en-US"/>
                </a:pPr>
                <a:endParaRPr lang="en-US"/>
              </a:p>
            </c:txPr>
            <c:showCatName val="1"/>
            <c:showPercent val="1"/>
          </c:dLbls>
          <c:cat>
            <c:strRef>
              <c:f>Sheet1!$A$2:$A$5</c:f>
              <c:strCache>
                <c:ptCount val="4"/>
                <c:pt idx="0">
                  <c:v>Over achieved</c:v>
                </c:pt>
                <c:pt idx="1">
                  <c:v>Achieved</c:v>
                </c:pt>
                <c:pt idx="2">
                  <c:v>Partially achieved</c:v>
                </c:pt>
                <c:pt idx="3">
                  <c:v>Not achieved</c:v>
                </c:pt>
              </c:strCache>
            </c:strRef>
          </c:cat>
          <c:val>
            <c:numRef>
              <c:f>Sheet1!$B$2:$B$5</c:f>
              <c:numCache>
                <c:formatCode>General</c:formatCode>
                <c:ptCount val="4"/>
                <c:pt idx="0">
                  <c:v>1</c:v>
                </c:pt>
                <c:pt idx="1">
                  <c:v>0</c:v>
                </c:pt>
                <c:pt idx="2">
                  <c:v>2</c:v>
                </c:pt>
                <c:pt idx="3">
                  <c:v>3</c:v>
                </c:pt>
              </c:numCache>
            </c:numRef>
          </c:val>
        </c:ser>
        <c:dLbls>
          <c:showCatName val="1"/>
          <c:showPercent val="1"/>
        </c:dLbls>
      </c:pie3DChart>
    </c:plotArea>
    <c:plotVisOnly val="1"/>
    <c:dispBlanksAs val="zero"/>
  </c:chart>
  <c:txPr>
    <a:bodyPr/>
    <a:lstStyle/>
    <a:p>
      <a:pPr>
        <a:defRPr sz="1000">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lang="en-US"/>
            </a:pPr>
            <a:r>
              <a:rPr lang="en-ZA" baseline="0" dirty="0" smtClean="0"/>
              <a:t>Main Account</a:t>
            </a:r>
            <a:endParaRPr lang="en-ZA" dirty="0"/>
          </a:p>
        </c:rich>
      </c:tx>
      <c:layout/>
    </c:title>
    <c:plotArea>
      <c:layout/>
      <c:barChart>
        <c:barDir val="col"/>
        <c:grouping val="percentStacked"/>
        <c:ser>
          <c:idx val="0"/>
          <c:order val="0"/>
          <c:tx>
            <c:strRef>
              <c:f>Sheet1!$B$1</c:f>
              <c:strCache>
                <c:ptCount val="1"/>
                <c:pt idx="0">
                  <c:v>Over achieved</c:v>
                </c:pt>
              </c:strCache>
            </c:strRef>
          </c:tx>
          <c:spPr>
            <a:solidFill>
              <a:srgbClr val="00B050"/>
            </a:solidFill>
          </c:spPr>
          <c:dLbls>
            <c:dLbl>
              <c:idx val="1"/>
              <c:delete val="1"/>
            </c:dLbl>
            <c:txPr>
              <a:bodyPr/>
              <a:lstStyle/>
              <a:p>
                <a:pPr>
                  <a:defRPr lang="en-US"/>
                </a:pPr>
                <a:endParaRPr lang="en-US"/>
              </a:p>
            </c:txPr>
            <c:showVal val="1"/>
          </c:dLbls>
          <c:cat>
            <c:strRef>
              <c:f>Sheet1!$A$2:$A$6</c:f>
              <c:strCache>
                <c:ptCount val="5"/>
                <c:pt idx="0">
                  <c:v>P1: Admin</c:v>
                </c:pt>
                <c:pt idx="1">
                  <c:v>P2: Planning</c:v>
                </c:pt>
                <c:pt idx="2">
                  <c:v>P3: Infrastructure</c:v>
                </c:pt>
                <c:pt idx="3">
                  <c:v>P4: Sanitation</c:v>
                </c:pt>
                <c:pt idx="4">
                  <c:v>P5: Regulation</c:v>
                </c:pt>
              </c:strCache>
            </c:strRef>
          </c:cat>
          <c:val>
            <c:numRef>
              <c:f>Sheet1!$B$2:$B$6</c:f>
              <c:numCache>
                <c:formatCode>General</c:formatCode>
                <c:ptCount val="5"/>
              </c:numCache>
            </c:numRef>
          </c:val>
        </c:ser>
        <c:ser>
          <c:idx val="1"/>
          <c:order val="1"/>
          <c:tx>
            <c:strRef>
              <c:f>Sheet1!$C$1</c:f>
              <c:strCache>
                <c:ptCount val="1"/>
                <c:pt idx="0">
                  <c:v>Achieved</c:v>
                </c:pt>
              </c:strCache>
            </c:strRef>
          </c:tx>
          <c:spPr>
            <a:solidFill>
              <a:srgbClr val="92D050"/>
            </a:solidFill>
          </c:spPr>
          <c:dLbls>
            <c:dLbl>
              <c:idx val="3"/>
              <c:delete val="1"/>
            </c:dLbl>
            <c:txPr>
              <a:bodyPr/>
              <a:lstStyle/>
              <a:p>
                <a:pPr>
                  <a:defRPr lang="en-US"/>
                </a:pPr>
                <a:endParaRPr lang="en-US"/>
              </a:p>
            </c:txPr>
            <c:showVal val="1"/>
          </c:dLbls>
          <c:cat>
            <c:strRef>
              <c:f>Sheet1!$A$2:$A$6</c:f>
              <c:strCache>
                <c:ptCount val="5"/>
                <c:pt idx="0">
                  <c:v>P1: Admin</c:v>
                </c:pt>
                <c:pt idx="1">
                  <c:v>P2: Planning</c:v>
                </c:pt>
                <c:pt idx="2">
                  <c:v>P3: Infrastructure</c:v>
                </c:pt>
                <c:pt idx="3">
                  <c:v>P4: Sanitation</c:v>
                </c:pt>
                <c:pt idx="4">
                  <c:v>P5: Regulation</c:v>
                </c:pt>
              </c:strCache>
            </c:strRef>
          </c:cat>
          <c:val>
            <c:numRef>
              <c:f>Sheet1!$C$2:$C$6</c:f>
              <c:numCache>
                <c:formatCode>General</c:formatCode>
                <c:ptCount val="5"/>
              </c:numCache>
            </c:numRef>
          </c:val>
        </c:ser>
        <c:ser>
          <c:idx val="2"/>
          <c:order val="2"/>
          <c:tx>
            <c:strRef>
              <c:f>Sheet1!$D$1</c:f>
              <c:strCache>
                <c:ptCount val="1"/>
                <c:pt idx="0">
                  <c:v>Partially achieved</c:v>
                </c:pt>
              </c:strCache>
            </c:strRef>
          </c:tx>
          <c:spPr>
            <a:solidFill>
              <a:srgbClr val="FFFF00"/>
            </a:solidFill>
          </c:spPr>
          <c:dLbls>
            <c:txPr>
              <a:bodyPr/>
              <a:lstStyle/>
              <a:p>
                <a:pPr>
                  <a:defRPr lang="en-US">
                    <a:solidFill>
                      <a:schemeClr val="tx1"/>
                    </a:solidFill>
                  </a:defRPr>
                </a:pPr>
                <a:endParaRPr lang="en-US"/>
              </a:p>
            </c:txPr>
            <c:showVal val="1"/>
          </c:dLbls>
          <c:cat>
            <c:strRef>
              <c:f>Sheet1!$A$2:$A$6</c:f>
              <c:strCache>
                <c:ptCount val="5"/>
                <c:pt idx="0">
                  <c:v>P1: Admin</c:v>
                </c:pt>
                <c:pt idx="1">
                  <c:v>P2: Planning</c:v>
                </c:pt>
                <c:pt idx="2">
                  <c:v>P3: Infrastructure</c:v>
                </c:pt>
                <c:pt idx="3">
                  <c:v>P4: Sanitation</c:v>
                </c:pt>
                <c:pt idx="4">
                  <c:v>P5: Regulation</c:v>
                </c:pt>
              </c:strCache>
            </c:strRef>
          </c:cat>
          <c:val>
            <c:numRef>
              <c:f>Sheet1!$D$2:$D$6</c:f>
              <c:numCache>
                <c:formatCode>0%</c:formatCode>
                <c:ptCount val="5"/>
                <c:pt idx="0">
                  <c:v>-0.17</c:v>
                </c:pt>
                <c:pt idx="1">
                  <c:v>-0.17</c:v>
                </c:pt>
                <c:pt idx="2">
                  <c:v>-0.33000000000000063</c:v>
                </c:pt>
                <c:pt idx="3">
                  <c:v>-0.4</c:v>
                </c:pt>
                <c:pt idx="4">
                  <c:v>-0.2</c:v>
                </c:pt>
              </c:numCache>
            </c:numRef>
          </c:val>
        </c:ser>
        <c:ser>
          <c:idx val="3"/>
          <c:order val="3"/>
          <c:tx>
            <c:strRef>
              <c:f>Sheet1!$E$1</c:f>
              <c:strCache>
                <c:ptCount val="1"/>
                <c:pt idx="0">
                  <c:v>Not achieved</c:v>
                </c:pt>
              </c:strCache>
            </c:strRef>
          </c:tx>
          <c:spPr>
            <a:solidFill>
              <a:srgbClr val="FF0000"/>
            </a:solidFill>
          </c:spPr>
          <c:dLbls>
            <c:showVal val="1"/>
          </c:dLbls>
          <c:cat>
            <c:strRef>
              <c:f>Sheet1!$A$2:$A$6</c:f>
              <c:strCache>
                <c:ptCount val="5"/>
                <c:pt idx="0">
                  <c:v>P1: Admin</c:v>
                </c:pt>
                <c:pt idx="1">
                  <c:v>P2: Planning</c:v>
                </c:pt>
                <c:pt idx="2">
                  <c:v>P3: Infrastructure</c:v>
                </c:pt>
                <c:pt idx="3">
                  <c:v>P4: Sanitation</c:v>
                </c:pt>
                <c:pt idx="4">
                  <c:v>P5: Regulation</c:v>
                </c:pt>
              </c:strCache>
            </c:strRef>
          </c:cat>
          <c:val>
            <c:numRef>
              <c:f>Sheet1!$E$2:$E$6</c:f>
              <c:numCache>
                <c:formatCode>0%</c:formatCode>
                <c:ptCount val="5"/>
                <c:pt idx="0">
                  <c:v>-0.22</c:v>
                </c:pt>
                <c:pt idx="1">
                  <c:v>-0.5</c:v>
                </c:pt>
                <c:pt idx="2">
                  <c:v>-0.47000000000000008</c:v>
                </c:pt>
                <c:pt idx="3">
                  <c:v>-0.2</c:v>
                </c:pt>
                <c:pt idx="4">
                  <c:v>-0.4</c:v>
                </c:pt>
              </c:numCache>
            </c:numRef>
          </c:val>
        </c:ser>
        <c:gapWidth val="95"/>
        <c:overlap val="100"/>
        <c:axId val="47823488"/>
        <c:axId val="48603520"/>
      </c:barChart>
      <c:catAx>
        <c:axId val="47823488"/>
        <c:scaling>
          <c:orientation val="minMax"/>
        </c:scaling>
        <c:axPos val="b"/>
        <c:majorTickMark val="none"/>
        <c:tickLblPos val="nextTo"/>
        <c:txPr>
          <a:bodyPr/>
          <a:lstStyle/>
          <a:p>
            <a:pPr>
              <a:defRPr lang="en-US"/>
            </a:pPr>
            <a:endParaRPr lang="en-US"/>
          </a:p>
        </c:txPr>
        <c:crossAx val="48603520"/>
        <c:crosses val="autoZero"/>
        <c:auto val="1"/>
        <c:lblAlgn val="ctr"/>
        <c:lblOffset val="100"/>
      </c:catAx>
      <c:valAx>
        <c:axId val="48603520"/>
        <c:scaling>
          <c:orientation val="minMax"/>
        </c:scaling>
        <c:axPos val="l"/>
        <c:majorGridlines/>
        <c:title>
          <c:tx>
            <c:rich>
              <a:bodyPr/>
              <a:lstStyle/>
              <a:p>
                <a:pPr>
                  <a:defRPr lang="en-US"/>
                </a:pPr>
                <a:r>
                  <a:rPr lang="en-ZA" dirty="0" smtClean="0"/>
                  <a:t>% achievement of Q3 milestones</a:t>
                </a:r>
                <a:endParaRPr lang="en-ZA" dirty="0"/>
              </a:p>
            </c:rich>
          </c:tx>
          <c:layout/>
        </c:title>
        <c:numFmt formatCode="0%" sourceLinked="1"/>
        <c:majorTickMark val="none"/>
        <c:tickLblPos val="nextTo"/>
        <c:txPr>
          <a:bodyPr/>
          <a:lstStyle/>
          <a:p>
            <a:pPr>
              <a:defRPr lang="en-US"/>
            </a:pPr>
            <a:endParaRPr lang="en-US"/>
          </a:p>
        </c:txPr>
        <c:crossAx val="47823488"/>
        <c:crosses val="autoZero"/>
        <c:crossBetween val="between"/>
      </c:valAx>
      <c:dTable>
        <c:showHorzBorder val="1"/>
        <c:showVertBorder val="1"/>
        <c:showOutline val="1"/>
        <c:showKeys val="1"/>
        <c:txPr>
          <a:bodyPr/>
          <a:lstStyle/>
          <a:p>
            <a:pPr rtl="0">
              <a:defRPr lang="en-US"/>
            </a:pPr>
            <a:endParaRPr lang="en-US"/>
          </a:p>
        </c:txPr>
      </c:dTable>
    </c:plotArea>
    <c:plotVisOnly val="1"/>
    <c:dispBlanksAs val="gap"/>
  </c:chart>
  <c:txPr>
    <a:bodyPr/>
    <a:lstStyle/>
    <a:p>
      <a:pPr>
        <a:defRPr sz="1000">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lang="en-US"/>
            </a:pPr>
            <a:r>
              <a:rPr lang="en-ZA" dirty="0" smtClean="0"/>
              <a:t>Water Trading </a:t>
            </a:r>
            <a:endParaRPr lang="en-ZA" dirty="0"/>
          </a:p>
        </c:rich>
      </c:tx>
      <c:layout/>
    </c:title>
    <c:plotArea>
      <c:layout/>
      <c:barChart>
        <c:barDir val="col"/>
        <c:grouping val="percentStacked"/>
        <c:ser>
          <c:idx val="1"/>
          <c:order val="0"/>
          <c:tx>
            <c:strRef>
              <c:f>Sheet1!$C$1</c:f>
              <c:strCache>
                <c:ptCount val="1"/>
                <c:pt idx="0">
                  <c:v>Achieved</c:v>
                </c:pt>
              </c:strCache>
            </c:strRef>
          </c:tx>
          <c:spPr>
            <a:solidFill>
              <a:srgbClr val="FFFF00"/>
            </a:solidFill>
          </c:spPr>
          <c:cat>
            <c:strRef>
              <c:f>Sheet1!$A$2:$A$3</c:f>
              <c:strCache>
                <c:ptCount val="2"/>
                <c:pt idx="0">
                  <c:v>Fin Mgt</c:v>
                </c:pt>
                <c:pt idx="1">
                  <c:v>Proto CMAs</c:v>
                </c:pt>
              </c:strCache>
            </c:strRef>
          </c:cat>
          <c:val>
            <c:numRef>
              <c:f>Sheet1!$C$2:$C$3</c:f>
              <c:numCache>
                <c:formatCode>0%</c:formatCode>
                <c:ptCount val="2"/>
                <c:pt idx="0">
                  <c:v>0</c:v>
                </c:pt>
                <c:pt idx="1">
                  <c:v>0</c:v>
                </c:pt>
              </c:numCache>
            </c:numRef>
          </c:val>
        </c:ser>
        <c:ser>
          <c:idx val="2"/>
          <c:order val="1"/>
          <c:tx>
            <c:strRef>
              <c:f>Sheet1!$D$1</c:f>
              <c:strCache>
                <c:ptCount val="1"/>
                <c:pt idx="0">
                  <c:v>Partially achieved</c:v>
                </c:pt>
              </c:strCache>
            </c:strRef>
          </c:tx>
          <c:spPr>
            <a:solidFill>
              <a:srgbClr val="FFFF00"/>
            </a:solidFill>
          </c:spPr>
          <c:dLbls>
            <c:txPr>
              <a:bodyPr/>
              <a:lstStyle/>
              <a:p>
                <a:pPr>
                  <a:defRPr lang="en-US"/>
                </a:pPr>
                <a:endParaRPr lang="en-US"/>
              </a:p>
            </c:txPr>
            <c:showVal val="1"/>
          </c:dLbls>
          <c:cat>
            <c:strRef>
              <c:f>Sheet1!$A$2:$A$3</c:f>
              <c:strCache>
                <c:ptCount val="2"/>
                <c:pt idx="0">
                  <c:v>Fin Mgt</c:v>
                </c:pt>
                <c:pt idx="1">
                  <c:v>Proto CMAs</c:v>
                </c:pt>
              </c:strCache>
            </c:strRef>
          </c:cat>
          <c:val>
            <c:numRef>
              <c:f>Sheet1!$D$2:$D$3</c:f>
              <c:numCache>
                <c:formatCode>0%</c:formatCode>
                <c:ptCount val="2"/>
                <c:pt idx="0">
                  <c:v>-0.5</c:v>
                </c:pt>
                <c:pt idx="1">
                  <c:v>-0.25</c:v>
                </c:pt>
              </c:numCache>
            </c:numRef>
          </c:val>
        </c:ser>
        <c:ser>
          <c:idx val="3"/>
          <c:order val="2"/>
          <c:tx>
            <c:strRef>
              <c:f>Sheet1!$E$1</c:f>
              <c:strCache>
                <c:ptCount val="1"/>
                <c:pt idx="0">
                  <c:v>Not achieved</c:v>
                </c:pt>
              </c:strCache>
            </c:strRef>
          </c:tx>
          <c:spPr>
            <a:solidFill>
              <a:srgbClr val="FF0000"/>
            </a:solidFill>
          </c:spPr>
          <c:dLbls>
            <c:dLbl>
              <c:idx val="0"/>
              <c:delete val="1"/>
            </c:dLbl>
            <c:showVal val="1"/>
          </c:dLbls>
          <c:cat>
            <c:strRef>
              <c:f>Sheet1!$A$2:$A$3</c:f>
              <c:strCache>
                <c:ptCount val="2"/>
                <c:pt idx="0">
                  <c:v>Fin Mgt</c:v>
                </c:pt>
                <c:pt idx="1">
                  <c:v>Proto CMAs</c:v>
                </c:pt>
              </c:strCache>
            </c:strRef>
          </c:cat>
          <c:val>
            <c:numRef>
              <c:f>Sheet1!$E$2:$E$3</c:f>
              <c:numCache>
                <c:formatCode>0%</c:formatCode>
                <c:ptCount val="2"/>
                <c:pt idx="0">
                  <c:v>0</c:v>
                </c:pt>
                <c:pt idx="1">
                  <c:v>-0.75000000000000111</c:v>
                </c:pt>
              </c:numCache>
            </c:numRef>
          </c:val>
        </c:ser>
        <c:gapWidth val="95"/>
        <c:overlap val="100"/>
        <c:axId val="48656768"/>
        <c:axId val="48658304"/>
      </c:barChart>
      <c:catAx>
        <c:axId val="48656768"/>
        <c:scaling>
          <c:orientation val="minMax"/>
        </c:scaling>
        <c:axPos val="b"/>
        <c:majorTickMark val="none"/>
        <c:tickLblPos val="nextTo"/>
        <c:txPr>
          <a:bodyPr/>
          <a:lstStyle/>
          <a:p>
            <a:pPr>
              <a:defRPr lang="en-US"/>
            </a:pPr>
            <a:endParaRPr lang="en-US"/>
          </a:p>
        </c:txPr>
        <c:crossAx val="48658304"/>
        <c:crosses val="autoZero"/>
        <c:auto val="1"/>
        <c:lblAlgn val="ctr"/>
        <c:lblOffset val="100"/>
      </c:catAx>
      <c:valAx>
        <c:axId val="48658304"/>
        <c:scaling>
          <c:orientation val="minMax"/>
        </c:scaling>
        <c:axPos val="l"/>
        <c:majorGridlines/>
        <c:title>
          <c:tx>
            <c:rich>
              <a:bodyPr/>
              <a:lstStyle/>
              <a:p>
                <a:pPr>
                  <a:defRPr lang="en-US"/>
                </a:pPr>
                <a:r>
                  <a:rPr lang="en-ZA" dirty="0" smtClean="0"/>
                  <a:t>% achievement</a:t>
                </a:r>
                <a:r>
                  <a:rPr lang="en-ZA" baseline="0" dirty="0" smtClean="0"/>
                  <a:t> of Q3 milestones</a:t>
                </a:r>
              </a:p>
            </c:rich>
          </c:tx>
          <c:layout/>
        </c:title>
        <c:numFmt formatCode="0%" sourceLinked="1"/>
        <c:majorTickMark val="none"/>
        <c:tickLblPos val="nextTo"/>
        <c:txPr>
          <a:bodyPr/>
          <a:lstStyle/>
          <a:p>
            <a:pPr>
              <a:defRPr lang="en-US"/>
            </a:pPr>
            <a:endParaRPr lang="en-US"/>
          </a:p>
        </c:txPr>
        <c:crossAx val="48656768"/>
        <c:crosses val="autoZero"/>
        <c:crossBetween val="between"/>
      </c:valAx>
      <c:dTable>
        <c:showHorzBorder val="1"/>
        <c:showVertBorder val="1"/>
        <c:showOutline val="1"/>
        <c:showKeys val="1"/>
        <c:txPr>
          <a:bodyPr/>
          <a:lstStyle/>
          <a:p>
            <a:pPr rtl="0">
              <a:defRPr lang="en-US"/>
            </a:pPr>
            <a:endParaRPr lang="en-US"/>
          </a:p>
        </c:txPr>
      </c:dTable>
    </c:plotArea>
    <c:plotVisOnly val="1"/>
    <c:dispBlanksAs val="gap"/>
  </c:chart>
  <c:txPr>
    <a:bodyPr/>
    <a:lstStyle/>
    <a:p>
      <a:pPr>
        <a:defRPr sz="1000">
          <a:latin typeface="Arial" pitchFamily="34" charset="0"/>
          <a:cs typeface="Arial" pitchFamily="34" charset="0"/>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4813"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8104" y="0"/>
            <a:ext cx="2944813" cy="496888"/>
          </a:xfrm>
          <a:prstGeom prst="rect">
            <a:avLst/>
          </a:prstGeom>
        </p:spPr>
        <p:txBody>
          <a:bodyPr vert="horz" lIns="91440" tIns="45720" rIns="91440" bIns="45720" rtlCol="0"/>
          <a:lstStyle>
            <a:lvl1pPr algn="r">
              <a:defRPr sz="1200"/>
            </a:lvl1pPr>
          </a:lstStyle>
          <a:p>
            <a:fld id="{F12352EC-4B92-47FD-812A-B838E367D094}" type="datetimeFigureOut">
              <a:rPr lang="en-ZA" smtClean="0"/>
              <a:pPr/>
              <a:t>2016-09-12</a:t>
            </a:fld>
            <a:endParaRPr lang="en-ZA" dirty="0"/>
          </a:p>
        </p:txBody>
      </p:sp>
      <p:sp>
        <p:nvSpPr>
          <p:cNvPr id="4" name="Footer Placeholder 3"/>
          <p:cNvSpPr>
            <a:spLocks noGrp="1"/>
          </p:cNvSpPr>
          <p:nvPr>
            <p:ph type="ftr" sz="quarter" idx="2"/>
          </p:nvPr>
        </p:nvSpPr>
        <p:spPr>
          <a:xfrm>
            <a:off x="4" y="9432925"/>
            <a:ext cx="2944813"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8104" y="9432925"/>
            <a:ext cx="2944813" cy="496888"/>
          </a:xfrm>
          <a:prstGeom prst="rect">
            <a:avLst/>
          </a:prstGeom>
        </p:spPr>
        <p:txBody>
          <a:bodyPr vert="horz" lIns="91440" tIns="45720" rIns="91440" bIns="45720" rtlCol="0" anchor="b"/>
          <a:lstStyle>
            <a:lvl1pPr algn="r">
              <a:defRPr sz="1200"/>
            </a:lvl1pPr>
          </a:lstStyle>
          <a:p>
            <a:fld id="{EDE25B2F-C869-4BE4-B135-D15DBAE285A4}" type="slidenum">
              <a:rPr lang="en-ZA" smtClean="0"/>
              <a:pPr/>
              <a:t>‹#›</a:t>
            </a:fld>
            <a:endParaRPr lang="en-ZA" dirty="0"/>
          </a:p>
        </p:txBody>
      </p:sp>
    </p:spTree>
    <p:extLst>
      <p:ext uri="{BB962C8B-B14F-4D97-AF65-F5344CB8AC3E}">
        <p14:creationId xmlns:p14="http://schemas.microsoft.com/office/powerpoint/2010/main" xmlns="" val="369537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4"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3848649"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255F565B-C9B6-4DD2-9A67-1E63910511A9}" type="datetimeFigureOut">
              <a:rPr lang="en-US"/>
              <a:pPr>
                <a:defRPr/>
              </a:pPr>
              <a:t>9/12/2016</a:t>
            </a:fld>
            <a:endParaRPr lang="en-US" dirty="0"/>
          </a:p>
        </p:txBody>
      </p:sp>
      <p:sp>
        <p:nvSpPr>
          <p:cNvPr id="1536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4"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3848649"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942B5C7-AB45-4537-B522-62FCAE1E72F2}" type="slidenum">
              <a:rPr lang="en-US"/>
              <a:pPr>
                <a:defRPr/>
              </a:pPr>
              <a:t>‹#›</a:t>
            </a:fld>
            <a:endParaRPr lang="en-US" dirty="0"/>
          </a:p>
        </p:txBody>
      </p:sp>
    </p:spTree>
    <p:extLst>
      <p:ext uri="{BB962C8B-B14F-4D97-AF65-F5344CB8AC3E}">
        <p14:creationId xmlns:p14="http://schemas.microsoft.com/office/powerpoint/2010/main" xmlns="" val="3137157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2991820-98A1-46F7-A444-E5FE289A8512}" type="slidenum">
              <a:rPr lang="en-US" smtClean="0"/>
              <a:pPr>
                <a:defRPr/>
              </a:pPr>
              <a:t>8</a:t>
            </a:fld>
            <a:endParaRPr lang="en-US" dirty="0"/>
          </a:p>
        </p:txBody>
      </p:sp>
    </p:spTree>
    <p:extLst>
      <p:ext uri="{BB962C8B-B14F-4D97-AF65-F5344CB8AC3E}">
        <p14:creationId xmlns="" xmlns:p14="http://schemas.microsoft.com/office/powerpoint/2010/main" val="406895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2991820-98A1-46F7-A444-E5FE289A8512}" type="slidenum">
              <a:rPr lang="en-US" smtClean="0"/>
              <a:pPr>
                <a:defRPr/>
              </a:pPr>
              <a:t>10</a:t>
            </a:fld>
            <a:endParaRPr lang="en-US" dirty="0"/>
          </a:p>
        </p:txBody>
      </p:sp>
    </p:spTree>
    <p:extLst>
      <p:ext uri="{BB962C8B-B14F-4D97-AF65-F5344CB8AC3E}">
        <p14:creationId xmlns="" xmlns:p14="http://schemas.microsoft.com/office/powerpoint/2010/main" val="406895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F174F664-A482-4093-A1F0-879C191A7A59}" type="datetime1">
              <a:rPr lang="en-US" smtClean="0"/>
              <a:pPr>
                <a:defRPr/>
              </a:pPr>
              <a:t>9/12/2016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51217295-DBCE-4F0B-B883-1C9DE841881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A74B641F-4C5D-47D5-8397-A2C52AA8CB53}" type="datetime1">
              <a:rPr lang="en-US" smtClean="0"/>
              <a:pPr>
                <a:defRPr/>
              </a:pPr>
              <a:t>9/12/2016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74E18BEC-B791-4667-9550-153E3F71E36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84756172-78A0-4EC7-A5CF-903796254319}" type="datetime1">
              <a:rPr lang="en-US" smtClean="0"/>
              <a:pPr>
                <a:defRPr/>
              </a:pPr>
              <a:t>9/12/2016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D24AB0AE-FD3F-4776-A959-1D045317C98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416" y="274638"/>
            <a:ext cx="7202384"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84416" y="1600200"/>
            <a:ext cx="7202384"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27D45F5D-B2B6-49D1-9E75-2F7E0E2AF481}" type="datetime1">
              <a:rPr lang="en-US" smtClean="0"/>
              <a:pPr>
                <a:defRPr/>
              </a:pPr>
              <a:t>9/12/2016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1782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3BABFDD9-386B-4635-A8AB-4BCCAEB4E35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EE6038E4-0415-4FE9-A52B-8B89E2113161}" type="datetime1">
              <a:rPr lang="en-US" smtClean="0"/>
              <a:pPr>
                <a:defRPr/>
              </a:pPr>
              <a:t>9/12/2016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CAD041C9-F1BE-498E-A6B1-DAF350FEA22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0C9FE3F-5C36-434A-9660-C29ACC7FC2CD}" type="datetime1">
              <a:rPr lang="en-US" smtClean="0"/>
              <a:pPr>
                <a:defRPr/>
              </a:pPr>
              <a:t>9/12/2016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EEC6507D-7A9B-4CBD-AECD-8A240EE11E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BF512D69-9E9E-484E-8FCE-A09224314A7B}" type="datetime1">
              <a:rPr lang="en-US" smtClean="0"/>
              <a:pPr>
                <a:defRPr/>
              </a:pPr>
              <a:t>9/12/2016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246718E0-1054-4BA3-B139-7AE800E7959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E873127D-D0F9-4A4E-A9DA-0DC29CA529BC}" type="datetime1">
              <a:rPr lang="en-US" smtClean="0"/>
              <a:pPr>
                <a:defRPr/>
              </a:pPr>
              <a:t>9/12/2016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B26AA24C-6DF8-4126-814D-D4898393D0C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D7D60A4-DE2A-4FBE-8CB5-9EC4351842F1}" type="datetime1">
              <a:rPr lang="en-US" smtClean="0"/>
              <a:pPr>
                <a:defRPr/>
              </a:pPr>
              <a:t>9/12/2016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2CCE0A75-9371-4C25-90ED-378BF618AD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E52EA1E1-12BB-48A0-82C7-4A4A1BDC86FD}" type="datetime1">
              <a:rPr lang="en-US" smtClean="0"/>
              <a:pPr>
                <a:defRPr/>
              </a:pPr>
              <a:t>9/12/2016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7AFD5DE1-1848-48AE-9C2F-FB52CF72ACE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40AD38C6-BC66-4D0D-8574-45FC6F7CC764}" type="datetime1">
              <a:rPr lang="en-US" smtClean="0"/>
              <a:pPr>
                <a:defRPr/>
              </a:pPr>
              <a:t>9/12/2016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95AAAEF6-0C29-415D-9079-6FFC7BE16D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5.xls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w="9525">
            <a:noFill/>
            <a:miter lim="800000"/>
            <a:headEnd/>
            <a:tailEnd/>
          </a:ln>
        </p:spPr>
        <p:txBody>
          <a:bodyPr>
            <a:spAutoFit/>
          </a:bodyPr>
          <a:lstStyle/>
          <a:p>
            <a:r>
              <a:rPr lang="en-US" b="1" dirty="0">
                <a:solidFill>
                  <a:schemeClr val="bg1"/>
                </a:solidFill>
                <a:latin typeface="Gill Sans MT" pitchFamily="34" charset="0"/>
              </a:rPr>
              <a:t>PRESENTATION TITLE</a:t>
            </a:r>
          </a:p>
          <a:p>
            <a:endParaRPr lang="en-US" sz="1800" dirty="0">
              <a:solidFill>
                <a:schemeClr val="bg1"/>
              </a:solidFill>
              <a:latin typeface="Gill Sans" pitchFamily="-84" charset="0"/>
            </a:endParaRPr>
          </a:p>
          <a:p>
            <a:r>
              <a:rPr lang="en-US" sz="1800" dirty="0">
                <a:solidFill>
                  <a:schemeClr val="bg1"/>
                </a:solidFill>
                <a:latin typeface="Gill Sans Light" pitchFamily="-84" charset="0"/>
              </a:rPr>
              <a:t>Presented by:</a:t>
            </a:r>
          </a:p>
          <a:p>
            <a:r>
              <a:rPr lang="en-US" sz="1800" dirty="0">
                <a:solidFill>
                  <a:schemeClr val="bg1"/>
                </a:solidFill>
                <a:latin typeface="Gill Sans Light" pitchFamily="-84" charset="0"/>
              </a:rPr>
              <a:t>Name Surname</a:t>
            </a:r>
          </a:p>
          <a:p>
            <a:r>
              <a:rPr lang="en-US" sz="1800" dirty="0">
                <a:solidFill>
                  <a:schemeClr val="bg1"/>
                </a:solidFill>
                <a:latin typeface="Gill Sans Light" pitchFamily="-84" charset="0"/>
              </a:rPr>
              <a:t>Directorate</a:t>
            </a:r>
          </a:p>
          <a:p>
            <a:endParaRPr lang="en-US" sz="1400" dirty="0">
              <a:solidFill>
                <a:schemeClr val="bg1"/>
              </a:solidFill>
              <a:latin typeface="Gill Sans Light" pitchFamily="-84" charset="0"/>
            </a:endParaRPr>
          </a:p>
          <a:p>
            <a:r>
              <a:rPr lang="en-US" sz="1400" dirty="0">
                <a:solidFill>
                  <a:schemeClr val="bg1"/>
                </a:solidFill>
                <a:latin typeface="Gill Sans Light" pitchFamily="-84" charset="0"/>
              </a:rPr>
              <a:t>Date</a:t>
            </a:r>
          </a:p>
        </p:txBody>
      </p:sp>
      <p:pic>
        <p:nvPicPr>
          <p:cNvPr id="13315" name="Picture 1" descr="DWS Slide Cover3.pdf"/>
          <p:cNvPicPr>
            <a:picLocks noChangeAspect="1"/>
          </p:cNvPicPr>
          <p:nvPr/>
        </p:nvPicPr>
        <p:blipFill>
          <a:blip r:embed="rId3"/>
          <a:srcRect/>
          <a:stretch>
            <a:fillRect/>
          </a:stretch>
        </p:blipFill>
        <p:spPr bwMode="auto">
          <a:xfrm>
            <a:off x="0" y="0"/>
            <a:ext cx="9180513"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4"/>
          <a:srcRect/>
          <a:stretch>
            <a:fillRect/>
          </a:stretch>
        </p:blipFill>
        <p:spPr bwMode="auto">
          <a:xfrm>
            <a:off x="0" y="1512888"/>
            <a:ext cx="9180513" cy="5032375"/>
          </a:xfrm>
          <a:prstGeom prst="rect">
            <a:avLst/>
          </a:prstGeom>
          <a:noFill/>
          <a:ln w="9525">
            <a:noFill/>
            <a:miter lim="800000"/>
            <a:headEnd/>
            <a:tailEnd/>
          </a:ln>
        </p:spPr>
      </p:pic>
      <p:sp>
        <p:nvSpPr>
          <p:cNvPr id="4" name="TextBox 2"/>
          <p:cNvSpPr txBox="1">
            <a:spLocks noChangeArrowheads="1"/>
          </p:cNvSpPr>
          <p:nvPr/>
        </p:nvSpPr>
        <p:spPr bwMode="auto">
          <a:xfrm>
            <a:off x="203200" y="2370667"/>
            <a:ext cx="8172704"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smtClean="0">
                <a:latin typeface="Arial" pitchFamily="34" charset="0"/>
                <a:cs typeface="Arial" pitchFamily="34" charset="0"/>
              </a:rPr>
              <a:t>FOURTH QUARTER ANALYSIS REPORT </a:t>
            </a:r>
          </a:p>
          <a:p>
            <a:pPr algn="ctr" eaLnBrk="1" hangingPunct="1">
              <a:defRPr/>
            </a:pPr>
            <a:r>
              <a:rPr lang="en-ZA" b="1" dirty="0" smtClean="0">
                <a:latin typeface="Arial" pitchFamily="34" charset="0"/>
                <a:cs typeface="Arial" pitchFamily="34" charset="0"/>
              </a:rPr>
              <a:t>FOR THE </a:t>
            </a:r>
          </a:p>
          <a:p>
            <a:pPr algn="ctr" eaLnBrk="1" hangingPunct="1">
              <a:defRPr/>
            </a:pPr>
            <a:r>
              <a:rPr lang="en-ZA" b="1" dirty="0" smtClean="0">
                <a:latin typeface="Arial" pitchFamily="34" charset="0"/>
                <a:cs typeface="Arial" pitchFamily="34" charset="0"/>
              </a:rPr>
              <a:t>2015/16 FINANCIAL YEAR</a:t>
            </a:r>
            <a:endParaRPr lang="en-US" b="1" dirty="0" smtClean="0">
              <a:latin typeface="Arial" pitchFamily="34" charset="0"/>
              <a:cs typeface="Arial" pitchFamily="34" charset="0"/>
            </a:endParaRPr>
          </a:p>
          <a:p>
            <a:pPr eaLnBrk="1" hangingPunct="1">
              <a:defRPr/>
            </a:pPr>
            <a:endParaRPr lang="en-US" dirty="0" smtClean="0">
              <a:solidFill>
                <a:schemeClr val="bg2">
                  <a:lumMod val="25000"/>
                </a:schemeClr>
              </a:solidFill>
              <a:latin typeface="Arial" pitchFamily="34" charset="0"/>
              <a:cs typeface="Arial" pitchFamily="34" charset="0"/>
            </a:endParaRPr>
          </a:p>
          <a:p>
            <a:pPr eaLnBrk="1" hangingPunct="1">
              <a:defRPr/>
            </a:pPr>
            <a:endParaRPr lang="en-US" dirty="0" smtClean="0">
              <a:solidFill>
                <a:schemeClr val="bg2">
                  <a:lumMod val="25000"/>
                </a:schemeClr>
              </a:solidFill>
              <a:latin typeface="Arial" pitchFamily="34" charset="0"/>
              <a:cs typeface="Arial" pitchFamily="34" charset="0"/>
            </a:endParaRPr>
          </a:p>
          <a:p>
            <a:pPr eaLnBrk="1" hangingPunct="1">
              <a:defRPr/>
            </a:pPr>
            <a:endParaRPr lang="en-US" dirty="0" smtClean="0">
              <a:solidFill>
                <a:schemeClr val="bg2">
                  <a:lumMod val="25000"/>
                </a:schemeClr>
              </a:solidFill>
              <a:latin typeface="Arial" pitchFamily="34" charset="0"/>
              <a:cs typeface="Arial" pitchFamily="34" charset="0"/>
            </a:endParaRPr>
          </a:p>
          <a:p>
            <a:pPr eaLnBrk="1" hangingPunct="1">
              <a:defRPr/>
            </a:pPr>
            <a:r>
              <a:rPr lang="en-US" sz="1600" b="1" dirty="0" smtClean="0">
                <a:latin typeface="Arial" pitchFamily="34" charset="0"/>
                <a:cs typeface="Arial" pitchFamily="34" charset="0"/>
              </a:rPr>
              <a:t>Presented by:</a:t>
            </a:r>
          </a:p>
          <a:p>
            <a:pPr eaLnBrk="1" hangingPunct="1">
              <a:defRPr/>
            </a:pPr>
            <a:r>
              <a:rPr lang="en-US" sz="1600" b="1" dirty="0" smtClean="0">
                <a:latin typeface="Arial" pitchFamily="34" charset="0"/>
                <a:cs typeface="Arial" pitchFamily="34" charset="0"/>
              </a:rPr>
              <a:t>Mr Sifiso Mkhize</a:t>
            </a:r>
          </a:p>
          <a:p>
            <a:pPr eaLnBrk="1" hangingPunct="1">
              <a:defRPr/>
            </a:pPr>
            <a:r>
              <a:rPr lang="en-US" sz="1600" b="1" dirty="0" smtClean="0">
                <a:latin typeface="Arial" pitchFamily="34" charset="0"/>
                <a:cs typeface="Arial" pitchFamily="34" charset="0"/>
              </a:rPr>
              <a:t>Acting Director-General</a:t>
            </a:r>
          </a:p>
          <a:p>
            <a:pPr eaLnBrk="1" hangingPunct="1">
              <a:defRPr/>
            </a:pPr>
            <a:endParaRPr lang="en-US" sz="1600" b="1" dirty="0" smtClean="0">
              <a:latin typeface="Arial" pitchFamily="34" charset="0"/>
              <a:cs typeface="Arial" pitchFamily="34" charset="0"/>
            </a:endParaRPr>
          </a:p>
          <a:p>
            <a:pPr eaLnBrk="1" hangingPunct="1">
              <a:defRPr/>
            </a:pPr>
            <a:r>
              <a:rPr lang="en-US" sz="1600" b="1" dirty="0" smtClean="0">
                <a:latin typeface="Arial" pitchFamily="34" charset="0"/>
                <a:cs typeface="Arial" pitchFamily="34" charset="0"/>
              </a:rPr>
              <a:t>14 September 2016</a:t>
            </a:r>
            <a:endParaRPr lang="en-US" sz="1600" dirty="0" smtClean="0">
              <a:solidFill>
                <a:schemeClr val="bg2">
                  <a:lumMod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808" y="89576"/>
            <a:ext cx="7543292" cy="1143000"/>
          </a:xfrm>
        </p:spPr>
        <p:txBody>
          <a:bodyPr/>
          <a:lstStyle/>
          <a:p>
            <a:r>
              <a:rPr lang="en-ZA" sz="2400" b="1" dirty="0"/>
              <a:t>Provincial and Municipal Conditional </a:t>
            </a:r>
            <a:r>
              <a:rPr lang="en-ZA" sz="2400" b="1" dirty="0" smtClean="0"/>
              <a:t>Grants</a:t>
            </a:r>
            <a:endParaRPr lang="en-ZA" sz="2400" b="1" dirty="0">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 xmlns:p14="http://schemas.microsoft.com/office/powerpoint/2010/main" val="3710771066"/>
              </p:ext>
            </p:extLst>
          </p:nvPr>
        </p:nvGraphicFramePr>
        <p:xfrm>
          <a:off x="1" y="753603"/>
          <a:ext cx="9055100" cy="3111260"/>
        </p:xfrm>
        <a:graphic>
          <a:graphicData uri="http://schemas.openxmlformats.org/drawingml/2006/table">
            <a:tbl>
              <a:tblPr/>
              <a:tblGrid>
                <a:gridCol w="2617714"/>
                <a:gridCol w="2111620"/>
                <a:gridCol w="1692787"/>
                <a:gridCol w="1797496"/>
                <a:gridCol w="835483"/>
              </a:tblGrid>
              <a:tr h="311126">
                <a:tc rowSpan="2">
                  <a:txBody>
                    <a:bodyPr/>
                    <a:lstStyle/>
                    <a:p>
                      <a:pPr algn="ctr">
                        <a:spcAft>
                          <a:spcPts val="0"/>
                        </a:spcAft>
                      </a:pPr>
                      <a:r>
                        <a:rPr lang="en-ZA" sz="1600" b="1" dirty="0">
                          <a:solidFill>
                            <a:srgbClr val="000000"/>
                          </a:solidFill>
                          <a:latin typeface="Arial" panose="020B0604020202020204" pitchFamily="34" charset="0"/>
                          <a:ea typeface="Calibri"/>
                          <a:cs typeface="Arial" panose="020B0604020202020204" pitchFamily="34" charset="0"/>
                        </a:rPr>
                        <a:t>Grants and Transfers to Municipalities (R'000) </a:t>
                      </a:r>
                      <a:endParaRPr lang="en-ZA" sz="1600" dirty="0">
                        <a:latin typeface="Arial" panose="020B0604020202020204" pitchFamily="34" charset="0"/>
                        <a:ea typeface="Calibri"/>
                        <a:cs typeface="Arial" panose="020B0604020202020204" pitchFamily="34" charset="0"/>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4">
                  <a:txBody>
                    <a:bodyPr/>
                    <a:lstStyle/>
                    <a:p>
                      <a:pPr algn="ctr">
                        <a:spcAft>
                          <a:spcPts val="0"/>
                        </a:spcAft>
                      </a:pPr>
                      <a:r>
                        <a:rPr lang="en-ZA" sz="1600" b="1" dirty="0">
                          <a:solidFill>
                            <a:srgbClr val="000000"/>
                          </a:solidFill>
                          <a:latin typeface="Arial" panose="020B0604020202020204" pitchFamily="34" charset="0"/>
                          <a:ea typeface="Calibri"/>
                          <a:cs typeface="Arial" panose="020B0604020202020204" pitchFamily="34" charset="0"/>
                        </a:rPr>
                        <a:t>2015/16 Financial Year - 4th Quarter</a:t>
                      </a:r>
                      <a:endParaRPr lang="en-ZA" sz="1600" dirty="0">
                        <a:latin typeface="Arial" panose="020B0604020202020204" pitchFamily="34" charset="0"/>
                        <a:ea typeface="Calibri"/>
                        <a:cs typeface="Arial" panose="020B0604020202020204" pitchFamily="34" charset="0"/>
                      </a:endParaRPr>
                    </a:p>
                  </a:txBody>
                  <a:tcPr marL="64928" marR="649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622252">
                <a:tc vMerge="1">
                  <a:txBody>
                    <a:bodyPr/>
                    <a:lstStyle/>
                    <a:p>
                      <a:endParaRPr lang="en-ZA"/>
                    </a:p>
                  </a:txBody>
                  <a:tcPr/>
                </a:tc>
                <a:tc>
                  <a:txBody>
                    <a:bodyPr/>
                    <a:lstStyle/>
                    <a:p>
                      <a:pPr algn="ctr">
                        <a:spcAft>
                          <a:spcPts val="0"/>
                        </a:spcAft>
                      </a:pPr>
                      <a:r>
                        <a:rPr lang="en-ZA" sz="1600" b="1" dirty="0">
                          <a:solidFill>
                            <a:srgbClr val="000000"/>
                          </a:solidFill>
                          <a:latin typeface="Arial" panose="020B0604020202020204" pitchFamily="34" charset="0"/>
                          <a:ea typeface="Calibri"/>
                          <a:cs typeface="Arial" panose="020B0604020202020204" pitchFamily="34" charset="0"/>
                        </a:rPr>
                        <a:t>Grant Allocation </a:t>
                      </a:r>
                      <a:endParaRPr lang="en-ZA" sz="1600" dirty="0">
                        <a:latin typeface="Arial" panose="020B0604020202020204" pitchFamily="34" charset="0"/>
                        <a:ea typeface="Calibri"/>
                        <a:cs typeface="Arial" panose="020B0604020202020204" pitchFamily="34" charset="0"/>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ZA" sz="1600" b="1" dirty="0">
                          <a:solidFill>
                            <a:schemeClr val="tx1"/>
                          </a:solidFill>
                          <a:latin typeface="Arial" panose="020B0604020202020204" pitchFamily="34" charset="0"/>
                          <a:ea typeface="Calibri"/>
                          <a:cs typeface="Arial" panose="020B0604020202020204" pitchFamily="34" charset="0"/>
                        </a:rPr>
                        <a:t> Actual Transfer </a:t>
                      </a:r>
                      <a:endParaRPr lang="en-ZA" sz="1600" dirty="0">
                        <a:solidFill>
                          <a:schemeClr val="tx1"/>
                        </a:solidFill>
                        <a:latin typeface="Arial" panose="020B0604020202020204" pitchFamily="34" charset="0"/>
                        <a:ea typeface="Calibri"/>
                        <a:cs typeface="Arial" panose="020B0604020202020204" pitchFamily="34" charset="0"/>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ZA" sz="1600" b="1" dirty="0">
                          <a:solidFill>
                            <a:schemeClr val="tx1"/>
                          </a:solidFill>
                          <a:latin typeface="Arial" panose="020B0604020202020204" pitchFamily="34" charset="0"/>
                          <a:ea typeface="Calibri"/>
                          <a:cs typeface="Arial" panose="020B0604020202020204" pitchFamily="34" charset="0"/>
                        </a:rPr>
                        <a:t>Spent By Municipality</a:t>
                      </a:r>
                      <a:endParaRPr lang="en-ZA" sz="1600" dirty="0">
                        <a:solidFill>
                          <a:schemeClr val="tx1"/>
                        </a:solidFill>
                        <a:latin typeface="Arial" panose="020B0604020202020204" pitchFamily="34" charset="0"/>
                        <a:ea typeface="Calibri"/>
                        <a:cs typeface="Arial" panose="020B0604020202020204" pitchFamily="34" charset="0"/>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ZA" sz="1600" b="1" dirty="0">
                          <a:solidFill>
                            <a:srgbClr val="000000"/>
                          </a:solidFill>
                          <a:latin typeface="Arial" panose="020B0604020202020204" pitchFamily="34" charset="0"/>
                          <a:ea typeface="Calibri"/>
                          <a:cs typeface="Arial" panose="020B0604020202020204" pitchFamily="34" charset="0"/>
                        </a:rPr>
                        <a:t>% Spent </a:t>
                      </a:r>
                      <a:endParaRPr lang="en-ZA" sz="1600" dirty="0">
                        <a:latin typeface="Arial" panose="020B0604020202020204" pitchFamily="34" charset="0"/>
                        <a:ea typeface="Calibri"/>
                        <a:cs typeface="Arial" panose="020B0604020202020204" pitchFamily="34" charset="0"/>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22252">
                <a:tc>
                  <a:txBody>
                    <a:bodyPr/>
                    <a:lstStyle/>
                    <a:p>
                      <a:pPr>
                        <a:spcAft>
                          <a:spcPts val="0"/>
                        </a:spcAft>
                      </a:pPr>
                      <a:r>
                        <a:rPr lang="en-ZA" sz="1600" dirty="0">
                          <a:solidFill>
                            <a:srgbClr val="000000"/>
                          </a:solidFill>
                          <a:latin typeface="Arial" panose="020B0604020202020204" pitchFamily="34" charset="0"/>
                          <a:ea typeface="Calibri"/>
                          <a:cs typeface="Arial" panose="020B0604020202020204" pitchFamily="34" charset="0"/>
                        </a:rPr>
                        <a:t> Municipal Water Infrastructure Grant </a:t>
                      </a:r>
                      <a:endParaRPr lang="en-ZA" sz="1600" dirty="0">
                        <a:latin typeface="Arial" panose="020B0604020202020204" pitchFamily="34" charset="0"/>
                        <a:ea typeface="Calibri"/>
                        <a:cs typeface="Arial" panose="020B0604020202020204" pitchFamily="34" charset="0"/>
                      </a:endParaRPr>
                    </a:p>
                  </a:txBody>
                  <a:tcPr marL="64928" marR="649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600" b="0" i="0" u="none" strike="noStrike">
                          <a:solidFill>
                            <a:srgbClr val="000000"/>
                          </a:solidFill>
                          <a:effectLst/>
                          <a:latin typeface="Arial"/>
                        </a:rPr>
                        <a:t>1,803,932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600" b="0" i="0" u="none" strike="noStrike">
                          <a:solidFill>
                            <a:srgbClr val="000000"/>
                          </a:solidFill>
                          <a:effectLst/>
                          <a:latin typeface="Arial"/>
                        </a:rPr>
                        <a:t>1,803,932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600" b="0" i="0" u="none" strike="noStrike" dirty="0" smtClean="0">
                          <a:solidFill>
                            <a:srgbClr val="000000"/>
                          </a:solidFill>
                          <a:effectLst/>
                          <a:latin typeface="Arial"/>
                        </a:rPr>
                        <a:t>850,342</a:t>
                      </a:r>
                      <a:endParaRPr lang="en-US" sz="16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600" b="0" i="0" u="none" strike="noStrike">
                          <a:solidFill>
                            <a:srgbClr val="000000"/>
                          </a:solidFill>
                          <a:effectLst/>
                          <a:latin typeface="Arial"/>
                        </a:rPr>
                        <a:t>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22252">
                <a:tc>
                  <a:txBody>
                    <a:bodyPr/>
                    <a:lstStyle/>
                    <a:p>
                      <a:pPr>
                        <a:spcAft>
                          <a:spcPts val="0"/>
                        </a:spcAft>
                      </a:pPr>
                      <a:r>
                        <a:rPr lang="en-ZA" sz="1600" dirty="0">
                          <a:solidFill>
                            <a:srgbClr val="000000"/>
                          </a:solidFill>
                          <a:latin typeface="Arial" panose="020B0604020202020204" pitchFamily="34" charset="0"/>
                          <a:ea typeface="Calibri"/>
                          <a:cs typeface="Arial" panose="020B0604020202020204" pitchFamily="34" charset="0"/>
                        </a:rPr>
                        <a:t>Water Services Operating Subsidy</a:t>
                      </a:r>
                      <a:endParaRPr lang="en-ZA" sz="1600" dirty="0">
                        <a:latin typeface="Arial" panose="020B0604020202020204" pitchFamily="34" charset="0"/>
                        <a:ea typeface="Calibri"/>
                        <a:cs typeface="Arial" panose="020B0604020202020204" pitchFamily="34" charset="0"/>
                      </a:endParaRPr>
                    </a:p>
                  </a:txBody>
                  <a:tcPr marL="64928" marR="649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600" b="0" i="0" u="none" strike="noStrike">
                          <a:solidFill>
                            <a:srgbClr val="000000"/>
                          </a:solidFill>
                          <a:effectLst/>
                          <a:latin typeface="Arial"/>
                        </a:rPr>
                        <a:t>452,915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600" b="0" i="0" u="none" strike="noStrike" dirty="0">
                          <a:solidFill>
                            <a:srgbClr val="000000"/>
                          </a:solidFill>
                          <a:effectLst/>
                          <a:latin typeface="Arial"/>
                        </a:rPr>
                        <a:t>452,915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600" b="0" i="0" u="none" strike="noStrike" dirty="0" smtClean="0">
                          <a:solidFill>
                            <a:srgbClr val="000000"/>
                          </a:solidFill>
                          <a:effectLst/>
                          <a:latin typeface="Arial"/>
                        </a:rPr>
                        <a:t>152,465</a:t>
                      </a:r>
                      <a:endParaRPr lang="en-US" sz="16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600" b="0" i="0" u="none" strike="noStrike">
                          <a:solidFill>
                            <a:srgbClr val="000000"/>
                          </a:solidFill>
                          <a:effectLst/>
                          <a:latin typeface="Arial"/>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22252">
                <a:tc>
                  <a:txBody>
                    <a:bodyPr/>
                    <a:lstStyle/>
                    <a:p>
                      <a:pPr>
                        <a:spcAft>
                          <a:spcPts val="0"/>
                        </a:spcAft>
                      </a:pPr>
                      <a:r>
                        <a:rPr lang="en-ZA" sz="1600" dirty="0">
                          <a:latin typeface="Arial" panose="020B0604020202020204" pitchFamily="34" charset="0"/>
                          <a:ea typeface="Calibri"/>
                          <a:cs typeface="Arial" panose="020B0604020202020204" pitchFamily="34" charset="0"/>
                        </a:rPr>
                        <a:t>Rural Households Infrastructure Grant </a:t>
                      </a:r>
                    </a:p>
                  </a:txBody>
                  <a:tcPr marL="64928" marR="649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600" b="0" i="0" u="none" strike="noStrike" dirty="0">
                          <a:solidFill>
                            <a:srgbClr val="000000"/>
                          </a:solidFill>
                          <a:effectLst/>
                          <a:latin typeface="Arial"/>
                        </a:rPr>
                        <a:t>48,182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600" b="0" i="0" u="none" strike="noStrike" dirty="0">
                          <a:solidFill>
                            <a:srgbClr val="000000"/>
                          </a:solidFill>
                          <a:effectLst/>
                          <a:latin typeface="Arial"/>
                        </a:rPr>
                        <a:t>48,182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600" b="0" i="0" u="none" strike="noStrike" dirty="0">
                          <a:solidFill>
                            <a:srgbClr val="000000"/>
                          </a:solidFill>
                          <a:effectLst/>
                          <a:latin typeface="Arial"/>
                        </a:rPr>
                        <a:t>           25,538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600" b="0" i="0" u="none" strike="noStrike">
                          <a:solidFill>
                            <a:srgbClr val="000000"/>
                          </a:solidFill>
                          <a:effectLst/>
                          <a:latin typeface="Arial"/>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1126">
                <a:tc>
                  <a:txBody>
                    <a:bodyPr/>
                    <a:lstStyle/>
                    <a:p>
                      <a:pPr>
                        <a:spcAft>
                          <a:spcPts val="0"/>
                        </a:spcAft>
                      </a:pPr>
                      <a:r>
                        <a:rPr lang="en-ZA" sz="1600" b="1" dirty="0">
                          <a:solidFill>
                            <a:srgbClr val="000000"/>
                          </a:solidFill>
                          <a:latin typeface="Calibri"/>
                          <a:ea typeface="Calibri"/>
                          <a:cs typeface="Times New Roman"/>
                        </a:rPr>
                        <a:t>Total </a:t>
                      </a:r>
                      <a:endParaRPr lang="en-ZA" sz="1600" b="1" dirty="0">
                        <a:latin typeface="Calibri"/>
                        <a:ea typeface="Calibri"/>
                        <a:cs typeface="Times New Roman"/>
                      </a:endParaRPr>
                    </a:p>
                  </a:txBody>
                  <a:tcPr marL="64928" marR="649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ctr"/>
                      <a:r>
                        <a:rPr lang="en-US" sz="1600" b="1" i="0" u="none" strike="noStrike" dirty="0">
                          <a:solidFill>
                            <a:srgbClr val="000000"/>
                          </a:solidFill>
                          <a:effectLst/>
                          <a:latin typeface="Calibri"/>
                        </a:rPr>
                        <a:t>2,305,029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ctr"/>
                      <a:r>
                        <a:rPr lang="en-US" sz="1600" b="1" i="0" u="none" strike="noStrike" dirty="0">
                          <a:solidFill>
                            <a:srgbClr val="000000"/>
                          </a:solidFill>
                          <a:effectLst/>
                          <a:latin typeface="Calibri"/>
                        </a:rPr>
                        <a:t>2,305,029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ctr"/>
                      <a:r>
                        <a:rPr lang="en-US" sz="1600" b="1" i="0" u="none" strike="noStrike" dirty="0">
                          <a:solidFill>
                            <a:srgbClr val="000000"/>
                          </a:solidFill>
                          <a:effectLst/>
                          <a:latin typeface="Calibri"/>
                        </a:rPr>
                        <a:t>1,028,345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ctr"/>
                      <a:r>
                        <a:rPr lang="en-US" sz="1600" b="1" i="0" u="none" strike="noStrike" dirty="0">
                          <a:solidFill>
                            <a:srgbClr val="000000"/>
                          </a:solidFill>
                          <a:effectLst/>
                          <a:latin typeface="Arial"/>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4505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511808" y="3864863"/>
            <a:ext cx="7632192" cy="1815882"/>
          </a:xfrm>
          <a:prstGeom prst="rect">
            <a:avLst/>
          </a:prstGeom>
          <a:noFill/>
        </p:spPr>
        <p:txBody>
          <a:bodyPr wrap="square" rtlCol="0">
            <a:spAutoFit/>
          </a:bodyPr>
          <a:lstStyle/>
          <a:p>
            <a:pPr marL="0" lvl="1"/>
            <a:r>
              <a:rPr lang="en-ZA" sz="1400" b="1" dirty="0" smtClean="0"/>
              <a:t>Narratives on Conditional Grants</a:t>
            </a:r>
          </a:p>
          <a:p>
            <a:pPr algn="just"/>
            <a:r>
              <a:rPr lang="en-ZA" sz="1400" b="1" dirty="0" smtClean="0"/>
              <a:t>2015/16 Financial Year 	– 			4</a:t>
            </a:r>
            <a:r>
              <a:rPr lang="en-ZA" sz="1400" b="1" baseline="30000" dirty="0" smtClean="0"/>
              <a:t>th</a:t>
            </a:r>
            <a:r>
              <a:rPr lang="en-ZA" sz="1400" b="1" dirty="0" smtClean="0"/>
              <a:t> Quarter </a:t>
            </a:r>
            <a:endParaRPr lang="en-ZA" sz="1400" b="1" dirty="0"/>
          </a:p>
          <a:p>
            <a:pPr marL="0" lvl="1" indent="0" algn="just">
              <a:buNone/>
            </a:pPr>
            <a:r>
              <a:rPr lang="en-GB" sz="1400" b="1" dirty="0" smtClean="0">
                <a:cs typeface="Arial" pitchFamily="34" charset="0"/>
              </a:rPr>
              <a:t>Grant Allocation: 					</a:t>
            </a:r>
            <a:r>
              <a:rPr lang="en-GB" sz="1400" dirty="0" smtClean="0">
                <a:cs typeface="Arial" pitchFamily="34" charset="0"/>
              </a:rPr>
              <a:t>R2.305 </a:t>
            </a:r>
            <a:r>
              <a:rPr lang="en-GB" sz="1400" dirty="0">
                <a:cs typeface="Arial" pitchFamily="34" charset="0"/>
              </a:rPr>
              <a:t>billion </a:t>
            </a:r>
          </a:p>
          <a:p>
            <a:pPr marL="0" lvl="1" indent="0" algn="just">
              <a:buNone/>
            </a:pPr>
            <a:r>
              <a:rPr lang="en-GB" sz="1400" b="1" dirty="0" smtClean="0">
                <a:cs typeface="Arial" pitchFamily="34" charset="0"/>
              </a:rPr>
              <a:t>Transferred : 						</a:t>
            </a:r>
            <a:r>
              <a:rPr lang="en-GB" sz="1400" dirty="0" smtClean="0">
                <a:cs typeface="Arial" pitchFamily="34" charset="0"/>
              </a:rPr>
              <a:t>R2.305 billion </a:t>
            </a:r>
            <a:endParaRPr lang="en-GB" sz="1400" dirty="0">
              <a:cs typeface="Arial" pitchFamily="34" charset="0"/>
            </a:endParaRPr>
          </a:p>
          <a:p>
            <a:pPr marL="0" lvl="1" indent="0" algn="just">
              <a:buNone/>
            </a:pPr>
            <a:r>
              <a:rPr lang="en-GB" sz="1400" b="1" dirty="0">
                <a:cs typeface="Arial" pitchFamily="34" charset="0"/>
              </a:rPr>
              <a:t>Actual</a:t>
            </a:r>
            <a:r>
              <a:rPr lang="en-GB" sz="1400" dirty="0">
                <a:cs typeface="Arial" pitchFamily="34" charset="0"/>
              </a:rPr>
              <a:t> </a:t>
            </a:r>
            <a:r>
              <a:rPr lang="en-GB" sz="1400" dirty="0" smtClean="0">
                <a:cs typeface="Arial" pitchFamily="34" charset="0"/>
              </a:rPr>
              <a:t>Spending by Municipalities: 		R1.028 billion </a:t>
            </a:r>
            <a:endParaRPr lang="en-GB" sz="1400" dirty="0">
              <a:cs typeface="Arial" pitchFamily="34" charset="0"/>
            </a:endParaRPr>
          </a:p>
          <a:p>
            <a:pPr marL="0" lvl="1" indent="0" algn="just">
              <a:buNone/>
            </a:pPr>
            <a:r>
              <a:rPr lang="en-GB" sz="1400" b="1" dirty="0">
                <a:cs typeface="Arial" pitchFamily="34" charset="0"/>
              </a:rPr>
              <a:t>V</a:t>
            </a:r>
            <a:r>
              <a:rPr lang="en-GB" sz="1400" b="1" dirty="0" smtClean="0">
                <a:cs typeface="Arial" pitchFamily="34" charset="0"/>
              </a:rPr>
              <a:t>ariance</a:t>
            </a:r>
            <a:r>
              <a:rPr lang="en-GB" sz="1400" dirty="0" smtClean="0">
                <a:cs typeface="Arial" pitchFamily="34" charset="0"/>
              </a:rPr>
              <a:t>: 							R1.277  billion</a:t>
            </a:r>
          </a:p>
          <a:p>
            <a:pPr marL="0" lvl="1" indent="0" algn="just">
              <a:buNone/>
            </a:pPr>
            <a:endParaRPr lang="en-GB" sz="1400" dirty="0">
              <a:cs typeface="Arial" pitchFamily="34" charset="0"/>
            </a:endParaRPr>
          </a:p>
          <a:p>
            <a:endParaRPr lang="en-ZA" sz="1400" b="1" dirty="0" smtClean="0"/>
          </a:p>
        </p:txBody>
      </p:sp>
      <p:sp>
        <p:nvSpPr>
          <p:cNvPr id="7" name="Slide Number Placeholder 3"/>
          <p:cNvSpPr>
            <a:spLocks noGrp="1"/>
          </p:cNvSpPr>
          <p:nvPr>
            <p:ph type="sldNum" sz="quarter" idx="12"/>
          </p:nvPr>
        </p:nvSpPr>
        <p:spPr>
          <a:xfrm>
            <a:off x="6921500" y="6090868"/>
            <a:ext cx="2133600" cy="365125"/>
          </a:xfrm>
        </p:spPr>
        <p:txBody>
          <a:bodyPr/>
          <a:lstStyle/>
          <a:p>
            <a:pPr algn="r"/>
            <a:fld id="{48F0A114-0370-4CC0-9313-334D49B2E98A}" type="slidenum">
              <a:rPr lang="en-ZA" sz="1400" smtClean="0">
                <a:latin typeface="Arial" pitchFamily="34" charset="0"/>
                <a:cs typeface="Arial" pitchFamily="34" charset="0"/>
              </a:rPr>
              <a:pPr algn="r"/>
              <a:t>10</a:t>
            </a:fld>
            <a:endParaRPr lang="en-ZA" sz="1400" dirty="0">
              <a:latin typeface="Arial" pitchFamily="34" charset="0"/>
              <a:cs typeface="Arial" pitchFamily="34" charset="0"/>
            </a:endParaRPr>
          </a:p>
        </p:txBody>
      </p:sp>
      <p:sp>
        <p:nvSpPr>
          <p:cNvPr id="8" name="Rectangle 7"/>
          <p:cNvSpPr/>
          <p:nvPr/>
        </p:nvSpPr>
        <p:spPr>
          <a:xfrm>
            <a:off x="1511808" y="5286442"/>
            <a:ext cx="7217664" cy="1169551"/>
          </a:xfrm>
          <a:prstGeom prst="rect">
            <a:avLst/>
          </a:prstGeom>
        </p:spPr>
        <p:txBody>
          <a:bodyPr wrap="square">
            <a:spAutoFit/>
          </a:bodyPr>
          <a:lstStyle/>
          <a:p>
            <a:pPr algn="just"/>
            <a:r>
              <a:rPr lang="en-GB" sz="1400" dirty="0" smtClean="0">
                <a:cs typeface="Arial" pitchFamily="34" charset="0"/>
              </a:rPr>
              <a:t>The significant variance between funds transferred and spent is due to the different financial years for the Department (31 March) and Municipalities (30 June). As at 30 June 2016 expenditure performance increased as follows:</a:t>
            </a:r>
          </a:p>
          <a:p>
            <a:pPr marL="342900" indent="-342900" algn="just">
              <a:buFont typeface="Arial" panose="020B0604020202020204" pitchFamily="34" charset="0"/>
              <a:buChar char="•"/>
            </a:pPr>
            <a:r>
              <a:rPr lang="en-ZA" sz="1400" dirty="0" smtClean="0"/>
              <a:t>Municipal Water Infrastructure Grant (MWIG) Schedule 5B: R1.571 billion</a:t>
            </a:r>
          </a:p>
          <a:p>
            <a:pPr marL="342900" indent="-342900" algn="just">
              <a:buFont typeface="Arial" panose="020B0604020202020204" pitchFamily="34" charset="0"/>
              <a:buChar char="•"/>
            </a:pPr>
            <a:r>
              <a:rPr lang="en-ZA" sz="1400" dirty="0" smtClean="0"/>
              <a:t>Water Services Operating Subsidy (</a:t>
            </a:r>
            <a:r>
              <a:rPr lang="en-ZA" sz="1400" dirty="0" err="1" smtClean="0"/>
              <a:t>WSOS</a:t>
            </a:r>
            <a:r>
              <a:rPr lang="en-ZA" sz="1400" dirty="0" smtClean="0"/>
              <a:t>) : R292 million</a:t>
            </a:r>
          </a:p>
        </p:txBody>
      </p:sp>
    </p:spTree>
    <p:extLst>
      <p:ext uri="{BB962C8B-B14F-4D97-AF65-F5344CB8AC3E}">
        <p14:creationId xmlns="" xmlns:p14="http://schemas.microsoft.com/office/powerpoint/2010/main" val="213304568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1959" y="3209440"/>
            <a:ext cx="7012754" cy="1362075"/>
          </a:xfrm>
        </p:spPr>
        <p:txBody>
          <a:bodyPr>
            <a:normAutofit/>
          </a:bodyPr>
          <a:lstStyle/>
          <a:p>
            <a:r>
              <a:rPr lang="en-ZA" sz="3200" dirty="0" smtClean="0">
                <a:latin typeface="Arial" pitchFamily="34" charset="0"/>
                <a:cs typeface="Arial" pitchFamily="34" charset="0"/>
              </a:rPr>
              <a:t>Water trading</a:t>
            </a:r>
            <a:endParaRPr lang="en-ZA" sz="3200" dirty="0">
              <a:latin typeface="Arial" pitchFamily="34" charset="0"/>
              <a:cs typeface="Arial" pitchFamily="34" charset="0"/>
            </a:endParaRPr>
          </a:p>
        </p:txBody>
      </p:sp>
      <p:sp>
        <p:nvSpPr>
          <p:cNvPr id="4"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11</a:t>
            </a:fld>
            <a:endParaRPr lang="en-ZA" sz="1400" dirty="0">
              <a:latin typeface="Arial" pitchFamily="34" charset="0"/>
              <a:cs typeface="Arial" pitchFamily="34" charset="0"/>
            </a:endParaRPr>
          </a:p>
        </p:txBody>
      </p:sp>
      <p:sp>
        <p:nvSpPr>
          <p:cNvPr id="7" name="Title 4"/>
          <p:cNvSpPr txBox="1">
            <a:spLocks/>
          </p:cNvSpPr>
          <p:nvPr/>
        </p:nvSpPr>
        <p:spPr>
          <a:xfrm>
            <a:off x="1481958" y="4571515"/>
            <a:ext cx="7662041" cy="1362075"/>
          </a:xfrm>
          <a:prstGeom prst="rect">
            <a:avLst/>
          </a:prstGeom>
        </p:spPr>
        <p:txBody>
          <a:bodyPr anchor="t">
            <a:normAutofit/>
          </a:bodyPr>
          <a:lstStyle/>
          <a:p>
            <a:pPr marL="174625" indent="-174625" eaLnBrk="0" hangingPunct="0">
              <a:lnSpc>
                <a:spcPct val="150000"/>
              </a:lnSpc>
              <a:buFont typeface="Arial" pitchFamily="34" charset="0"/>
              <a:buChar char="•"/>
              <a:defRPr/>
            </a:pPr>
            <a:r>
              <a:rPr lang="en-ZA" sz="1500" b="1" cap="all" dirty="0" smtClean="0">
                <a:ea typeface="ＭＳ Ｐゴシック" charset="0"/>
                <a:cs typeface="Arial" pitchFamily="34" charset="0"/>
              </a:rPr>
              <a:t>Expenditure for augmentation funded projects Quarter 4: 2015/16</a:t>
            </a:r>
          </a:p>
          <a:p>
            <a:pPr marL="174625" lvl="0" indent="-174625" eaLnBrk="0" hangingPunct="0">
              <a:lnSpc>
                <a:spcPct val="150000"/>
              </a:lnSpc>
              <a:buFont typeface="Arial" pitchFamily="34" charset="0"/>
              <a:buChar char="•"/>
              <a:defRPr/>
            </a:pPr>
            <a:r>
              <a:rPr lang="en-ZA" sz="1500" b="1" cap="all" dirty="0" smtClean="0">
                <a:ea typeface="ＭＳ Ｐゴシック" charset="0"/>
                <a:cs typeface="Arial" pitchFamily="34" charset="0"/>
              </a:rPr>
              <a:t>Reasons for variances Quarter 4: 2015/16</a:t>
            </a:r>
          </a:p>
          <a:p>
            <a:pPr marL="174625" marR="0" lvl="0" indent="-174625" algn="l" defTabSz="457200" rtl="0" eaLnBrk="0" fontAlgn="base" latinLnBrk="0" hangingPunct="0">
              <a:lnSpc>
                <a:spcPct val="150000"/>
              </a:lnSpc>
              <a:spcBef>
                <a:spcPct val="0"/>
              </a:spcBef>
              <a:spcAft>
                <a:spcPct val="0"/>
              </a:spcAft>
              <a:buClrTx/>
              <a:buSzTx/>
              <a:buFont typeface="Arial" pitchFamily="34" charset="0"/>
              <a:buChar char="•"/>
              <a:tabLst/>
              <a:defRPr/>
            </a:pPr>
            <a:endParaRPr kumimoji="0" lang="en-ZA" sz="1500" b="1" i="0" u="none" strike="noStrike" kern="1200" cap="all" spc="0" normalizeH="0" baseline="0" noProof="0" dirty="0">
              <a:ln>
                <a:noFill/>
              </a:ln>
              <a:effectLst/>
              <a:uLnTx/>
              <a:uFillTx/>
              <a:latin typeface="Arial" pitchFamily="34" charset="0"/>
              <a:ea typeface="ＭＳ Ｐゴシック" charset="0"/>
              <a:cs typeface="Arial" pitchFamily="34"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992880" y="6492875"/>
            <a:ext cx="2133600" cy="365125"/>
          </a:xfrm>
        </p:spPr>
        <p:txBody>
          <a:bodyPr/>
          <a:lstStyle/>
          <a:p>
            <a:pPr algn="r">
              <a:defRPr/>
            </a:pPr>
            <a:fld id="{694E1121-FF1D-4DFE-9924-BA280AD8DC09}" type="slidenum">
              <a:rPr lang="en-US" smtClean="0"/>
              <a:pPr algn="r">
                <a:defRPr/>
              </a:pPr>
              <a:t>12</a:t>
            </a:fld>
            <a:endParaRPr lang="en-US" dirty="0"/>
          </a:p>
        </p:txBody>
      </p:sp>
      <p:graphicFrame>
        <p:nvGraphicFramePr>
          <p:cNvPr id="217090" name="Object 2"/>
          <p:cNvGraphicFramePr>
            <a:graphicFrameLocks noChangeAspect="1"/>
          </p:cNvGraphicFramePr>
          <p:nvPr>
            <p:extLst>
              <p:ext uri="{D42A27DB-BD31-4B8C-83A1-F6EECF244321}">
                <p14:modId xmlns="" xmlns:p14="http://schemas.microsoft.com/office/powerpoint/2010/main" val="1665301218"/>
              </p:ext>
            </p:extLst>
          </p:nvPr>
        </p:nvGraphicFramePr>
        <p:xfrm>
          <a:off x="0" y="170688"/>
          <a:ext cx="9143999" cy="6322187"/>
        </p:xfrm>
        <a:graphic>
          <a:graphicData uri="http://schemas.openxmlformats.org/presentationml/2006/ole">
            <p:oleObj spid="_x0000_s1026" name="Worksheet" r:id="rId3" imgW="7231351" imgH="5067360" progId="Excel.Sheet.12">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4416" y="15392"/>
            <a:ext cx="7202384" cy="396571"/>
          </a:xfrm>
        </p:spPr>
        <p:txBody>
          <a:bodyPr/>
          <a:lstStyle/>
          <a:p>
            <a:r>
              <a:rPr lang="en-ZA" sz="2000" b="1" dirty="0" smtClean="0"/>
              <a:t>Reasons for Variance Quarter 4: 2015/16</a:t>
            </a:r>
            <a:endParaRPr lang="en-ZA" sz="2000" b="1" dirty="0"/>
          </a:p>
        </p:txBody>
      </p:sp>
      <p:sp>
        <p:nvSpPr>
          <p:cNvPr id="4" name="Content Placeholder 3"/>
          <p:cNvSpPr>
            <a:spLocks noGrp="1"/>
          </p:cNvSpPr>
          <p:nvPr>
            <p:ph idx="1"/>
          </p:nvPr>
        </p:nvSpPr>
        <p:spPr>
          <a:xfrm>
            <a:off x="1484416" y="326619"/>
            <a:ext cx="7659584" cy="5728431"/>
          </a:xfrm>
        </p:spPr>
        <p:txBody>
          <a:bodyPr/>
          <a:lstStyle/>
          <a:p>
            <a:pPr fontAlgn="b">
              <a:buNone/>
            </a:pPr>
            <a:r>
              <a:rPr lang="en-ZA" sz="1400" b="1" dirty="0"/>
              <a:t>The following projects  have spent the revised allocated budget for FY </a:t>
            </a:r>
            <a:r>
              <a:rPr lang="en-ZA" sz="1400" b="1" dirty="0" smtClean="0"/>
              <a:t>2015/16</a:t>
            </a:r>
            <a:r>
              <a:rPr lang="en-ZA" sz="1400" dirty="0"/>
              <a:t>:</a:t>
            </a:r>
            <a:endParaRPr lang="en-ZA" sz="1400" b="1" dirty="0"/>
          </a:p>
          <a:p>
            <a:pPr lvl="1" fontAlgn="b"/>
            <a:r>
              <a:rPr lang="en-ZA" sz="1400" dirty="0" err="1"/>
              <a:t>Mzimvubu</a:t>
            </a:r>
            <a:r>
              <a:rPr lang="en-ZA" sz="1400" dirty="0"/>
              <a:t> Water  Projects, </a:t>
            </a:r>
            <a:r>
              <a:rPr lang="en-ZA" sz="1400" dirty="0" err="1"/>
              <a:t>GLeWAP</a:t>
            </a:r>
            <a:r>
              <a:rPr lang="en-ZA" sz="1400" dirty="0"/>
              <a:t> Phase (</a:t>
            </a:r>
            <a:r>
              <a:rPr lang="en-ZA" sz="1400" dirty="0" err="1"/>
              <a:t>Nwamitwa</a:t>
            </a:r>
            <a:r>
              <a:rPr lang="en-ZA" sz="1400" dirty="0"/>
              <a:t> Dam) and   </a:t>
            </a:r>
            <a:r>
              <a:rPr lang="en-ZA" sz="1400" dirty="0" err="1"/>
              <a:t>Nooitgedacht</a:t>
            </a:r>
            <a:r>
              <a:rPr lang="en-ZA" sz="1400" dirty="0"/>
              <a:t> Water </a:t>
            </a:r>
            <a:endParaRPr lang="en-ZA" sz="1400" dirty="0" smtClean="0"/>
          </a:p>
          <a:p>
            <a:pPr fontAlgn="b"/>
            <a:r>
              <a:rPr lang="nl-NL" sz="1400" b="1" dirty="0" smtClean="0"/>
              <a:t>ORWRDP </a:t>
            </a:r>
            <a:r>
              <a:rPr lang="nl-NL" sz="1400" b="1" dirty="0"/>
              <a:t>(Ph 2A) - De Hoop Dam</a:t>
            </a:r>
            <a:r>
              <a:rPr lang="nl-NL" sz="1400" dirty="0"/>
              <a:t> </a:t>
            </a:r>
            <a:endParaRPr lang="nl-NL" sz="1400" dirty="0" smtClean="0"/>
          </a:p>
          <a:p>
            <a:pPr lvl="1" algn="just" fontAlgn="b"/>
            <a:r>
              <a:rPr lang="en-ZA" sz="1400" dirty="0" smtClean="0"/>
              <a:t>The </a:t>
            </a:r>
            <a:r>
              <a:rPr lang="en-ZA" sz="1400" dirty="0"/>
              <a:t>under spending is mainly due to the delay in the appointment of PSP to do fencing and sub-surface drainage.</a:t>
            </a:r>
          </a:p>
          <a:p>
            <a:pPr algn="just" fontAlgn="b"/>
            <a:r>
              <a:rPr lang="en-ZA" sz="1400" dirty="0"/>
              <a:t> </a:t>
            </a:r>
            <a:r>
              <a:rPr lang="en-ZA" sz="1400" b="1" dirty="0" err="1"/>
              <a:t>GLeWAP</a:t>
            </a:r>
            <a:r>
              <a:rPr lang="en-ZA" sz="1400" b="1" dirty="0"/>
              <a:t> Phase (Tzaneen  Dam Raising)</a:t>
            </a:r>
            <a:r>
              <a:rPr lang="en-ZA" sz="1400" dirty="0"/>
              <a:t> </a:t>
            </a:r>
            <a:r>
              <a:rPr lang="en-ZA" sz="1400" dirty="0" smtClean="0"/>
              <a:t>-</a:t>
            </a:r>
          </a:p>
          <a:p>
            <a:pPr lvl="1" algn="just" fontAlgn="b"/>
            <a:r>
              <a:rPr lang="en-ZA" sz="1400" dirty="0" smtClean="0"/>
              <a:t>The </a:t>
            </a:r>
            <a:r>
              <a:rPr lang="en-ZA" sz="1400" dirty="0"/>
              <a:t>under spending is due to the delay in the appointment of a implementing Agent. Lepelle  Northern Water was later appointed to do  planning and finalisation of the design and permit. Geotechnical investigations still outstanding. </a:t>
            </a:r>
          </a:p>
          <a:p>
            <a:pPr algn="just"/>
            <a:r>
              <a:rPr lang="en-ZA" sz="1400" b="1" dirty="0" smtClean="0"/>
              <a:t>Water </a:t>
            </a:r>
            <a:r>
              <a:rPr lang="en-ZA" sz="1400" b="1" dirty="0"/>
              <a:t>Resources  Project: Raising of  </a:t>
            </a:r>
            <a:r>
              <a:rPr lang="en-ZA" sz="1400" b="1" dirty="0" err="1"/>
              <a:t>Clanwilliam</a:t>
            </a:r>
            <a:r>
              <a:rPr lang="en-ZA" sz="1400" b="1" dirty="0"/>
              <a:t> Dam</a:t>
            </a:r>
            <a:r>
              <a:rPr lang="en-ZA" sz="1400" dirty="0"/>
              <a:t>  - </a:t>
            </a:r>
            <a:endParaRPr lang="en-ZA" sz="1400" dirty="0" smtClean="0"/>
          </a:p>
          <a:p>
            <a:pPr lvl="1" algn="just"/>
            <a:r>
              <a:rPr lang="en-ZA" sz="1400" dirty="0" smtClean="0"/>
              <a:t>The </a:t>
            </a:r>
            <a:r>
              <a:rPr lang="en-ZA" sz="1400" dirty="0"/>
              <a:t>under spending was due to the delays in the appointment of Environmental Control Officer (ECO) and appointment construction sub-contractors. </a:t>
            </a:r>
            <a:endParaRPr lang="en-ZA" sz="1400" dirty="0" smtClean="0"/>
          </a:p>
          <a:p>
            <a:pPr fontAlgn="b"/>
            <a:r>
              <a:rPr lang="en-ZA" sz="1400" b="1" dirty="0"/>
              <a:t>Development of Raising of </a:t>
            </a:r>
            <a:r>
              <a:rPr lang="en-ZA" sz="1400" b="1" dirty="0" err="1"/>
              <a:t>Hazelmere</a:t>
            </a:r>
            <a:r>
              <a:rPr lang="en-ZA" sz="1400" b="1" dirty="0"/>
              <a:t>  </a:t>
            </a:r>
            <a:r>
              <a:rPr lang="en-ZA" sz="1400" b="1" dirty="0" smtClean="0"/>
              <a:t>Dam </a:t>
            </a:r>
          </a:p>
          <a:p>
            <a:pPr lvl="1" fontAlgn="b"/>
            <a:r>
              <a:rPr lang="en-ZA" sz="1400" dirty="0" smtClean="0"/>
              <a:t>The </a:t>
            </a:r>
            <a:r>
              <a:rPr lang="en-ZA" sz="1400" dirty="0"/>
              <a:t>contractor that was appointed later in the financial year and was requested to accelerate the project and thus resulted in the adjusted budget spent.</a:t>
            </a:r>
          </a:p>
          <a:p>
            <a:pPr fontAlgn="b"/>
            <a:r>
              <a:rPr lang="en-ZA" sz="1400" dirty="0"/>
              <a:t> </a:t>
            </a:r>
            <a:r>
              <a:rPr lang="en-ZA" sz="1400" b="1" dirty="0" err="1" smtClean="0"/>
              <a:t>Nandoni</a:t>
            </a:r>
            <a:r>
              <a:rPr lang="en-ZA" sz="1400" b="1" dirty="0" smtClean="0"/>
              <a:t> </a:t>
            </a:r>
            <a:r>
              <a:rPr lang="en-ZA" sz="1400" b="1" dirty="0" err="1"/>
              <a:t>Nsami</a:t>
            </a:r>
            <a:r>
              <a:rPr lang="en-ZA" sz="1400" b="1" dirty="0"/>
              <a:t> </a:t>
            </a:r>
            <a:endParaRPr lang="en-ZA" sz="1400" b="1" dirty="0" smtClean="0"/>
          </a:p>
          <a:p>
            <a:pPr lvl="1" fontAlgn="b"/>
            <a:r>
              <a:rPr lang="en-ZA" sz="1400" dirty="0" smtClean="0"/>
              <a:t>The engineering designs and tender documents completed. The Contractor was appointed on 07 January 2016. Site handover was completed on 28 January 2016. Work on site was suspended with instruction from National Treasury.</a:t>
            </a:r>
          </a:p>
          <a:p>
            <a:pPr algn="just" eaLnBrk="1" fontAlgn="b" hangingPunct="1"/>
            <a:r>
              <a:rPr lang="en-ZA" sz="1400" b="1" dirty="0"/>
              <a:t>Dam Safety Rehabilitation Programme </a:t>
            </a:r>
          </a:p>
          <a:p>
            <a:pPr algn="just" eaLnBrk="1" fontAlgn="b" hangingPunct="1"/>
            <a:r>
              <a:rPr lang="en-ZA" sz="1400" dirty="0"/>
              <a:t>There are various projects under this programme which includes </a:t>
            </a:r>
            <a:r>
              <a:rPr lang="en-ZA" sz="1400" dirty="0" err="1"/>
              <a:t>Vaalkop</a:t>
            </a:r>
            <a:r>
              <a:rPr lang="en-ZA" sz="1400" dirty="0"/>
              <a:t> II Dam, </a:t>
            </a:r>
            <a:r>
              <a:rPr lang="en-ZA" sz="1400" dirty="0" err="1"/>
              <a:t>Kalkfontein</a:t>
            </a:r>
            <a:r>
              <a:rPr lang="en-ZA" sz="1400" dirty="0"/>
              <a:t> Dam </a:t>
            </a:r>
            <a:r>
              <a:rPr lang="en-ZA" sz="1400" dirty="0" err="1"/>
              <a:t>Elandsdrift</a:t>
            </a:r>
            <a:r>
              <a:rPr lang="en-ZA" sz="1400" dirty="0"/>
              <a:t> Barrage and </a:t>
            </a:r>
            <a:r>
              <a:rPr lang="en-ZA" sz="1400" dirty="0" err="1" smtClean="0"/>
              <a:t>Elandsdrift</a:t>
            </a:r>
            <a:endParaRPr lang="en-ZA" sz="1400" dirty="0"/>
          </a:p>
          <a:p>
            <a:pPr algn="just" eaLnBrk="1" fontAlgn="b" hangingPunct="1"/>
            <a:r>
              <a:rPr lang="en-ZA" sz="1400" dirty="0" err="1"/>
              <a:t>Underspending</a:t>
            </a:r>
            <a:r>
              <a:rPr lang="en-ZA" sz="1400" dirty="0"/>
              <a:t> was as a results of amongst others; damage to construction equipment, slow delivery of </a:t>
            </a:r>
            <a:r>
              <a:rPr lang="en-ZA" sz="1400" dirty="0" smtClean="0"/>
              <a:t> </a:t>
            </a:r>
            <a:r>
              <a:rPr lang="en-ZA" sz="1400" dirty="0"/>
              <a:t>material by the supplier industrial action that lasted for a period of 2 weeks</a:t>
            </a:r>
          </a:p>
          <a:p>
            <a:pPr lvl="1" fontAlgn="b"/>
            <a:endParaRPr lang="en-ZA" sz="1400" dirty="0"/>
          </a:p>
        </p:txBody>
      </p:sp>
      <p:sp>
        <p:nvSpPr>
          <p:cNvPr id="2" name="Slide Number Placeholder 1"/>
          <p:cNvSpPr>
            <a:spLocks noGrp="1"/>
          </p:cNvSpPr>
          <p:nvPr>
            <p:ph type="sldNum" sz="quarter" idx="12"/>
          </p:nvPr>
        </p:nvSpPr>
        <p:spPr/>
        <p:txBody>
          <a:bodyPr/>
          <a:lstStyle/>
          <a:p>
            <a:pPr>
              <a:defRPr/>
            </a:pPr>
            <a:fld id="{2CCE0A75-9371-4C25-90ED-378BF618ADEB}" type="slidenum">
              <a:rPr lang="en-US" smtClean="0"/>
              <a:pPr>
                <a:defRPr/>
              </a:pPr>
              <a:t>13</a:t>
            </a:fld>
            <a:endParaRPr lang="en-US" dirty="0"/>
          </a:p>
        </p:txBody>
      </p:sp>
    </p:spTree>
    <p:extLst>
      <p:ext uri="{BB962C8B-B14F-4D97-AF65-F5344CB8AC3E}">
        <p14:creationId xmlns="" xmlns:p14="http://schemas.microsoft.com/office/powerpoint/2010/main" val="3590497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70914" y="5991225"/>
            <a:ext cx="2133600" cy="365125"/>
          </a:xfrm>
        </p:spPr>
        <p:txBody>
          <a:bodyPr/>
          <a:lstStyle/>
          <a:p>
            <a:pPr algn="r">
              <a:defRPr/>
            </a:pPr>
            <a:fld id="{694E1121-FF1D-4DFE-9924-BA280AD8DC09}" type="slidenum">
              <a:rPr lang="en-US" smtClean="0"/>
              <a:pPr algn="r">
                <a:defRPr/>
              </a:pPr>
              <a:t>14</a:t>
            </a:fld>
            <a:endParaRPr lang="en-US" dirty="0"/>
          </a:p>
        </p:txBody>
      </p:sp>
      <p:sp>
        <p:nvSpPr>
          <p:cNvPr id="3" name="Title 4"/>
          <p:cNvSpPr txBox="1">
            <a:spLocks/>
          </p:cNvSpPr>
          <p:nvPr/>
        </p:nvSpPr>
        <p:spPr>
          <a:xfrm>
            <a:off x="1481959" y="3725862"/>
            <a:ext cx="7012754" cy="1362075"/>
          </a:xfrm>
          <a:prstGeom prst="rect">
            <a:avLst/>
          </a:prstGeom>
        </p:spPr>
        <p:txBody>
          <a:bodyPr>
            <a:normAutofit/>
          </a:bodyPr>
          <a:lstStyle/>
          <a:p>
            <a:pPr eaLnBrk="0" hangingPunct="0"/>
            <a:r>
              <a:rPr lang="en-ZA" sz="3200" dirty="0" smtClean="0">
                <a:ea typeface="Calibri"/>
                <a:cs typeface="Times New Roman"/>
              </a:rPr>
              <a:t>Definitions: abbreviations / acronyms </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ZA" sz="3200" b="0" i="0" u="none" strike="noStrike" kern="1200" cap="none" spc="0" normalizeH="0" baseline="0" noProof="0" dirty="0">
              <a:ln>
                <a:noFill/>
              </a:ln>
              <a:solidFill>
                <a:schemeClr val="tx1"/>
              </a:solidFill>
              <a:effectLst/>
              <a:uLnTx/>
              <a:uFillTx/>
              <a:latin typeface="Arial" pitchFamily="34" charset="0"/>
              <a:ea typeface="ＭＳ Ｐゴシック"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416" y="79566"/>
            <a:ext cx="7202384" cy="1143000"/>
          </a:xfrm>
        </p:spPr>
        <p:txBody>
          <a:bodyPr/>
          <a:lstStyle/>
          <a:p>
            <a:r>
              <a:rPr lang="en-ZA" dirty="0" smtClean="0"/>
              <a:t>Definitions</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551413840"/>
              </p:ext>
            </p:extLst>
          </p:nvPr>
        </p:nvGraphicFramePr>
        <p:xfrm>
          <a:off x="1545093" y="831252"/>
          <a:ext cx="7196138" cy="5240020"/>
        </p:xfrm>
        <a:graphic>
          <a:graphicData uri="http://schemas.openxmlformats.org/drawingml/2006/table">
            <a:tbl>
              <a:tblPr firstRow="1" bandRow="1">
                <a:tableStyleId>{F5AB1C69-6EDB-4FF4-983F-18BD219EF322}</a:tableStyleId>
              </a:tblPr>
              <a:tblGrid>
                <a:gridCol w="2112507"/>
                <a:gridCol w="5083631"/>
              </a:tblGrid>
              <a:tr h="210976">
                <a:tc>
                  <a:txBody>
                    <a:bodyPr/>
                    <a:lstStyle/>
                    <a:p>
                      <a:r>
                        <a:rPr lang="en-ZA" sz="1200" dirty="0" smtClean="0">
                          <a:latin typeface="Arial" pitchFamily="34" charset="0"/>
                          <a:cs typeface="Arial" pitchFamily="34" charset="0"/>
                        </a:rPr>
                        <a:t>Abbreviation</a:t>
                      </a:r>
                      <a:r>
                        <a:rPr lang="en-ZA" sz="1200" baseline="0" dirty="0" smtClean="0">
                          <a:latin typeface="Arial" pitchFamily="34" charset="0"/>
                          <a:cs typeface="Arial" pitchFamily="34" charset="0"/>
                        </a:rPr>
                        <a:t> / Acronym</a:t>
                      </a:r>
                      <a:endParaRPr lang="en-ZA" sz="1200" dirty="0">
                        <a:latin typeface="Arial" pitchFamily="34" charset="0"/>
                        <a:cs typeface="Arial" pitchFamily="34" charset="0"/>
                      </a:endParaRPr>
                    </a:p>
                  </a:txBody>
                  <a:tcPr/>
                </a:tc>
                <a:tc>
                  <a:txBody>
                    <a:bodyPr/>
                    <a:lstStyle/>
                    <a:p>
                      <a:r>
                        <a:rPr lang="en-ZA" sz="1200" dirty="0" smtClean="0">
                          <a:latin typeface="Arial" pitchFamily="34" charset="0"/>
                          <a:cs typeface="Arial" pitchFamily="34" charset="0"/>
                        </a:rPr>
                        <a:t>Description </a:t>
                      </a:r>
                      <a:endParaRPr lang="en-ZA" sz="1200" dirty="0">
                        <a:latin typeface="Arial" pitchFamily="34" charset="0"/>
                        <a:cs typeface="Arial" pitchFamily="34" charset="0"/>
                      </a:endParaRPr>
                    </a:p>
                  </a:txBody>
                  <a:tcPr/>
                </a:tc>
              </a:tr>
              <a:tr h="210976">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Times New Roman"/>
                          <a:cs typeface="Arial" pitchFamily="34" charset="0"/>
                        </a:rPr>
                        <a:t>APP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Times New Roman"/>
                          <a:cs typeface="Arial" pitchFamily="34" charset="0"/>
                        </a:rPr>
                        <a:t>Approved Professional Person </a:t>
                      </a:r>
                      <a:endParaRPr lang="en-US" sz="120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err="1">
                          <a:solidFill>
                            <a:srgbClr val="000000"/>
                          </a:solidFill>
                          <a:effectLst/>
                          <a:latin typeface="Arial" pitchFamily="34" charset="0"/>
                          <a:ea typeface="Times New Roman"/>
                          <a:cs typeface="Arial" pitchFamily="34" charset="0"/>
                        </a:rPr>
                        <a:t>BRICS</a:t>
                      </a:r>
                      <a:r>
                        <a:rPr lang="en-ZA" sz="1200" kern="1200" dirty="0">
                          <a:solidFill>
                            <a:srgbClr val="000000"/>
                          </a:solidFill>
                          <a:effectLst/>
                          <a:latin typeface="Arial" pitchFamily="34" charset="0"/>
                          <a:ea typeface="Times New Roman"/>
                          <a:cs typeface="Arial" pitchFamily="34" charset="0"/>
                        </a:rPr>
                        <a:t>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Times New Roman"/>
                          <a:cs typeface="Arial" pitchFamily="34" charset="0"/>
                        </a:rPr>
                        <a:t>Brazil, Russia, India, China and South Africa </a:t>
                      </a:r>
                      <a:endParaRPr lang="en-US" sz="120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US" sz="1200" dirty="0" smtClean="0">
                          <a:effectLst/>
                          <a:latin typeface="Arial" pitchFamily="34" charset="0"/>
                          <a:ea typeface="Times New Roman"/>
                          <a:cs typeface="Arial" pitchFamily="34" charset="0"/>
                        </a:rPr>
                        <a:t>CFO</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Chief Financial Officer</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DEA</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Department of Environmental Affairs</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US" sz="1200" dirty="0" smtClean="0">
                          <a:effectLst/>
                          <a:latin typeface="Arial" pitchFamily="34" charset="0"/>
                          <a:ea typeface="Times New Roman"/>
                          <a:cs typeface="Arial" pitchFamily="34" charset="0"/>
                        </a:rPr>
                        <a:t>DM</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US" sz="1200" dirty="0" smtClean="0">
                          <a:effectLst/>
                          <a:latin typeface="Arial" pitchFamily="34" charset="0"/>
                          <a:ea typeface="Times New Roman"/>
                          <a:cs typeface="Arial" pitchFamily="34" charset="0"/>
                        </a:rPr>
                        <a:t>District Municipality</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err="1">
                          <a:solidFill>
                            <a:srgbClr val="000000"/>
                          </a:solidFill>
                          <a:effectLst/>
                          <a:latin typeface="Arial" pitchFamily="34" charset="0"/>
                          <a:ea typeface="Times New Roman"/>
                          <a:cs typeface="Arial" pitchFamily="34" charset="0"/>
                        </a:rPr>
                        <a:t>DoRA</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Times New Roman"/>
                          <a:cs typeface="Arial" pitchFamily="34" charset="0"/>
                        </a:rPr>
                        <a:t>Division of Revenue Act</a:t>
                      </a:r>
                      <a:endParaRPr lang="en-US" sz="120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Times New Roman"/>
                          <a:cs typeface="Arial" pitchFamily="34" charset="0"/>
                        </a:rPr>
                        <a:t>DWS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Times New Roman"/>
                          <a:cs typeface="Arial" pitchFamily="34" charset="0"/>
                        </a:rPr>
                        <a:t>Department of Water and Sanitation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Times New Roman"/>
                          <a:cs typeface="Arial" pitchFamily="34" charset="0"/>
                        </a:rPr>
                        <a:t>EC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Times New Roman"/>
                          <a:cs typeface="Arial" pitchFamily="34" charset="0"/>
                        </a:rPr>
                        <a:t>Eastern Cape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ECO</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Environmental Control Officer</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Times New Roman"/>
                          <a:cs typeface="Arial" pitchFamily="34" charset="0"/>
                        </a:rPr>
                        <a:t>EIA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Times New Roman"/>
                          <a:cs typeface="Arial" pitchFamily="34" charset="0"/>
                        </a:rPr>
                        <a:t>Environmental Impact Assessment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Times New Roman"/>
                          <a:cs typeface="Arial" pitchFamily="34" charset="0"/>
                        </a:rPr>
                        <a:t>EMP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Times New Roman"/>
                          <a:cs typeface="Arial" pitchFamily="34" charset="0"/>
                        </a:rPr>
                        <a:t>Environmental Management Programme</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Times New Roman"/>
                          <a:cs typeface="Arial" pitchFamily="34" charset="0"/>
                        </a:rPr>
                        <a:t>ER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Times New Roman"/>
                          <a:cs typeface="Arial" pitchFamily="34" charset="0"/>
                        </a:rPr>
                        <a:t>Economic regulation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Times New Roman"/>
                          <a:cs typeface="Arial" pitchFamily="34" charset="0"/>
                        </a:rPr>
                        <a:t>FS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Times New Roman"/>
                          <a:cs typeface="Arial" pitchFamily="34" charset="0"/>
                        </a:rPr>
                        <a:t>Free State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GLeWAP</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Greater Letaba Water Augmentation Project</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GTI</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Geotechnical investigation</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smtClean="0">
                          <a:solidFill>
                            <a:srgbClr val="000000"/>
                          </a:solidFill>
                          <a:effectLst/>
                          <a:latin typeface="Arial" pitchFamily="34" charset="0"/>
                          <a:ea typeface="Calibri"/>
                          <a:cs typeface="Arial" pitchFamily="34" charset="0"/>
                        </a:rPr>
                        <a:t>Inst. </a:t>
                      </a:r>
                      <a:r>
                        <a:rPr lang="en-ZA" sz="1200" kern="1200" dirty="0">
                          <a:solidFill>
                            <a:srgbClr val="000000"/>
                          </a:solidFill>
                          <a:effectLst/>
                          <a:latin typeface="Arial" pitchFamily="34" charset="0"/>
                          <a:ea typeface="Calibri"/>
                          <a:cs typeface="Arial" pitchFamily="34" charset="0"/>
                        </a:rPr>
                        <a:t>Est.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Institutional Establishment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LP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Limpopo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MP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Mpumalanga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smtClean="0">
                          <a:solidFill>
                            <a:srgbClr val="000000"/>
                          </a:solidFill>
                          <a:effectLst/>
                          <a:latin typeface="Arial" pitchFamily="34" charset="0"/>
                          <a:ea typeface="Calibri"/>
                          <a:cs typeface="Arial" pitchFamily="34" charset="0"/>
                        </a:rPr>
                        <a:t>Nat. </a:t>
                      </a:r>
                      <a:r>
                        <a:rPr lang="en-ZA" sz="1200" kern="1200" dirty="0">
                          <a:solidFill>
                            <a:srgbClr val="000000"/>
                          </a:solidFill>
                          <a:effectLst/>
                          <a:latin typeface="Arial" pitchFamily="34" charset="0"/>
                          <a:ea typeface="Calibri"/>
                          <a:cs typeface="Arial" pitchFamily="34" charset="0"/>
                        </a:rPr>
                        <a:t>Sanitation Serv.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National Sanitation Services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NT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National Treasury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US" sz="1200" dirty="0" smtClean="0">
                          <a:effectLst/>
                          <a:latin typeface="Arial" pitchFamily="34" charset="0"/>
                          <a:ea typeface="Times New Roman"/>
                          <a:cs typeface="Arial" pitchFamily="34" charset="0"/>
                        </a:rPr>
                        <a:t>N &amp; S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Norms</a:t>
                      </a:r>
                      <a:r>
                        <a:rPr lang="en-US" sz="1200" baseline="0" dirty="0" smtClean="0">
                          <a:effectLst/>
                          <a:latin typeface="Arial" pitchFamily="34" charset="0"/>
                          <a:ea typeface="Calibri"/>
                          <a:cs typeface="Arial" pitchFamily="34" charset="0"/>
                        </a:rPr>
                        <a:t> and standards</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US" sz="1200" dirty="0" smtClean="0">
                          <a:effectLst/>
                          <a:latin typeface="Arial" pitchFamily="34" charset="0"/>
                          <a:ea typeface="Times New Roman"/>
                          <a:cs typeface="Arial" pitchFamily="34" charset="0"/>
                        </a:rPr>
                        <a:t>O &amp; M</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Operations and maintenance</a:t>
                      </a:r>
                      <a:r>
                        <a:rPr lang="en-US" sz="1200" baseline="0" dirty="0" smtClean="0">
                          <a:effectLst/>
                          <a:latin typeface="Arial" pitchFamily="34" charset="0"/>
                          <a:ea typeface="Calibri"/>
                          <a:cs typeface="Arial" pitchFamily="34" charset="0"/>
                        </a:rPr>
                        <a:t> </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ORWRDP</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Olifants River Water Resource Development</a:t>
                      </a:r>
                      <a:r>
                        <a:rPr lang="en-US" sz="1200" baseline="0" dirty="0" smtClean="0">
                          <a:effectLst/>
                          <a:latin typeface="Arial" pitchFamily="34" charset="0"/>
                          <a:ea typeface="Calibri"/>
                          <a:cs typeface="Arial" pitchFamily="34" charset="0"/>
                        </a:rPr>
                        <a:t> Project</a:t>
                      </a:r>
                      <a:endParaRPr lang="en-US" sz="1200" dirty="0">
                        <a:effectLst/>
                        <a:latin typeface="Arial" pitchFamily="34" charset="0"/>
                        <a:ea typeface="Calibri"/>
                        <a:cs typeface="Arial" pitchFamily="34" charset="0"/>
                      </a:endParaRPr>
                    </a:p>
                  </a:txBody>
                  <a:tcPr marL="68580" marR="68580" marT="0" marB="0"/>
                </a:tc>
              </a:tr>
            </a:tbl>
          </a:graphicData>
        </a:graphic>
      </p:graphicFrame>
      <p:sp>
        <p:nvSpPr>
          <p:cNvPr id="7"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15</a:t>
            </a:fld>
            <a:endParaRPr lang="en-ZA" sz="14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Definitions</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719794967"/>
              </p:ext>
            </p:extLst>
          </p:nvPr>
        </p:nvGraphicFramePr>
        <p:xfrm>
          <a:off x="1545093" y="831252"/>
          <a:ext cx="7196138" cy="5310632"/>
        </p:xfrm>
        <a:graphic>
          <a:graphicData uri="http://schemas.openxmlformats.org/drawingml/2006/table">
            <a:tbl>
              <a:tblPr firstRow="1" bandRow="1">
                <a:tableStyleId>{F5AB1C69-6EDB-4FF4-983F-18BD219EF322}</a:tableStyleId>
              </a:tblPr>
              <a:tblGrid>
                <a:gridCol w="2112507"/>
                <a:gridCol w="5083631"/>
              </a:tblGrid>
              <a:tr h="210976">
                <a:tc>
                  <a:txBody>
                    <a:bodyPr/>
                    <a:lstStyle/>
                    <a:p>
                      <a:r>
                        <a:rPr lang="en-ZA" sz="1100" dirty="0" smtClean="0">
                          <a:latin typeface="Arial" pitchFamily="34" charset="0"/>
                          <a:cs typeface="Arial" pitchFamily="34" charset="0"/>
                        </a:rPr>
                        <a:t>Abbreviation</a:t>
                      </a:r>
                      <a:r>
                        <a:rPr lang="en-ZA" sz="1100" baseline="0" dirty="0" smtClean="0">
                          <a:latin typeface="Arial" pitchFamily="34" charset="0"/>
                          <a:cs typeface="Arial" pitchFamily="34" charset="0"/>
                        </a:rPr>
                        <a:t> / Acronym</a:t>
                      </a:r>
                      <a:endParaRPr lang="en-ZA" sz="1100" dirty="0">
                        <a:latin typeface="Arial" pitchFamily="34" charset="0"/>
                        <a:cs typeface="Arial" pitchFamily="34" charset="0"/>
                      </a:endParaRPr>
                    </a:p>
                  </a:txBody>
                  <a:tcPr/>
                </a:tc>
                <a:tc>
                  <a:txBody>
                    <a:bodyPr/>
                    <a:lstStyle/>
                    <a:p>
                      <a:r>
                        <a:rPr lang="en-ZA" sz="1100" dirty="0" smtClean="0">
                          <a:latin typeface="Arial" pitchFamily="34" charset="0"/>
                          <a:cs typeface="Arial" pitchFamily="34" charset="0"/>
                        </a:rPr>
                        <a:t>Description </a:t>
                      </a:r>
                      <a:endParaRPr lang="en-ZA" sz="1100" dirty="0">
                        <a:latin typeface="Arial" pitchFamily="34" charset="0"/>
                        <a:cs typeface="Arial" pitchFamily="34" charset="0"/>
                      </a:endParaRPr>
                    </a:p>
                  </a:txBody>
                  <a:tcPr/>
                </a:tc>
              </a:tr>
              <a:tr h="210976">
                <a:tc>
                  <a:txBody>
                    <a:bodyPr/>
                    <a:lstStyle/>
                    <a:p>
                      <a:pPr marL="0" marR="0">
                        <a:lnSpc>
                          <a:spcPts val="1660"/>
                        </a:lnSpc>
                        <a:spcBef>
                          <a:spcPts val="0"/>
                        </a:spcBef>
                        <a:spcAft>
                          <a:spcPts val="1000"/>
                        </a:spcAft>
                      </a:pPr>
                      <a:r>
                        <a:rPr lang="en-ZA" sz="1200" kern="1200" dirty="0" err="1">
                          <a:solidFill>
                            <a:srgbClr val="000000"/>
                          </a:solidFill>
                          <a:effectLst/>
                          <a:latin typeface="Arial" pitchFamily="34" charset="0"/>
                          <a:ea typeface="Calibri"/>
                          <a:cs typeface="Arial" pitchFamily="34" charset="0"/>
                        </a:rPr>
                        <a:t>PMO</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Project Management Office</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US" sz="1200" dirty="0" err="1" smtClean="0">
                          <a:effectLst/>
                          <a:latin typeface="Arial" pitchFamily="34" charset="0"/>
                          <a:ea typeface="Times New Roman"/>
                          <a:cs typeface="Arial" pitchFamily="34" charset="0"/>
                        </a:rPr>
                        <a:t>PoE</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US" sz="1200" dirty="0" smtClean="0">
                          <a:effectLst/>
                          <a:latin typeface="Arial" pitchFamily="34" charset="0"/>
                          <a:ea typeface="Times New Roman"/>
                          <a:cs typeface="Arial" pitchFamily="34" charset="0"/>
                        </a:rPr>
                        <a:t>Portfolio of Evidence</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US" sz="1200" dirty="0" err="1" smtClean="0">
                          <a:effectLst/>
                          <a:latin typeface="Arial" pitchFamily="34" charset="0"/>
                          <a:ea typeface="Times New Roman"/>
                          <a:cs typeface="Arial" pitchFamily="34" charset="0"/>
                        </a:rPr>
                        <a:t>PSP</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US" sz="1200" dirty="0" smtClean="0">
                          <a:effectLst/>
                          <a:latin typeface="Arial" pitchFamily="34" charset="0"/>
                          <a:ea typeface="Times New Roman"/>
                          <a:cs typeface="Arial" pitchFamily="34" charset="0"/>
                        </a:rPr>
                        <a:t>Professional Service Provider</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RBIG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Regional Bulk Infrastructure Grant </a:t>
                      </a:r>
                      <a:endParaRPr lang="en-US" sz="120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US" sz="1200" dirty="0" smtClean="0">
                          <a:effectLst/>
                          <a:latin typeface="Arial" pitchFamily="34" charset="0"/>
                          <a:ea typeface="Times New Roman"/>
                          <a:cs typeface="Arial" pitchFamily="34" charset="0"/>
                        </a:rPr>
                        <a:t>RHIG</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Rural Household Infrastructure Grant</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US" sz="1200" dirty="0" err="1" smtClean="0">
                          <a:effectLst/>
                          <a:latin typeface="Arial" pitchFamily="34" charset="0"/>
                          <a:ea typeface="Times New Roman"/>
                          <a:cs typeface="Arial" pitchFamily="34" charset="0"/>
                        </a:rPr>
                        <a:t>RHIP</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Rural Household Infrastructure Programme</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RID</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Record of Implementation Decision</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err="1">
                          <a:solidFill>
                            <a:srgbClr val="000000"/>
                          </a:solidFill>
                          <a:effectLst/>
                          <a:latin typeface="Arial" pitchFamily="34" charset="0"/>
                          <a:ea typeface="Calibri"/>
                          <a:cs typeface="Arial" pitchFamily="34" charset="0"/>
                        </a:rPr>
                        <a:t>RQOs</a:t>
                      </a:r>
                      <a:r>
                        <a:rPr lang="en-ZA" sz="1200" kern="1200" dirty="0">
                          <a:solidFill>
                            <a:srgbClr val="000000"/>
                          </a:solidFill>
                          <a:effectLst/>
                          <a:latin typeface="Arial" pitchFamily="34" charset="0"/>
                          <a:ea typeface="Calibri"/>
                          <a:cs typeface="Arial" pitchFamily="34" charset="0"/>
                        </a:rPr>
                        <a:t>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Resource Quality Objectives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a:lnSpc>
                          <a:spcPct val="115000"/>
                        </a:lnSpc>
                        <a:spcAft>
                          <a:spcPts val="1000"/>
                        </a:spcAft>
                      </a:pPr>
                      <a:r>
                        <a:rPr lang="en-ZA" sz="1200" dirty="0" err="1" smtClean="0">
                          <a:latin typeface="Arial" pitchFamily="34" charset="0"/>
                          <a:ea typeface="Calibri"/>
                          <a:cs typeface="Arial" pitchFamily="34" charset="0"/>
                        </a:rPr>
                        <a:t>RWPS</a:t>
                      </a:r>
                      <a:endParaRPr lang="en-ZA" sz="1200" dirty="0">
                        <a:latin typeface="Arial" pitchFamily="34" charset="0"/>
                        <a:ea typeface="Calibri"/>
                        <a:cs typeface="Arial" pitchFamily="34" charset="0"/>
                      </a:endParaRPr>
                    </a:p>
                  </a:txBody>
                  <a:tcPr/>
                </a:tc>
                <a:tc>
                  <a:txBody>
                    <a:bodyPr/>
                    <a:lstStyle/>
                    <a:p>
                      <a:pPr>
                        <a:lnSpc>
                          <a:spcPct val="115000"/>
                        </a:lnSpc>
                        <a:spcAft>
                          <a:spcPts val="1000"/>
                        </a:spcAft>
                      </a:pPr>
                      <a:r>
                        <a:rPr lang="en-ZA" sz="1200" dirty="0" smtClean="0">
                          <a:latin typeface="Arial" pitchFamily="34" charset="0"/>
                          <a:ea typeface="Calibri"/>
                          <a:cs typeface="Arial" pitchFamily="34" charset="0"/>
                        </a:rPr>
                        <a:t>Raw</a:t>
                      </a:r>
                      <a:r>
                        <a:rPr lang="en-ZA" sz="1200" baseline="0" dirty="0" smtClean="0">
                          <a:latin typeface="Arial" pitchFamily="34" charset="0"/>
                          <a:ea typeface="Calibri"/>
                          <a:cs typeface="Arial" pitchFamily="34" charset="0"/>
                        </a:rPr>
                        <a:t> water pricing strategy</a:t>
                      </a:r>
                      <a:endParaRPr lang="en-ZA" sz="1200" dirty="0">
                        <a:latin typeface="Arial" pitchFamily="34" charset="0"/>
                        <a:ea typeface="Calibri"/>
                        <a:cs typeface="Arial" pitchFamily="34" charset="0"/>
                      </a:endParaRPr>
                    </a:p>
                  </a:txBody>
                  <a:tcPr/>
                </a:tc>
              </a:tr>
              <a:tr h="210976">
                <a:tc>
                  <a:txBody>
                    <a:bodyPr/>
                    <a:lstStyle/>
                    <a:p>
                      <a:pPr marL="0" marR="0">
                        <a:lnSpc>
                          <a:spcPts val="1660"/>
                        </a:lnSpc>
                        <a:spcBef>
                          <a:spcPts val="0"/>
                        </a:spcBef>
                        <a:spcAft>
                          <a:spcPts val="1000"/>
                        </a:spcAft>
                      </a:pPr>
                      <a:r>
                        <a:rPr lang="en-ZA" sz="1200" kern="1200" dirty="0" err="1">
                          <a:solidFill>
                            <a:srgbClr val="000000"/>
                          </a:solidFill>
                          <a:effectLst/>
                          <a:latin typeface="Arial" pitchFamily="34" charset="0"/>
                          <a:ea typeface="Calibri"/>
                          <a:cs typeface="Arial" pitchFamily="34" charset="0"/>
                        </a:rPr>
                        <a:t>SLAs</a:t>
                      </a:r>
                      <a:r>
                        <a:rPr lang="en-ZA" sz="1200" kern="1200" dirty="0">
                          <a:solidFill>
                            <a:srgbClr val="000000"/>
                          </a:solidFill>
                          <a:effectLst/>
                          <a:latin typeface="Arial" pitchFamily="34" charset="0"/>
                          <a:ea typeface="Calibri"/>
                          <a:cs typeface="Arial" pitchFamily="34" charset="0"/>
                        </a:rPr>
                        <a:t>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Service Level Agreements </a:t>
                      </a:r>
                      <a:endParaRPr lang="en-US" sz="120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TCTA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Trans Caledon Tunnel Authority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Trans of Water Schemes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Transfer of Water Schemes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Water Info </a:t>
                      </a:r>
                      <a:r>
                        <a:rPr lang="en-ZA" sz="1200" kern="1200" dirty="0" smtClean="0">
                          <a:solidFill>
                            <a:srgbClr val="000000"/>
                          </a:solidFill>
                          <a:effectLst/>
                          <a:latin typeface="Arial" pitchFamily="34" charset="0"/>
                          <a:ea typeface="Calibri"/>
                          <a:cs typeface="Arial" pitchFamily="34" charset="0"/>
                        </a:rPr>
                        <a:t>Mgt. </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Water Information Management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WC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Western Cape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WS Mgt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Water Sector Management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WS services &amp; sanitation regulation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Water Supply Services and Sanitation Regulation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US" sz="1200" dirty="0" smtClean="0">
                          <a:effectLst/>
                          <a:latin typeface="Arial" pitchFamily="34" charset="0"/>
                          <a:ea typeface="Times New Roman"/>
                          <a:cs typeface="Arial" pitchFamily="34" charset="0"/>
                        </a:rPr>
                        <a:t>WTE</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Water Trading</a:t>
                      </a:r>
                      <a:r>
                        <a:rPr lang="en-US" sz="1200" baseline="0" dirty="0" smtClean="0">
                          <a:effectLst/>
                          <a:latin typeface="Arial" pitchFamily="34" charset="0"/>
                          <a:ea typeface="Calibri"/>
                          <a:cs typeface="Arial" pitchFamily="34" charset="0"/>
                        </a:rPr>
                        <a:t> Entity</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WTW</a:t>
                      </a:r>
                      <a:endParaRPr lang="en-US" sz="1200" dirty="0">
                        <a:effectLst/>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Water Treatment Works</a:t>
                      </a:r>
                      <a:endParaRPr lang="en-US" sz="1200" dirty="0">
                        <a:effectLst/>
                        <a:latin typeface="Arial" pitchFamily="34" charset="0"/>
                        <a:ea typeface="Calibri"/>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WU Author &amp; Admin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Water Use Authorisation and Administration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WU Authorisat. Enabling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Water Use Authorisation Enabling </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WULATS</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Water Use Licence Authorisation Tracking System</a:t>
                      </a:r>
                      <a:endParaRPr lang="en-US" sz="1200" dirty="0">
                        <a:effectLst/>
                        <a:latin typeface="Arial" pitchFamily="34" charset="0"/>
                        <a:ea typeface="Times New Roman"/>
                        <a:cs typeface="Arial" pitchFamily="34" charset="0"/>
                      </a:endParaRPr>
                    </a:p>
                  </a:txBody>
                  <a:tcPr marL="68580" marR="68580" marT="0" marB="0"/>
                </a:tc>
              </a:tr>
              <a:tr h="210976">
                <a:tc>
                  <a:txBody>
                    <a:bodyPr/>
                    <a:lstStyle/>
                    <a:p>
                      <a:pPr marL="0" marR="0">
                        <a:lnSpc>
                          <a:spcPts val="1660"/>
                        </a:lnSpc>
                        <a:spcBef>
                          <a:spcPts val="0"/>
                        </a:spcBef>
                        <a:spcAft>
                          <a:spcPts val="1000"/>
                        </a:spcAft>
                      </a:pPr>
                      <a:r>
                        <a:rPr lang="en-ZA" sz="1200" kern="1200">
                          <a:solidFill>
                            <a:srgbClr val="000000"/>
                          </a:solidFill>
                          <a:effectLst/>
                          <a:latin typeface="Arial" pitchFamily="34" charset="0"/>
                          <a:ea typeface="Calibri"/>
                          <a:cs typeface="Arial" pitchFamily="34" charset="0"/>
                        </a:rPr>
                        <a:t>WWTW </a:t>
                      </a:r>
                      <a:endParaRPr lang="en-US" sz="1200">
                        <a:effectLst/>
                        <a:latin typeface="Arial" pitchFamily="34" charset="0"/>
                        <a:ea typeface="Times New Roman"/>
                        <a:cs typeface="Arial" pitchFamily="34" charset="0"/>
                      </a:endParaRPr>
                    </a:p>
                  </a:txBody>
                  <a:tcPr marL="68580" marR="68580" marT="0" marB="0"/>
                </a:tc>
                <a:tc>
                  <a:txBody>
                    <a:bodyPr/>
                    <a:lstStyle/>
                    <a:p>
                      <a:pPr marL="0" marR="0">
                        <a:lnSpc>
                          <a:spcPts val="1660"/>
                        </a:lnSpc>
                        <a:spcBef>
                          <a:spcPts val="0"/>
                        </a:spcBef>
                        <a:spcAft>
                          <a:spcPts val="1000"/>
                        </a:spcAft>
                      </a:pPr>
                      <a:r>
                        <a:rPr lang="en-ZA" sz="1200" kern="1200" dirty="0">
                          <a:solidFill>
                            <a:srgbClr val="000000"/>
                          </a:solidFill>
                          <a:effectLst/>
                          <a:latin typeface="Arial" pitchFamily="34" charset="0"/>
                          <a:ea typeface="Calibri"/>
                          <a:cs typeface="Arial" pitchFamily="34" charset="0"/>
                        </a:rPr>
                        <a:t>Wastewater Treatment Works </a:t>
                      </a:r>
                      <a:endParaRPr lang="en-US" sz="1200" dirty="0">
                        <a:effectLst/>
                        <a:latin typeface="Arial" pitchFamily="34" charset="0"/>
                        <a:ea typeface="Times New Roman"/>
                        <a:cs typeface="Arial" pitchFamily="34" charset="0"/>
                      </a:endParaRPr>
                    </a:p>
                  </a:txBody>
                  <a:tcPr marL="68580" marR="68580" marT="0" marB="0"/>
                </a:tc>
              </a:tr>
            </a:tbl>
          </a:graphicData>
        </a:graphic>
      </p:graphicFrame>
      <p:sp>
        <p:nvSpPr>
          <p:cNvPr id="7"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16</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186648889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3070" y="2767914"/>
            <a:ext cx="5016844" cy="461665"/>
          </a:xfrm>
          <a:prstGeom prst="rect">
            <a:avLst/>
          </a:prstGeom>
          <a:noFill/>
        </p:spPr>
        <p:txBody>
          <a:bodyPr wrap="square" rtlCol="0">
            <a:spAutoFit/>
          </a:bodyPr>
          <a:lstStyle/>
          <a:p>
            <a:pPr algn="ctr"/>
            <a:r>
              <a:rPr lang="en-ZA" b="1" dirty="0" smtClean="0">
                <a:latin typeface="Gill Sans"/>
              </a:rPr>
              <a:t>END</a:t>
            </a:r>
            <a:endParaRPr lang="en-ZA" b="1" dirty="0">
              <a:latin typeface="Gill Sans"/>
            </a:endParaRPr>
          </a:p>
        </p:txBody>
      </p:sp>
      <p:sp>
        <p:nvSpPr>
          <p:cNvPr id="4" name="Slide Number Placeholder 3"/>
          <p:cNvSpPr>
            <a:spLocks noGrp="1"/>
          </p:cNvSpPr>
          <p:nvPr>
            <p:ph type="sldNum" sz="quarter" idx="12"/>
          </p:nvPr>
        </p:nvSpPr>
        <p:spPr>
          <a:xfrm>
            <a:off x="6553200" y="6178225"/>
            <a:ext cx="2133600" cy="365125"/>
          </a:xfrm>
        </p:spPr>
        <p:txBody>
          <a:bodyPr/>
          <a:lstStyle/>
          <a:p>
            <a:pPr algn="r">
              <a:defRPr/>
            </a:pPr>
            <a:fld id="{3BABFDD9-386B-4635-A8AB-4BCCAEB4E35F}" type="slidenum">
              <a:rPr lang="en-US" sz="1400" smtClean="0">
                <a:latin typeface="Arial" pitchFamily="34" charset="0"/>
                <a:cs typeface="Arial" pitchFamily="34" charset="0"/>
              </a:rPr>
              <a:pPr algn="r">
                <a:defRPr/>
              </a:pPr>
              <a:t>17</a:t>
            </a:fld>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7"/>
          <p:cNvSpPr txBox="1">
            <a:spLocks noChangeArrowheads="1"/>
          </p:cNvSpPr>
          <p:nvPr/>
        </p:nvSpPr>
        <p:spPr bwMode="auto">
          <a:xfrm>
            <a:off x="1531938" y="1474788"/>
            <a:ext cx="7154862" cy="3785652"/>
          </a:xfrm>
          <a:prstGeom prst="rect">
            <a:avLst/>
          </a:prstGeom>
          <a:noFill/>
          <a:ln w="9525">
            <a:noFill/>
            <a:miter lim="800000"/>
            <a:headEnd/>
            <a:tailEnd/>
          </a:ln>
        </p:spPr>
        <p:txBody>
          <a:bodyPr wrap="square">
            <a:spAutoFit/>
          </a:bodyPr>
          <a:lstStyle/>
          <a:p>
            <a:pPr marL="173038" indent="-173038">
              <a:lnSpc>
                <a:spcPct val="200000"/>
              </a:lnSpc>
              <a:buFont typeface="Arial" pitchFamily="34" charset="0"/>
              <a:buChar char="•"/>
            </a:pPr>
            <a:r>
              <a:rPr lang="en-ZA" dirty="0" smtClean="0"/>
              <a:t>Part 1: Analysis of department’s performance</a:t>
            </a:r>
          </a:p>
          <a:p>
            <a:pPr marL="630238" lvl="1" indent="-173038">
              <a:lnSpc>
                <a:spcPct val="200000"/>
              </a:lnSpc>
              <a:buFont typeface="Arial" pitchFamily="34" charset="0"/>
              <a:buChar char="•"/>
            </a:pPr>
            <a:r>
              <a:rPr lang="en-ZA" sz="1800" dirty="0" smtClean="0"/>
              <a:t>Detailed analysis of Main Account</a:t>
            </a:r>
          </a:p>
          <a:p>
            <a:pPr marL="630238" lvl="1" indent="-173038">
              <a:lnSpc>
                <a:spcPct val="200000"/>
              </a:lnSpc>
              <a:buFont typeface="Arial" pitchFamily="34" charset="0"/>
              <a:buChar char="•"/>
            </a:pPr>
            <a:r>
              <a:rPr lang="en-ZA" sz="1800" dirty="0" smtClean="0">
                <a:ea typeface="Calibri"/>
                <a:cs typeface="Times New Roman"/>
              </a:rPr>
              <a:t>Detailed analysis of Water Trading</a:t>
            </a:r>
          </a:p>
          <a:p>
            <a:pPr marL="173038" indent="-173038">
              <a:lnSpc>
                <a:spcPct val="200000"/>
              </a:lnSpc>
              <a:buFont typeface="Arial" pitchFamily="34" charset="0"/>
              <a:buChar char="•"/>
            </a:pPr>
            <a:r>
              <a:rPr lang="en-ZA" dirty="0" smtClean="0"/>
              <a:t>Part 2: Financial performance</a:t>
            </a:r>
          </a:p>
          <a:p>
            <a:pPr marL="630238" lvl="1" indent="-173038">
              <a:lnSpc>
                <a:spcPct val="200000"/>
              </a:lnSpc>
              <a:buFont typeface="Arial" pitchFamily="34" charset="0"/>
              <a:buChar char="•"/>
            </a:pPr>
            <a:r>
              <a:rPr lang="en-ZA" sz="1800" dirty="0" smtClean="0"/>
              <a:t>Detailed analysis of Main Account</a:t>
            </a:r>
          </a:p>
          <a:p>
            <a:pPr marL="630238" lvl="1" indent="-173038">
              <a:lnSpc>
                <a:spcPct val="200000"/>
              </a:lnSpc>
              <a:buFont typeface="Arial" pitchFamily="34" charset="0"/>
              <a:buChar char="•"/>
            </a:pPr>
            <a:r>
              <a:rPr lang="en-ZA" sz="1800" dirty="0" smtClean="0">
                <a:ea typeface="Calibri"/>
                <a:cs typeface="Times New Roman"/>
              </a:rPr>
              <a:t>Detailed analysis of Water Trading</a:t>
            </a:r>
          </a:p>
        </p:txBody>
      </p:sp>
      <p:sp>
        <p:nvSpPr>
          <p:cNvPr id="6" name="TextBox 5"/>
          <p:cNvSpPr txBox="1"/>
          <p:nvPr/>
        </p:nvSpPr>
        <p:spPr bwMode="auto">
          <a:xfrm>
            <a:off x="1512888" y="821733"/>
            <a:ext cx="3673475" cy="461962"/>
          </a:xfrm>
          <a:prstGeom prst="rect">
            <a:avLst/>
          </a:prstGeom>
          <a:noFill/>
        </p:spPr>
        <p:txBody>
          <a:bodyPr>
            <a:spAutoFit/>
          </a:bodyPr>
          <a:lstStyle/>
          <a:p>
            <a:pPr fontAlgn="auto">
              <a:spcBef>
                <a:spcPts val="0"/>
              </a:spcBef>
              <a:spcAft>
                <a:spcPts val="0"/>
              </a:spcAft>
              <a:defRPr/>
            </a:pPr>
            <a:r>
              <a:rPr lang="en-US" b="1" dirty="0" smtClean="0">
                <a:solidFill>
                  <a:srgbClr val="A4B16F"/>
                </a:solidFill>
                <a:latin typeface="Gill Sans"/>
                <a:ea typeface="+mn-ea"/>
                <a:cs typeface="Gill Sans"/>
              </a:rPr>
              <a:t>CONTENTS</a:t>
            </a:r>
            <a:endParaRPr lang="en-US" b="1" dirty="0">
              <a:solidFill>
                <a:srgbClr val="A4B16F"/>
              </a:solidFill>
              <a:latin typeface="Gill Sans"/>
              <a:ea typeface="+mn-ea"/>
              <a:cs typeface="Gill Sans"/>
            </a:endParaRPr>
          </a:p>
        </p:txBody>
      </p:sp>
      <p:sp>
        <p:nvSpPr>
          <p:cNvPr id="5"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2</a:t>
            </a:fld>
            <a:endParaRPr lang="en-ZA" sz="1400" dirty="0">
              <a:latin typeface="Arial" pitchFamily="34" charset="0"/>
              <a:cs typeface="Arial" pitchFamily="34" charset="0"/>
            </a:endParaRPr>
          </a:p>
        </p:txBody>
      </p:sp>
      <p:sp>
        <p:nvSpPr>
          <p:cNvPr id="7" name="TextBox 6"/>
          <p:cNvSpPr txBox="1"/>
          <p:nvPr/>
        </p:nvSpPr>
        <p:spPr bwMode="auto">
          <a:xfrm>
            <a:off x="1500188" y="80963"/>
            <a:ext cx="7458075" cy="630942"/>
          </a:xfrm>
          <a:prstGeom prst="rect">
            <a:avLst/>
          </a:prstGeom>
          <a:noFill/>
        </p:spPr>
        <p:txBody>
          <a:bodyPr>
            <a:spAutoFit/>
          </a:bodyPr>
          <a:lstStyle/>
          <a:p>
            <a:pPr eaLnBrk="1" hangingPunct="1">
              <a:defRPr/>
            </a:pPr>
            <a:r>
              <a:rPr lang="en-ZA" sz="1100" dirty="0" smtClean="0">
                <a:cs typeface="Arial" pitchFamily="34" charset="0"/>
              </a:rPr>
              <a:t>Preliminary fourth quarter progress report for the 2015/16 financial year  </a:t>
            </a:r>
          </a:p>
          <a:p>
            <a:pPr fontAlgn="auto">
              <a:spcBef>
                <a:spcPts val="0"/>
              </a:spcBef>
              <a:spcAft>
                <a:spcPts val="0"/>
              </a:spcAft>
              <a:defRPr/>
            </a:pPr>
            <a:endParaRPr lang="en-US" b="1" dirty="0">
              <a:solidFill>
                <a:srgbClr val="A4B16F">
                  <a:alpha val="20000"/>
                </a:srgbClr>
              </a:solidFill>
              <a:latin typeface="Gill Sans"/>
              <a:ea typeface="+mn-ea"/>
              <a:cs typeface="Gill Sans"/>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6192" y="85446"/>
            <a:ext cx="7220607" cy="1143000"/>
          </a:xfrm>
        </p:spPr>
        <p:txBody>
          <a:bodyPr/>
          <a:lstStyle/>
          <a:p>
            <a:r>
              <a:rPr lang="en-ZA" sz="3600" dirty="0" smtClean="0">
                <a:latin typeface="Arial" pitchFamily="34" charset="0"/>
                <a:cs typeface="Arial" pitchFamily="34" charset="0"/>
              </a:rPr>
              <a:t>Analysis of annual performance </a:t>
            </a:r>
            <a:endParaRPr lang="en-ZA" sz="3600" dirty="0">
              <a:latin typeface="Arial" pitchFamily="34" charset="0"/>
              <a:cs typeface="Arial" pitchFamily="34" charset="0"/>
            </a:endParaRPr>
          </a:p>
        </p:txBody>
      </p:sp>
      <p:sp>
        <p:nvSpPr>
          <p:cNvPr id="7" name="Text Placeholder 6"/>
          <p:cNvSpPr>
            <a:spLocks noGrp="1"/>
          </p:cNvSpPr>
          <p:nvPr>
            <p:ph type="body" idx="1"/>
          </p:nvPr>
        </p:nvSpPr>
        <p:spPr>
          <a:xfrm>
            <a:off x="1466192" y="1535113"/>
            <a:ext cx="3462998" cy="639762"/>
          </a:xfrm>
        </p:spPr>
        <p:txBody>
          <a:bodyPr/>
          <a:lstStyle/>
          <a:p>
            <a:pPr algn="ctr"/>
            <a:r>
              <a:rPr lang="en-ZA" dirty="0" smtClean="0">
                <a:latin typeface="Arial" pitchFamily="34" charset="0"/>
                <a:cs typeface="Arial" pitchFamily="34" charset="0"/>
              </a:rPr>
              <a:t>Main Account</a:t>
            </a:r>
            <a:endParaRPr lang="en-ZA" dirty="0">
              <a:latin typeface="Arial" pitchFamily="34" charset="0"/>
              <a:cs typeface="Arial" pitchFamily="34" charset="0"/>
            </a:endParaRPr>
          </a:p>
        </p:txBody>
      </p:sp>
      <p:sp>
        <p:nvSpPr>
          <p:cNvPr id="9" name="Text Placeholder 8"/>
          <p:cNvSpPr>
            <a:spLocks noGrp="1"/>
          </p:cNvSpPr>
          <p:nvPr>
            <p:ph type="body" sz="quarter" idx="3"/>
          </p:nvPr>
        </p:nvSpPr>
        <p:spPr>
          <a:xfrm>
            <a:off x="5139559" y="1535113"/>
            <a:ext cx="3547241" cy="639762"/>
          </a:xfrm>
        </p:spPr>
        <p:txBody>
          <a:bodyPr/>
          <a:lstStyle/>
          <a:p>
            <a:pPr algn="ctr"/>
            <a:r>
              <a:rPr lang="en-ZA" dirty="0" smtClean="0">
                <a:latin typeface="Arial" pitchFamily="34" charset="0"/>
                <a:cs typeface="Arial" pitchFamily="34" charset="0"/>
              </a:rPr>
              <a:t>Water Trading</a:t>
            </a:r>
            <a:endParaRPr lang="en-ZA" dirty="0">
              <a:latin typeface="Arial" pitchFamily="34" charset="0"/>
              <a:cs typeface="Arial" pitchFamily="34" charset="0"/>
            </a:endParaRPr>
          </a:p>
        </p:txBody>
      </p:sp>
      <p:sp>
        <p:nvSpPr>
          <p:cNvPr id="11"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3</a:t>
            </a:fld>
            <a:endParaRPr lang="en-ZA" sz="1400" dirty="0">
              <a:latin typeface="Arial" pitchFamily="34" charset="0"/>
              <a:cs typeface="Arial" pitchFamily="34" charset="0"/>
            </a:endParaRPr>
          </a:p>
        </p:txBody>
      </p:sp>
      <p:graphicFrame>
        <p:nvGraphicFramePr>
          <p:cNvPr id="14" name="Content Placeholder 9"/>
          <p:cNvGraphicFramePr>
            <a:graphicFrameLocks/>
          </p:cNvGraphicFramePr>
          <p:nvPr>
            <p:extLst>
              <p:ext uri="{D42A27DB-BD31-4B8C-83A1-F6EECF244321}">
                <p14:modId xmlns:p14="http://schemas.microsoft.com/office/powerpoint/2010/main" xmlns="" val="1655769116"/>
              </p:ext>
            </p:extLst>
          </p:nvPr>
        </p:nvGraphicFramePr>
        <p:xfrm>
          <a:off x="1466192" y="2144758"/>
          <a:ext cx="3527425"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10"/>
          <p:cNvGraphicFramePr>
            <a:graphicFrameLocks/>
          </p:cNvGraphicFramePr>
          <p:nvPr>
            <p:extLst>
              <p:ext uri="{D42A27DB-BD31-4B8C-83A1-F6EECF244321}">
                <p14:modId xmlns:p14="http://schemas.microsoft.com/office/powerpoint/2010/main" xmlns="" val="3270746868"/>
              </p:ext>
            </p:extLst>
          </p:nvPr>
        </p:nvGraphicFramePr>
        <p:xfrm>
          <a:off x="4929190" y="2144758"/>
          <a:ext cx="3736310" cy="395128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2902874" y="5867399"/>
            <a:ext cx="3541455" cy="548845"/>
            <a:chOff x="2902874" y="5867399"/>
            <a:chExt cx="3541455" cy="548845"/>
          </a:xfrm>
        </p:grpSpPr>
        <p:grpSp>
          <p:nvGrpSpPr>
            <p:cNvPr id="2" name="Group 5"/>
            <p:cNvGrpSpPr/>
            <p:nvPr/>
          </p:nvGrpSpPr>
          <p:grpSpPr>
            <a:xfrm>
              <a:off x="3828647" y="5867399"/>
              <a:ext cx="2615682" cy="547709"/>
              <a:chOff x="3505200" y="6324600"/>
              <a:chExt cx="2209800" cy="381000"/>
            </a:xfrm>
          </p:grpSpPr>
          <p:sp>
            <p:nvSpPr>
              <p:cNvPr id="15" name="Rectangle 14"/>
              <p:cNvSpPr/>
              <p:nvPr/>
            </p:nvSpPr>
            <p:spPr>
              <a:xfrm>
                <a:off x="3505200" y="6324600"/>
                <a:ext cx="685800" cy="381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latin typeface="Arial" pitchFamily="34" charset="0"/>
                    <a:cs typeface="Arial" pitchFamily="34" charset="0"/>
                  </a:rPr>
                  <a:t>Achieved</a:t>
                </a:r>
              </a:p>
              <a:p>
                <a:pPr algn="ctr"/>
                <a:r>
                  <a:rPr lang="en-ZA" sz="800" b="1" dirty="0" smtClean="0">
                    <a:solidFill>
                      <a:schemeClr val="tx1"/>
                    </a:solidFill>
                    <a:latin typeface="Arial" pitchFamily="34" charset="0"/>
                    <a:cs typeface="Arial" pitchFamily="34" charset="0"/>
                  </a:rPr>
                  <a:t>(100%)</a:t>
                </a:r>
                <a:endParaRPr lang="en-ZA" sz="800" b="1" dirty="0">
                  <a:solidFill>
                    <a:schemeClr val="tx1"/>
                  </a:solidFill>
                  <a:latin typeface="Arial" pitchFamily="34" charset="0"/>
                  <a:cs typeface="Arial" pitchFamily="34" charset="0"/>
                </a:endParaRPr>
              </a:p>
            </p:txBody>
          </p:sp>
          <p:sp>
            <p:nvSpPr>
              <p:cNvPr id="16" name="Rectangle 15"/>
              <p:cNvSpPr/>
              <p:nvPr/>
            </p:nvSpPr>
            <p:spPr>
              <a:xfrm>
                <a:off x="4267200" y="6324600"/>
                <a:ext cx="685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latin typeface="Arial" pitchFamily="34" charset="0"/>
                    <a:cs typeface="Arial" pitchFamily="34" charset="0"/>
                  </a:rPr>
                  <a:t>Partially achieved </a:t>
                </a:r>
              </a:p>
              <a:p>
                <a:pPr algn="ctr"/>
                <a:r>
                  <a:rPr lang="en-ZA" sz="800" b="1" dirty="0" smtClean="0">
                    <a:solidFill>
                      <a:schemeClr val="tx1"/>
                    </a:solidFill>
                    <a:latin typeface="Arial" pitchFamily="34" charset="0"/>
                    <a:cs typeface="Arial" pitchFamily="34" charset="0"/>
                  </a:rPr>
                  <a:t>(50 – 99%)</a:t>
                </a:r>
                <a:endParaRPr lang="en-ZA" sz="800" b="1" dirty="0">
                  <a:solidFill>
                    <a:schemeClr val="tx1"/>
                  </a:solidFill>
                  <a:latin typeface="Arial" pitchFamily="34" charset="0"/>
                  <a:cs typeface="Arial" pitchFamily="34" charset="0"/>
                </a:endParaRPr>
              </a:p>
            </p:txBody>
          </p:sp>
          <p:sp>
            <p:nvSpPr>
              <p:cNvPr id="17" name="Rectangle 16"/>
              <p:cNvSpPr/>
              <p:nvPr/>
            </p:nvSpPr>
            <p:spPr>
              <a:xfrm>
                <a:off x="5029200" y="6324600"/>
                <a:ext cx="685800" cy="381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latin typeface="Arial" pitchFamily="34" charset="0"/>
                    <a:cs typeface="Arial" pitchFamily="34" charset="0"/>
                  </a:rPr>
                  <a:t>Not achieved </a:t>
                </a:r>
                <a:endParaRPr lang="en-ZA" sz="800" b="1" dirty="0">
                  <a:solidFill>
                    <a:schemeClr val="tx1"/>
                  </a:solidFill>
                  <a:latin typeface="Arial" pitchFamily="34" charset="0"/>
                  <a:cs typeface="Arial" pitchFamily="34" charset="0"/>
                </a:endParaRPr>
              </a:p>
              <a:p>
                <a:pPr algn="ctr"/>
                <a:r>
                  <a:rPr lang="en-ZA" sz="800" b="1" dirty="0" smtClean="0">
                    <a:solidFill>
                      <a:schemeClr val="tx1"/>
                    </a:solidFill>
                    <a:latin typeface="Arial" pitchFamily="34" charset="0"/>
                    <a:cs typeface="Arial" pitchFamily="34" charset="0"/>
                  </a:rPr>
                  <a:t>(&lt;50%)</a:t>
                </a:r>
              </a:p>
            </p:txBody>
          </p:sp>
        </p:grpSp>
        <p:sp>
          <p:nvSpPr>
            <p:cNvPr id="12" name="Rectangle 11"/>
            <p:cNvSpPr/>
            <p:nvPr/>
          </p:nvSpPr>
          <p:spPr>
            <a:xfrm>
              <a:off x="2902874" y="5868535"/>
              <a:ext cx="811763" cy="54770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latin typeface="Arial" pitchFamily="34" charset="0"/>
                  <a:cs typeface="Arial" pitchFamily="34" charset="0"/>
                </a:rPr>
                <a:t>Over Achieved</a:t>
              </a:r>
            </a:p>
            <a:p>
              <a:pPr algn="ctr"/>
              <a:r>
                <a:rPr lang="en-ZA" sz="800" b="1" dirty="0" smtClean="0">
                  <a:solidFill>
                    <a:schemeClr val="tx1"/>
                  </a:solidFill>
                  <a:latin typeface="Arial" pitchFamily="34" charset="0"/>
                  <a:cs typeface="Arial" pitchFamily="34" charset="0"/>
                </a:rPr>
                <a:t>(&gt;100%)</a:t>
              </a:r>
              <a:endParaRPr lang="en-ZA" sz="800" b="1"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xmlns="" val="71521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56" y="-51942"/>
            <a:ext cx="7206343" cy="1143000"/>
          </a:xfrm>
        </p:spPr>
        <p:txBody>
          <a:bodyPr/>
          <a:lstStyle/>
          <a:p>
            <a:r>
              <a:rPr lang="en-ZA" sz="3600" dirty="0" smtClean="0"/>
              <a:t>Analysis per budget programme</a:t>
            </a:r>
            <a:endParaRPr lang="en-ZA" sz="3600" dirty="0"/>
          </a:p>
        </p:txBody>
      </p:sp>
      <p:sp>
        <p:nvSpPr>
          <p:cNvPr id="4"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4</a:t>
            </a:fld>
            <a:endParaRPr lang="en-ZA" sz="1400" dirty="0">
              <a:latin typeface="Arial" pitchFamily="34" charset="0"/>
              <a:cs typeface="Arial" pitchFamily="34"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xmlns="" val="2797185344"/>
              </p:ext>
            </p:extLst>
          </p:nvPr>
        </p:nvGraphicFramePr>
        <p:xfrm>
          <a:off x="1510242" y="1189633"/>
          <a:ext cx="7237412" cy="4525963"/>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5"/>
          <p:cNvGrpSpPr/>
          <p:nvPr/>
        </p:nvGrpSpPr>
        <p:grpSpPr>
          <a:xfrm>
            <a:off x="3828288" y="5867399"/>
            <a:ext cx="3486911" cy="547709"/>
            <a:chOff x="4267200" y="6324600"/>
            <a:chExt cx="1447800" cy="381000"/>
          </a:xfrm>
        </p:grpSpPr>
        <p:sp>
          <p:nvSpPr>
            <p:cNvPr id="17" name="Rectangle 16"/>
            <p:cNvSpPr/>
            <p:nvPr/>
          </p:nvSpPr>
          <p:spPr>
            <a:xfrm>
              <a:off x="4267200" y="6324600"/>
              <a:ext cx="685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latin typeface="Arial" pitchFamily="34" charset="0"/>
                  <a:cs typeface="Arial" pitchFamily="34" charset="0"/>
                </a:rPr>
                <a:t>Partially achieved </a:t>
              </a:r>
            </a:p>
            <a:p>
              <a:pPr algn="ctr"/>
              <a:r>
                <a:rPr lang="en-ZA" sz="800" b="1" dirty="0" smtClean="0">
                  <a:solidFill>
                    <a:schemeClr val="tx1"/>
                  </a:solidFill>
                  <a:latin typeface="Arial" pitchFamily="34" charset="0"/>
                  <a:cs typeface="Arial" pitchFamily="34" charset="0"/>
                </a:rPr>
                <a:t>(50 – 99%)</a:t>
              </a:r>
              <a:endParaRPr lang="en-ZA" sz="800" b="1" dirty="0">
                <a:solidFill>
                  <a:schemeClr val="tx1"/>
                </a:solidFill>
                <a:latin typeface="Arial" pitchFamily="34" charset="0"/>
                <a:cs typeface="Arial" pitchFamily="34" charset="0"/>
              </a:endParaRPr>
            </a:p>
          </p:txBody>
        </p:sp>
        <p:sp>
          <p:nvSpPr>
            <p:cNvPr id="18" name="Rectangle 17"/>
            <p:cNvSpPr/>
            <p:nvPr/>
          </p:nvSpPr>
          <p:spPr>
            <a:xfrm>
              <a:off x="5029200" y="6324600"/>
              <a:ext cx="685800" cy="381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latin typeface="Arial" pitchFamily="34" charset="0"/>
                  <a:cs typeface="Arial" pitchFamily="34" charset="0"/>
                </a:rPr>
                <a:t>Not achieved </a:t>
              </a:r>
              <a:endParaRPr lang="en-ZA" sz="800" b="1" dirty="0">
                <a:solidFill>
                  <a:schemeClr val="tx1"/>
                </a:solidFill>
                <a:latin typeface="Arial" pitchFamily="34" charset="0"/>
                <a:cs typeface="Arial" pitchFamily="34" charset="0"/>
              </a:endParaRPr>
            </a:p>
            <a:p>
              <a:pPr algn="ctr"/>
              <a:r>
                <a:rPr lang="en-ZA" sz="800" b="1" dirty="0" smtClean="0">
                  <a:solidFill>
                    <a:schemeClr val="tx1"/>
                  </a:solidFill>
                  <a:latin typeface="Arial" pitchFamily="34" charset="0"/>
                  <a:cs typeface="Arial" pitchFamily="34" charset="0"/>
                </a:rPr>
                <a:t>(&lt;50%)</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342" y="-30170"/>
            <a:ext cx="7195457" cy="1143000"/>
          </a:xfrm>
        </p:spPr>
        <p:txBody>
          <a:bodyPr/>
          <a:lstStyle/>
          <a:p>
            <a:r>
              <a:rPr lang="en-ZA" sz="3600" dirty="0" smtClean="0"/>
              <a:t>Analysis per budget programme</a:t>
            </a:r>
            <a:endParaRPr lang="en-ZA" sz="3600" dirty="0"/>
          </a:p>
        </p:txBody>
      </p:sp>
      <p:sp>
        <p:nvSpPr>
          <p:cNvPr id="5"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5</a:t>
            </a:fld>
            <a:endParaRPr lang="en-ZA" sz="1400" dirty="0">
              <a:latin typeface="Arial" pitchFamily="34" charset="0"/>
              <a:cs typeface="Arial" pitchFamily="34" charset="0"/>
            </a:endParaRPr>
          </a:p>
        </p:txBody>
      </p:sp>
      <p:graphicFrame>
        <p:nvGraphicFramePr>
          <p:cNvPr id="10" name="Content Placeholder 4"/>
          <p:cNvGraphicFramePr>
            <a:graphicFrameLocks noGrp="1"/>
          </p:cNvGraphicFramePr>
          <p:nvPr>
            <p:ph idx="1"/>
            <p:extLst>
              <p:ext uri="{D42A27DB-BD31-4B8C-83A1-F6EECF244321}">
                <p14:modId xmlns:p14="http://schemas.microsoft.com/office/powerpoint/2010/main" xmlns="" val="4149885945"/>
              </p:ext>
            </p:extLst>
          </p:nvPr>
        </p:nvGraphicFramePr>
        <p:xfrm>
          <a:off x="1510242" y="1060476"/>
          <a:ext cx="7237412" cy="4525963"/>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5"/>
          <p:cNvGrpSpPr/>
          <p:nvPr/>
        </p:nvGrpSpPr>
        <p:grpSpPr>
          <a:xfrm>
            <a:off x="4120896" y="5867399"/>
            <a:ext cx="3072384" cy="547709"/>
            <a:chOff x="4267200" y="6324600"/>
            <a:chExt cx="1447800" cy="381000"/>
          </a:xfrm>
        </p:grpSpPr>
        <p:sp>
          <p:nvSpPr>
            <p:cNvPr id="15" name="Rectangle 14"/>
            <p:cNvSpPr/>
            <p:nvPr/>
          </p:nvSpPr>
          <p:spPr>
            <a:xfrm>
              <a:off x="4267200" y="6324600"/>
              <a:ext cx="685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latin typeface="Arial" pitchFamily="34" charset="0"/>
                  <a:cs typeface="Arial" pitchFamily="34" charset="0"/>
                </a:rPr>
                <a:t>Partially achieved </a:t>
              </a:r>
            </a:p>
            <a:p>
              <a:pPr algn="ctr"/>
              <a:r>
                <a:rPr lang="en-ZA" sz="800" b="1" dirty="0" smtClean="0">
                  <a:solidFill>
                    <a:schemeClr val="tx1"/>
                  </a:solidFill>
                  <a:latin typeface="Arial" pitchFamily="34" charset="0"/>
                  <a:cs typeface="Arial" pitchFamily="34" charset="0"/>
                </a:rPr>
                <a:t>(50 – 99%)</a:t>
              </a:r>
              <a:endParaRPr lang="en-ZA" sz="800" b="1" dirty="0">
                <a:solidFill>
                  <a:schemeClr val="tx1"/>
                </a:solidFill>
                <a:latin typeface="Arial" pitchFamily="34" charset="0"/>
                <a:cs typeface="Arial" pitchFamily="34" charset="0"/>
              </a:endParaRPr>
            </a:p>
          </p:txBody>
        </p:sp>
        <p:sp>
          <p:nvSpPr>
            <p:cNvPr id="16" name="Rectangle 15"/>
            <p:cNvSpPr/>
            <p:nvPr/>
          </p:nvSpPr>
          <p:spPr>
            <a:xfrm>
              <a:off x="5029200" y="6324600"/>
              <a:ext cx="685800" cy="381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latin typeface="Arial" pitchFamily="34" charset="0"/>
                  <a:cs typeface="Arial" pitchFamily="34" charset="0"/>
                </a:rPr>
                <a:t>Not achieved </a:t>
              </a:r>
              <a:endParaRPr lang="en-ZA" sz="800" b="1" dirty="0">
                <a:solidFill>
                  <a:schemeClr val="tx1"/>
                </a:solidFill>
                <a:latin typeface="Arial" pitchFamily="34" charset="0"/>
                <a:cs typeface="Arial" pitchFamily="34" charset="0"/>
              </a:endParaRPr>
            </a:p>
            <a:p>
              <a:pPr algn="ctr"/>
              <a:r>
                <a:rPr lang="en-ZA" sz="800" b="1" dirty="0" smtClean="0">
                  <a:solidFill>
                    <a:schemeClr val="tx1"/>
                  </a:solidFill>
                  <a:latin typeface="Arial" pitchFamily="34" charset="0"/>
                  <a:cs typeface="Arial" pitchFamily="34" charset="0"/>
                </a:rPr>
                <a:t>(&lt;50%)</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1959" y="4406900"/>
            <a:ext cx="7012754" cy="1362075"/>
          </a:xfrm>
        </p:spPr>
        <p:txBody>
          <a:bodyPr>
            <a:normAutofit/>
          </a:bodyPr>
          <a:lstStyle/>
          <a:p>
            <a:r>
              <a:rPr lang="en-ZA" sz="2800" dirty="0" smtClean="0">
                <a:latin typeface="Arial" pitchFamily="34" charset="0"/>
                <a:cs typeface="Arial" pitchFamily="34" charset="0"/>
              </a:rPr>
              <a:t>Part 2: financial performance</a:t>
            </a:r>
            <a:endParaRPr lang="en-ZA" sz="2800" dirty="0">
              <a:latin typeface="Arial" pitchFamily="34" charset="0"/>
              <a:cs typeface="Arial" pitchFamily="34" charset="0"/>
            </a:endParaRPr>
          </a:p>
        </p:txBody>
      </p:sp>
      <p:sp>
        <p:nvSpPr>
          <p:cNvPr id="6" name="Text Placeholder 5"/>
          <p:cNvSpPr>
            <a:spLocks noGrp="1"/>
          </p:cNvSpPr>
          <p:nvPr>
            <p:ph type="body" idx="1"/>
          </p:nvPr>
        </p:nvSpPr>
        <p:spPr>
          <a:xfrm>
            <a:off x="1481959" y="2906713"/>
            <a:ext cx="7012754" cy="1500187"/>
          </a:xfrm>
        </p:spPr>
        <p:txBody>
          <a:bodyPr/>
          <a:lstStyle/>
          <a:p>
            <a:endParaRPr lang="en-ZA" dirty="0"/>
          </a:p>
        </p:txBody>
      </p:sp>
      <p:sp>
        <p:nvSpPr>
          <p:cNvPr id="4"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6</a:t>
            </a:fld>
            <a:endParaRPr lang="en-ZA" sz="14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1959" y="3209440"/>
            <a:ext cx="7012754" cy="1362075"/>
          </a:xfrm>
        </p:spPr>
        <p:txBody>
          <a:bodyPr>
            <a:normAutofit/>
          </a:bodyPr>
          <a:lstStyle/>
          <a:p>
            <a:r>
              <a:rPr lang="en-ZA" sz="3200" dirty="0" smtClean="0">
                <a:latin typeface="Arial" pitchFamily="34" charset="0"/>
                <a:cs typeface="Arial" pitchFamily="34" charset="0"/>
              </a:rPr>
              <a:t>Main Account</a:t>
            </a:r>
            <a:endParaRPr lang="en-ZA" sz="3200" dirty="0">
              <a:latin typeface="Arial" pitchFamily="34" charset="0"/>
              <a:cs typeface="Arial" pitchFamily="34" charset="0"/>
            </a:endParaRPr>
          </a:p>
        </p:txBody>
      </p:sp>
      <p:sp>
        <p:nvSpPr>
          <p:cNvPr id="4"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7</a:t>
            </a:fld>
            <a:endParaRPr lang="en-ZA" sz="1400" dirty="0">
              <a:latin typeface="Arial" pitchFamily="34" charset="0"/>
              <a:cs typeface="Arial" pitchFamily="34" charset="0"/>
            </a:endParaRPr>
          </a:p>
        </p:txBody>
      </p:sp>
      <p:sp>
        <p:nvSpPr>
          <p:cNvPr id="6" name="Title 4"/>
          <p:cNvSpPr txBox="1">
            <a:spLocks/>
          </p:cNvSpPr>
          <p:nvPr/>
        </p:nvSpPr>
        <p:spPr>
          <a:xfrm>
            <a:off x="1634359" y="4571514"/>
            <a:ext cx="7012754" cy="1362075"/>
          </a:xfrm>
          <a:prstGeom prst="rect">
            <a:avLst/>
          </a:prstGeom>
        </p:spPr>
        <p:txBody>
          <a:bodyPr anchor="t">
            <a:normAutofit fontScale="85000" lnSpcReduction="20000"/>
          </a:bodyPr>
          <a:lstStyle/>
          <a:p>
            <a:pPr marL="174625" lvl="0" indent="-174625" eaLnBrk="0" hangingPunct="0">
              <a:lnSpc>
                <a:spcPct val="150000"/>
              </a:lnSpc>
              <a:defRPr/>
            </a:pPr>
            <a:r>
              <a:rPr lang="en-ZA" sz="2600" b="1" dirty="0" smtClean="0"/>
              <a:t>Departmental Spending as at 31 March 2016 </a:t>
            </a:r>
          </a:p>
          <a:p>
            <a:pPr marL="174625" lvl="0" indent="-174625" eaLnBrk="0" hangingPunct="0">
              <a:lnSpc>
                <a:spcPct val="150000"/>
              </a:lnSpc>
              <a:buFont typeface="Arial" pitchFamily="34" charset="0"/>
              <a:buChar char="•"/>
              <a:defRPr/>
            </a:pPr>
            <a:r>
              <a:rPr lang="en-ZA" dirty="0" smtClean="0"/>
              <a:t>First Quarter Expenditure </a:t>
            </a:r>
          </a:p>
          <a:p>
            <a:pPr marL="174625" lvl="0" indent="-174625" eaLnBrk="0" hangingPunct="0">
              <a:lnSpc>
                <a:spcPct val="150000"/>
              </a:lnSpc>
              <a:buFont typeface="Arial" pitchFamily="34" charset="0"/>
              <a:buChar char="•"/>
              <a:defRPr/>
            </a:pPr>
            <a:r>
              <a:rPr lang="en-ZA" dirty="0" smtClean="0"/>
              <a:t>Areas of underspending</a:t>
            </a:r>
            <a:endParaRPr lang="en-ZA"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24" y="89576"/>
            <a:ext cx="7567676" cy="1143000"/>
          </a:xfrm>
        </p:spPr>
        <p:txBody>
          <a:bodyPr/>
          <a:lstStyle/>
          <a:p>
            <a:r>
              <a:rPr lang="en-ZA" sz="2400" b="1" dirty="0"/>
              <a:t>Fourth Quarter Expenditure for the 2015/16 financial year </a:t>
            </a:r>
            <a:endParaRPr lang="en-ZA" sz="2400" b="1" dirty="0">
              <a:effectLst>
                <a:outerShdw blurRad="38100" dist="38100" dir="2700000" algn="tl">
                  <a:srgbClr val="000000">
                    <a:alpha val="43137"/>
                  </a:srgbClr>
                </a:outerShdw>
              </a:effectLst>
            </a:endParaRPr>
          </a:p>
        </p:txBody>
      </p:sp>
      <p:graphicFrame>
        <p:nvGraphicFramePr>
          <p:cNvPr id="5" name="Object 4"/>
          <p:cNvGraphicFramePr>
            <a:graphicFrameLocks noChangeAspect="1"/>
          </p:cNvGraphicFramePr>
          <p:nvPr>
            <p:extLst>
              <p:ext uri="{D42A27DB-BD31-4B8C-83A1-F6EECF244321}">
                <p14:modId xmlns="" xmlns:p14="http://schemas.microsoft.com/office/powerpoint/2010/main" val="3749959521"/>
              </p:ext>
            </p:extLst>
          </p:nvPr>
        </p:nvGraphicFramePr>
        <p:xfrm>
          <a:off x="0" y="812801"/>
          <a:ext cx="9144000" cy="5612383"/>
        </p:xfrm>
        <a:graphic>
          <a:graphicData uri="http://schemas.openxmlformats.org/presentationml/2006/ole">
            <p:oleObj spid="_x0000_s2050" name="Worksheet" r:id="rId4" imgW="5724636" imgH="3800395" progId="Excel.Sheet.12">
              <p:embed/>
            </p:oleObj>
          </a:graphicData>
        </a:graphic>
      </p:graphicFrame>
      <p:sp>
        <p:nvSpPr>
          <p:cNvPr id="4" name="Slide Number Placeholder 3"/>
          <p:cNvSpPr>
            <a:spLocks noGrp="1"/>
          </p:cNvSpPr>
          <p:nvPr>
            <p:ph type="sldNum" sz="quarter" idx="12"/>
          </p:nvPr>
        </p:nvSpPr>
        <p:spPr>
          <a:xfrm>
            <a:off x="4090416" y="6484985"/>
            <a:ext cx="2133600" cy="365125"/>
          </a:xfrm>
        </p:spPr>
        <p:txBody>
          <a:bodyPr/>
          <a:lstStyle/>
          <a:p>
            <a:pPr algn="r"/>
            <a:fld id="{48F0A114-0370-4CC0-9313-334D49B2E98A}" type="slidenum">
              <a:rPr lang="en-ZA" sz="1400" smtClean="0">
                <a:latin typeface="Arial" pitchFamily="34" charset="0"/>
                <a:cs typeface="Arial" pitchFamily="34" charset="0"/>
              </a:rPr>
              <a:pPr algn="r"/>
              <a:t>8</a:t>
            </a:fld>
            <a:endParaRPr lang="en-ZA" sz="1400" dirty="0">
              <a:latin typeface="Arial" pitchFamily="34" charset="0"/>
              <a:cs typeface="Arial" pitchFamily="34" charset="0"/>
            </a:endParaRPr>
          </a:p>
        </p:txBody>
      </p:sp>
    </p:spTree>
    <p:extLst>
      <p:ext uri="{BB962C8B-B14F-4D97-AF65-F5344CB8AC3E}">
        <p14:creationId xmlns="" xmlns:p14="http://schemas.microsoft.com/office/powerpoint/2010/main" val="2665303593"/>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ZA" sz="3200" b="1" dirty="0" smtClean="0">
                <a:latin typeface="Arial" pitchFamily="34" charset="0"/>
                <a:cs typeface="Arial" pitchFamily="34" charset="0"/>
              </a:rPr>
              <a:t>Areas of Over/Under-Expenditure</a:t>
            </a:r>
            <a:br>
              <a:rPr lang="en-ZA" sz="3200" b="1" dirty="0" smtClean="0">
                <a:latin typeface="Arial" pitchFamily="34" charset="0"/>
                <a:cs typeface="Arial" pitchFamily="34" charset="0"/>
              </a:rPr>
            </a:br>
            <a:endParaRPr lang="en-ZA" dirty="0">
              <a:latin typeface="Arial" pitchFamily="34" charset="0"/>
              <a:cs typeface="Arial" pitchFamily="34" charset="0"/>
            </a:endParaRPr>
          </a:p>
        </p:txBody>
      </p:sp>
      <p:sp>
        <p:nvSpPr>
          <p:cNvPr id="3" name="Content Placeholder 2"/>
          <p:cNvSpPr>
            <a:spLocks noGrp="1"/>
          </p:cNvSpPr>
          <p:nvPr>
            <p:ph idx="1"/>
          </p:nvPr>
        </p:nvSpPr>
        <p:spPr>
          <a:xfrm>
            <a:off x="1484416" y="914400"/>
            <a:ext cx="7659584" cy="5029201"/>
          </a:xfrm>
        </p:spPr>
        <p:txBody>
          <a:bodyPr/>
          <a:lstStyle/>
          <a:p>
            <a:pPr marL="0" lvl="1" indent="0" algn="just">
              <a:buNone/>
            </a:pPr>
            <a:r>
              <a:rPr lang="en-GB" sz="1800" b="1" dirty="0" smtClean="0"/>
              <a:t>Budget</a:t>
            </a:r>
            <a:r>
              <a:rPr lang="en-GB" sz="1800" dirty="0" smtClean="0"/>
              <a:t>: R15.747 billion </a:t>
            </a:r>
          </a:p>
          <a:p>
            <a:pPr marL="0" lvl="1" indent="0" algn="just">
              <a:buNone/>
            </a:pPr>
            <a:r>
              <a:rPr lang="en-GB" sz="1800" b="1" dirty="0" smtClean="0"/>
              <a:t>Actual</a:t>
            </a:r>
            <a:r>
              <a:rPr lang="en-GB" sz="1800" dirty="0" smtClean="0"/>
              <a:t> Spending: R15.557 billion </a:t>
            </a:r>
          </a:p>
          <a:p>
            <a:pPr marL="0" lvl="1" indent="0" algn="just">
              <a:buNone/>
            </a:pPr>
            <a:r>
              <a:rPr lang="en-GB" sz="1800" b="1" dirty="0" smtClean="0"/>
              <a:t>Underspending</a:t>
            </a:r>
            <a:r>
              <a:rPr lang="en-GB" sz="1800" dirty="0" smtClean="0"/>
              <a:t>: R189.558 million. </a:t>
            </a:r>
          </a:p>
          <a:p>
            <a:endParaRPr lang="en-ZA" sz="1800" b="1" dirty="0" smtClean="0"/>
          </a:p>
          <a:p>
            <a:pPr algn="just"/>
            <a:r>
              <a:rPr lang="en-GB" sz="1800" dirty="0" smtClean="0"/>
              <a:t>The under spending is mainly due to the following: </a:t>
            </a:r>
          </a:p>
          <a:p>
            <a:pPr marL="819150" lvl="1" indent="-361950" algn="just">
              <a:buFont typeface="Courier New" pitchFamily="49" charset="0"/>
              <a:buChar char="o"/>
            </a:pPr>
            <a:r>
              <a:rPr lang="en-US" sz="1800" dirty="0" smtClean="0"/>
              <a:t>Programme 1: R1.886 million was not transferred to other organs due to outstanding documents</a:t>
            </a:r>
          </a:p>
          <a:p>
            <a:pPr marL="819150" lvl="1" indent="-361950" algn="just">
              <a:buFont typeface="Courier New" pitchFamily="49" charset="0"/>
              <a:buChar char="o"/>
            </a:pPr>
            <a:r>
              <a:rPr lang="en-US" sz="1800" dirty="0" smtClean="0"/>
              <a:t>Programme 2: Unspent R15.629 million is as a result of unfilled funded vacant positions</a:t>
            </a:r>
          </a:p>
          <a:p>
            <a:pPr marL="819150" lvl="1" indent="-361950" algn="just">
              <a:buFont typeface="Courier New" pitchFamily="49" charset="0"/>
              <a:buChar char="o"/>
            </a:pPr>
            <a:r>
              <a:rPr lang="en-US" sz="1800" dirty="0" smtClean="0"/>
              <a:t>Programme 3: Unspent R107.693 million is due to delays in procurement of services and contractors by IA’s.</a:t>
            </a:r>
          </a:p>
          <a:p>
            <a:pPr marL="819150" lvl="1" indent="-361950" algn="just">
              <a:buFont typeface="Courier New" pitchFamily="49" charset="0"/>
              <a:buChar char="o"/>
            </a:pPr>
            <a:r>
              <a:rPr lang="en-US" sz="1800" dirty="0" smtClean="0"/>
              <a:t>Programme 4: Unspent R55.099 million is due to late receipt of invoices.</a:t>
            </a:r>
          </a:p>
          <a:p>
            <a:pPr marL="819150" lvl="1" indent="-361950" algn="just">
              <a:buFont typeface="Courier New" pitchFamily="49" charset="0"/>
              <a:buChar char="o"/>
            </a:pPr>
            <a:r>
              <a:rPr lang="en-US" sz="1800" dirty="0" smtClean="0"/>
              <a:t>Programme 5: Unspent R9.249 million is due to delays in </a:t>
            </a:r>
            <a:r>
              <a:rPr lang="en-US" sz="1800" dirty="0" err="1" smtClean="0"/>
              <a:t>WUA</a:t>
            </a:r>
            <a:r>
              <a:rPr lang="en-US" sz="1800" dirty="0" smtClean="0"/>
              <a:t> invoice finalization and transfer to WRC due to the delays in finalization of memorandum of agreement</a:t>
            </a:r>
          </a:p>
          <a:p>
            <a:endParaRPr lang="en-ZA" sz="18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4267</TotalTime>
  <Words>965</Words>
  <Application>Microsoft Office PowerPoint</Application>
  <PresentationFormat>On-screen Show (4:3)</PresentationFormat>
  <Paragraphs>239</Paragraphs>
  <Slides>17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Worksheet</vt:lpstr>
      <vt:lpstr>Slide 1</vt:lpstr>
      <vt:lpstr>Slide 2</vt:lpstr>
      <vt:lpstr>Analysis of annual performance </vt:lpstr>
      <vt:lpstr>Analysis per budget programme</vt:lpstr>
      <vt:lpstr>Analysis per budget programme</vt:lpstr>
      <vt:lpstr>Part 2: financial performance</vt:lpstr>
      <vt:lpstr>Main Account</vt:lpstr>
      <vt:lpstr>Fourth Quarter Expenditure for the 2015/16 financial year </vt:lpstr>
      <vt:lpstr>Areas of Over/Under-Expenditure </vt:lpstr>
      <vt:lpstr>Provincial and Municipal Conditional Grants</vt:lpstr>
      <vt:lpstr>Water trading</vt:lpstr>
      <vt:lpstr>Slide 12</vt:lpstr>
      <vt:lpstr>Reasons for Variance Quarter 4: 2015/16</vt:lpstr>
      <vt:lpstr>Slide 14</vt:lpstr>
      <vt:lpstr>Definitions</vt:lpstr>
      <vt:lpstr>Definitions</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xgo</cp:lastModifiedBy>
  <cp:revision>472</cp:revision>
  <cp:lastPrinted>2016-04-11T08:55:18Z</cp:lastPrinted>
  <dcterms:created xsi:type="dcterms:W3CDTF">2012-08-01T10:33:21Z</dcterms:created>
  <dcterms:modified xsi:type="dcterms:W3CDTF">2016-09-12T12:04:44Z</dcterms:modified>
</cp:coreProperties>
</file>