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8"/>
  </p:notesMasterIdLst>
  <p:handoutMasterIdLst>
    <p:handoutMasterId r:id="rId39"/>
  </p:handoutMasterIdLst>
  <p:sldIdLst>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9" r:id="rId33"/>
    <p:sldId id="315" r:id="rId34"/>
    <p:sldId id="317" r:id="rId35"/>
    <p:sldId id="283" r:id="rId36"/>
    <p:sldId id="281" r:id="rId37"/>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0"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a:t>National Departments</a:t>
            </a:r>
          </a:p>
          <a:p>
            <a:pPr algn="ctr">
              <a:defRPr sz="1400"/>
            </a:pPr>
            <a:r>
              <a:rPr lang="en-US" sz="1400"/>
              <a:t>Submission Rate of  Exception Reports </a:t>
            </a:r>
          </a:p>
        </c:rich>
      </c:tx>
      <c:layout>
        <c:manualLayout>
          <c:xMode val="edge"/>
          <c:yMode val="edge"/>
          <c:x val="0.34710485133020347"/>
          <c:y val="2.566844631566844E-2"/>
        </c:manualLayout>
      </c:layout>
      <c:overlay val="0"/>
      <c:spPr>
        <a:ln>
          <a:solidFill>
            <a:schemeClr val="bg1"/>
          </a:solid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8.9472634341934865E-2"/>
          <c:y val="0.19785386636867611"/>
          <c:w val="0.89571255331207711"/>
          <c:h val="0.57420314408150308"/>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A - National Departments - June - July.xlsx]SUBMISSION DATES'!$A$29</c:f>
              <c:strCache>
                <c:ptCount val="1"/>
                <c:pt idx="0">
                  <c:v>2016</c:v>
                </c:pt>
              </c:strCache>
            </c:strRef>
          </c:tx>
          <c:spPr>
            <a:solidFill>
              <a:srgbClr val="00B0F0"/>
            </a:solidFill>
            <a:scene3d>
              <a:camera prst="orthographicFront"/>
              <a:lightRig rig="threePt" dir="t"/>
            </a:scene3d>
            <a:sp3d prstMaterial="matte">
              <a:bevelT/>
            </a:sp3d>
          </c:spPr>
          <c:invertIfNegative val="0"/>
          <c:dLbls>
            <c:numFmt formatCode="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'[1]SUBMISSION DATES'!$B$28:$M$28</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'[1]SUBMISSION DATES'!$B$29:$M$29</c:f>
              <c:numCache>
                <c:formatCode>General</c:formatCode>
                <c:ptCount val="12"/>
                <c:pt idx="0">
                  <c:v>0.72499999999999998</c:v>
                </c:pt>
                <c:pt idx="1">
                  <c:v>0.77500000000000002</c:v>
                </c:pt>
                <c:pt idx="2">
                  <c:v>0.82499999999999996</c:v>
                </c:pt>
                <c:pt idx="3">
                  <c:v>0.79487179487179482</c:v>
                </c:pt>
                <c:pt idx="4">
                  <c:v>0.82051282051282048</c:v>
                </c:pt>
                <c:pt idx="5">
                  <c:v>0.84210526315789469</c:v>
                </c:pt>
              </c:numCache>
            </c:numRef>
          </c:val>
        </c:ser>
        <c:ser>
          <c:idx val="1"/>
          <c:order val="1"/>
          <c:tx>
            <c:strRef>
              <c:f>'I:\BR_Accountant-General\11. CD_Governance Monitoring and Compliance\PFMA\A. Implementation\PFMA Compliance 2016\Invoices not paid within 30 days\FOSAD Report - June - July\[Annexure A - National Departments - June - July.xlsx]SUBMISSION DATES'!$A$30</c:f>
              <c:strCache>
                <c:ptCount val="1"/>
                <c:pt idx="0">
                  <c:v>2015</c:v>
                </c:pt>
              </c:strCache>
            </c:strRef>
          </c:tx>
          <c:spPr>
            <a:solidFill>
              <a:srgbClr val="FFC000"/>
            </a:solidFill>
            <a:scene3d>
              <a:camera prst="orthographicFront"/>
              <a:lightRig rig="threePt" dir="t"/>
            </a:scene3d>
            <a:sp3d>
              <a:bevelT w="165100" prst="coolSlant"/>
            </a:sp3d>
          </c:spPr>
          <c:invertIfNegative val="0"/>
          <c:dPt>
            <c:idx val="11"/>
            <c:invertIfNegative val="0"/>
            <c:bubble3D val="0"/>
            <c:spPr>
              <a:solidFill>
                <a:srgbClr val="FFC000"/>
              </a:solidFill>
              <a:scene3d>
                <a:camera prst="orthographicFront"/>
                <a:lightRig rig="threePt" dir="t"/>
              </a:scene3d>
              <a:sp3d>
                <a:bevelT prst="angle"/>
              </a:sp3d>
            </c:spPr>
          </c:dPt>
          <c:dLbls>
            <c:dLbl>
              <c:idx val="1"/>
              <c:layout>
                <c:manualLayout>
                  <c:x val="1.0923695193638625E-2"/>
                  <c:y val="1.0445468813202283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scene3d>
                <a:camera prst="orthographicFront"/>
                <a:lightRig rig="threePt" dir="t"/>
              </a:scene3d>
              <a:sp3d>
                <a:bevelT/>
              </a:sp3d>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'[1]SUBMISSION DATES'!$B$28:$M$28</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'[1]SUBMISSION DATES'!$B$30:$M$30</c:f>
              <c:numCache>
                <c:formatCode>General</c:formatCode>
                <c:ptCount val="12"/>
                <c:pt idx="0">
                  <c:v>0.65789473684210531</c:v>
                </c:pt>
                <c:pt idx="1">
                  <c:v>0.76315789473684215</c:v>
                </c:pt>
                <c:pt idx="2">
                  <c:v>0.39473684210526316</c:v>
                </c:pt>
                <c:pt idx="3">
                  <c:v>0.5641025641025641</c:v>
                </c:pt>
                <c:pt idx="4">
                  <c:v>0.65</c:v>
                </c:pt>
                <c:pt idx="5">
                  <c:v>0.7</c:v>
                </c:pt>
                <c:pt idx="6">
                  <c:v>0.72499999999999998</c:v>
                </c:pt>
                <c:pt idx="7">
                  <c:v>0.7</c:v>
                </c:pt>
                <c:pt idx="8">
                  <c:v>0.77500000000000002</c:v>
                </c:pt>
                <c:pt idx="9">
                  <c:v>0.75</c:v>
                </c:pt>
                <c:pt idx="10">
                  <c:v>0.57499999999999996</c:v>
                </c:pt>
                <c:pt idx="11">
                  <c:v>0.77500000000000002</c:v>
                </c:pt>
              </c:numCache>
            </c:numRef>
          </c:val>
        </c:ser>
        <c:ser>
          <c:idx val="2"/>
          <c:order val="2"/>
          <c:tx>
            <c:strRef>
              <c:f>'I:\BR_Accountant-General\11. CD_Governance Monitoring and Compliance\PFMA\A. Implementation\PFMA Compliance 2016\Invoices not paid within 30 days\FOSAD Report - June - July\[Annexure A - National Departments - June - July.xlsx]SUBMISSION DATES'!$A$31</c:f>
              <c:strCache>
                <c:ptCount val="1"/>
                <c:pt idx="0">
                  <c:v>2014</c:v>
                </c:pt>
              </c:strCache>
            </c:strRef>
          </c:tx>
          <c:spPr>
            <a:scene3d>
              <a:camera prst="orthographicFront"/>
              <a:lightRig rig="threePt" dir="t"/>
            </a:scene3d>
            <a:sp3d>
              <a:bevelT/>
            </a:sp3d>
          </c:spPr>
          <c:invertIfNegative val="0"/>
          <c:dLbls>
            <c:dLbl>
              <c:idx val="10"/>
              <c:layout>
                <c:manualLayout>
                  <c:x val="9.5582332944337961E-3"/>
                  <c:y val="6.2672812879213695E-3"/>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'[1]SUBMISSION DATES'!$B$28:$M$28</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'[1]SUBMISSION DATES'!$B$31:$M$31</c:f>
              <c:numCache>
                <c:formatCode>General</c:formatCode>
                <c:ptCount val="12"/>
                <c:pt idx="6">
                  <c:v>0.42105263157894735</c:v>
                </c:pt>
                <c:pt idx="7">
                  <c:v>0.7567567567567568</c:v>
                </c:pt>
                <c:pt idx="8">
                  <c:v>0.64864864864864868</c:v>
                </c:pt>
                <c:pt idx="9">
                  <c:v>0.70270270270270274</c:v>
                </c:pt>
                <c:pt idx="10">
                  <c:v>0.56756756756756754</c:v>
                </c:pt>
                <c:pt idx="11">
                  <c:v>0.48648648648648651</c:v>
                </c:pt>
              </c:numCache>
            </c:numRef>
          </c:val>
        </c:ser>
        <c:dLbls>
          <c:showLegendKey val="0"/>
          <c:showVal val="1"/>
          <c:showCatName val="0"/>
          <c:showSerName val="0"/>
          <c:showPercent val="0"/>
          <c:showBubbleSize val="0"/>
        </c:dLbls>
        <c:gapWidth val="150"/>
        <c:shape val="box"/>
        <c:axId val="487355456"/>
        <c:axId val="487352320"/>
        <c:axId val="0"/>
      </c:bar3DChart>
      <c:catAx>
        <c:axId val="487355456"/>
        <c:scaling>
          <c:orientation val="minMax"/>
        </c:scaling>
        <c:delete val="0"/>
        <c:axPos val="b"/>
        <c:numFmt formatCode="General" sourceLinked="0"/>
        <c:majorTickMark val="out"/>
        <c:minorTickMark val="none"/>
        <c:tickLblPos val="nextTo"/>
        <c:txPr>
          <a:bodyPr rot="-2700000"/>
          <a:lstStyle/>
          <a:p>
            <a:pPr>
              <a:defRPr b="1"/>
            </a:pPr>
            <a:endParaRPr lang="en-US"/>
          </a:p>
        </c:txPr>
        <c:crossAx val="487352320"/>
        <c:crosses val="autoZero"/>
        <c:auto val="1"/>
        <c:lblAlgn val="ctr"/>
        <c:lblOffset val="100"/>
        <c:noMultiLvlLbl val="0"/>
      </c:catAx>
      <c:valAx>
        <c:axId val="487352320"/>
        <c:scaling>
          <c:orientation val="minMax"/>
        </c:scaling>
        <c:delete val="0"/>
        <c:axPos val="l"/>
        <c:majorGridlines>
          <c:spPr>
            <a:effectLst>
              <a:outerShdw blurRad="50800" dist="50800" dir="5400000" algn="ctr" rotWithShape="0">
                <a:schemeClr val="bg1">
                  <a:lumMod val="75000"/>
                </a:schemeClr>
              </a:outerShdw>
            </a:effectLst>
          </c:spPr>
        </c:majorGridlines>
        <c:numFmt formatCode="General" sourceLinked="1"/>
        <c:majorTickMark val="out"/>
        <c:minorTickMark val="none"/>
        <c:tickLblPos val="nextTo"/>
        <c:txPr>
          <a:bodyPr/>
          <a:lstStyle/>
          <a:p>
            <a:pPr>
              <a:defRPr sz="1000" b="1"/>
            </a:pPr>
            <a:endParaRPr lang="en-US"/>
          </a:p>
        </c:txPr>
        <c:crossAx val="487355456"/>
        <c:crosses val="autoZero"/>
        <c:crossBetween val="between"/>
      </c:valAx>
    </c:plotArea>
    <c:legend>
      <c:legendPos val="b"/>
      <c:overlay val="0"/>
      <c:txPr>
        <a:bodyPr/>
        <a:lstStyle/>
        <a:p>
          <a:pPr>
            <a:defRPr sz="1200" b="1"/>
          </a:pPr>
          <a:endParaRPr lang="en-US"/>
        </a:p>
      </c:txPr>
    </c:legend>
    <c:plotVisOnly val="1"/>
    <c:dispBlanksAs val="gap"/>
    <c:showDLblsOverMax val="0"/>
  </c:chart>
  <c:spPr>
    <a:solidFill>
      <a:schemeClr val="tx1"/>
    </a:solidFill>
  </c:spPr>
  <c:txPr>
    <a:bodyPr/>
    <a:lstStyle/>
    <a:p>
      <a:pPr>
        <a:defRPr>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b="1" i="0" u="none" strike="noStrike" baseline="0">
                <a:effectLst/>
              </a:rPr>
              <a:t>Provincial </a:t>
            </a:r>
            <a:r>
              <a:rPr lang="en-US" sz="1400"/>
              <a:t>Departments</a:t>
            </a:r>
          </a:p>
          <a:p>
            <a:pPr algn="ctr">
              <a:defRPr sz="1400"/>
            </a:pPr>
            <a:r>
              <a:rPr lang="en-US" sz="1400" b="1" i="0" u="none" strike="noStrike" baseline="0">
                <a:effectLst/>
              </a:rPr>
              <a:t>Rand Value (Rb) of Invoices Older than 30 Days and Not Paid</a:t>
            </a:r>
            <a:endParaRPr lang="en-US" sz="1400"/>
          </a:p>
        </c:rich>
      </c:tx>
      <c:layout>
        <c:manualLayout>
          <c:xMode val="edge"/>
          <c:yMode val="edge"/>
          <c:x val="0.34710485133020347"/>
          <c:y val="2.566844631566844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3094892049641238"/>
          <c:y val="0.24042532673488654"/>
          <c:w val="0.89571255331207711"/>
          <c:h val="0.57420314408150308"/>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B - Provincial Departments - June - July 2016.xlsx]DATA FOR GRAPHS'!$G$124</c:f>
              <c:strCache>
                <c:ptCount val="1"/>
                <c:pt idx="0">
                  <c:v>2014</c:v>
                </c:pt>
              </c:strCache>
            </c:strRef>
          </c:tx>
          <c:spPr>
            <a:solidFill>
              <a:srgbClr val="00B0F0"/>
            </a:solidFill>
            <a:scene3d>
              <a:camera prst="orthographicFront"/>
              <a:lightRig rig="threePt" dir="t"/>
            </a:scene3d>
            <a:sp3d prstMaterial="matte">
              <a:bevelT/>
            </a:sp3d>
          </c:spPr>
          <c:invertIfNegative val="0"/>
          <c:dLbls>
            <c:dLbl>
              <c:idx val="0"/>
              <c:layout>
                <c:manualLayout>
                  <c:x val="1.4423076923076924E-2"/>
                  <c:y val="2.0151133501259445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6.4102221902835807E-3"/>
                  <c:y val="1.679261125104953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3434089000839693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3.4767492394611041E-3"/>
                  <c:y val="2.2644373483541258E-2"/>
                </c:manualLayout>
              </c:layout>
              <c:showLegendKey val="0"/>
              <c:showVal val="1"/>
              <c:showCatName val="0"/>
              <c:showSerName val="0"/>
              <c:showPercent val="0"/>
              <c:showBubbleSize val="0"/>
              <c:extLst>
                <c:ext xmlns:c15="http://schemas.microsoft.com/office/drawing/2012/chart" uri="{CE6537A1-D6FC-4f65-9D91-7224C49458BB}"/>
              </c:extLst>
            </c:dLbl>
            <c:dLbl>
              <c:idx val="7"/>
              <c:layout/>
              <c:tx>
                <c:rich>
                  <a:bodyPr/>
                  <a:lstStyle/>
                  <a:p>
                    <a:r>
                      <a:rPr lang="en-US"/>
                      <a:t>1,7</a:t>
                    </a:r>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7383746197305518E-2"/>
                  <c:y val="1.343408900083963E-2"/>
                </c:manualLayout>
              </c:layout>
              <c:tx>
                <c:rich>
                  <a:bodyPr/>
                  <a:lstStyle/>
                  <a:p>
                    <a:r>
                      <a:rPr lang="en-US"/>
                      <a:t>2,9</a:t>
                    </a:r>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6.4101302241066022E-3"/>
                  <c:y val="1.719087381079884E-2"/>
                </c:manualLayout>
              </c:layout>
              <c:tx>
                <c:rich>
                  <a:bodyPr/>
                  <a:lstStyle/>
                  <a:p>
                    <a:r>
                      <a:rPr lang="en-US"/>
                      <a:t>2,3</a:t>
                    </a:r>
                  </a:p>
                </c:rich>
              </c:tx>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0"/>
                  <c:y val="-2.0151133501259445E-2"/>
                </c:manualLayout>
              </c:layout>
              <c:tx>
                <c:rich>
                  <a:bodyPr/>
                  <a:lstStyle/>
                  <a:p>
                    <a:r>
                      <a:rPr lang="en-US"/>
                      <a:t>2,5</a:t>
                    </a:r>
                  </a:p>
                </c:rich>
              </c:tx>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0"/>
                  <c:y val="2.0151133501259445E-2"/>
                </c:manualLayout>
              </c:layout>
              <c:tx>
                <c:rich>
                  <a:bodyPr/>
                  <a:lstStyle/>
                  <a:p>
                    <a:r>
                      <a:rPr lang="en-US"/>
                      <a:t>2,0</a:t>
                    </a:r>
                  </a:p>
                </c:rich>
              </c:tx>
              <c:showLegendKey val="0"/>
              <c:showVal val="1"/>
              <c:showCatName val="0"/>
              <c:showSerName val="0"/>
              <c:showPercent val="0"/>
              <c:showBubbleSize val="0"/>
              <c:extLst>
                <c:ext xmlns:c15="http://schemas.microsoft.com/office/drawing/2012/chart" uri="{CE6537A1-D6FC-4f65-9D91-7224C49458BB}">
                  <c15:layout/>
                </c:ext>
              </c:extLst>
            </c:dLbl>
            <c:numFmt formatCode="&quot;R&quot;\ #,##0" sourceLinked="0"/>
            <c:spPr>
              <a:noFill/>
              <a:ln>
                <a:noFill/>
              </a:ln>
              <a:effectLst/>
            </c:spPr>
            <c:txPr>
              <a:bodyPr/>
              <a:lstStyle/>
              <a:p>
                <a:pPr>
                  <a:defRPr sz="9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GRAPHS'!$G$125:$G$136</c:f>
              <c:numCache>
                <c:formatCode>General</c:formatCode>
                <c:ptCount val="12"/>
                <c:pt idx="7">
                  <c:v>1756781914.77</c:v>
                </c:pt>
                <c:pt idx="8">
                  <c:v>2922707730.9700003</c:v>
                </c:pt>
                <c:pt idx="9">
                  <c:v>2383271265.1300001</c:v>
                </c:pt>
                <c:pt idx="10">
                  <c:v>2532312781.5100002</c:v>
                </c:pt>
                <c:pt idx="11">
                  <c:v>2082943674.3199999</c:v>
                </c:pt>
              </c:numCache>
            </c:numRef>
          </c:val>
        </c:ser>
        <c:ser>
          <c:idx val="1"/>
          <c:order val="1"/>
          <c:tx>
            <c:strRef>
              <c:f>'I:\BR_Accountant-General\11. CD_Governance Monitoring and Compliance\PFMA\A. Implementation\PFMA Compliance 2016\Invoices not paid within 30 days\FOSAD Report - June - July\[Annexure B - Provincial Departments - June - July 2016.xlsx]DATA FOR GRAPHS'!$H$124</c:f>
              <c:strCache>
                <c:ptCount val="1"/>
                <c:pt idx="0">
                  <c:v>2015</c:v>
                </c:pt>
              </c:strCache>
            </c:strRef>
          </c:tx>
          <c:spPr>
            <a:solidFill>
              <a:srgbClr val="C00000"/>
            </a:solidFill>
            <a:scene3d>
              <a:camera prst="orthographicFront"/>
              <a:lightRig rig="threePt" dir="t"/>
            </a:scene3d>
            <a:sp3d>
              <a:bevelT/>
            </a:sp3d>
          </c:spPr>
          <c:invertIfNegative val="0"/>
          <c:dLbls>
            <c:dLbl>
              <c:idx val="0"/>
              <c:layout/>
              <c:tx>
                <c:rich>
                  <a:bodyPr/>
                  <a:lstStyle/>
                  <a:p>
                    <a:r>
                      <a:rPr lang="en-US"/>
                      <a:t>2,7</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2,7</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a:t>2,8</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a:t>3,3</a:t>
                    </a: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a:t>2,5</a:t>
                    </a:r>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2.0151133501259445E-2"/>
                </c:manualLayout>
              </c:layout>
              <c:tx>
                <c:rich>
                  <a:bodyPr/>
                  <a:lstStyle/>
                  <a:p>
                    <a:r>
                      <a:rPr lang="en-US"/>
                      <a:t>2,8</a:t>
                    </a:r>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a:t>2,4</a:t>
                    </a:r>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a:t>2,8</a:t>
                    </a:r>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r>
                      <a:rPr lang="en-US"/>
                      <a:t>5,3</a:t>
                    </a:r>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a:t>2,7</a:t>
                    </a:r>
                  </a:p>
                </c:rich>
              </c:tx>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1509817459991733E-2"/>
                  <c:y val="-2.0060967438838402E-2"/>
                </c:manualLayout>
              </c:layout>
              <c:tx>
                <c:rich>
                  <a:bodyPr/>
                  <a:lstStyle/>
                  <a:p>
                    <a:r>
                      <a:rPr lang="en-US"/>
                      <a:t>2,9</a:t>
                    </a:r>
                  </a:p>
                </c:rich>
              </c:tx>
              <c:showLegendKey val="0"/>
              <c:showVal val="1"/>
              <c:showCatName val="0"/>
              <c:showSerName val="0"/>
              <c:showPercent val="0"/>
              <c:showBubbleSize val="0"/>
              <c:extLst>
                <c:ext xmlns:c15="http://schemas.microsoft.com/office/drawing/2012/chart" uri="{CE6537A1-D6FC-4f65-9D91-7224C49458BB}">
                  <c15:layout/>
                </c:ext>
              </c:extLst>
            </c:dLbl>
            <c:dLbl>
              <c:idx val="11"/>
              <c:layout/>
              <c:tx>
                <c:rich>
                  <a:bodyPr/>
                  <a:lstStyle/>
                  <a:p>
                    <a:r>
                      <a:rPr lang="en-US"/>
                      <a:t>3,3</a:t>
                    </a:r>
                  </a:p>
                </c:rich>
              </c:tx>
              <c:showLegendKey val="0"/>
              <c:showVal val="1"/>
              <c:showCatName val="0"/>
              <c:showSerName val="0"/>
              <c:showPercent val="0"/>
              <c:showBubbleSize val="0"/>
              <c:extLst>
                <c:ext xmlns:c15="http://schemas.microsoft.com/office/drawing/2012/chart" uri="{CE6537A1-D6FC-4f65-9D91-7224C49458BB}">
                  <c15:layout/>
                </c:ext>
              </c:extLst>
            </c:dLbl>
            <c:numFmt formatCode="&quot;R&quot;\ #,##0" sourceLinked="0"/>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GRAPHS'!$H$125:$H$136</c:f>
              <c:numCache>
                <c:formatCode>General</c:formatCode>
                <c:ptCount val="12"/>
                <c:pt idx="0">
                  <c:v>2755251180.9100003</c:v>
                </c:pt>
                <c:pt idx="1">
                  <c:v>2713268604.7600002</c:v>
                </c:pt>
                <c:pt idx="2">
                  <c:v>2844493463</c:v>
                </c:pt>
                <c:pt idx="3">
                  <c:v>3318548976</c:v>
                </c:pt>
                <c:pt idx="4">
                  <c:v>2573662041.27</c:v>
                </c:pt>
                <c:pt idx="5">
                  <c:v>2855759779.4099998</c:v>
                </c:pt>
                <c:pt idx="6">
                  <c:v>2479338002.23</c:v>
                </c:pt>
                <c:pt idx="7">
                  <c:v>2882955948.4700003</c:v>
                </c:pt>
                <c:pt idx="8">
                  <c:v>5350200885.3399992</c:v>
                </c:pt>
                <c:pt idx="9">
                  <c:v>2776623266.5500002</c:v>
                </c:pt>
                <c:pt idx="10">
                  <c:v>2939907943.1200004</c:v>
                </c:pt>
                <c:pt idx="11">
                  <c:v>3300794678.9000001</c:v>
                </c:pt>
              </c:numCache>
            </c:numRef>
          </c:val>
        </c:ser>
        <c:ser>
          <c:idx val="2"/>
          <c:order val="2"/>
          <c:tx>
            <c:strRef>
              <c:f>'I:\BR_Accountant-General\11. CD_Governance Monitoring and Compliance\PFMA\A. Implementation\PFMA Compliance 2016\Invoices not paid within 30 days\FOSAD Report - June - July\[Annexure B - Provincial Departments - June - July 2016.xlsx]DATA FOR GRAPHS'!$I$124</c:f>
              <c:strCache>
                <c:ptCount val="1"/>
                <c:pt idx="0">
                  <c:v>2016</c:v>
                </c:pt>
              </c:strCache>
            </c:strRef>
          </c:tx>
          <c:spPr>
            <a:scene3d>
              <a:camera prst="orthographicFront"/>
              <a:lightRig rig="threePt" dir="t"/>
            </a:scene3d>
            <a:sp3d>
              <a:bevelT/>
            </a:sp3d>
          </c:spPr>
          <c:invertIfNegative val="0"/>
          <c:dLbls>
            <c:dLbl>
              <c:idx val="0"/>
              <c:layout/>
              <c:tx>
                <c:rich>
                  <a:bodyPr/>
                  <a:lstStyle/>
                  <a:p>
                    <a:r>
                      <a:rPr lang="en-US"/>
                      <a:t>4,1</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4,2</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a:t>4,2</a:t>
                    </a:r>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a:t>3,8</a:t>
                    </a: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a:t>3,5</a:t>
                    </a:r>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a:t>3,3</a:t>
                    </a:r>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a:t>3,5</a:t>
                    </a:r>
                  </a:p>
                </c:rich>
              </c:tx>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GRAPHS'!$I$125:$I$136</c:f>
              <c:numCache>
                <c:formatCode>General</c:formatCode>
                <c:ptCount val="12"/>
                <c:pt idx="0">
                  <c:v>4198682298</c:v>
                </c:pt>
                <c:pt idx="1">
                  <c:v>4292435341</c:v>
                </c:pt>
                <c:pt idx="2">
                  <c:v>4291873501</c:v>
                </c:pt>
                <c:pt idx="3">
                  <c:v>3820344617.75</c:v>
                </c:pt>
                <c:pt idx="4">
                  <c:v>3534631889.6700001</c:v>
                </c:pt>
                <c:pt idx="5">
                  <c:v>3358458171.5700002</c:v>
                </c:pt>
                <c:pt idx="6">
                  <c:v>3545312456</c:v>
                </c:pt>
              </c:numCache>
            </c:numRef>
          </c:val>
        </c:ser>
        <c:dLbls>
          <c:showLegendKey val="0"/>
          <c:showVal val="1"/>
          <c:showCatName val="0"/>
          <c:showSerName val="0"/>
          <c:showPercent val="0"/>
          <c:showBubbleSize val="0"/>
        </c:dLbls>
        <c:gapWidth val="150"/>
        <c:shape val="box"/>
        <c:axId val="489366216"/>
        <c:axId val="489370920"/>
        <c:axId val="0"/>
      </c:bar3DChart>
      <c:catAx>
        <c:axId val="489366216"/>
        <c:scaling>
          <c:orientation val="minMax"/>
        </c:scaling>
        <c:delete val="0"/>
        <c:axPos val="b"/>
        <c:numFmt formatCode="General" sourceLinked="1"/>
        <c:majorTickMark val="out"/>
        <c:minorTickMark val="none"/>
        <c:tickLblPos val="nextTo"/>
        <c:txPr>
          <a:bodyPr rot="-2700000"/>
          <a:lstStyle/>
          <a:p>
            <a:pPr>
              <a:defRPr b="1"/>
            </a:pPr>
            <a:endParaRPr lang="en-US"/>
          </a:p>
        </c:txPr>
        <c:crossAx val="489370920"/>
        <c:crosses val="autoZero"/>
        <c:auto val="1"/>
        <c:lblAlgn val="ctr"/>
        <c:lblOffset val="100"/>
        <c:noMultiLvlLbl val="0"/>
      </c:catAx>
      <c:valAx>
        <c:axId val="489370920"/>
        <c:scaling>
          <c:orientation val="minMax"/>
        </c:scaling>
        <c:delete val="0"/>
        <c:axPos val="l"/>
        <c:majorGridlines>
          <c:spPr>
            <a:effectLst>
              <a:outerShdw blurRad="50800" dist="50800" dir="5400000" algn="ctr" rotWithShape="0">
                <a:schemeClr val="bg1">
                  <a:lumMod val="75000"/>
                </a:schemeClr>
              </a:outerShdw>
            </a:effectLst>
          </c:spPr>
        </c:majorGridlines>
        <c:numFmt formatCode="&quot;R&quot;\ #,##0" sourceLinked="0"/>
        <c:majorTickMark val="out"/>
        <c:minorTickMark val="none"/>
        <c:tickLblPos val="nextTo"/>
        <c:txPr>
          <a:bodyPr/>
          <a:lstStyle/>
          <a:p>
            <a:pPr>
              <a:defRPr b="1"/>
            </a:pPr>
            <a:endParaRPr lang="en-US"/>
          </a:p>
        </c:txPr>
        <c:crossAx val="489366216"/>
        <c:crosses val="autoZero"/>
        <c:crossBetween val="between"/>
      </c:valAx>
    </c:plotArea>
    <c:legend>
      <c:legendPos val="b"/>
      <c:layout>
        <c:manualLayout>
          <c:xMode val="edge"/>
          <c:yMode val="edge"/>
          <c:x val="0.44882285823290341"/>
          <c:y val="0.90581756684400938"/>
          <c:w val="0.23630689122893281"/>
          <c:h val="6.8861606404992823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a:t>National Departments</a:t>
            </a:r>
          </a:p>
          <a:p>
            <a:pPr algn="ctr">
              <a:defRPr sz="1400"/>
            </a:pPr>
            <a:r>
              <a:rPr lang="en-US" sz="1400" b="1" i="0" u="none" strike="noStrike" baseline="0">
                <a:effectLst/>
              </a:rPr>
              <a:t>Number of Invoices Paid After 30 Days</a:t>
            </a:r>
            <a:endParaRPr lang="en-US" sz="1400"/>
          </a:p>
        </c:rich>
      </c:tx>
      <c:layout>
        <c:manualLayout>
          <c:xMode val="edge"/>
          <c:yMode val="edge"/>
          <c:x val="0.34710485133020347"/>
          <c:y val="2.566844631566844E-2"/>
        </c:manualLayout>
      </c:layout>
      <c:overlay val="0"/>
      <c:spPr>
        <a:ln>
          <a:noFill/>
        </a:ln>
      </c:spPr>
    </c:title>
    <c:autoTitleDeleted val="0"/>
    <c:view3D>
      <c:rotX val="15"/>
      <c:rotY val="20"/>
      <c:rAngAx val="1"/>
    </c:view3D>
    <c:floor>
      <c:thickness val="0"/>
    </c:floor>
    <c:sideWall>
      <c:thickness val="0"/>
      <c:spPr>
        <a:solidFill>
          <a:schemeClr val="tx1"/>
        </a:solidFill>
      </c:spPr>
    </c:sideWall>
    <c:backWall>
      <c:thickness val="0"/>
      <c:spPr>
        <a:solidFill>
          <a:schemeClr val="tx1"/>
        </a:solidFill>
        <a:scene3d>
          <a:camera prst="orthographicFront"/>
          <a:lightRig rig="threePt" dir="t"/>
        </a:scene3d>
        <a:sp3d prstMaterial="softEdge"/>
      </c:spPr>
    </c:backWall>
    <c:plotArea>
      <c:layout>
        <c:manualLayout>
          <c:layoutTarget val="inner"/>
          <c:xMode val="edge"/>
          <c:yMode val="edge"/>
          <c:x val="0.11644028871391077"/>
          <c:y val="0.1880117926435666"/>
          <c:w val="0.85230971128608912"/>
          <c:h val="0.57420314408150308"/>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A - National Departments - June - July.xlsx]Cluster Tables'!$J$73</c:f>
              <c:strCache>
                <c:ptCount val="1"/>
                <c:pt idx="0">
                  <c:v>2014</c:v>
                </c:pt>
              </c:strCache>
            </c:strRef>
          </c:tx>
          <c:spPr>
            <a:solidFill>
              <a:srgbClr val="00B0F0"/>
            </a:solidFill>
            <a:scene3d>
              <a:camera prst="orthographicFront"/>
              <a:lightRig rig="threePt" dir="t"/>
            </a:scene3d>
            <a:sp3d prstMaterial="matte">
              <a:bevelT/>
            </a:sp3d>
          </c:spPr>
          <c:invertIfNegative val="0"/>
          <c:dLbls>
            <c:dLbl>
              <c:idx val="0"/>
              <c:layout>
                <c:manualLayout>
                  <c:x val="1.4672366184512837E-17"/>
                  <c:y val="1.867413632119514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6006402561024411E-3"/>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3.361344537815125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472222222222222E-3"/>
                  <c:y val="3.3613445378151259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6.3656672040099962E-17"/>
                  <c:y val="4.8552754435107377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3773204819985804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3.3613445378151259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3.3613445378151259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0"/>
                  <c:y val="2.1678172581368439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3.472222222222222E-3"/>
                  <c:y val="6.3492063492063489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2.9878618113912233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8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Tables'!$J$74:$J$85</c:f>
              <c:numCache>
                <c:formatCode>General</c:formatCode>
                <c:ptCount val="12"/>
                <c:pt idx="5">
                  <c:v>116</c:v>
                </c:pt>
                <c:pt idx="6">
                  <c:v>12687</c:v>
                </c:pt>
                <c:pt idx="7">
                  <c:v>14824</c:v>
                </c:pt>
                <c:pt idx="8">
                  <c:v>16781</c:v>
                </c:pt>
                <c:pt idx="9">
                  <c:v>18106</c:v>
                </c:pt>
                <c:pt idx="10">
                  <c:v>14381</c:v>
                </c:pt>
                <c:pt idx="11">
                  <c:v>9616</c:v>
                </c:pt>
              </c:numCache>
            </c:numRef>
          </c:val>
        </c:ser>
        <c:ser>
          <c:idx val="1"/>
          <c:order val="1"/>
          <c:tx>
            <c:strRef>
              <c:f>'I:\BR_Accountant-General\11. CD_Governance Monitoring and Compliance\PFMA\A. Implementation\PFMA Compliance 2016\Invoices not paid within 30 days\FOSAD Report - June - July\[Annexure A - National Departments - June - July.xlsx]Cluster Tables'!$K$73</c:f>
              <c:strCache>
                <c:ptCount val="1"/>
                <c:pt idx="0">
                  <c:v>2015</c:v>
                </c:pt>
              </c:strCache>
            </c:strRef>
          </c:tx>
          <c:spPr>
            <a:solidFill>
              <a:srgbClr val="C00000"/>
            </a:solidFill>
            <a:scene3d>
              <a:camera prst="orthographicFront"/>
              <a:lightRig rig="threePt" dir="t"/>
            </a:scene3d>
            <a:sp3d>
              <a:bevelT/>
            </a:sp3d>
          </c:spPr>
          <c:invertIfNegative val="0"/>
          <c:dLbls>
            <c:dLbl>
              <c:idx val="0"/>
              <c:layout>
                <c:manualLayout>
                  <c:x val="0"/>
                  <c:y val="5.602240896358543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4.4817927170868348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736111111111111E-3"/>
                  <c:y val="3.361315129726431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736111111111111E-3"/>
                  <c:y val="2.614379084967320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3.7348272642390289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3.472222222222222E-3"/>
                  <c:y val="3.3613445378151259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3.4722222222222858E-3"/>
                  <c:y val="3.7348272642390289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3.472222222222222E-3"/>
                  <c:y val="3.3613445378151259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3.472222222222222E-3"/>
                  <c:y val="3.7348272642390289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3.472222222222222E-3"/>
                  <c:y val="4.4817927170868348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2.6143790849673203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2.987861811391223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Tables'!$K$74:$K$85</c:f>
              <c:numCache>
                <c:formatCode>General</c:formatCode>
                <c:ptCount val="12"/>
                <c:pt idx="0">
                  <c:v>15058</c:v>
                </c:pt>
                <c:pt idx="1">
                  <c:v>13923</c:v>
                </c:pt>
                <c:pt idx="2">
                  <c:v>16007</c:v>
                </c:pt>
                <c:pt idx="3">
                  <c:v>9793</c:v>
                </c:pt>
                <c:pt idx="4">
                  <c:v>13393</c:v>
                </c:pt>
                <c:pt idx="5">
                  <c:v>13803</c:v>
                </c:pt>
                <c:pt idx="6">
                  <c:v>12979</c:v>
                </c:pt>
                <c:pt idx="7">
                  <c:v>10750</c:v>
                </c:pt>
                <c:pt idx="8">
                  <c:v>13402</c:v>
                </c:pt>
                <c:pt idx="9">
                  <c:v>16024</c:v>
                </c:pt>
                <c:pt idx="10">
                  <c:v>15036</c:v>
                </c:pt>
                <c:pt idx="11">
                  <c:v>13134</c:v>
                </c:pt>
              </c:numCache>
            </c:numRef>
          </c:val>
        </c:ser>
        <c:ser>
          <c:idx val="2"/>
          <c:order val="2"/>
          <c:tx>
            <c:strRef>
              <c:f>'I:\BR_Accountant-General\11. CD_Governance Monitoring and Compliance\PFMA\A. Implementation\PFMA Compliance 2016\Invoices not paid within 30 days\FOSAD Report - June - July\[Annexure A - National Departments - June - July.xlsx]Cluster Tables'!$L$73</c:f>
              <c:strCache>
                <c:ptCount val="1"/>
                <c:pt idx="0">
                  <c:v>2016</c:v>
                </c:pt>
              </c:strCache>
            </c:strRef>
          </c:tx>
          <c:spPr>
            <a:solidFill>
              <a:schemeClr val="tx2"/>
            </a:solidFill>
            <a:scene3d>
              <a:camera prst="orthographicFront"/>
              <a:lightRig rig="threePt" dir="t"/>
            </a:scene3d>
            <a:sp3d>
              <a:bevelT/>
            </a:sp3d>
          </c:spPr>
          <c:invertIfNegative val="0"/>
          <c:dLbls>
            <c:dLbl>
              <c:idx val="0"/>
              <c:layout>
                <c:manualLayout>
                  <c:x val="0"/>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472222222222222E-3"/>
                  <c:y val="1.867413632119514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8.6805555555555559E-3"/>
                  <c:y val="4.481792717086834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Tables'!$L$74:$L$85</c:f>
              <c:numCache>
                <c:formatCode>General</c:formatCode>
                <c:ptCount val="12"/>
                <c:pt idx="0">
                  <c:v>19223</c:v>
                </c:pt>
                <c:pt idx="1">
                  <c:v>16991</c:v>
                </c:pt>
                <c:pt idx="2">
                  <c:v>14741</c:v>
                </c:pt>
                <c:pt idx="3">
                  <c:v>11375</c:v>
                </c:pt>
                <c:pt idx="4">
                  <c:v>20948</c:v>
                </c:pt>
                <c:pt idx="5">
                  <c:v>17668</c:v>
                </c:pt>
              </c:numCache>
            </c:numRef>
          </c:val>
        </c:ser>
        <c:dLbls>
          <c:showLegendKey val="0"/>
          <c:showVal val="1"/>
          <c:showCatName val="0"/>
          <c:showSerName val="0"/>
          <c:showPercent val="0"/>
          <c:showBubbleSize val="0"/>
        </c:dLbls>
        <c:gapWidth val="150"/>
        <c:shape val="box"/>
        <c:axId val="487356240"/>
        <c:axId val="487355064"/>
        <c:axId val="0"/>
      </c:bar3DChart>
      <c:catAx>
        <c:axId val="487356240"/>
        <c:scaling>
          <c:orientation val="minMax"/>
        </c:scaling>
        <c:delete val="0"/>
        <c:axPos val="b"/>
        <c:numFmt formatCode="General" sourceLinked="1"/>
        <c:majorTickMark val="out"/>
        <c:minorTickMark val="none"/>
        <c:tickLblPos val="nextTo"/>
        <c:txPr>
          <a:bodyPr rot="-2700000"/>
          <a:lstStyle/>
          <a:p>
            <a:pPr>
              <a:defRPr sz="1000" b="0"/>
            </a:pPr>
            <a:endParaRPr lang="en-US"/>
          </a:p>
        </c:txPr>
        <c:crossAx val="487355064"/>
        <c:crosses val="autoZero"/>
        <c:auto val="1"/>
        <c:lblAlgn val="ctr"/>
        <c:lblOffset val="100"/>
        <c:noMultiLvlLbl val="0"/>
      </c:catAx>
      <c:valAx>
        <c:axId val="487355064"/>
        <c:scaling>
          <c:orientation val="minMax"/>
        </c:scaling>
        <c:delete val="0"/>
        <c:axPos val="l"/>
        <c:majorGridlines>
          <c:spPr>
            <a:effectLst>
              <a:outerShdw blurRad="50800" dist="50800" dir="5400000" algn="ctr" rotWithShape="0">
                <a:schemeClr val="bg1">
                  <a:lumMod val="75000"/>
                </a:schemeClr>
              </a:outerShdw>
            </a:effectLst>
          </c:spPr>
        </c:majorGridlines>
        <c:numFmt formatCode="General" sourceLinked="1"/>
        <c:majorTickMark val="out"/>
        <c:minorTickMark val="none"/>
        <c:tickLblPos val="nextTo"/>
        <c:txPr>
          <a:bodyPr/>
          <a:lstStyle/>
          <a:p>
            <a:pPr>
              <a:defRPr sz="1050" b="1"/>
            </a:pPr>
            <a:endParaRPr lang="en-US"/>
          </a:p>
        </c:txPr>
        <c:crossAx val="487356240"/>
        <c:crosses val="autoZero"/>
        <c:crossBetween val="between"/>
      </c:valAx>
      <c:spPr>
        <a:solidFill>
          <a:schemeClr val="tx1"/>
        </a:solidFill>
        <a:scene3d>
          <a:camera prst="orthographicFront"/>
          <a:lightRig rig="threePt" dir="t"/>
        </a:scene3d>
        <a:sp3d/>
      </c:spPr>
    </c:plotArea>
    <c:legend>
      <c:legendPos val="b"/>
      <c:legendEntry>
        <c:idx val="0"/>
        <c:delete val="1"/>
      </c:legendEntry>
      <c:layout>
        <c:manualLayout>
          <c:xMode val="edge"/>
          <c:yMode val="edge"/>
          <c:x val="0.32028228893263344"/>
          <c:y val="0.91005447848430709"/>
          <c:w val="0.25874084098862643"/>
          <c:h val="6.7536557930258714E-2"/>
        </c:manualLayout>
      </c:layout>
      <c:overlay val="0"/>
      <c:txPr>
        <a:bodyPr/>
        <a:lstStyle/>
        <a:p>
          <a:pPr>
            <a:defRPr sz="10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prst="angle"/>
    </a:sp3d>
  </c:spPr>
  <c:txPr>
    <a:bodyPr/>
    <a:lstStyle/>
    <a:p>
      <a:pPr>
        <a:defRPr>
          <a:solidFill>
            <a:schemeClr val="bg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a:t>National Departments</a:t>
            </a:r>
          </a:p>
          <a:p>
            <a:pPr algn="ctr">
              <a:defRPr sz="1400"/>
            </a:pPr>
            <a:r>
              <a:rPr lang="en-US" sz="1400" b="1" i="0" u="none" strike="noStrike" baseline="0">
                <a:effectLst/>
              </a:rPr>
              <a:t>Rand Value (Rm) of Invoices Paid After 30 Days</a:t>
            </a:r>
            <a:endParaRPr lang="en-US" sz="1400"/>
          </a:p>
        </c:rich>
      </c:tx>
      <c:layout>
        <c:manualLayout>
          <c:xMode val="edge"/>
          <c:yMode val="edge"/>
          <c:x val="0.34710481919877356"/>
          <c:y val="6.597063276410349E-2"/>
        </c:manualLayout>
      </c:layout>
      <c:overlay val="0"/>
      <c:spPr>
        <a:noFill/>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3094892049641238"/>
          <c:y val="0.24042532673488654"/>
          <c:w val="0.89571255331207711"/>
          <c:h val="0.57420314408150308"/>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A - National Departments - June - July.xlsx]Cluster Tables'!$C$73</c:f>
              <c:strCache>
                <c:ptCount val="1"/>
                <c:pt idx="0">
                  <c:v>2014</c:v>
                </c:pt>
              </c:strCache>
            </c:strRef>
          </c:tx>
          <c:spPr>
            <a:solidFill>
              <a:srgbClr val="00B0F0"/>
            </a:solidFill>
            <a:scene3d>
              <a:camera prst="orthographicFront"/>
              <a:lightRig rig="threePt" dir="t"/>
            </a:scene3d>
            <a:sp3d prstMaterial="matte">
              <a:bevelT/>
            </a:sp3d>
          </c:spPr>
          <c:invertIfNegative val="0"/>
          <c:dLbls>
            <c:dLbl>
              <c:idx val="5"/>
              <c:tx>
                <c:rich>
                  <a:bodyPr/>
                  <a:lstStyle/>
                  <a:p>
                    <a:r>
                      <a:rPr lang="en-US"/>
                      <a:t>2,8</a:t>
                    </a:r>
                  </a:p>
                </c:rich>
              </c:tx>
              <c:showLegendKey val="0"/>
              <c:showVal val="1"/>
              <c:showCatName val="0"/>
              <c:showSerName val="0"/>
              <c:showPercent val="0"/>
              <c:showBubbleSize val="0"/>
              <c:extLst>
                <c:ext xmlns:c15="http://schemas.microsoft.com/office/drawing/2012/chart" uri="{CE6537A1-D6FC-4f65-9D91-7224C49458BB}"/>
              </c:extLst>
            </c:dLbl>
            <c:dLbl>
              <c:idx val="6"/>
              <c:tx>
                <c:rich>
                  <a:bodyPr/>
                  <a:lstStyle/>
                  <a:p>
                    <a:r>
                      <a:rPr lang="en-US"/>
                      <a:t>328</a:t>
                    </a:r>
                  </a:p>
                </c:rich>
              </c:tx>
              <c:showLegendKey val="0"/>
              <c:showVal val="1"/>
              <c:showCatName val="0"/>
              <c:showSerName val="0"/>
              <c:showPercent val="0"/>
              <c:showBubbleSize val="0"/>
              <c:extLst>
                <c:ext xmlns:c15="http://schemas.microsoft.com/office/drawing/2012/chart" uri="{CE6537A1-D6FC-4f65-9D91-7224C49458BB}"/>
              </c:extLst>
            </c:dLbl>
            <c:dLbl>
              <c:idx val="7"/>
              <c:tx>
                <c:rich>
                  <a:bodyPr/>
                  <a:lstStyle/>
                  <a:p>
                    <a:r>
                      <a:rPr lang="en-US"/>
                      <a:t>201</a:t>
                    </a:r>
                  </a:p>
                </c:rich>
              </c:tx>
              <c:showLegendKey val="0"/>
              <c:showVal val="1"/>
              <c:showCatName val="0"/>
              <c:showSerName val="0"/>
              <c:showPercent val="0"/>
              <c:showBubbleSize val="0"/>
              <c:extLst>
                <c:ext xmlns:c15="http://schemas.microsoft.com/office/drawing/2012/chart" uri="{CE6537A1-D6FC-4f65-9D91-7224C49458BB}"/>
              </c:extLst>
            </c:dLbl>
            <c:dLbl>
              <c:idx val="8"/>
              <c:tx>
                <c:rich>
                  <a:bodyPr/>
                  <a:lstStyle/>
                  <a:p>
                    <a:r>
                      <a:rPr lang="en-US"/>
                      <a:t>274</a:t>
                    </a:r>
                  </a:p>
                </c:rich>
              </c:tx>
              <c:showLegendKey val="0"/>
              <c:showVal val="1"/>
              <c:showCatName val="0"/>
              <c:showSerName val="0"/>
              <c:showPercent val="0"/>
              <c:showBubbleSize val="0"/>
              <c:extLst>
                <c:ext xmlns:c15="http://schemas.microsoft.com/office/drawing/2012/chart" uri="{CE6537A1-D6FC-4f65-9D91-7224C49458BB}"/>
              </c:extLst>
            </c:dLbl>
            <c:dLbl>
              <c:idx val="9"/>
              <c:tx>
                <c:rich>
                  <a:bodyPr/>
                  <a:lstStyle/>
                  <a:p>
                    <a:r>
                      <a:rPr lang="en-US"/>
                      <a:t>390</a:t>
                    </a:r>
                  </a:p>
                </c:rich>
              </c:tx>
              <c:showLegendKey val="0"/>
              <c:showVal val="1"/>
              <c:showCatName val="0"/>
              <c:showSerName val="0"/>
              <c:showPercent val="0"/>
              <c:showBubbleSize val="0"/>
              <c:extLst>
                <c:ext xmlns:c15="http://schemas.microsoft.com/office/drawing/2012/chart" uri="{CE6537A1-D6FC-4f65-9D91-7224C49458BB}"/>
              </c:extLst>
            </c:dLbl>
            <c:dLbl>
              <c:idx val="10"/>
              <c:tx>
                <c:rich>
                  <a:bodyPr/>
                  <a:lstStyle/>
                  <a:p>
                    <a:r>
                      <a:rPr lang="en-US"/>
                      <a:t>416</a:t>
                    </a:r>
                  </a:p>
                </c:rich>
              </c:tx>
              <c:showLegendKey val="0"/>
              <c:showVal val="1"/>
              <c:showCatName val="0"/>
              <c:showSerName val="0"/>
              <c:showPercent val="0"/>
              <c:showBubbleSize val="0"/>
              <c:extLst>
                <c:ext xmlns:c15="http://schemas.microsoft.com/office/drawing/2012/chart" uri="{CE6537A1-D6FC-4f65-9D91-7224C49458BB}"/>
              </c:extLst>
            </c:dLbl>
            <c:dLbl>
              <c:idx val="11"/>
              <c:tx>
                <c:rich>
                  <a:bodyPr/>
                  <a:lstStyle/>
                  <a:p>
                    <a:r>
                      <a:rPr lang="en-US"/>
                      <a:t>304</a:t>
                    </a:r>
                  </a:p>
                </c:rich>
              </c:tx>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Tables'!$C$74:$C$85</c:f>
              <c:numCache>
                <c:formatCode>General</c:formatCode>
                <c:ptCount val="12"/>
                <c:pt idx="5">
                  <c:v>2814951.6799999997</c:v>
                </c:pt>
                <c:pt idx="6">
                  <c:v>326345931.82000005</c:v>
                </c:pt>
                <c:pt idx="7">
                  <c:v>201444078.91</c:v>
                </c:pt>
                <c:pt idx="8">
                  <c:v>274292394.13999999</c:v>
                </c:pt>
                <c:pt idx="9">
                  <c:v>390037782.35000002</c:v>
                </c:pt>
                <c:pt idx="10">
                  <c:v>416726153.92000002</c:v>
                </c:pt>
                <c:pt idx="11">
                  <c:v>304346547.35000002</c:v>
                </c:pt>
              </c:numCache>
            </c:numRef>
          </c:val>
        </c:ser>
        <c:ser>
          <c:idx val="1"/>
          <c:order val="1"/>
          <c:tx>
            <c:strRef>
              <c:f>'I:\BR_Accountant-General\11. CD_Governance Monitoring and Compliance\PFMA\A. Implementation\PFMA Compliance 2016\Invoices not paid within 30 days\FOSAD Report - June - July\[Annexure A - National Departments - June - July.xlsx]Cluster Tables'!$D$73</c:f>
              <c:strCache>
                <c:ptCount val="1"/>
                <c:pt idx="0">
                  <c:v>2015</c:v>
                </c:pt>
              </c:strCache>
            </c:strRef>
          </c:tx>
          <c:spPr>
            <a:solidFill>
              <a:srgbClr val="C00000"/>
            </a:solidFill>
            <a:scene3d>
              <a:camera prst="orthographicFront"/>
              <a:lightRig rig="threePt" dir="t"/>
            </a:scene3d>
            <a:sp3d>
              <a:bevelT w="165100" prst="coolSlant"/>
            </a:sp3d>
          </c:spPr>
          <c:invertIfNegative val="0"/>
          <c:dLbls>
            <c:dLbl>
              <c:idx val="0"/>
              <c:tx>
                <c:rich>
                  <a:bodyPr/>
                  <a:lstStyle/>
                  <a:p>
                    <a:r>
                      <a:rPr lang="en-US"/>
                      <a:t>381</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378</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377</a:t>
                    </a:r>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255</a:t>
                    </a:r>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a:t>233</a:t>
                    </a:r>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en-US"/>
                      <a:t>223</a:t>
                    </a:r>
                  </a:p>
                </c:rich>
              </c:tx>
              <c:showLegendKey val="0"/>
              <c:showVal val="1"/>
              <c:showCatName val="0"/>
              <c:showSerName val="0"/>
              <c:showPercent val="0"/>
              <c:showBubbleSize val="0"/>
              <c:extLst>
                <c:ext xmlns:c15="http://schemas.microsoft.com/office/drawing/2012/chart" uri="{CE6537A1-D6FC-4f65-9D91-7224C49458BB}"/>
              </c:extLst>
            </c:dLbl>
            <c:dLbl>
              <c:idx val="6"/>
              <c:tx>
                <c:rich>
                  <a:bodyPr/>
                  <a:lstStyle/>
                  <a:p>
                    <a:r>
                      <a:rPr lang="en-US"/>
                      <a:t>291</a:t>
                    </a:r>
                  </a:p>
                </c:rich>
              </c:tx>
              <c:showLegendKey val="0"/>
              <c:showVal val="1"/>
              <c:showCatName val="0"/>
              <c:showSerName val="0"/>
              <c:showPercent val="0"/>
              <c:showBubbleSize val="0"/>
              <c:extLst>
                <c:ext xmlns:c15="http://schemas.microsoft.com/office/drawing/2012/chart" uri="{CE6537A1-D6FC-4f65-9D91-7224C49458BB}"/>
              </c:extLst>
            </c:dLbl>
            <c:dLbl>
              <c:idx val="7"/>
              <c:tx>
                <c:rich>
                  <a:bodyPr/>
                  <a:lstStyle/>
                  <a:p>
                    <a:r>
                      <a:rPr lang="en-US"/>
                      <a:t>377</a:t>
                    </a:r>
                  </a:p>
                </c:rich>
              </c:tx>
              <c:showLegendKey val="0"/>
              <c:showVal val="1"/>
              <c:showCatName val="0"/>
              <c:showSerName val="0"/>
              <c:showPercent val="0"/>
              <c:showBubbleSize val="0"/>
              <c:extLst>
                <c:ext xmlns:c15="http://schemas.microsoft.com/office/drawing/2012/chart" uri="{CE6537A1-D6FC-4f65-9D91-7224C49458BB}"/>
              </c:extLst>
            </c:dLbl>
            <c:dLbl>
              <c:idx val="8"/>
              <c:tx>
                <c:rich>
                  <a:bodyPr/>
                  <a:lstStyle/>
                  <a:p>
                    <a:r>
                      <a:rPr lang="en-US"/>
                      <a:t>214</a:t>
                    </a:r>
                  </a:p>
                </c:rich>
              </c:tx>
              <c:showLegendKey val="0"/>
              <c:showVal val="1"/>
              <c:showCatName val="0"/>
              <c:showSerName val="0"/>
              <c:showPercent val="0"/>
              <c:showBubbleSize val="0"/>
              <c:extLst>
                <c:ext xmlns:c15="http://schemas.microsoft.com/office/drawing/2012/chart" uri="{CE6537A1-D6FC-4f65-9D91-7224C49458BB}"/>
              </c:extLst>
            </c:dLbl>
            <c:dLbl>
              <c:idx val="9"/>
              <c:tx>
                <c:rich>
                  <a:bodyPr/>
                  <a:lstStyle/>
                  <a:p>
                    <a:r>
                      <a:rPr lang="en-US"/>
                      <a:t>454</a:t>
                    </a:r>
                  </a:p>
                </c:rich>
              </c:tx>
              <c:showLegendKey val="0"/>
              <c:showVal val="1"/>
              <c:showCatName val="0"/>
              <c:showSerName val="0"/>
              <c:showPercent val="0"/>
              <c:showBubbleSize val="0"/>
              <c:extLst>
                <c:ext xmlns:c15="http://schemas.microsoft.com/office/drawing/2012/chart" uri="{CE6537A1-D6FC-4f65-9D91-7224C49458BB}"/>
              </c:extLst>
            </c:dLbl>
            <c:dLbl>
              <c:idx val="10"/>
              <c:tx>
                <c:rich>
                  <a:bodyPr/>
                  <a:lstStyle/>
                  <a:p>
                    <a:r>
                      <a:rPr lang="en-US"/>
                      <a:t>353</a:t>
                    </a:r>
                  </a:p>
                </c:rich>
              </c:tx>
              <c:showLegendKey val="0"/>
              <c:showVal val="1"/>
              <c:showCatName val="0"/>
              <c:showSerName val="0"/>
              <c:showPercent val="0"/>
              <c:showBubbleSize val="0"/>
              <c:extLst>
                <c:ext xmlns:c15="http://schemas.microsoft.com/office/drawing/2012/chart" uri="{CE6537A1-D6FC-4f65-9D91-7224C49458BB}"/>
              </c:extLst>
            </c:dLbl>
            <c:dLbl>
              <c:idx val="11"/>
              <c:tx>
                <c:rich>
                  <a:bodyPr/>
                  <a:lstStyle/>
                  <a:p>
                    <a:r>
                      <a:rPr lang="en-US"/>
                      <a:t>146</a:t>
                    </a:r>
                  </a:p>
                </c:rich>
              </c:tx>
              <c:showLegendKey val="0"/>
              <c:showVal val="1"/>
              <c:showCatName val="0"/>
              <c:showSerName val="0"/>
              <c:showPercent val="0"/>
              <c:showBubbleSize val="0"/>
              <c:extLst>
                <c:ext xmlns:c15="http://schemas.microsoft.com/office/drawing/2012/chart" uri="{CE6537A1-D6FC-4f65-9D91-7224C49458BB}"/>
              </c:extLst>
            </c:dLbl>
            <c:numFmt formatCode="_ * #,##0_ ;_ * \-#,##0_ ;_ * &quot;-&quot;??_ ;_ @_ "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Tables'!$D$74:$D$85</c:f>
              <c:numCache>
                <c:formatCode>General</c:formatCode>
                <c:ptCount val="12"/>
                <c:pt idx="0">
                  <c:v>381898279.08999997</c:v>
                </c:pt>
                <c:pt idx="1">
                  <c:v>378259325.04999995</c:v>
                </c:pt>
                <c:pt idx="2">
                  <c:v>377177796.62</c:v>
                </c:pt>
                <c:pt idx="3">
                  <c:v>255443066.13999999</c:v>
                </c:pt>
                <c:pt idx="4">
                  <c:v>233612924.98999998</c:v>
                </c:pt>
                <c:pt idx="5">
                  <c:v>223533811.35999998</c:v>
                </c:pt>
                <c:pt idx="6">
                  <c:v>291999900.45000005</c:v>
                </c:pt>
                <c:pt idx="7">
                  <c:v>377652670.5</c:v>
                </c:pt>
                <c:pt idx="8">
                  <c:v>214808165.64999998</c:v>
                </c:pt>
                <c:pt idx="9">
                  <c:v>454941372.43000001</c:v>
                </c:pt>
                <c:pt idx="10">
                  <c:v>353358260.99000001</c:v>
                </c:pt>
                <c:pt idx="11">
                  <c:v>146591702.34999999</c:v>
                </c:pt>
              </c:numCache>
            </c:numRef>
          </c:val>
        </c:ser>
        <c:ser>
          <c:idx val="2"/>
          <c:order val="2"/>
          <c:tx>
            <c:strRef>
              <c:f>'I:\BR_Accountant-General\11. CD_Governance Monitoring and Compliance\PFMA\A. Implementation\PFMA Compliance 2016\Invoices not paid within 30 days\FOSAD Report - June - July\[Annexure A - National Departments - June - July.xlsx]Cluster Tables'!$E$73</c:f>
              <c:strCache>
                <c:ptCount val="1"/>
                <c:pt idx="0">
                  <c:v>2016</c:v>
                </c:pt>
              </c:strCache>
            </c:strRef>
          </c:tx>
          <c:spPr>
            <a:solidFill>
              <a:schemeClr val="tx2"/>
            </a:solidFill>
            <a:scene3d>
              <a:camera prst="orthographicFront"/>
              <a:lightRig rig="threePt" dir="t"/>
            </a:scene3d>
            <a:sp3d>
              <a:bevelT/>
            </a:sp3d>
          </c:spPr>
          <c:invertIfNegative val="0"/>
          <c:dLbls>
            <c:dLbl>
              <c:idx val="0"/>
              <c:layout>
                <c:manualLayout>
                  <c:x val="1.5934916599347058E-17"/>
                  <c:y val="-6.7170445004197535E-3"/>
                </c:manualLayout>
              </c:layout>
              <c:tx>
                <c:rich>
                  <a:bodyPr/>
                  <a:lstStyle/>
                  <a:p>
                    <a:r>
                      <a:rPr lang="en-US"/>
                      <a:t>586</a:t>
                    </a:r>
                  </a:p>
                  <a:p>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0"/>
                  <c:y val="2.3509655751469415E-2"/>
                </c:manualLayout>
              </c:layout>
              <c:tx>
                <c:rich>
                  <a:bodyPr/>
                  <a:lstStyle/>
                  <a:p>
                    <a:r>
                      <a:rPr lang="en-US"/>
                      <a:t>269</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502</a:t>
                    </a:r>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327</a:t>
                    </a:r>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a:t>305</a:t>
                    </a:r>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en-US"/>
                      <a:t>340</a:t>
                    </a:r>
                  </a:p>
                </c:rich>
              </c:tx>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Tables'!$E$74:$E$85</c:f>
              <c:numCache>
                <c:formatCode>General</c:formatCode>
                <c:ptCount val="12"/>
                <c:pt idx="0">
                  <c:v>586516770</c:v>
                </c:pt>
                <c:pt idx="1">
                  <c:v>269408536</c:v>
                </c:pt>
                <c:pt idx="2">
                  <c:v>502852739.28999996</c:v>
                </c:pt>
                <c:pt idx="3">
                  <c:v>327559415.25</c:v>
                </c:pt>
                <c:pt idx="4">
                  <c:v>305158184.96000004</c:v>
                </c:pt>
                <c:pt idx="5">
                  <c:v>340011658.97000003</c:v>
                </c:pt>
              </c:numCache>
            </c:numRef>
          </c:val>
        </c:ser>
        <c:dLbls>
          <c:showLegendKey val="0"/>
          <c:showVal val="1"/>
          <c:showCatName val="0"/>
          <c:showSerName val="0"/>
          <c:showPercent val="0"/>
          <c:showBubbleSize val="0"/>
        </c:dLbls>
        <c:gapWidth val="150"/>
        <c:shape val="box"/>
        <c:axId val="422902504"/>
        <c:axId val="422901720"/>
        <c:axId val="0"/>
      </c:bar3DChart>
      <c:catAx>
        <c:axId val="422902504"/>
        <c:scaling>
          <c:orientation val="minMax"/>
        </c:scaling>
        <c:delete val="0"/>
        <c:axPos val="b"/>
        <c:numFmt formatCode="General" sourceLinked="1"/>
        <c:majorTickMark val="out"/>
        <c:minorTickMark val="none"/>
        <c:tickLblPos val="nextTo"/>
        <c:txPr>
          <a:bodyPr rot="-2700000"/>
          <a:lstStyle/>
          <a:p>
            <a:pPr>
              <a:defRPr b="1"/>
            </a:pPr>
            <a:endParaRPr lang="en-US"/>
          </a:p>
        </c:txPr>
        <c:crossAx val="422901720"/>
        <c:crosses val="autoZero"/>
        <c:auto val="1"/>
        <c:lblAlgn val="ctr"/>
        <c:lblOffset val="100"/>
        <c:noMultiLvlLbl val="0"/>
      </c:catAx>
      <c:valAx>
        <c:axId val="422901720"/>
        <c:scaling>
          <c:orientation val="minMax"/>
        </c:scaling>
        <c:delete val="0"/>
        <c:axPos val="l"/>
        <c:majorGridlines>
          <c:spPr>
            <a:effectLst>
              <a:outerShdw blurRad="50800" dist="50800" dir="5400000" algn="ctr" rotWithShape="0">
                <a:schemeClr val="bg1">
                  <a:lumMod val="75000"/>
                </a:schemeClr>
              </a:outerShdw>
            </a:effectLst>
          </c:spPr>
        </c:majorGridlines>
        <c:numFmt formatCode="&quot;R&quot;\ #,##0" sourceLinked="0"/>
        <c:majorTickMark val="out"/>
        <c:minorTickMark val="none"/>
        <c:tickLblPos val="nextTo"/>
        <c:txPr>
          <a:bodyPr/>
          <a:lstStyle/>
          <a:p>
            <a:pPr>
              <a:defRPr b="1"/>
            </a:pPr>
            <a:endParaRPr lang="en-US"/>
          </a:p>
        </c:txPr>
        <c:crossAx val="422902504"/>
        <c:crosses val="autoZero"/>
        <c:crossBetween val="between"/>
      </c:valAx>
    </c:plotArea>
    <c:legend>
      <c:legendPos val="b"/>
      <c:legendEntry>
        <c:idx val="0"/>
        <c:delete val="1"/>
      </c:legendEntry>
      <c:layout>
        <c:manualLayout>
          <c:xMode val="edge"/>
          <c:yMode val="edge"/>
          <c:x val="0.44882285823290341"/>
          <c:y val="0.90581756684400938"/>
          <c:w val="0.23471205603862749"/>
          <c:h val="6.8861606404992823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a:bevelB/>
    </a:sp3d>
  </c:spPr>
  <c:txPr>
    <a:bodyPr/>
    <a:lstStyle/>
    <a:p>
      <a:pPr>
        <a:defRPr>
          <a:solidFill>
            <a:schemeClr val="bg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a:t> National Departments</a:t>
            </a:r>
          </a:p>
          <a:p>
            <a:pPr algn="ctr">
              <a:defRPr sz="1400"/>
            </a:pPr>
            <a:r>
              <a:rPr lang="en-US" sz="1400" b="1" i="0" u="none" strike="noStrike" baseline="0">
                <a:effectLst/>
              </a:rPr>
              <a:t>Number of Invoices Invoices Older Than 30 Days Not Paid</a:t>
            </a:r>
            <a:endParaRPr lang="en-US" sz="1400"/>
          </a:p>
        </c:rich>
      </c:tx>
      <c:layout>
        <c:manualLayout>
          <c:xMode val="edge"/>
          <c:yMode val="edge"/>
          <c:x val="0.34710485133020347"/>
          <c:y val="2.566844631566844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a:bevelT w="152400" prst="angle"/>
          <a:bevelB prst="angle"/>
        </a:sp3d>
      </c:spPr>
    </c:backWall>
    <c:plotArea>
      <c:layout>
        <c:manualLayout>
          <c:layoutTarget val="inner"/>
          <c:xMode val="edge"/>
          <c:yMode val="edge"/>
          <c:x val="0.1060236220472441"/>
          <c:y val="0.1992162744362837"/>
          <c:w val="0.8575180446194226"/>
          <c:h val="0.49203702478366673"/>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A - National Departments - June - July.xlsx]Cluster Tables'!$M$73</c:f>
              <c:strCache>
                <c:ptCount val="1"/>
                <c:pt idx="0">
                  <c:v>2014</c:v>
                </c:pt>
              </c:strCache>
            </c:strRef>
          </c:tx>
          <c:spPr>
            <a:solidFill>
              <a:srgbClr val="00B0F0"/>
            </a:solidFill>
            <a:scene3d>
              <a:camera prst="orthographicFront"/>
              <a:lightRig rig="threePt" dir="t"/>
            </a:scene3d>
            <a:sp3d prstMaterial="matte">
              <a:bevelT/>
            </a:sp3d>
          </c:spPr>
          <c:invertIfNegative val="0"/>
          <c:dLbls>
            <c:dLbl>
              <c:idx val="0"/>
              <c:layout>
                <c:manualLayout>
                  <c:x val="1.4672366184512837E-17"/>
                  <c:y val="1.867413632119514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6006402561024411E-3"/>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867413632119514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3773204819985804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736111111111111E-3"/>
                  <c:y val="0"/>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1.1204481792717087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0"/>
                  <c:y val="2.1678172581368439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7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Tables'!$M$74:$M$85</c:f>
              <c:numCache>
                <c:formatCode>General</c:formatCode>
                <c:ptCount val="12"/>
                <c:pt idx="5">
                  <c:v>58</c:v>
                </c:pt>
                <c:pt idx="6">
                  <c:v>2175</c:v>
                </c:pt>
                <c:pt idx="7">
                  <c:v>5703</c:v>
                </c:pt>
                <c:pt idx="8">
                  <c:v>8019</c:v>
                </c:pt>
                <c:pt idx="9">
                  <c:v>7527</c:v>
                </c:pt>
                <c:pt idx="10">
                  <c:v>6356</c:v>
                </c:pt>
                <c:pt idx="11">
                  <c:v>7447</c:v>
                </c:pt>
              </c:numCache>
            </c:numRef>
          </c:val>
        </c:ser>
        <c:ser>
          <c:idx val="1"/>
          <c:order val="1"/>
          <c:tx>
            <c:strRef>
              <c:f>'I:\BR_Accountant-General\11. CD_Governance Monitoring and Compliance\PFMA\A. Implementation\PFMA Compliance 2016\Invoices not paid within 30 days\FOSAD Report - June - July\[Annexure A - National Departments - June - July.xlsx]Cluster Tables'!$N$73</c:f>
              <c:strCache>
                <c:ptCount val="1"/>
                <c:pt idx="0">
                  <c:v>2015</c:v>
                </c:pt>
              </c:strCache>
            </c:strRef>
          </c:tx>
          <c:spPr>
            <a:solidFill>
              <a:srgbClr val="C00000"/>
            </a:solidFill>
            <a:scene3d>
              <a:camera prst="orthographicFront"/>
              <a:lightRig rig="threePt" dir="t"/>
            </a:scene3d>
            <a:sp3d>
              <a:bevelT w="165100" prst="coolSlant"/>
            </a:sp3d>
          </c:spPr>
          <c:invertIfNegative val="0"/>
          <c:dLbls>
            <c:dLbl>
              <c:idx val="0"/>
              <c:layout>
                <c:manualLayout>
                  <c:x val="-9.6038415366146452E-3"/>
                  <c:y val="-1.120448179271708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3.361344537815125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120448179271708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2.3705860296874656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1.6384490054678923E-2"/>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269901188623797E-2"/>
                  <c:y val="3.1010829528661859E-3"/>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1.6384490054678923E-2"/>
                  <c:y val="-2.2408963585434174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scene3d>
                <a:camera prst="orthographicFront"/>
                <a:lightRig rig="threePt" dir="t"/>
              </a:scene3d>
              <a:sp3d>
                <a:bevelT/>
              </a:sp3d>
            </c:spPr>
            <c:txPr>
              <a:bodyPr/>
              <a:lstStyle/>
              <a:p>
                <a:pPr>
                  <a:defRPr sz="7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Tables'!$N$74:$N$85</c:f>
              <c:numCache>
                <c:formatCode>General</c:formatCode>
                <c:ptCount val="12"/>
                <c:pt idx="0">
                  <c:v>7803</c:v>
                </c:pt>
                <c:pt idx="1">
                  <c:v>5306</c:v>
                </c:pt>
                <c:pt idx="2">
                  <c:v>3805</c:v>
                </c:pt>
                <c:pt idx="3">
                  <c:v>3902</c:v>
                </c:pt>
                <c:pt idx="4">
                  <c:v>4455</c:v>
                </c:pt>
                <c:pt idx="5">
                  <c:v>4544</c:v>
                </c:pt>
                <c:pt idx="6">
                  <c:v>4323</c:v>
                </c:pt>
                <c:pt idx="7">
                  <c:v>4257</c:v>
                </c:pt>
                <c:pt idx="8">
                  <c:v>5152</c:v>
                </c:pt>
                <c:pt idx="9">
                  <c:v>5713</c:v>
                </c:pt>
                <c:pt idx="10">
                  <c:v>6360</c:v>
                </c:pt>
                <c:pt idx="11">
                  <c:v>8612</c:v>
                </c:pt>
              </c:numCache>
            </c:numRef>
          </c:val>
        </c:ser>
        <c:ser>
          <c:idx val="2"/>
          <c:order val="2"/>
          <c:tx>
            <c:strRef>
              <c:f>'I:\BR_Accountant-General\11. CD_Governance Monitoring and Compliance\PFMA\A. Implementation\PFMA Compliance 2016\Invoices not paid within 30 days\FOSAD Report - June - July\[Annexure A - National Departments - June - July.xlsx]Cluster Tables'!$O$73</c:f>
              <c:strCache>
                <c:ptCount val="1"/>
                <c:pt idx="0">
                  <c:v>2016</c:v>
                </c:pt>
              </c:strCache>
            </c:strRef>
          </c:tx>
          <c:spPr>
            <a:solidFill>
              <a:schemeClr val="tx2"/>
            </a:solidFill>
            <a:scene3d>
              <a:camera prst="orthographicFront"/>
              <a:lightRig rig="threePt" dir="t"/>
            </a:scene3d>
            <a:sp3d>
              <a:bevelT/>
            </a:sp3d>
          </c:spPr>
          <c:invertIfNegative val="0"/>
          <c:dLbls>
            <c:dLbl>
              <c:idx val="5"/>
              <c:layout>
                <c:manualLayout>
                  <c:x val="0"/>
                  <c:y val="-2.6143790849673203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Tables'!$O$74:$O$85</c:f>
              <c:numCache>
                <c:formatCode>General</c:formatCode>
                <c:ptCount val="12"/>
                <c:pt idx="0">
                  <c:v>9122</c:v>
                </c:pt>
                <c:pt idx="1">
                  <c:v>7507</c:v>
                </c:pt>
                <c:pt idx="2">
                  <c:v>7860</c:v>
                </c:pt>
                <c:pt idx="3">
                  <c:v>9881</c:v>
                </c:pt>
                <c:pt idx="4">
                  <c:v>12780</c:v>
                </c:pt>
                <c:pt idx="5">
                  <c:v>12870</c:v>
                </c:pt>
              </c:numCache>
            </c:numRef>
          </c:val>
        </c:ser>
        <c:dLbls>
          <c:showLegendKey val="0"/>
          <c:showVal val="1"/>
          <c:showCatName val="0"/>
          <c:showSerName val="0"/>
          <c:showPercent val="0"/>
          <c:showBubbleSize val="0"/>
        </c:dLbls>
        <c:gapWidth val="150"/>
        <c:shape val="box"/>
        <c:axId val="489373272"/>
        <c:axId val="489374056"/>
        <c:axId val="0"/>
      </c:bar3DChart>
      <c:catAx>
        <c:axId val="489373272"/>
        <c:scaling>
          <c:orientation val="minMax"/>
        </c:scaling>
        <c:delete val="0"/>
        <c:axPos val="b"/>
        <c:numFmt formatCode="General" sourceLinked="1"/>
        <c:majorTickMark val="out"/>
        <c:minorTickMark val="none"/>
        <c:tickLblPos val="nextTo"/>
        <c:txPr>
          <a:bodyPr rot="-2700000"/>
          <a:lstStyle/>
          <a:p>
            <a:pPr>
              <a:defRPr sz="1000" b="1"/>
            </a:pPr>
            <a:endParaRPr lang="en-US"/>
          </a:p>
        </c:txPr>
        <c:crossAx val="489374056"/>
        <c:crosses val="autoZero"/>
        <c:auto val="1"/>
        <c:lblAlgn val="ctr"/>
        <c:lblOffset val="100"/>
        <c:noMultiLvlLbl val="0"/>
      </c:catAx>
      <c:valAx>
        <c:axId val="489374056"/>
        <c:scaling>
          <c:orientation val="minMax"/>
        </c:scaling>
        <c:delete val="0"/>
        <c:axPos val="l"/>
        <c:majorGridlines>
          <c:spPr>
            <a:effectLst>
              <a:outerShdw blurRad="50800" dist="50800" dir="5400000" algn="ctr" rotWithShape="0">
                <a:schemeClr val="bg1">
                  <a:lumMod val="75000"/>
                </a:schemeClr>
              </a:outerShdw>
            </a:effectLst>
          </c:spPr>
        </c:majorGridlines>
        <c:numFmt formatCode="General" sourceLinked="1"/>
        <c:majorTickMark val="out"/>
        <c:minorTickMark val="none"/>
        <c:tickLblPos val="nextTo"/>
        <c:txPr>
          <a:bodyPr/>
          <a:lstStyle/>
          <a:p>
            <a:pPr>
              <a:defRPr sz="1050" b="1"/>
            </a:pPr>
            <a:endParaRPr lang="en-US"/>
          </a:p>
        </c:txPr>
        <c:crossAx val="489373272"/>
        <c:crosses val="autoZero"/>
        <c:crossBetween val="between"/>
      </c:valAx>
      <c:spPr>
        <a:scene3d>
          <a:camera prst="orthographicFront"/>
          <a:lightRig rig="threePt" dir="t"/>
        </a:scene3d>
        <a:sp3d>
          <a:bevelT prst="angle"/>
        </a:sp3d>
      </c:spPr>
    </c:plotArea>
    <c:legend>
      <c:legendPos val="b"/>
      <c:legendEntry>
        <c:idx val="0"/>
        <c:delete val="1"/>
      </c:legendEntry>
      <c:layout>
        <c:manualLayout>
          <c:xMode val="edge"/>
          <c:yMode val="edge"/>
          <c:x val="0.33771175087489058"/>
          <c:y val="0.90581756684400938"/>
          <c:w val="0.3455175524934383"/>
          <c:h val="7.6577192556812737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a:t>National Departments</a:t>
            </a:r>
          </a:p>
          <a:p>
            <a:pPr algn="ctr">
              <a:defRPr sz="1400"/>
            </a:pPr>
            <a:r>
              <a:rPr lang="en-US" sz="1400" b="1" i="0" u="none" strike="noStrike" baseline="0">
                <a:effectLst/>
              </a:rPr>
              <a:t>Rand Value (Rm) of Invoices Older Than 30 Days and not Paid</a:t>
            </a:r>
            <a:endParaRPr lang="en-US" sz="1400"/>
          </a:p>
        </c:rich>
      </c:tx>
      <c:layout>
        <c:manualLayout>
          <c:xMode val="edge"/>
          <c:yMode val="edge"/>
          <c:x val="0.3405546049000015"/>
          <c:y val="4.9091023299464853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3599865715403603"/>
          <c:y val="0.25546851106542123"/>
          <c:w val="0.89571255331207711"/>
          <c:h val="0.57830225577339978"/>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A - National Departments - June - July.xlsx]Cluster Tables'!$F$73</c:f>
              <c:strCache>
                <c:ptCount val="1"/>
                <c:pt idx="0">
                  <c:v>2014</c:v>
                </c:pt>
              </c:strCache>
            </c:strRef>
          </c:tx>
          <c:spPr>
            <a:solidFill>
              <a:srgbClr val="00B0F0"/>
            </a:solidFill>
            <a:scene3d>
              <a:camera prst="orthographicFront"/>
              <a:lightRig rig="threePt" dir="t"/>
            </a:scene3d>
            <a:sp3d prstMaterial="matte">
              <a:bevelT/>
            </a:sp3d>
          </c:spPr>
          <c:invertIfNegative val="0"/>
          <c:dLbls>
            <c:dLbl>
              <c:idx val="5"/>
              <c:tx>
                <c:rich>
                  <a:bodyPr/>
                  <a:lstStyle/>
                  <a:p>
                    <a:r>
                      <a:rPr lang="en-US"/>
                      <a:t>1,9</a:t>
                    </a:r>
                  </a:p>
                </c:rich>
              </c:tx>
              <c:showLegendKey val="0"/>
              <c:showVal val="1"/>
              <c:showCatName val="0"/>
              <c:showSerName val="0"/>
              <c:showPercent val="0"/>
              <c:showBubbleSize val="0"/>
              <c:extLst>
                <c:ext xmlns:c15="http://schemas.microsoft.com/office/drawing/2012/chart" uri="{CE6537A1-D6FC-4f65-9D91-7224C49458BB}"/>
              </c:extLst>
            </c:dLbl>
            <c:dLbl>
              <c:idx val="6"/>
              <c:tx>
                <c:rich>
                  <a:bodyPr/>
                  <a:lstStyle/>
                  <a:p>
                    <a:r>
                      <a:rPr lang="en-US"/>
                      <a:t>43</a:t>
                    </a:r>
                  </a:p>
                </c:rich>
              </c:tx>
              <c:showLegendKey val="0"/>
              <c:showVal val="1"/>
              <c:showCatName val="0"/>
              <c:showSerName val="0"/>
              <c:showPercent val="0"/>
              <c:showBubbleSize val="0"/>
              <c:extLst>
                <c:ext xmlns:c15="http://schemas.microsoft.com/office/drawing/2012/chart" uri="{CE6537A1-D6FC-4f65-9D91-7224C49458BB}"/>
              </c:extLst>
            </c:dLbl>
            <c:dLbl>
              <c:idx val="7"/>
              <c:tx>
                <c:rich>
                  <a:bodyPr/>
                  <a:lstStyle/>
                  <a:p>
                    <a:r>
                      <a:rPr lang="en-US"/>
                      <a:t>386</a:t>
                    </a:r>
                  </a:p>
                </c:rich>
              </c:tx>
              <c:showLegendKey val="0"/>
              <c:showVal val="1"/>
              <c:showCatName val="0"/>
              <c:showSerName val="0"/>
              <c:showPercent val="0"/>
              <c:showBubbleSize val="0"/>
              <c:extLst>
                <c:ext xmlns:c15="http://schemas.microsoft.com/office/drawing/2012/chart" uri="{CE6537A1-D6FC-4f65-9D91-7224C49458BB}"/>
              </c:extLst>
            </c:dLbl>
            <c:dLbl>
              <c:idx val="8"/>
              <c:tx>
                <c:rich>
                  <a:bodyPr/>
                  <a:lstStyle/>
                  <a:p>
                    <a:r>
                      <a:rPr lang="en-US"/>
                      <a:t>422</a:t>
                    </a:r>
                  </a:p>
                </c:rich>
              </c:tx>
              <c:showLegendKey val="0"/>
              <c:showVal val="1"/>
              <c:showCatName val="0"/>
              <c:showSerName val="0"/>
              <c:showPercent val="0"/>
              <c:showBubbleSize val="0"/>
              <c:extLst>
                <c:ext xmlns:c15="http://schemas.microsoft.com/office/drawing/2012/chart" uri="{CE6537A1-D6FC-4f65-9D91-7224C49458BB}"/>
              </c:extLst>
            </c:dLbl>
            <c:dLbl>
              <c:idx val="9"/>
              <c:tx>
                <c:rich>
                  <a:bodyPr/>
                  <a:lstStyle/>
                  <a:p>
                    <a:r>
                      <a:rPr lang="en-US"/>
                      <a:t>188</a:t>
                    </a:r>
                  </a:p>
                </c:rich>
              </c:tx>
              <c:showLegendKey val="0"/>
              <c:showVal val="1"/>
              <c:showCatName val="0"/>
              <c:showSerName val="0"/>
              <c:showPercent val="0"/>
              <c:showBubbleSize val="0"/>
              <c:extLst>
                <c:ext xmlns:c15="http://schemas.microsoft.com/office/drawing/2012/chart" uri="{CE6537A1-D6FC-4f65-9D91-7224C49458BB}"/>
              </c:extLst>
            </c:dLbl>
            <c:dLbl>
              <c:idx val="10"/>
              <c:tx>
                <c:rich>
                  <a:bodyPr/>
                  <a:lstStyle/>
                  <a:p>
                    <a:r>
                      <a:rPr lang="en-US"/>
                      <a:t>253</a:t>
                    </a:r>
                  </a:p>
                </c:rich>
              </c:tx>
              <c:showLegendKey val="0"/>
              <c:showVal val="1"/>
              <c:showCatName val="0"/>
              <c:showSerName val="0"/>
              <c:showPercent val="0"/>
              <c:showBubbleSize val="0"/>
              <c:extLst>
                <c:ext xmlns:c15="http://schemas.microsoft.com/office/drawing/2012/chart" uri="{CE6537A1-D6FC-4f65-9D91-7224C49458BB}"/>
              </c:extLst>
            </c:dLbl>
            <c:dLbl>
              <c:idx val="11"/>
              <c:tx>
                <c:rich>
                  <a:bodyPr/>
                  <a:lstStyle/>
                  <a:p>
                    <a:r>
                      <a:rPr lang="en-US"/>
                      <a:t>337</a:t>
                    </a:r>
                  </a:p>
                </c:rich>
              </c:tx>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Tables'!$F$74:$F$85</c:f>
              <c:numCache>
                <c:formatCode>General</c:formatCode>
                <c:ptCount val="12"/>
                <c:pt idx="5">
                  <c:v>1951751.3</c:v>
                </c:pt>
                <c:pt idx="6">
                  <c:v>43604100.379999995</c:v>
                </c:pt>
                <c:pt idx="7">
                  <c:v>386811755.56999993</c:v>
                </c:pt>
                <c:pt idx="8">
                  <c:v>422088911.63999999</c:v>
                </c:pt>
                <c:pt idx="9">
                  <c:v>188259403.97999999</c:v>
                </c:pt>
                <c:pt idx="10">
                  <c:v>253225982.94000003</c:v>
                </c:pt>
                <c:pt idx="11">
                  <c:v>337837622.69999999</c:v>
                </c:pt>
              </c:numCache>
            </c:numRef>
          </c:val>
        </c:ser>
        <c:ser>
          <c:idx val="1"/>
          <c:order val="1"/>
          <c:tx>
            <c:strRef>
              <c:f>'I:\BR_Accountant-General\11. CD_Governance Monitoring and Compliance\PFMA\A. Implementation\PFMA Compliance 2016\Invoices not paid within 30 days\FOSAD Report - June - July\[Annexure A - National Departments - June - July.xlsx]Cluster Tables'!$G$73</c:f>
              <c:strCache>
                <c:ptCount val="1"/>
                <c:pt idx="0">
                  <c:v>2015</c:v>
                </c:pt>
              </c:strCache>
            </c:strRef>
          </c:tx>
          <c:spPr>
            <a:solidFill>
              <a:srgbClr val="C00000"/>
            </a:solidFill>
            <a:scene3d>
              <a:camera prst="orthographicFront"/>
              <a:lightRig rig="threePt" dir="t"/>
            </a:scene3d>
            <a:sp3d>
              <a:bevelT w="165100" prst="coolSlant"/>
            </a:sp3d>
          </c:spPr>
          <c:invertIfNegative val="0"/>
          <c:dLbls>
            <c:dLbl>
              <c:idx val="0"/>
              <c:tx>
                <c:rich>
                  <a:bodyPr/>
                  <a:lstStyle/>
                  <a:p>
                    <a:r>
                      <a:rPr lang="en-US"/>
                      <a:t>860</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663</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590</a:t>
                    </a:r>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147</a:t>
                    </a:r>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a:t>298</a:t>
                    </a:r>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en-US"/>
                      <a:t>410</a:t>
                    </a:r>
                  </a:p>
                </c:rich>
              </c:tx>
              <c:showLegendKey val="0"/>
              <c:showVal val="1"/>
              <c:showCatName val="0"/>
              <c:showSerName val="0"/>
              <c:showPercent val="0"/>
              <c:showBubbleSize val="0"/>
              <c:extLst>
                <c:ext xmlns:c15="http://schemas.microsoft.com/office/drawing/2012/chart" uri="{CE6537A1-D6FC-4f65-9D91-7224C49458BB}"/>
              </c:extLst>
            </c:dLbl>
            <c:dLbl>
              <c:idx val="6"/>
              <c:tx>
                <c:rich>
                  <a:bodyPr/>
                  <a:lstStyle/>
                  <a:p>
                    <a:r>
                      <a:rPr lang="en-US"/>
                      <a:t>296</a:t>
                    </a:r>
                  </a:p>
                </c:rich>
              </c:tx>
              <c:showLegendKey val="0"/>
              <c:showVal val="1"/>
              <c:showCatName val="0"/>
              <c:showSerName val="0"/>
              <c:showPercent val="0"/>
              <c:showBubbleSize val="0"/>
              <c:extLst>
                <c:ext xmlns:c15="http://schemas.microsoft.com/office/drawing/2012/chart" uri="{CE6537A1-D6FC-4f65-9D91-7224C49458BB}"/>
              </c:extLst>
            </c:dLbl>
            <c:dLbl>
              <c:idx val="7"/>
              <c:tx>
                <c:rich>
                  <a:bodyPr/>
                  <a:lstStyle/>
                  <a:p>
                    <a:r>
                      <a:rPr lang="en-US"/>
                      <a:t>309</a:t>
                    </a:r>
                  </a:p>
                </c:rich>
              </c:tx>
              <c:showLegendKey val="0"/>
              <c:showVal val="1"/>
              <c:showCatName val="0"/>
              <c:showSerName val="0"/>
              <c:showPercent val="0"/>
              <c:showBubbleSize val="0"/>
              <c:extLst>
                <c:ext xmlns:c15="http://schemas.microsoft.com/office/drawing/2012/chart" uri="{CE6537A1-D6FC-4f65-9D91-7224C49458BB}"/>
              </c:extLst>
            </c:dLbl>
            <c:dLbl>
              <c:idx val="8"/>
              <c:layout>
                <c:manualLayout>
                  <c:x val="1.1462881603390108E-2"/>
                  <c:y val="0"/>
                </c:manualLayout>
              </c:layout>
              <c:tx>
                <c:rich>
                  <a:bodyPr/>
                  <a:lstStyle/>
                  <a:p>
                    <a:r>
                      <a:rPr lang="en-US"/>
                      <a:t>188</a:t>
                    </a:r>
                  </a:p>
                </c:rich>
              </c:tx>
              <c:showLegendKey val="0"/>
              <c:showVal val="1"/>
              <c:showCatName val="0"/>
              <c:showSerName val="0"/>
              <c:showPercent val="0"/>
              <c:showBubbleSize val="0"/>
              <c:extLst>
                <c:ext xmlns:c15="http://schemas.microsoft.com/office/drawing/2012/chart" uri="{CE6537A1-D6FC-4f65-9D91-7224C49458BB}"/>
              </c:extLst>
            </c:dLbl>
            <c:dLbl>
              <c:idx val="9"/>
              <c:tx>
                <c:rich>
                  <a:bodyPr/>
                  <a:lstStyle/>
                  <a:p>
                    <a:r>
                      <a:rPr lang="en-US"/>
                      <a:t>247</a:t>
                    </a:r>
                  </a:p>
                </c:rich>
              </c:tx>
              <c:showLegendKey val="0"/>
              <c:showVal val="1"/>
              <c:showCatName val="0"/>
              <c:showSerName val="0"/>
              <c:showPercent val="0"/>
              <c:showBubbleSize val="0"/>
              <c:extLst>
                <c:ext xmlns:c15="http://schemas.microsoft.com/office/drawing/2012/chart" uri="{CE6537A1-D6FC-4f65-9D91-7224C49458BB}"/>
              </c:extLst>
            </c:dLbl>
            <c:dLbl>
              <c:idx val="10"/>
              <c:layout>
                <c:manualLayout>
                  <c:x val="1.1462881603390108E-2"/>
                  <c:y val="0"/>
                </c:manualLayout>
              </c:layout>
              <c:tx>
                <c:rich>
                  <a:bodyPr/>
                  <a:lstStyle/>
                  <a:p>
                    <a:r>
                      <a:rPr lang="en-US"/>
                      <a:t>300</a:t>
                    </a:r>
                  </a:p>
                </c:rich>
              </c:tx>
              <c:showLegendKey val="0"/>
              <c:showVal val="1"/>
              <c:showCatName val="0"/>
              <c:showSerName val="0"/>
              <c:showPercent val="0"/>
              <c:showBubbleSize val="0"/>
              <c:extLst>
                <c:ext xmlns:c15="http://schemas.microsoft.com/office/drawing/2012/chart" uri="{CE6537A1-D6FC-4f65-9D91-7224C49458BB}"/>
              </c:extLst>
            </c:dLbl>
            <c:dLbl>
              <c:idx val="11"/>
              <c:tx>
                <c:rich>
                  <a:bodyPr/>
                  <a:lstStyle/>
                  <a:p>
                    <a:r>
                      <a:rPr lang="en-US"/>
                      <a:t>433</a:t>
                    </a:r>
                  </a:p>
                </c:rich>
              </c:tx>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Tables'!$G$74:$G$85</c:f>
              <c:numCache>
                <c:formatCode>General</c:formatCode>
                <c:ptCount val="12"/>
                <c:pt idx="0">
                  <c:v>860344363.4000001</c:v>
                </c:pt>
                <c:pt idx="1">
                  <c:v>663884361.84000003</c:v>
                </c:pt>
                <c:pt idx="2">
                  <c:v>590827529.22000003</c:v>
                </c:pt>
                <c:pt idx="3">
                  <c:v>147174871.54999998</c:v>
                </c:pt>
                <c:pt idx="4">
                  <c:v>298981417.55000001</c:v>
                </c:pt>
                <c:pt idx="5">
                  <c:v>410868216.36000001</c:v>
                </c:pt>
                <c:pt idx="6">
                  <c:v>296968813.69999999</c:v>
                </c:pt>
                <c:pt idx="7">
                  <c:v>309241757.18000001</c:v>
                </c:pt>
                <c:pt idx="8">
                  <c:v>188772325.85000002</c:v>
                </c:pt>
                <c:pt idx="9">
                  <c:v>247645237.62</c:v>
                </c:pt>
                <c:pt idx="10">
                  <c:v>300111698.36000001</c:v>
                </c:pt>
                <c:pt idx="11">
                  <c:v>433294077.39999998</c:v>
                </c:pt>
              </c:numCache>
            </c:numRef>
          </c:val>
        </c:ser>
        <c:ser>
          <c:idx val="2"/>
          <c:order val="2"/>
          <c:tx>
            <c:strRef>
              <c:f>'I:\BR_Accountant-General\11. CD_Governance Monitoring and Compliance\PFMA\A. Implementation\PFMA Compliance 2016\Invoices not paid within 30 days\FOSAD Report - June - July\[Annexure A - National Departments - June - July.xlsx]Cluster Tables'!$H$73</c:f>
              <c:strCache>
                <c:ptCount val="1"/>
                <c:pt idx="0">
                  <c:v>2016</c:v>
                </c:pt>
              </c:strCache>
            </c:strRef>
          </c:tx>
          <c:spPr>
            <a:solidFill>
              <a:schemeClr val="tx2"/>
            </a:solidFill>
            <a:scene3d>
              <a:camera prst="orthographicFront"/>
              <a:lightRig rig="threePt" dir="t"/>
            </a:scene3d>
            <a:sp3d>
              <a:bevelT/>
            </a:sp3d>
          </c:spPr>
          <c:invertIfNegative val="0"/>
          <c:dLbls>
            <c:dLbl>
              <c:idx val="0"/>
              <c:tx>
                <c:rich>
                  <a:bodyPr/>
                  <a:lstStyle/>
                  <a:p>
                    <a:r>
                      <a:rPr lang="en-US"/>
                      <a:t>532</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474</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527</a:t>
                    </a:r>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499</a:t>
                    </a:r>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a:t>55</a:t>
                    </a:r>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en-US"/>
                      <a:t>62</a:t>
                    </a:r>
                  </a:p>
                </c:rich>
              </c:tx>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'[1]Cluster Tables'!$H$74:$H$85</c:f>
              <c:numCache>
                <c:formatCode>General</c:formatCode>
                <c:ptCount val="12"/>
                <c:pt idx="0">
                  <c:v>532498187</c:v>
                </c:pt>
                <c:pt idx="1">
                  <c:v>474555582</c:v>
                </c:pt>
                <c:pt idx="2">
                  <c:v>527501326.25</c:v>
                </c:pt>
                <c:pt idx="3">
                  <c:v>499376364.76999998</c:v>
                </c:pt>
                <c:pt idx="4">
                  <c:v>55172333.889999993</c:v>
                </c:pt>
                <c:pt idx="5">
                  <c:v>62027457.56000001</c:v>
                </c:pt>
              </c:numCache>
            </c:numRef>
          </c:val>
        </c:ser>
        <c:dLbls>
          <c:showLegendKey val="0"/>
          <c:showVal val="1"/>
          <c:showCatName val="0"/>
          <c:showSerName val="0"/>
          <c:showPercent val="0"/>
          <c:showBubbleSize val="0"/>
        </c:dLbls>
        <c:gapWidth val="150"/>
        <c:shape val="box"/>
        <c:axId val="489367392"/>
        <c:axId val="489369744"/>
        <c:axId val="0"/>
      </c:bar3DChart>
      <c:catAx>
        <c:axId val="489367392"/>
        <c:scaling>
          <c:orientation val="minMax"/>
        </c:scaling>
        <c:delete val="0"/>
        <c:axPos val="b"/>
        <c:numFmt formatCode="General" sourceLinked="1"/>
        <c:majorTickMark val="out"/>
        <c:minorTickMark val="none"/>
        <c:tickLblPos val="nextTo"/>
        <c:txPr>
          <a:bodyPr rot="-2700000"/>
          <a:lstStyle/>
          <a:p>
            <a:pPr>
              <a:defRPr b="1"/>
            </a:pPr>
            <a:endParaRPr lang="en-US"/>
          </a:p>
        </c:txPr>
        <c:crossAx val="489369744"/>
        <c:crosses val="autoZero"/>
        <c:auto val="1"/>
        <c:lblAlgn val="ctr"/>
        <c:lblOffset val="100"/>
        <c:noMultiLvlLbl val="0"/>
      </c:catAx>
      <c:valAx>
        <c:axId val="489369744"/>
        <c:scaling>
          <c:orientation val="minMax"/>
        </c:scaling>
        <c:delete val="0"/>
        <c:axPos val="l"/>
        <c:majorGridlines>
          <c:spPr>
            <a:effectLst>
              <a:outerShdw blurRad="50800" dist="50800" dir="5400000" algn="ctr" rotWithShape="0">
                <a:schemeClr val="bg1">
                  <a:lumMod val="75000"/>
                </a:schemeClr>
              </a:outerShdw>
            </a:effectLst>
          </c:spPr>
        </c:majorGridlines>
        <c:numFmt formatCode="&quot;R&quot;\ #,##0" sourceLinked="0"/>
        <c:majorTickMark val="out"/>
        <c:minorTickMark val="none"/>
        <c:tickLblPos val="nextTo"/>
        <c:txPr>
          <a:bodyPr/>
          <a:lstStyle/>
          <a:p>
            <a:pPr>
              <a:defRPr b="1"/>
            </a:pPr>
            <a:endParaRPr lang="en-US"/>
          </a:p>
        </c:txPr>
        <c:crossAx val="489367392"/>
        <c:crosses val="autoZero"/>
        <c:crossBetween val="between"/>
      </c:valAx>
    </c:plotArea>
    <c:legend>
      <c:legendPos val="b"/>
      <c:legendEntry>
        <c:idx val="0"/>
        <c:delete val="1"/>
      </c:legendEntry>
      <c:layout>
        <c:manualLayout>
          <c:xMode val="edge"/>
          <c:yMode val="edge"/>
          <c:x val="0.44882285823290341"/>
          <c:y val="0.90581756684400938"/>
          <c:w val="0.23471205603862749"/>
          <c:h val="6.8861606404992823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a:bevelB/>
    </a:sp3d>
  </c:spPr>
  <c:txPr>
    <a:bodyPr/>
    <a:lstStyle/>
    <a:p>
      <a:pPr>
        <a:defRPr>
          <a:solidFill>
            <a:schemeClr val="bg1"/>
          </a:solidFil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a:t>Provincial Departments</a:t>
            </a:r>
          </a:p>
          <a:p>
            <a:pPr algn="ctr">
              <a:defRPr sz="1400"/>
            </a:pPr>
            <a:r>
              <a:rPr lang="en-US" sz="1400"/>
              <a:t>Submission Rate of of Exception Reports </a:t>
            </a:r>
          </a:p>
        </c:rich>
      </c:tx>
      <c:layout>
        <c:manualLayout>
          <c:xMode val="edge"/>
          <c:yMode val="edge"/>
          <c:x val="0.34269302918017602"/>
          <c:y val="1.7578626387941353E-2"/>
        </c:manualLayout>
      </c:layout>
      <c:overlay val="0"/>
      <c:spPr>
        <a:noFill/>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8.9472634341934865E-2"/>
          <c:y val="0.19785386636867611"/>
          <c:w val="0.89571255331207711"/>
          <c:h val="0.57420314408150308"/>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B - Provincial Departments - June - July 2016.xlsx]SUBMISSION DATES'!$A$30</c:f>
              <c:strCache>
                <c:ptCount val="1"/>
                <c:pt idx="0">
                  <c:v>2016</c:v>
                </c:pt>
              </c:strCache>
            </c:strRef>
          </c:tx>
          <c:spPr>
            <a:solidFill>
              <a:srgbClr val="00B0F0"/>
            </a:solidFill>
            <a:scene3d>
              <a:camera prst="orthographicFront"/>
              <a:lightRig rig="threePt" dir="t"/>
            </a:scene3d>
            <a:sp3d prstMaterial="matte">
              <a:bevelT/>
            </a:sp3d>
          </c:spPr>
          <c:invertIfNegative val="0"/>
          <c:dLbls>
            <c:numFmt formatCode="0%" sourceLinked="0"/>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'[2]SUBMISSION DATES'!$B$29:$M$29</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'[2]SUBMISSION DATES'!$B$30:$M$30</c:f>
              <c:numCache>
                <c:formatCode>General</c:formatCode>
                <c:ptCount val="12"/>
                <c:pt idx="0">
                  <c:v>0.77777777777777779</c:v>
                </c:pt>
                <c:pt idx="1">
                  <c:v>0.66666666666666663</c:v>
                </c:pt>
                <c:pt idx="2">
                  <c:v>0.66666666666666663</c:v>
                </c:pt>
                <c:pt idx="3">
                  <c:v>0.55555555555555558</c:v>
                </c:pt>
                <c:pt idx="4">
                  <c:v>0.77777777777777779</c:v>
                </c:pt>
                <c:pt idx="5">
                  <c:v>0.88888888888888884</c:v>
                </c:pt>
                <c:pt idx="6">
                  <c:v>1</c:v>
                </c:pt>
              </c:numCache>
            </c:numRef>
          </c:val>
        </c:ser>
        <c:ser>
          <c:idx val="1"/>
          <c:order val="1"/>
          <c:tx>
            <c:strRef>
              <c:f>'I:\BR_Accountant-General\11. CD_Governance Monitoring and Compliance\PFMA\A. Implementation\PFMA Compliance 2016\Invoices not paid within 30 days\FOSAD Report - June - July\[Annexure B - Provincial Departments - June - July 2016.xlsx]SUBMISSION DATES'!$A$31</c:f>
              <c:strCache>
                <c:ptCount val="1"/>
                <c:pt idx="0">
                  <c:v>2015</c:v>
                </c:pt>
              </c:strCache>
            </c:strRef>
          </c:tx>
          <c:spPr>
            <a:solidFill>
              <a:srgbClr val="FFC000"/>
            </a:solidFill>
            <a:scene3d>
              <a:camera prst="orthographicFront"/>
              <a:lightRig rig="threePt" dir="t"/>
            </a:scene3d>
            <a:sp3d>
              <a:bevelT w="165100" prst="coolSlant"/>
            </a:sp3d>
          </c:spPr>
          <c:invertIfNegative val="0"/>
          <c:dPt>
            <c:idx val="11"/>
            <c:invertIfNegative val="0"/>
            <c:bubble3D val="0"/>
            <c:spPr>
              <a:solidFill>
                <a:srgbClr val="FFC000"/>
              </a:solidFill>
              <a:scene3d>
                <a:camera prst="orthographicFront"/>
                <a:lightRig rig="threePt" dir="t"/>
              </a:scene3d>
              <a:sp3d>
                <a:bevelT prst="angle"/>
              </a:sp3d>
            </c:spPr>
          </c:dPt>
          <c:dLbls>
            <c:dLbl>
              <c:idx val="0"/>
              <c:layout>
                <c:manualLayout>
                  <c:x val="1.0927988428378867E-2"/>
                  <c:y val="0"/>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2285418981155049E-2"/>
                  <c:y val="2.0886076157540876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7378974140262438E-3"/>
                  <c:y val="1.047120418848167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4.4123184613449152E-6"/>
                  <c:y val="2.0942408376963353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8.19599132128415E-3"/>
                  <c:y val="2.0932877820725891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471382509591143E-3"/>
                  <c:y val="2.0942408376963353E-3"/>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8.190279320770032E-3"/>
                  <c:y val="0"/>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scene3d>
                <a:camera prst="orthographicFront"/>
                <a:lightRig rig="threePt" dir="t"/>
              </a:scene3d>
              <a:sp3d>
                <a:bevelT/>
              </a:sp3d>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'[2]SUBMISSION DATES'!$B$29:$M$29</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'[2]SUBMISSION DATES'!$B$31:$M$31</c:f>
              <c:numCache>
                <c:formatCode>General</c:formatCode>
                <c:ptCount val="12"/>
                <c:pt idx="0">
                  <c:v>0.66666666666666663</c:v>
                </c:pt>
                <c:pt idx="1">
                  <c:v>0.55555555555555558</c:v>
                </c:pt>
                <c:pt idx="2">
                  <c:v>0.55555555555555558</c:v>
                </c:pt>
                <c:pt idx="3">
                  <c:v>0.44444444444444442</c:v>
                </c:pt>
                <c:pt idx="4">
                  <c:v>0.66666666666666663</c:v>
                </c:pt>
                <c:pt idx="5">
                  <c:v>0.66666666666666663</c:v>
                </c:pt>
                <c:pt idx="6">
                  <c:v>0.77777777777777779</c:v>
                </c:pt>
                <c:pt idx="7">
                  <c:v>0.66666666666666663</c:v>
                </c:pt>
                <c:pt idx="8">
                  <c:v>0.66666666666666663</c:v>
                </c:pt>
                <c:pt idx="9">
                  <c:v>0.66666666666666663</c:v>
                </c:pt>
                <c:pt idx="10">
                  <c:v>0.55555555555555558</c:v>
                </c:pt>
                <c:pt idx="11">
                  <c:v>0.66666666666666663</c:v>
                </c:pt>
              </c:numCache>
            </c:numRef>
          </c:val>
        </c:ser>
        <c:ser>
          <c:idx val="2"/>
          <c:order val="2"/>
          <c:tx>
            <c:strRef>
              <c:f>'I:\BR_Accountant-General\11. CD_Governance Monitoring and Compliance\PFMA\A. Implementation\PFMA Compliance 2016\Invoices not paid within 30 days\FOSAD Report - June - July\[Annexure B - Provincial Departments - June - July 2016.xlsx]SUBMISSION DATES'!$A$32</c:f>
              <c:strCache>
                <c:ptCount val="1"/>
                <c:pt idx="0">
                  <c:v>2014</c:v>
                </c:pt>
              </c:strCache>
            </c:strRef>
          </c:tx>
          <c:spPr>
            <a:solidFill>
              <a:srgbClr val="92D050"/>
            </a:solidFill>
            <a:scene3d>
              <a:camera prst="orthographicFront"/>
              <a:lightRig rig="threePt" dir="t"/>
            </a:scene3d>
            <a:sp3d>
              <a:bevelT/>
            </a:sp3d>
          </c:spPr>
          <c:invertIfNegative val="0"/>
          <c:dLbls>
            <c:dLbl>
              <c:idx val="2"/>
              <c:layout>
                <c:manualLayout>
                  <c:x val="8.2004552866946964E-3"/>
                  <c:y val="8.3769633507853412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3667425477824494E-2"/>
                  <c:y val="0"/>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8.2004552866946964E-3"/>
                  <c:y val="0"/>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'[2]SUBMISSION DATES'!$B$29:$M$29</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'[2]SUBMISSION DATES'!$B$32:$M$32</c:f>
              <c:numCache>
                <c:formatCode>General</c:formatCode>
                <c:ptCount val="12"/>
                <c:pt idx="7">
                  <c:v>0.66666666666666663</c:v>
                </c:pt>
                <c:pt idx="8">
                  <c:v>0.77777777777777779</c:v>
                </c:pt>
                <c:pt idx="9">
                  <c:v>0.55555555555555558</c:v>
                </c:pt>
                <c:pt idx="10">
                  <c:v>0.66666666666666663</c:v>
                </c:pt>
                <c:pt idx="11">
                  <c:v>0.55555555555555558</c:v>
                </c:pt>
              </c:numCache>
            </c:numRef>
          </c:val>
          <c:shape val="cylinder"/>
        </c:ser>
        <c:dLbls>
          <c:showLegendKey val="0"/>
          <c:showVal val="1"/>
          <c:showCatName val="0"/>
          <c:showSerName val="0"/>
          <c:showPercent val="0"/>
          <c:showBubbleSize val="0"/>
        </c:dLbls>
        <c:gapWidth val="150"/>
        <c:shape val="box"/>
        <c:axId val="489362688"/>
        <c:axId val="489363864"/>
        <c:axId val="0"/>
      </c:bar3DChart>
      <c:catAx>
        <c:axId val="489362688"/>
        <c:scaling>
          <c:orientation val="minMax"/>
        </c:scaling>
        <c:delete val="0"/>
        <c:axPos val="b"/>
        <c:numFmt formatCode="General" sourceLinked="0"/>
        <c:majorTickMark val="out"/>
        <c:minorTickMark val="none"/>
        <c:tickLblPos val="nextTo"/>
        <c:txPr>
          <a:bodyPr rot="-2700000"/>
          <a:lstStyle/>
          <a:p>
            <a:pPr>
              <a:defRPr b="1"/>
            </a:pPr>
            <a:endParaRPr lang="en-US"/>
          </a:p>
        </c:txPr>
        <c:crossAx val="489363864"/>
        <c:crosses val="autoZero"/>
        <c:auto val="1"/>
        <c:lblAlgn val="ctr"/>
        <c:lblOffset val="100"/>
        <c:noMultiLvlLbl val="0"/>
      </c:catAx>
      <c:valAx>
        <c:axId val="489363864"/>
        <c:scaling>
          <c:orientation val="minMax"/>
        </c:scaling>
        <c:delete val="0"/>
        <c:axPos val="l"/>
        <c:majorGridlines>
          <c:spPr>
            <a:effectLst>
              <a:outerShdw blurRad="50800" dist="50800" dir="5400000" algn="ctr" rotWithShape="0">
                <a:schemeClr val="bg1">
                  <a:lumMod val="75000"/>
                </a:schemeClr>
              </a:outerShdw>
            </a:effectLst>
          </c:spPr>
        </c:majorGridlines>
        <c:numFmt formatCode="General" sourceLinked="1"/>
        <c:majorTickMark val="out"/>
        <c:minorTickMark val="none"/>
        <c:tickLblPos val="nextTo"/>
        <c:txPr>
          <a:bodyPr/>
          <a:lstStyle/>
          <a:p>
            <a:pPr>
              <a:defRPr sz="1000" b="1"/>
            </a:pPr>
            <a:endParaRPr lang="en-US"/>
          </a:p>
        </c:txPr>
        <c:crossAx val="489362688"/>
        <c:crosses val="autoZero"/>
        <c:crossBetween val="between"/>
      </c:valAx>
    </c:plotArea>
    <c:legend>
      <c:legendPos val="b"/>
      <c:legendEntry>
        <c:idx val="2"/>
        <c:txPr>
          <a:bodyPr/>
          <a:lstStyle/>
          <a:p>
            <a:pPr>
              <a:defRPr lang="en-ZA" sz="1200" b="1" i="0" u="none" strike="noStrike" kern="1200" baseline="0">
                <a:solidFill>
                  <a:sysClr val="window" lastClr="FFFFFF"/>
                </a:solidFill>
                <a:latin typeface="+mn-lt"/>
                <a:ea typeface="+mn-ea"/>
                <a:cs typeface="+mn-cs"/>
              </a:defRPr>
            </a:pPr>
            <a:endParaRPr lang="en-US"/>
          </a:p>
        </c:txPr>
      </c:legendEntry>
      <c:layout>
        <c:manualLayout>
          <c:xMode val="edge"/>
          <c:yMode val="edge"/>
          <c:x val="0.40505073125021784"/>
          <c:y val="0.89009497427975659"/>
          <c:w val="0.18453499598102358"/>
          <c:h val="4.293935771117615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a:sp3d>
  </c:spPr>
  <c:txPr>
    <a:bodyPr/>
    <a:lstStyle/>
    <a:p>
      <a:pPr>
        <a:defRPr>
          <a:solidFill>
            <a:schemeClr val="bg1"/>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a:t>Provincial Departments</a:t>
            </a:r>
          </a:p>
          <a:p>
            <a:pPr algn="ctr">
              <a:defRPr sz="1400"/>
            </a:pPr>
            <a:r>
              <a:rPr lang="en-US" sz="1400" b="1" i="0" u="none" strike="noStrike" baseline="0">
                <a:effectLst/>
              </a:rPr>
              <a:t>Number of Invoices Paid After 30 Days</a:t>
            </a:r>
            <a:endParaRPr lang="en-US" sz="1400"/>
          </a:p>
        </c:rich>
      </c:tx>
      <c:layout>
        <c:manualLayout>
          <c:xMode val="edge"/>
          <c:yMode val="edge"/>
          <c:x val="0.34710485133020347"/>
          <c:y val="2.566844631566844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8179396325459318"/>
          <c:y val="0.1954815543890347"/>
          <c:w val="0.89571255331207711"/>
          <c:h val="0.57420314408150308"/>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B - Provincial Departments - June - July 2016.xlsx]DATA FOR GRAPHS'!$K$124</c:f>
              <c:strCache>
                <c:ptCount val="1"/>
                <c:pt idx="0">
                  <c:v>2014</c:v>
                </c:pt>
              </c:strCache>
            </c:strRef>
          </c:tx>
          <c:spPr>
            <a:solidFill>
              <a:srgbClr val="00B0F0"/>
            </a:solidFill>
            <a:scene3d>
              <a:camera prst="orthographicFront"/>
              <a:lightRig rig="threePt" dir="t"/>
            </a:scene3d>
            <a:sp3d prstMaterial="matte">
              <a:bevelT/>
            </a:sp3d>
          </c:spPr>
          <c:invertIfNegative val="0"/>
          <c:dLbls>
            <c:dLbl>
              <c:idx val="0"/>
              <c:layout>
                <c:manualLayout>
                  <c:x val="0"/>
                  <c:y val="4.108309990662938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8.5450842082239395E-3"/>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5625E-2"/>
                  <c:y val="1.8674136321195075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867413632119514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3773204819985804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1204481792717018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3.7348272642390291E-3"/>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0"/>
                  <c:y val="2.1678172581368439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3.472222222222222E-3"/>
                  <c:y val="2.2408963585434174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9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GRAPHS'!$K$125:$K$136</c:f>
              <c:numCache>
                <c:formatCode>General</c:formatCode>
                <c:ptCount val="12"/>
                <c:pt idx="7">
                  <c:v>22326</c:v>
                </c:pt>
                <c:pt idx="8">
                  <c:v>19495</c:v>
                </c:pt>
                <c:pt idx="9">
                  <c:v>31932</c:v>
                </c:pt>
                <c:pt idx="10">
                  <c:v>32115</c:v>
                </c:pt>
                <c:pt idx="11">
                  <c:v>28283</c:v>
                </c:pt>
              </c:numCache>
            </c:numRef>
          </c:val>
        </c:ser>
        <c:ser>
          <c:idx val="1"/>
          <c:order val="1"/>
          <c:tx>
            <c:strRef>
              <c:f>'I:\BR_Accountant-General\11. CD_Governance Monitoring and Compliance\PFMA\A. Implementation\PFMA Compliance 2016\Invoices not paid within 30 days\FOSAD Report - June - July\[Annexure B - Provincial Departments - June - July 2016.xlsx]DATA FOR GRAPHS'!$L$124</c:f>
              <c:strCache>
                <c:ptCount val="1"/>
                <c:pt idx="0">
                  <c:v>2015</c:v>
                </c:pt>
              </c:strCache>
            </c:strRef>
          </c:tx>
          <c:spPr>
            <a:solidFill>
              <a:srgbClr val="C00000"/>
            </a:solidFill>
            <a:scene3d>
              <a:camera prst="orthographicFront"/>
              <a:lightRig rig="threePt" dir="t"/>
            </a:scene3d>
            <a:sp3d>
              <a:bevelT/>
            </a:sp3d>
          </c:spPr>
          <c:invertIfNegative val="0"/>
          <c:dLbls>
            <c:dLbl>
              <c:idx val="2"/>
              <c:layout>
                <c:manualLayout>
                  <c:x val="-8.2662713089178795E-3"/>
                  <c:y val="1.4719411223551058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1572779832484989E-2"/>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9.9195255707014186E-3"/>
                  <c:y val="2.2079116835326519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9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GRAPHS'!$L$125:$L$136</c:f>
              <c:numCache>
                <c:formatCode>General</c:formatCode>
                <c:ptCount val="12"/>
                <c:pt idx="0">
                  <c:v>31174</c:v>
                </c:pt>
                <c:pt idx="1">
                  <c:v>24231</c:v>
                </c:pt>
                <c:pt idx="2">
                  <c:v>33745</c:v>
                </c:pt>
                <c:pt idx="3">
                  <c:v>34157</c:v>
                </c:pt>
                <c:pt idx="4">
                  <c:v>24888</c:v>
                </c:pt>
                <c:pt idx="5">
                  <c:v>30466</c:v>
                </c:pt>
                <c:pt idx="6">
                  <c:v>29334</c:v>
                </c:pt>
                <c:pt idx="7">
                  <c:v>24859</c:v>
                </c:pt>
                <c:pt idx="8">
                  <c:v>28603</c:v>
                </c:pt>
                <c:pt idx="9">
                  <c:v>25943</c:v>
                </c:pt>
                <c:pt idx="10">
                  <c:v>28087</c:v>
                </c:pt>
                <c:pt idx="11">
                  <c:v>21790</c:v>
                </c:pt>
              </c:numCache>
            </c:numRef>
          </c:val>
        </c:ser>
        <c:ser>
          <c:idx val="2"/>
          <c:order val="2"/>
          <c:tx>
            <c:strRef>
              <c:f>'I:\BR_Accountant-General\11. CD_Governance Monitoring and Compliance\PFMA\A. Implementation\PFMA Compliance 2016\Invoices not paid within 30 days\FOSAD Report - June - July\[Annexure B - Provincial Departments - June - July 2016.xlsx]DATA FOR GRAPHS'!$M$124</c:f>
              <c:strCache>
                <c:ptCount val="1"/>
                <c:pt idx="0">
                  <c:v>2016</c:v>
                </c:pt>
              </c:strCache>
            </c:strRef>
          </c:tx>
          <c:spPr>
            <a:scene3d>
              <a:camera prst="orthographicFront"/>
              <a:lightRig rig="threePt" dir="t"/>
            </a:scene3d>
            <a:sp3d>
              <a:bevelT/>
            </a:sp3d>
          </c:spPr>
          <c:invertIfNegative val="0"/>
          <c:dLbls>
            <c:dLbl>
              <c:idx val="1"/>
              <c:layout>
                <c:manualLayout>
                  <c:x val="0"/>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9.9195255707014186E-3"/>
                  <c:y val="-2.5758969641214352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9.9195255707013579E-3"/>
                  <c:y val="3.6798528058877643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9.9195255707014186E-3"/>
                  <c:y val="4.0478380864765406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9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GRAPHS'!$M$125:$M$136</c:f>
              <c:numCache>
                <c:formatCode>General</c:formatCode>
                <c:ptCount val="12"/>
                <c:pt idx="0">
                  <c:v>23498</c:v>
                </c:pt>
                <c:pt idx="1">
                  <c:v>23569</c:v>
                </c:pt>
                <c:pt idx="2">
                  <c:v>33776</c:v>
                </c:pt>
                <c:pt idx="3">
                  <c:v>38238</c:v>
                </c:pt>
                <c:pt idx="4">
                  <c:v>34613</c:v>
                </c:pt>
                <c:pt idx="5">
                  <c:v>29306</c:v>
                </c:pt>
                <c:pt idx="6">
                  <c:v>28649</c:v>
                </c:pt>
              </c:numCache>
            </c:numRef>
          </c:val>
        </c:ser>
        <c:dLbls>
          <c:showLegendKey val="0"/>
          <c:showVal val="1"/>
          <c:showCatName val="0"/>
          <c:showSerName val="0"/>
          <c:showPercent val="0"/>
          <c:showBubbleSize val="0"/>
        </c:dLbls>
        <c:gapWidth val="150"/>
        <c:shape val="box"/>
        <c:axId val="489368568"/>
        <c:axId val="489363080"/>
        <c:axId val="0"/>
      </c:bar3DChart>
      <c:catAx>
        <c:axId val="489368568"/>
        <c:scaling>
          <c:orientation val="minMax"/>
        </c:scaling>
        <c:delete val="0"/>
        <c:axPos val="b"/>
        <c:numFmt formatCode="General" sourceLinked="1"/>
        <c:majorTickMark val="out"/>
        <c:minorTickMark val="none"/>
        <c:tickLblPos val="nextTo"/>
        <c:txPr>
          <a:bodyPr rot="-2700000"/>
          <a:lstStyle/>
          <a:p>
            <a:pPr>
              <a:defRPr sz="1050" b="0"/>
            </a:pPr>
            <a:endParaRPr lang="en-US"/>
          </a:p>
        </c:txPr>
        <c:crossAx val="489363080"/>
        <c:crosses val="autoZero"/>
        <c:auto val="1"/>
        <c:lblAlgn val="ctr"/>
        <c:lblOffset val="100"/>
        <c:noMultiLvlLbl val="0"/>
      </c:catAx>
      <c:valAx>
        <c:axId val="489363080"/>
        <c:scaling>
          <c:orientation val="minMax"/>
        </c:scaling>
        <c:delete val="0"/>
        <c:axPos val="l"/>
        <c:majorGridlines>
          <c:spPr>
            <a:effectLst>
              <a:outerShdw blurRad="50800" dist="50800" dir="5400000" algn="ctr" rotWithShape="0">
                <a:schemeClr val="bg1">
                  <a:lumMod val="75000"/>
                </a:schemeClr>
              </a:outerShdw>
            </a:effectLst>
          </c:spPr>
        </c:majorGridlines>
        <c:numFmt formatCode="General" sourceLinked="1"/>
        <c:majorTickMark val="out"/>
        <c:minorTickMark val="none"/>
        <c:tickLblPos val="nextTo"/>
        <c:txPr>
          <a:bodyPr/>
          <a:lstStyle/>
          <a:p>
            <a:pPr>
              <a:defRPr sz="1050" b="1"/>
            </a:pPr>
            <a:endParaRPr lang="en-US"/>
          </a:p>
        </c:txPr>
        <c:crossAx val="489368568"/>
        <c:crosses val="autoZero"/>
        <c:crossBetween val="between"/>
      </c:valAx>
    </c:plotArea>
    <c:legend>
      <c:legendPos val="b"/>
      <c:layout>
        <c:manualLayout>
          <c:xMode val="edge"/>
          <c:yMode val="edge"/>
          <c:x val="0.38439432968311266"/>
          <c:y val="0.90581765514604795"/>
          <c:w val="0.23440644138232722"/>
          <c:h val="7.6577192556812737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a:t> </a:t>
            </a:r>
            <a:r>
              <a:rPr lang="en-US" sz="1400" b="1" i="0" u="none" strike="noStrike" baseline="0">
                <a:effectLst/>
              </a:rPr>
              <a:t>Provincial</a:t>
            </a:r>
            <a:r>
              <a:rPr lang="en-US" sz="1400"/>
              <a:t> Departments</a:t>
            </a:r>
          </a:p>
          <a:p>
            <a:pPr algn="ctr">
              <a:defRPr sz="1400"/>
            </a:pPr>
            <a:r>
              <a:rPr lang="en-US" sz="1400" b="1" i="0" u="none" strike="noStrike" baseline="0">
                <a:effectLst/>
              </a:rPr>
              <a:t>Rand Value (Rb) of Invoices Paid After 30 Days</a:t>
            </a:r>
            <a:endParaRPr lang="en-US" sz="1400"/>
          </a:p>
        </c:rich>
      </c:tx>
      <c:layout>
        <c:manualLayout>
          <c:xMode val="edge"/>
          <c:yMode val="edge"/>
          <c:x val="0.34710485133020347"/>
          <c:y val="2.566844631566844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3094892049641238"/>
          <c:y val="0.24042532673488654"/>
          <c:w val="0.89571255331207711"/>
          <c:h val="0.57420314408150308"/>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B - Provincial Departments - June - July 2016.xlsx]DATA FOR GRAPHS'!$D$124</c:f>
              <c:strCache>
                <c:ptCount val="1"/>
                <c:pt idx="0">
                  <c:v>2014</c:v>
                </c:pt>
              </c:strCache>
            </c:strRef>
          </c:tx>
          <c:spPr>
            <a:solidFill>
              <a:srgbClr val="00B0F0"/>
            </a:solidFill>
            <a:scene3d>
              <a:camera prst="orthographicFront"/>
              <a:lightRig rig="threePt" dir="t"/>
            </a:scene3d>
            <a:sp3d prstMaterial="matte">
              <a:bevelT/>
            </a:sp3d>
          </c:spPr>
          <c:invertIfNegative val="0"/>
          <c:dLbls>
            <c:dLbl>
              <c:idx val="0"/>
              <c:layout>
                <c:manualLayout>
                  <c:x val="1.4423034148110886E-2"/>
                  <c:y val="3.022670025188916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6.4102221902835807E-3"/>
                  <c:y val="6.717044500419815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2.3509655751469415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4767492394611041E-3"/>
                  <c:y val="2.0151133501259445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7382377398392345E-3"/>
                  <c:y val="2.0151133501259445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25687342344445E-2"/>
                </c:manualLayout>
              </c:layout>
              <c:showLegendKey val="0"/>
              <c:showVal val="1"/>
              <c:showCatName val="0"/>
              <c:showSerName val="0"/>
              <c:showPercent val="0"/>
              <c:showBubbleSize val="0"/>
              <c:extLst>
                <c:ext xmlns:c15="http://schemas.microsoft.com/office/drawing/2012/chart" uri="{CE6537A1-D6FC-4f65-9D91-7224C49458BB}"/>
              </c:extLst>
            </c:dLbl>
            <c:dLbl>
              <c:idx val="7"/>
              <c:tx>
                <c:rich>
                  <a:bodyPr/>
                  <a:lstStyle/>
                  <a:p>
                    <a:r>
                      <a:rPr lang="en-US"/>
                      <a:t>0,9</a:t>
                    </a:r>
                  </a:p>
                </c:rich>
              </c:tx>
              <c:showLegendKey val="0"/>
              <c:showVal val="1"/>
              <c:showCatName val="0"/>
              <c:showSerName val="0"/>
              <c:showPercent val="0"/>
              <c:showBubbleSize val="0"/>
              <c:extLst>
                <c:ext xmlns:c15="http://schemas.microsoft.com/office/drawing/2012/chart" uri="{CE6537A1-D6FC-4f65-9D91-7224C49458BB}"/>
              </c:extLst>
            </c:dLbl>
            <c:dLbl>
              <c:idx val="8"/>
              <c:layout>
                <c:manualLayout>
                  <c:x val="0"/>
                  <c:y val="-2.0151133501259445E-2"/>
                </c:manualLayout>
              </c:layout>
              <c:tx>
                <c:rich>
                  <a:bodyPr/>
                  <a:lstStyle/>
                  <a:p>
                    <a:r>
                      <a:rPr lang="en-US"/>
                      <a:t>1,0</a:t>
                    </a:r>
                  </a:p>
                </c:rich>
              </c:tx>
              <c:showLegendKey val="0"/>
              <c:showVal val="1"/>
              <c:showCatName val="0"/>
              <c:showSerName val="0"/>
              <c:showPercent val="0"/>
              <c:showBubbleSize val="0"/>
              <c:extLst>
                <c:ext xmlns:c15="http://schemas.microsoft.com/office/drawing/2012/chart" uri="{CE6537A1-D6FC-4f65-9D91-7224C49458BB}"/>
              </c:extLst>
            </c:dLbl>
            <c:dLbl>
              <c:idx val="9"/>
              <c:layout>
                <c:manualLayout>
                  <c:x val="6.4101302241066022E-3"/>
                  <c:y val="1.719087381079884E-2"/>
                </c:manualLayout>
              </c:layout>
              <c:tx>
                <c:rich>
                  <a:bodyPr/>
                  <a:lstStyle/>
                  <a:p>
                    <a:r>
                      <a:rPr lang="en-US"/>
                      <a:t>1,4</a:t>
                    </a:r>
                  </a:p>
                </c:rich>
              </c:tx>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1.6792611251049538E-2"/>
                </c:manualLayout>
              </c:layout>
              <c:tx>
                <c:rich>
                  <a:bodyPr/>
                  <a:lstStyle/>
                  <a:p>
                    <a:r>
                      <a:rPr lang="en-US"/>
                      <a:t>1,8</a:t>
                    </a:r>
                  </a:p>
                </c:rich>
              </c:tx>
              <c:showLegendKey val="0"/>
              <c:showVal val="1"/>
              <c:showCatName val="0"/>
              <c:showSerName val="0"/>
              <c:showPercent val="0"/>
              <c:showBubbleSize val="0"/>
              <c:extLst>
                <c:ext xmlns:c15="http://schemas.microsoft.com/office/drawing/2012/chart" uri="{CE6537A1-D6FC-4f65-9D91-7224C49458BB}"/>
              </c:extLst>
            </c:dLbl>
            <c:dLbl>
              <c:idx val="11"/>
              <c:layout>
                <c:manualLayout>
                  <c:x val="2.2315202231518588E-3"/>
                  <c:y val="8.9923834677992E-3"/>
                </c:manualLayout>
              </c:layout>
              <c:tx>
                <c:rich>
                  <a:bodyPr/>
                  <a:lstStyle/>
                  <a:p>
                    <a:r>
                      <a:rPr lang="en-US"/>
                      <a:t>1,4</a:t>
                    </a:r>
                  </a:p>
                </c:rich>
              </c:tx>
              <c:showLegendKey val="0"/>
              <c:showVal val="1"/>
              <c:showCatName val="0"/>
              <c:showSerName val="0"/>
              <c:showPercent val="0"/>
              <c:showBubbleSize val="0"/>
              <c:extLst>
                <c:ext xmlns:c15="http://schemas.microsoft.com/office/drawing/2012/chart" uri="{CE6537A1-D6FC-4f65-9D91-7224C49458BB}"/>
              </c:extLst>
            </c:dLbl>
            <c:numFmt formatCode="&quot;R&quot;\ #,##0" sourceLinked="0"/>
            <c:spPr>
              <a:noFill/>
              <a:ln>
                <a:noFill/>
              </a:ln>
              <a:effectLst/>
            </c:spPr>
            <c:txPr>
              <a:bodyPr/>
              <a:lstStyle/>
              <a:p>
                <a:pPr>
                  <a:defRPr sz="9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GRAPHS'!$D$125:$D$136</c:f>
              <c:numCache>
                <c:formatCode>General</c:formatCode>
                <c:ptCount val="12"/>
                <c:pt idx="7">
                  <c:v>944038426.70000005</c:v>
                </c:pt>
                <c:pt idx="8">
                  <c:v>1022439231</c:v>
                </c:pt>
                <c:pt idx="9">
                  <c:v>1400338411</c:v>
                </c:pt>
                <c:pt idx="10">
                  <c:v>1830357153.7</c:v>
                </c:pt>
                <c:pt idx="11">
                  <c:v>1409031422.72</c:v>
                </c:pt>
              </c:numCache>
            </c:numRef>
          </c:val>
        </c:ser>
        <c:ser>
          <c:idx val="1"/>
          <c:order val="1"/>
          <c:tx>
            <c:strRef>
              <c:f>'I:\BR_Accountant-General\11. CD_Governance Monitoring and Compliance\PFMA\A. Implementation\PFMA Compliance 2016\Invoices not paid within 30 days\FOSAD Report - June - July\[Annexure B - Provincial Departments - June - July 2016.xlsx]DATA FOR GRAPHS'!$E$124</c:f>
              <c:strCache>
                <c:ptCount val="1"/>
                <c:pt idx="0">
                  <c:v>2015</c:v>
                </c:pt>
              </c:strCache>
            </c:strRef>
          </c:tx>
          <c:spPr>
            <a:solidFill>
              <a:srgbClr val="C00000"/>
            </a:solidFill>
            <a:scene3d>
              <a:camera prst="orthographicFront"/>
              <a:lightRig rig="threePt" dir="t"/>
            </a:scene3d>
            <a:sp3d>
              <a:bevelT w="165100" prst="coolSlant"/>
            </a:sp3d>
          </c:spPr>
          <c:invertIfNegative val="0"/>
          <c:dLbls>
            <c:dLbl>
              <c:idx val="0"/>
              <c:tx>
                <c:rich>
                  <a:bodyPr/>
                  <a:lstStyle/>
                  <a:p>
                    <a:r>
                      <a:rPr lang="en-US"/>
                      <a:t>1,8</a:t>
                    </a:r>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0"/>
                  <c:y val="2.0151133501259445E-2"/>
                </c:manualLayout>
              </c:layout>
              <c:tx>
                <c:rich>
                  <a:bodyPr/>
                  <a:lstStyle/>
                  <a:p>
                    <a:r>
                      <a:rPr lang="en-US"/>
                      <a:t>3,7</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2,0</a:t>
                    </a:r>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1,9</a:t>
                    </a:r>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0151133501259445E-2"/>
                </c:manualLayout>
              </c:layout>
              <c:tx>
                <c:rich>
                  <a:bodyPr/>
                  <a:lstStyle/>
                  <a:p>
                    <a:r>
                      <a:rPr lang="en-US"/>
                      <a:t>6,1</a:t>
                    </a:r>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0940849018557819E-2"/>
                </c:manualLayout>
              </c:layout>
              <c:tx>
                <c:rich>
                  <a:bodyPr/>
                  <a:lstStyle/>
                  <a:p>
                    <a:r>
                      <a:rPr lang="en-US"/>
                      <a:t>1,6</a:t>
                    </a:r>
                  </a:p>
                </c:rich>
              </c:tx>
              <c:showLegendKey val="0"/>
              <c:showVal val="1"/>
              <c:showCatName val="0"/>
              <c:showSerName val="0"/>
              <c:showPercent val="0"/>
              <c:showBubbleSize val="0"/>
              <c:extLst>
                <c:ext xmlns:c15="http://schemas.microsoft.com/office/drawing/2012/chart" uri="{CE6537A1-D6FC-4f65-9D91-7224C49458BB}"/>
              </c:extLst>
            </c:dLbl>
            <c:dLbl>
              <c:idx val="6"/>
              <c:tx>
                <c:rich>
                  <a:bodyPr/>
                  <a:lstStyle/>
                  <a:p>
                    <a:r>
                      <a:rPr lang="en-US"/>
                      <a:t>1,9</a:t>
                    </a:r>
                  </a:p>
                </c:rich>
              </c:tx>
              <c:showLegendKey val="0"/>
              <c:showVal val="1"/>
              <c:showCatName val="0"/>
              <c:showSerName val="0"/>
              <c:showPercent val="0"/>
              <c:showBubbleSize val="0"/>
              <c:extLst>
                <c:ext xmlns:c15="http://schemas.microsoft.com/office/drawing/2012/chart" uri="{CE6537A1-D6FC-4f65-9D91-7224C49458BB}"/>
              </c:extLst>
            </c:dLbl>
            <c:dLbl>
              <c:idx val="7"/>
              <c:tx>
                <c:rich>
                  <a:bodyPr/>
                  <a:lstStyle/>
                  <a:p>
                    <a:r>
                      <a:rPr lang="en-US"/>
                      <a:t>1,8</a:t>
                    </a:r>
                  </a:p>
                </c:rich>
              </c:tx>
              <c:showLegendKey val="0"/>
              <c:showVal val="1"/>
              <c:showCatName val="0"/>
              <c:showSerName val="0"/>
              <c:showPercent val="0"/>
              <c:showBubbleSize val="0"/>
              <c:extLst>
                <c:ext xmlns:c15="http://schemas.microsoft.com/office/drawing/2012/chart" uri="{CE6537A1-D6FC-4f65-9D91-7224C49458BB}"/>
              </c:extLst>
            </c:dLbl>
            <c:dLbl>
              <c:idx val="8"/>
              <c:layout>
                <c:manualLayout>
                  <c:x val="1.738374619730552E-3"/>
                  <c:y val="-1.0075566750629662E-2"/>
                </c:manualLayout>
              </c:layout>
              <c:tx>
                <c:rich>
                  <a:bodyPr/>
                  <a:lstStyle/>
                  <a:p>
                    <a:r>
                      <a:rPr lang="en-US"/>
                      <a:t>2,2</a:t>
                    </a:r>
                  </a:p>
                </c:rich>
              </c:tx>
              <c:showLegendKey val="0"/>
              <c:showVal val="1"/>
              <c:showCatName val="0"/>
              <c:showSerName val="0"/>
              <c:showPercent val="0"/>
              <c:showBubbleSize val="0"/>
              <c:extLst>
                <c:ext xmlns:c15="http://schemas.microsoft.com/office/drawing/2012/chart" uri="{CE6537A1-D6FC-4f65-9D91-7224C49458BB}"/>
              </c:extLst>
            </c:dLbl>
            <c:dLbl>
              <c:idx val="9"/>
              <c:layout>
                <c:manualLayout>
                  <c:x val="2.3881107409650833E-2"/>
                  <c:y val="4.4127808960907594E-2"/>
                </c:manualLayout>
              </c:layout>
              <c:tx>
                <c:rich>
                  <a:bodyPr/>
                  <a:lstStyle/>
                  <a:p>
                    <a:r>
                      <a:rPr lang="en-US"/>
                      <a:t>1,2</a:t>
                    </a:r>
                  </a:p>
                </c:rich>
              </c:tx>
              <c:showLegendKey val="0"/>
              <c:showVal val="1"/>
              <c:showCatName val="0"/>
              <c:showSerName val="0"/>
              <c:showPercent val="0"/>
              <c:showBubbleSize val="0"/>
              <c:extLst>
                <c:ext xmlns:c15="http://schemas.microsoft.com/office/drawing/2012/chart" uri="{CE6537A1-D6FC-4f65-9D91-7224C49458BB}"/>
              </c:extLst>
            </c:dLbl>
            <c:dLbl>
              <c:idx val="10"/>
              <c:layout>
                <c:manualLayout>
                  <c:x val="0"/>
                  <c:y val="2.0151133501259445E-2"/>
                </c:manualLayout>
              </c:layout>
              <c:tx>
                <c:rich>
                  <a:bodyPr/>
                  <a:lstStyle/>
                  <a:p>
                    <a:r>
                      <a:rPr lang="en-US"/>
                      <a:t>1,4</a:t>
                    </a:r>
                  </a:p>
                </c:rich>
              </c:tx>
              <c:showLegendKey val="0"/>
              <c:showVal val="1"/>
              <c:showCatName val="0"/>
              <c:showSerName val="0"/>
              <c:showPercent val="0"/>
              <c:showBubbleSize val="0"/>
              <c:extLst>
                <c:ext xmlns:c15="http://schemas.microsoft.com/office/drawing/2012/chart" uri="{CE6537A1-D6FC-4f65-9D91-7224C49458BB}"/>
              </c:extLst>
            </c:dLbl>
            <c:dLbl>
              <c:idx val="11"/>
              <c:layout>
                <c:manualLayout>
                  <c:x val="1.4669928533190562E-2"/>
                  <c:y val="0"/>
                </c:manualLayout>
              </c:layout>
              <c:tx>
                <c:rich>
                  <a:bodyPr/>
                  <a:lstStyle/>
                  <a:p>
                    <a:r>
                      <a:rPr lang="en-US"/>
                      <a:t>1,2</a:t>
                    </a:r>
                  </a:p>
                </c:rich>
              </c:tx>
              <c:showLegendKey val="0"/>
              <c:showVal val="1"/>
              <c:showCatName val="0"/>
              <c:showSerName val="0"/>
              <c:showPercent val="0"/>
              <c:showBubbleSize val="0"/>
              <c:extLst>
                <c:ext xmlns:c15="http://schemas.microsoft.com/office/drawing/2012/chart" uri="{CE6537A1-D6FC-4f65-9D91-7224C49458BB}"/>
              </c:extLst>
            </c:dLbl>
            <c:numFmt formatCode="&quot;R&quot;\ #,##0" sourceLinked="0"/>
            <c:spPr>
              <a:scene3d>
                <a:camera prst="orthographicFront"/>
                <a:lightRig rig="threePt" dir="t"/>
              </a:scene3d>
              <a:sp3d>
                <a:bevelT/>
              </a:sp3d>
            </c:spPr>
            <c:txPr>
              <a:bodyPr/>
              <a:lstStyle/>
              <a:p>
                <a:pPr>
                  <a:defRPr sz="9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GRAPHS'!$E$125:$E$136</c:f>
              <c:numCache>
                <c:formatCode>General</c:formatCode>
                <c:ptCount val="12"/>
                <c:pt idx="0">
                  <c:v>1849339753.0999999</c:v>
                </c:pt>
                <c:pt idx="1">
                  <c:v>3757443087.2399998</c:v>
                </c:pt>
                <c:pt idx="2">
                  <c:v>2022486202.9300001</c:v>
                </c:pt>
                <c:pt idx="3">
                  <c:v>1943515292.8800001</c:v>
                </c:pt>
                <c:pt idx="4">
                  <c:v>6193376160.3499994</c:v>
                </c:pt>
                <c:pt idx="5">
                  <c:v>1600931207.1199999</c:v>
                </c:pt>
                <c:pt idx="6">
                  <c:v>1907144512.0999999</c:v>
                </c:pt>
                <c:pt idx="7">
                  <c:v>1839275871.77</c:v>
                </c:pt>
                <c:pt idx="8">
                  <c:v>2232326594.3599997</c:v>
                </c:pt>
                <c:pt idx="9">
                  <c:v>1227632909.6799998</c:v>
                </c:pt>
                <c:pt idx="10">
                  <c:v>1466954538.8500001</c:v>
                </c:pt>
                <c:pt idx="11">
                  <c:v>1200823971.2</c:v>
                </c:pt>
              </c:numCache>
            </c:numRef>
          </c:val>
        </c:ser>
        <c:ser>
          <c:idx val="2"/>
          <c:order val="2"/>
          <c:tx>
            <c:strRef>
              <c:f>'I:\BR_Accountant-General\11. CD_Governance Monitoring and Compliance\PFMA\A. Implementation\PFMA Compliance 2016\Invoices not paid within 30 days\FOSAD Report - June - July\[Annexure B - Provincial Departments - June - July 2016.xlsx]DATA FOR GRAPHS'!$F$124</c:f>
              <c:strCache>
                <c:ptCount val="1"/>
                <c:pt idx="0">
                  <c:v>2016</c:v>
                </c:pt>
              </c:strCache>
            </c:strRef>
          </c:tx>
          <c:spPr>
            <a:scene3d>
              <a:camera prst="orthographicFront"/>
              <a:lightRig rig="threePt" dir="t"/>
            </a:scene3d>
            <a:sp3d>
              <a:bevelT/>
            </a:sp3d>
          </c:spPr>
          <c:invertIfNegative val="0"/>
          <c:dLbls>
            <c:dLbl>
              <c:idx val="0"/>
              <c:tx>
                <c:rich>
                  <a:bodyPr/>
                  <a:lstStyle/>
                  <a:p>
                    <a:r>
                      <a:rPr lang="en-US"/>
                      <a:t>1,6</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2,0</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2,4</a:t>
                    </a:r>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1.4669928533190681E-2"/>
                  <c:y val="-2.0131233450184312E-2"/>
                </c:manualLayout>
              </c:layout>
              <c:tx>
                <c:rich>
                  <a:bodyPr/>
                  <a:lstStyle/>
                  <a:p>
                    <a:r>
                      <a:rPr lang="en-US"/>
                      <a:t>2,0</a:t>
                    </a:r>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a:t>1,8</a:t>
                    </a:r>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en-US"/>
                      <a:t>1,8</a:t>
                    </a:r>
                  </a:p>
                </c:rich>
              </c:tx>
              <c:showLegendKey val="0"/>
              <c:showVal val="1"/>
              <c:showCatName val="0"/>
              <c:showSerName val="0"/>
              <c:showPercent val="0"/>
              <c:showBubbleSize val="0"/>
              <c:extLst>
                <c:ext xmlns:c15="http://schemas.microsoft.com/office/drawing/2012/chart" uri="{CE6537A1-D6FC-4f65-9D91-7224C49458BB}"/>
              </c:extLst>
            </c:dLbl>
            <c:dLbl>
              <c:idx val="6"/>
              <c:layout>
                <c:manualLayout>
                  <c:x val="1.1409944414703863E-2"/>
                  <c:y val="-1.0065616725092156E-2"/>
                </c:manualLayout>
              </c:layout>
              <c:tx>
                <c:rich>
                  <a:bodyPr/>
                  <a:lstStyle/>
                  <a:p>
                    <a:r>
                      <a:rPr lang="en-US"/>
                      <a:t>2,0</a:t>
                    </a:r>
                  </a:p>
                </c:rich>
              </c:tx>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GRAPHS'!$F$125:$F$136</c:f>
              <c:numCache>
                <c:formatCode>General</c:formatCode>
                <c:ptCount val="12"/>
                <c:pt idx="0">
                  <c:v>1681864752</c:v>
                </c:pt>
                <c:pt idx="1">
                  <c:v>2059623609</c:v>
                </c:pt>
                <c:pt idx="2">
                  <c:v>2430847026</c:v>
                </c:pt>
                <c:pt idx="3">
                  <c:v>2003595461.8499999</c:v>
                </c:pt>
                <c:pt idx="4">
                  <c:v>1819735174.79</c:v>
                </c:pt>
                <c:pt idx="5">
                  <c:v>1811938746</c:v>
                </c:pt>
                <c:pt idx="6">
                  <c:v>2011375680</c:v>
                </c:pt>
              </c:numCache>
            </c:numRef>
          </c:val>
        </c:ser>
        <c:dLbls>
          <c:showLegendKey val="0"/>
          <c:showVal val="1"/>
          <c:showCatName val="0"/>
          <c:showSerName val="0"/>
          <c:showPercent val="0"/>
          <c:showBubbleSize val="0"/>
        </c:dLbls>
        <c:gapWidth val="150"/>
        <c:shape val="box"/>
        <c:axId val="489364648"/>
        <c:axId val="489368176"/>
        <c:axId val="0"/>
      </c:bar3DChart>
      <c:catAx>
        <c:axId val="489364648"/>
        <c:scaling>
          <c:orientation val="minMax"/>
        </c:scaling>
        <c:delete val="0"/>
        <c:axPos val="b"/>
        <c:numFmt formatCode="General" sourceLinked="1"/>
        <c:majorTickMark val="out"/>
        <c:minorTickMark val="none"/>
        <c:tickLblPos val="nextTo"/>
        <c:txPr>
          <a:bodyPr rot="-2700000"/>
          <a:lstStyle/>
          <a:p>
            <a:pPr>
              <a:defRPr b="1"/>
            </a:pPr>
            <a:endParaRPr lang="en-US"/>
          </a:p>
        </c:txPr>
        <c:crossAx val="489368176"/>
        <c:crosses val="autoZero"/>
        <c:auto val="1"/>
        <c:lblAlgn val="ctr"/>
        <c:lblOffset val="100"/>
        <c:noMultiLvlLbl val="0"/>
      </c:catAx>
      <c:valAx>
        <c:axId val="489368176"/>
        <c:scaling>
          <c:orientation val="minMax"/>
        </c:scaling>
        <c:delete val="0"/>
        <c:axPos val="l"/>
        <c:majorGridlines>
          <c:spPr>
            <a:effectLst>
              <a:outerShdw blurRad="50800" dist="50800" dir="5400000" algn="ctr" rotWithShape="0">
                <a:schemeClr val="bg1">
                  <a:lumMod val="75000"/>
                </a:schemeClr>
              </a:outerShdw>
            </a:effectLst>
          </c:spPr>
        </c:majorGridlines>
        <c:numFmt formatCode="&quot;R&quot;\ #,##0" sourceLinked="0"/>
        <c:majorTickMark val="out"/>
        <c:minorTickMark val="none"/>
        <c:tickLblPos val="nextTo"/>
        <c:txPr>
          <a:bodyPr/>
          <a:lstStyle/>
          <a:p>
            <a:pPr>
              <a:defRPr b="1"/>
            </a:pPr>
            <a:endParaRPr lang="en-US"/>
          </a:p>
        </c:txPr>
        <c:crossAx val="489364648"/>
        <c:crosses val="autoZero"/>
        <c:crossBetween val="between"/>
      </c:valAx>
    </c:plotArea>
    <c:legend>
      <c:legendPos val="b"/>
      <c:layout>
        <c:manualLayout>
          <c:xMode val="edge"/>
          <c:yMode val="edge"/>
          <c:x val="0.44882285823290341"/>
          <c:y val="0.90581756684400938"/>
          <c:w val="0.23471205603862749"/>
          <c:h val="6.8861606404992823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b="1" i="0" u="none" strike="noStrike" baseline="0">
                <a:effectLst/>
              </a:rPr>
              <a:t>Provincial</a:t>
            </a:r>
            <a:r>
              <a:rPr lang="en-US" sz="1400"/>
              <a:t> Departments</a:t>
            </a:r>
          </a:p>
          <a:p>
            <a:pPr algn="ctr">
              <a:defRPr sz="1400"/>
            </a:pPr>
            <a:r>
              <a:rPr lang="en-US" sz="1400" b="1" i="0" u="none" strike="noStrike" baseline="0">
                <a:effectLst/>
              </a:rPr>
              <a:t>Number of Invoices Older than 30 Days Not Paid</a:t>
            </a:r>
            <a:endParaRPr lang="en-US" sz="1400"/>
          </a:p>
        </c:rich>
      </c:tx>
      <c:layout>
        <c:manualLayout>
          <c:xMode val="edge"/>
          <c:yMode val="edge"/>
          <c:x val="0.34710485133020347"/>
          <c:y val="2.566844631566844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8179396325459318"/>
          <c:y val="0.1954815543890347"/>
          <c:w val="0.89571255331207711"/>
          <c:h val="0.57420314408150308"/>
        </c:manualLayout>
      </c:layout>
      <c:bar3DChart>
        <c:barDir val="col"/>
        <c:grouping val="clustered"/>
        <c:varyColors val="0"/>
        <c:ser>
          <c:idx val="0"/>
          <c:order val="0"/>
          <c:tx>
            <c:strRef>
              <c:f>'I:\BR_Accountant-General\11. CD_Governance Monitoring and Compliance\PFMA\A. Implementation\PFMA Compliance 2016\Invoices not paid within 30 days\FOSAD Report - June - July\[Annexure B - Provincial Departments - June - July 2016.xlsx]DATA FOR GRAPHS'!$N$124</c:f>
              <c:strCache>
                <c:ptCount val="1"/>
                <c:pt idx="0">
                  <c:v>2014</c:v>
                </c:pt>
              </c:strCache>
            </c:strRef>
          </c:tx>
          <c:spPr>
            <a:solidFill>
              <a:srgbClr val="00B0F0"/>
            </a:solidFill>
            <a:scene3d>
              <a:camera prst="orthographicFront"/>
              <a:lightRig rig="threePt" dir="t"/>
            </a:scene3d>
            <a:sp3d prstMaterial="matte">
              <a:bevelT/>
            </a:sp3d>
          </c:spPr>
          <c:invertIfNegative val="0"/>
          <c:dLbls>
            <c:dLbl>
              <c:idx val="0"/>
              <c:layout>
                <c:manualLayout>
                  <c:x val="1.4672366184512837E-17"/>
                  <c:y val="1.867413632119514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6006402561024411E-3"/>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867413632119514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240896358543417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867413632119514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3773204819985804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1204481792717018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1.1204481792717087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0"/>
                  <c:y val="2.1678172581368439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9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GRAPHS'!$N$125:$N$136</c:f>
              <c:numCache>
                <c:formatCode>General</c:formatCode>
                <c:ptCount val="12"/>
                <c:pt idx="7">
                  <c:v>31459</c:v>
                </c:pt>
                <c:pt idx="8">
                  <c:v>35680</c:v>
                </c:pt>
                <c:pt idx="9">
                  <c:v>44925</c:v>
                </c:pt>
                <c:pt idx="10">
                  <c:v>42682</c:v>
                </c:pt>
                <c:pt idx="11">
                  <c:v>32255</c:v>
                </c:pt>
              </c:numCache>
            </c:numRef>
          </c:val>
        </c:ser>
        <c:ser>
          <c:idx val="1"/>
          <c:order val="1"/>
          <c:tx>
            <c:strRef>
              <c:f>'I:\BR_Accountant-General\11. CD_Governance Monitoring and Compliance\PFMA\A. Implementation\PFMA Compliance 2016\Invoices not paid within 30 days\FOSAD Report - June - July\[Annexure B - Provincial Departments - June - July 2016.xlsx]DATA FOR GRAPHS'!$O$124</c:f>
              <c:strCache>
                <c:ptCount val="1"/>
                <c:pt idx="0">
                  <c:v>2016</c:v>
                </c:pt>
              </c:strCache>
            </c:strRef>
          </c:tx>
          <c:spPr>
            <a:solidFill>
              <a:srgbClr val="C00000"/>
            </a:solidFill>
            <a:scene3d>
              <a:camera prst="orthographicFront"/>
              <a:lightRig rig="threePt" dir="t"/>
            </a:scene3d>
            <a:sp3d>
              <a:bevelT/>
            </a:sp3d>
          </c:spPr>
          <c:invertIfNegative val="0"/>
          <c:dLbls>
            <c:dLbl>
              <c:idx val="8"/>
              <c:layout>
                <c:manualLayout>
                  <c:x val="1.3178294674191958E-2"/>
                  <c:y val="3.311867525298981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9.8837210056439678E-3"/>
                  <c:y val="2.2079116835326519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6.5891473370958574E-3"/>
                  <c:y val="1.8399264029438821E-2"/>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GRAPHS'!$O$125:$O$136</c:f>
              <c:numCache>
                <c:formatCode>General</c:formatCode>
                <c:ptCount val="12"/>
                <c:pt idx="0">
                  <c:v>35774</c:v>
                </c:pt>
                <c:pt idx="1">
                  <c:v>40651</c:v>
                </c:pt>
                <c:pt idx="2">
                  <c:v>43989</c:v>
                </c:pt>
                <c:pt idx="3">
                  <c:v>41162</c:v>
                </c:pt>
                <c:pt idx="4">
                  <c:v>37195</c:v>
                </c:pt>
                <c:pt idx="5">
                  <c:v>32339</c:v>
                </c:pt>
                <c:pt idx="6">
                  <c:v>33346</c:v>
                </c:pt>
                <c:pt idx="7">
                  <c:v>36559</c:v>
                </c:pt>
                <c:pt idx="8">
                  <c:v>32226</c:v>
                </c:pt>
                <c:pt idx="9">
                  <c:v>39026</c:v>
                </c:pt>
                <c:pt idx="10">
                  <c:v>39267</c:v>
                </c:pt>
                <c:pt idx="11">
                  <c:v>43369</c:v>
                </c:pt>
              </c:numCache>
            </c:numRef>
          </c:val>
        </c:ser>
        <c:ser>
          <c:idx val="2"/>
          <c:order val="2"/>
          <c:tx>
            <c:strRef>
              <c:f>'I:\BR_Accountant-General\11. CD_Governance Monitoring and Compliance\PFMA\A. Implementation\PFMA Compliance 2016\Invoices not paid within 30 days\FOSAD Report - June - July\[Annexure B - Provincial Departments - June - July 2016.xlsx]DATA FOR GRAPHS'!$P$124</c:f>
              <c:strCache>
                <c:ptCount val="1"/>
                <c:pt idx="0">
                  <c:v>2016</c:v>
                </c:pt>
              </c:strCache>
            </c:strRef>
          </c:tx>
          <c:spPr>
            <a:scene3d>
              <a:camera prst="orthographicFront"/>
              <a:lightRig rig="threePt" dir="t"/>
            </a:scene3d>
            <a:sp3d>
              <a:bevelT/>
            </a:sp3d>
          </c:spPr>
          <c:invertIfNegative val="0"/>
          <c:dLbls>
            <c:numFmt formatCode="#,##0" sourceLinked="0"/>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'[2]DATA FOR GRAPHS'!$C$125:$C$136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'[2]DATA FOR GRAPHS'!$P$125:$P$136</c:f>
              <c:numCache>
                <c:formatCode>General</c:formatCode>
                <c:ptCount val="12"/>
                <c:pt idx="0">
                  <c:v>44521</c:v>
                </c:pt>
                <c:pt idx="1">
                  <c:v>53999</c:v>
                </c:pt>
                <c:pt idx="2">
                  <c:v>61228</c:v>
                </c:pt>
                <c:pt idx="3">
                  <c:v>50460</c:v>
                </c:pt>
                <c:pt idx="4">
                  <c:v>43423</c:v>
                </c:pt>
                <c:pt idx="5">
                  <c:v>39833</c:v>
                </c:pt>
                <c:pt idx="6">
                  <c:v>48456</c:v>
                </c:pt>
              </c:numCache>
            </c:numRef>
          </c:val>
        </c:ser>
        <c:dLbls>
          <c:showLegendKey val="0"/>
          <c:showVal val="1"/>
          <c:showCatName val="0"/>
          <c:showSerName val="0"/>
          <c:showPercent val="0"/>
          <c:showBubbleSize val="0"/>
        </c:dLbls>
        <c:gapWidth val="150"/>
        <c:shape val="box"/>
        <c:axId val="489365432"/>
        <c:axId val="489368960"/>
        <c:axId val="0"/>
      </c:bar3DChart>
      <c:catAx>
        <c:axId val="489365432"/>
        <c:scaling>
          <c:orientation val="minMax"/>
        </c:scaling>
        <c:delete val="0"/>
        <c:axPos val="b"/>
        <c:numFmt formatCode="General" sourceLinked="1"/>
        <c:majorTickMark val="out"/>
        <c:minorTickMark val="none"/>
        <c:tickLblPos val="nextTo"/>
        <c:txPr>
          <a:bodyPr rot="-2700000"/>
          <a:lstStyle/>
          <a:p>
            <a:pPr>
              <a:defRPr sz="1050" b="1"/>
            </a:pPr>
            <a:endParaRPr lang="en-US"/>
          </a:p>
        </c:txPr>
        <c:crossAx val="489368960"/>
        <c:crosses val="autoZero"/>
        <c:auto val="1"/>
        <c:lblAlgn val="ctr"/>
        <c:lblOffset val="100"/>
        <c:noMultiLvlLbl val="0"/>
      </c:catAx>
      <c:valAx>
        <c:axId val="489368960"/>
        <c:scaling>
          <c:orientation val="minMax"/>
        </c:scaling>
        <c:delete val="0"/>
        <c:axPos val="l"/>
        <c:majorGridlines>
          <c:spPr>
            <a:effectLst>
              <a:outerShdw blurRad="50800" dist="50800" dir="5400000" algn="ctr" rotWithShape="0">
                <a:schemeClr val="bg1">
                  <a:lumMod val="75000"/>
                </a:schemeClr>
              </a:outerShdw>
            </a:effectLst>
          </c:spPr>
        </c:majorGridlines>
        <c:numFmt formatCode="General" sourceLinked="1"/>
        <c:majorTickMark val="out"/>
        <c:minorTickMark val="none"/>
        <c:tickLblPos val="nextTo"/>
        <c:txPr>
          <a:bodyPr/>
          <a:lstStyle/>
          <a:p>
            <a:pPr>
              <a:defRPr sz="1050" b="1"/>
            </a:pPr>
            <a:endParaRPr lang="en-US"/>
          </a:p>
        </c:txPr>
        <c:crossAx val="489365432"/>
        <c:crosses val="autoZero"/>
        <c:crossBetween val="between"/>
      </c:valAx>
      <c:spPr>
        <a:scene3d>
          <a:camera prst="orthographicFront"/>
          <a:lightRig rig="threePt" dir="t"/>
        </a:scene3d>
        <a:sp3d>
          <a:bevelB w="254000"/>
        </a:sp3d>
      </c:spPr>
    </c:plotArea>
    <c:legend>
      <c:legendPos val="b"/>
      <c:layout>
        <c:manualLayout>
          <c:xMode val="edge"/>
          <c:yMode val="edge"/>
          <c:x val="0.44882285823290341"/>
          <c:y val="0.90581756684400938"/>
          <c:w val="0.23440644138232722"/>
          <c:h val="7.6577192556812737E-2"/>
        </c:manualLayout>
      </c:layout>
      <c:overlay val="0"/>
      <c:txPr>
        <a:bodyPr/>
        <a:lstStyle/>
        <a:p>
          <a:pPr>
            <a:defRPr sz="1200" b="1"/>
          </a:pPr>
          <a:endParaRPr lang="en-US"/>
        </a:p>
      </c:txPr>
    </c:legend>
    <c:plotVisOnly val="1"/>
    <c:dispBlanksAs val="gap"/>
    <c:showDLblsOverMax val="0"/>
  </c:chart>
  <c:spPr>
    <a:solidFill>
      <a:schemeClr val="tx1"/>
    </a:solidFill>
    <a:ln>
      <a:noFill/>
    </a:ln>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D40938AC-713D-485D-BDE5-F4DAB012A587}" type="datetimeFigureOut">
              <a:rPr lang="en-US" smtClean="0"/>
              <a:pPr/>
              <a:t>9/13/2016</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D7A2BDF3-54C1-46FC-8737-1872CECCB628}" type="slidenum">
              <a:rPr lang="en-GB" smtClean="0"/>
              <a:pPr/>
              <a:t>‹#›</a:t>
            </a:fld>
            <a:endParaRPr lang="en-GB"/>
          </a:p>
        </p:txBody>
      </p:sp>
    </p:spTree>
    <p:extLst>
      <p:ext uri="{BB962C8B-B14F-4D97-AF65-F5344CB8AC3E}">
        <p14:creationId xmlns:p14="http://schemas.microsoft.com/office/powerpoint/2010/main" val="354758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3855B797-24DC-4F4F-949B-7A2B5A6280D2}" type="datetimeFigureOut">
              <a:rPr lang="en-US" smtClean="0"/>
              <a:pPr/>
              <a:t>9/13/2016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B5BE54C7-EA55-4BBF-BB81-082164262C93}" type="slidenum">
              <a:rPr lang="en-GB" smtClean="0"/>
              <a:pPr/>
              <a:t>‹#›</a:t>
            </a:fld>
            <a:endParaRPr lang="en-GB"/>
          </a:p>
        </p:txBody>
      </p:sp>
    </p:spTree>
    <p:extLst>
      <p:ext uri="{BB962C8B-B14F-4D97-AF65-F5344CB8AC3E}">
        <p14:creationId xmlns:p14="http://schemas.microsoft.com/office/powerpoint/2010/main" val="157361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5BE54C7-EA55-4BBF-BB81-082164262C93}" type="slidenum">
              <a:rPr lang="en-GB" smtClean="0"/>
              <a:pPr/>
              <a:t>1</a:t>
            </a:fld>
            <a:endParaRPr lang="en-GB" dirty="0"/>
          </a:p>
        </p:txBody>
      </p:sp>
    </p:spTree>
    <p:extLst>
      <p:ext uri="{BB962C8B-B14F-4D97-AF65-F5344CB8AC3E}">
        <p14:creationId xmlns:p14="http://schemas.microsoft.com/office/powerpoint/2010/main" val="1826177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9512" y="1556792"/>
            <a:ext cx="8750206" cy="969313"/>
          </a:xfrm>
        </p:spPr>
        <p:txBody>
          <a:bodyPr anchor="ctr"/>
          <a:lstStyle>
            <a:lvl1pPr algn="l">
              <a:defRPr>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2" y="2924944"/>
            <a:ext cx="8750206" cy="1901856"/>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285729"/>
            <a:ext cx="2880320" cy="981712"/>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4329" y="285728"/>
            <a:ext cx="1426112" cy="1008582"/>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939784"/>
          </a:xfrm>
        </p:spPr>
        <p:txBody>
          <a:bodyPr/>
          <a:lstStyle>
            <a:lvl1pPr>
              <a:defRPr>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7380312" y="6428973"/>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smtClean="0"/>
              <a:pPr/>
              <a:t>‹#›</a:t>
            </a:fld>
            <a:endParaRPr lang="en-ZA"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37" y="6237402"/>
            <a:ext cx="1763688" cy="601125"/>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44408" y="6199372"/>
            <a:ext cx="899592" cy="636214"/>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79512" y="285728"/>
            <a:ext cx="7920880" cy="911024"/>
          </a:xfrm>
        </p:spPr>
        <p:txBody>
          <a:bodyPr/>
          <a:lstStyle>
            <a:lvl1pPr>
              <a:defRPr>
                <a:effectLst/>
              </a:defRPr>
            </a:lvl1pPr>
          </a:lstStyle>
          <a:p>
            <a:r>
              <a:rPr lang="en-US" dirty="0" smtClean="0"/>
              <a:t>Click to edit Master title style</a:t>
            </a:r>
            <a:endParaRPr lang="en-ZA" dirty="0"/>
          </a:p>
        </p:txBody>
      </p:sp>
      <p:sp>
        <p:nvSpPr>
          <p:cNvPr id="3" name="Text Placeholder 2"/>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cxnSp>
        <p:nvCxnSpPr>
          <p:cNvPr id="10" name="Straight Connector 9"/>
          <p:cNvCxnSpPr/>
          <p:nvPr userDrawn="1"/>
        </p:nvCxnSpPr>
        <p:spPr>
          <a:xfrm>
            <a:off x="683568" y="6424062"/>
            <a:ext cx="8352928"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37" y="6237402"/>
            <a:ext cx="1763688" cy="601125"/>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44408" y="6199372"/>
            <a:ext cx="899592" cy="636214"/>
          </a:xfrm>
          <a:prstGeom prst="rect">
            <a:avLst/>
          </a:prstGeom>
        </p:spPr>
      </p:pic>
      <p:sp>
        <p:nvSpPr>
          <p:cNvPr id="12" name="Slide Number Placeholder 21"/>
          <p:cNvSpPr>
            <a:spLocks noGrp="1"/>
          </p:cNvSpPr>
          <p:nvPr>
            <p:ph type="sldNum" sz="quarter" idx="4"/>
          </p:nvPr>
        </p:nvSpPr>
        <p:spPr>
          <a:xfrm>
            <a:off x="7380312" y="6428973"/>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smtClean="0"/>
              <a:pPr/>
              <a:t>‹#›</a:t>
            </a:fld>
            <a:endParaRPr lang="en-ZA" dirty="0"/>
          </a:p>
        </p:txBody>
      </p:sp>
    </p:spTree>
    <p:extLst>
      <p:ext uri="{BB962C8B-B14F-4D97-AF65-F5344CB8AC3E}">
        <p14:creationId xmlns:p14="http://schemas.microsoft.com/office/powerpoint/2010/main" val="40004409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2" y="285728"/>
            <a:ext cx="8784976" cy="939784"/>
          </a:xfrm>
          <a:prstGeom prst="rect">
            <a:avLst/>
          </a:prstGeom>
        </p:spPr>
        <p:txBody>
          <a:bodyPr anchor="ctr">
            <a:normAutofit/>
          </a:bodyPr>
          <a:lstStyle>
            <a:extLst/>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2" y="1340768"/>
            <a:ext cx="8798824" cy="5040560"/>
          </a:xfrm>
          <a:prstGeom prst="rect">
            <a:avLst/>
          </a:prstGeom>
        </p:spPr>
        <p:txBody>
          <a:bodyPr>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30daypayment@dpme.gov.za"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5961" y="2348880"/>
            <a:ext cx="6366440" cy="3308970"/>
          </a:xfrm>
        </p:spPr>
        <p:txBody>
          <a:bodyPr>
            <a:normAutofit/>
          </a:bodyPr>
          <a:lstStyle/>
          <a:p>
            <a:pPr algn="just"/>
            <a:endParaRPr lang="en-GB" sz="1500" dirty="0">
              <a:solidFill>
                <a:srgbClr val="C00000"/>
              </a:solidFill>
            </a:endParaRPr>
          </a:p>
          <a:p>
            <a:pPr lvl="0" algn="ctr"/>
            <a:r>
              <a:rPr lang="en-US" sz="2700" b="1" dirty="0">
                <a:latin typeface="Arial Black" panose="020B0A04020102020204" pitchFamily="34" charset="0"/>
              </a:rPr>
              <a:t>PAYMENT OF LEGITIMATE INVOICES WITHIN 30 DAYS BY GOVERNMENT DEPARTMENTS</a:t>
            </a:r>
          </a:p>
          <a:p>
            <a:pPr lvl="0" algn="ctr"/>
            <a:endParaRPr lang="en-US" sz="2700" b="1" dirty="0">
              <a:latin typeface="Arial Black" panose="020B0A04020102020204" pitchFamily="34" charset="0"/>
            </a:endParaRPr>
          </a:p>
          <a:p>
            <a:pPr lvl="0" algn="ctr"/>
            <a:r>
              <a:rPr lang="en-US" sz="2700" b="1" dirty="0">
                <a:latin typeface="Arial Black" panose="020B0A04020102020204" pitchFamily="34" charset="0"/>
              </a:rPr>
              <a:t>14 SEPTEMBER 2016</a:t>
            </a:r>
          </a:p>
          <a:p>
            <a:pPr algn="ctr"/>
            <a:endParaRPr lang="en-ZA" sz="2700" b="1" dirty="0">
              <a:latin typeface="Arial Black" panose="020B0A04020102020204" pitchFamily="34" charset="0"/>
            </a:endParaRPr>
          </a:p>
          <a:p>
            <a:endParaRPr lang="en-GB" sz="1500" dirty="0"/>
          </a:p>
        </p:txBody>
      </p:sp>
      <p:sp>
        <p:nvSpPr>
          <p:cNvPr id="7" name="Title 1"/>
          <p:cNvSpPr txBox="1">
            <a:spLocks/>
          </p:cNvSpPr>
          <p:nvPr/>
        </p:nvSpPr>
        <p:spPr>
          <a:xfrm>
            <a:off x="1729996" y="2078851"/>
            <a:ext cx="5840057" cy="693616"/>
          </a:xfrm>
          <a:prstGeom prst="rect">
            <a:avLst/>
          </a:prstGeom>
        </p:spPr>
        <p:txBody>
          <a:bodyPr anchor="ctr">
            <a:noAutofit/>
          </a:bodyPr>
          <a:lstStyle/>
          <a:p>
            <a:pPr algn="ctr">
              <a:spcBef>
                <a:spcPct val="0"/>
              </a:spcBef>
              <a:defRPr/>
            </a:pPr>
            <a:endParaRPr lang="en-GB" sz="2700" b="1" dirty="0">
              <a:latin typeface="Arial Black" panose="020B0A04020102020204" pitchFamily="34" charset="0"/>
              <a:ea typeface="+mj-ea"/>
              <a:cs typeface="+mj-cs"/>
            </a:endParaRPr>
          </a:p>
          <a:p>
            <a:pPr algn="ctr">
              <a:spcBef>
                <a:spcPct val="0"/>
              </a:spcBef>
              <a:defRPr/>
            </a:pPr>
            <a:endParaRPr lang="en-GB" sz="2700" b="1" dirty="0">
              <a:latin typeface="Arial Black" panose="020B0A04020102020204" pitchFamily="34" charset="0"/>
              <a:ea typeface="+mj-ea"/>
              <a:cs typeface="+mj-cs"/>
            </a:endParaRPr>
          </a:p>
          <a:p>
            <a:pPr algn="ctr">
              <a:spcBef>
                <a:spcPct val="0"/>
              </a:spcBef>
              <a:defRPr/>
            </a:pPr>
            <a:endParaRPr lang="en-GB" sz="2700" b="1" dirty="0">
              <a:latin typeface="Arial Black" panose="020B0A04020102020204" pitchFamily="34" charset="0"/>
              <a:ea typeface="+mj-ea"/>
              <a:cs typeface="+mj-cs"/>
            </a:endParaRPr>
          </a:p>
        </p:txBody>
      </p:sp>
    </p:spTree>
    <p:extLst>
      <p:ext uri="{BB962C8B-B14F-4D97-AF65-F5344CB8AC3E}">
        <p14:creationId xmlns:p14="http://schemas.microsoft.com/office/powerpoint/2010/main" val="3602264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PAID AFTER 30 DAYS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395536" y="1700808"/>
            <a:ext cx="8119814" cy="4032448"/>
          </a:xfrm>
        </p:spPr>
        <p:txBody>
          <a:bodyPr>
            <a:normAutofit/>
          </a:bodyPr>
          <a:lstStyle/>
          <a:p>
            <a:pPr algn="just">
              <a:spcBef>
                <a:spcPts val="0"/>
              </a:spcBef>
            </a:pPr>
            <a:r>
              <a:rPr lang="en-ZA" sz="1800" dirty="0" smtClean="0">
                <a:latin typeface="Arial" panose="020B0604020202020204" pitchFamily="34" charset="0"/>
                <a:cs typeface="Arial" panose="020B0604020202020204" pitchFamily="34" charset="0"/>
              </a:rPr>
              <a:t>The Rand value of invoices paid after 30 days from receipt during the months of April, May and June 2016 amounted to R327 million, R305 million and R340 million, respectively. </a:t>
            </a:r>
          </a:p>
          <a:p>
            <a:pPr algn="just">
              <a:lnSpc>
                <a:spcPct val="200000"/>
              </a:lnSpc>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r>
              <a:rPr lang="en-ZA" sz="1800" dirty="0" smtClean="0">
                <a:latin typeface="Arial" panose="020B0604020202020204" pitchFamily="34" charset="0"/>
                <a:cs typeface="Arial" panose="020B0604020202020204" pitchFamily="34" charset="0"/>
              </a:rPr>
              <a:t>This represent an improvement of R22 million from April to May 2016 and a regression of R35 million from May to June 2016.</a:t>
            </a:r>
          </a:p>
          <a:p>
            <a:pPr algn="just">
              <a:lnSpc>
                <a:spcPct val="200000"/>
              </a:lnSpc>
              <a:spcBef>
                <a:spcPts val="0"/>
              </a:spcBef>
            </a:pPr>
            <a:endParaRPr lang="en-ZA" sz="1800" dirty="0">
              <a:latin typeface="Arial" panose="020B0604020202020204" pitchFamily="34" charset="0"/>
              <a:cs typeface="Arial" panose="020B0604020202020204" pitchFamily="34" charset="0"/>
            </a:endParaRPr>
          </a:p>
          <a:p>
            <a:pPr algn="just">
              <a:spcBef>
                <a:spcPts val="0"/>
              </a:spcBef>
            </a:pPr>
            <a:r>
              <a:rPr lang="en-ZA" sz="1800" dirty="0" smtClean="0">
                <a:latin typeface="Arial" panose="020B0604020202020204" pitchFamily="34" charset="0"/>
                <a:cs typeface="Arial" panose="020B0604020202020204" pitchFamily="34" charset="0"/>
              </a:rPr>
              <a:t>The average Rand value of invoices paid after  30 days  for the period April  2016 to June 2016 amounted to R324 million, which indicates a regression of R87 million, when compared to the average of R237 million during the same period last year (2015).</a:t>
            </a:r>
          </a:p>
          <a:p>
            <a:pPr algn="just">
              <a:spcBef>
                <a:spcPts val="0"/>
              </a:spcBef>
            </a:pPr>
            <a:endParaRPr lang="en-ZA" sz="1800" dirty="0">
              <a:latin typeface="Arial" panose="020B0604020202020204" pitchFamily="34" charset="0"/>
              <a:cs typeface="Arial" panose="020B0604020202020204" pitchFamily="34" charset="0"/>
            </a:endParaRPr>
          </a:p>
          <a:p>
            <a:pPr marL="82296" indent="0" algn="just">
              <a:spcBef>
                <a:spcPts val="0"/>
              </a:spcBef>
              <a:buNone/>
            </a:pPr>
            <a:endParaRPr lang="en-ZA" sz="1350" dirty="0">
              <a:latin typeface="Arial" panose="020B0604020202020204" pitchFamily="34" charset="0"/>
              <a:cs typeface="Arial" panose="020B0604020202020204" pitchFamily="34" charset="0"/>
            </a:endParaRPr>
          </a:p>
          <a:p>
            <a:pPr algn="just">
              <a:lnSpc>
                <a:spcPct val="200000"/>
              </a:lnSpc>
              <a:spcAft>
                <a:spcPts val="900"/>
              </a:spcAft>
              <a:buNone/>
            </a:pPr>
            <a:endParaRPr lang="en-ZA" dirty="0" smtClean="0"/>
          </a:p>
          <a:p>
            <a:pPr algn="just">
              <a:lnSpc>
                <a:spcPct val="200000"/>
              </a:lnSpc>
              <a:spcAft>
                <a:spcPts val="900"/>
              </a:spcAft>
            </a:pPr>
            <a:endParaRPr lang="en-ZA" dirty="0" smtClean="0"/>
          </a:p>
        </p:txBody>
      </p:sp>
    </p:spTree>
    <p:extLst>
      <p:ext uri="{BB962C8B-B14F-4D97-AF65-F5344CB8AC3E}">
        <p14:creationId xmlns:p14="http://schemas.microsoft.com/office/powerpoint/2010/main" val="2640725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OLDER THAN 30 DAYS NOT PAID</a:t>
            </a:r>
            <a:endParaRPr lang="en-ZA" sz="2400"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4430615"/>
              </p:ext>
            </p:extLst>
          </p:nvPr>
        </p:nvGraphicFramePr>
        <p:xfrm>
          <a:off x="395536" y="1119724"/>
          <a:ext cx="8496944" cy="48295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921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OLDER THAN 30 DAYS NOT PAID</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467544" y="1268760"/>
            <a:ext cx="8047806" cy="4221213"/>
          </a:xfrm>
        </p:spPr>
        <p:txBody>
          <a:bodyPr>
            <a:normAutofit/>
          </a:bodyPr>
          <a:lstStyle/>
          <a:p>
            <a:pPr algn="just">
              <a:spcBef>
                <a:spcPts val="0"/>
              </a:spcBef>
            </a:pPr>
            <a:r>
              <a:rPr lang="en-ZA" sz="1800" dirty="0" smtClean="0">
                <a:latin typeface="Arial" panose="020B0604020202020204" pitchFamily="34" charset="0"/>
                <a:cs typeface="Arial" panose="020B0604020202020204" pitchFamily="34" charset="0"/>
              </a:rPr>
              <a:t>The number of invoices older than 30 days and not paid during the months of April, May and June 2016 amounted to 9 881 invoices, 12 780 invoices and 12 870 invoices, respectively. </a:t>
            </a: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r>
              <a:rPr lang="en-ZA" sz="1800" dirty="0" smtClean="0">
                <a:latin typeface="Arial" panose="020B0604020202020204" pitchFamily="34" charset="0"/>
                <a:cs typeface="Arial" panose="020B0604020202020204" pitchFamily="34" charset="0"/>
              </a:rPr>
              <a:t>This represent a regression of 2 899 invoices from April 2016 to May 2016, and a slight improvement of 90 invoices from May to June 2016.</a:t>
            </a:r>
          </a:p>
          <a:p>
            <a:pPr marL="0" indent="0" algn="just">
              <a:lnSpc>
                <a:spcPct val="200000"/>
              </a:lnSpc>
              <a:spcBef>
                <a:spcPts val="0"/>
              </a:spcBef>
              <a:buNone/>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The average number of invoices </a:t>
            </a:r>
            <a:r>
              <a:rPr lang="en-ZA" sz="1800" dirty="0" smtClean="0">
                <a:latin typeface="Arial" panose="020B0604020202020204" pitchFamily="34" charset="0"/>
                <a:cs typeface="Arial" panose="020B0604020202020204" pitchFamily="34" charset="0"/>
              </a:rPr>
              <a:t>older </a:t>
            </a:r>
            <a:r>
              <a:rPr lang="en-ZA" sz="1800" dirty="0">
                <a:latin typeface="Arial" panose="020B0604020202020204" pitchFamily="34" charset="0"/>
                <a:cs typeface="Arial" panose="020B0604020202020204" pitchFamily="34" charset="0"/>
              </a:rPr>
              <a:t>than 30 days and </a:t>
            </a:r>
            <a:r>
              <a:rPr lang="en-ZA" sz="1800" dirty="0" smtClean="0">
                <a:latin typeface="Arial" panose="020B0604020202020204" pitchFamily="34" charset="0"/>
                <a:cs typeface="Arial" panose="020B0604020202020204" pitchFamily="34" charset="0"/>
              </a:rPr>
              <a:t>not </a:t>
            </a:r>
            <a:r>
              <a:rPr lang="en-ZA" sz="1800" dirty="0">
                <a:latin typeface="Arial" panose="020B0604020202020204" pitchFamily="34" charset="0"/>
                <a:cs typeface="Arial" panose="020B0604020202020204" pitchFamily="34" charset="0"/>
              </a:rPr>
              <a:t>paid for the period </a:t>
            </a:r>
            <a:r>
              <a:rPr lang="en-ZA" sz="1800" dirty="0" smtClean="0">
                <a:latin typeface="Arial" panose="020B0604020202020204" pitchFamily="34" charset="0"/>
                <a:cs typeface="Arial" panose="020B0604020202020204" pitchFamily="34" charset="0"/>
              </a:rPr>
              <a:t>April to June 2016 amounted to 11 844, which indicates a  regression of 7 544 invoices when compared to the average number of invoices of 4 300 that were paid after 30 days during the same period last year (2015</a:t>
            </a:r>
            <a:r>
              <a:rPr lang="en-ZA" sz="1350" dirty="0" smtClean="0">
                <a:latin typeface="Arial" panose="020B0604020202020204" pitchFamily="34" charset="0"/>
                <a:cs typeface="Arial" panose="020B0604020202020204" pitchFamily="34" charset="0"/>
              </a:rPr>
              <a:t>).</a:t>
            </a:r>
            <a:endParaRPr lang="en-ZA" dirty="0" smtClean="0"/>
          </a:p>
        </p:txBody>
      </p:sp>
    </p:spTree>
    <p:extLst>
      <p:ext uri="{BB962C8B-B14F-4D97-AF65-F5344CB8AC3E}">
        <p14:creationId xmlns:p14="http://schemas.microsoft.com/office/powerpoint/2010/main" val="983360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OLDER THAN 30 DAYS AND NOT PAID</a:t>
            </a:r>
            <a:endParaRPr lang="en-ZA" sz="2400" b="1"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63940463"/>
              </p:ext>
            </p:extLst>
          </p:nvPr>
        </p:nvGraphicFramePr>
        <p:xfrm>
          <a:off x="395536" y="1268760"/>
          <a:ext cx="8280920"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0250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0"/>
            <a:ext cx="8712968" cy="1160827"/>
          </a:xfrm>
        </p:spPr>
        <p:txBody>
          <a:bodyPr>
            <a:normAutofit fontScale="90000"/>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OLDER THAN 30 DAYS AND NOT PAID</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395536" y="1340768"/>
            <a:ext cx="8030716" cy="4392488"/>
          </a:xfrm>
        </p:spPr>
        <p:txBody>
          <a:bodyPr>
            <a:normAutofit fontScale="85000" lnSpcReduction="10000"/>
          </a:bodyPr>
          <a:lstStyle/>
          <a:p>
            <a:pPr algn="just">
              <a:lnSpc>
                <a:spcPct val="150000"/>
              </a:lnSpc>
              <a:spcBef>
                <a:spcPts val="0"/>
              </a:spcBef>
            </a:pPr>
            <a:r>
              <a:rPr lang="en-ZA" sz="2100" dirty="0">
                <a:latin typeface="Arial" panose="020B0604020202020204" pitchFamily="34" charset="0"/>
                <a:cs typeface="Arial" panose="020B0604020202020204" pitchFamily="34" charset="0"/>
              </a:rPr>
              <a:t>The </a:t>
            </a:r>
            <a:r>
              <a:rPr lang="en-ZA" sz="2100" dirty="0" smtClean="0">
                <a:latin typeface="Arial" panose="020B0604020202020204" pitchFamily="34" charset="0"/>
                <a:cs typeface="Arial" panose="020B0604020202020204" pitchFamily="34" charset="0"/>
              </a:rPr>
              <a:t>Rand </a:t>
            </a:r>
            <a:r>
              <a:rPr lang="en-ZA" sz="2100" dirty="0">
                <a:latin typeface="Arial" panose="020B0604020202020204" pitchFamily="34" charset="0"/>
                <a:cs typeface="Arial" panose="020B0604020202020204" pitchFamily="34" charset="0"/>
              </a:rPr>
              <a:t>value of national department’s </a:t>
            </a:r>
            <a:r>
              <a:rPr lang="en-ZA" sz="2100" dirty="0" smtClean="0">
                <a:latin typeface="Arial" panose="020B0604020202020204" pitchFamily="34" charset="0"/>
                <a:cs typeface="Arial" panose="020B0604020202020204" pitchFamily="34" charset="0"/>
              </a:rPr>
              <a:t>invoices </a:t>
            </a:r>
            <a:r>
              <a:rPr lang="en-ZA" sz="2100" dirty="0">
                <a:latin typeface="Arial" panose="020B0604020202020204" pitchFamily="34" charset="0"/>
                <a:cs typeface="Arial" panose="020B0604020202020204" pitchFamily="34" charset="0"/>
              </a:rPr>
              <a:t>older than 30 days and not paid </a:t>
            </a:r>
            <a:r>
              <a:rPr lang="en-ZA" sz="2100" dirty="0" smtClean="0">
                <a:latin typeface="Arial" panose="020B0604020202020204" pitchFamily="34" charset="0"/>
                <a:cs typeface="Arial" panose="020B0604020202020204" pitchFamily="34" charset="0"/>
              </a:rPr>
              <a:t>during the months of April 2016, May 2016 and June 2016 amounted to R499 million, R55 million and R62 million, respectively.</a:t>
            </a:r>
          </a:p>
          <a:p>
            <a:pPr marL="82296" indent="0" algn="just">
              <a:lnSpc>
                <a:spcPct val="150000"/>
              </a:lnSpc>
              <a:spcBef>
                <a:spcPts val="0"/>
              </a:spcBef>
              <a:buNone/>
            </a:pPr>
            <a:endParaRPr lang="en-ZA" sz="2100" dirty="0" smtClean="0">
              <a:latin typeface="Arial" panose="020B0604020202020204" pitchFamily="34" charset="0"/>
              <a:cs typeface="Arial" panose="020B0604020202020204" pitchFamily="34" charset="0"/>
            </a:endParaRPr>
          </a:p>
          <a:p>
            <a:pPr algn="just">
              <a:lnSpc>
                <a:spcPct val="150000"/>
              </a:lnSpc>
              <a:spcBef>
                <a:spcPts val="0"/>
              </a:spcBef>
            </a:pPr>
            <a:r>
              <a:rPr lang="en-ZA" sz="2100" dirty="0" smtClean="0">
                <a:latin typeface="Arial" panose="020B0604020202020204" pitchFamily="34" charset="0"/>
                <a:cs typeface="Arial" panose="020B0604020202020204" pitchFamily="34" charset="0"/>
              </a:rPr>
              <a:t>This represent an overwhelming improvement of R444 million from April to May 2016 and a regression of R7 million from May to June 2016. </a:t>
            </a:r>
            <a:endParaRPr lang="en-ZA" sz="2100" dirty="0">
              <a:latin typeface="Arial" panose="020B0604020202020204" pitchFamily="34" charset="0"/>
              <a:cs typeface="Arial" panose="020B0604020202020204" pitchFamily="34" charset="0"/>
            </a:endParaRPr>
          </a:p>
          <a:p>
            <a:pPr algn="just">
              <a:lnSpc>
                <a:spcPct val="150000"/>
              </a:lnSpc>
              <a:spcBef>
                <a:spcPts val="0"/>
              </a:spcBef>
            </a:pPr>
            <a:endParaRPr lang="en-ZA" sz="2100" dirty="0">
              <a:latin typeface="Arial" panose="020B0604020202020204" pitchFamily="34" charset="0"/>
              <a:cs typeface="Arial" panose="020B0604020202020204" pitchFamily="34" charset="0"/>
            </a:endParaRPr>
          </a:p>
          <a:p>
            <a:pPr algn="just">
              <a:lnSpc>
                <a:spcPct val="150000"/>
              </a:lnSpc>
              <a:spcBef>
                <a:spcPts val="0"/>
              </a:spcBef>
            </a:pPr>
            <a:r>
              <a:rPr lang="en-ZA" sz="2100" dirty="0">
                <a:latin typeface="Arial" panose="020B0604020202020204" pitchFamily="34" charset="0"/>
                <a:cs typeface="Arial" panose="020B0604020202020204" pitchFamily="34" charset="0"/>
              </a:rPr>
              <a:t>The average </a:t>
            </a:r>
            <a:r>
              <a:rPr lang="en-ZA" sz="2100" dirty="0" smtClean="0">
                <a:latin typeface="Arial" panose="020B0604020202020204" pitchFamily="34" charset="0"/>
                <a:cs typeface="Arial" panose="020B0604020202020204" pitchFamily="34" charset="0"/>
              </a:rPr>
              <a:t>Rand </a:t>
            </a:r>
            <a:r>
              <a:rPr lang="en-ZA" sz="2100" dirty="0">
                <a:latin typeface="Arial" panose="020B0604020202020204" pitchFamily="34" charset="0"/>
                <a:cs typeface="Arial" panose="020B0604020202020204" pitchFamily="34" charset="0"/>
              </a:rPr>
              <a:t>value of invoices </a:t>
            </a:r>
            <a:r>
              <a:rPr lang="en-ZA" sz="2100" dirty="0" smtClean="0">
                <a:latin typeface="Arial" panose="020B0604020202020204" pitchFamily="34" charset="0"/>
                <a:cs typeface="Arial" panose="020B0604020202020204" pitchFamily="34" charset="0"/>
              </a:rPr>
              <a:t>older </a:t>
            </a:r>
            <a:r>
              <a:rPr lang="en-ZA" sz="2100" dirty="0">
                <a:latin typeface="Arial" panose="020B0604020202020204" pitchFamily="34" charset="0"/>
                <a:cs typeface="Arial" panose="020B0604020202020204" pitchFamily="34" charset="0"/>
              </a:rPr>
              <a:t>than 30 days and </a:t>
            </a:r>
            <a:r>
              <a:rPr lang="en-ZA" sz="2100" dirty="0" smtClean="0">
                <a:latin typeface="Arial" panose="020B0604020202020204" pitchFamily="34" charset="0"/>
                <a:cs typeface="Arial" panose="020B0604020202020204" pitchFamily="34" charset="0"/>
              </a:rPr>
              <a:t>not </a:t>
            </a:r>
            <a:r>
              <a:rPr lang="en-ZA" sz="2100" dirty="0">
                <a:latin typeface="Arial" panose="020B0604020202020204" pitchFamily="34" charset="0"/>
                <a:cs typeface="Arial" panose="020B0604020202020204" pitchFamily="34" charset="0"/>
              </a:rPr>
              <a:t>paid for the period </a:t>
            </a:r>
            <a:r>
              <a:rPr lang="en-ZA" sz="2100" dirty="0" smtClean="0">
                <a:latin typeface="Arial" panose="020B0604020202020204" pitchFamily="34" charset="0"/>
                <a:cs typeface="Arial" panose="020B0604020202020204" pitchFamily="34" charset="0"/>
              </a:rPr>
              <a:t>April to June 2016 amounted </a:t>
            </a:r>
            <a:r>
              <a:rPr lang="en-ZA" sz="2100" dirty="0">
                <a:latin typeface="Arial" panose="020B0604020202020204" pitchFamily="34" charset="0"/>
                <a:cs typeface="Arial" panose="020B0604020202020204" pitchFamily="34" charset="0"/>
              </a:rPr>
              <a:t>to </a:t>
            </a:r>
            <a:r>
              <a:rPr lang="en-ZA" sz="2100" dirty="0" smtClean="0">
                <a:latin typeface="Arial" panose="020B0604020202020204" pitchFamily="34" charset="0"/>
                <a:cs typeface="Arial" panose="020B0604020202020204" pitchFamily="34" charset="0"/>
              </a:rPr>
              <a:t>R205 </a:t>
            </a:r>
            <a:r>
              <a:rPr lang="en-ZA" sz="2100" dirty="0">
                <a:latin typeface="Arial" panose="020B0604020202020204" pitchFamily="34" charset="0"/>
                <a:cs typeface="Arial" panose="020B0604020202020204" pitchFamily="34" charset="0"/>
              </a:rPr>
              <a:t>million compared to </a:t>
            </a:r>
            <a:r>
              <a:rPr lang="en-ZA" sz="2100" dirty="0" smtClean="0">
                <a:latin typeface="Arial" panose="020B0604020202020204" pitchFamily="34" charset="0"/>
                <a:cs typeface="Arial" panose="020B0604020202020204" pitchFamily="34" charset="0"/>
              </a:rPr>
              <a:t>the average of R285 </a:t>
            </a:r>
            <a:r>
              <a:rPr lang="en-ZA" sz="2100" dirty="0">
                <a:latin typeface="Arial" panose="020B0604020202020204" pitchFamily="34" charset="0"/>
                <a:cs typeface="Arial" panose="020B0604020202020204" pitchFamily="34" charset="0"/>
              </a:rPr>
              <a:t>million for the corresponding period in 2015, thereby representing </a:t>
            </a:r>
            <a:r>
              <a:rPr lang="en-ZA" sz="2100" dirty="0" smtClean="0">
                <a:latin typeface="Arial" panose="020B0604020202020204" pitchFamily="34" charset="0"/>
                <a:cs typeface="Arial" panose="020B0604020202020204" pitchFamily="34" charset="0"/>
              </a:rPr>
              <a:t>a an improvement of R80 million.</a:t>
            </a:r>
            <a:endParaRPr lang="en-ZA" sz="2100" dirty="0">
              <a:latin typeface="Arial" panose="020B0604020202020204" pitchFamily="34" charset="0"/>
              <a:cs typeface="Arial" panose="020B0604020202020204" pitchFamily="34" charset="0"/>
            </a:endParaRPr>
          </a:p>
          <a:p>
            <a:pPr algn="just">
              <a:lnSpc>
                <a:spcPct val="200000"/>
              </a:lnSpc>
              <a:spcBef>
                <a:spcPts val="0"/>
              </a:spcBef>
            </a:pPr>
            <a:endParaRPr lang="en-ZA" sz="1350" dirty="0">
              <a:latin typeface="Arial" panose="020B0604020202020204" pitchFamily="34" charset="0"/>
              <a:cs typeface="Arial" panose="020B0604020202020204" pitchFamily="34" charset="0"/>
            </a:endParaRPr>
          </a:p>
          <a:p>
            <a:pPr algn="just">
              <a:lnSpc>
                <a:spcPct val="200000"/>
              </a:lnSpc>
              <a:spcBef>
                <a:spcPts val="0"/>
              </a:spcBef>
              <a:spcAft>
                <a:spcPts val="900"/>
              </a:spcAft>
            </a:pPr>
            <a:endParaRPr lang="en-ZA"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9375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OVERALL ASSESSMENT OF PERFORMANCE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467544" y="1119724"/>
            <a:ext cx="8047806" cy="5045580"/>
          </a:xfrm>
        </p:spPr>
        <p:txBody>
          <a:bodyPr>
            <a:normAutofit fontScale="92500" lnSpcReduction="20000"/>
          </a:bodyPr>
          <a:lstStyle/>
          <a:p>
            <a:pPr algn="just">
              <a:spcBef>
                <a:spcPts val="0"/>
              </a:spcBef>
            </a:pPr>
            <a:r>
              <a:rPr lang="en-ZA" sz="1800" dirty="0" smtClean="0">
                <a:latin typeface="Arial" panose="020B0604020202020204" pitchFamily="34" charset="0"/>
                <a:cs typeface="Arial" panose="020B0604020202020204" pitchFamily="34" charset="0"/>
              </a:rPr>
              <a:t>Concerted effort is still required to arrive at an acceptable level of performance with regards to the payment of invoices. However: </a:t>
            </a:r>
          </a:p>
          <a:p>
            <a:pPr marL="82296" indent="0" algn="just">
              <a:spcBef>
                <a:spcPts val="0"/>
              </a:spcBef>
              <a:buNone/>
            </a:pPr>
            <a:endParaRPr lang="en-ZA" sz="1800" dirty="0" smtClean="0">
              <a:latin typeface="Arial" panose="020B0604020202020204" pitchFamily="34" charset="0"/>
              <a:cs typeface="Arial" panose="020B0604020202020204" pitchFamily="34" charset="0"/>
            </a:endParaRPr>
          </a:p>
          <a:p>
            <a:pPr marL="82296" indent="0" algn="just">
              <a:spcBef>
                <a:spcPts val="0"/>
              </a:spcBef>
              <a:buNone/>
            </a:pPr>
            <a:endParaRPr lang="en-ZA" sz="1800" dirty="0" smtClean="0">
              <a:latin typeface="Arial" panose="020B0604020202020204" pitchFamily="34" charset="0"/>
              <a:cs typeface="Arial" panose="020B0604020202020204" pitchFamily="34" charset="0"/>
            </a:endParaRPr>
          </a:p>
          <a:p>
            <a:pPr algn="just">
              <a:spcBef>
                <a:spcPts val="0"/>
              </a:spcBef>
            </a:pPr>
            <a:r>
              <a:rPr lang="en-ZA" sz="1800" b="1" dirty="0" smtClean="0">
                <a:latin typeface="Arial" panose="020B0604020202020204" pitchFamily="34" charset="0"/>
                <a:cs typeface="Arial" panose="020B0604020202020204" pitchFamily="34" charset="0"/>
              </a:rPr>
              <a:t>Paid after 30 days</a:t>
            </a:r>
            <a:r>
              <a:rPr lang="en-ZA" sz="1800" dirty="0" smtClean="0">
                <a:latin typeface="Arial" panose="020B0604020202020204" pitchFamily="34" charset="0"/>
                <a:cs typeface="Arial" panose="020B0604020202020204" pitchFamily="34" charset="0"/>
              </a:rPr>
              <a:t>: Of the 40 national departments, 23 departments have demonstrated an improvement pattern in the payment of invoices, while 17 have shown a downward trend.</a:t>
            </a:r>
            <a:r>
              <a:rPr lang="en-US" sz="1800" dirty="0" smtClean="0">
                <a:latin typeface="Arial" panose="020B0604020202020204" pitchFamily="34" charset="0"/>
                <a:cs typeface="Arial" panose="020B0604020202020204" pitchFamily="34" charset="0"/>
              </a:rPr>
              <a:t>The Department </a:t>
            </a:r>
            <a:r>
              <a:rPr lang="en-US" sz="1800" dirty="0">
                <a:latin typeface="Arial" panose="020B0604020202020204" pitchFamily="34" charset="0"/>
                <a:cs typeface="Arial" panose="020B0604020202020204" pitchFamily="34" charset="0"/>
              </a:rPr>
              <a:t>of </a:t>
            </a:r>
            <a:r>
              <a:rPr lang="en-US" sz="1800" dirty="0" smtClean="0">
                <a:latin typeface="Arial" panose="020B0604020202020204" pitchFamily="34" charset="0"/>
                <a:cs typeface="Arial" panose="020B0604020202020204" pitchFamily="34" charset="0"/>
              </a:rPr>
              <a:t>Defense was the </a:t>
            </a:r>
            <a:r>
              <a:rPr lang="en-US" sz="1800" dirty="0">
                <a:latin typeface="Arial" panose="020B0604020202020204" pitchFamily="34" charset="0"/>
                <a:cs typeface="Arial" panose="020B0604020202020204" pitchFamily="34" charset="0"/>
              </a:rPr>
              <a:t>main transgressor with 10 719 </a:t>
            </a:r>
            <a:r>
              <a:rPr lang="en-US" sz="1800" dirty="0" smtClean="0">
                <a:latin typeface="Arial" panose="020B0604020202020204" pitchFamily="34" charset="0"/>
                <a:cs typeface="Arial" panose="020B0604020202020204" pitchFamily="34" charset="0"/>
              </a:rPr>
              <a:t>invoices, </a:t>
            </a:r>
            <a:r>
              <a:rPr lang="en-US" sz="1800" dirty="0">
                <a:latin typeface="Arial" panose="020B0604020202020204" pitchFamily="34" charset="0"/>
                <a:cs typeface="Arial" panose="020B0604020202020204" pitchFamily="34" charset="0"/>
              </a:rPr>
              <a:t>followed by Public Works/PMTE (1 601), Home Affairs (963), Water &amp; Sanitation (784), Rural Development (667), IPID (606) and the Office of the Chief Justice and Judicial Administration (517). The above-mentioned departments have significantly contributed to the 17 668 </a:t>
            </a:r>
            <a:r>
              <a:rPr lang="en-US" sz="1800" dirty="0" smtClean="0">
                <a:latin typeface="Arial" panose="020B0604020202020204" pitchFamily="34" charset="0"/>
                <a:cs typeface="Arial" panose="020B0604020202020204" pitchFamily="34" charset="0"/>
              </a:rPr>
              <a:t>invoices. </a:t>
            </a:r>
          </a:p>
          <a:p>
            <a:pPr marL="82296" indent="0" algn="just">
              <a:spcBef>
                <a:spcPts val="0"/>
              </a:spcBef>
              <a:buNone/>
            </a:pPr>
            <a:endParaRPr lang="en-US" sz="1800" dirty="0" smtClean="0">
              <a:latin typeface="Arial" panose="020B0604020202020204" pitchFamily="34" charset="0"/>
              <a:cs typeface="Arial" panose="020B0604020202020204" pitchFamily="34" charset="0"/>
            </a:endParaRPr>
          </a:p>
          <a:p>
            <a:pPr marL="82296" indent="0" algn="just">
              <a:spcBef>
                <a:spcPts val="0"/>
              </a:spcBef>
              <a:buNone/>
            </a:pPr>
            <a:endParaRPr lang="en-US" sz="1800" dirty="0">
              <a:latin typeface="Arial" panose="020B0604020202020204" pitchFamily="34" charset="0"/>
              <a:cs typeface="Arial" panose="020B0604020202020204" pitchFamily="34" charset="0"/>
            </a:endParaRPr>
          </a:p>
          <a:p>
            <a:pPr algn="just">
              <a:spcBef>
                <a:spcPts val="0"/>
              </a:spcBef>
            </a:pPr>
            <a:r>
              <a:rPr lang="en-US" sz="1800" b="1" dirty="0" smtClean="0">
                <a:latin typeface="Arial" panose="020B0604020202020204" pitchFamily="34" charset="0"/>
                <a:cs typeface="Arial" panose="020B0604020202020204" pitchFamily="34" charset="0"/>
              </a:rPr>
              <a:t>Older than 30 days and not paid</a:t>
            </a:r>
            <a:r>
              <a:rPr lang="en-US" sz="1800" dirty="0" smtClean="0">
                <a:latin typeface="Arial" panose="020B0604020202020204" pitchFamily="34" charset="0"/>
                <a:cs typeface="Arial" panose="020B0604020202020204" pitchFamily="34" charset="0"/>
              </a:rPr>
              <a:t>: Of </a:t>
            </a:r>
            <a:r>
              <a:rPr lang="en-US" sz="1800" dirty="0">
                <a:latin typeface="Arial" panose="020B0604020202020204" pitchFamily="34" charset="0"/>
                <a:cs typeface="Arial" panose="020B0604020202020204" pitchFamily="34" charset="0"/>
              </a:rPr>
              <a:t>the 40 departments, 33 of them have demonstrated an improvement in eradicating invoices that are older than 30 days and not paid. It is worth noting that of the 33 departments, 26 of them did not have any invoices older than 30 days and unpaid, thus complying with the 30 payment rule.  However, 7 departments have shown a downward trend and amongst them is the department of Public Work with 10 757 invoices, this contributing significantly to the 12870 and followed by Justice and Constitutional Development (1 088), Home Affairs (375), Presidency (331) and Water and Sanitation (151). </a:t>
            </a:r>
            <a:endParaRPr lang="en-ZA" sz="1800" dirty="0">
              <a:latin typeface="Arial" panose="020B0604020202020204" pitchFamily="34" charset="0"/>
              <a:cs typeface="Arial" panose="020B0604020202020204" pitchFamily="34" charset="0"/>
            </a:endParaRPr>
          </a:p>
          <a:p>
            <a:pPr marL="82296" indent="0" algn="just">
              <a:spcBef>
                <a:spcPts val="0"/>
              </a:spcBef>
              <a:buNone/>
            </a:pPr>
            <a:endParaRPr lang="en-ZA" sz="1350" dirty="0">
              <a:latin typeface="Arial" panose="020B0604020202020204" pitchFamily="34" charset="0"/>
              <a:cs typeface="Arial" panose="020B0604020202020204" pitchFamily="34" charset="0"/>
            </a:endParaRPr>
          </a:p>
          <a:p>
            <a:pPr marL="82296" indent="0" algn="just">
              <a:spcBef>
                <a:spcPts val="0"/>
              </a:spcBef>
              <a:buNone/>
            </a:pPr>
            <a:endParaRPr lang="en-ZA" sz="1350" dirty="0">
              <a:latin typeface="Arial" panose="020B0604020202020204" pitchFamily="34" charset="0"/>
              <a:cs typeface="Arial" panose="020B0604020202020204" pitchFamily="34" charset="0"/>
            </a:endParaRPr>
          </a:p>
          <a:p>
            <a:pPr marL="0" indent="0" algn="just">
              <a:spcBef>
                <a:spcPts val="0"/>
              </a:spcBef>
              <a:buNone/>
            </a:pPr>
            <a:endParaRPr lang="en-ZA" sz="1350" dirty="0">
              <a:latin typeface="Arial" panose="020B0604020202020204" pitchFamily="34" charset="0"/>
              <a:cs typeface="Arial" panose="020B0604020202020204" pitchFamily="34" charset="0"/>
            </a:endParaRPr>
          </a:p>
          <a:p>
            <a:pPr algn="just">
              <a:lnSpc>
                <a:spcPct val="200000"/>
              </a:lnSpc>
              <a:spcBef>
                <a:spcPts val="0"/>
              </a:spcBef>
            </a:pPr>
            <a:endParaRPr lang="en-ZA" sz="1350" dirty="0">
              <a:latin typeface="Arial" panose="020B0604020202020204" pitchFamily="34" charset="0"/>
              <a:cs typeface="Arial" panose="020B0604020202020204" pitchFamily="34" charset="0"/>
            </a:endParaRPr>
          </a:p>
          <a:p>
            <a:pPr algn="just">
              <a:lnSpc>
                <a:spcPct val="200000"/>
              </a:lnSpc>
              <a:spcBef>
                <a:spcPts val="0"/>
              </a:spcBef>
              <a:spcAft>
                <a:spcPts val="900"/>
              </a:spcAft>
            </a:pPr>
            <a:endParaRPr lang="en-ZA"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766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2657"/>
            <a:ext cx="7886700" cy="864096"/>
          </a:xfrm>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SUBMISSION OF EXCEPTION REPORTS </a:t>
            </a:r>
            <a:endParaRPr lang="en-ZA" sz="24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94303325"/>
              </p:ext>
            </p:extLst>
          </p:nvPr>
        </p:nvGraphicFramePr>
        <p:xfrm>
          <a:off x="628650" y="1268760"/>
          <a:ext cx="8191822"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0089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76672"/>
            <a:ext cx="7886700" cy="936104"/>
          </a:xfrm>
        </p:spPr>
        <p:txBody>
          <a:bodyPr>
            <a:normAutofit fontScale="90000"/>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SUBMISSION OF EXCEPTION REPORTS </a:t>
            </a:r>
            <a:br>
              <a:rPr lang="en-US" sz="2400" b="1"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412776"/>
            <a:ext cx="7886700" cy="4077197"/>
          </a:xfrm>
        </p:spPr>
        <p:txBody>
          <a:bodyPr>
            <a:normAutofit fontScale="92500" lnSpcReduction="20000"/>
          </a:bodyPr>
          <a:lstStyle/>
          <a:p>
            <a:pPr algn="just">
              <a:lnSpc>
                <a:spcPct val="120000"/>
              </a:lnSpc>
              <a:spcBef>
                <a:spcPts val="0"/>
              </a:spcBef>
            </a:pPr>
            <a:r>
              <a:rPr lang="en-GB" sz="1800" dirty="0">
                <a:latin typeface="Arial" panose="020B0604020202020204" pitchFamily="34" charset="0"/>
                <a:cs typeface="Arial" panose="020B0604020202020204" pitchFamily="34" charset="0"/>
              </a:rPr>
              <a:t>In terms of Instruction Note 34, </a:t>
            </a:r>
            <a:r>
              <a:rPr lang="en-GB" sz="1800" dirty="0" smtClean="0">
                <a:latin typeface="Arial" panose="020B0604020202020204" pitchFamily="34" charset="0"/>
                <a:cs typeface="Arial" panose="020B0604020202020204" pitchFamily="34" charset="0"/>
              </a:rPr>
              <a:t>provincial departments </a:t>
            </a:r>
            <a:r>
              <a:rPr lang="en-GB" sz="1800" dirty="0">
                <a:latin typeface="Arial" panose="020B0604020202020204" pitchFamily="34" charset="0"/>
                <a:cs typeface="Arial" panose="020B0604020202020204" pitchFamily="34" charset="0"/>
              </a:rPr>
              <a:t>are required to submit their exceptions reports to National Treasury  by the </a:t>
            </a:r>
            <a:r>
              <a:rPr lang="en-GB" sz="1800" dirty="0" smtClean="0">
                <a:latin typeface="Arial" panose="020B0604020202020204" pitchFamily="34" charset="0"/>
                <a:cs typeface="Arial" panose="020B0604020202020204" pitchFamily="34" charset="0"/>
              </a:rPr>
              <a:t>15th </a:t>
            </a:r>
            <a:r>
              <a:rPr lang="en-GB" sz="1800" dirty="0">
                <a:latin typeface="Arial" panose="020B0604020202020204" pitchFamily="34" charset="0"/>
                <a:cs typeface="Arial" panose="020B0604020202020204" pitchFamily="34" charset="0"/>
              </a:rPr>
              <a:t>day of each month.</a:t>
            </a:r>
          </a:p>
          <a:p>
            <a:pPr marL="82296" indent="0" algn="just">
              <a:lnSpc>
                <a:spcPct val="120000"/>
              </a:lnSpc>
              <a:spcBef>
                <a:spcPts val="0"/>
              </a:spcBef>
              <a:buNone/>
            </a:pPr>
            <a:endParaRPr lang="en-GB" sz="1800" dirty="0">
              <a:latin typeface="Arial" panose="020B0604020202020204" pitchFamily="34" charset="0"/>
              <a:cs typeface="Arial" panose="020B0604020202020204" pitchFamily="34" charset="0"/>
            </a:endParaRPr>
          </a:p>
          <a:p>
            <a:pPr algn="just">
              <a:lnSpc>
                <a:spcPct val="120000"/>
              </a:lnSpc>
              <a:spcBef>
                <a:spcPts val="0"/>
              </a:spcBef>
            </a:pPr>
            <a:r>
              <a:rPr lang="en-GB" sz="1800" dirty="0">
                <a:latin typeface="Arial" panose="020B0604020202020204" pitchFamily="34" charset="0"/>
                <a:cs typeface="Arial" panose="020B0604020202020204" pitchFamily="34" charset="0"/>
              </a:rPr>
              <a:t>During June </a:t>
            </a:r>
            <a:r>
              <a:rPr lang="en-ZA" sz="1800" dirty="0">
                <a:latin typeface="Arial" panose="020B0604020202020204" pitchFamily="34" charset="0"/>
                <a:cs typeface="Arial" panose="020B0604020202020204" pitchFamily="34" charset="0"/>
              </a:rPr>
              <a:t>2016, </a:t>
            </a:r>
            <a:r>
              <a:rPr lang="en-ZA" sz="1800" dirty="0" smtClean="0">
                <a:latin typeface="Arial" panose="020B0604020202020204" pitchFamily="34" charset="0"/>
                <a:cs typeface="Arial" panose="020B0604020202020204" pitchFamily="34" charset="0"/>
              </a:rPr>
              <a:t>89% </a:t>
            </a:r>
            <a:r>
              <a:rPr lang="en-ZA" sz="1800" dirty="0">
                <a:latin typeface="Arial" panose="020B0604020202020204" pitchFamily="34" charset="0"/>
                <a:cs typeface="Arial" panose="020B0604020202020204" pitchFamily="34" charset="0"/>
              </a:rPr>
              <a:t>of </a:t>
            </a:r>
            <a:r>
              <a:rPr lang="en-ZA" sz="1800" dirty="0" smtClean="0">
                <a:latin typeface="Arial" panose="020B0604020202020204" pitchFamily="34" charset="0"/>
                <a:cs typeface="Arial" panose="020B0604020202020204" pitchFamily="34" charset="0"/>
              </a:rPr>
              <a:t>provincial departments </a:t>
            </a:r>
            <a:r>
              <a:rPr lang="en-ZA" sz="1800" dirty="0">
                <a:latin typeface="Arial" panose="020B0604020202020204" pitchFamily="34" charset="0"/>
                <a:cs typeface="Arial" panose="020B0604020202020204" pitchFamily="34" charset="0"/>
              </a:rPr>
              <a:t>submitted their exceptions reports timeously to the National Treasury, compared to </a:t>
            </a:r>
            <a:r>
              <a:rPr lang="en-ZA" sz="1800" dirty="0" smtClean="0">
                <a:latin typeface="Arial" panose="020B0604020202020204" pitchFamily="34" charset="0"/>
                <a:cs typeface="Arial" panose="020B0604020202020204" pitchFamily="34" charset="0"/>
              </a:rPr>
              <a:t>67% </a:t>
            </a:r>
            <a:r>
              <a:rPr lang="en-ZA" sz="1800" dirty="0">
                <a:latin typeface="Arial" panose="020B0604020202020204" pitchFamily="34" charset="0"/>
                <a:cs typeface="Arial" panose="020B0604020202020204" pitchFamily="34" charset="0"/>
              </a:rPr>
              <a:t>in June 2015. </a:t>
            </a:r>
          </a:p>
          <a:p>
            <a:pPr marL="82296" indent="0" algn="just">
              <a:lnSpc>
                <a:spcPct val="120000"/>
              </a:lnSpc>
              <a:spcBef>
                <a:spcPts val="0"/>
              </a:spcBef>
              <a:buNone/>
            </a:pPr>
            <a:endParaRPr lang="en-ZA" sz="1800" dirty="0">
              <a:latin typeface="Arial" panose="020B0604020202020204" pitchFamily="34" charset="0"/>
              <a:cs typeface="Arial" panose="020B0604020202020204" pitchFamily="34" charset="0"/>
            </a:endParaRPr>
          </a:p>
          <a:p>
            <a:pPr algn="just">
              <a:lnSpc>
                <a:spcPct val="120000"/>
              </a:lnSpc>
              <a:spcBef>
                <a:spcPts val="0"/>
              </a:spcBef>
            </a:pPr>
            <a:r>
              <a:rPr lang="en-ZA" sz="1800" dirty="0">
                <a:latin typeface="Arial" panose="020B0604020202020204" pitchFamily="34" charset="0"/>
                <a:cs typeface="Arial" panose="020B0604020202020204" pitchFamily="34" charset="0"/>
              </a:rPr>
              <a:t>This represents </a:t>
            </a:r>
            <a:r>
              <a:rPr lang="en-ZA" sz="1800" dirty="0" smtClean="0">
                <a:latin typeface="Arial" panose="020B0604020202020204" pitchFamily="34" charset="0"/>
                <a:cs typeface="Arial" panose="020B0604020202020204" pitchFamily="34" charset="0"/>
              </a:rPr>
              <a:t>an improvement of 22% </a:t>
            </a:r>
            <a:r>
              <a:rPr lang="en-ZA" sz="1800" dirty="0">
                <a:latin typeface="Arial" panose="020B0604020202020204" pitchFamily="34" charset="0"/>
                <a:cs typeface="Arial" panose="020B0604020202020204" pitchFamily="34" charset="0"/>
              </a:rPr>
              <a:t>in the compliance of departments with this requirement.</a:t>
            </a:r>
          </a:p>
          <a:p>
            <a:pPr marL="82296" indent="0" algn="just">
              <a:lnSpc>
                <a:spcPct val="120000"/>
              </a:lnSpc>
              <a:spcBef>
                <a:spcPts val="0"/>
              </a:spcBef>
              <a:buNone/>
            </a:pPr>
            <a:endParaRPr lang="en-ZA" sz="1800" dirty="0">
              <a:latin typeface="Arial" panose="020B0604020202020204" pitchFamily="34" charset="0"/>
              <a:cs typeface="Arial" panose="020B0604020202020204" pitchFamily="34" charset="0"/>
            </a:endParaRPr>
          </a:p>
          <a:p>
            <a:pPr algn="just">
              <a:lnSpc>
                <a:spcPct val="120000"/>
              </a:lnSpc>
              <a:spcBef>
                <a:spcPts val="0"/>
              </a:spcBef>
            </a:pPr>
            <a:r>
              <a:rPr lang="en-ZA" sz="1800" dirty="0" smtClean="0">
                <a:latin typeface="Arial" panose="020B0604020202020204" pitchFamily="34" charset="0"/>
                <a:cs typeface="Arial" panose="020B0604020202020204" pitchFamily="34" charset="0"/>
              </a:rPr>
              <a:t>On average, for </a:t>
            </a:r>
            <a:r>
              <a:rPr lang="en-ZA" sz="1800" dirty="0">
                <a:latin typeface="Arial" panose="020B0604020202020204" pitchFamily="34" charset="0"/>
                <a:cs typeface="Arial" panose="020B0604020202020204" pitchFamily="34" charset="0"/>
              </a:rPr>
              <a:t>the past twelve months, the submission rate </a:t>
            </a:r>
            <a:r>
              <a:rPr lang="en-ZA" sz="1800" dirty="0" smtClean="0">
                <a:latin typeface="Arial" panose="020B0604020202020204" pitchFamily="34" charset="0"/>
                <a:cs typeface="Arial" panose="020B0604020202020204" pitchFamily="34" charset="0"/>
              </a:rPr>
              <a:t>of provincial departments has </a:t>
            </a:r>
            <a:r>
              <a:rPr lang="en-ZA" sz="1800" dirty="0">
                <a:latin typeface="Arial" panose="020B0604020202020204" pitchFamily="34" charset="0"/>
                <a:cs typeface="Arial" panose="020B0604020202020204" pitchFamily="34" charset="0"/>
              </a:rPr>
              <a:t>improved </a:t>
            </a:r>
            <a:r>
              <a:rPr lang="en-ZA" sz="1800" dirty="0" smtClean="0">
                <a:latin typeface="Arial" panose="020B0604020202020204" pitchFamily="34" charset="0"/>
                <a:cs typeface="Arial" panose="020B0604020202020204" pitchFamily="34" charset="0"/>
              </a:rPr>
              <a:t>compared  </a:t>
            </a:r>
            <a:r>
              <a:rPr lang="en-ZA" sz="1800" dirty="0">
                <a:latin typeface="Arial" panose="020B0604020202020204" pitchFamily="34" charset="0"/>
                <a:cs typeface="Arial" panose="020B0604020202020204" pitchFamily="34" charset="0"/>
              </a:rPr>
              <a:t>to the same period last year. </a:t>
            </a:r>
          </a:p>
          <a:p>
            <a:pPr marL="82296" indent="0" algn="just">
              <a:lnSpc>
                <a:spcPct val="120000"/>
              </a:lnSpc>
              <a:spcBef>
                <a:spcPts val="0"/>
              </a:spcBef>
              <a:buNone/>
            </a:pPr>
            <a:endParaRPr lang="en-ZA" sz="1800" dirty="0">
              <a:latin typeface="Arial" panose="020B0604020202020204" pitchFamily="34" charset="0"/>
              <a:cs typeface="Arial" panose="020B0604020202020204" pitchFamily="34" charset="0"/>
            </a:endParaRPr>
          </a:p>
          <a:p>
            <a:pPr algn="just">
              <a:lnSpc>
                <a:spcPct val="120000"/>
              </a:lnSpc>
              <a:spcBef>
                <a:spcPts val="0"/>
              </a:spcBef>
            </a:pPr>
            <a:r>
              <a:rPr lang="en-ZA" sz="1800" dirty="0">
                <a:latin typeface="Arial" panose="020B0604020202020204" pitchFamily="34" charset="0"/>
                <a:cs typeface="Arial" panose="020B0604020202020204" pitchFamily="34" charset="0"/>
              </a:rPr>
              <a:t>Late and/or non-submission of exception reports adversely affects the completeness of data.  </a:t>
            </a:r>
          </a:p>
          <a:p>
            <a:pPr algn="just">
              <a:lnSpc>
                <a:spcPct val="200000"/>
              </a:lnSpc>
              <a:spcBef>
                <a:spcPts val="0"/>
              </a:spcBef>
              <a:buFont typeface="Wingdings" pitchFamily="2" charset="2"/>
              <a:buChar char="q"/>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350" dirty="0">
              <a:latin typeface="Arial" panose="020B0604020202020204" pitchFamily="34" charset="0"/>
              <a:cs typeface="Arial" panose="020B0604020202020204" pitchFamily="34" charset="0"/>
            </a:endParaRPr>
          </a:p>
          <a:p>
            <a:pPr marL="0" indent="0" algn="just">
              <a:spcBef>
                <a:spcPts val="0"/>
              </a:spcBef>
              <a:buNone/>
            </a:pPr>
            <a:endParaRPr lang="en-ZA" sz="1350" dirty="0">
              <a:latin typeface="Arial" panose="020B0604020202020204" pitchFamily="34" charset="0"/>
              <a:cs typeface="Arial" panose="020B0604020202020204" pitchFamily="34" charset="0"/>
            </a:endParaRPr>
          </a:p>
          <a:p>
            <a:pPr algn="just">
              <a:lnSpc>
                <a:spcPct val="200000"/>
              </a:lnSpc>
              <a:spcBef>
                <a:spcPts val="0"/>
              </a:spcBef>
              <a:spcAft>
                <a:spcPts val="900"/>
              </a:spcAft>
            </a:pPr>
            <a:endParaRPr lang="en-ZA"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64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PAID AFTER 30 DAYS</a:t>
            </a:r>
            <a:endParaRPr lang="en-ZA" sz="24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86532979"/>
              </p:ext>
            </p:extLst>
          </p:nvPr>
        </p:nvGraphicFramePr>
        <p:xfrm>
          <a:off x="395536" y="1268760"/>
          <a:ext cx="8424936"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0189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2656"/>
            <a:ext cx="7886700" cy="1152128"/>
          </a:xfrm>
        </p:spPr>
        <p:txBody>
          <a:bodyPr>
            <a:normAutofit fontScale="90000"/>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PAID AFTER 30 DAYS</a:t>
            </a:r>
            <a:br>
              <a:rPr lang="en-US" sz="2400" b="1"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484784"/>
            <a:ext cx="7886700" cy="4005189"/>
          </a:xfrm>
        </p:spPr>
        <p:txBody>
          <a:bodyPr>
            <a:noAutofit/>
          </a:bodyPr>
          <a:lstStyle/>
          <a:p>
            <a:pPr algn="just">
              <a:lnSpc>
                <a:spcPct val="110000"/>
              </a:lnSpc>
              <a:spcBef>
                <a:spcPts val="0"/>
              </a:spcBef>
            </a:pPr>
            <a:r>
              <a:rPr lang="en-ZA" sz="1800" dirty="0">
                <a:latin typeface="Arial" panose="020B0604020202020204" pitchFamily="34" charset="0"/>
                <a:cs typeface="Arial" panose="020B0604020202020204" pitchFamily="34" charset="0"/>
              </a:rPr>
              <a:t>During the months of April, May and June 2016, </a:t>
            </a:r>
            <a:r>
              <a:rPr lang="en-ZA" sz="1800" dirty="0" smtClean="0">
                <a:latin typeface="Arial" panose="020B0604020202020204" pitchFamily="34" charset="0"/>
                <a:cs typeface="Arial" panose="020B0604020202020204" pitchFamily="34" charset="0"/>
              </a:rPr>
              <a:t>provincial departments </a:t>
            </a:r>
            <a:r>
              <a:rPr lang="en-ZA" sz="1800" dirty="0">
                <a:latin typeface="Arial" panose="020B0604020202020204" pitchFamily="34" charset="0"/>
                <a:cs typeface="Arial" panose="020B0604020202020204" pitchFamily="34" charset="0"/>
              </a:rPr>
              <a:t>paid </a:t>
            </a:r>
            <a:r>
              <a:rPr lang="en-ZA" sz="1800" dirty="0" smtClean="0">
                <a:latin typeface="Arial" panose="020B0604020202020204" pitchFamily="34" charset="0"/>
                <a:cs typeface="Arial" panose="020B0604020202020204" pitchFamily="34" charset="0"/>
              </a:rPr>
              <a:t>38 238 </a:t>
            </a:r>
            <a:r>
              <a:rPr lang="en-ZA" sz="1800" dirty="0">
                <a:latin typeface="Arial" panose="020B0604020202020204" pitchFamily="34" charset="0"/>
                <a:cs typeface="Arial" panose="020B0604020202020204" pitchFamily="34" charset="0"/>
              </a:rPr>
              <a:t>invoices, </a:t>
            </a:r>
            <a:r>
              <a:rPr lang="en-ZA" sz="1800" dirty="0" smtClean="0">
                <a:latin typeface="Arial" panose="020B0604020202020204" pitchFamily="34" charset="0"/>
                <a:cs typeface="Arial" panose="020B0604020202020204" pitchFamily="34" charset="0"/>
              </a:rPr>
              <a:t>34 613 invoices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29 306 invoices </a:t>
            </a:r>
            <a:r>
              <a:rPr lang="en-ZA" sz="1800" dirty="0">
                <a:latin typeface="Arial" panose="020B0604020202020204" pitchFamily="34" charset="0"/>
                <a:cs typeface="Arial" panose="020B0604020202020204" pitchFamily="34" charset="0"/>
              </a:rPr>
              <a:t>after 30 days from the date of receipt, respectively. </a:t>
            </a:r>
          </a:p>
          <a:p>
            <a:pPr marL="82296" indent="0" algn="just">
              <a:lnSpc>
                <a:spcPct val="110000"/>
              </a:lnSpc>
              <a:spcBef>
                <a:spcPts val="0"/>
              </a:spcBef>
              <a:buNone/>
            </a:pPr>
            <a:endParaRPr lang="en-ZA" sz="1800" dirty="0">
              <a:latin typeface="Arial" panose="020B0604020202020204" pitchFamily="34" charset="0"/>
              <a:cs typeface="Arial" panose="020B0604020202020204" pitchFamily="34" charset="0"/>
            </a:endParaRPr>
          </a:p>
          <a:p>
            <a:pPr algn="just">
              <a:lnSpc>
                <a:spcPct val="110000"/>
              </a:lnSpc>
              <a:spcBef>
                <a:spcPts val="0"/>
              </a:spcBef>
            </a:pPr>
            <a:r>
              <a:rPr lang="en-ZA" sz="1800" dirty="0" smtClean="0">
                <a:latin typeface="Arial" panose="020B0604020202020204" pitchFamily="34" charset="0"/>
                <a:cs typeface="Arial" panose="020B0604020202020204" pitchFamily="34" charset="0"/>
              </a:rPr>
              <a:t>This </a:t>
            </a:r>
            <a:r>
              <a:rPr lang="en-ZA" sz="1800" dirty="0">
                <a:latin typeface="Arial" panose="020B0604020202020204" pitchFamily="34" charset="0"/>
                <a:cs typeface="Arial" panose="020B0604020202020204" pitchFamily="34" charset="0"/>
              </a:rPr>
              <a:t>represent </a:t>
            </a:r>
            <a:r>
              <a:rPr lang="en-ZA" sz="1800" dirty="0" smtClean="0">
                <a:latin typeface="Arial" panose="020B0604020202020204" pitchFamily="34" charset="0"/>
                <a:cs typeface="Arial" panose="020B0604020202020204" pitchFamily="34" charset="0"/>
              </a:rPr>
              <a:t>an improvement of 3 625 </a:t>
            </a:r>
            <a:r>
              <a:rPr lang="en-ZA" sz="1800" dirty="0">
                <a:latin typeface="Arial" panose="020B0604020202020204" pitchFamily="34" charset="0"/>
                <a:cs typeface="Arial" panose="020B0604020202020204" pitchFamily="34" charset="0"/>
              </a:rPr>
              <a:t>invoices from April to May 2016 and another improvement of </a:t>
            </a:r>
            <a:r>
              <a:rPr lang="en-ZA" sz="1800" dirty="0" smtClean="0">
                <a:latin typeface="Arial" panose="020B0604020202020204" pitchFamily="34" charset="0"/>
                <a:cs typeface="Arial" panose="020B0604020202020204" pitchFamily="34" charset="0"/>
              </a:rPr>
              <a:t>5 307 </a:t>
            </a:r>
            <a:r>
              <a:rPr lang="en-ZA" sz="1800" dirty="0">
                <a:latin typeface="Arial" panose="020B0604020202020204" pitchFamily="34" charset="0"/>
                <a:cs typeface="Arial" panose="020B0604020202020204" pitchFamily="34" charset="0"/>
              </a:rPr>
              <a:t>invoices from May to June 2016. </a:t>
            </a:r>
          </a:p>
          <a:p>
            <a:pPr marL="82296" indent="0" algn="just">
              <a:lnSpc>
                <a:spcPct val="200000"/>
              </a:lnSpc>
              <a:spcBef>
                <a:spcPts val="0"/>
              </a:spcBef>
              <a:buNone/>
            </a:pPr>
            <a:endParaRPr lang="en-ZA" sz="1800" dirty="0">
              <a:latin typeface="Arial" panose="020B0604020202020204" pitchFamily="34" charset="0"/>
              <a:cs typeface="Arial" panose="020B0604020202020204" pitchFamily="34" charset="0"/>
            </a:endParaRPr>
          </a:p>
          <a:p>
            <a:pPr algn="just">
              <a:lnSpc>
                <a:spcPct val="120000"/>
              </a:lnSpc>
              <a:spcBef>
                <a:spcPts val="0"/>
              </a:spcBef>
            </a:pPr>
            <a:r>
              <a:rPr lang="en-ZA" sz="1800" dirty="0">
                <a:latin typeface="Arial" panose="020B0604020202020204" pitchFamily="34" charset="0"/>
                <a:cs typeface="Arial" panose="020B0604020202020204" pitchFamily="34" charset="0"/>
              </a:rPr>
              <a:t>The average number of invoices paid after 30 days for the period from April to June 2016 was </a:t>
            </a:r>
            <a:r>
              <a:rPr lang="en-ZA" sz="1800" dirty="0" smtClean="0">
                <a:latin typeface="Arial" panose="020B0604020202020204" pitchFamily="34" charset="0"/>
                <a:cs typeface="Arial" panose="020B0604020202020204" pitchFamily="34" charset="0"/>
              </a:rPr>
              <a:t>34 052 which </a:t>
            </a:r>
            <a:r>
              <a:rPr lang="en-ZA" sz="1800" dirty="0">
                <a:latin typeface="Arial" panose="020B0604020202020204" pitchFamily="34" charset="0"/>
                <a:cs typeface="Arial" panose="020B0604020202020204" pitchFamily="34" charset="0"/>
              </a:rPr>
              <a:t>indicates a regression  of </a:t>
            </a:r>
            <a:r>
              <a:rPr lang="en-ZA" sz="1800" dirty="0" smtClean="0">
                <a:latin typeface="Arial" panose="020B0604020202020204" pitchFamily="34" charset="0"/>
                <a:cs typeface="Arial" panose="020B0604020202020204" pitchFamily="34" charset="0"/>
              </a:rPr>
              <a:t>4 215 646 invoices </a:t>
            </a:r>
            <a:r>
              <a:rPr lang="en-ZA" sz="1800" dirty="0">
                <a:latin typeface="Arial" panose="020B0604020202020204" pitchFamily="34" charset="0"/>
                <a:cs typeface="Arial" panose="020B0604020202020204" pitchFamily="34" charset="0"/>
              </a:rPr>
              <a:t>when compared to the </a:t>
            </a:r>
            <a:r>
              <a:rPr lang="en-ZA" sz="1800" dirty="0" smtClean="0">
                <a:latin typeface="Arial" panose="020B0604020202020204" pitchFamily="34" charset="0"/>
                <a:cs typeface="Arial" panose="020B0604020202020204" pitchFamily="34" charset="0"/>
              </a:rPr>
              <a:t>average number </a:t>
            </a:r>
            <a:r>
              <a:rPr lang="en-ZA" sz="1800" dirty="0">
                <a:latin typeface="Arial" panose="020B0604020202020204" pitchFamily="34" charset="0"/>
                <a:cs typeface="Arial" panose="020B0604020202020204" pitchFamily="34" charset="0"/>
              </a:rPr>
              <a:t>of invoices of </a:t>
            </a:r>
            <a:r>
              <a:rPr lang="en-ZA" sz="1800" dirty="0" smtClean="0">
                <a:latin typeface="Arial" panose="020B0604020202020204" pitchFamily="34" charset="0"/>
                <a:cs typeface="Arial" panose="020B0604020202020204" pitchFamily="34" charset="0"/>
              </a:rPr>
              <a:t>29 837 that </a:t>
            </a:r>
            <a:r>
              <a:rPr lang="en-ZA" sz="1800" dirty="0">
                <a:latin typeface="Arial" panose="020B0604020202020204" pitchFamily="34" charset="0"/>
                <a:cs typeface="Arial" panose="020B0604020202020204" pitchFamily="34" charset="0"/>
              </a:rPr>
              <a:t>were paid after 30 days during same period last year (2015). </a:t>
            </a:r>
          </a:p>
          <a:p>
            <a:pPr marL="0" indent="0" algn="just">
              <a:lnSpc>
                <a:spcPct val="200000"/>
              </a:lnSpc>
              <a:spcBef>
                <a:spcPts val="0"/>
              </a:spcBef>
              <a:buNone/>
            </a:pPr>
            <a:endParaRPr lang="en-ZA" sz="1800" dirty="0">
              <a:latin typeface="Arial" panose="020B0604020202020204" pitchFamily="34" charset="0"/>
              <a:cs typeface="Arial" panose="020B0604020202020204" pitchFamily="34" charset="0"/>
            </a:endParaRPr>
          </a:p>
          <a:p>
            <a:pPr algn="just">
              <a:lnSpc>
                <a:spcPct val="200000"/>
              </a:lnSpc>
              <a:spcBef>
                <a:spcPts val="0"/>
              </a:spcBef>
              <a:spcAft>
                <a:spcPts val="900"/>
              </a:spcAft>
            </a:pPr>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340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b="1" dirty="0">
                <a:latin typeface="Arial" panose="020B0604020202020204" pitchFamily="34" charset="0"/>
                <a:cs typeface="Arial" panose="020B0604020202020204" pitchFamily="34" charset="0"/>
              </a:rPr>
              <a:t>PURPOSE </a:t>
            </a:r>
            <a:endParaRPr lang="en-ZA" sz="27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p:txBody>
          <a:bodyPr>
            <a:normAutofit fontScale="70000" lnSpcReduction="20000"/>
          </a:bodyPr>
          <a:lstStyle/>
          <a:p>
            <a:pPr algn="just">
              <a:lnSpc>
                <a:spcPct val="170000"/>
              </a:lnSpc>
              <a:defRPr/>
            </a:pPr>
            <a:r>
              <a:rPr lang="en-ZA" sz="2900" dirty="0">
                <a:latin typeface="Arial" panose="020B0604020202020204" pitchFamily="34" charset="0"/>
                <a:cs typeface="Arial" panose="020B0604020202020204" pitchFamily="34" charset="0"/>
              </a:rPr>
              <a:t>To present an analysis of the payment of suppliers by government within 30 days from receipt of a legitimate </a:t>
            </a:r>
            <a:r>
              <a:rPr lang="en-ZA" sz="2900" dirty="0" smtClean="0">
                <a:latin typeface="Arial" panose="020B0604020202020204" pitchFamily="34" charset="0"/>
                <a:cs typeface="Arial" panose="020B0604020202020204" pitchFamily="34" charset="0"/>
              </a:rPr>
              <a:t>invoice.</a:t>
            </a:r>
          </a:p>
          <a:p>
            <a:pPr marL="82296" indent="0" algn="just">
              <a:lnSpc>
                <a:spcPct val="170000"/>
              </a:lnSpc>
              <a:buNone/>
              <a:defRPr/>
            </a:pPr>
            <a:endParaRPr lang="en-ZA" sz="2900" dirty="0" smtClean="0">
              <a:latin typeface="Arial" panose="020B0604020202020204" pitchFamily="34" charset="0"/>
              <a:cs typeface="Arial" panose="020B0604020202020204" pitchFamily="34" charset="0"/>
            </a:endParaRPr>
          </a:p>
          <a:p>
            <a:pPr algn="just">
              <a:lnSpc>
                <a:spcPct val="170000"/>
              </a:lnSpc>
              <a:defRPr/>
            </a:pPr>
            <a:r>
              <a:rPr lang="en-ZA" sz="2900" dirty="0">
                <a:latin typeface="Arial" panose="020B0604020202020204" pitchFamily="34" charset="0"/>
                <a:cs typeface="Arial" panose="020B0604020202020204" pitchFamily="34" charset="0"/>
              </a:rPr>
              <a:t> To provide progress made </a:t>
            </a:r>
            <a:r>
              <a:rPr lang="en-ZA" sz="2900" dirty="0" smtClean="0">
                <a:latin typeface="Arial" panose="020B0604020202020204" pitchFamily="34" charset="0"/>
                <a:cs typeface="Arial" panose="020B0604020202020204" pitchFamily="34" charset="0"/>
              </a:rPr>
              <a:t>since the establishment of the 30 days payment Unit in the DPME.</a:t>
            </a:r>
          </a:p>
          <a:p>
            <a:pPr marL="82296" indent="0" algn="just">
              <a:lnSpc>
                <a:spcPct val="170000"/>
              </a:lnSpc>
              <a:buNone/>
              <a:defRPr/>
            </a:pPr>
            <a:endParaRPr lang="en-ZA" sz="2900" dirty="0" smtClean="0">
              <a:latin typeface="Arial" panose="020B0604020202020204" pitchFamily="34" charset="0"/>
              <a:cs typeface="Arial" panose="020B0604020202020204" pitchFamily="34" charset="0"/>
            </a:endParaRPr>
          </a:p>
          <a:p>
            <a:pPr algn="just">
              <a:lnSpc>
                <a:spcPct val="170000"/>
              </a:lnSpc>
              <a:defRPr/>
            </a:pPr>
            <a:r>
              <a:rPr lang="en-ZA" sz="2900" dirty="0">
                <a:latin typeface="Arial" panose="020B0604020202020204" pitchFamily="34" charset="0"/>
                <a:cs typeface="Arial" panose="020B0604020202020204" pitchFamily="34" charset="0"/>
              </a:rPr>
              <a:t>To highlight the impact of non-payment of invoices on small business</a:t>
            </a:r>
            <a:r>
              <a:rPr lang="en-ZA" sz="2400" dirty="0">
                <a:latin typeface="Arial" panose="020B0604020202020204" pitchFamily="34" charset="0"/>
                <a:cs typeface="Arial" panose="020B0604020202020204" pitchFamily="34" charset="0"/>
              </a:rPr>
              <a:t>.</a:t>
            </a:r>
          </a:p>
          <a:p>
            <a:pPr marL="82296" indent="0" algn="just">
              <a:lnSpc>
                <a:spcPct val="170000"/>
              </a:lnSpc>
              <a:buNone/>
              <a:defRPr/>
            </a:pPr>
            <a:endParaRPr lang="en-ZA" sz="2900" dirty="0" smtClean="0">
              <a:latin typeface="Arial" panose="020B0604020202020204" pitchFamily="34" charset="0"/>
              <a:cs typeface="Arial" panose="020B0604020202020204" pitchFamily="34" charset="0"/>
            </a:endParaRPr>
          </a:p>
          <a:p>
            <a:pPr algn="just">
              <a:lnSpc>
                <a:spcPct val="170000"/>
              </a:lnSpc>
              <a:defRPr/>
            </a:pPr>
            <a:r>
              <a:rPr lang="en-ZA" sz="2900" dirty="0" smtClean="0">
                <a:latin typeface="Arial" panose="020B0604020202020204" pitchFamily="34" charset="0"/>
                <a:cs typeface="Arial" panose="020B0604020202020204" pitchFamily="34" charset="0"/>
              </a:rPr>
              <a:t>To highlight the challenges experienced in the payment of suppliers. </a:t>
            </a:r>
          </a:p>
          <a:p>
            <a:pPr algn="just">
              <a:lnSpc>
                <a:spcPct val="250000"/>
              </a:lnSpc>
              <a:defRPr/>
            </a:pPr>
            <a:endParaRPr lang="en-ZA" dirty="0" smtClean="0">
              <a:latin typeface="Arial" panose="020B0604020202020204" pitchFamily="34" charset="0"/>
              <a:cs typeface="Arial" panose="020B0604020202020204" pitchFamily="34" charset="0"/>
            </a:endParaRPr>
          </a:p>
          <a:p>
            <a:pPr algn="just">
              <a:lnSpc>
                <a:spcPct val="250000"/>
              </a:lnSpc>
              <a:defRPr/>
            </a:pPr>
            <a:endParaRPr lang="en-ZA" dirty="0">
              <a:latin typeface="Arial" panose="020B0604020202020204" pitchFamily="34" charset="0"/>
              <a:cs typeface="Arial" panose="020B0604020202020204" pitchFamily="34" charset="0"/>
            </a:endParaRPr>
          </a:p>
          <a:p>
            <a:pPr marL="266700" indent="-266700" algn="just">
              <a:lnSpc>
                <a:spcPct val="200000"/>
              </a:lnSpc>
              <a:spcBef>
                <a:spcPts val="0"/>
              </a:spcBef>
              <a:buFont typeface="Wingdings" pitchFamily="2" charset="2"/>
              <a:buChar char="q"/>
            </a:pPr>
            <a:endParaRPr lang="en-ZA" b="1" dirty="0" smtClean="0"/>
          </a:p>
          <a:p>
            <a:pPr marL="266700" indent="-266700" algn="just">
              <a:lnSpc>
                <a:spcPct val="200000"/>
              </a:lnSpc>
              <a:spcBef>
                <a:spcPts val="0"/>
              </a:spcBef>
              <a:buFont typeface="Wingdings" pitchFamily="2" charset="2"/>
              <a:buChar char="q"/>
            </a:pPr>
            <a:endParaRPr lang="en-ZA" b="1" dirty="0"/>
          </a:p>
          <a:p>
            <a:pPr marL="266700" indent="-266700" algn="just">
              <a:lnSpc>
                <a:spcPct val="200000"/>
              </a:lnSpc>
              <a:spcBef>
                <a:spcPts val="0"/>
              </a:spcBef>
              <a:buFont typeface="Wingdings" pitchFamily="2" charset="2"/>
              <a:buChar char="q"/>
            </a:pPr>
            <a:endParaRPr lang="en-ZA" b="1"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Tree>
    <p:extLst>
      <p:ext uri="{BB962C8B-B14F-4D97-AF65-F5344CB8AC3E}">
        <p14:creationId xmlns:p14="http://schemas.microsoft.com/office/powerpoint/2010/main" val="3557558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PROVINCIAL DEPARTMENTS:</a:t>
            </a:r>
            <a:r>
              <a:rPr lang="en-US" sz="2400" b="1" dirty="0">
                <a:solidFill>
                  <a:prstClr val="white"/>
                </a:solidFill>
                <a:latin typeface="Arial" panose="020B0604020202020204" pitchFamily="34" charset="0"/>
                <a:cs typeface="Arial" panose="020B0604020202020204" pitchFamily="34" charset="0"/>
              </a:rPr>
              <a:t/>
            </a:r>
            <a:br>
              <a:rPr lang="en-US" sz="2400" b="1" dirty="0">
                <a:solidFill>
                  <a:prstClr val="white"/>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PAID AFTER 30 DAYS</a:t>
            </a:r>
            <a:endParaRPr lang="en-ZA" sz="24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21612264"/>
              </p:ext>
            </p:extLst>
          </p:nvPr>
        </p:nvGraphicFramePr>
        <p:xfrm>
          <a:off x="467544" y="1268760"/>
          <a:ext cx="8352928"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388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152128"/>
          </a:xfrm>
        </p:spPr>
        <p:txBody>
          <a:bodyPr>
            <a:normAutofit/>
          </a:bodyPr>
          <a:lstStyle/>
          <a:p>
            <a:r>
              <a:rPr lang="en-US" sz="2400" b="1" dirty="0">
                <a:latin typeface="Arial" panose="020B0604020202020204" pitchFamily="34" charset="0"/>
                <a:cs typeface="Arial" panose="020B0604020202020204" pitchFamily="34" charset="0"/>
              </a:rPr>
              <a:t>PROVINCIAL DEPARTMENTS:</a:t>
            </a:r>
            <a:r>
              <a:rPr lang="en-US" sz="2400" b="1" dirty="0">
                <a:solidFill>
                  <a:prstClr val="white"/>
                </a:solidFill>
                <a:latin typeface="Arial" panose="020B0604020202020204" pitchFamily="34" charset="0"/>
                <a:cs typeface="Arial" panose="020B0604020202020204" pitchFamily="34" charset="0"/>
              </a:rPr>
              <a:t/>
            </a:r>
            <a:br>
              <a:rPr lang="en-US" sz="2400" b="1" dirty="0">
                <a:solidFill>
                  <a:prstClr val="white"/>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PAID AFTER 30 DAYS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412776"/>
            <a:ext cx="7886700" cy="4077197"/>
          </a:xfrm>
        </p:spPr>
        <p:txBody>
          <a:bodyPr>
            <a:normAutofit/>
          </a:bodyPr>
          <a:lstStyle/>
          <a:p>
            <a:pPr algn="just">
              <a:spcBef>
                <a:spcPts val="0"/>
              </a:spcBef>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Rand value of invoices paid after 30 days from receipt during the months of April, May and June 2016 amounted to </a:t>
            </a:r>
            <a:r>
              <a:rPr lang="en-ZA" sz="1800" dirty="0" smtClean="0">
                <a:latin typeface="Arial" panose="020B0604020202020204" pitchFamily="34" charset="0"/>
                <a:cs typeface="Arial" panose="020B0604020202020204" pitchFamily="34" charset="0"/>
              </a:rPr>
              <a:t>R2,0 billion, R1.8 billion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R1,8 billion,  </a:t>
            </a:r>
            <a:r>
              <a:rPr lang="en-ZA" sz="1800" dirty="0">
                <a:latin typeface="Arial" panose="020B0604020202020204" pitchFamily="34" charset="0"/>
                <a:cs typeface="Arial" panose="020B0604020202020204" pitchFamily="34" charset="0"/>
              </a:rPr>
              <a:t>respectively. </a:t>
            </a:r>
          </a:p>
          <a:p>
            <a:pPr algn="just">
              <a:lnSpc>
                <a:spcPct val="200000"/>
              </a:lnSpc>
              <a:spcBef>
                <a:spcPts val="0"/>
              </a:spcBef>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This </a:t>
            </a:r>
            <a:r>
              <a:rPr lang="en-ZA" sz="1800" dirty="0" smtClean="0">
                <a:latin typeface="Arial" panose="020B0604020202020204" pitchFamily="34" charset="0"/>
                <a:cs typeface="Arial" panose="020B0604020202020204" pitchFamily="34" charset="0"/>
              </a:rPr>
              <a:t>represent </a:t>
            </a:r>
            <a:r>
              <a:rPr lang="en-ZA" sz="1800" dirty="0">
                <a:latin typeface="Arial" panose="020B0604020202020204" pitchFamily="34" charset="0"/>
                <a:cs typeface="Arial" panose="020B0604020202020204" pitchFamily="34" charset="0"/>
              </a:rPr>
              <a:t>an </a:t>
            </a:r>
            <a:r>
              <a:rPr lang="en-ZA" sz="1800" dirty="0" smtClean="0">
                <a:latin typeface="Arial" panose="020B0604020202020204" pitchFamily="34" charset="0"/>
                <a:cs typeface="Arial" panose="020B0604020202020204" pitchFamily="34" charset="0"/>
              </a:rPr>
              <a:t>improvement </a:t>
            </a:r>
            <a:r>
              <a:rPr lang="en-ZA" sz="1800" dirty="0">
                <a:latin typeface="Arial" panose="020B0604020202020204" pitchFamily="34" charset="0"/>
                <a:cs typeface="Arial" panose="020B0604020202020204" pitchFamily="34" charset="0"/>
              </a:rPr>
              <a:t>of R200 million </a:t>
            </a:r>
            <a:r>
              <a:rPr lang="en-ZA" sz="1800" dirty="0" smtClean="0">
                <a:latin typeface="Arial" panose="020B0604020202020204" pitchFamily="34" charset="0"/>
                <a:cs typeface="Arial" panose="020B0604020202020204" pitchFamily="34" charset="0"/>
              </a:rPr>
              <a:t>both from April to May and from May to June 2016.</a:t>
            </a:r>
            <a:endParaRPr lang="en-ZA" sz="1800" dirty="0">
              <a:latin typeface="Arial" panose="020B0604020202020204" pitchFamily="34" charset="0"/>
              <a:cs typeface="Arial" panose="020B0604020202020204" pitchFamily="34" charset="0"/>
            </a:endParaRPr>
          </a:p>
          <a:p>
            <a:pPr marL="82296" indent="0" algn="just">
              <a:lnSpc>
                <a:spcPct val="200000"/>
              </a:lnSpc>
              <a:spcBef>
                <a:spcPts val="0"/>
              </a:spcBef>
              <a:buNone/>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The average Rand value of invoices paid after  30 days  for the period April  2016 to June 2016 amounted to </a:t>
            </a:r>
            <a:r>
              <a:rPr lang="en-ZA" sz="1800" dirty="0" smtClean="0">
                <a:latin typeface="Arial" panose="020B0604020202020204" pitchFamily="34" charset="0"/>
                <a:cs typeface="Arial" panose="020B0604020202020204" pitchFamily="34" charset="0"/>
              </a:rPr>
              <a:t>R1,9 billion, </a:t>
            </a:r>
            <a:r>
              <a:rPr lang="en-ZA" sz="1800" dirty="0">
                <a:latin typeface="Arial" panose="020B0604020202020204" pitchFamily="34" charset="0"/>
                <a:cs typeface="Arial" panose="020B0604020202020204" pitchFamily="34" charset="0"/>
              </a:rPr>
              <a:t>which indicates </a:t>
            </a:r>
            <a:r>
              <a:rPr lang="en-ZA" sz="1800" dirty="0" smtClean="0">
                <a:latin typeface="Arial" panose="020B0604020202020204" pitchFamily="34" charset="0"/>
                <a:cs typeface="Arial" panose="020B0604020202020204" pitchFamily="34" charset="0"/>
              </a:rPr>
              <a:t>an improvement of  R1,3 billion when </a:t>
            </a:r>
            <a:r>
              <a:rPr lang="en-ZA" sz="1800" dirty="0">
                <a:latin typeface="Arial" panose="020B0604020202020204" pitchFamily="34" charset="0"/>
                <a:cs typeface="Arial" panose="020B0604020202020204" pitchFamily="34" charset="0"/>
              </a:rPr>
              <a:t>compared to the average of </a:t>
            </a:r>
            <a:r>
              <a:rPr lang="en-ZA" sz="1800" dirty="0" smtClean="0">
                <a:latin typeface="Arial" panose="020B0604020202020204" pitchFamily="34" charset="0"/>
                <a:cs typeface="Arial" panose="020B0604020202020204" pitchFamily="34" charset="0"/>
              </a:rPr>
              <a:t>R3,2 billion during </a:t>
            </a:r>
            <a:r>
              <a:rPr lang="en-ZA" sz="1800" dirty="0">
                <a:latin typeface="Arial" panose="020B0604020202020204" pitchFamily="34" charset="0"/>
                <a:cs typeface="Arial" panose="020B0604020202020204" pitchFamily="34" charset="0"/>
              </a:rPr>
              <a:t>the same period last year.</a:t>
            </a:r>
          </a:p>
          <a:p>
            <a:pPr algn="just">
              <a:spcBef>
                <a:spcPts val="0"/>
              </a:spcBef>
            </a:pPr>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220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OLDER THAN 30 DAYS NOT PAID</a:t>
            </a:r>
            <a:endParaRPr lang="en-ZA" sz="24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8069183"/>
              </p:ext>
            </p:extLst>
          </p:nvPr>
        </p:nvGraphicFramePr>
        <p:xfrm>
          <a:off x="611560" y="1412776"/>
          <a:ext cx="8136904"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361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1656184"/>
          </a:xfrm>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OLDER THAN 30 DAYS NOT PAID</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700808"/>
            <a:ext cx="7886700" cy="4248472"/>
          </a:xfrm>
        </p:spPr>
        <p:txBody>
          <a:bodyPr>
            <a:noAutofit/>
          </a:bodyPr>
          <a:lstStyle/>
          <a:p>
            <a:pPr algn="just">
              <a:spcBef>
                <a:spcPts val="0"/>
              </a:spcBef>
            </a:pPr>
            <a:r>
              <a:rPr lang="en-ZA" sz="1800" dirty="0">
                <a:latin typeface="Arial" panose="020B0604020202020204" pitchFamily="34" charset="0"/>
                <a:cs typeface="Arial" panose="020B0604020202020204" pitchFamily="34" charset="0"/>
              </a:rPr>
              <a:t>The number of invoices older than 30 days and not paid </a:t>
            </a:r>
            <a:r>
              <a:rPr lang="en-ZA" sz="1800" dirty="0" smtClean="0">
                <a:latin typeface="Arial" panose="020B0604020202020204" pitchFamily="34" charset="0"/>
                <a:cs typeface="Arial" panose="020B0604020202020204" pitchFamily="34" charset="0"/>
              </a:rPr>
              <a:t>by provincial departments during </a:t>
            </a:r>
            <a:r>
              <a:rPr lang="en-ZA" sz="1800" dirty="0">
                <a:latin typeface="Arial" panose="020B0604020202020204" pitchFamily="34" charset="0"/>
                <a:cs typeface="Arial" panose="020B0604020202020204" pitchFamily="34" charset="0"/>
              </a:rPr>
              <a:t>the months of April, May and June 2016 amounted to </a:t>
            </a:r>
            <a:r>
              <a:rPr lang="en-ZA" sz="1800" dirty="0" smtClean="0">
                <a:latin typeface="Arial" panose="020B0604020202020204" pitchFamily="34" charset="0"/>
                <a:cs typeface="Arial" panose="020B0604020202020204" pitchFamily="34" charset="0"/>
              </a:rPr>
              <a:t>50 460 invoices</a:t>
            </a: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43 423 invoices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39 833 invoice, </a:t>
            </a:r>
            <a:r>
              <a:rPr lang="en-ZA" sz="1800" dirty="0">
                <a:latin typeface="Arial" panose="020B0604020202020204" pitchFamily="34" charset="0"/>
                <a:cs typeface="Arial" panose="020B0604020202020204" pitchFamily="34" charset="0"/>
              </a:rPr>
              <a:t>respectively. </a:t>
            </a: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This represent </a:t>
            </a:r>
            <a:r>
              <a:rPr lang="en-ZA" sz="1800" dirty="0" smtClean="0">
                <a:latin typeface="Arial" panose="020B0604020202020204" pitchFamily="34" charset="0"/>
                <a:cs typeface="Arial" panose="020B0604020202020204" pitchFamily="34" charset="0"/>
              </a:rPr>
              <a:t>an improvement of 7 037 invoices </a:t>
            </a:r>
            <a:r>
              <a:rPr lang="en-ZA" sz="1800" dirty="0">
                <a:latin typeface="Arial" panose="020B0604020202020204" pitchFamily="34" charset="0"/>
                <a:cs typeface="Arial" panose="020B0604020202020204" pitchFamily="34" charset="0"/>
              </a:rPr>
              <a:t>from April 2016 to May 2016, and a </a:t>
            </a:r>
            <a:r>
              <a:rPr lang="en-ZA" sz="1800" dirty="0" smtClean="0">
                <a:latin typeface="Arial" panose="020B0604020202020204" pitchFamily="34" charset="0"/>
                <a:cs typeface="Arial" panose="020B0604020202020204" pitchFamily="34" charset="0"/>
              </a:rPr>
              <a:t>further </a:t>
            </a:r>
            <a:r>
              <a:rPr lang="en-ZA" sz="1800" dirty="0">
                <a:latin typeface="Arial" panose="020B0604020202020204" pitchFamily="34" charset="0"/>
                <a:cs typeface="Arial" panose="020B0604020202020204" pitchFamily="34" charset="0"/>
              </a:rPr>
              <a:t>improvement of </a:t>
            </a:r>
            <a:r>
              <a:rPr lang="en-ZA" sz="1800" dirty="0" smtClean="0">
                <a:latin typeface="Arial" panose="020B0604020202020204" pitchFamily="34" charset="0"/>
                <a:cs typeface="Arial" panose="020B0604020202020204" pitchFamily="34" charset="0"/>
              </a:rPr>
              <a:t>3 590 invoices </a:t>
            </a:r>
            <a:r>
              <a:rPr lang="en-ZA" sz="1800" dirty="0">
                <a:latin typeface="Arial" panose="020B0604020202020204" pitchFamily="34" charset="0"/>
                <a:cs typeface="Arial" panose="020B0604020202020204" pitchFamily="34" charset="0"/>
              </a:rPr>
              <a:t>from May to June 2016.</a:t>
            </a:r>
          </a:p>
          <a:p>
            <a:pPr marL="0" indent="0" algn="just">
              <a:lnSpc>
                <a:spcPct val="200000"/>
              </a:lnSpc>
              <a:spcBef>
                <a:spcPts val="0"/>
              </a:spcBef>
              <a:buNone/>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The average number of invoices older than 30 days and not paid for the period April to June 2016 amounted to </a:t>
            </a:r>
            <a:r>
              <a:rPr lang="en-ZA" sz="1800" dirty="0" smtClean="0">
                <a:latin typeface="Arial" panose="020B0604020202020204" pitchFamily="34" charset="0"/>
                <a:cs typeface="Arial" panose="020B0604020202020204" pitchFamily="34" charset="0"/>
              </a:rPr>
              <a:t>44 572 invoices, </a:t>
            </a:r>
            <a:r>
              <a:rPr lang="en-ZA" sz="1800" dirty="0">
                <a:latin typeface="Arial" panose="020B0604020202020204" pitchFamily="34" charset="0"/>
                <a:cs typeface="Arial" panose="020B0604020202020204" pitchFamily="34" charset="0"/>
              </a:rPr>
              <a:t>which indicates </a:t>
            </a:r>
            <a:r>
              <a:rPr lang="en-ZA" sz="1800" dirty="0" smtClean="0">
                <a:latin typeface="Arial" panose="020B0604020202020204" pitchFamily="34" charset="0"/>
                <a:cs typeface="Arial" panose="020B0604020202020204" pitchFamily="34" charset="0"/>
              </a:rPr>
              <a:t>a </a:t>
            </a:r>
            <a:r>
              <a:rPr lang="en-ZA" sz="1800" dirty="0">
                <a:latin typeface="Arial" panose="020B0604020202020204" pitchFamily="34" charset="0"/>
                <a:cs typeface="Arial" panose="020B0604020202020204" pitchFamily="34" charset="0"/>
              </a:rPr>
              <a:t>regression of  </a:t>
            </a:r>
            <a:r>
              <a:rPr lang="en-ZA" sz="1800" dirty="0" smtClean="0">
                <a:latin typeface="Arial" panose="020B0604020202020204" pitchFamily="34" charset="0"/>
                <a:cs typeface="Arial" panose="020B0604020202020204" pitchFamily="34" charset="0"/>
              </a:rPr>
              <a:t>7 673  </a:t>
            </a:r>
            <a:r>
              <a:rPr lang="en-ZA" sz="1800" dirty="0">
                <a:latin typeface="Arial" panose="020B0604020202020204" pitchFamily="34" charset="0"/>
                <a:cs typeface="Arial" panose="020B0604020202020204" pitchFamily="34" charset="0"/>
              </a:rPr>
              <a:t>invoices when compared to the average number of invoices of </a:t>
            </a:r>
            <a:r>
              <a:rPr lang="en-ZA" sz="1800" dirty="0" smtClean="0">
                <a:latin typeface="Arial" panose="020B0604020202020204" pitchFamily="34" charset="0"/>
                <a:cs typeface="Arial" panose="020B0604020202020204" pitchFamily="34" charset="0"/>
              </a:rPr>
              <a:t>36 899 that </a:t>
            </a:r>
            <a:r>
              <a:rPr lang="en-ZA" sz="1800" dirty="0">
                <a:latin typeface="Arial" panose="020B0604020202020204" pitchFamily="34" charset="0"/>
                <a:cs typeface="Arial" panose="020B0604020202020204" pitchFamily="34" charset="0"/>
              </a:rPr>
              <a:t>were paid after 30 days during the same period last year (2015)</a:t>
            </a:r>
            <a:endParaRPr lang="en-ZA" sz="1800" dirty="0"/>
          </a:p>
          <a:p>
            <a:pPr algn="just">
              <a:lnSpc>
                <a:spcPct val="200000"/>
              </a:lnSpc>
              <a:spcBef>
                <a:spcPts val="0"/>
              </a:spcBef>
            </a:pPr>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9555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OLDER THAN 30 DAYS AND NOT PAID</a:t>
            </a:r>
            <a:endParaRPr lang="en-ZA" sz="24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6891607"/>
              </p:ext>
            </p:extLst>
          </p:nvPr>
        </p:nvGraphicFramePr>
        <p:xfrm>
          <a:off x="467544" y="1268760"/>
          <a:ext cx="8047806" cy="4221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6832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4664"/>
            <a:ext cx="7886700" cy="864096"/>
          </a:xfrm>
        </p:spPr>
        <p:txBody>
          <a:bodyPr>
            <a:normAutofit fontScale="90000"/>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OLDER THAN 30 DAYS AND NOT PAID</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755576" y="1772816"/>
            <a:ext cx="7759774" cy="4248472"/>
          </a:xfrm>
        </p:spPr>
        <p:txBody>
          <a:bodyPr>
            <a:noAutofit/>
          </a:bodyPr>
          <a:lstStyle/>
          <a:p>
            <a:pPr algn="just">
              <a:spcBef>
                <a:spcPts val="0"/>
              </a:spcBef>
            </a:pPr>
            <a:r>
              <a:rPr lang="en-ZA" sz="1800" dirty="0">
                <a:latin typeface="Arial" panose="020B0604020202020204" pitchFamily="34" charset="0"/>
                <a:cs typeface="Arial" panose="020B0604020202020204" pitchFamily="34" charset="0"/>
              </a:rPr>
              <a:t>The Rand value of </a:t>
            </a:r>
            <a:r>
              <a:rPr lang="en-ZA" sz="1800" dirty="0" smtClean="0">
                <a:latin typeface="Arial" panose="020B0604020202020204" pitchFamily="34" charset="0"/>
                <a:cs typeface="Arial" panose="020B0604020202020204" pitchFamily="34" charset="0"/>
              </a:rPr>
              <a:t>provincial department’s </a:t>
            </a:r>
            <a:r>
              <a:rPr lang="en-ZA" sz="1800" dirty="0">
                <a:latin typeface="Arial" panose="020B0604020202020204" pitchFamily="34" charset="0"/>
                <a:cs typeface="Arial" panose="020B0604020202020204" pitchFamily="34" charset="0"/>
              </a:rPr>
              <a:t>invoices older than 30 days and not paid during the months of April 2016, May 2016 and June 2016 amounted to </a:t>
            </a:r>
            <a:r>
              <a:rPr lang="en-ZA" sz="1800" dirty="0" smtClean="0">
                <a:latin typeface="Arial" panose="020B0604020202020204" pitchFamily="34" charset="0"/>
                <a:cs typeface="Arial" panose="020B0604020202020204" pitchFamily="34" charset="0"/>
              </a:rPr>
              <a:t>R R3,8 billion, R3,5 billion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R3,3 billion,  </a:t>
            </a:r>
            <a:r>
              <a:rPr lang="en-ZA" sz="1800" dirty="0">
                <a:latin typeface="Arial" panose="020B0604020202020204" pitchFamily="34" charset="0"/>
                <a:cs typeface="Arial" panose="020B0604020202020204" pitchFamily="34" charset="0"/>
              </a:rPr>
              <a:t>respectively</a:t>
            </a:r>
            <a:r>
              <a:rPr lang="en-ZA" sz="1800" dirty="0" smtClean="0">
                <a:latin typeface="Arial" panose="020B0604020202020204" pitchFamily="34" charset="0"/>
                <a:cs typeface="Arial" panose="020B0604020202020204" pitchFamily="34" charset="0"/>
              </a:rPr>
              <a:t>.</a:t>
            </a:r>
          </a:p>
          <a:p>
            <a:pPr marL="82296" indent="0" algn="just">
              <a:spcBef>
                <a:spcPts val="0"/>
              </a:spcBef>
              <a:buNone/>
            </a:pPr>
            <a:endParaRPr lang="en-ZA" sz="1800" dirty="0">
              <a:latin typeface="Arial" panose="020B0604020202020204" pitchFamily="34" charset="0"/>
              <a:cs typeface="Arial" panose="020B0604020202020204" pitchFamily="34" charset="0"/>
            </a:endParaRPr>
          </a:p>
          <a:p>
            <a:pPr marL="82296" indent="0" algn="just">
              <a:spcBef>
                <a:spcPts val="0"/>
              </a:spcBef>
              <a:buNone/>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This represent an improvement </a:t>
            </a:r>
            <a:r>
              <a:rPr lang="en-ZA" sz="1800" dirty="0" smtClean="0">
                <a:latin typeface="Arial" panose="020B0604020202020204" pitchFamily="34" charset="0"/>
                <a:cs typeface="Arial" panose="020B0604020202020204" pitchFamily="34" charset="0"/>
              </a:rPr>
              <a:t>of R300 million from </a:t>
            </a:r>
            <a:r>
              <a:rPr lang="en-ZA" sz="1800" dirty="0">
                <a:latin typeface="Arial" panose="020B0604020202020204" pitchFamily="34" charset="0"/>
                <a:cs typeface="Arial" panose="020B0604020202020204" pitchFamily="34" charset="0"/>
              </a:rPr>
              <a:t>April to May 2016 and a </a:t>
            </a:r>
            <a:r>
              <a:rPr lang="en-ZA" sz="1800" dirty="0" smtClean="0">
                <a:latin typeface="Arial" panose="020B0604020202020204" pitchFamily="34" charset="0"/>
                <a:cs typeface="Arial" panose="020B0604020202020204" pitchFamily="34" charset="0"/>
              </a:rPr>
              <a:t>further improvement of R200 million  </a:t>
            </a:r>
            <a:r>
              <a:rPr lang="en-ZA" sz="1800" dirty="0">
                <a:latin typeface="Arial" panose="020B0604020202020204" pitchFamily="34" charset="0"/>
                <a:cs typeface="Arial" panose="020B0604020202020204" pitchFamily="34" charset="0"/>
              </a:rPr>
              <a:t>from May to June 2016</a:t>
            </a:r>
            <a:r>
              <a:rPr lang="en-ZA" sz="1800" dirty="0" smtClean="0">
                <a:latin typeface="Arial" panose="020B0604020202020204" pitchFamily="34" charset="0"/>
                <a:cs typeface="Arial" panose="020B0604020202020204" pitchFamily="34" charset="0"/>
              </a:rPr>
              <a:t>. </a:t>
            </a:r>
          </a:p>
          <a:p>
            <a:pPr marL="82296" indent="0" algn="just">
              <a:spcBef>
                <a:spcPts val="0"/>
              </a:spcBef>
              <a:buNone/>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The average Rand value of invoices older than 30 days and not paid for the period April to June 2016 amounted to R </a:t>
            </a:r>
            <a:r>
              <a:rPr lang="en-ZA" sz="1800" dirty="0" smtClean="0">
                <a:latin typeface="Arial" panose="020B0604020202020204" pitchFamily="34" charset="0"/>
                <a:cs typeface="Arial" panose="020B0604020202020204" pitchFamily="34" charset="0"/>
              </a:rPr>
              <a:t>3,5 billion compared </a:t>
            </a:r>
            <a:r>
              <a:rPr lang="en-ZA" sz="1800" dirty="0">
                <a:latin typeface="Arial" panose="020B0604020202020204" pitchFamily="34" charset="0"/>
                <a:cs typeface="Arial" panose="020B0604020202020204" pitchFamily="34" charset="0"/>
              </a:rPr>
              <a:t>to </a:t>
            </a:r>
            <a:r>
              <a:rPr lang="en-ZA" sz="1800" dirty="0" smtClean="0">
                <a:latin typeface="Arial" panose="020B0604020202020204" pitchFamily="34" charset="0"/>
                <a:cs typeface="Arial" panose="020B0604020202020204" pitchFamily="34" charset="0"/>
              </a:rPr>
              <a:t>the average of R2,9 billion for </a:t>
            </a:r>
            <a:r>
              <a:rPr lang="en-ZA" sz="1800" dirty="0">
                <a:latin typeface="Arial" panose="020B0604020202020204" pitchFamily="34" charset="0"/>
                <a:cs typeface="Arial" panose="020B0604020202020204" pitchFamily="34" charset="0"/>
              </a:rPr>
              <a:t>the corresponding period in 2015, thereby representing a regression of </a:t>
            </a:r>
            <a:r>
              <a:rPr lang="en-ZA" sz="1800" dirty="0" smtClean="0">
                <a:latin typeface="Arial" panose="020B0604020202020204" pitchFamily="34" charset="0"/>
                <a:cs typeface="Arial" panose="020B0604020202020204" pitchFamily="34" charset="0"/>
              </a:rPr>
              <a:t>R600 million .</a:t>
            </a:r>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8371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1080119"/>
          </a:xfrm>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OVERALL ASSESSMENT OF PERFORMANCE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268760"/>
            <a:ext cx="7886700" cy="4896544"/>
          </a:xfrm>
        </p:spPr>
        <p:txBody>
          <a:bodyPr>
            <a:normAutofit lnSpcReduction="10000"/>
          </a:bodyPr>
          <a:lstStyle/>
          <a:p>
            <a:pPr algn="just"/>
            <a:r>
              <a:rPr lang="en-US" sz="1700" dirty="0">
                <a:latin typeface="Arial" panose="020B0604020202020204" pitchFamily="34" charset="0"/>
                <a:cs typeface="Arial" panose="020B0604020202020204" pitchFamily="34" charset="0"/>
              </a:rPr>
              <a:t>Overall, Provincial departments remain with the highest number of invoices and rand values</a:t>
            </a:r>
            <a:r>
              <a:rPr lang="en-US" sz="1700" dirty="0" smtClean="0">
                <a:latin typeface="Arial" panose="020B0604020202020204" pitchFamily="34" charset="0"/>
                <a:cs typeface="Arial" panose="020B0604020202020204" pitchFamily="34" charset="0"/>
              </a:rPr>
              <a:t>.</a:t>
            </a:r>
          </a:p>
          <a:p>
            <a:pPr marL="82296" indent="0" algn="just">
              <a:buNone/>
            </a:pPr>
            <a:endParaRPr lang="en-US" sz="1700" dirty="0" smtClean="0">
              <a:latin typeface="Arial" panose="020B0604020202020204" pitchFamily="34" charset="0"/>
              <a:cs typeface="Arial" panose="020B0604020202020204" pitchFamily="34" charset="0"/>
            </a:endParaRPr>
          </a:p>
          <a:p>
            <a:pPr algn="just"/>
            <a:r>
              <a:rPr lang="en-US" sz="1700" b="1" dirty="0" smtClean="0">
                <a:latin typeface="Arial" panose="020B0604020202020204" pitchFamily="34" charset="0"/>
                <a:cs typeface="Arial" panose="020B0604020202020204" pitchFamily="34" charset="0"/>
              </a:rPr>
              <a:t>Paid after 30 days</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The performance of Eastern Cape (7 979), Gauteng (6 949), KwaZulu-Natal (3 460) and Northern Cape (2 216) provinces is worrisome as these provinces have contributed to the 29 306 invoices paid after 30 days. </a:t>
            </a:r>
            <a:endParaRPr lang="en-US" sz="1700" dirty="0" smtClean="0">
              <a:latin typeface="Arial" panose="020B0604020202020204" pitchFamily="34" charset="0"/>
              <a:cs typeface="Arial" panose="020B0604020202020204" pitchFamily="34" charset="0"/>
            </a:endParaRPr>
          </a:p>
          <a:p>
            <a:pPr algn="just"/>
            <a:r>
              <a:rPr lang="en-US" sz="1700" b="1" dirty="0" smtClean="0">
                <a:latin typeface="Arial" panose="020B0604020202020204" pitchFamily="34" charset="0"/>
                <a:cs typeface="Arial" panose="020B0604020202020204" pitchFamily="34" charset="0"/>
              </a:rPr>
              <a:t>Older than 30 days and not paid</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Gauteng province account for almost 50% of the invoices at provincial government with </a:t>
            </a:r>
            <a:r>
              <a:rPr lang="en-US" sz="1700" dirty="0" smtClean="0">
                <a:latin typeface="Arial" panose="020B0604020202020204" pitchFamily="34" charset="0"/>
                <a:cs typeface="Arial" panose="020B0604020202020204" pitchFamily="34" charset="0"/>
              </a:rPr>
              <a:t>R2, 2 </a:t>
            </a:r>
            <a:r>
              <a:rPr lang="en-US" sz="1700" dirty="0">
                <a:latin typeface="Arial" panose="020B0604020202020204" pitchFamily="34" charset="0"/>
                <a:cs typeface="Arial" panose="020B0604020202020204" pitchFamily="34" charset="0"/>
              </a:rPr>
              <a:t>billion of the R3, 3 billion owed to suppliers by the same provincial government. </a:t>
            </a:r>
            <a:endParaRPr lang="en-US" sz="1700" dirty="0" smtClean="0">
              <a:latin typeface="Arial" panose="020B0604020202020204" pitchFamily="34" charset="0"/>
              <a:cs typeface="Arial" panose="020B0604020202020204" pitchFamily="34" charset="0"/>
            </a:endParaRPr>
          </a:p>
          <a:p>
            <a:pPr marL="82296" indent="0" algn="just">
              <a:buNone/>
            </a:pPr>
            <a:endParaRPr lang="en-US" sz="1700" dirty="0">
              <a:latin typeface="Arial" panose="020B0604020202020204" pitchFamily="34" charset="0"/>
              <a:cs typeface="Arial" panose="020B0604020202020204" pitchFamily="34" charset="0"/>
            </a:endParaRPr>
          </a:p>
          <a:p>
            <a:pPr algn="just"/>
            <a:r>
              <a:rPr lang="en-US" sz="1700" dirty="0" smtClean="0">
                <a:latin typeface="Arial" panose="020B0604020202020204" pitchFamily="34" charset="0"/>
                <a:cs typeface="Arial" panose="020B0604020202020204" pitchFamily="34" charset="0"/>
              </a:rPr>
              <a:t>The major non-compliance with regards to the non-payment of invoices is with the provincial departments of Heath and Education.</a:t>
            </a:r>
          </a:p>
          <a:p>
            <a:pPr marL="82296" indent="0" algn="just">
              <a:buNone/>
            </a:pPr>
            <a:endParaRPr lang="en-US" sz="1700" dirty="0" smtClean="0">
              <a:latin typeface="Arial" panose="020B0604020202020204" pitchFamily="34" charset="0"/>
              <a:cs typeface="Arial" panose="020B0604020202020204" pitchFamily="34" charset="0"/>
            </a:endParaRPr>
          </a:p>
          <a:p>
            <a:pPr algn="just"/>
            <a:r>
              <a:rPr lang="en-US" sz="1700" dirty="0" smtClean="0">
                <a:latin typeface="Arial" panose="020B0604020202020204" pitchFamily="34" charset="0"/>
                <a:cs typeface="Arial" panose="020B0604020202020204" pitchFamily="34" charset="0"/>
              </a:rPr>
              <a:t>In particular, both departments have during April to June 2016 contributed 91%, 90% and 90%, respectively to the transgressions  in relation to the late payment of invoices. </a:t>
            </a:r>
          </a:p>
          <a:p>
            <a:pPr marL="82296" indent="0">
              <a:buNone/>
            </a:pPr>
            <a:endParaRPr lang="en-US" sz="1700" dirty="0" smtClean="0">
              <a:latin typeface="Arial" panose="020B0604020202020204" pitchFamily="34" charset="0"/>
              <a:cs typeface="Arial" panose="020B0604020202020204" pitchFamily="34" charset="0"/>
            </a:endParaRPr>
          </a:p>
          <a:p>
            <a:endParaRPr lang="en-ZA"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2176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1080120"/>
          </a:xfrm>
        </p:spPr>
        <p:txBody>
          <a:bodyPr>
            <a:normAutofit/>
          </a:bodyPr>
          <a:lstStyle/>
          <a:p>
            <a:r>
              <a:rPr lang="en-ZA" sz="2400" b="1" dirty="0">
                <a:latin typeface="Arial" panose="020B0604020202020204" pitchFamily="34" charset="0"/>
                <a:cs typeface="Arial" panose="020B0604020202020204" pitchFamily="34" charset="0"/>
              </a:rPr>
              <a:t>IMPACT OF NON-PAYMENT OF SMALL BUSINESS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268760"/>
            <a:ext cx="7886700" cy="4221213"/>
          </a:xfrm>
        </p:spPr>
        <p:txBody>
          <a:bodyPr>
            <a:normAutofit/>
          </a:bodyPr>
          <a:lstStyle/>
          <a:p>
            <a:pPr lvl="0">
              <a:lnSpc>
                <a:spcPct val="150000"/>
              </a:lnSpc>
            </a:pPr>
            <a:r>
              <a:rPr lang="en-ZA" sz="1700" dirty="0">
                <a:latin typeface="Arial" panose="020B0604020202020204" pitchFamily="34" charset="0"/>
                <a:cs typeface="Arial" panose="020B0604020202020204" pitchFamily="34" charset="0"/>
              </a:rPr>
              <a:t>Cash flow positions of SMME’s </a:t>
            </a:r>
            <a:r>
              <a:rPr lang="en-ZA" sz="1700" dirty="0" smtClean="0">
                <a:latin typeface="Arial" panose="020B0604020202020204" pitchFamily="34" charset="0"/>
                <a:cs typeface="Arial" panose="020B0604020202020204" pitchFamily="34" charset="0"/>
              </a:rPr>
              <a:t>is severely compromised</a:t>
            </a:r>
            <a:r>
              <a:rPr lang="en-ZA" sz="1700" dirty="0">
                <a:latin typeface="Arial" panose="020B0604020202020204" pitchFamily="34" charset="0"/>
                <a:cs typeface="Arial" panose="020B0604020202020204" pitchFamily="34" charset="0"/>
              </a:rPr>
              <a:t>.</a:t>
            </a:r>
          </a:p>
          <a:p>
            <a:pPr lvl="0">
              <a:lnSpc>
                <a:spcPct val="150000"/>
              </a:lnSpc>
            </a:pPr>
            <a:r>
              <a:rPr lang="en-ZA" sz="1700" dirty="0">
                <a:latin typeface="Arial" panose="020B0604020202020204" pitchFamily="34" charset="0"/>
                <a:cs typeface="Arial" panose="020B0604020202020204" pitchFamily="34" charset="0"/>
              </a:rPr>
              <a:t>Suppliers forced to borrow money to meet contractual </a:t>
            </a:r>
            <a:r>
              <a:rPr lang="en-ZA" sz="1700" dirty="0" smtClean="0">
                <a:latin typeface="Arial" panose="020B0604020202020204" pitchFamily="34" charset="0"/>
                <a:cs typeface="Arial" panose="020B0604020202020204" pitchFamily="34" charset="0"/>
              </a:rPr>
              <a:t>obligations. This comes with a baggage of having to pay interest.</a:t>
            </a:r>
            <a:endParaRPr lang="en-ZA" sz="1700" dirty="0">
              <a:latin typeface="Arial" panose="020B0604020202020204" pitchFamily="34" charset="0"/>
              <a:cs typeface="Arial" panose="020B0604020202020204" pitchFamily="34" charset="0"/>
            </a:endParaRPr>
          </a:p>
          <a:p>
            <a:pPr lvl="0">
              <a:lnSpc>
                <a:spcPct val="150000"/>
              </a:lnSpc>
            </a:pPr>
            <a:r>
              <a:rPr lang="en-ZA" sz="1700" dirty="0">
                <a:latin typeface="Arial" panose="020B0604020202020204" pitchFamily="34" charset="0"/>
                <a:cs typeface="Arial" panose="020B0604020202020204" pitchFamily="34" charset="0"/>
              </a:rPr>
              <a:t>Retrenchments &amp; forced closures due to constrained cash flow positions;</a:t>
            </a:r>
          </a:p>
          <a:p>
            <a:pPr lvl="0">
              <a:lnSpc>
                <a:spcPct val="150000"/>
              </a:lnSpc>
            </a:pPr>
            <a:r>
              <a:rPr lang="en-US" sz="1700" dirty="0">
                <a:latin typeface="Arial" panose="020B0604020202020204" pitchFamily="34" charset="0"/>
                <a:cs typeface="Arial" panose="020B0604020202020204" pitchFamily="34" charset="0"/>
              </a:rPr>
              <a:t>Counter productive towards the government mandate to create sustainable jobs and promote SMME’s</a:t>
            </a:r>
            <a:r>
              <a:rPr lang="en-US" sz="1700" dirty="0" smtClean="0">
                <a:latin typeface="Arial" panose="020B0604020202020204" pitchFamily="34" charset="0"/>
                <a:cs typeface="Arial" panose="020B0604020202020204" pitchFamily="34" charset="0"/>
              </a:rPr>
              <a:t>;</a:t>
            </a:r>
          </a:p>
          <a:p>
            <a:pPr lvl="0">
              <a:lnSpc>
                <a:spcPct val="150000"/>
              </a:lnSpc>
            </a:pPr>
            <a:r>
              <a:rPr lang="en-US" sz="1700" dirty="0" smtClean="0">
                <a:latin typeface="Arial" panose="020B0604020202020204" pitchFamily="34" charset="0"/>
                <a:cs typeface="Arial" panose="020B0604020202020204" pitchFamily="34" charset="0"/>
              </a:rPr>
              <a:t>Service delivery is compromised </a:t>
            </a:r>
            <a:endParaRPr lang="en-ZA" sz="1700" dirty="0">
              <a:latin typeface="Arial" panose="020B0604020202020204" pitchFamily="34" charset="0"/>
              <a:cs typeface="Arial" panose="020B0604020202020204" pitchFamily="34" charset="0"/>
            </a:endParaRPr>
          </a:p>
          <a:p>
            <a:pPr lvl="0">
              <a:lnSpc>
                <a:spcPct val="150000"/>
              </a:lnSpc>
            </a:pPr>
            <a:r>
              <a:rPr lang="en-ZA" sz="1700" dirty="0" smtClean="0">
                <a:latin typeface="Arial" panose="020B0604020202020204" pitchFamily="34" charset="0"/>
                <a:cs typeface="Arial" panose="020B0604020202020204" pitchFamily="34" charset="0"/>
              </a:rPr>
              <a:t>Reputational </a:t>
            </a:r>
            <a:r>
              <a:rPr lang="en-ZA" sz="1700" dirty="0">
                <a:latin typeface="Arial" panose="020B0604020202020204" pitchFamily="34" charset="0"/>
                <a:cs typeface="Arial" panose="020B0604020202020204" pitchFamily="34" charset="0"/>
              </a:rPr>
              <a:t>risk to </a:t>
            </a:r>
            <a:r>
              <a:rPr lang="en-ZA" sz="1700" dirty="0" smtClean="0">
                <a:latin typeface="Arial" panose="020B0604020202020204" pitchFamily="34" charset="0"/>
                <a:cs typeface="Arial" panose="020B0604020202020204" pitchFamily="34" charset="0"/>
              </a:rPr>
              <a:t>government</a:t>
            </a:r>
            <a:r>
              <a:rPr lang="en-ZA" sz="1700" dirty="0">
                <a:latin typeface="Arial" panose="020B0604020202020204" pitchFamily="34" charset="0"/>
                <a:cs typeface="Arial" panose="020B0604020202020204" pitchFamily="34" charset="0"/>
              </a:rPr>
              <a:t> </a:t>
            </a:r>
            <a:r>
              <a:rPr lang="en-ZA" sz="1700" dirty="0" smtClean="0">
                <a:latin typeface="Arial" panose="020B0604020202020204" pitchFamily="34" charset="0"/>
                <a:cs typeface="Arial" panose="020B0604020202020204" pitchFamily="34" charset="0"/>
              </a:rPr>
              <a:t>- worsens </a:t>
            </a:r>
            <a:r>
              <a:rPr lang="en-ZA" sz="1700" dirty="0">
                <a:latin typeface="Arial" panose="020B0604020202020204" pitchFamily="34" charset="0"/>
                <a:cs typeface="Arial" panose="020B0604020202020204" pitchFamily="34" charset="0"/>
              </a:rPr>
              <a:t>the perception of corruption in the Public Service and government.</a:t>
            </a:r>
          </a:p>
          <a:p>
            <a:pPr marL="0" indent="0">
              <a:lnSpc>
                <a:spcPct val="150000"/>
              </a:lnSpc>
              <a:buNone/>
            </a:pPr>
            <a:endParaRPr lang="en-ZA"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9219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576063"/>
          </a:xfrm>
        </p:spPr>
        <p:txBody>
          <a:bodyPr>
            <a:normAutofit/>
          </a:bodyPr>
          <a:lstStyle/>
          <a:p>
            <a:r>
              <a:rPr lang="en-US" sz="2400" b="1" dirty="0">
                <a:latin typeface="Arial" panose="020B0604020202020204" pitchFamily="34" charset="0"/>
                <a:cs typeface="Arial" panose="020B0604020202020204" pitchFamily="34" charset="0"/>
              </a:rPr>
              <a:t>THE SPECIAL UNIT IN DPME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764704"/>
            <a:ext cx="7886700" cy="5616624"/>
          </a:xfrm>
        </p:spPr>
        <p:txBody>
          <a:bodyPr>
            <a:noAutofit/>
          </a:bodyPr>
          <a:lstStyle/>
          <a:p>
            <a:pPr algn="just"/>
            <a:r>
              <a:rPr lang="en-US" sz="1600" dirty="0">
                <a:latin typeface="Arial" panose="020B0604020202020204" pitchFamily="34" charset="0"/>
                <a:cs typeface="Arial" panose="020B0604020202020204" pitchFamily="34" charset="0"/>
              </a:rPr>
              <a:t>The DPME 30 days payment Unit was established in April 2015 and works in a trilateral cooperation with DPSA and NT. </a:t>
            </a:r>
            <a:endParaRPr lang="en-US" sz="1600" dirty="0" smtClean="0">
              <a:latin typeface="Arial" panose="020B0604020202020204" pitchFamily="34" charset="0"/>
              <a:cs typeface="Arial" panose="020B0604020202020204" pitchFamily="34" charset="0"/>
            </a:endParaRPr>
          </a:p>
          <a:p>
            <a:pPr marL="82296" indent="0" algn="just">
              <a:buNone/>
            </a:pPr>
            <a:endParaRPr lang="en-ZA" sz="1600" dirty="0" smtClean="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unit reports regularly to the Forum of South African Directors-General (FOSAD) on the timeous payment of invoices. The 30 days payment of invoices is also one of the impact indicators of the  Outcome </a:t>
            </a:r>
            <a:r>
              <a:rPr lang="en-ZA" sz="1600" dirty="0" smtClean="0">
                <a:latin typeface="Arial" panose="020B0604020202020204" pitchFamily="34" charset="0"/>
                <a:cs typeface="Arial" panose="020B0604020202020204" pitchFamily="34" charset="0"/>
              </a:rPr>
              <a:t>12 Chapter </a:t>
            </a:r>
            <a:r>
              <a:rPr lang="en-ZA" sz="1600" dirty="0">
                <a:latin typeface="Arial" panose="020B0604020202020204" pitchFamily="34" charset="0"/>
                <a:cs typeface="Arial" panose="020B0604020202020204" pitchFamily="34" charset="0"/>
              </a:rPr>
              <a:t>of the 2014-2019 MTSF. </a:t>
            </a:r>
          </a:p>
          <a:p>
            <a:pPr marL="0" indent="0" algn="just">
              <a:buNone/>
            </a:pPr>
            <a:endParaRPr lang="en-ZA" sz="1600" dirty="0">
              <a:latin typeface="Arial" panose="020B0604020202020204" pitchFamily="34" charset="0"/>
              <a:cs typeface="Arial" panose="020B0604020202020204" pitchFamily="34" charset="0"/>
            </a:endParaRPr>
          </a:p>
          <a:p>
            <a:pPr algn="just"/>
            <a:r>
              <a:rPr lang="en-ZA" sz="1600" dirty="0">
                <a:latin typeface="Arial" panose="020B0604020202020204" pitchFamily="34" charset="0"/>
                <a:cs typeface="Arial" panose="020B0604020202020204" pitchFamily="34" charset="0"/>
              </a:rPr>
              <a:t>The unit </a:t>
            </a:r>
            <a:r>
              <a:rPr lang="en-ZA" sz="1600" dirty="0" smtClean="0">
                <a:latin typeface="Arial" panose="020B0604020202020204" pitchFamily="34" charset="0"/>
                <a:cs typeface="Arial" panose="020B0604020202020204" pitchFamily="34" charset="0"/>
              </a:rPr>
              <a:t>monitors the performance of departments and therefore engages </a:t>
            </a:r>
            <a:r>
              <a:rPr lang="en-ZA" sz="1600" dirty="0">
                <a:latin typeface="Arial" panose="020B0604020202020204" pitchFamily="34" charset="0"/>
                <a:cs typeface="Arial" panose="020B0604020202020204" pitchFamily="34" charset="0"/>
              </a:rPr>
              <a:t>with CFOs and PAGs regularly and in </a:t>
            </a:r>
            <a:r>
              <a:rPr lang="en-ZA" sz="1600" dirty="0" smtClean="0">
                <a:latin typeface="Arial" panose="020B0604020202020204" pitchFamily="34" charset="0"/>
                <a:cs typeface="Arial" panose="020B0604020202020204" pitchFamily="34" charset="0"/>
              </a:rPr>
              <a:t>particular, alerts them where performance is poor.</a:t>
            </a:r>
          </a:p>
          <a:p>
            <a:pPr marL="82296" indent="0" algn="just">
              <a:buNone/>
            </a:pPr>
            <a:endParaRPr lang="en-ZA" sz="1600" dirty="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Concerted effort is being made to visit departments and provinces whose performance is poor to investigate the root causes and provide support, including, departments of Defence, Home Affairs, Water and Sanitation, Northern Cape, KwaZulu-Natal North West and Gauteng. Other visits will take place later in the year.</a:t>
            </a:r>
          </a:p>
          <a:p>
            <a:pPr marL="0" indent="0" algn="just">
              <a:buNone/>
            </a:pP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8609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576063"/>
          </a:xfrm>
        </p:spPr>
        <p:txBody>
          <a:bodyPr>
            <a:normAutofit/>
          </a:bodyPr>
          <a:lstStyle/>
          <a:p>
            <a:r>
              <a:rPr lang="en-US" sz="2400" b="1" dirty="0">
                <a:latin typeface="Arial" panose="020B0604020202020204" pitchFamily="34" charset="0"/>
                <a:cs typeface="Arial" panose="020B0604020202020204" pitchFamily="34" charset="0"/>
              </a:rPr>
              <a:t>THE SPECIAL UNIT IN DPME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764704"/>
            <a:ext cx="7886700" cy="5616624"/>
          </a:xfrm>
        </p:spPr>
        <p:txBody>
          <a:bodyPr>
            <a:noAutofit/>
          </a:bodyPr>
          <a:lstStyle/>
          <a:p>
            <a:pPr algn="just"/>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unit assist service providers whose invoices have not been paid by </a:t>
            </a:r>
            <a:r>
              <a:rPr lang="en-US" sz="1600" dirty="0" smtClean="0">
                <a:latin typeface="Arial" panose="020B0604020202020204" pitchFamily="34" charset="0"/>
                <a:cs typeface="Arial" panose="020B0604020202020204" pitchFamily="34" charset="0"/>
              </a:rPr>
              <a:t>government. </a:t>
            </a:r>
            <a:r>
              <a:rPr lang="en-US" sz="1600" dirty="0">
                <a:latin typeface="Arial" panose="020B0604020202020204" pitchFamily="34" charset="0"/>
                <a:cs typeface="Arial" panose="020B0604020202020204" pitchFamily="34" charset="0"/>
              </a:rPr>
              <a:t>In this regard, cases are </a:t>
            </a:r>
            <a:r>
              <a:rPr lang="en-US" sz="1600" dirty="0" smtClean="0">
                <a:latin typeface="Arial" panose="020B0604020202020204" pitchFamily="34" charset="0"/>
                <a:cs typeface="Arial" panose="020B0604020202020204" pitchFamily="34" charset="0"/>
              </a:rPr>
              <a:t>lodged, </a:t>
            </a:r>
            <a:r>
              <a:rPr lang="en-US" sz="1600" dirty="0">
                <a:latin typeface="Arial" panose="020B0604020202020204" pitchFamily="34" charset="0"/>
                <a:cs typeface="Arial" panose="020B0604020202020204" pitchFamily="34" charset="0"/>
              </a:rPr>
              <a:t>investigations are conducted and payment to the service provider is facilitated where invoices are proven to be legitimate. </a:t>
            </a:r>
            <a:endParaRPr lang="en-US" sz="1600" dirty="0" smtClean="0">
              <a:latin typeface="Arial" panose="020B0604020202020204" pitchFamily="34" charset="0"/>
              <a:cs typeface="Arial" panose="020B0604020202020204" pitchFamily="34" charset="0"/>
            </a:endParaRPr>
          </a:p>
          <a:p>
            <a:pPr marL="82296" indent="0" algn="just">
              <a:buNone/>
            </a:pPr>
            <a:endParaRPr lang="en-US" sz="1600" dirty="0" smtClean="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To date, a total </a:t>
            </a:r>
            <a:r>
              <a:rPr lang="en-US" sz="1600" dirty="0">
                <a:latin typeface="Arial" panose="020B0604020202020204" pitchFamily="34" charset="0"/>
                <a:cs typeface="Arial" panose="020B0604020202020204" pitchFamily="34" charset="0"/>
              </a:rPr>
              <a:t>of 102 cases have been lodged and 47 of those have been closed while 55 cases are in </a:t>
            </a:r>
            <a:r>
              <a:rPr lang="en-US" sz="1600" dirty="0" smtClean="0">
                <a:latin typeface="Arial" panose="020B0604020202020204" pitchFamily="34" charset="0"/>
                <a:cs typeface="Arial" panose="020B0604020202020204" pitchFamily="34" charset="0"/>
              </a:rPr>
              <a:t>progress and a total of </a:t>
            </a:r>
            <a:r>
              <a:rPr lang="en-US" sz="1600" b="1" dirty="0">
                <a:latin typeface="Arial" panose="020B0604020202020204" pitchFamily="34" charset="0"/>
                <a:cs typeface="Arial" panose="020B0604020202020204" pitchFamily="34" charset="0"/>
              </a:rPr>
              <a:t>R177 </a:t>
            </a:r>
            <a:r>
              <a:rPr lang="en-US" sz="1600" b="1" dirty="0" smtClean="0">
                <a:latin typeface="Arial" panose="020B0604020202020204" pitchFamily="34" charset="0"/>
                <a:cs typeface="Arial" panose="020B0604020202020204" pitchFamily="34" charset="0"/>
              </a:rPr>
              <a:t>million </a:t>
            </a:r>
            <a:r>
              <a:rPr lang="en-US" sz="1600" dirty="0" smtClean="0">
                <a:latin typeface="Arial" panose="020B0604020202020204" pitchFamily="34" charset="0"/>
                <a:cs typeface="Arial" panose="020B0604020202020204" pitchFamily="34" charset="0"/>
              </a:rPr>
              <a:t>has been paid to various service providers.</a:t>
            </a:r>
          </a:p>
          <a:p>
            <a:pPr marL="82296" indent="0" algn="just">
              <a:buNone/>
            </a:pPr>
            <a:endParaRPr lang="en-US" sz="1600" b="1" dirty="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The unit also relies on data from DPME’s Management Performance Assessment Tool (MPAT). In monitoring the payment of suppliers, attention is given to invoice tracking system, exception reports, payments exceeding 30 days and disciplinary actions.</a:t>
            </a:r>
          </a:p>
          <a:p>
            <a:pPr marL="82296" indent="0" algn="just">
              <a:buNone/>
            </a:pPr>
            <a:endParaRPr lang="en-US" sz="1600" dirty="0" smtClean="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MPAT data shows steady improvements as a result of:</a:t>
            </a:r>
          </a:p>
          <a:p>
            <a:pPr marL="365125" indent="77788" algn="just">
              <a:buFont typeface="Wingdings" panose="05000000000000000000" pitchFamily="2" charset="2"/>
              <a:buChar char="ü"/>
            </a:pPr>
            <a:r>
              <a:rPr lang="en-US" sz="1600" dirty="0" smtClean="0">
                <a:latin typeface="Arial" panose="020B0604020202020204" pitchFamily="34" charset="0"/>
                <a:cs typeface="Arial" panose="020B0604020202020204" pitchFamily="34" charset="0"/>
              </a:rPr>
              <a:t>Increased spotlight on the matter.</a:t>
            </a:r>
          </a:p>
          <a:p>
            <a:pPr marL="365125" indent="77788" algn="just">
              <a:buFont typeface="Wingdings" panose="05000000000000000000" pitchFamily="2" charset="2"/>
              <a:buChar char="ü"/>
            </a:pPr>
            <a:r>
              <a:rPr lang="en-US" sz="1600" dirty="0" smtClean="0">
                <a:latin typeface="Arial" panose="020B0604020202020204" pitchFamily="34" charset="0"/>
                <a:cs typeface="Arial" panose="020B0604020202020204" pitchFamily="34" charset="0"/>
              </a:rPr>
              <a:t>Implementation of better systems to track invoices</a:t>
            </a:r>
          </a:p>
          <a:p>
            <a:pPr marL="365125" indent="77788" algn="just">
              <a:buFont typeface="Wingdings" panose="05000000000000000000" pitchFamily="2" charset="2"/>
              <a:buChar char="ü"/>
            </a:pPr>
            <a:r>
              <a:rPr lang="en-US" sz="1600" dirty="0" smtClean="0">
                <a:latin typeface="Arial" panose="020B0604020202020204" pitchFamily="34" charset="0"/>
                <a:cs typeface="Arial" panose="020B0604020202020204" pitchFamily="34" charset="0"/>
              </a:rPr>
              <a:t>Better delegations systems</a:t>
            </a:r>
          </a:p>
          <a:p>
            <a:pPr marL="365125" indent="77788" algn="just">
              <a:buFont typeface="Wingdings" panose="05000000000000000000" pitchFamily="2" charset="2"/>
              <a:buChar char="ü"/>
            </a:pPr>
            <a:r>
              <a:rPr lang="en-US" sz="1600" dirty="0" smtClean="0">
                <a:latin typeface="Arial" panose="020B0604020202020204" pitchFamily="34" charset="0"/>
                <a:cs typeface="Arial" panose="020B0604020202020204" pitchFamily="34" charset="0"/>
              </a:rPr>
              <a:t>Consequence management and better tone from management</a:t>
            </a:r>
          </a:p>
          <a:p>
            <a:pPr marL="365125" indent="77788" algn="just">
              <a:buFont typeface="Wingdings" panose="05000000000000000000" pitchFamily="2" charset="2"/>
              <a:buChar char="ü"/>
            </a:pPr>
            <a:endParaRPr 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5261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656771"/>
          </a:xfrm>
        </p:spPr>
        <p:txBody>
          <a:bodyPr>
            <a:normAutofit/>
          </a:bodyPr>
          <a:lstStyle/>
          <a:p>
            <a:pPr algn="ctr"/>
            <a:r>
              <a:rPr lang="en-US" sz="2700" b="1" dirty="0">
                <a:latin typeface="Arial" panose="020B0604020202020204" pitchFamily="34" charset="0"/>
                <a:cs typeface="Arial" panose="020B0604020202020204" pitchFamily="34" charset="0"/>
              </a:rPr>
              <a:t>BACKGROUND</a:t>
            </a:r>
            <a:endParaRPr lang="en-ZA" sz="2700" b="1"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64654" y="649833"/>
            <a:ext cx="7886700" cy="5544616"/>
          </a:xfrm>
        </p:spPr>
        <p:txBody>
          <a:bodyPr>
            <a:normAutofit fontScale="25000" lnSpcReduction="20000"/>
          </a:bodyPr>
          <a:lstStyle/>
          <a:p>
            <a:pPr algn="just">
              <a:lnSpc>
                <a:spcPct val="200000"/>
              </a:lnSpc>
              <a:spcBef>
                <a:spcPts val="0"/>
              </a:spcBef>
            </a:pPr>
            <a:r>
              <a:rPr lang="en-ZA" sz="7200" b="1" dirty="0">
                <a:latin typeface="Arial" panose="020B0604020202020204" pitchFamily="34" charset="0"/>
                <a:cs typeface="Arial" panose="020B0604020202020204" pitchFamily="34" charset="0"/>
              </a:rPr>
              <a:t>Section 38(1)(f) of the PFMA</a:t>
            </a:r>
            <a:r>
              <a:rPr lang="en-ZA" sz="7200" dirty="0">
                <a:latin typeface="Arial" panose="020B0604020202020204" pitchFamily="34" charset="0"/>
                <a:cs typeface="Arial" panose="020B0604020202020204" pitchFamily="34" charset="0"/>
              </a:rPr>
              <a:t> - “Accounting Officers are required to settle all contractual obligations and pay all money owing, including </a:t>
            </a:r>
            <a:r>
              <a:rPr lang="en-ZA" sz="7200" dirty="0" smtClean="0">
                <a:latin typeface="Arial" panose="020B0604020202020204" pitchFamily="34" charset="0"/>
                <a:cs typeface="Arial" panose="020B0604020202020204" pitchFamily="34" charset="0"/>
              </a:rPr>
              <a:t>inter-governmental </a:t>
            </a:r>
            <a:r>
              <a:rPr lang="en-ZA" sz="7200" dirty="0">
                <a:latin typeface="Arial" panose="020B0604020202020204" pitchFamily="34" charset="0"/>
                <a:cs typeface="Arial" panose="020B0604020202020204" pitchFamily="34" charset="0"/>
              </a:rPr>
              <a:t>claims, within the prescribed or agreed period</a:t>
            </a:r>
            <a:r>
              <a:rPr lang="en-ZA" sz="7200" dirty="0" smtClean="0">
                <a:latin typeface="Arial" panose="020B0604020202020204" pitchFamily="34" charset="0"/>
                <a:cs typeface="Arial" panose="020B0604020202020204" pitchFamily="34" charset="0"/>
              </a:rPr>
              <a:t>”.</a:t>
            </a:r>
            <a:endParaRPr lang="en-ZA" sz="7200" dirty="0">
              <a:latin typeface="Arial" panose="020B0604020202020204" pitchFamily="34" charset="0"/>
              <a:cs typeface="Arial" panose="020B0604020202020204" pitchFamily="34" charset="0"/>
            </a:endParaRPr>
          </a:p>
          <a:p>
            <a:pPr algn="just">
              <a:lnSpc>
                <a:spcPct val="200000"/>
              </a:lnSpc>
              <a:spcBef>
                <a:spcPts val="0"/>
              </a:spcBef>
            </a:pPr>
            <a:r>
              <a:rPr lang="en-ZA" sz="7200" b="1" dirty="0">
                <a:latin typeface="Arial" panose="020B0604020202020204" pitchFamily="34" charset="0"/>
                <a:cs typeface="Arial" panose="020B0604020202020204" pitchFamily="34" charset="0"/>
              </a:rPr>
              <a:t>Treasury Regulation 8.2.3 </a:t>
            </a:r>
            <a:r>
              <a:rPr lang="en-ZA" sz="7200" dirty="0">
                <a:latin typeface="Arial" panose="020B0604020202020204" pitchFamily="34" charset="0"/>
                <a:cs typeface="Arial" panose="020B0604020202020204" pitchFamily="34" charset="0"/>
              </a:rPr>
              <a:t>– prescribe the period for settlement of contractual obligation and other payment as 30 days from receipt of an invoice. </a:t>
            </a:r>
          </a:p>
          <a:p>
            <a:pPr algn="just">
              <a:lnSpc>
                <a:spcPct val="200000"/>
              </a:lnSpc>
              <a:spcBef>
                <a:spcPts val="0"/>
              </a:spcBef>
            </a:pPr>
            <a:r>
              <a:rPr lang="en-ZA" sz="7200" b="1" dirty="0">
                <a:latin typeface="Arial" panose="020B0604020202020204" pitchFamily="34" charset="0"/>
                <a:cs typeface="Arial" panose="020B0604020202020204" pitchFamily="34" charset="0"/>
              </a:rPr>
              <a:t>Instruction Note No. 34 </a:t>
            </a:r>
            <a:r>
              <a:rPr lang="en-ZA" sz="7200" dirty="0">
                <a:latin typeface="Arial" panose="020B0604020202020204" pitchFamily="34" charset="0"/>
                <a:cs typeface="Arial" panose="020B0604020202020204" pitchFamily="34" charset="0"/>
              </a:rPr>
              <a:t>– requires national departments to submit exception reports on  the 7</a:t>
            </a:r>
            <a:r>
              <a:rPr lang="en-ZA" sz="7200" baseline="30000" dirty="0">
                <a:latin typeface="Arial" panose="020B0604020202020204" pitchFamily="34" charset="0"/>
                <a:cs typeface="Arial" panose="020B0604020202020204" pitchFamily="34" charset="0"/>
              </a:rPr>
              <a:t>th</a:t>
            </a:r>
            <a:r>
              <a:rPr lang="en-ZA" sz="7200" dirty="0">
                <a:latin typeface="Arial" panose="020B0604020202020204" pitchFamily="34" charset="0"/>
                <a:cs typeface="Arial" panose="020B0604020202020204" pitchFamily="34" charset="0"/>
              </a:rPr>
              <a:t> day of each month and Provincial Treasuries on the 15</a:t>
            </a:r>
            <a:r>
              <a:rPr lang="en-ZA" sz="7200" baseline="30000" dirty="0">
                <a:latin typeface="Arial" panose="020B0604020202020204" pitchFamily="34" charset="0"/>
                <a:cs typeface="Arial" panose="020B0604020202020204" pitchFamily="34" charset="0"/>
              </a:rPr>
              <a:t>th</a:t>
            </a:r>
            <a:r>
              <a:rPr lang="en-ZA" sz="7200" dirty="0">
                <a:latin typeface="Arial" panose="020B0604020202020204" pitchFamily="34" charset="0"/>
                <a:cs typeface="Arial" panose="020B0604020202020204" pitchFamily="34" charset="0"/>
              </a:rPr>
              <a:t> of each month to National Treasury.</a:t>
            </a:r>
          </a:p>
          <a:p>
            <a:pPr algn="just">
              <a:lnSpc>
                <a:spcPct val="200000"/>
              </a:lnSpc>
              <a:spcBef>
                <a:spcPts val="0"/>
              </a:spcBef>
            </a:pPr>
            <a:r>
              <a:rPr lang="en-ZA" sz="7200" dirty="0" smtClean="0">
                <a:latin typeface="Arial" panose="020B0604020202020204" pitchFamily="34" charset="0"/>
                <a:cs typeface="Arial" panose="020B0604020202020204" pitchFamily="34" charset="0"/>
              </a:rPr>
              <a:t>Furthermore, a series of legislative frameworks and Cabinet directives have been issued to enforce the payment of suppliers.  </a:t>
            </a:r>
            <a:endParaRPr lang="en-ZA" sz="7200" dirty="0">
              <a:latin typeface="Arial" panose="020B0604020202020204" pitchFamily="34" charset="0"/>
              <a:cs typeface="Arial" panose="020B0604020202020204" pitchFamily="34" charset="0"/>
            </a:endParaRPr>
          </a:p>
          <a:p>
            <a:pPr algn="just">
              <a:lnSpc>
                <a:spcPct val="200000"/>
              </a:lnSpc>
              <a:spcBef>
                <a:spcPts val="0"/>
              </a:spcBef>
              <a:buFont typeface="Wingdings" pitchFamily="2" charset="2"/>
              <a:buChar char="q"/>
            </a:pPr>
            <a:endParaRPr lang="en-ZA" dirty="0" smtClean="0"/>
          </a:p>
          <a:p>
            <a:pPr algn="just">
              <a:lnSpc>
                <a:spcPct val="200000"/>
              </a:lnSpc>
              <a:spcAft>
                <a:spcPts val="900"/>
              </a:spcAft>
              <a:buFont typeface="Wingdings" pitchFamily="2" charset="2"/>
              <a:buChar char="§"/>
            </a:pPr>
            <a:endParaRPr lang="en-ZA"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Tree>
    <p:extLst>
      <p:ext uri="{BB962C8B-B14F-4D97-AF65-F5344CB8AC3E}">
        <p14:creationId xmlns:p14="http://schemas.microsoft.com/office/powerpoint/2010/main" val="3137104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76672"/>
            <a:ext cx="7886700" cy="864096"/>
          </a:xfrm>
        </p:spPr>
        <p:txBody>
          <a:bodyPr>
            <a:normAutofit/>
          </a:bodyPr>
          <a:lstStyle/>
          <a:p>
            <a:r>
              <a:rPr lang="en-US" sz="2400" b="1" dirty="0">
                <a:latin typeface="Arial" panose="020B0604020202020204" pitchFamily="34" charset="0"/>
                <a:cs typeface="Arial" panose="020B0604020202020204" pitchFamily="34" charset="0"/>
              </a:rPr>
              <a:t>THE SPECIAL UNIT IN DPME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556792"/>
            <a:ext cx="7886700" cy="4248472"/>
          </a:xfrm>
        </p:spPr>
        <p:txBody>
          <a:bodyPr>
            <a:normAutofit fontScale="92500" lnSpcReduction="20000"/>
          </a:bodyPr>
          <a:lstStyle/>
          <a:p>
            <a:r>
              <a:rPr lang="en-ZA" sz="1700" dirty="0" smtClean="0">
                <a:latin typeface="Arial" panose="020B0604020202020204" pitchFamily="34" charset="0"/>
                <a:cs typeface="Arial" panose="020B0604020202020204" pitchFamily="34" charset="0"/>
              </a:rPr>
              <a:t>The unit is faced with a number of challenges in conducting its work and these includes:</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Cases that are already in court</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Reluctance of service providers to provide information</a:t>
            </a:r>
          </a:p>
          <a:p>
            <a:pPr marL="542925" indent="0">
              <a:buNone/>
            </a:pPr>
            <a:endParaRPr lang="en-ZA" sz="1700" dirty="0" smtClean="0">
              <a:latin typeface="Arial" panose="020B0604020202020204" pitchFamily="34" charset="0"/>
              <a:cs typeface="Arial" panose="020B0604020202020204" pitchFamily="34" charset="0"/>
            </a:endParaRPr>
          </a:p>
          <a:p>
            <a:pPr marL="542925" indent="0">
              <a:buNone/>
            </a:pPr>
            <a:endParaRPr lang="en-ZA" sz="1700" dirty="0" smtClean="0">
              <a:latin typeface="Arial" panose="020B0604020202020204" pitchFamily="34" charset="0"/>
              <a:cs typeface="Arial" panose="020B0604020202020204" pitchFamily="34" charset="0"/>
            </a:endParaRPr>
          </a:p>
          <a:p>
            <a:pPr marL="371475" indent="-285750"/>
            <a:r>
              <a:rPr lang="en-ZA" sz="1700" dirty="0" smtClean="0">
                <a:latin typeface="Arial" panose="020B0604020202020204" pitchFamily="34" charset="0"/>
                <a:cs typeface="Arial" panose="020B0604020202020204" pitchFamily="34" charset="0"/>
              </a:rPr>
              <a:t>Some of the challenges associated with non- payment of invoices as experienced by the unit include:</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Systematic challenges: IT, financial delegations, capacity constraints</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Non- adherence to supply chain management processes</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Lack of documented processes (Standard Operating Procedures)</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Poor financial management</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Contractual disagreements </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Bad culture in the public service</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Sub-contracting matters</a:t>
            </a:r>
          </a:p>
          <a:p>
            <a:pPr marL="628650" indent="-85725">
              <a:buFont typeface="Wingdings" panose="05000000000000000000" pitchFamily="2" charset="2"/>
              <a:buChar char="ü"/>
            </a:pPr>
            <a:endParaRPr lang="en-ZA" sz="1700" dirty="0">
              <a:latin typeface="Arial" panose="020B0604020202020204" pitchFamily="34" charset="0"/>
              <a:cs typeface="Arial" panose="020B0604020202020204" pitchFamily="34" charset="0"/>
            </a:endParaRPr>
          </a:p>
          <a:p>
            <a:pPr marL="628650" indent="-85725">
              <a:buFont typeface="Wingdings" panose="05000000000000000000" pitchFamily="2" charset="2"/>
              <a:buChar char="ü"/>
            </a:pPr>
            <a:endParaRPr lang="en-ZA" sz="1350" dirty="0" smtClean="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endParaRPr lang="en-ZA" sz="1350" dirty="0">
              <a:latin typeface="Arial" panose="020B0604020202020204" pitchFamily="34" charset="0"/>
              <a:cs typeface="Arial" panose="020B0604020202020204" pitchFamily="34" charset="0"/>
            </a:endParaRPr>
          </a:p>
          <a:p>
            <a:pPr>
              <a:buFont typeface="Wingdings" panose="05000000000000000000" pitchFamily="2" charset="2"/>
              <a:buChar char="ü"/>
            </a:pPr>
            <a:endParaRPr lang="en-ZA"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72241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20689"/>
            <a:ext cx="7886700" cy="792087"/>
          </a:xfrm>
        </p:spPr>
        <p:txBody>
          <a:bodyPr>
            <a:normAutofit/>
          </a:bodyPr>
          <a:lstStyle/>
          <a:p>
            <a:r>
              <a:rPr lang="en-US" sz="2400" b="1" dirty="0">
                <a:latin typeface="Arial" panose="020B0604020202020204" pitchFamily="34" charset="0"/>
                <a:cs typeface="Arial" panose="020B0604020202020204" pitchFamily="34" charset="0"/>
              </a:rPr>
              <a:t>THE SPECIAL UNIT IN DPME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556792"/>
            <a:ext cx="7886700" cy="3933181"/>
          </a:xfrm>
        </p:spPr>
        <p:txBody>
          <a:bodyPr>
            <a:normAutofit lnSpcReduction="10000"/>
          </a:bodyPr>
          <a:lstStyle/>
          <a:p>
            <a:pPr marL="0" indent="0">
              <a:buNone/>
            </a:pPr>
            <a:endParaRPr lang="en-ZA" sz="1350" dirty="0"/>
          </a:p>
          <a:p>
            <a:pPr marL="0" indent="0">
              <a:buNone/>
            </a:pPr>
            <a:r>
              <a:rPr lang="en-ZA" sz="1600" i="1" dirty="0"/>
              <a:t>“</a:t>
            </a:r>
            <a:r>
              <a:rPr lang="en-ZA" sz="1600" i="1" dirty="0">
                <a:latin typeface="Arial" panose="020B0604020202020204" pitchFamily="34" charset="0"/>
                <a:cs typeface="Arial" panose="020B0604020202020204" pitchFamily="34" charset="0"/>
              </a:rPr>
              <a:t>We really appreciate what your leg of government has done for us. We are at loss of words to tell you how thankful we are”</a:t>
            </a:r>
            <a:r>
              <a:rPr lang="en-ZA" sz="1600" dirty="0">
                <a:latin typeface="Arial" panose="020B0604020202020204" pitchFamily="34" charset="0"/>
                <a:cs typeface="Arial" panose="020B0604020202020204" pitchFamily="34" charset="0"/>
              </a:rPr>
              <a:t> Tshego Motaung, </a:t>
            </a:r>
            <a:r>
              <a:rPr lang="en-ZA" sz="1600" dirty="0" err="1">
                <a:latin typeface="Arial" panose="020B0604020202020204" pitchFamily="34" charset="0"/>
                <a:cs typeface="Arial" panose="020B0604020202020204" pitchFamily="34" charset="0"/>
              </a:rPr>
              <a:t>Babereki</a:t>
            </a:r>
            <a:r>
              <a:rPr lang="en-ZA" sz="1600" dirty="0">
                <a:latin typeface="Arial" panose="020B0604020202020204" pitchFamily="34" charset="0"/>
                <a:cs typeface="Arial" panose="020B0604020202020204" pitchFamily="34" charset="0"/>
              </a:rPr>
              <a:t> Consulting </a:t>
            </a:r>
            <a:r>
              <a:rPr lang="en-ZA" sz="1600" dirty="0" smtClean="0">
                <a:latin typeface="Arial" panose="020B0604020202020204" pitchFamily="34" charset="0"/>
                <a:cs typeface="Arial" panose="020B0604020202020204" pitchFamily="34" charset="0"/>
              </a:rPr>
              <a:t>Engineers</a:t>
            </a:r>
          </a:p>
          <a:p>
            <a:pPr marL="0" indent="0">
              <a:buNone/>
            </a:pPr>
            <a:endParaRPr lang="en-ZA" sz="1600" dirty="0">
              <a:latin typeface="Arial" panose="020B0604020202020204" pitchFamily="34" charset="0"/>
              <a:cs typeface="Arial" panose="020B0604020202020204" pitchFamily="34" charset="0"/>
            </a:endParaRPr>
          </a:p>
          <a:p>
            <a:pPr marL="0" indent="0">
              <a:buNone/>
            </a:pPr>
            <a:endParaRPr lang="en-ZA" sz="1600" dirty="0">
              <a:latin typeface="Arial" panose="020B0604020202020204" pitchFamily="34" charset="0"/>
              <a:cs typeface="Arial" panose="020B0604020202020204" pitchFamily="34" charset="0"/>
            </a:endParaRPr>
          </a:p>
          <a:p>
            <a:pPr marL="0" indent="0">
              <a:buNone/>
            </a:pPr>
            <a:r>
              <a:rPr lang="en-ZA" sz="1600" i="1" dirty="0">
                <a:latin typeface="Arial" panose="020B0604020202020204" pitchFamily="34" charset="0"/>
                <a:cs typeface="Arial" panose="020B0604020202020204" pitchFamily="34" charset="0"/>
              </a:rPr>
              <a:t>“We are very grateful for the great service that you have done us”. </a:t>
            </a:r>
            <a:r>
              <a:rPr lang="en-ZA" sz="1600" dirty="0" err="1">
                <a:latin typeface="Arial" panose="020B0604020202020204" pitchFamily="34" charset="0"/>
                <a:cs typeface="Arial" panose="020B0604020202020204" pitchFamily="34" charset="0"/>
              </a:rPr>
              <a:t>Ofentse</a:t>
            </a:r>
            <a:r>
              <a:rPr lang="en-ZA" sz="1600" dirty="0">
                <a:latin typeface="Arial" panose="020B0604020202020204" pitchFamily="34" charset="0"/>
                <a:cs typeface="Arial" panose="020B0604020202020204" pitchFamily="34" charset="0"/>
              </a:rPr>
              <a:t> </a:t>
            </a:r>
            <a:r>
              <a:rPr lang="en-ZA" sz="1600" dirty="0" err="1" smtClean="0">
                <a:latin typeface="Arial" panose="020B0604020202020204" pitchFamily="34" charset="0"/>
                <a:cs typeface="Arial" panose="020B0604020202020204" pitchFamily="34" charset="0"/>
              </a:rPr>
              <a:t>Ribane</a:t>
            </a:r>
            <a:r>
              <a:rPr lang="en-ZA" sz="1600" dirty="0" smtClean="0">
                <a:latin typeface="Arial" panose="020B0604020202020204" pitchFamily="34" charset="0"/>
                <a:cs typeface="Arial" panose="020B0604020202020204" pitchFamily="34" charset="0"/>
              </a:rPr>
              <a:t>,  </a:t>
            </a:r>
            <a:r>
              <a:rPr lang="en-ZA" sz="1600" dirty="0" err="1">
                <a:latin typeface="Arial" panose="020B0604020202020204" pitchFamily="34" charset="0"/>
                <a:cs typeface="Arial" panose="020B0604020202020204" pitchFamily="34" charset="0"/>
              </a:rPr>
              <a:t>Elt</a:t>
            </a:r>
            <a:r>
              <a:rPr lang="en-ZA" sz="1600" dirty="0">
                <a:latin typeface="Arial" panose="020B0604020202020204" pitchFamily="34" charset="0"/>
                <a:cs typeface="Arial" panose="020B0604020202020204" pitchFamily="34" charset="0"/>
              </a:rPr>
              <a:t>-Pro Transcriptions </a:t>
            </a:r>
          </a:p>
          <a:p>
            <a:pPr marL="82296" indent="0">
              <a:buNone/>
            </a:pPr>
            <a:endParaRPr lang="en-ZA" sz="1600" dirty="0" smtClean="0">
              <a:latin typeface="Arial" panose="020B0604020202020204" pitchFamily="34" charset="0"/>
              <a:cs typeface="Arial" panose="020B0604020202020204" pitchFamily="34" charset="0"/>
            </a:endParaRPr>
          </a:p>
          <a:p>
            <a:pPr marL="82296" indent="0">
              <a:buNone/>
            </a:pPr>
            <a:endParaRPr lang="en-ZA" sz="1600" dirty="0">
              <a:latin typeface="Arial" panose="020B0604020202020204" pitchFamily="34" charset="0"/>
              <a:cs typeface="Arial" panose="020B0604020202020204" pitchFamily="34" charset="0"/>
            </a:endParaRPr>
          </a:p>
          <a:p>
            <a:pPr marL="82296" indent="0" algn="just">
              <a:buNone/>
            </a:pPr>
            <a:r>
              <a:rPr lang="en-ZA" sz="1600" i="1" dirty="0">
                <a:latin typeface="Arial" panose="020B0604020202020204" pitchFamily="34" charset="0"/>
                <a:cs typeface="Arial" panose="020B0604020202020204" pitchFamily="34" charset="0"/>
              </a:rPr>
              <a:t>“On behalf of my company I would like to take this opportunity to thank the department for resolving this matter. I wish and hope that there has been lessons learnt by the municipality with regards to the matter and that no small business should suffer the same fate we did as other small businesses cannot last for this long without payments</a:t>
            </a:r>
            <a:r>
              <a:rPr lang="en-ZA" sz="1600" b="1" i="1" dirty="0">
                <a:latin typeface="Arial" panose="020B0604020202020204" pitchFamily="34" charset="0"/>
                <a:cs typeface="Arial" panose="020B0604020202020204" pitchFamily="34" charset="0"/>
              </a:rPr>
              <a:t>”.</a:t>
            </a:r>
            <a:r>
              <a:rPr lang="en-ZA"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Simthembile </a:t>
            </a:r>
            <a:r>
              <a:rPr lang="en-ZA" sz="1600" dirty="0" smtClean="0">
                <a:latin typeface="Arial" panose="020B0604020202020204" pitchFamily="34" charset="0"/>
                <a:cs typeface="Arial" panose="020B0604020202020204" pitchFamily="34" charset="0"/>
              </a:rPr>
              <a:t>Bantubani, </a:t>
            </a:r>
            <a:r>
              <a:rPr lang="en-ZA" sz="1600" dirty="0" err="1">
                <a:latin typeface="Arial" panose="020B0604020202020204" pitchFamily="34" charset="0"/>
                <a:cs typeface="Arial" panose="020B0604020202020204" pitchFamily="34" charset="0"/>
              </a:rPr>
              <a:t>Mayibuye</a:t>
            </a:r>
            <a:r>
              <a:rPr lang="en-ZA"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Africa</a:t>
            </a: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87018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dirty="0" smtClean="0">
                <a:effectLst>
                  <a:outerShdw blurRad="50000" dist="30000" dir="5400000" algn="tl" rotWithShape="0">
                    <a:srgbClr val="000000">
                      <a:alpha val="30000"/>
                    </a:srgbClr>
                  </a:outerShdw>
                </a:effectLst>
                <a:latin typeface="Calibri" pitchFamily="34" charset="0"/>
              </a:rPr>
              <a:t>CONTACT DETAILS</a:t>
            </a:r>
            <a:endParaRPr lang="en-ZA" dirty="0">
              <a:effectLst>
                <a:outerShdw blurRad="50000" dist="30000" dir="5400000" algn="tl" rotWithShape="0">
                  <a:srgbClr val="000000">
                    <a:alpha val="30000"/>
                  </a:srgbClr>
                </a:outerShdw>
              </a:effectLst>
              <a:latin typeface="Calibri" pitchFamily="34" charset="0"/>
            </a:endParaRPr>
          </a:p>
        </p:txBody>
      </p:sp>
      <p:sp>
        <p:nvSpPr>
          <p:cNvPr id="3" name="Text Placeholder 2"/>
          <p:cNvSpPr>
            <a:spLocks noGrp="1"/>
          </p:cNvSpPr>
          <p:nvPr>
            <p:ph type="body" idx="1"/>
          </p:nvPr>
        </p:nvSpPr>
        <p:spPr/>
        <p:txBody>
          <a:bodyPr/>
          <a:lstStyle/>
          <a:p>
            <a:pPr marL="82296" indent="0" algn="ctr">
              <a:buNone/>
            </a:pPr>
            <a:endParaRPr lang="en-ZA" dirty="0" smtClean="0"/>
          </a:p>
          <a:p>
            <a:pPr marL="82296" indent="0" algn="ctr">
              <a:buNone/>
            </a:pPr>
            <a:r>
              <a:rPr lang="en-ZA" dirty="0" smtClean="0"/>
              <a:t>Payment of Suppliers Unit DPME</a:t>
            </a:r>
          </a:p>
          <a:p>
            <a:pPr marL="82296" indent="0" algn="ctr">
              <a:buNone/>
            </a:pPr>
            <a:endParaRPr lang="en-ZA" dirty="0" smtClean="0"/>
          </a:p>
          <a:p>
            <a:pPr marL="82296" indent="0" algn="ctr">
              <a:buNone/>
            </a:pPr>
            <a:r>
              <a:rPr lang="en-US" u="sng" dirty="0" smtClean="0">
                <a:hlinkClick r:id="rId2"/>
              </a:rPr>
              <a:t>30daypayment@dpme.gov.za</a:t>
            </a:r>
            <a:endParaRPr lang="en-US" u="sng" dirty="0" smtClean="0"/>
          </a:p>
          <a:p>
            <a:pPr marL="82296" indent="0" algn="ctr">
              <a:buNone/>
            </a:pPr>
            <a:endParaRPr lang="en-US" u="sng" dirty="0" smtClean="0"/>
          </a:p>
          <a:p>
            <a:endParaRPr lang="en-ZA" dirty="0" smtClean="0"/>
          </a:p>
          <a:p>
            <a:endParaRPr lang="en-ZA" dirty="0"/>
          </a:p>
        </p:txBody>
      </p:sp>
    </p:spTree>
    <p:extLst>
      <p:ext uri="{BB962C8B-B14F-4D97-AF65-F5344CB8AC3E}">
        <p14:creationId xmlns:p14="http://schemas.microsoft.com/office/powerpoint/2010/main" val="3320324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1" y="1556792"/>
            <a:ext cx="8305800" cy="4401205"/>
          </a:xfrm>
          <a:prstGeom prst="rect">
            <a:avLst/>
          </a:prstGeom>
          <a:solidFill>
            <a:srgbClr val="FCD7AE"/>
          </a:solidFill>
          <a:ln w="76200">
            <a:solidFill>
              <a:srgbClr val="904E06"/>
            </a:solidFill>
          </a:ln>
        </p:spPr>
        <p:txBody>
          <a:bodyPr wrap="square">
            <a:spAutoFit/>
          </a:bodyPr>
          <a:lstStyle/>
          <a:p>
            <a:pPr algn="ctr" fontAlgn="auto">
              <a:spcBef>
                <a:spcPts val="0"/>
              </a:spcBef>
              <a:spcAft>
                <a:spcPts val="0"/>
              </a:spcAft>
              <a:defRPr/>
            </a:pPr>
            <a:r>
              <a:rPr lang="en-US" sz="3600" b="1" dirty="0">
                <a:solidFill>
                  <a:schemeClr val="bg2">
                    <a:lumMod val="50000"/>
                  </a:schemeClr>
                </a:solidFill>
                <a:latin typeface="Arial Narrow" pitchFamily="34" charset="0"/>
              </a:rPr>
              <a:t>	Ke ya leboga		Ke a leboha		</a:t>
            </a:r>
          </a:p>
          <a:p>
            <a:pPr algn="ctr" fontAlgn="auto">
              <a:spcBef>
                <a:spcPts val="0"/>
              </a:spcBef>
              <a:spcAft>
                <a:spcPts val="0"/>
              </a:spcAft>
              <a:defRPr/>
            </a:pPr>
            <a:r>
              <a:rPr lang="en-US" sz="3600" b="1" dirty="0">
                <a:solidFill>
                  <a:schemeClr val="bg2">
                    <a:lumMod val="50000"/>
                  </a:schemeClr>
                </a:solidFill>
                <a:latin typeface="Arial Narrow" pitchFamily="34" charset="0"/>
              </a:rPr>
              <a:t>Ke a leboga		Ngiyabonga 		Ndiyabulela	Ngiyathokoza	Ngiyabonga			Inkomu	Ndi khou livhuha	Thank you			Dankie</a:t>
            </a:r>
            <a:r>
              <a:rPr lang="en-US" sz="2800" b="1" dirty="0">
                <a:solidFill>
                  <a:schemeClr val="bg2">
                    <a:lumMod val="50000"/>
                  </a:schemeClr>
                </a:solidFill>
                <a:latin typeface="Arial Narrow" pitchFamily="34" charset="0"/>
              </a:rPr>
              <a:t/>
            </a:r>
            <a:br>
              <a:rPr lang="en-US" sz="2800" b="1" dirty="0">
                <a:solidFill>
                  <a:schemeClr val="bg2">
                    <a:lumMod val="50000"/>
                  </a:schemeClr>
                </a:solidFill>
                <a:latin typeface="Arial Narrow" pitchFamily="34" charset="0"/>
              </a:rPr>
            </a:br>
            <a:r>
              <a:rPr lang="en-US" sz="2800" b="1" dirty="0">
                <a:solidFill>
                  <a:schemeClr val="bg2">
                    <a:lumMod val="50000"/>
                  </a:schemeClr>
                </a:solidFill>
                <a:latin typeface="Arial Narrow" pitchFamily="34" charset="0"/>
              </a:rPr>
              <a:t>			</a:t>
            </a:r>
            <a:endParaRPr lang="en-ZA" sz="2800" dirty="0">
              <a:solidFill>
                <a:schemeClr val="bg2">
                  <a:lumMod val="50000"/>
                </a:schemeClr>
              </a:solidFill>
              <a:latin typeface="Arial Narrow" pitchFamily="34" charset="0"/>
            </a:endParaRPr>
          </a:p>
        </p:txBody>
      </p:sp>
    </p:spTree>
    <p:extLst>
      <p:ext uri="{BB962C8B-B14F-4D97-AF65-F5344CB8AC3E}">
        <p14:creationId xmlns:p14="http://schemas.microsoft.com/office/powerpoint/2010/main" val="4020269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b="1" dirty="0">
                <a:latin typeface="Arial" panose="020B0604020202020204" pitchFamily="34" charset="0"/>
                <a:cs typeface="Arial" panose="020B0604020202020204" pitchFamily="34" charset="0"/>
              </a:rPr>
              <a:t>BACKGROUND</a:t>
            </a:r>
            <a:endParaRPr lang="en-ZA" sz="2700" b="1"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908720"/>
            <a:ext cx="7886700" cy="5328592"/>
          </a:xfrm>
        </p:spPr>
        <p:txBody>
          <a:bodyPr>
            <a:normAutofit fontScale="25000" lnSpcReduction="20000"/>
          </a:bodyPr>
          <a:lstStyle/>
          <a:p>
            <a:pPr algn="just">
              <a:lnSpc>
                <a:spcPct val="80000"/>
              </a:lnSpc>
              <a:spcBef>
                <a:spcPts val="0"/>
              </a:spcBef>
            </a:pPr>
            <a:endParaRPr lang="en-ZA" sz="4125" dirty="0">
              <a:solidFill>
                <a:prstClr val="black"/>
              </a:solidFill>
              <a:latin typeface="Arial" panose="020B0604020202020204" pitchFamily="34" charset="0"/>
              <a:cs typeface="Arial" panose="020B0604020202020204" pitchFamily="34" charset="0"/>
            </a:endParaRPr>
          </a:p>
          <a:p>
            <a:pPr algn="just">
              <a:lnSpc>
                <a:spcPct val="170000"/>
              </a:lnSpc>
            </a:pPr>
            <a:r>
              <a:rPr lang="en-ZA" sz="6400" dirty="0">
                <a:latin typeface="Arial" panose="020B0604020202020204" pitchFamily="34" charset="0"/>
                <a:cs typeface="Arial" panose="020B0604020202020204" pitchFamily="34" charset="0"/>
              </a:rPr>
              <a:t>The NDP envisages to reduce unemployment </a:t>
            </a:r>
            <a:r>
              <a:rPr lang="en-ZA" sz="6400" dirty="0" smtClean="0">
                <a:latin typeface="Arial" panose="020B0604020202020204" pitchFamily="34" charset="0"/>
                <a:cs typeface="Arial" panose="020B0604020202020204" pitchFamily="34" charset="0"/>
              </a:rPr>
              <a:t>through </a:t>
            </a:r>
            <a:r>
              <a:rPr lang="en-ZA" sz="6400" dirty="0">
                <a:latin typeface="Arial" panose="020B0604020202020204" pitchFamily="34" charset="0"/>
                <a:cs typeface="Arial" panose="020B0604020202020204" pitchFamily="34" charset="0"/>
              </a:rPr>
              <a:t>creating </a:t>
            </a:r>
            <a:r>
              <a:rPr lang="en-ZA" sz="6400" dirty="0" smtClean="0">
                <a:latin typeface="Arial" panose="020B0604020202020204" pitchFamily="34" charset="0"/>
                <a:cs typeface="Arial" panose="020B0604020202020204" pitchFamily="34" charset="0"/>
              </a:rPr>
              <a:t>of 11 </a:t>
            </a:r>
            <a:r>
              <a:rPr lang="en-ZA" sz="6400" dirty="0">
                <a:latin typeface="Arial" panose="020B0604020202020204" pitchFamily="34" charset="0"/>
                <a:cs typeface="Arial" panose="020B0604020202020204" pitchFamily="34" charset="0"/>
              </a:rPr>
              <a:t>million jobs by 2030</a:t>
            </a:r>
          </a:p>
          <a:p>
            <a:pPr lvl="0" algn="just">
              <a:lnSpc>
                <a:spcPct val="170000"/>
              </a:lnSpc>
            </a:pPr>
            <a:r>
              <a:rPr lang="en-ZA" sz="6400" dirty="0" smtClean="0">
                <a:latin typeface="Arial" panose="020B0604020202020204" pitchFamily="34" charset="0"/>
                <a:cs typeface="Arial" panose="020B0604020202020204" pitchFamily="34" charset="0"/>
              </a:rPr>
              <a:t>Of </a:t>
            </a:r>
            <a:r>
              <a:rPr lang="en-ZA" sz="6400" dirty="0">
                <a:latin typeface="Arial" panose="020B0604020202020204" pitchFamily="34" charset="0"/>
                <a:cs typeface="Arial" panose="020B0604020202020204" pitchFamily="34" charset="0"/>
              </a:rPr>
              <a:t>the 2.15m SMEs, 150 000 are medium-sized businesses, 450 000 are small businesses and 1.3 million are micro enterprises. In addition, some 250 000 new businesses are registered every </a:t>
            </a:r>
            <a:r>
              <a:rPr lang="en-ZA" sz="6400" dirty="0" smtClean="0">
                <a:latin typeface="Arial" panose="020B0604020202020204" pitchFamily="34" charset="0"/>
                <a:cs typeface="Arial" panose="020B0604020202020204" pitchFamily="34" charset="0"/>
              </a:rPr>
              <a:t>year</a:t>
            </a:r>
            <a:endParaRPr lang="en-ZA" sz="6400" dirty="0">
              <a:latin typeface="Arial" panose="020B0604020202020204" pitchFamily="34" charset="0"/>
              <a:cs typeface="Arial" panose="020B0604020202020204" pitchFamily="34" charset="0"/>
            </a:endParaRPr>
          </a:p>
          <a:p>
            <a:pPr lvl="0" algn="just">
              <a:lnSpc>
                <a:spcPct val="170000"/>
              </a:lnSpc>
            </a:pPr>
            <a:r>
              <a:rPr lang="en-ZA" sz="6400" dirty="0">
                <a:latin typeface="Arial" panose="020B0604020202020204" pitchFamily="34" charset="0"/>
                <a:cs typeface="Arial" panose="020B0604020202020204" pitchFamily="34" charset="0"/>
              </a:rPr>
              <a:t>The SMEs employ 7.3 million people (47% of the workforce) and contribute 42% to the country's GDP.</a:t>
            </a:r>
          </a:p>
          <a:p>
            <a:pPr lvl="0" algn="just">
              <a:lnSpc>
                <a:spcPct val="170000"/>
              </a:lnSpc>
            </a:pPr>
            <a:r>
              <a:rPr lang="en-ZA" sz="6400" dirty="0">
                <a:latin typeface="Arial" panose="020B0604020202020204" pitchFamily="34" charset="0"/>
                <a:cs typeface="Arial" panose="020B0604020202020204" pitchFamily="34" charset="0"/>
              </a:rPr>
              <a:t>However, entrepreneurial participation rates remain low and South Africa’s entrepreneurial environment underperforms when compared other countries.</a:t>
            </a:r>
          </a:p>
          <a:p>
            <a:pPr algn="just">
              <a:lnSpc>
                <a:spcPct val="170000"/>
              </a:lnSpc>
              <a:spcBef>
                <a:spcPts val="0"/>
              </a:spcBef>
            </a:pPr>
            <a:r>
              <a:rPr lang="en-ZA" sz="6400" dirty="0">
                <a:latin typeface="Arial" panose="020B0604020202020204" pitchFamily="34" charset="0"/>
                <a:cs typeface="Arial" panose="020B0604020202020204" pitchFamily="34" charset="0"/>
              </a:rPr>
              <a:t>Small business </a:t>
            </a:r>
            <a:r>
              <a:rPr lang="en-ZA" sz="6400" dirty="0" smtClean="0">
                <a:latin typeface="Arial" panose="020B0604020202020204" pitchFamily="34" charset="0"/>
                <a:cs typeface="Arial" panose="020B0604020202020204" pitchFamily="34" charset="0"/>
              </a:rPr>
              <a:t>is not </a:t>
            </a:r>
            <a:r>
              <a:rPr lang="en-ZA" sz="6400" dirty="0">
                <a:latin typeface="Arial" panose="020B0604020202020204" pitchFamily="34" charset="0"/>
                <a:cs typeface="Arial" panose="020B0604020202020204" pitchFamily="34" charset="0"/>
              </a:rPr>
              <a:t>realising </a:t>
            </a:r>
            <a:r>
              <a:rPr lang="en-ZA" sz="6400" dirty="0" smtClean="0">
                <a:latin typeface="Arial" panose="020B0604020202020204" pitchFamily="34" charset="0"/>
                <a:cs typeface="Arial" panose="020B0604020202020204" pitchFamily="34" charset="0"/>
              </a:rPr>
              <a:t>its potential </a:t>
            </a:r>
            <a:r>
              <a:rPr lang="en-ZA" sz="6400" dirty="0">
                <a:latin typeface="Arial" panose="020B0604020202020204" pitchFamily="34" charset="0"/>
                <a:cs typeface="Arial" panose="020B0604020202020204" pitchFamily="34" charset="0"/>
              </a:rPr>
              <a:t>contribution to growth and employment</a:t>
            </a:r>
          </a:p>
          <a:p>
            <a:pPr algn="just">
              <a:lnSpc>
                <a:spcPct val="170000"/>
              </a:lnSpc>
            </a:pPr>
            <a:r>
              <a:rPr lang="en-ZA" sz="6400" dirty="0" smtClean="0">
                <a:latin typeface="Arial" panose="020B0604020202020204" pitchFamily="34" charset="0"/>
                <a:cs typeface="Arial" panose="020B0604020202020204" pitchFamily="34" charset="0"/>
              </a:rPr>
              <a:t>Amongst </a:t>
            </a:r>
            <a:r>
              <a:rPr lang="en-ZA" sz="6400" dirty="0">
                <a:latin typeface="Arial" panose="020B0604020202020204" pitchFamily="34" charset="0"/>
                <a:cs typeface="Arial" panose="020B0604020202020204" pitchFamily="34" charset="0"/>
              </a:rPr>
              <a:t>others, non-payment of  invoices is a </a:t>
            </a:r>
            <a:r>
              <a:rPr lang="en-ZA" sz="6400" dirty="0" smtClean="0">
                <a:latin typeface="Arial" panose="020B0604020202020204" pitchFamily="34" charset="0"/>
                <a:cs typeface="Arial" panose="020B0604020202020204" pitchFamily="34" charset="0"/>
              </a:rPr>
              <a:t>contributing </a:t>
            </a:r>
            <a:r>
              <a:rPr lang="en-ZA" sz="6400" dirty="0">
                <a:latin typeface="Arial" panose="020B0604020202020204" pitchFamily="34" charset="0"/>
                <a:cs typeface="Arial" panose="020B0604020202020204" pitchFamily="34" charset="0"/>
              </a:rPr>
              <a:t>factor to the lack of sustainability in the small businesses environment.  </a:t>
            </a:r>
          </a:p>
          <a:p>
            <a:pPr marL="0" indent="0">
              <a:lnSpc>
                <a:spcPct val="110000"/>
              </a:lnSpc>
              <a:buNone/>
            </a:pPr>
            <a:r>
              <a:rPr lang="en-ZA" sz="5400" dirty="0">
                <a:latin typeface="Arial" panose="020B0604020202020204" pitchFamily="34" charset="0"/>
                <a:cs typeface="Arial" panose="020B0604020202020204" pitchFamily="34" charset="0"/>
              </a:rPr>
              <a:t/>
            </a:r>
            <a:br>
              <a:rPr lang="en-ZA" sz="5400" dirty="0">
                <a:latin typeface="Arial" panose="020B0604020202020204" pitchFamily="34" charset="0"/>
                <a:cs typeface="Arial" panose="020B0604020202020204" pitchFamily="34" charset="0"/>
              </a:rPr>
            </a:br>
            <a:endParaRPr lang="en-ZA" sz="5400" dirty="0">
              <a:latin typeface="Arial" panose="020B0604020202020204" pitchFamily="34" charset="0"/>
              <a:cs typeface="Arial" panose="020B0604020202020204" pitchFamily="34" charset="0"/>
            </a:endParaRPr>
          </a:p>
          <a:p>
            <a:pPr algn="just">
              <a:lnSpc>
                <a:spcPct val="200000"/>
              </a:lnSpc>
              <a:spcAft>
                <a:spcPts val="900"/>
              </a:spcAft>
              <a:buFont typeface="Wingdings" pitchFamily="2" charset="2"/>
              <a:buChar char="§"/>
            </a:pPr>
            <a:endParaRPr lang="en-ZA"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Tree>
    <p:extLst>
      <p:ext uri="{BB962C8B-B14F-4D97-AF65-F5344CB8AC3E}">
        <p14:creationId xmlns:p14="http://schemas.microsoft.com/office/powerpoint/2010/main" val="4217209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936104"/>
          </a:xfrm>
        </p:spPr>
        <p:txBody>
          <a:bodyPr>
            <a:normAutofit/>
          </a:bodyPr>
          <a:lstStyle/>
          <a:p>
            <a:r>
              <a:rPr lang="en-US" sz="2400" b="1" dirty="0">
                <a:latin typeface="Arial" panose="020B0604020202020204" pitchFamily="34" charset="0"/>
                <a:cs typeface="Arial" panose="020B0604020202020204" pitchFamily="34" charset="0"/>
              </a:rPr>
              <a:t>NATIONAL DEPARTMENTS: SUBMISSION OF EXCEPTION REPORTS</a:t>
            </a:r>
            <a:endParaRPr lang="en-ZA" sz="2400" dirty="0">
              <a:latin typeface="Arial" panose="020B0604020202020204" pitchFamily="34" charset="0"/>
              <a:cs typeface="Arial" panose="020B0604020202020204" pitchFamily="34" charset="0"/>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763586140"/>
              </p:ext>
            </p:extLst>
          </p:nvPr>
        </p:nvGraphicFramePr>
        <p:xfrm>
          <a:off x="628650" y="1412776"/>
          <a:ext cx="7886700" cy="43924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1278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Arial" panose="020B0604020202020204" pitchFamily="34" charset="0"/>
                <a:cs typeface="Arial" panose="020B0604020202020204" pitchFamily="34" charset="0"/>
              </a:rPr>
              <a:t>NATIONAL DEPARTMENTS: SUBMISSION OF EXCEPTION REPORTS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119724"/>
            <a:ext cx="7886700" cy="5045579"/>
          </a:xfrm>
        </p:spPr>
        <p:txBody>
          <a:bodyPr>
            <a:normAutofit fontScale="62500" lnSpcReduction="20000"/>
          </a:bodyPr>
          <a:lstStyle/>
          <a:p>
            <a:pPr algn="just">
              <a:lnSpc>
                <a:spcPct val="120000"/>
              </a:lnSpc>
              <a:spcBef>
                <a:spcPts val="0"/>
              </a:spcBef>
            </a:pPr>
            <a:r>
              <a:rPr lang="en-GB" sz="2900" dirty="0" smtClean="0">
                <a:latin typeface="Arial" panose="020B0604020202020204" pitchFamily="34" charset="0"/>
                <a:cs typeface="Arial" panose="020B0604020202020204" pitchFamily="34" charset="0"/>
              </a:rPr>
              <a:t>In terms of Instruction Note 34, national departments are required to submit their exceptions reports to National Treasury  by the 7th day of each month.</a:t>
            </a:r>
          </a:p>
          <a:p>
            <a:pPr marL="82296" indent="0" algn="just">
              <a:lnSpc>
                <a:spcPct val="120000"/>
              </a:lnSpc>
              <a:spcBef>
                <a:spcPts val="0"/>
              </a:spcBef>
              <a:buNone/>
            </a:pPr>
            <a:endParaRPr lang="en-GB" sz="2900" dirty="0">
              <a:latin typeface="Arial" panose="020B0604020202020204" pitchFamily="34" charset="0"/>
              <a:cs typeface="Arial" panose="020B0604020202020204" pitchFamily="34" charset="0"/>
            </a:endParaRPr>
          </a:p>
          <a:p>
            <a:pPr algn="just">
              <a:lnSpc>
                <a:spcPct val="120000"/>
              </a:lnSpc>
              <a:spcBef>
                <a:spcPts val="0"/>
              </a:spcBef>
            </a:pPr>
            <a:r>
              <a:rPr lang="en-GB" sz="2900" dirty="0" smtClean="0">
                <a:latin typeface="Arial" panose="020B0604020202020204" pitchFamily="34" charset="0"/>
                <a:cs typeface="Arial" panose="020B0604020202020204" pitchFamily="34" charset="0"/>
              </a:rPr>
              <a:t>During </a:t>
            </a:r>
            <a:r>
              <a:rPr lang="en-GB" sz="2900" dirty="0">
                <a:latin typeface="Arial" panose="020B0604020202020204" pitchFamily="34" charset="0"/>
                <a:cs typeface="Arial" panose="020B0604020202020204" pitchFamily="34" charset="0"/>
              </a:rPr>
              <a:t>June </a:t>
            </a:r>
            <a:r>
              <a:rPr lang="en-ZA" sz="2900" dirty="0">
                <a:latin typeface="Arial" panose="020B0604020202020204" pitchFamily="34" charset="0"/>
                <a:cs typeface="Arial" panose="020B0604020202020204" pitchFamily="34" charset="0"/>
              </a:rPr>
              <a:t>2016, 84% of </a:t>
            </a:r>
            <a:r>
              <a:rPr lang="en-ZA" sz="2900" dirty="0" smtClean="0">
                <a:latin typeface="Arial" panose="020B0604020202020204" pitchFamily="34" charset="0"/>
                <a:cs typeface="Arial" panose="020B0604020202020204" pitchFamily="34" charset="0"/>
              </a:rPr>
              <a:t>national departments </a:t>
            </a:r>
            <a:r>
              <a:rPr lang="en-ZA" sz="2900" dirty="0">
                <a:latin typeface="Arial" panose="020B0604020202020204" pitchFamily="34" charset="0"/>
                <a:cs typeface="Arial" panose="020B0604020202020204" pitchFamily="34" charset="0"/>
              </a:rPr>
              <a:t>submitted their exceptions reports timeously to the National Treasury, compared to 70% in June 2015. </a:t>
            </a:r>
            <a:endParaRPr lang="en-ZA" sz="2900" dirty="0" smtClean="0">
              <a:latin typeface="Arial" panose="020B0604020202020204" pitchFamily="34" charset="0"/>
              <a:cs typeface="Arial" panose="020B0604020202020204" pitchFamily="34" charset="0"/>
            </a:endParaRPr>
          </a:p>
          <a:p>
            <a:pPr marL="82296" indent="0" algn="just">
              <a:lnSpc>
                <a:spcPct val="120000"/>
              </a:lnSpc>
              <a:spcBef>
                <a:spcPts val="0"/>
              </a:spcBef>
              <a:buNone/>
            </a:pPr>
            <a:endParaRPr lang="en-ZA" sz="2900" dirty="0" smtClean="0">
              <a:latin typeface="Arial" panose="020B0604020202020204" pitchFamily="34" charset="0"/>
              <a:cs typeface="Arial" panose="020B0604020202020204" pitchFamily="34" charset="0"/>
            </a:endParaRPr>
          </a:p>
          <a:p>
            <a:pPr algn="just">
              <a:lnSpc>
                <a:spcPct val="120000"/>
              </a:lnSpc>
              <a:spcBef>
                <a:spcPts val="0"/>
              </a:spcBef>
            </a:pPr>
            <a:r>
              <a:rPr lang="en-ZA" sz="2900" dirty="0" smtClean="0">
                <a:latin typeface="Arial" panose="020B0604020202020204" pitchFamily="34" charset="0"/>
                <a:cs typeface="Arial" panose="020B0604020202020204" pitchFamily="34" charset="0"/>
              </a:rPr>
              <a:t>This represents an improvement of 14% in the compliance of departments with this requirement.</a:t>
            </a:r>
          </a:p>
          <a:p>
            <a:pPr marL="82296" indent="0" algn="just">
              <a:lnSpc>
                <a:spcPct val="120000"/>
              </a:lnSpc>
              <a:spcBef>
                <a:spcPts val="0"/>
              </a:spcBef>
              <a:buNone/>
            </a:pPr>
            <a:endParaRPr lang="en-ZA" sz="2900" dirty="0">
              <a:latin typeface="Arial" panose="020B0604020202020204" pitchFamily="34" charset="0"/>
              <a:cs typeface="Arial" panose="020B0604020202020204" pitchFamily="34" charset="0"/>
            </a:endParaRPr>
          </a:p>
          <a:p>
            <a:pPr algn="just">
              <a:lnSpc>
                <a:spcPct val="120000"/>
              </a:lnSpc>
              <a:spcBef>
                <a:spcPts val="0"/>
              </a:spcBef>
            </a:pPr>
            <a:r>
              <a:rPr lang="en-ZA" sz="2900" dirty="0" smtClean="0">
                <a:latin typeface="Arial" panose="020B0604020202020204" pitchFamily="34" charset="0"/>
                <a:cs typeface="Arial" panose="020B0604020202020204" pitchFamily="34" charset="0"/>
              </a:rPr>
              <a:t>Generally, for the past twelve months, the submission rate has improved from month to month compared  to the same period last year. </a:t>
            </a:r>
          </a:p>
          <a:p>
            <a:pPr marL="82296" indent="0" algn="just">
              <a:lnSpc>
                <a:spcPct val="120000"/>
              </a:lnSpc>
              <a:spcBef>
                <a:spcPts val="0"/>
              </a:spcBef>
              <a:buNone/>
            </a:pPr>
            <a:endParaRPr lang="en-ZA" sz="2900" dirty="0" smtClean="0">
              <a:latin typeface="Arial" panose="020B0604020202020204" pitchFamily="34" charset="0"/>
              <a:cs typeface="Arial" panose="020B0604020202020204" pitchFamily="34" charset="0"/>
            </a:endParaRPr>
          </a:p>
          <a:p>
            <a:pPr algn="just">
              <a:lnSpc>
                <a:spcPct val="120000"/>
              </a:lnSpc>
              <a:spcBef>
                <a:spcPts val="0"/>
              </a:spcBef>
            </a:pPr>
            <a:r>
              <a:rPr lang="en-ZA" sz="2900" dirty="0" smtClean="0">
                <a:latin typeface="Arial" panose="020B0604020202020204" pitchFamily="34" charset="0"/>
                <a:cs typeface="Arial" panose="020B0604020202020204" pitchFamily="34" charset="0"/>
              </a:rPr>
              <a:t>Late </a:t>
            </a:r>
            <a:r>
              <a:rPr lang="en-ZA" sz="2900" dirty="0">
                <a:latin typeface="Arial" panose="020B0604020202020204" pitchFamily="34" charset="0"/>
                <a:cs typeface="Arial" panose="020B0604020202020204" pitchFamily="34" charset="0"/>
              </a:rPr>
              <a:t>and/or non-submission of exception reports adversely affects the completeness of data</a:t>
            </a:r>
            <a:r>
              <a:rPr lang="en-ZA" sz="2300" dirty="0">
                <a:latin typeface="Arial" panose="020B0604020202020204" pitchFamily="34" charset="0"/>
                <a:cs typeface="Arial" panose="020B0604020202020204" pitchFamily="34" charset="0"/>
              </a:rPr>
              <a:t>.  </a:t>
            </a:r>
          </a:p>
          <a:p>
            <a:pPr algn="just">
              <a:lnSpc>
                <a:spcPct val="200000"/>
              </a:lnSpc>
              <a:spcBef>
                <a:spcPts val="0"/>
              </a:spcBef>
              <a:buFont typeface="Wingdings" pitchFamily="2" charset="2"/>
              <a:buChar char="q"/>
            </a:pPr>
            <a:endParaRPr lang="en-ZA" sz="2300" dirty="0">
              <a:latin typeface="Arial" panose="020B0604020202020204" pitchFamily="34" charset="0"/>
              <a:cs typeface="Arial" panose="020B0604020202020204" pitchFamily="34" charset="0"/>
            </a:endParaRPr>
          </a:p>
          <a:p>
            <a:pPr algn="just">
              <a:lnSpc>
                <a:spcPct val="200000"/>
              </a:lnSpc>
              <a:spcBef>
                <a:spcPts val="0"/>
              </a:spcBef>
              <a:buFont typeface="Wingdings" pitchFamily="2" charset="2"/>
              <a:buChar char="q"/>
            </a:pPr>
            <a:endParaRPr lang="en-ZA" dirty="0" smtClean="0"/>
          </a:p>
          <a:p>
            <a:pPr algn="just">
              <a:lnSpc>
                <a:spcPct val="200000"/>
              </a:lnSpc>
              <a:spcAft>
                <a:spcPts val="900"/>
              </a:spcAft>
              <a:buFont typeface="Wingdings" pitchFamily="2" charset="2"/>
              <a:buChar char="§"/>
            </a:pPr>
            <a:endParaRPr lang="en-ZA"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Tree>
    <p:extLst>
      <p:ext uri="{BB962C8B-B14F-4D97-AF65-F5344CB8AC3E}">
        <p14:creationId xmlns:p14="http://schemas.microsoft.com/office/powerpoint/2010/main" val="2490615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16633"/>
            <a:ext cx="8001000" cy="1008111"/>
          </a:xfrm>
        </p:spPr>
        <p:txBody>
          <a:bodyPr>
            <a:normAutofit/>
          </a:bodyPr>
          <a:lstStyle/>
          <a:p>
            <a:r>
              <a:rPr lang="en-US" sz="2400" b="1" dirty="0">
                <a:latin typeface="Arial" panose="020B0604020202020204" pitchFamily="34" charset="0"/>
                <a:cs typeface="Arial" panose="020B0604020202020204" pitchFamily="34" charset="0"/>
              </a:rPr>
              <a:t>NATIONAL DEPARTMENTS:</a:t>
            </a:r>
            <a:r>
              <a:rPr lang="en-US" sz="2400" b="1" dirty="0">
                <a:solidFill>
                  <a:srgbClr val="FFFFFF"/>
                </a:solidFill>
                <a:latin typeface="Arial" panose="020B0604020202020204" pitchFamily="34" charset="0"/>
                <a:cs typeface="Arial" panose="020B0604020202020204" pitchFamily="34" charset="0"/>
              </a:rPr>
              <a:t/>
            </a:r>
            <a:br>
              <a:rPr lang="en-US" sz="2400" b="1" dirty="0">
                <a:solidFill>
                  <a:srgbClr val="FFFFFF"/>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PAID AFTER 30 DAYS</a:t>
            </a:r>
            <a:endParaRPr lang="en-ZA" sz="2400" b="1" dirty="0">
              <a:latin typeface="Arial" panose="020B0604020202020204" pitchFamily="34" charset="0"/>
              <a:cs typeface="Arial" panose="020B0604020202020204" pitchFamily="34" charset="0"/>
            </a:endParaRPr>
          </a:p>
        </p:txBody>
      </p:sp>
      <p:sp>
        <p:nvSpPr>
          <p:cNvPr id="3" name="TextBox 2"/>
          <p:cNvSpPr txBox="1"/>
          <p:nvPr/>
        </p:nvSpPr>
        <p:spPr>
          <a:xfrm>
            <a:off x="628650" y="4961965"/>
            <a:ext cx="7886701" cy="300082"/>
          </a:xfrm>
          <a:prstGeom prst="rect">
            <a:avLst/>
          </a:prstGeom>
          <a:noFill/>
        </p:spPr>
        <p:txBody>
          <a:bodyPr wrap="square" rtlCol="0">
            <a:spAutoFit/>
          </a:bodyPr>
          <a:lstStyle/>
          <a:p>
            <a:endParaRPr lang="en-ZA" sz="135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55738441"/>
              </p:ext>
            </p:extLst>
          </p:nvPr>
        </p:nvGraphicFramePr>
        <p:xfrm>
          <a:off x="628650" y="1124744"/>
          <a:ext cx="7975798" cy="47525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7535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0"/>
            <a:ext cx="8712968" cy="1304843"/>
          </a:xfrm>
        </p:spPr>
        <p:txBody>
          <a:bodyPr>
            <a:normAutofit/>
          </a:bodyPr>
          <a:lstStyle/>
          <a:p>
            <a:r>
              <a:rPr lang="en-US" sz="2400" b="1" dirty="0">
                <a:latin typeface="Arial" panose="020B0604020202020204" pitchFamily="34" charset="0"/>
                <a:cs typeface="Arial" panose="020B0604020202020204" pitchFamily="34" charset="0"/>
              </a:rPr>
              <a:t>NATIONAL DEPARTMENTS:</a:t>
            </a:r>
            <a:r>
              <a:rPr lang="en-US" sz="2400" b="1" dirty="0">
                <a:solidFill>
                  <a:srgbClr val="FFFFFF"/>
                </a:solidFill>
                <a:latin typeface="Arial" panose="020B0604020202020204" pitchFamily="34" charset="0"/>
                <a:cs typeface="Arial" panose="020B0604020202020204" pitchFamily="34" charset="0"/>
              </a:rPr>
              <a:t/>
            </a:r>
            <a:br>
              <a:rPr lang="en-US" sz="2400" b="1" dirty="0">
                <a:solidFill>
                  <a:srgbClr val="FFFFFF"/>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PAID AFTER 30 DAYS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395536" y="1700808"/>
            <a:ext cx="8208912" cy="4104456"/>
          </a:xfrm>
        </p:spPr>
        <p:txBody>
          <a:bodyPr>
            <a:normAutofit/>
          </a:bodyPr>
          <a:lstStyle/>
          <a:p>
            <a:pPr algn="just">
              <a:lnSpc>
                <a:spcPct val="110000"/>
              </a:lnSpc>
              <a:spcBef>
                <a:spcPts val="0"/>
              </a:spcBef>
            </a:pPr>
            <a:r>
              <a:rPr lang="en-ZA" sz="1800" dirty="0">
                <a:latin typeface="Arial" panose="020B0604020202020204" pitchFamily="34" charset="0"/>
                <a:cs typeface="Arial" panose="020B0604020202020204" pitchFamily="34" charset="0"/>
              </a:rPr>
              <a:t>During </a:t>
            </a:r>
            <a:r>
              <a:rPr lang="en-ZA" sz="1800" dirty="0" smtClean="0">
                <a:latin typeface="Arial" panose="020B0604020202020204" pitchFamily="34" charset="0"/>
                <a:cs typeface="Arial" panose="020B0604020202020204" pitchFamily="34" charset="0"/>
              </a:rPr>
              <a:t>the months of April, May and June 2016, </a:t>
            </a:r>
            <a:r>
              <a:rPr lang="en-ZA" sz="1800" dirty="0">
                <a:latin typeface="Arial" panose="020B0604020202020204" pitchFamily="34" charset="0"/>
                <a:cs typeface="Arial" panose="020B0604020202020204" pitchFamily="34" charset="0"/>
              </a:rPr>
              <a:t>national departments paid </a:t>
            </a:r>
            <a:r>
              <a:rPr lang="en-ZA" sz="1800" dirty="0" smtClean="0">
                <a:latin typeface="Arial" panose="020B0604020202020204" pitchFamily="34" charset="0"/>
                <a:cs typeface="Arial" panose="020B0604020202020204" pitchFamily="34" charset="0"/>
              </a:rPr>
              <a:t>11 375 invoices, 20 948 invoices and 17 668 invoices after 30 days from the date of receipt, respectively. </a:t>
            </a:r>
          </a:p>
          <a:p>
            <a:pPr marL="82296" indent="0" algn="just">
              <a:lnSpc>
                <a:spcPct val="110000"/>
              </a:lnSpc>
              <a:spcBef>
                <a:spcPts val="0"/>
              </a:spcBef>
              <a:buNone/>
            </a:pPr>
            <a:endParaRPr lang="en-ZA" sz="1800" dirty="0" smtClean="0">
              <a:latin typeface="Arial" panose="020B0604020202020204" pitchFamily="34" charset="0"/>
              <a:cs typeface="Arial" panose="020B0604020202020204" pitchFamily="34" charset="0"/>
            </a:endParaRPr>
          </a:p>
          <a:p>
            <a:pPr marL="82296" indent="0" algn="just">
              <a:lnSpc>
                <a:spcPct val="110000"/>
              </a:lnSpc>
              <a:spcBef>
                <a:spcPts val="0"/>
              </a:spcBef>
              <a:buNone/>
            </a:pPr>
            <a:endParaRPr lang="en-ZA" sz="1800" dirty="0">
              <a:latin typeface="Arial" panose="020B0604020202020204" pitchFamily="34" charset="0"/>
              <a:cs typeface="Arial" panose="020B0604020202020204" pitchFamily="34" charset="0"/>
            </a:endParaRPr>
          </a:p>
          <a:p>
            <a:pPr algn="just">
              <a:lnSpc>
                <a:spcPct val="110000"/>
              </a:lnSpc>
              <a:spcBef>
                <a:spcPts val="0"/>
              </a:spcBef>
            </a:pPr>
            <a:r>
              <a:rPr lang="en-ZA" sz="1800" dirty="0" smtClean="0">
                <a:latin typeface="Arial" panose="020B0604020202020204" pitchFamily="34" charset="0"/>
                <a:cs typeface="Arial" panose="020B0604020202020204" pitchFamily="34" charset="0"/>
              </a:rPr>
              <a:t>This represent a regression of 9 573 invoices from April to May 2016 and a slight improvement of 3 280 invoices from May to June 2016. </a:t>
            </a:r>
          </a:p>
          <a:p>
            <a:pPr marL="82296" indent="0" algn="just">
              <a:lnSpc>
                <a:spcPct val="200000"/>
              </a:lnSpc>
              <a:spcBef>
                <a:spcPts val="0"/>
              </a:spcBef>
              <a:buNone/>
            </a:pPr>
            <a:endParaRPr lang="en-ZA" sz="1800" dirty="0" smtClean="0">
              <a:latin typeface="Arial" panose="020B0604020202020204" pitchFamily="34" charset="0"/>
              <a:cs typeface="Arial" panose="020B0604020202020204" pitchFamily="34" charset="0"/>
            </a:endParaRPr>
          </a:p>
          <a:p>
            <a:pPr algn="just">
              <a:lnSpc>
                <a:spcPct val="120000"/>
              </a:lnSpc>
              <a:spcBef>
                <a:spcPts val="0"/>
              </a:spcBef>
            </a:pPr>
            <a:r>
              <a:rPr lang="en-ZA" sz="1800" dirty="0" smtClean="0">
                <a:latin typeface="Arial" panose="020B0604020202020204" pitchFamily="34" charset="0"/>
                <a:cs typeface="Arial" panose="020B0604020202020204" pitchFamily="34" charset="0"/>
              </a:rPr>
              <a:t>The average number of invoices paid after 30 days for the period from April to June 2016 was 16 664 which indicates a regression  of 4 334 invoices when compared to the average number of invoices of 12 330 that were paid after 30 days during same period last year (2015). </a:t>
            </a:r>
          </a:p>
          <a:p>
            <a:pPr algn="just">
              <a:lnSpc>
                <a:spcPct val="200000"/>
              </a:lnSpc>
              <a:spcBef>
                <a:spcPts val="0"/>
              </a:spcBef>
            </a:pPr>
            <a:endParaRPr lang="en-ZA" sz="1425" dirty="0">
              <a:latin typeface="Arial" panose="020B0604020202020204" pitchFamily="34" charset="0"/>
              <a:cs typeface="Arial" panose="020B0604020202020204" pitchFamily="34" charset="0"/>
            </a:endParaRPr>
          </a:p>
          <a:p>
            <a:pPr algn="just">
              <a:lnSpc>
                <a:spcPct val="200000"/>
              </a:lnSpc>
              <a:spcAft>
                <a:spcPts val="900"/>
              </a:spcAft>
              <a:buFont typeface="Wingdings" pitchFamily="2" charset="2"/>
              <a:buChar char="§"/>
            </a:pPr>
            <a:endParaRPr lang="en-ZA"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Tree>
    <p:extLst>
      <p:ext uri="{BB962C8B-B14F-4D97-AF65-F5344CB8AC3E}">
        <p14:creationId xmlns:p14="http://schemas.microsoft.com/office/powerpoint/2010/main" val="3021683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PAID AFTER 30 DAYS</a:t>
            </a:r>
            <a:endParaRPr lang="en-ZA" sz="2400"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4838419"/>
              </p:ext>
            </p:extLst>
          </p:nvPr>
        </p:nvGraphicFramePr>
        <p:xfrm>
          <a:off x="467544" y="1340768"/>
          <a:ext cx="8280920"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1136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01C80929617446A548DA57D3E39F5E" ma:contentTypeVersion="0" ma:contentTypeDescription="Create a new document." ma:contentTypeScope="" ma:versionID="87735470b9e028ab23c4679e0267b39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E13614-D0F8-4F52-BCDE-2311250CBD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8F615B2-2570-4B7F-8812-0A50C08DA4DB}">
  <ds:schemaRefs>
    <ds:schemaRef ds:uri="http://schemas.microsoft.com/sharepoint/v3/contenttype/forms"/>
  </ds:schemaRefs>
</ds:datastoreItem>
</file>

<file path=customXml/itemProps3.xml><?xml version="1.0" encoding="utf-8"?>
<ds:datastoreItem xmlns:ds="http://schemas.openxmlformats.org/officeDocument/2006/customXml" ds:itemID="{4039C6E9-9E48-4BF4-9EBB-E80E1D81898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1885</TotalTime>
  <Words>2616</Words>
  <Application>Microsoft Office PowerPoint</Application>
  <PresentationFormat>On-screen Show (4:3)</PresentationFormat>
  <Paragraphs>335</Paragraphs>
  <Slides>33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Arial Black</vt:lpstr>
      <vt:lpstr>Arial Narrow</vt:lpstr>
      <vt:lpstr>Calibri</vt:lpstr>
      <vt:lpstr>Georgia</vt:lpstr>
      <vt:lpstr>Trebuchet MS</vt:lpstr>
      <vt:lpstr>Wingdings</vt:lpstr>
      <vt:lpstr>Wingdings 2</vt:lpstr>
      <vt:lpstr>Solstice</vt:lpstr>
      <vt:lpstr>PowerPoint Presentation</vt:lpstr>
      <vt:lpstr>PURPOSE </vt:lpstr>
      <vt:lpstr>BACKGROUND</vt:lpstr>
      <vt:lpstr>BACKGROUND</vt:lpstr>
      <vt:lpstr>NATIONAL DEPARTMENTS: SUBMISSION OF EXCEPTION REPORTS</vt:lpstr>
      <vt:lpstr>NATIONAL DEPARTMENTS: SUBMISSION OF EXCEPTION REPORTS</vt:lpstr>
      <vt:lpstr>NATIONAL DEPARTMENTS: NUMBER OF INVOICES PAID AFTER 30 DAYS</vt:lpstr>
      <vt:lpstr>NATIONAL DEPARTMENTS: NUMBER OF INVOICES PAID AFTER 30 DAYS</vt:lpstr>
      <vt:lpstr>NATIONAL DEPARTMENTS: RAND VALUE OF INVOICES PAID AFTER 30 DAYS</vt:lpstr>
      <vt:lpstr>NATIONAL DEPARTMENTS: RAND VALUE OF INVOICES PAID AFTER 30 DAYS</vt:lpstr>
      <vt:lpstr>NATIONAL DEPARTMENTS: NUMBER OF INVOICES OLDER THAN 30 DAYS NOT PAID</vt:lpstr>
      <vt:lpstr>NATIONAL DEPARTMENTS: NUMBER OF INVOICES OLDER THAN 30 DAYS NOT PAID</vt:lpstr>
      <vt:lpstr>NATIONAL DEPARTMENTS: RAND VALUE OF INVOICES OLDER THAN 30 DAYS AND NOT PAID</vt:lpstr>
      <vt:lpstr>NATIONAL DEPARTMENTS: RAND VALUE OF INVOICES OLDER THAN 30 DAYS AND NOT PAID</vt:lpstr>
      <vt:lpstr>NATIONAL DEPARTMENTS: OVERALL ASSESSMENT OF PERFORMANCE</vt:lpstr>
      <vt:lpstr>PROVINCIAL DEPARTMENTS: SUBMISSION OF EXCEPTION REPORTS </vt:lpstr>
      <vt:lpstr>PROVINCIAL DEPARTMENTS: SUBMISSION OF EXCEPTION REPORTS  </vt:lpstr>
      <vt:lpstr>PROVINCIAL DEPARTMENTS: NUMBER OF INVOICES PAID AFTER 30 DAYS</vt:lpstr>
      <vt:lpstr>PROVINCIAL DEPARTMENTS: NUMBER OF INVOICES PAID AFTER 30 DAYS </vt:lpstr>
      <vt:lpstr>PROVINCIAL DEPARTMENTS: RAND VALUE OF INVOICES PAID AFTER 30 DAYS</vt:lpstr>
      <vt:lpstr>PROVINCIAL DEPARTMENTS: RAND VALUE OF INVOICES PAID AFTER 30 DAYS</vt:lpstr>
      <vt:lpstr>PROVINCIAL DEPARTMENTS: NUMBER OF INVOICES OLDER THAN 30 DAYS NOT PAID</vt:lpstr>
      <vt:lpstr>PROVINCIAL DEPARTMENTS: NUMBER OF INVOICES OLDER THAN 30 DAYS NOT PAID</vt:lpstr>
      <vt:lpstr>PROVINCIAL DEPARTMENTS: RAND VALUE OF INVOICES OLDER THAN 30 DAYS AND NOT PAID</vt:lpstr>
      <vt:lpstr>PROVINCIAL DEPARTMENTS: RAND VALUE OF INVOICES OLDER THAN 30 DAYS AND NOT PAID</vt:lpstr>
      <vt:lpstr>PROVINCIAL DEPARTMENTS: OVERALL ASSESSMENT OF PERFORMANCE</vt:lpstr>
      <vt:lpstr>IMPACT OF NON-PAYMENT OF SMALL BUSINESS</vt:lpstr>
      <vt:lpstr>THE SPECIAL UNIT IN DPME</vt:lpstr>
      <vt:lpstr>THE SPECIAL UNIT IN DPME</vt:lpstr>
      <vt:lpstr>THE SPECIAL UNIT IN DPME</vt:lpstr>
      <vt:lpstr>THE SPECIAL UNIT IN DPME</vt:lpstr>
      <vt:lpstr>CONTACT DETAILS</vt:lpstr>
      <vt:lpstr>PowerPoint Presentation</vt:lpstr>
    </vt:vector>
  </TitlesOfParts>
  <Company>SA Government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Pieter Pretorius</dc:creator>
  <cp:lastModifiedBy>Irene Mathenjwa</cp:lastModifiedBy>
  <cp:revision>167</cp:revision>
  <cp:lastPrinted>2016-09-12T14:52:42Z</cp:lastPrinted>
  <dcterms:created xsi:type="dcterms:W3CDTF">2010-04-21T14:27:00Z</dcterms:created>
  <dcterms:modified xsi:type="dcterms:W3CDTF">2016-09-13T07:55:44Z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0x0101005301C80929617446A548DA57D3E39F5E</vt:lpwstr>
  </property>
</Properties>
</file>