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5" r:id="rId2"/>
    <p:sldId id="258" r:id="rId3"/>
    <p:sldId id="259" r:id="rId4"/>
    <p:sldId id="260" r:id="rId5"/>
    <p:sldId id="261" r:id="rId6"/>
    <p:sldId id="286" r:id="rId7"/>
    <p:sldId id="264" r:id="rId8"/>
    <p:sldId id="288" r:id="rId9"/>
    <p:sldId id="265" r:id="rId10"/>
    <p:sldId id="266" r:id="rId11"/>
    <p:sldId id="267" r:id="rId12"/>
    <p:sldId id="268" r:id="rId13"/>
    <p:sldId id="269" r:id="rId14"/>
    <p:sldId id="282" r:id="rId15"/>
    <p:sldId id="270" r:id="rId16"/>
    <p:sldId id="283" r:id="rId17"/>
    <p:sldId id="271" r:id="rId18"/>
    <p:sldId id="272" r:id="rId19"/>
    <p:sldId id="290" r:id="rId20"/>
    <p:sldId id="273" r:id="rId21"/>
    <p:sldId id="274" r:id="rId22"/>
    <p:sldId id="275" r:id="rId23"/>
    <p:sldId id="284" r:id="rId24"/>
    <p:sldId id="276" r:id="rId25"/>
    <p:sldId id="277" r:id="rId26"/>
    <p:sldId id="278" r:id="rId27"/>
    <p:sldId id="279" r:id="rId28"/>
    <p:sldId id="280"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826A84-08FE-4E5A-B204-D213D97B4F70}" type="datetimeFigureOut">
              <a:rPr lang="en-ZA" smtClean="0"/>
              <a:pPr/>
              <a:t>2016/09/15</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CC08D-987C-49F0-9E8B-E1F3A23AFC76}" type="slidenum">
              <a:rPr lang="en-ZA" smtClean="0"/>
              <a:pPr/>
              <a:t>‹#›</a:t>
            </a:fld>
            <a:endParaRPr lang="en-ZA" dirty="0"/>
          </a:p>
        </p:txBody>
      </p:sp>
    </p:spTree>
    <p:extLst>
      <p:ext uri="{BB962C8B-B14F-4D97-AF65-F5344CB8AC3E}">
        <p14:creationId xmlns:p14="http://schemas.microsoft.com/office/powerpoint/2010/main" xmlns="" val="4127378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38781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9D46B5-5C36-4C4E-9939-094DFDEC9AF6}" type="slidenum">
              <a:rPr lang="en-US" smtClean="0"/>
              <a:pPr fontAlgn="base">
                <a:spcBef>
                  <a:spcPct val="0"/>
                </a:spcBef>
                <a:spcAft>
                  <a:spcPct val="0"/>
                </a:spcAft>
                <a:defRPr/>
              </a:pPr>
              <a:t>3</a:t>
            </a:fld>
            <a:endParaRPr lang="en-US" dirty="0" smtClean="0"/>
          </a:p>
        </p:txBody>
      </p:sp>
    </p:spTree>
    <p:extLst>
      <p:ext uri="{BB962C8B-B14F-4D97-AF65-F5344CB8AC3E}">
        <p14:creationId xmlns:p14="http://schemas.microsoft.com/office/powerpoint/2010/main" xmlns="" val="74719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3385907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3620912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1322187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solidFill>
                <a:srgbClr val="99CC00"/>
              </a:solidFill>
            </a:endParaRPr>
          </a:p>
        </p:txBody>
      </p:sp>
    </p:spTree>
    <p:extLst>
      <p:ext uri="{BB962C8B-B14F-4D97-AF65-F5344CB8AC3E}">
        <p14:creationId xmlns:p14="http://schemas.microsoft.com/office/powerpoint/2010/main" xmlns="" val="135243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155994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322401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309326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62416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288659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256500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240941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C733F-FF83-47A8-8DCB-1764F5EF44A3}" type="datetimeFigureOut">
              <a:rPr lang="en-ZA" smtClean="0"/>
              <a:pPr/>
              <a:t>2016/09/15</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2823447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C733F-FF83-47A8-8DCB-1764F5EF44A3}" type="datetimeFigureOut">
              <a:rPr lang="en-ZA" smtClean="0"/>
              <a:pPr/>
              <a:t>2016/09/15</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BEEC8-F0CE-4575-B5C8-22525D889388}" type="slidenum">
              <a:rPr lang="en-ZA" smtClean="0"/>
              <a:pPr/>
              <a:t>‹#›</a:t>
            </a:fld>
            <a:endParaRPr lang="en-ZA" dirty="0"/>
          </a:p>
        </p:txBody>
      </p:sp>
    </p:spTree>
    <p:extLst>
      <p:ext uri="{BB962C8B-B14F-4D97-AF65-F5344CB8AC3E}">
        <p14:creationId xmlns:p14="http://schemas.microsoft.com/office/powerpoint/2010/main" xmlns="" val="95893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495800"/>
            <a:ext cx="1825625" cy="22034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4000" b="1" kern="0" dirty="0" smtClean="0">
                <a:solidFill>
                  <a:srgbClr val="000000"/>
                </a:solidFill>
                <a:latin typeface="Calibri"/>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Calibri"/>
              <a:cs typeface="Calibri" pitchFamily="34" charset="0"/>
            </a:endParaRPr>
          </a:p>
          <a:p>
            <a:pPr marL="342900" indent="-342900" algn="ctr">
              <a:lnSpc>
                <a:spcPct val="90000"/>
              </a:lnSpc>
              <a:spcBef>
                <a:spcPct val="20000"/>
              </a:spcBef>
              <a:defRPr/>
            </a:pPr>
            <a:endParaRPr lang="en-US" sz="2400" b="1" kern="0" dirty="0">
              <a:solidFill>
                <a:srgbClr val="000000"/>
              </a:solidFill>
              <a:latin typeface="Calibri"/>
              <a:cs typeface="Calibri" pitchFamily="34" charset="0"/>
            </a:endParaRPr>
          </a:p>
        </p:txBody>
      </p:sp>
      <p:sp>
        <p:nvSpPr>
          <p:cNvPr id="4" name="Subtitle 2"/>
          <p:cNvSpPr txBox="1">
            <a:spLocks/>
          </p:cNvSpPr>
          <p:nvPr/>
        </p:nvSpPr>
        <p:spPr>
          <a:xfrm>
            <a:off x="684213" y="2362200"/>
            <a:ext cx="7704137" cy="121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US" sz="2800" b="1" kern="0" dirty="0">
                <a:solidFill>
                  <a:srgbClr val="FF0000"/>
                </a:solidFill>
              </a:rPr>
              <a:t>Latest developments </a:t>
            </a:r>
            <a:r>
              <a:rPr lang="en-US" sz="2800" b="1" kern="0" dirty="0" smtClean="0">
                <a:solidFill>
                  <a:srgbClr val="FF0000"/>
                </a:solidFill>
              </a:rPr>
              <a:t>in </a:t>
            </a:r>
            <a:r>
              <a:rPr lang="en-US" sz="2800" b="1" kern="0" dirty="0">
                <a:solidFill>
                  <a:srgbClr val="FF0000"/>
                </a:solidFill>
              </a:rPr>
              <a:t>the Technical and Vocational Education and Training (TVET</a:t>
            </a:r>
            <a:r>
              <a:rPr lang="en-US" sz="2800" b="1" kern="0" dirty="0" smtClean="0">
                <a:solidFill>
                  <a:srgbClr val="FF0000"/>
                </a:solidFill>
              </a:rPr>
              <a:t>) Sector</a:t>
            </a:r>
            <a:endParaRPr lang="en-US" sz="2800" b="1" kern="0" dirty="0">
              <a:solidFill>
                <a:srgbClr val="FF0000"/>
              </a:solidFill>
            </a:endParaRPr>
          </a:p>
        </p:txBody>
      </p:sp>
      <p:sp>
        <p:nvSpPr>
          <p:cNvPr id="5" name="Rectangle 3"/>
          <p:cNvSpPr txBox="1">
            <a:spLocks/>
          </p:cNvSpPr>
          <p:nvPr/>
        </p:nvSpPr>
        <p:spPr bwMode="auto">
          <a:xfrm>
            <a:off x="762000" y="3733800"/>
            <a:ext cx="7696200" cy="2209800"/>
          </a:xfrm>
          <a:prstGeom prst="rect">
            <a:avLst/>
          </a:prstGeom>
          <a:noFill/>
          <a:ln w="9525">
            <a:noFill/>
            <a:miter lim="800000"/>
            <a:headEnd/>
            <a:tailEnd/>
          </a:ln>
        </p:spPr>
        <p:txBody>
          <a:bodyPr/>
          <a:lstStyle/>
          <a:p>
            <a:pPr marL="342900" indent="-342900" algn="ctr">
              <a:defRPr/>
            </a:pPr>
            <a:endParaRPr lang="en-US" sz="2400" b="1" dirty="0">
              <a:solidFill>
                <a:srgbClr val="F79646">
                  <a:lumMod val="50000"/>
                </a:srgbClr>
              </a:solidFill>
              <a:latin typeface="Arial Black" panose="020B0A04020102020204" pitchFamily="34" charset="0"/>
            </a:endParaRPr>
          </a:p>
          <a:p>
            <a:pPr marL="342900" indent="-342900" algn="ctr">
              <a:defRPr/>
            </a:pPr>
            <a:r>
              <a:rPr lang="en-US" sz="2400" b="1" dirty="0" smtClean="0">
                <a:solidFill>
                  <a:srgbClr val="F79646">
                    <a:lumMod val="50000"/>
                  </a:srgbClr>
                </a:solidFill>
                <a:latin typeface="Calibri"/>
              </a:rPr>
              <a:t>Presentation to the Portfolio Committee on Higher Education and Training</a:t>
            </a:r>
            <a:endParaRPr lang="en-US" sz="2400" b="1" dirty="0">
              <a:solidFill>
                <a:srgbClr val="F79646">
                  <a:lumMod val="50000"/>
                </a:srgbClr>
              </a:solidFill>
              <a:latin typeface="Calibri"/>
            </a:endParaRPr>
          </a:p>
          <a:p>
            <a:pPr marL="342900" indent="-342900" algn="ctr">
              <a:defRPr/>
            </a:pPr>
            <a:endParaRPr lang="en-US" sz="2400" b="1" dirty="0">
              <a:solidFill>
                <a:srgbClr val="F79646">
                  <a:lumMod val="50000"/>
                </a:srgbClr>
              </a:solidFill>
              <a:latin typeface="Calibri"/>
            </a:endParaRPr>
          </a:p>
          <a:p>
            <a:pPr marL="342900" indent="-342900" algn="ctr">
              <a:defRPr/>
            </a:pPr>
            <a:r>
              <a:rPr lang="en-US" sz="2400" b="1" dirty="0" smtClean="0">
                <a:solidFill>
                  <a:srgbClr val="F79646">
                    <a:lumMod val="50000"/>
                  </a:srgbClr>
                </a:solidFill>
                <a:latin typeface="Calibri"/>
              </a:rPr>
              <a:t>14 September 2016</a:t>
            </a:r>
            <a:endParaRPr lang="en-US" sz="2400" b="1" dirty="0">
              <a:solidFill>
                <a:srgbClr val="F79646">
                  <a:lumMod val="50000"/>
                </a:srgbClr>
              </a:solidFill>
              <a:latin typeface="Calibri"/>
            </a:endParaRPr>
          </a:p>
        </p:txBody>
      </p:sp>
    </p:spTree>
    <p:extLst>
      <p:ext uri="{BB962C8B-B14F-4D97-AF65-F5344CB8AC3E}">
        <p14:creationId xmlns:p14="http://schemas.microsoft.com/office/powerpoint/2010/main" xmlns="" val="288231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40501"/>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altLang="en-US" sz="2800" b="1" dirty="0"/>
              <a:t>Student Support Services Annual </a:t>
            </a:r>
            <a:r>
              <a:rPr lang="en-US" altLang="en-US" sz="2800" b="1" dirty="0" smtClean="0"/>
              <a:t>Plan</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10</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493162" y="1054053"/>
            <a:ext cx="8064896" cy="4154984"/>
          </a:xfrm>
          <a:prstGeom prst="rect">
            <a:avLst/>
          </a:prstGeom>
        </p:spPr>
        <p:txBody>
          <a:bodyPr wrap="square">
            <a:spAutoFit/>
          </a:bodyPr>
          <a:lstStyle/>
          <a:p>
            <a:pPr marL="363538" lvl="1" indent="-363538" eaLnBrk="1" fontAlgn="ctr" hangingPunct="1">
              <a:spcAft>
                <a:spcPts val="0"/>
              </a:spcAft>
              <a:buFont typeface="Arial" panose="020B0604020202020204" pitchFamily="34" charset="0"/>
              <a:buChar char="•"/>
              <a:defRPr/>
            </a:pPr>
            <a:r>
              <a:rPr lang="en-US" altLang="en-US" sz="2400" dirty="0" smtClean="0">
                <a:ea typeface="ＭＳ Ｐゴシック" pitchFamily="34" charset="-128"/>
              </a:rPr>
              <a:t>The </a:t>
            </a:r>
            <a:r>
              <a:rPr lang="en-US" altLang="en-US" sz="2400" dirty="0">
                <a:ea typeface="ＭＳ Ｐゴシック" pitchFamily="34" charset="-128"/>
              </a:rPr>
              <a:t>SSS Annual Plan is intended to provide holistic support to TVET College students at pre-entry, on-course and exit levels</a:t>
            </a:r>
          </a:p>
          <a:p>
            <a:pPr marL="363538" lvl="1" indent="-363538" eaLnBrk="1" fontAlgn="ctr" hangingPunct="1">
              <a:spcAft>
                <a:spcPts val="0"/>
              </a:spcAft>
              <a:buFont typeface="Arial" panose="020B0604020202020204" pitchFamily="34" charset="0"/>
              <a:buChar char="•"/>
              <a:defRPr/>
            </a:pPr>
            <a:r>
              <a:rPr lang="en-US" altLang="en-US" sz="2400" dirty="0">
                <a:ea typeface="ＭＳ Ｐゴシック" pitchFamily="34" charset="-128"/>
              </a:rPr>
              <a:t>Too much focus on financial aid in the past</a:t>
            </a:r>
          </a:p>
          <a:p>
            <a:pPr marL="363538" lvl="1" indent="-363538" eaLnBrk="1" fontAlgn="ctr" hangingPunct="1">
              <a:spcAft>
                <a:spcPts val="0"/>
              </a:spcAft>
              <a:buFont typeface="Arial" panose="020B0604020202020204" pitchFamily="34" charset="0"/>
              <a:buChar char="•"/>
              <a:defRPr/>
            </a:pPr>
            <a:r>
              <a:rPr lang="en-US" altLang="en-US" sz="2400" dirty="0">
                <a:ea typeface="ＭＳ Ｐゴシック" pitchFamily="34" charset="-128"/>
              </a:rPr>
              <a:t>Support includes amongst others:</a:t>
            </a:r>
          </a:p>
          <a:p>
            <a:pPr marL="820738" lvl="2" indent="-363538" fontAlgn="ctr">
              <a:spcAft>
                <a:spcPts val="0"/>
              </a:spcAft>
              <a:buFont typeface="Courier New" panose="02070309020205020404" pitchFamily="49" charset="0"/>
              <a:buChar char="o"/>
              <a:defRPr/>
            </a:pPr>
            <a:r>
              <a:rPr lang="en-US" altLang="en-US" sz="2400" dirty="0">
                <a:ea typeface="ＭＳ Ｐゴシック" pitchFamily="34" charset="-128"/>
              </a:rPr>
              <a:t>Assistance with best programme choice</a:t>
            </a:r>
          </a:p>
          <a:p>
            <a:pPr marL="820738" lvl="2" indent="-363538" fontAlgn="ctr">
              <a:spcAft>
                <a:spcPts val="0"/>
              </a:spcAft>
              <a:buFont typeface="Courier New" panose="02070309020205020404" pitchFamily="49" charset="0"/>
              <a:buChar char="o"/>
              <a:defRPr/>
            </a:pPr>
            <a:r>
              <a:rPr lang="en-US" altLang="en-US" sz="2400" dirty="0">
                <a:ea typeface="ＭＳ Ｐゴシック" pitchFamily="34" charset="-128"/>
              </a:rPr>
              <a:t>Access to financial aid</a:t>
            </a:r>
          </a:p>
          <a:p>
            <a:pPr marL="820738" lvl="2" indent="-363538" fontAlgn="ctr">
              <a:spcAft>
                <a:spcPts val="0"/>
              </a:spcAft>
              <a:buFont typeface="Courier New" panose="02070309020205020404" pitchFamily="49" charset="0"/>
              <a:buChar char="o"/>
              <a:defRPr/>
            </a:pPr>
            <a:r>
              <a:rPr lang="en-US" altLang="en-US" sz="2400" dirty="0">
                <a:ea typeface="ＭＳ Ｐゴシック" pitchFamily="34" charset="-128"/>
              </a:rPr>
              <a:t>Orientation to the college</a:t>
            </a:r>
          </a:p>
          <a:p>
            <a:pPr marL="820738" lvl="2" indent="-363538" fontAlgn="ctr">
              <a:spcAft>
                <a:spcPts val="0"/>
              </a:spcAft>
              <a:buFont typeface="Courier New" panose="02070309020205020404" pitchFamily="49" charset="0"/>
              <a:buChar char="o"/>
              <a:defRPr/>
            </a:pPr>
            <a:r>
              <a:rPr lang="en-US" altLang="en-US" sz="2400" dirty="0">
                <a:ea typeface="ＭＳ Ｐゴシック" pitchFamily="34" charset="-128"/>
              </a:rPr>
              <a:t>Academic support</a:t>
            </a:r>
          </a:p>
          <a:p>
            <a:pPr marL="820738" lvl="2" indent="-363538" fontAlgn="ctr">
              <a:spcAft>
                <a:spcPts val="0"/>
              </a:spcAft>
              <a:buFont typeface="Courier New" panose="02070309020205020404" pitchFamily="49" charset="0"/>
              <a:buChar char="o"/>
              <a:defRPr/>
            </a:pPr>
            <a:r>
              <a:rPr lang="en-US" altLang="en-US" sz="2400" dirty="0">
                <a:ea typeface="ＭＳ Ｐゴシック" pitchFamily="34" charset="-128"/>
              </a:rPr>
              <a:t>Extra-curricular activities</a:t>
            </a:r>
          </a:p>
          <a:p>
            <a:pPr marL="820738" lvl="2" indent="-363538" fontAlgn="ctr">
              <a:spcAft>
                <a:spcPts val="0"/>
              </a:spcAft>
              <a:buFont typeface="Courier New" panose="02070309020205020404" pitchFamily="49" charset="0"/>
              <a:buChar char="o"/>
              <a:defRPr/>
            </a:pPr>
            <a:r>
              <a:rPr lang="en-US" altLang="en-US" sz="2400" dirty="0">
                <a:ea typeface="ＭＳ Ｐゴシック" pitchFamily="34" charset="-128"/>
              </a:rPr>
              <a:t>Workplace Integrated Learning, etc.</a:t>
            </a:r>
          </a:p>
        </p:txBody>
      </p:sp>
    </p:spTree>
    <p:extLst>
      <p:ext uri="{BB962C8B-B14F-4D97-AF65-F5344CB8AC3E}">
        <p14:creationId xmlns:p14="http://schemas.microsoft.com/office/powerpoint/2010/main" xmlns="" val="1079946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59532" y="328795"/>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altLang="en-US" sz="2800" b="1" dirty="0" smtClean="0"/>
              <a:t>Student Support Services interventions</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11</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381819" y="766608"/>
            <a:ext cx="8424936" cy="6647974"/>
          </a:xfrm>
          <a:prstGeom prst="rect">
            <a:avLst/>
          </a:prstGeom>
        </p:spPr>
        <p:txBody>
          <a:bodyPr wrap="square">
            <a:spAutoFit/>
          </a:bodyPr>
          <a:lstStyle/>
          <a:p>
            <a:pPr marL="185738" lvl="1" indent="-185738" algn="just" eaLnBrk="1" fontAlgn="ctr" hangingPunct="1">
              <a:spcAft>
                <a:spcPts val="0"/>
              </a:spcAft>
              <a:buFont typeface="Arial" panose="020B0604020202020204" pitchFamily="34" charset="0"/>
              <a:buChar char="•"/>
              <a:defRPr/>
            </a:pPr>
            <a:r>
              <a:rPr lang="en-US" sz="2400" dirty="0" smtClean="0">
                <a:ea typeface="ＭＳ Ｐゴシック" pitchFamily="34" charset="-128"/>
              </a:rPr>
              <a:t>Women in </a:t>
            </a:r>
            <a:r>
              <a:rPr lang="en-US" sz="2400" dirty="0">
                <a:ea typeface="ＭＳ Ｐゴシック" pitchFamily="34" charset="-128"/>
              </a:rPr>
              <a:t>Student Leadership training </a:t>
            </a:r>
            <a:r>
              <a:rPr lang="en-US" sz="2400" dirty="0" smtClean="0">
                <a:ea typeface="ＭＳ Ｐゴシック" pitchFamily="34" charset="-128"/>
              </a:rPr>
              <a:t>provided </a:t>
            </a:r>
            <a:r>
              <a:rPr lang="en-US" sz="2400" dirty="0">
                <a:ea typeface="ＭＳ Ｐゴシック" pitchFamily="34" charset="-128"/>
              </a:rPr>
              <a:t>women in SRCs at TVET colleges with a platform to engage on critical issues affecting them as women leaders and to strengthen their capacity in occupying strategic </a:t>
            </a:r>
            <a:r>
              <a:rPr lang="en-US" sz="2400" dirty="0" smtClean="0">
                <a:ea typeface="ＭＳ Ｐゴシック" pitchFamily="34" charset="-128"/>
              </a:rPr>
              <a:t>positions </a:t>
            </a:r>
            <a:r>
              <a:rPr lang="en-US" sz="2400" dirty="0">
                <a:ea typeface="ＭＳ Ｐゴシック" pitchFamily="34" charset="-128"/>
              </a:rPr>
              <a:t>in student leadership</a:t>
            </a:r>
          </a:p>
          <a:p>
            <a:pPr marL="185738" lvl="1" indent="-185738" algn="just" eaLnBrk="1" fontAlgn="ctr" hangingPunct="1">
              <a:spcAft>
                <a:spcPts val="0"/>
              </a:spcAft>
              <a:buFont typeface="Arial" panose="020B0604020202020204" pitchFamily="34" charset="0"/>
              <a:buChar char="•"/>
              <a:defRPr/>
            </a:pPr>
            <a:r>
              <a:rPr lang="en-US" sz="2400" dirty="0" smtClean="0">
                <a:ea typeface="ＭＳ Ｐゴシック" pitchFamily="34" charset="-128"/>
              </a:rPr>
              <a:t>TVET </a:t>
            </a:r>
            <a:r>
              <a:rPr lang="en-US" sz="2400" dirty="0">
                <a:ea typeface="ＭＳ Ｐゴシック" pitchFamily="34" charset="-128"/>
              </a:rPr>
              <a:t>College Month Initiative is intended to provide colleges with a platform from which to promote their vocational and short skills programme offerings to communities </a:t>
            </a:r>
            <a:r>
              <a:rPr lang="en-US" sz="2400" dirty="0" smtClean="0">
                <a:ea typeface="ＭＳ Ｐゴシック" pitchFamily="34" charset="-128"/>
              </a:rPr>
              <a:t>which the </a:t>
            </a:r>
            <a:r>
              <a:rPr lang="en-US" sz="2400" dirty="0">
                <a:ea typeface="ＭＳ Ｐゴシック" pitchFamily="34" charset="-128"/>
              </a:rPr>
              <a:t>colleges serve, targeting scholars in high school and NEET. </a:t>
            </a:r>
            <a:endParaRPr lang="en-US" sz="2400" dirty="0" smtClean="0">
              <a:ea typeface="ＭＳ Ｐゴシック" pitchFamily="34" charset="-128"/>
            </a:endParaRPr>
          </a:p>
          <a:p>
            <a:pPr marL="185738" lvl="1" indent="-185738" algn="just" fontAlgn="ctr">
              <a:spcAft>
                <a:spcPts val="0"/>
              </a:spcAft>
              <a:buFont typeface="Arial" panose="020B0604020202020204" pitchFamily="34" charset="0"/>
              <a:buChar char="•"/>
              <a:defRPr/>
            </a:pPr>
            <a:r>
              <a:rPr lang="en-US" altLang="en-US" sz="2400" dirty="0">
                <a:ea typeface="ＭＳ Ｐゴシック" pitchFamily="34" charset="-128"/>
              </a:rPr>
              <a:t>National Debate for TVET College students was intended to facilitate dialogue, critical conversation, instill confidence in public speaking, and </a:t>
            </a:r>
            <a:r>
              <a:rPr lang="en-US" altLang="en-US" sz="2400" dirty="0" smtClean="0">
                <a:ea typeface="ＭＳ Ｐゴシック" pitchFamily="34" charset="-128"/>
              </a:rPr>
              <a:t>spark interest </a:t>
            </a:r>
            <a:r>
              <a:rPr lang="en-US" altLang="en-US" sz="2400" dirty="0">
                <a:ea typeface="ＭＳ Ｐゴシック" pitchFamily="34" charset="-128"/>
              </a:rPr>
              <a:t>in reading and researching.  </a:t>
            </a:r>
            <a:endParaRPr lang="en-US" altLang="en-US" sz="2400" dirty="0" smtClean="0">
              <a:ea typeface="ＭＳ Ｐゴシック" pitchFamily="34" charset="-128"/>
            </a:endParaRPr>
          </a:p>
          <a:p>
            <a:pPr marL="185738" lvl="1" indent="-185738" algn="just" fontAlgn="ctr">
              <a:spcAft>
                <a:spcPts val="0"/>
              </a:spcAft>
              <a:buFont typeface="Arial" panose="020B0604020202020204" pitchFamily="34" charset="0"/>
              <a:buChar char="•"/>
              <a:defRPr/>
            </a:pPr>
            <a:r>
              <a:rPr lang="en-US" altLang="en-US" sz="2400" dirty="0">
                <a:ea typeface="ＭＳ Ｐゴシック" pitchFamily="34" charset="-128"/>
              </a:rPr>
              <a:t>Regional SRC capacity building was intended to enhance the understanding of student leadership with regards to policies governing the administration of the bursary scheme and  examinations</a:t>
            </a:r>
          </a:p>
          <a:p>
            <a:pPr marL="363538" lvl="1" indent="-363538" fontAlgn="ctr">
              <a:lnSpc>
                <a:spcPct val="150000"/>
              </a:lnSpc>
              <a:spcAft>
                <a:spcPts val="0"/>
              </a:spcAft>
              <a:buFont typeface="Arial" panose="020B0604020202020204" pitchFamily="34" charset="0"/>
              <a:buChar char="•"/>
              <a:defRPr/>
            </a:pPr>
            <a:endParaRPr lang="en-US" altLang="en-US" sz="1600" dirty="0">
              <a:ea typeface="ＭＳ Ｐゴシック" pitchFamily="34" charset="-128"/>
            </a:endParaRPr>
          </a:p>
          <a:p>
            <a:pPr marL="363538" lvl="1" indent="-363538" eaLnBrk="1" fontAlgn="ctr" hangingPunct="1">
              <a:lnSpc>
                <a:spcPct val="150000"/>
              </a:lnSpc>
              <a:spcAft>
                <a:spcPts val="0"/>
              </a:spcAft>
              <a:buFont typeface="Arial" panose="020B0604020202020204" pitchFamily="34" charset="0"/>
              <a:buChar char="•"/>
              <a:defRPr/>
            </a:pPr>
            <a:endParaRPr lang="en-US" sz="1600" dirty="0">
              <a:ea typeface="ＭＳ Ｐゴシック" pitchFamily="34" charset="-128"/>
            </a:endParaRPr>
          </a:p>
          <a:p>
            <a:pPr marL="0" indent="0" algn="just" eaLnBrk="1" hangingPunct="1">
              <a:buFont typeface="Arial" pitchFamily="34" charset="0"/>
              <a:buNone/>
              <a:defRPr/>
            </a:pPr>
            <a:endParaRPr lang="en-US" dirty="0"/>
          </a:p>
        </p:txBody>
      </p:sp>
    </p:spTree>
    <p:extLst>
      <p:ext uri="{BB962C8B-B14F-4D97-AF65-F5344CB8AC3E}">
        <p14:creationId xmlns:p14="http://schemas.microsoft.com/office/powerpoint/2010/main" xmlns="" val="4178674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17681"/>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Infrastructure: Developments</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12</a:t>
            </a:fld>
            <a:endParaRPr lang="en-US" sz="1400" b="1" dirty="0">
              <a:solidFill>
                <a:schemeClr val="tx1"/>
              </a:solidFill>
            </a:endParaRPr>
          </a:p>
        </p:txBody>
      </p:sp>
      <p:sp>
        <p:nvSpPr>
          <p:cNvPr id="6" name="Content Placeholder 2"/>
          <p:cNvSpPr txBox="1">
            <a:spLocks/>
          </p:cNvSpPr>
          <p:nvPr/>
        </p:nvSpPr>
        <p:spPr>
          <a:xfrm>
            <a:off x="374972" y="1052738"/>
            <a:ext cx="8373491" cy="4752528"/>
          </a:xfrm>
          <a:prstGeom prst="rect">
            <a:avLst/>
          </a:prstGeom>
        </p:spPr>
        <p:txBody>
          <a:bodyPr vert="horz" lIns="91440" tIns="45720" rIns="91440" bIns="45720" rtlCol="0">
            <a:normAutofit fontScale="70000" lnSpcReduction="20000"/>
          </a:bodyPr>
          <a:lstStyle/>
          <a:p>
            <a:pPr marL="442913" indent="-257175" algn="just">
              <a:lnSpc>
                <a:spcPct val="120000"/>
              </a:lnSpc>
              <a:buFont typeface="Arial" panose="020B0604020202020204" pitchFamily="34" charset="0"/>
              <a:buChar char="•"/>
            </a:pPr>
            <a:r>
              <a:rPr lang="en-US" sz="3400" dirty="0" smtClean="0"/>
              <a:t>Colleges, may spend at least 10% of their non-personnel allocations on maintenance, however due to the under-funding Colleges are unable to prioritize maintenance.</a:t>
            </a:r>
          </a:p>
          <a:p>
            <a:pPr marL="442913" indent="-257175" algn="just">
              <a:lnSpc>
                <a:spcPct val="120000"/>
              </a:lnSpc>
              <a:buFont typeface="Arial" panose="020B0604020202020204" pitchFamily="34" charset="0"/>
              <a:buChar char="•"/>
            </a:pPr>
            <a:r>
              <a:rPr lang="en-US" sz="3400" dirty="0" smtClean="0"/>
              <a:t>The Thabazimbi campus of Waterberg College was handed over and is operational since May 2016.</a:t>
            </a:r>
          </a:p>
          <a:p>
            <a:pPr marL="442913" indent="-257175" algn="just">
              <a:lnSpc>
                <a:spcPct val="120000"/>
              </a:lnSpc>
              <a:buFont typeface="Arial" panose="020B0604020202020204" pitchFamily="34" charset="0"/>
              <a:buChar char="•"/>
            </a:pPr>
            <a:r>
              <a:rPr lang="en-US" sz="3400" dirty="0" smtClean="0"/>
              <a:t>Bambanana and Nkandla A campuses will be completed by December 2016.</a:t>
            </a:r>
          </a:p>
          <a:p>
            <a:pPr marL="442913" indent="-257175" algn="just">
              <a:lnSpc>
                <a:spcPct val="120000"/>
              </a:lnSpc>
              <a:buFont typeface="Arial" panose="020B0604020202020204" pitchFamily="34" charset="0"/>
              <a:buChar char="•"/>
            </a:pPr>
            <a:r>
              <a:rPr lang="en-US" sz="3400" dirty="0" smtClean="0"/>
              <a:t>13 additional campus sites have gone out on tender, bids have been received and are being evaluated. </a:t>
            </a:r>
          </a:p>
          <a:p>
            <a:pPr marL="442913" indent="-257175" algn="just">
              <a:lnSpc>
                <a:spcPct val="120000"/>
              </a:lnSpc>
              <a:buFont typeface="Arial" panose="020B0604020202020204" pitchFamily="34" charset="0"/>
              <a:buChar char="•"/>
            </a:pPr>
            <a:r>
              <a:rPr lang="en-US" sz="3400" dirty="0" smtClean="0"/>
              <a:t>The NSF has been approached to make funds available for urgent physical facilities maintenance at Colleges under severe financial stress</a:t>
            </a:r>
            <a:r>
              <a:rPr lang="en-US" sz="2000" dirty="0" smtClean="0"/>
              <a:t>.</a:t>
            </a:r>
          </a:p>
          <a:p>
            <a:pPr marL="804863" indent="-449263">
              <a:buFont typeface="Arial" panose="020B0604020202020204" pitchFamily="34" charset="0"/>
              <a:buChar char="•"/>
            </a:pPr>
            <a:endParaRPr lang="en-US" sz="2400" dirty="0" smtClean="0"/>
          </a:p>
        </p:txBody>
      </p:sp>
    </p:spTree>
    <p:extLst>
      <p:ext uri="{BB962C8B-B14F-4D97-AF65-F5344CB8AC3E}">
        <p14:creationId xmlns:p14="http://schemas.microsoft.com/office/powerpoint/2010/main" xmlns="" val="280169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13</a:t>
            </a:fld>
            <a:endParaRPr lang="en-US" altLang="en-US" b="1" dirty="0"/>
          </a:p>
        </p:txBody>
      </p:sp>
      <p:sp>
        <p:nvSpPr>
          <p:cNvPr id="3077" name="TextBox 7"/>
          <p:cNvSpPr txBox="1">
            <a:spLocks noChangeArrowheads="1"/>
          </p:cNvSpPr>
          <p:nvPr/>
        </p:nvSpPr>
        <p:spPr bwMode="auto">
          <a:xfrm>
            <a:off x="458996" y="1160860"/>
            <a:ext cx="8154000"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lvl="1" indent="0" algn="just" eaLnBrk="1" fontAlgn="ctr" hangingPunct="1">
              <a:spcAft>
                <a:spcPts val="0"/>
              </a:spcAft>
              <a:defRPr/>
            </a:pPr>
            <a:r>
              <a:rPr lang="en-US" sz="2400" dirty="0" smtClean="0">
                <a:latin typeface="+mj-lt"/>
              </a:rPr>
              <a:t>As part of the Minister’s Turnaround Strategy the Department is focusing on strengthening the capacity of Campus Managers by using in house-best practice. Capacitation of 4 young graduates as Project Staff. Central to this Project is the building of Communities of Practice.</a:t>
            </a:r>
          </a:p>
          <a:p>
            <a:pPr marL="363538" lvl="1" indent="-363538" algn="just" eaLnBrk="1" fontAlgn="ctr" hangingPunct="1">
              <a:spcAft>
                <a:spcPts val="0"/>
              </a:spcAft>
              <a:buFont typeface="Arial" panose="020B0604020202020204" pitchFamily="34" charset="0"/>
              <a:buChar char="•"/>
              <a:defRPr/>
            </a:pPr>
            <a:endParaRPr lang="en-US" sz="2400" dirty="0" smtClean="0">
              <a:latin typeface="+mj-lt"/>
            </a:endParaRPr>
          </a:p>
          <a:p>
            <a:pPr marL="0" lvl="1" indent="0" algn="just" eaLnBrk="1" fontAlgn="ctr" hangingPunct="1">
              <a:spcAft>
                <a:spcPts val="0"/>
              </a:spcAft>
              <a:defRPr/>
            </a:pPr>
            <a:r>
              <a:rPr lang="en-US" sz="2400" b="1" dirty="0" smtClean="0">
                <a:latin typeface="+mj-lt"/>
              </a:rPr>
              <a:t>Phase One </a:t>
            </a:r>
            <a:r>
              <a:rPr lang="en-US" sz="2400" dirty="0" smtClean="0">
                <a:latin typeface="+mj-lt"/>
              </a:rPr>
              <a:t>has begun:</a:t>
            </a:r>
          </a:p>
          <a:p>
            <a:pPr marL="606425" lvl="2" indent="-363538" algn="just" eaLnBrk="1" fontAlgn="ctr" hangingPunct="1">
              <a:spcAft>
                <a:spcPts val="0"/>
              </a:spcAft>
              <a:buFont typeface="Arial" panose="020B0604020202020204" pitchFamily="34" charset="0"/>
              <a:buChar char="•"/>
              <a:defRPr/>
            </a:pPr>
            <a:r>
              <a:rPr lang="en-US" sz="2400" dirty="0" smtClean="0">
                <a:latin typeface="+mj-lt"/>
              </a:rPr>
              <a:t>intensive residential training and individualised support of 40 campuses of the most challenging sites of delivery. The focus for the selection of this first cohort has been location (rural) and performance.</a:t>
            </a:r>
          </a:p>
        </p:txBody>
      </p:sp>
      <p:sp>
        <p:nvSpPr>
          <p:cNvPr id="6" name="TextBox 5"/>
          <p:cNvSpPr txBox="1"/>
          <p:nvPr/>
        </p:nvSpPr>
        <p:spPr>
          <a:xfrm>
            <a:off x="323528" y="404664"/>
            <a:ext cx="8424936" cy="522288"/>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smtClean="0">
                <a:cs typeface="Arial" pitchFamily="34" charset="0"/>
              </a:rPr>
              <a:t>Capacity Building: Campus Managers</a:t>
            </a:r>
            <a:endParaRPr lang="en-ZA" sz="2800" b="1" dirty="0">
              <a:cs typeface="Arial" pitchFamily="34" charset="0"/>
            </a:endParaRPr>
          </a:p>
        </p:txBody>
      </p:sp>
    </p:spTree>
    <p:extLst>
      <p:ext uri="{BB962C8B-B14F-4D97-AF65-F5344CB8AC3E}">
        <p14:creationId xmlns:p14="http://schemas.microsoft.com/office/powerpoint/2010/main" xmlns="" val="259121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876"/>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14</a:t>
            </a:fld>
            <a:endParaRPr lang="en-US" altLang="en-US" b="1" dirty="0"/>
          </a:p>
        </p:txBody>
      </p:sp>
      <p:sp>
        <p:nvSpPr>
          <p:cNvPr id="3077" name="TextBox 7"/>
          <p:cNvSpPr txBox="1">
            <a:spLocks noChangeArrowheads="1"/>
          </p:cNvSpPr>
          <p:nvPr/>
        </p:nvSpPr>
        <p:spPr bwMode="auto">
          <a:xfrm>
            <a:off x="458996" y="926952"/>
            <a:ext cx="8154000"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lvl="1" indent="0" algn="just" eaLnBrk="1" fontAlgn="ctr" hangingPunct="1">
              <a:spcAft>
                <a:spcPts val="0"/>
              </a:spcAft>
              <a:defRPr/>
            </a:pPr>
            <a:r>
              <a:rPr lang="en-US" sz="2400" b="1" dirty="0" smtClean="0">
                <a:latin typeface="+mj-lt"/>
              </a:rPr>
              <a:t>Phase One (cont.)</a:t>
            </a:r>
            <a:r>
              <a:rPr lang="en-US" sz="2400" dirty="0" smtClean="0">
                <a:latin typeface="+mj-lt"/>
              </a:rPr>
              <a:t>:</a:t>
            </a:r>
          </a:p>
          <a:p>
            <a:pPr marL="606425" lvl="2" indent="-363538" algn="just" eaLnBrk="1" fontAlgn="ctr" hangingPunct="1">
              <a:spcAft>
                <a:spcPts val="0"/>
              </a:spcAft>
              <a:buFont typeface="Arial" panose="020B0604020202020204" pitchFamily="34" charset="0"/>
              <a:buChar char="•"/>
              <a:defRPr/>
            </a:pPr>
            <a:r>
              <a:rPr lang="en-US" sz="2400" dirty="0" smtClean="0">
                <a:latin typeface="+mj-lt"/>
              </a:rPr>
              <a:t>32 College managers supported in conceptualizing and </a:t>
            </a:r>
            <a:r>
              <a:rPr lang="en-US" sz="2400" dirty="0">
                <a:latin typeface="+mj-lt"/>
              </a:rPr>
              <a:t>developing nine modules </a:t>
            </a:r>
            <a:r>
              <a:rPr lang="en-US" sz="2400" dirty="0" smtClean="0">
                <a:latin typeface="+mj-lt"/>
              </a:rPr>
              <a:t>together with support materials. Managers identified by good practice and years of experience in the sector.</a:t>
            </a:r>
          </a:p>
          <a:p>
            <a:pPr marL="606425" lvl="2" indent="-363538" algn="just" eaLnBrk="1" fontAlgn="ctr" hangingPunct="1">
              <a:spcAft>
                <a:spcPts val="0"/>
              </a:spcAft>
              <a:buFont typeface="Arial" panose="020B0604020202020204" pitchFamily="34" charset="0"/>
              <a:buChar char="•"/>
              <a:defRPr/>
            </a:pPr>
            <a:r>
              <a:rPr lang="en-US" sz="2400" dirty="0" smtClean="0">
                <a:latin typeface="+mj-lt"/>
              </a:rPr>
              <a:t>Campus Improvement Plans developed. </a:t>
            </a:r>
          </a:p>
          <a:p>
            <a:pPr marL="606425" lvl="2" indent="-363538" algn="just" eaLnBrk="1" fontAlgn="ctr" hangingPunct="1">
              <a:spcAft>
                <a:spcPts val="0"/>
              </a:spcAft>
              <a:buFont typeface="Arial" panose="020B0604020202020204" pitchFamily="34" charset="0"/>
              <a:buChar char="•"/>
              <a:defRPr/>
            </a:pPr>
            <a:r>
              <a:rPr lang="en-US" sz="2400" dirty="0" smtClean="0">
                <a:latin typeface="+mj-lt"/>
              </a:rPr>
              <a:t>Monitored and supported by regional official who themselves are being capacitated</a:t>
            </a:r>
          </a:p>
          <a:p>
            <a:pPr marL="0" lvl="1" indent="0" algn="just" eaLnBrk="1" fontAlgn="ctr" hangingPunct="1">
              <a:spcAft>
                <a:spcPts val="0"/>
              </a:spcAft>
              <a:defRPr/>
            </a:pPr>
            <a:r>
              <a:rPr lang="en-US" sz="2400" b="1" dirty="0" smtClean="0">
                <a:latin typeface="+mj-lt"/>
              </a:rPr>
              <a:t>Phase Two</a:t>
            </a:r>
            <a:r>
              <a:rPr lang="en-US" sz="2400" dirty="0" smtClean="0">
                <a:latin typeface="+mj-lt"/>
              </a:rPr>
              <a:t>: </a:t>
            </a:r>
          </a:p>
          <a:p>
            <a:pPr marL="628650" lvl="1" indent="-363538" algn="just" eaLnBrk="1" fontAlgn="ctr" hangingPunct="1">
              <a:spcAft>
                <a:spcPts val="0"/>
              </a:spcAft>
              <a:buFont typeface="Arial" panose="020B0604020202020204" pitchFamily="34" charset="0"/>
              <a:buChar char="•"/>
              <a:defRPr/>
            </a:pPr>
            <a:r>
              <a:rPr lang="en-US" sz="2400" dirty="0">
                <a:latin typeface="+mj-lt"/>
              </a:rPr>
              <a:t>150 Campus Managers trained</a:t>
            </a:r>
          </a:p>
          <a:p>
            <a:pPr marL="628650" lvl="1" indent="-363538" algn="just" eaLnBrk="1" fontAlgn="ctr" hangingPunct="1">
              <a:spcAft>
                <a:spcPts val="0"/>
              </a:spcAft>
              <a:buFont typeface="Arial" panose="020B0604020202020204" pitchFamily="34" charset="0"/>
              <a:buChar char="•"/>
              <a:defRPr/>
            </a:pPr>
            <a:r>
              <a:rPr lang="en-US" sz="2400" dirty="0">
                <a:latin typeface="+mj-lt"/>
              </a:rPr>
              <a:t>Modules will be consolidated towards the development of a Campus Manager Qualification</a:t>
            </a:r>
          </a:p>
          <a:p>
            <a:pPr marL="0" lvl="1" indent="0" algn="just" eaLnBrk="1" fontAlgn="ctr" hangingPunct="1">
              <a:spcAft>
                <a:spcPts val="0"/>
              </a:spcAft>
              <a:defRPr/>
            </a:pPr>
            <a:r>
              <a:rPr lang="en-US" sz="2400" b="1" dirty="0" smtClean="0">
                <a:latin typeface="+mj-lt"/>
              </a:rPr>
              <a:t>Phase Three</a:t>
            </a:r>
            <a:r>
              <a:rPr lang="en-US" sz="2400" dirty="0" smtClean="0">
                <a:latin typeface="+mj-lt"/>
              </a:rPr>
              <a:t>: </a:t>
            </a:r>
          </a:p>
          <a:p>
            <a:pPr marL="628650" lvl="1" indent="-442913" algn="just" eaLnBrk="1" fontAlgn="ctr" hangingPunct="1">
              <a:spcAft>
                <a:spcPts val="0"/>
              </a:spcAft>
              <a:buFont typeface="Arial" pitchFamily="34" charset="0"/>
              <a:buChar char="•"/>
              <a:defRPr/>
            </a:pPr>
            <a:r>
              <a:rPr lang="en-US" sz="2400" dirty="0" smtClean="0">
                <a:latin typeface="+mj-lt"/>
              </a:rPr>
              <a:t>All Campus Managers trained</a:t>
            </a:r>
            <a:endParaRPr lang="en-US" sz="2400" dirty="0">
              <a:latin typeface="+mj-lt"/>
            </a:endParaRPr>
          </a:p>
        </p:txBody>
      </p:sp>
      <p:sp>
        <p:nvSpPr>
          <p:cNvPr id="6" name="TextBox 5"/>
          <p:cNvSpPr txBox="1"/>
          <p:nvPr/>
        </p:nvSpPr>
        <p:spPr>
          <a:xfrm>
            <a:off x="323528" y="404664"/>
            <a:ext cx="8424936" cy="522288"/>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smtClean="0">
                <a:cs typeface="Arial" pitchFamily="34" charset="0"/>
              </a:rPr>
              <a:t>Capacity Building: Campus Managers</a:t>
            </a:r>
            <a:endParaRPr lang="en-ZA" sz="2800" b="1" dirty="0">
              <a:cs typeface="Arial" pitchFamily="34" charset="0"/>
            </a:endParaRPr>
          </a:p>
        </p:txBody>
      </p:sp>
    </p:spTree>
    <p:extLst>
      <p:ext uri="{BB962C8B-B14F-4D97-AF65-F5344CB8AC3E}">
        <p14:creationId xmlns:p14="http://schemas.microsoft.com/office/powerpoint/2010/main" xmlns="" val="504730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23528" y="413995"/>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800" b="1" dirty="0"/>
              <a:t>Teaching and Learning Support Plans</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15</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539552" y="1054053"/>
            <a:ext cx="8064896" cy="3416320"/>
          </a:xfrm>
          <a:prstGeom prst="rect">
            <a:avLst/>
          </a:prstGeom>
        </p:spPr>
        <p:txBody>
          <a:bodyPr wrap="square">
            <a:spAutoFit/>
          </a:bodyPr>
          <a:lstStyle/>
          <a:p>
            <a:pPr marL="363538" lvl="1" indent="-363538" algn="just" fontAlgn="ctr">
              <a:spcAft>
                <a:spcPts val="0"/>
              </a:spcAft>
              <a:buFont typeface="Arial" panose="020B0604020202020204" pitchFamily="34" charset="0"/>
              <a:buChar char="•"/>
              <a:defRPr/>
            </a:pPr>
            <a:r>
              <a:rPr lang="en-US" sz="2400" dirty="0">
                <a:ea typeface="ＭＳ Ｐゴシック" pitchFamily="34" charset="-128"/>
              </a:rPr>
              <a:t>All TVET colleges to complete and implement the requirements as set out in the Teaching and Learning (T&amp;L) support plans</a:t>
            </a:r>
            <a:r>
              <a:rPr lang="en-US" sz="2400" dirty="0" smtClean="0">
                <a:ea typeface="ＭＳ Ｐゴシック" pitchFamily="34" charset="-128"/>
              </a:rPr>
              <a:t>.</a:t>
            </a:r>
          </a:p>
          <a:p>
            <a:pPr marL="363538" lvl="1" indent="-363538" algn="just" fontAlgn="ctr">
              <a:spcAft>
                <a:spcPts val="0"/>
              </a:spcAft>
              <a:buFont typeface="Arial" panose="020B0604020202020204" pitchFamily="34" charset="0"/>
              <a:buChar char="•"/>
              <a:defRPr/>
            </a:pPr>
            <a:r>
              <a:rPr lang="en-US" sz="2400" dirty="0" smtClean="0">
                <a:ea typeface="ＭＳ Ｐゴシック" pitchFamily="34" charset="-128"/>
              </a:rPr>
              <a:t>The </a:t>
            </a:r>
            <a:r>
              <a:rPr lang="en-US" sz="2400" dirty="0">
                <a:ea typeface="ＭＳ Ｐゴシック" pitchFamily="34" charset="-128"/>
              </a:rPr>
              <a:t>T&amp;L support plans forms part of the major DHET strategic output in order to deliver quality teaching and </a:t>
            </a:r>
            <a:r>
              <a:rPr lang="en-US" sz="2400" dirty="0" smtClean="0">
                <a:ea typeface="ＭＳ Ｐゴシック" pitchFamily="34" charset="-128"/>
              </a:rPr>
              <a:t>learning.</a:t>
            </a:r>
          </a:p>
          <a:p>
            <a:pPr marL="363538" lvl="1" indent="-363538" algn="just" fontAlgn="ctr">
              <a:spcAft>
                <a:spcPts val="0"/>
              </a:spcAft>
              <a:buFont typeface="Arial" panose="020B0604020202020204" pitchFamily="34" charset="0"/>
              <a:buChar char="•"/>
              <a:defRPr/>
            </a:pPr>
            <a:r>
              <a:rPr lang="en-US" sz="2400" dirty="0" smtClean="0">
                <a:ea typeface="ＭＳ Ｐゴシック" pitchFamily="34" charset="-128"/>
              </a:rPr>
              <a:t>It </a:t>
            </a:r>
            <a:r>
              <a:rPr lang="en-US" sz="2400" dirty="0">
                <a:ea typeface="ＭＳ Ｐゴシック" pitchFamily="34" charset="-128"/>
              </a:rPr>
              <a:t>sets out requirements and standards that enables Colleges/Campuses to deliver curriculum without any hindrance</a:t>
            </a:r>
          </a:p>
        </p:txBody>
      </p:sp>
    </p:spTree>
    <p:extLst>
      <p:ext uri="{BB962C8B-B14F-4D97-AF65-F5344CB8AC3E}">
        <p14:creationId xmlns:p14="http://schemas.microsoft.com/office/powerpoint/2010/main" xmlns="" val="15229339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23528" y="413995"/>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800" b="1" dirty="0"/>
              <a:t>Teaching and Learning Support Plans</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16</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8" name="Rectangle 7"/>
          <p:cNvSpPr/>
          <p:nvPr/>
        </p:nvSpPr>
        <p:spPr>
          <a:xfrm>
            <a:off x="503548" y="1211776"/>
            <a:ext cx="8064896" cy="3785652"/>
          </a:xfrm>
          <a:prstGeom prst="rect">
            <a:avLst/>
          </a:prstGeom>
        </p:spPr>
        <p:txBody>
          <a:bodyPr wrap="square">
            <a:spAutoFit/>
          </a:bodyPr>
          <a:lstStyle/>
          <a:p>
            <a:pPr marL="363538" lvl="1" indent="-363538" algn="just" fontAlgn="ctr">
              <a:spcAft>
                <a:spcPts val="0"/>
              </a:spcAft>
              <a:buFont typeface="Arial" panose="020B0604020202020204" pitchFamily="34" charset="0"/>
              <a:buChar char="•"/>
              <a:defRPr/>
            </a:pPr>
            <a:r>
              <a:rPr lang="en-GB" altLang="en-US" sz="2400" dirty="0" smtClean="0">
                <a:ea typeface="ＭＳ Ｐゴシック" pitchFamily="34" charset="-128"/>
              </a:rPr>
              <a:t>It </a:t>
            </a:r>
            <a:r>
              <a:rPr lang="en-GB" altLang="en-US" sz="2400" dirty="0">
                <a:ea typeface="ＭＳ Ｐゴシック" pitchFamily="34" charset="-128"/>
              </a:rPr>
              <a:t>is an instrument through which colleges must develop and track the continuum of activities and responsibilities required to improve the quality of curriculum delivery, with the ultimate intention of improving student success. </a:t>
            </a:r>
            <a:endParaRPr lang="en-GB" altLang="en-US" sz="2400" dirty="0" smtClean="0">
              <a:ea typeface="ＭＳ Ｐゴシック" pitchFamily="34" charset="-128"/>
            </a:endParaRPr>
          </a:p>
          <a:p>
            <a:pPr marL="363538" lvl="1" indent="-363538" algn="just" fontAlgn="ctr">
              <a:spcAft>
                <a:spcPts val="0"/>
              </a:spcAft>
              <a:buFont typeface="Arial" panose="020B0604020202020204" pitchFamily="34" charset="0"/>
              <a:buChar char="•"/>
              <a:defRPr/>
            </a:pPr>
            <a:r>
              <a:rPr lang="en-GB" altLang="en-US" sz="2400" dirty="0" smtClean="0">
                <a:ea typeface="ＭＳ Ｐゴシック" pitchFamily="34" charset="-128"/>
              </a:rPr>
              <a:t>The </a:t>
            </a:r>
            <a:r>
              <a:rPr lang="en-GB" altLang="en-US" sz="2400" dirty="0">
                <a:ea typeface="ＭＳ Ｐゴシック" pitchFamily="34" charset="-128"/>
              </a:rPr>
              <a:t>document therefore places planning at the core of curriculum delivery, supported strongly by activities/planning outputs to ensure that core deliverables for quality teaching and learning are firmly in place for all students, all learning programmes and at all sites of learning delivery in the college. </a:t>
            </a:r>
            <a:endParaRPr lang="en-ZA" altLang="en-US" sz="2400" dirty="0">
              <a:ea typeface="ＭＳ Ｐゴシック" pitchFamily="34" charset="-128"/>
            </a:endParaRPr>
          </a:p>
        </p:txBody>
      </p:sp>
    </p:spTree>
    <p:extLst>
      <p:ext uri="{BB962C8B-B14F-4D97-AF65-F5344CB8AC3E}">
        <p14:creationId xmlns:p14="http://schemas.microsoft.com/office/powerpoint/2010/main" xmlns="" val="29286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35849"/>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2800" b="1" dirty="0">
                <a:ea typeface="+mj-ea"/>
                <a:cs typeface="+mj-cs"/>
              </a:rPr>
              <a:t>Areas Covered in the T&amp;L support </a:t>
            </a:r>
            <a:r>
              <a:rPr lang="en-US" sz="2800" b="1" dirty="0" smtClean="0">
                <a:ea typeface="+mj-ea"/>
                <a:cs typeface="+mj-cs"/>
              </a:rPr>
              <a:t>plans</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17</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458323" y="982178"/>
            <a:ext cx="8290141" cy="4893647"/>
          </a:xfrm>
          <a:prstGeom prst="rect">
            <a:avLst/>
          </a:prstGeom>
        </p:spPr>
        <p:txBody>
          <a:bodyPr wrap="square">
            <a:spAutoFit/>
          </a:bodyPr>
          <a:lstStyle/>
          <a:p>
            <a:pPr marL="363538" lvl="1" indent="-363538" algn="just" fontAlgn="ctr">
              <a:spcAft>
                <a:spcPts val="0"/>
              </a:spcAft>
              <a:buFont typeface="Arial" panose="020B0604020202020204" pitchFamily="34" charset="0"/>
              <a:buChar char="•"/>
              <a:defRPr/>
            </a:pPr>
            <a:r>
              <a:rPr lang="en-ZA" altLang="en-US" sz="2400" dirty="0">
                <a:ea typeface="ＭＳ Ｐゴシック" pitchFamily="34" charset="-128"/>
              </a:rPr>
              <a:t>Enrolment preparation (PQM, Time tabling, infrastructure etc)</a:t>
            </a:r>
          </a:p>
          <a:p>
            <a:pPr marL="363538" lvl="1" indent="-363538" algn="just" fontAlgn="ctr">
              <a:spcAft>
                <a:spcPts val="0"/>
              </a:spcAft>
              <a:buFont typeface="Arial" panose="020B0604020202020204" pitchFamily="34" charset="0"/>
              <a:buChar char="•"/>
              <a:defRPr/>
            </a:pPr>
            <a:r>
              <a:rPr lang="en-ZA" altLang="en-US" sz="2400" dirty="0">
                <a:ea typeface="ＭＳ Ｐゴシック" pitchFamily="34" charset="-128"/>
              </a:rPr>
              <a:t>Classroom teaching and support (year plans, schedules, lesson planning etc) </a:t>
            </a:r>
          </a:p>
          <a:p>
            <a:pPr marL="363538" lvl="1" indent="-363538" algn="just" fontAlgn="ctr">
              <a:spcAft>
                <a:spcPts val="0"/>
              </a:spcAft>
              <a:buFont typeface="Arial" panose="020B0604020202020204" pitchFamily="34" charset="0"/>
              <a:buChar char="•"/>
              <a:defRPr/>
            </a:pPr>
            <a:r>
              <a:rPr lang="en-ZA" altLang="en-US" sz="2400" dirty="0">
                <a:ea typeface="ＭＳ Ｐゴシック" pitchFamily="34" charset="-128"/>
              </a:rPr>
              <a:t>Student practical application for on-course learning (textbooks, consumables, lecturer capabilities etc)</a:t>
            </a:r>
          </a:p>
          <a:p>
            <a:pPr marL="363538" lvl="1" indent="-363538" algn="just" fontAlgn="ctr">
              <a:spcAft>
                <a:spcPts val="0"/>
              </a:spcAft>
              <a:buFont typeface="Arial" panose="020B0604020202020204" pitchFamily="34" charset="0"/>
              <a:buChar char="•"/>
              <a:defRPr/>
            </a:pPr>
            <a:r>
              <a:rPr lang="en-ZA" altLang="en-US" sz="2400" dirty="0">
                <a:ea typeface="ＭＳ Ｐゴシック" pitchFamily="34" charset="-128"/>
              </a:rPr>
              <a:t>Student assessments:  On-site and continuous (quality of continuous assessments tasks etc)</a:t>
            </a:r>
          </a:p>
          <a:p>
            <a:pPr marL="363538" lvl="1" indent="-363538" algn="just" fontAlgn="ctr">
              <a:spcAft>
                <a:spcPts val="0"/>
              </a:spcAft>
              <a:buFont typeface="Arial" panose="020B0604020202020204" pitchFamily="34" charset="0"/>
              <a:buChar char="•"/>
              <a:defRPr/>
            </a:pPr>
            <a:r>
              <a:rPr lang="en-ZA" altLang="en-US" sz="2400" dirty="0">
                <a:ea typeface="ＭＳ Ｐゴシック" pitchFamily="34" charset="-128"/>
              </a:rPr>
              <a:t>Student academic </a:t>
            </a:r>
            <a:r>
              <a:rPr lang="en-ZA" altLang="en-US" sz="2400" dirty="0" smtClean="0">
                <a:ea typeface="ＭＳ Ｐゴシック" pitchFamily="34" charset="-128"/>
              </a:rPr>
              <a:t>support (</a:t>
            </a:r>
            <a:r>
              <a:rPr lang="en-ZA" altLang="en-US" sz="2400" dirty="0">
                <a:ea typeface="ＭＳ Ｐゴシック" pitchFamily="34" charset="-128"/>
              </a:rPr>
              <a:t>attendance, study centres and library provisioning etc)</a:t>
            </a:r>
          </a:p>
          <a:p>
            <a:pPr marL="363538" lvl="1" indent="-363538" algn="just" fontAlgn="ctr">
              <a:spcAft>
                <a:spcPts val="0"/>
              </a:spcAft>
              <a:buFont typeface="Arial" panose="020B0604020202020204" pitchFamily="34" charset="0"/>
              <a:buChar char="•"/>
              <a:defRPr/>
            </a:pPr>
            <a:r>
              <a:rPr lang="en-ZA" altLang="en-US" sz="2400" dirty="0">
                <a:ea typeface="ＭＳ Ｐゴシック" pitchFamily="34" charset="-128"/>
              </a:rPr>
              <a:t>Lecturer support and capacity building (LSS, in-house training etc)</a:t>
            </a:r>
          </a:p>
          <a:p>
            <a:pPr marL="363538" lvl="1" indent="-363538" algn="just" fontAlgn="ctr">
              <a:spcAft>
                <a:spcPts val="0"/>
              </a:spcAft>
              <a:buFont typeface="Arial" panose="020B0604020202020204" pitchFamily="34" charset="0"/>
              <a:buChar char="•"/>
              <a:defRPr/>
            </a:pPr>
            <a:r>
              <a:rPr lang="en-ZA" altLang="en-US" sz="2400" dirty="0">
                <a:ea typeface="ＭＳ Ｐゴシック" pitchFamily="34" charset="-128"/>
              </a:rPr>
              <a:t>Work placement (student and lecturer): WBPL and </a:t>
            </a:r>
            <a:r>
              <a:rPr lang="en-ZA" altLang="en-US" sz="2400" dirty="0" smtClean="0">
                <a:ea typeface="ＭＳ Ｐゴシック" pitchFamily="34" charset="-128"/>
              </a:rPr>
              <a:t>WIL </a:t>
            </a:r>
            <a:r>
              <a:rPr lang="en-ZA" altLang="en-US" sz="2400" dirty="0">
                <a:ea typeface="ＭＳ Ｐゴシック" pitchFamily="34" charset="-128"/>
              </a:rPr>
              <a:t>implementation etc)</a:t>
            </a:r>
            <a:endParaRPr lang="en-US" altLang="en-US" sz="2400" dirty="0">
              <a:ea typeface="ＭＳ Ｐゴシック" pitchFamily="34" charset="-128"/>
            </a:endParaRPr>
          </a:p>
        </p:txBody>
      </p:sp>
    </p:spTree>
    <p:extLst>
      <p:ext uri="{BB962C8B-B14F-4D97-AF65-F5344CB8AC3E}">
        <p14:creationId xmlns:p14="http://schemas.microsoft.com/office/powerpoint/2010/main" xmlns="" val="2001165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40501"/>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Capacity building: Lecturers</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18</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442913" indent="-257175" algn="just">
              <a:buFont typeface="Arial" panose="020B0604020202020204" pitchFamily="34" charset="0"/>
              <a:buChar char="•"/>
            </a:pPr>
            <a:r>
              <a:rPr lang="en-US" sz="2400" dirty="0" smtClean="0"/>
              <a:t>Comprehensive work plans are being developed for the skills development of College lecturers. </a:t>
            </a:r>
          </a:p>
          <a:p>
            <a:pPr marL="442913" indent="-257175" algn="just">
              <a:buFont typeface="Arial" panose="020B0604020202020204" pitchFamily="34" charset="0"/>
              <a:buChar char="•"/>
            </a:pPr>
            <a:r>
              <a:rPr lang="en-US" sz="2400" dirty="0" smtClean="0"/>
              <a:t>This is being done in conjunction with the ETDP SETA and donors.</a:t>
            </a:r>
          </a:p>
          <a:p>
            <a:pPr marL="442913" indent="-257175" algn="just">
              <a:buFont typeface="Arial" panose="020B0604020202020204" pitchFamily="34" charset="0"/>
              <a:buChar char="•"/>
            </a:pPr>
            <a:r>
              <a:rPr lang="en-US" sz="2400" dirty="0" smtClean="0"/>
              <a:t>EU funding has been made available (26 million Euro) for capacitating Universities to offer lecturer qualifications. The project is being managed by the University branch.</a:t>
            </a:r>
          </a:p>
        </p:txBody>
      </p:sp>
    </p:spTree>
    <p:extLst>
      <p:ext uri="{BB962C8B-B14F-4D97-AF65-F5344CB8AC3E}">
        <p14:creationId xmlns:p14="http://schemas.microsoft.com/office/powerpoint/2010/main" xmlns="" val="133235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40501"/>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Curriculum reform</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19</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lnSpcReduction="10000"/>
          </a:bodyPr>
          <a:lstStyle/>
          <a:p>
            <a:pPr marL="442913" indent="-257175" algn="just">
              <a:buFont typeface="Arial" panose="020B0604020202020204" pitchFamily="34" charset="0"/>
              <a:buChar char="•"/>
            </a:pPr>
            <a:r>
              <a:rPr lang="en-US" sz="2400" dirty="0" err="1" smtClean="0"/>
              <a:t>Umalusi</a:t>
            </a:r>
            <a:r>
              <a:rPr lang="en-US" sz="2400" dirty="0" smtClean="0"/>
              <a:t> is in the final stages of the NC(V) review as requested by the Minister. </a:t>
            </a:r>
          </a:p>
          <a:p>
            <a:pPr marL="442913" indent="-257175" algn="just">
              <a:buFont typeface="Arial" panose="020B0604020202020204" pitchFamily="34" charset="0"/>
              <a:buChar char="•"/>
            </a:pPr>
            <a:r>
              <a:rPr lang="en-US" sz="2400" dirty="0" smtClean="0"/>
              <a:t>It is expected that that this work will be concluded within the year.</a:t>
            </a:r>
          </a:p>
          <a:p>
            <a:pPr marL="442913" indent="-257175" algn="just">
              <a:buFont typeface="Arial" panose="020B0604020202020204" pitchFamily="34" charset="0"/>
              <a:buChar char="•"/>
            </a:pPr>
            <a:r>
              <a:rPr lang="en-US" sz="2400" dirty="0" smtClean="0"/>
              <a:t>The QCTO has undertaken a comprehensive review of the </a:t>
            </a:r>
            <a:r>
              <a:rPr lang="en-US" sz="2400" dirty="0" err="1" smtClean="0"/>
              <a:t>Nated</a:t>
            </a:r>
            <a:r>
              <a:rPr lang="en-US" sz="2400" dirty="0" smtClean="0"/>
              <a:t> </a:t>
            </a:r>
            <a:r>
              <a:rPr lang="en-US" sz="2400" dirty="0" err="1" smtClean="0"/>
              <a:t>programmes</a:t>
            </a:r>
            <a:endParaRPr lang="en-US" sz="2400" dirty="0"/>
          </a:p>
          <a:p>
            <a:pPr marL="442913" indent="-257175" algn="just">
              <a:buFont typeface="Arial" panose="020B0604020202020204" pitchFamily="34" charset="0"/>
              <a:buChar char="•"/>
            </a:pPr>
            <a:r>
              <a:rPr lang="en-US" sz="2400" dirty="0" smtClean="0"/>
              <a:t>These N4 – N6 </a:t>
            </a:r>
            <a:r>
              <a:rPr lang="en-US" sz="2400" dirty="0" err="1" smtClean="0"/>
              <a:t>programmes</a:t>
            </a:r>
            <a:r>
              <a:rPr lang="en-US" sz="2400" dirty="0" smtClean="0"/>
              <a:t> will be reformulated into occupational.</a:t>
            </a:r>
          </a:p>
          <a:p>
            <a:pPr marL="442913" indent="-257175" algn="just">
              <a:buFont typeface="Arial" panose="020B0604020202020204" pitchFamily="34" charset="0"/>
              <a:buChar char="•"/>
            </a:pPr>
            <a:r>
              <a:rPr lang="en-US" sz="2400" dirty="0" smtClean="0"/>
              <a:t>The N4 – N6 business studies </a:t>
            </a:r>
            <a:r>
              <a:rPr lang="en-US" sz="2400" dirty="0" err="1" smtClean="0"/>
              <a:t>programmes</a:t>
            </a:r>
            <a:r>
              <a:rPr lang="en-US" sz="2400" dirty="0" smtClean="0"/>
              <a:t> will be completed by the end of 2018</a:t>
            </a:r>
          </a:p>
          <a:p>
            <a:pPr marL="442913" indent="-257175" algn="just">
              <a:buFont typeface="Arial" panose="020B0604020202020204" pitchFamily="34" charset="0"/>
              <a:buChar char="•"/>
            </a:pPr>
            <a:r>
              <a:rPr lang="en-US" sz="2400" dirty="0" smtClean="0"/>
              <a:t>The engineering subjects will follow shortly after</a:t>
            </a:r>
          </a:p>
          <a:p>
            <a:pPr marL="442913" indent="-257175" algn="just">
              <a:buFont typeface="Arial" panose="020B0604020202020204" pitchFamily="34" charset="0"/>
              <a:buChar char="•"/>
            </a:pPr>
            <a:r>
              <a:rPr lang="en-US" sz="2400" dirty="0" smtClean="0"/>
              <a:t>The Dual system project is progressing well. The first group of 100 electrical learners have commenced.</a:t>
            </a:r>
          </a:p>
        </p:txBody>
      </p:sp>
    </p:spTree>
    <p:extLst>
      <p:ext uri="{BB962C8B-B14F-4D97-AF65-F5344CB8AC3E}">
        <p14:creationId xmlns:p14="http://schemas.microsoft.com/office/powerpoint/2010/main" xmlns="" val="1283777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395536" y="404664"/>
            <a:ext cx="8352928" cy="522288"/>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smtClean="0">
                <a:latin typeface="+mj-lt"/>
                <a:cs typeface="Arial" panose="020B0604020202020204" pitchFamily="34" charset="0"/>
              </a:rPr>
              <a:t>Background </a:t>
            </a:r>
            <a:endParaRPr lang="en-ZA" sz="2800" b="1" dirty="0">
              <a:latin typeface="+mj-lt"/>
              <a:cs typeface="Arial" panose="020B0604020202020204" pitchFamily="34" charset="0"/>
            </a:endParaRPr>
          </a:p>
        </p:txBody>
      </p:sp>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a:t>
            </a:fld>
            <a:endParaRPr lang="en-US" altLang="en-US" b="1" dirty="0"/>
          </a:p>
        </p:txBody>
      </p:sp>
      <p:sp>
        <p:nvSpPr>
          <p:cNvPr id="3077" name="TextBox 7"/>
          <p:cNvSpPr txBox="1">
            <a:spLocks noChangeArrowheads="1"/>
          </p:cNvSpPr>
          <p:nvPr/>
        </p:nvSpPr>
        <p:spPr bwMode="auto">
          <a:xfrm>
            <a:off x="495000" y="1143000"/>
            <a:ext cx="8154000" cy="4770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eaLnBrk="1" fontAlgn="ctr" hangingPunct="1">
              <a:spcAft>
                <a:spcPts val="0"/>
              </a:spcAft>
              <a:defRPr/>
            </a:pPr>
            <a:r>
              <a:rPr lang="en-US" altLang="en-US" sz="2400" dirty="0" smtClean="0">
                <a:latin typeface="+mn-lt"/>
                <a:cs typeface="Arial" charset="0"/>
              </a:rPr>
              <a:t>The Vocational and Continuing Education and Training (VCET) sector was split into two distinct sectors with effect on 01 April 2016:</a:t>
            </a:r>
          </a:p>
          <a:p>
            <a:pPr marL="0" indent="0" algn="just" eaLnBrk="1" fontAlgn="ctr" hangingPunct="1">
              <a:spcAft>
                <a:spcPts val="0"/>
              </a:spcAft>
              <a:defRPr/>
            </a:pPr>
            <a:endParaRPr lang="en-US" altLang="en-US" sz="2400" dirty="0" smtClean="0">
              <a:latin typeface="+mn-lt"/>
              <a:cs typeface="Arial" charset="0"/>
            </a:endParaRPr>
          </a:p>
          <a:p>
            <a:pPr marL="908050" lvl="2" indent="-457200" algn="just" eaLnBrk="1" fontAlgn="ctr" hangingPunct="1">
              <a:spcAft>
                <a:spcPts val="0"/>
              </a:spcAft>
              <a:buFont typeface="+mj-lt"/>
              <a:buAutoNum type="arabicPeriod"/>
              <a:defRPr/>
            </a:pPr>
            <a:r>
              <a:rPr lang="en-US" altLang="en-US" sz="2400" dirty="0" smtClean="0">
                <a:latin typeface="+mn-lt"/>
                <a:cs typeface="Arial" charset="0"/>
              </a:rPr>
              <a:t>Technical and Vocational Education and Training (TVET)</a:t>
            </a:r>
          </a:p>
          <a:p>
            <a:pPr marL="450850" lvl="2" indent="0" algn="just" eaLnBrk="1" fontAlgn="ctr" hangingPunct="1">
              <a:spcAft>
                <a:spcPts val="0"/>
              </a:spcAft>
              <a:defRPr/>
            </a:pPr>
            <a:r>
              <a:rPr lang="en-US" altLang="en-US" sz="2400" dirty="0" smtClean="0">
                <a:latin typeface="+mn-lt"/>
                <a:cs typeface="Arial" charset="0"/>
              </a:rPr>
              <a:t>	Mr Firoz Yusuf Patel was appointed as Deputy Director-	General for Programme </a:t>
            </a:r>
            <a:r>
              <a:rPr lang="en-US" altLang="en-US" sz="2400" dirty="0">
                <a:latin typeface="+mn-lt"/>
                <a:cs typeface="Arial" charset="0"/>
              </a:rPr>
              <a:t>4</a:t>
            </a:r>
            <a:endParaRPr lang="en-US" altLang="en-US" sz="2400" dirty="0" smtClean="0">
              <a:latin typeface="+mn-lt"/>
              <a:cs typeface="Arial" charset="0"/>
            </a:endParaRPr>
          </a:p>
          <a:p>
            <a:pPr marL="450850" lvl="2" indent="0" algn="just" eaLnBrk="1" fontAlgn="ctr" hangingPunct="1">
              <a:spcAft>
                <a:spcPts val="0"/>
              </a:spcAft>
              <a:defRPr/>
            </a:pPr>
            <a:endParaRPr lang="en-US" altLang="en-US" sz="2400" dirty="0" smtClean="0">
              <a:latin typeface="+mn-lt"/>
              <a:cs typeface="Arial" charset="0"/>
            </a:endParaRPr>
          </a:p>
          <a:p>
            <a:pPr marL="450850" lvl="2" indent="0" algn="just" eaLnBrk="1" fontAlgn="ctr" hangingPunct="1">
              <a:spcAft>
                <a:spcPts val="0"/>
              </a:spcAft>
              <a:defRPr/>
            </a:pPr>
            <a:r>
              <a:rPr lang="en-US" altLang="en-US" sz="2400" dirty="0" smtClean="0">
                <a:latin typeface="+mn-lt"/>
                <a:cs typeface="Arial" charset="0"/>
              </a:rPr>
              <a:t>2.	Community Education and Training (CET)</a:t>
            </a:r>
          </a:p>
          <a:p>
            <a:pPr marL="450850" lvl="2" indent="0" algn="just" eaLnBrk="1" fontAlgn="ctr" hangingPunct="1">
              <a:spcAft>
                <a:spcPts val="0"/>
              </a:spcAft>
              <a:defRPr/>
            </a:pPr>
            <a:r>
              <a:rPr lang="en-US" sz="2400" dirty="0" smtClean="0">
                <a:latin typeface="+mn-lt"/>
                <a:cs typeface="Arial" charset="0"/>
              </a:rPr>
              <a:t>	Dr Bheki Mahlobo was appointed acting </a:t>
            </a:r>
            <a:r>
              <a:rPr lang="en-US" altLang="en-US" sz="2400" dirty="0">
                <a:latin typeface="+mn-lt"/>
                <a:cs typeface="Arial" charset="0"/>
              </a:rPr>
              <a:t>Deputy </a:t>
            </a:r>
            <a:r>
              <a:rPr lang="en-US" altLang="en-US" sz="2400" dirty="0" smtClean="0">
                <a:latin typeface="+mn-lt"/>
                <a:cs typeface="Arial" charset="0"/>
              </a:rPr>
              <a:t>	Director-General for Programme </a:t>
            </a:r>
            <a:r>
              <a:rPr lang="en-US" altLang="en-US" sz="2400" dirty="0">
                <a:latin typeface="+mn-lt"/>
                <a:cs typeface="Arial" charset="0"/>
              </a:rPr>
              <a:t>6</a:t>
            </a:r>
          </a:p>
          <a:p>
            <a:pPr marL="1271588" lvl="3" indent="-363538" eaLnBrk="1" fontAlgn="ctr" hangingPunct="1">
              <a:spcAft>
                <a:spcPts val="0"/>
              </a:spcAft>
              <a:buFont typeface="Arial" panose="020B0604020202020204" pitchFamily="34" charset="0"/>
              <a:buChar char="•"/>
              <a:defRPr/>
            </a:pPr>
            <a:endParaRPr lang="en-ZA" sz="2000" dirty="0" smtClean="0"/>
          </a:p>
          <a:p>
            <a:pPr marL="630238" lvl="0" indent="-395288" eaLnBrk="1" fontAlgn="ctr" hangingPunct="1">
              <a:spcAft>
                <a:spcPts val="0"/>
              </a:spcAft>
              <a:buFont typeface="Arial" panose="020B0604020202020204" pitchFamily="34" charset="0"/>
              <a:buChar char="•"/>
              <a:defRPr/>
            </a:pPr>
            <a:endParaRPr lang="en-ZA" sz="2000" dirty="0"/>
          </a:p>
        </p:txBody>
      </p:sp>
    </p:spTree>
    <p:extLst>
      <p:ext uri="{BB962C8B-B14F-4D97-AF65-F5344CB8AC3E}">
        <p14:creationId xmlns:p14="http://schemas.microsoft.com/office/powerpoint/2010/main" xmlns="" val="1836883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28471"/>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altLang="en-US" sz="2800" b="1" dirty="0"/>
              <a:t>Focus on Lecturer </a:t>
            </a:r>
            <a:r>
              <a:rPr lang="en-US" altLang="en-US" sz="2800" b="1" dirty="0" smtClean="0"/>
              <a:t>Development</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20</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539552" y="1271657"/>
            <a:ext cx="8064896" cy="4893647"/>
          </a:xfrm>
          <a:prstGeom prst="rect">
            <a:avLst/>
          </a:prstGeom>
        </p:spPr>
        <p:txBody>
          <a:bodyPr wrap="square">
            <a:spAutoFit/>
          </a:bodyPr>
          <a:lstStyle/>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Lecturer gap analysis or profiling /</a:t>
            </a:r>
            <a:r>
              <a:rPr lang="en-US" altLang="en-US" sz="2400" dirty="0" smtClean="0">
                <a:ea typeface="ＭＳ Ｐゴシック" pitchFamily="34" charset="-128"/>
              </a:rPr>
              <a:t>skills </a:t>
            </a:r>
            <a:r>
              <a:rPr lang="en-US" altLang="en-US" sz="2400" dirty="0">
                <a:ea typeface="ＭＳ Ｐゴシック" pitchFamily="34" charset="-128"/>
              </a:rPr>
              <a:t>audit conducted and aligned to a development plan</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Ongoing lecturer development (e.g. LSS, in-house training) </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More than </a:t>
            </a:r>
            <a:r>
              <a:rPr lang="en-US" altLang="en-US" sz="2400" dirty="0" smtClean="0">
                <a:ea typeface="ＭＳ Ｐゴシック" pitchFamily="34" charset="-128"/>
              </a:rPr>
              <a:t>6 000 </a:t>
            </a:r>
            <a:r>
              <a:rPr lang="en-US" altLang="en-US" sz="2400" dirty="0">
                <a:ea typeface="ＭＳ Ｐゴシック" pitchFamily="34" charset="-128"/>
              </a:rPr>
              <a:t>TVET college lecturers registered on the LSS web portal for support</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Lesson planning</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Pedagogical methods and practices</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Content/ disciplinary </a:t>
            </a:r>
            <a:r>
              <a:rPr lang="en-US" altLang="en-US" sz="2400" dirty="0" smtClean="0">
                <a:ea typeface="ＭＳ Ｐゴシック" pitchFamily="34" charset="-128"/>
              </a:rPr>
              <a:t>knowledge</a:t>
            </a:r>
          </a:p>
          <a:p>
            <a:pPr marL="363538" lvl="1" indent="-363538" algn="just" fontAlgn="ctr">
              <a:buFont typeface="Arial" panose="020B0604020202020204" pitchFamily="34" charset="0"/>
              <a:buChar char="•"/>
              <a:defRPr/>
            </a:pPr>
            <a:r>
              <a:rPr lang="en-US" altLang="en-US" sz="2400" dirty="0">
                <a:ea typeface="ＭＳ Ｐゴシック" pitchFamily="34" charset="-128"/>
              </a:rPr>
              <a:t>Introduction of Renewable Energy technologies at selected colleges supported by GIZ</a:t>
            </a:r>
          </a:p>
          <a:p>
            <a:pPr marL="363538" lvl="1" indent="-363538" algn="just" fontAlgn="ctr">
              <a:buFont typeface="Arial" panose="020B0604020202020204" pitchFamily="34" charset="0"/>
              <a:buChar char="•"/>
              <a:defRPr/>
            </a:pPr>
            <a:r>
              <a:rPr lang="en-US" altLang="en-US" sz="2400" dirty="0">
                <a:ea typeface="ＭＳ Ｐゴシック" pitchFamily="34" charset="-128"/>
              </a:rPr>
              <a:t>Introduction of </a:t>
            </a:r>
            <a:r>
              <a:rPr lang="en-US" altLang="en-US" sz="2400" dirty="0" smtClean="0">
                <a:ea typeface="ＭＳ Ｐゴシック" pitchFamily="34" charset="-128"/>
              </a:rPr>
              <a:t>Wholesale </a:t>
            </a:r>
            <a:r>
              <a:rPr lang="en-US" altLang="en-US" sz="2400" dirty="0">
                <a:ea typeface="ＭＳ Ｐゴシック" pitchFamily="34" charset="-128"/>
              </a:rPr>
              <a:t>and Retail subjects also at selected colleges</a:t>
            </a:r>
          </a:p>
          <a:p>
            <a:pPr marL="363538" lvl="1" indent="-363538" eaLnBrk="1" fontAlgn="ctr" hangingPunct="1">
              <a:lnSpc>
                <a:spcPct val="150000"/>
              </a:lnSpc>
              <a:spcAft>
                <a:spcPts val="0"/>
              </a:spcAft>
              <a:buFont typeface="Arial" panose="020B0604020202020204" pitchFamily="34" charset="0"/>
              <a:buChar char="•"/>
              <a:defRPr/>
            </a:pPr>
            <a:endParaRPr lang="en-US" altLang="en-US" sz="1600" dirty="0">
              <a:ea typeface="ＭＳ Ｐゴシック" pitchFamily="34" charset="-128"/>
            </a:endParaRPr>
          </a:p>
        </p:txBody>
      </p:sp>
    </p:spTree>
    <p:extLst>
      <p:ext uri="{BB962C8B-B14F-4D97-AF65-F5344CB8AC3E}">
        <p14:creationId xmlns:p14="http://schemas.microsoft.com/office/powerpoint/2010/main" xmlns="" val="2627064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27543"/>
            <a:ext cx="8352928" cy="95410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altLang="en-US" sz="2800" b="1" dirty="0" smtClean="0"/>
              <a:t>Work Integrated Learning &amp; Work Readiness Guidebooks</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21</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549491" y="1905508"/>
            <a:ext cx="8064896" cy="3785652"/>
          </a:xfrm>
          <a:prstGeom prst="rect">
            <a:avLst/>
          </a:prstGeom>
        </p:spPr>
        <p:txBody>
          <a:bodyPr wrap="square">
            <a:spAutoFit/>
          </a:bodyPr>
          <a:lstStyle/>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Development of the WIL Guidebook </a:t>
            </a:r>
            <a:r>
              <a:rPr lang="en-US" altLang="en-US" sz="2400" dirty="0" smtClean="0">
                <a:ea typeface="ＭＳ Ｐゴシック" pitchFamily="34" charset="-128"/>
              </a:rPr>
              <a:t>in</a:t>
            </a:r>
            <a:r>
              <a:rPr lang="en-ZA" altLang="en-US" sz="2400" dirty="0" smtClean="0">
                <a:ea typeface="ＭＳ Ｐゴシック" pitchFamily="34" charset="-128"/>
              </a:rPr>
              <a:t> </a:t>
            </a:r>
            <a:r>
              <a:rPr lang="en-ZA" altLang="en-US" sz="2400" dirty="0">
                <a:ea typeface="ＭＳ Ｐゴシック" pitchFamily="34" charset="-128"/>
              </a:rPr>
              <a:t>collaboration with the Swiss-South Africa Cooperation Initiative (SSACI)</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WIL Guidebook is intended </a:t>
            </a:r>
            <a:r>
              <a:rPr lang="en-GB" altLang="en-US" sz="2400" dirty="0">
                <a:ea typeface="ＭＳ Ｐゴシック" pitchFamily="34" charset="-128"/>
              </a:rPr>
              <a:t>to provide work-based exposure for students in relevant industries to enable them to participate productively in the economy</a:t>
            </a:r>
            <a:r>
              <a:rPr lang="en-US" altLang="en-US" sz="2400" dirty="0">
                <a:ea typeface="ＭＳ Ｐゴシック" pitchFamily="34" charset="-128"/>
              </a:rPr>
              <a:t> </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Training on practical implementation of the WIL Guidebook</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Development of the Workreadiness Guidebook</a:t>
            </a:r>
          </a:p>
          <a:p>
            <a:pPr marL="363538" lvl="1" indent="-363538" algn="just" eaLnBrk="1" fontAlgn="ctr" hangingPunct="1">
              <a:spcAft>
                <a:spcPts val="0"/>
              </a:spcAft>
              <a:buFont typeface="Arial" panose="020B0604020202020204" pitchFamily="34" charset="0"/>
              <a:buChar char="•"/>
              <a:defRPr/>
            </a:pPr>
            <a:r>
              <a:rPr lang="en-US" altLang="en-US" sz="2400" dirty="0">
                <a:ea typeface="ＭＳ Ｐゴシック" pitchFamily="34" charset="-128"/>
              </a:rPr>
              <a:t>Workreadiness Guidebook is intended to </a:t>
            </a:r>
            <a:r>
              <a:rPr lang="en-ZA" altLang="en-US" sz="2400" dirty="0">
                <a:ea typeface="ＭＳ Ｐゴシック" pitchFamily="34" charset="-128"/>
              </a:rPr>
              <a:t>equip students with the necessary skills and prepare them for the world of work. </a:t>
            </a:r>
            <a:endParaRPr lang="en-US" altLang="en-US" sz="2400" dirty="0">
              <a:ea typeface="ＭＳ Ｐゴシック" pitchFamily="34" charset="-128"/>
            </a:endParaRPr>
          </a:p>
        </p:txBody>
      </p:sp>
    </p:spTree>
    <p:extLst>
      <p:ext uri="{BB962C8B-B14F-4D97-AF65-F5344CB8AC3E}">
        <p14:creationId xmlns:p14="http://schemas.microsoft.com/office/powerpoint/2010/main" xmlns="" val="478750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323528" y="427542"/>
            <a:ext cx="8496944"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smtClean="0">
                <a:cs typeface="Arial" pitchFamily="34" charset="0"/>
              </a:rPr>
              <a:t>Examinations &amp; Assessment</a:t>
            </a:r>
            <a:endParaRPr lang="en-ZA" sz="2800" b="1" dirty="0">
              <a:cs typeface="Arial" pitchFamily="34" charset="0"/>
            </a:endParaRPr>
          </a:p>
        </p:txBody>
      </p:sp>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22</a:t>
            </a:fld>
            <a:endParaRPr lang="en-US" altLang="en-US" b="1" dirty="0"/>
          </a:p>
        </p:txBody>
      </p:sp>
      <p:sp>
        <p:nvSpPr>
          <p:cNvPr id="3077" name="TextBox 7"/>
          <p:cNvSpPr txBox="1">
            <a:spLocks noChangeArrowheads="1"/>
          </p:cNvSpPr>
          <p:nvPr/>
        </p:nvSpPr>
        <p:spPr bwMode="auto">
          <a:xfrm>
            <a:off x="458557" y="1067732"/>
            <a:ext cx="8154000"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NC (V) certificate backlog project progress:</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733 certificate records affecting 621 students have yet to be processed due to missing data in these records</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Examinations officials are following up with examination centres to source the missing information (i.e. ID numbers, surnames)</a:t>
            </a:r>
          </a:p>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Private service provider appointed to develop the new integrated examinations IT system</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Web-based technology </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3-year project which will be developed and implemented in modular fashion</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Resulting and certification modules prioritised for development </a:t>
            </a:r>
          </a:p>
        </p:txBody>
      </p:sp>
    </p:spTree>
    <p:extLst>
      <p:ext uri="{BB962C8B-B14F-4D97-AF65-F5344CB8AC3E}">
        <p14:creationId xmlns:p14="http://schemas.microsoft.com/office/powerpoint/2010/main" xmlns="" val="2143591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323528" y="427542"/>
            <a:ext cx="8496944"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smtClean="0">
                <a:cs typeface="Arial" pitchFamily="34" charset="0"/>
              </a:rPr>
              <a:t>Examinations &amp; Assessment</a:t>
            </a:r>
            <a:endParaRPr lang="en-ZA" sz="2800" b="1" dirty="0">
              <a:cs typeface="Arial" pitchFamily="34" charset="0"/>
            </a:endParaRPr>
          </a:p>
        </p:txBody>
      </p:sp>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23</a:t>
            </a:fld>
            <a:endParaRPr lang="en-US" altLang="en-US" b="1" dirty="0"/>
          </a:p>
        </p:txBody>
      </p:sp>
      <p:sp>
        <p:nvSpPr>
          <p:cNvPr id="3077" name="TextBox 7"/>
          <p:cNvSpPr txBox="1">
            <a:spLocks noChangeArrowheads="1"/>
          </p:cNvSpPr>
          <p:nvPr/>
        </p:nvSpPr>
        <p:spPr bwMode="auto">
          <a:xfrm>
            <a:off x="458557" y="1067732"/>
            <a:ext cx="8154000"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Regional offices have been inducted and involved in the monitoring of assessment practices and national examinations at site level</a:t>
            </a:r>
          </a:p>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Review of examinations regime has been initiated</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Quality councils in support of concentrating efforts on true exit levels instead of all levels of a qualification as is currently done</a:t>
            </a:r>
          </a:p>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Review of conduct policy in process to match review of               NC (V) qualifications policy</a:t>
            </a:r>
          </a:p>
        </p:txBody>
      </p:sp>
    </p:spTree>
    <p:extLst>
      <p:ext uri="{BB962C8B-B14F-4D97-AF65-F5344CB8AC3E}">
        <p14:creationId xmlns:p14="http://schemas.microsoft.com/office/powerpoint/2010/main" xmlns="" val="2967697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395536" y="364887"/>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smtClean="0">
                <a:cs typeface="Arial" pitchFamily="34" charset="0"/>
              </a:rPr>
              <a:t>Examinations &amp; Assessment</a:t>
            </a:r>
            <a:endParaRPr lang="en-ZA" sz="2800" b="1" dirty="0">
              <a:cs typeface="Arial" pitchFamily="34" charset="0"/>
            </a:endParaRPr>
          </a:p>
        </p:txBody>
      </p:sp>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24</a:t>
            </a:fld>
            <a:endParaRPr lang="en-US" altLang="en-US" b="1" dirty="0"/>
          </a:p>
        </p:txBody>
      </p:sp>
      <p:sp>
        <p:nvSpPr>
          <p:cNvPr id="3077" name="TextBox 7"/>
          <p:cNvSpPr txBox="1">
            <a:spLocks noChangeArrowheads="1"/>
          </p:cNvSpPr>
          <p:nvPr/>
        </p:nvSpPr>
        <p:spPr bwMode="auto">
          <a:xfrm>
            <a:off x="396676" y="847850"/>
            <a:ext cx="8423795"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Regional offices have been inducted and involved in the monitoring of assessment practices and national examinations at site level</a:t>
            </a:r>
          </a:p>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Draft conduct policies for GETCA and NASCA developed</a:t>
            </a:r>
          </a:p>
          <a:p>
            <a:pPr marL="363538"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Implementation protocols entered into with provincial Education Departments belonging to the Department of Basic Education for 1 2-year period w.e.f. 01 April 2015 (as part of the function shift process) to be extended for a further period of 5 years</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Provincial exam units continue to manage and administer the conduct of the GETC-ABET Level 4 examinations in June and November per academic year on an urgency basis</a:t>
            </a:r>
          </a:p>
          <a:p>
            <a:pPr marL="814388" lvl="2" indent="-363538" algn="just" eaLnBrk="1" fontAlgn="ctr" hangingPunct="1">
              <a:spcAft>
                <a:spcPts val="0"/>
              </a:spcAft>
              <a:buFont typeface="Arial" panose="020B0604020202020204" pitchFamily="34" charset="0"/>
              <a:buChar char="•"/>
              <a:defRPr/>
            </a:pPr>
            <a:r>
              <a:rPr lang="en-US" altLang="en-US" sz="2400" dirty="0" smtClean="0">
                <a:latin typeface="+mn-lt"/>
                <a:cs typeface="Arial" charset="0"/>
              </a:rPr>
              <a:t>DHET does not possess the funding and other resources required to deliver national examinations to site level for the 3 000+ CLCs inherited in the function shift process</a:t>
            </a:r>
          </a:p>
        </p:txBody>
      </p:sp>
    </p:spTree>
    <p:extLst>
      <p:ext uri="{BB962C8B-B14F-4D97-AF65-F5344CB8AC3E}">
        <p14:creationId xmlns:p14="http://schemas.microsoft.com/office/powerpoint/2010/main" xmlns="" val="4007556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25765"/>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Planning and Monitoring</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25</a:t>
            </a:fld>
            <a:endParaRPr lang="en-US" sz="1400" b="1" dirty="0">
              <a:solidFill>
                <a:schemeClr val="tx1"/>
              </a:solidFill>
            </a:endParaRPr>
          </a:p>
        </p:txBody>
      </p:sp>
      <p:sp>
        <p:nvSpPr>
          <p:cNvPr id="6" name="Content Placeholder 2"/>
          <p:cNvSpPr txBox="1">
            <a:spLocks/>
          </p:cNvSpPr>
          <p:nvPr/>
        </p:nvSpPr>
        <p:spPr>
          <a:xfrm>
            <a:off x="107504" y="881472"/>
            <a:ext cx="8640960" cy="5283832"/>
          </a:xfrm>
          <a:prstGeom prst="rect">
            <a:avLst/>
          </a:prstGeom>
        </p:spPr>
        <p:txBody>
          <a:bodyPr vert="horz" lIns="91440" tIns="45720" rIns="91440" bIns="45720" rtlCol="0">
            <a:noAutofit/>
          </a:bodyPr>
          <a:lstStyle/>
          <a:p>
            <a:pPr marL="628650" indent="-273050" algn="just">
              <a:buFont typeface="Arial" panose="020B0604020202020204" pitchFamily="34" charset="0"/>
              <a:buChar char="•"/>
            </a:pPr>
            <a:r>
              <a:rPr lang="en-US" sz="2400" dirty="0" smtClean="0"/>
              <a:t>On 3 September 2016, a Saturday, a comprehensive workshop was held with all College Principals and Council Chairpersons to share with them the Strategic Planning templates and process for Council to finalize its strategic plans by November 2016 for approval by the Minister.</a:t>
            </a:r>
          </a:p>
          <a:p>
            <a:pPr marL="628650" indent="-273050" algn="just">
              <a:buFont typeface="Arial" panose="020B0604020202020204" pitchFamily="34" charset="0"/>
              <a:buChar char="•"/>
            </a:pPr>
            <a:r>
              <a:rPr lang="en-US" sz="2400" dirty="0" smtClean="0"/>
              <a:t>This will be the first time that the Council takes a lead in the development of Strategic Plan. </a:t>
            </a:r>
          </a:p>
          <a:p>
            <a:pPr marL="628650" indent="-273050" algn="just">
              <a:buFont typeface="Arial" panose="020B0604020202020204" pitchFamily="34" charset="0"/>
              <a:buChar char="•"/>
            </a:pPr>
            <a:r>
              <a:rPr lang="en-US" sz="2400" dirty="0" smtClean="0"/>
              <a:t>The key message was that the Principal was accountable for the targets set based on the funds appropriated from Parliament, the appropriated funds had to be supplemented by other sources such as SETA, NSF, Fees and other sources.</a:t>
            </a:r>
          </a:p>
          <a:p>
            <a:pPr marL="628650" indent="-273050" algn="just">
              <a:buFont typeface="Arial" panose="020B0604020202020204" pitchFamily="34" charset="0"/>
              <a:buChar char="•"/>
            </a:pPr>
            <a:r>
              <a:rPr lang="en-US" sz="2400" dirty="0" smtClean="0"/>
              <a:t>The Council also has to set targets and monitor the performance indicators based on these non appropriated sources.</a:t>
            </a:r>
          </a:p>
        </p:txBody>
      </p:sp>
    </p:spTree>
    <p:extLst>
      <p:ext uri="{BB962C8B-B14F-4D97-AF65-F5344CB8AC3E}">
        <p14:creationId xmlns:p14="http://schemas.microsoft.com/office/powerpoint/2010/main" xmlns="" val="2683319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17681"/>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Governance and Management</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26</a:t>
            </a:fld>
            <a:endParaRPr lang="en-US" sz="1400" b="1" dirty="0">
              <a:solidFill>
                <a:schemeClr val="tx1"/>
              </a:solidFill>
            </a:endParaRPr>
          </a:p>
        </p:txBody>
      </p:sp>
      <p:sp>
        <p:nvSpPr>
          <p:cNvPr id="6" name="Content Placeholder 2"/>
          <p:cNvSpPr txBox="1">
            <a:spLocks/>
          </p:cNvSpPr>
          <p:nvPr/>
        </p:nvSpPr>
        <p:spPr>
          <a:xfrm>
            <a:off x="407541" y="967789"/>
            <a:ext cx="8064896" cy="4752528"/>
          </a:xfrm>
          <a:prstGeom prst="rect">
            <a:avLst/>
          </a:prstGeom>
        </p:spPr>
        <p:txBody>
          <a:bodyPr vert="horz" lIns="91440" tIns="45720" rIns="91440" bIns="45720" rtlCol="0">
            <a:normAutofit/>
          </a:bodyPr>
          <a:lstStyle/>
          <a:p>
            <a:pPr marL="185737" algn="just"/>
            <a:r>
              <a:rPr lang="en-US" sz="2400" dirty="0" smtClean="0"/>
              <a:t>The Minister, DG and DDG have close interactions with:</a:t>
            </a:r>
          </a:p>
          <a:p>
            <a:pPr marL="542925" indent="-357188" algn="just">
              <a:buFont typeface="Arial" panose="020B0604020202020204" pitchFamily="34" charset="0"/>
              <a:buChar char="•"/>
            </a:pPr>
            <a:r>
              <a:rPr lang="en-US" sz="2400" dirty="0" smtClean="0"/>
              <a:t>The TVET Colleges Governance Councils (TVET CGC)</a:t>
            </a:r>
          </a:p>
          <a:p>
            <a:pPr marL="542925" indent="-357188" algn="just">
              <a:buFont typeface="Arial" panose="020B0604020202020204" pitchFamily="34" charset="0"/>
              <a:buChar char="•"/>
            </a:pPr>
            <a:r>
              <a:rPr lang="en-US" sz="2400" dirty="0" smtClean="0"/>
              <a:t>The South African Principals Organization (SACPO)</a:t>
            </a:r>
          </a:p>
          <a:p>
            <a:pPr marL="542925" indent="-357188" algn="just">
              <a:buFont typeface="Arial" panose="020B0604020202020204" pitchFamily="34" charset="0"/>
              <a:buChar char="•"/>
            </a:pPr>
            <a:r>
              <a:rPr lang="en-US" sz="2400" dirty="0" smtClean="0"/>
              <a:t>The South African Further Education and Training Association (SAFETSA)</a:t>
            </a:r>
            <a:r>
              <a:rPr lang="en-US" sz="2400" dirty="0"/>
              <a:t> </a:t>
            </a:r>
            <a:endParaRPr lang="en-US" sz="2400" dirty="0" smtClean="0"/>
          </a:p>
          <a:p>
            <a:pPr marL="542925" indent="-357188" algn="just">
              <a:buFont typeface="Arial" panose="020B0604020202020204" pitchFamily="34" charset="0"/>
              <a:buChar char="•"/>
            </a:pPr>
            <a:r>
              <a:rPr lang="en-US" sz="2400" dirty="0" smtClean="0"/>
              <a:t>These are important stakeholders and role players for clarifying of positions, policies, legislation, guidelines, circulars and consultation. </a:t>
            </a:r>
          </a:p>
          <a:p>
            <a:pPr marL="542925" indent="-357188" algn="just">
              <a:buFont typeface="Arial" panose="020B0604020202020204" pitchFamily="34" charset="0"/>
              <a:buChar char="•"/>
            </a:pPr>
            <a:r>
              <a:rPr lang="en-US" sz="2400" dirty="0" smtClean="0"/>
              <a:t>They are also provide a forum to allay misunderstandings and grievances.</a:t>
            </a:r>
            <a:endParaRPr lang="en-US" sz="2400" dirty="0"/>
          </a:p>
          <a:p>
            <a:pPr marL="804863" indent="-449263">
              <a:buFont typeface="Arial" panose="020B0604020202020204" pitchFamily="34" charset="0"/>
              <a:buChar char="•"/>
            </a:pPr>
            <a:endParaRPr lang="en-US" sz="2400" dirty="0" smtClean="0"/>
          </a:p>
        </p:txBody>
      </p:sp>
    </p:spTree>
    <p:extLst>
      <p:ext uri="{BB962C8B-B14F-4D97-AF65-F5344CB8AC3E}">
        <p14:creationId xmlns:p14="http://schemas.microsoft.com/office/powerpoint/2010/main" xmlns="" val="1253611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23528" y="440501"/>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Governance and Management</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27</a:t>
            </a:fld>
            <a:endParaRPr lang="en-US" sz="1400" b="1" dirty="0">
              <a:solidFill>
                <a:schemeClr val="tx1"/>
              </a:solidFill>
            </a:endParaRPr>
          </a:p>
        </p:txBody>
      </p:sp>
      <p:sp>
        <p:nvSpPr>
          <p:cNvPr id="6" name="Content Placeholder 2"/>
          <p:cNvSpPr txBox="1">
            <a:spLocks/>
          </p:cNvSpPr>
          <p:nvPr/>
        </p:nvSpPr>
        <p:spPr>
          <a:xfrm>
            <a:off x="323528" y="1412776"/>
            <a:ext cx="8280920"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r>
              <a:rPr lang="en-US" sz="2400" dirty="0" smtClean="0"/>
              <a:t>Issues: TVETCGC</a:t>
            </a:r>
          </a:p>
          <a:p>
            <a:pPr marL="1262063" lvl="1" indent="-449263">
              <a:buFont typeface="Arial" panose="020B0604020202020204" pitchFamily="34" charset="0"/>
              <a:buChar char="•"/>
            </a:pPr>
            <a:r>
              <a:rPr lang="en-US" sz="2400" dirty="0" smtClean="0"/>
              <a:t>The role of the Council versus the Principal, the DHET and Minister.</a:t>
            </a:r>
          </a:p>
          <a:p>
            <a:pPr marL="804863" indent="-449263">
              <a:buFont typeface="Arial" panose="020B0604020202020204" pitchFamily="34" charset="0"/>
              <a:buChar char="•"/>
            </a:pPr>
            <a:r>
              <a:rPr lang="en-US" sz="2400" dirty="0" smtClean="0"/>
              <a:t>Issues: SACPO</a:t>
            </a:r>
          </a:p>
          <a:p>
            <a:pPr marL="1262063" lvl="1" indent="-449263">
              <a:buFont typeface="Arial" panose="020B0604020202020204" pitchFamily="34" charset="0"/>
              <a:buChar char="•"/>
            </a:pPr>
            <a:r>
              <a:rPr lang="en-US" sz="2400" dirty="0" smtClean="0"/>
              <a:t>Financial pressures</a:t>
            </a:r>
          </a:p>
          <a:p>
            <a:pPr marL="1262063" lvl="1" indent="-449263">
              <a:buFont typeface="Arial" panose="020B0604020202020204" pitchFamily="34" charset="0"/>
              <a:buChar char="•"/>
            </a:pPr>
            <a:r>
              <a:rPr lang="en-US" sz="2400" dirty="0" smtClean="0"/>
              <a:t>Job grading of Principals</a:t>
            </a:r>
          </a:p>
          <a:p>
            <a:pPr marL="804863" indent="-449263">
              <a:buFont typeface="Arial" panose="020B0604020202020204" pitchFamily="34" charset="0"/>
              <a:buChar char="•"/>
            </a:pPr>
            <a:r>
              <a:rPr lang="en-US" sz="2400" dirty="0" smtClean="0"/>
              <a:t>Issues: SAFETSA</a:t>
            </a:r>
          </a:p>
          <a:p>
            <a:pPr marL="1262063" lvl="1" indent="-449263">
              <a:buFont typeface="Arial" panose="020B0604020202020204" pitchFamily="34" charset="0"/>
              <a:buChar char="•"/>
            </a:pPr>
            <a:r>
              <a:rPr lang="en-US" sz="2400" dirty="0" smtClean="0"/>
              <a:t>Student Bursaries and Allowances</a:t>
            </a:r>
          </a:p>
          <a:p>
            <a:pPr marL="1262063" lvl="1" indent="-449263">
              <a:buFont typeface="Arial" panose="020B0604020202020204" pitchFamily="34" charset="0"/>
              <a:buChar char="•"/>
            </a:pPr>
            <a:r>
              <a:rPr lang="en-US" sz="2400" dirty="0" smtClean="0"/>
              <a:t>Curriculum Relevance</a:t>
            </a:r>
          </a:p>
        </p:txBody>
      </p:sp>
    </p:spTree>
    <p:extLst>
      <p:ext uri="{BB962C8B-B14F-4D97-AF65-F5344CB8AC3E}">
        <p14:creationId xmlns:p14="http://schemas.microsoft.com/office/powerpoint/2010/main" xmlns="" val="2526496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25765"/>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Some emerging thoughts for the sector</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28</a:t>
            </a:fld>
            <a:endParaRPr lang="en-US" sz="1400" b="1" dirty="0">
              <a:solidFill>
                <a:schemeClr val="tx1"/>
              </a:solidFill>
            </a:endParaRPr>
          </a:p>
        </p:txBody>
      </p:sp>
      <p:sp>
        <p:nvSpPr>
          <p:cNvPr id="6" name="Content Placeholder 2"/>
          <p:cNvSpPr txBox="1">
            <a:spLocks/>
          </p:cNvSpPr>
          <p:nvPr/>
        </p:nvSpPr>
        <p:spPr>
          <a:xfrm>
            <a:off x="539552" y="1052738"/>
            <a:ext cx="8064896" cy="4752528"/>
          </a:xfrm>
          <a:prstGeom prst="rect">
            <a:avLst/>
          </a:prstGeom>
        </p:spPr>
        <p:txBody>
          <a:bodyPr vert="horz" lIns="91440" tIns="45720" rIns="91440" bIns="45720" rtlCol="0">
            <a:normAutofit lnSpcReduction="10000"/>
          </a:bodyPr>
          <a:lstStyle/>
          <a:p>
            <a:pPr marL="442913" indent="-357188" algn="just">
              <a:buFont typeface="Arial" panose="020B0604020202020204" pitchFamily="34" charset="0"/>
              <a:buChar char="•"/>
            </a:pPr>
            <a:r>
              <a:rPr lang="en-US" sz="2400" dirty="0" smtClean="0"/>
              <a:t>These thoughts are preliminary observations of the Deputy Director-General and are subject to further consideration.</a:t>
            </a:r>
          </a:p>
          <a:p>
            <a:pPr marL="442913" indent="-357188" algn="just">
              <a:buFont typeface="Arial" panose="020B0604020202020204" pitchFamily="34" charset="0"/>
              <a:buChar char="•"/>
            </a:pPr>
            <a:r>
              <a:rPr lang="en-US" sz="2400" dirty="0" smtClean="0"/>
              <a:t>The NC(V) curriculum is pitched too high for NQF Level 4, it needs to the reviewed and at least 70% of the content should be practical and work based. The level should be adjusted to NQF 5 or 6.</a:t>
            </a:r>
          </a:p>
          <a:p>
            <a:pPr marL="442913" indent="-357188" algn="just">
              <a:buFont typeface="Arial" panose="020B0604020202020204" pitchFamily="34" charset="0"/>
              <a:buChar char="•"/>
            </a:pPr>
            <a:r>
              <a:rPr lang="en-US" sz="2400" dirty="0" smtClean="0"/>
              <a:t>We should look at qualifying learners with augmented work based learning without the need for work placement. In other words we need to invest in workshops, work place simulation and augmented reality. Lecturer non-theoretical training also to be work based.</a:t>
            </a:r>
          </a:p>
          <a:p>
            <a:pPr marL="442913" indent="-357188" algn="just">
              <a:buFont typeface="Arial" panose="020B0604020202020204" pitchFamily="34" charset="0"/>
              <a:buChar char="•"/>
            </a:pPr>
            <a:r>
              <a:rPr lang="en-US" sz="2400" dirty="0" smtClean="0"/>
              <a:t>Assessment and examinations to be devolved to Colleges as we begin to build their capacity, including that of College Academic Boards.</a:t>
            </a:r>
          </a:p>
        </p:txBody>
      </p:sp>
    </p:spTree>
    <p:extLst>
      <p:ext uri="{BB962C8B-B14F-4D97-AF65-F5344CB8AC3E}">
        <p14:creationId xmlns:p14="http://schemas.microsoft.com/office/powerpoint/2010/main" xmlns="" val="21440008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descr="SLIDE LAYOUT.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9395" name="Picture 6" descr="C:\Users\Lefifi.T\AppData\Local\Microsoft\Windows\Temporary Internet Files\Content.Outlook\XAEMJRW7\Higher Education LOGO (6).jpg"/>
          <p:cNvPicPr>
            <a:picLocks noChangeAspect="1" noChangeArrowheads="1"/>
          </p:cNvPicPr>
          <p:nvPr/>
        </p:nvPicPr>
        <p:blipFill>
          <a:blip r:embed="rId3" cstate="print"/>
          <a:srcRect/>
          <a:stretch>
            <a:fillRect/>
          </a:stretch>
        </p:blipFill>
        <p:spPr bwMode="auto">
          <a:xfrm>
            <a:off x="1756370" y="1556793"/>
            <a:ext cx="5263902" cy="2075926"/>
          </a:xfrm>
          <a:prstGeom prst="rect">
            <a:avLst/>
          </a:prstGeom>
          <a:noFill/>
          <a:ln w="9525">
            <a:noFill/>
            <a:miter lim="800000"/>
            <a:headEnd/>
            <a:tailEnd/>
          </a:ln>
        </p:spPr>
      </p:pic>
      <p:sp>
        <p:nvSpPr>
          <p:cNvPr id="59396" name="TextBox 7"/>
          <p:cNvSpPr txBox="1">
            <a:spLocks noChangeArrowheads="1"/>
          </p:cNvSpPr>
          <p:nvPr/>
        </p:nvSpPr>
        <p:spPr bwMode="auto">
          <a:xfrm>
            <a:off x="2483768" y="4005064"/>
            <a:ext cx="4104456" cy="1015663"/>
          </a:xfrm>
          <a:prstGeom prst="rect">
            <a:avLst/>
          </a:prstGeom>
          <a:noFill/>
          <a:ln w="9525">
            <a:noFill/>
            <a:miter lim="800000"/>
            <a:headEnd/>
            <a:tailEnd/>
          </a:ln>
        </p:spPr>
        <p:txBody>
          <a:bodyPr wrap="square">
            <a:spAutoFit/>
          </a:bodyPr>
          <a:lstStyle/>
          <a:p>
            <a:pPr algn="ctr"/>
            <a:r>
              <a:rPr lang="en-US" sz="6000" b="1" i="1" dirty="0" smtClean="0">
                <a:latin typeface="Calibri" pitchFamily="34" charset="0"/>
              </a:rPr>
              <a:t>Thank You</a:t>
            </a:r>
            <a:endParaRPr lang="en-US" sz="6000" b="1" i="1" dirty="0">
              <a:latin typeface="Calibri" pitchFamily="34" charset="0"/>
            </a:endParaRPr>
          </a:p>
        </p:txBody>
      </p:sp>
    </p:spTree>
    <p:extLst>
      <p:ext uri="{BB962C8B-B14F-4D97-AF65-F5344CB8AC3E}">
        <p14:creationId xmlns:p14="http://schemas.microsoft.com/office/powerpoint/2010/main" xmlns="" val="2660278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SLIDE LAYOUT.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5363" name="Title 1"/>
          <p:cNvSpPr>
            <a:spLocks noGrp="1"/>
          </p:cNvSpPr>
          <p:nvPr>
            <p:ph type="title"/>
          </p:nvPr>
        </p:nvSpPr>
        <p:spPr/>
        <p:txBody>
          <a:bodyPr/>
          <a:lstStyle/>
          <a:p>
            <a:pPr eaLnBrk="1" hangingPunct="1"/>
            <a:endParaRPr lang="en-US" dirty="0" smtClean="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296868222"/>
              </p:ext>
            </p:extLst>
          </p:nvPr>
        </p:nvGraphicFramePr>
        <p:xfrm>
          <a:off x="0" y="-27384"/>
          <a:ext cx="9143999" cy="6885383"/>
        </p:xfrm>
        <a:graphic>
          <a:graphicData uri="http://schemas.openxmlformats.org/drawingml/2006/table">
            <a:tbl>
              <a:tblPr firstRow="1" bandRow="1">
                <a:tableStyleId>{0505E3EF-67EA-436B-97B2-0124C06EBD24}</a:tableStyleId>
              </a:tblPr>
              <a:tblGrid>
                <a:gridCol w="1584005"/>
                <a:gridCol w="1728006"/>
                <a:gridCol w="1944007"/>
                <a:gridCol w="2088007"/>
                <a:gridCol w="1799974"/>
              </a:tblGrid>
              <a:tr h="1243538">
                <a:tc gridSpan="5">
                  <a:txBody>
                    <a:bodyPr/>
                    <a:lstStyle/>
                    <a:p>
                      <a:pPr marL="0" marR="0" indent="0" algn="ctr" defTabSz="457200" rtl="0" eaLnBrk="1" fontAlgn="auto" latinLnBrk="0" hangingPunct="1">
                        <a:lnSpc>
                          <a:spcPct val="115000"/>
                        </a:lnSpc>
                        <a:spcBef>
                          <a:spcPts val="600"/>
                        </a:spcBef>
                        <a:spcAft>
                          <a:spcPts val="600"/>
                        </a:spcAft>
                        <a:buClrTx/>
                        <a:buSzTx/>
                        <a:buFontTx/>
                        <a:buNone/>
                        <a:tabLst/>
                        <a:defRPr/>
                      </a:pPr>
                      <a:r>
                        <a:rPr lang="en-US" sz="2800" dirty="0" smtClean="0">
                          <a:latin typeface="+mn-lt"/>
                          <a:cs typeface="Arial" panose="020B0604020202020204" pitchFamily="34" charset="0"/>
                        </a:rPr>
                        <a:t>Outcome 5: A Skilled And Capable Workforce To Support An Inclusive Growth Path</a:t>
                      </a:r>
                      <a:endParaRPr lang="en-US" sz="2800" b="1" i="1" dirty="0" smtClean="0">
                        <a:latin typeface="+mn-lt"/>
                        <a:cs typeface="Arial" panose="020B0604020202020204" pitchFamily="34" charset="0"/>
                      </a:endParaRPr>
                    </a:p>
                  </a:txBody>
                  <a:tcPr marL="68580" marR="68580" marT="0" marB="0" anchor="ctr"/>
                </a:tc>
                <a:tc hMerge="1">
                  <a:txBody>
                    <a:bodyPr/>
                    <a:lstStyle/>
                    <a:p>
                      <a:pPr marL="0" marR="0" indent="0" algn="ctr" defTabSz="457200" rtl="0" eaLnBrk="1" fontAlgn="auto" latinLnBrk="0" hangingPunct="1">
                        <a:lnSpc>
                          <a:spcPct val="115000"/>
                        </a:lnSpc>
                        <a:spcBef>
                          <a:spcPts val="600"/>
                        </a:spcBef>
                        <a:spcAft>
                          <a:spcPts val="600"/>
                        </a:spcAft>
                        <a:buClrTx/>
                        <a:buSzTx/>
                        <a:buFontTx/>
                        <a:buNone/>
                        <a:tabLst/>
                        <a:defRPr/>
                      </a:pPr>
                      <a:endParaRPr lang="en-US" sz="2000" u="none" dirty="0" smtClean="0">
                        <a:solidFill>
                          <a:schemeClr val="tx1"/>
                        </a:solidFill>
                      </a:endParaRPr>
                    </a:p>
                  </a:txBody>
                  <a:tcPr marL="68580" marR="68580" marT="0" marB="0" anchor="ctr"/>
                </a:tc>
                <a:tc hMerge="1">
                  <a:txBody>
                    <a:bodyPr/>
                    <a:lstStyle/>
                    <a:p>
                      <a:pPr marL="0" marR="0" indent="0" algn="ctr" defTabSz="457200" rtl="0" eaLnBrk="1" fontAlgn="auto" latinLnBrk="0" hangingPunct="1">
                        <a:lnSpc>
                          <a:spcPct val="115000"/>
                        </a:lnSpc>
                        <a:spcBef>
                          <a:spcPts val="600"/>
                        </a:spcBef>
                        <a:spcAft>
                          <a:spcPts val="600"/>
                        </a:spcAft>
                        <a:buClrTx/>
                        <a:buSzTx/>
                        <a:buFontTx/>
                        <a:buNone/>
                        <a:tabLst/>
                        <a:defRPr/>
                      </a:pPr>
                      <a:endParaRPr lang="en-US" sz="2000" u="none" dirty="0" smtClean="0">
                        <a:solidFill>
                          <a:schemeClr val="tx1"/>
                        </a:solidFill>
                      </a:endParaRPr>
                    </a:p>
                  </a:txBody>
                  <a:tcPr marL="68580" marR="68580" marT="0" marB="0" anchor="ctr"/>
                </a:tc>
                <a:tc hMerge="1">
                  <a:txBody>
                    <a:bodyPr/>
                    <a:lstStyle/>
                    <a:p>
                      <a:pPr marL="0" marR="0" indent="0" algn="ctr" defTabSz="457200" rtl="0" eaLnBrk="1" fontAlgn="auto" latinLnBrk="0" hangingPunct="1">
                        <a:lnSpc>
                          <a:spcPct val="115000"/>
                        </a:lnSpc>
                        <a:spcBef>
                          <a:spcPts val="600"/>
                        </a:spcBef>
                        <a:spcAft>
                          <a:spcPts val="600"/>
                        </a:spcAft>
                        <a:buClrTx/>
                        <a:buSzTx/>
                        <a:buFontTx/>
                        <a:buNone/>
                        <a:tabLst>
                          <a:tab pos="114300" algn="l"/>
                        </a:tabLst>
                        <a:defRPr/>
                      </a:pPr>
                      <a:endParaRPr lang="en-US" sz="2000" u="none" dirty="0" smtClean="0">
                        <a:solidFill>
                          <a:schemeClr val="tx1"/>
                        </a:solidFill>
                      </a:endParaRPr>
                    </a:p>
                  </a:txBody>
                  <a:tcPr marL="68580" marR="68580" marT="0" marB="0" anchor="ctr"/>
                </a:tc>
                <a:tc hMerge="1">
                  <a:txBody>
                    <a:bodyPr/>
                    <a:lstStyle/>
                    <a:p>
                      <a:pPr marL="0" marR="0" indent="0" algn="ctr" defTabSz="457200" rtl="0" eaLnBrk="1" fontAlgn="auto" latinLnBrk="0" hangingPunct="1">
                        <a:lnSpc>
                          <a:spcPct val="115000"/>
                        </a:lnSpc>
                        <a:spcBef>
                          <a:spcPts val="600"/>
                        </a:spcBef>
                        <a:spcAft>
                          <a:spcPts val="600"/>
                        </a:spcAft>
                        <a:buClrTx/>
                        <a:buSzTx/>
                        <a:buFontTx/>
                        <a:buNone/>
                        <a:tabLst>
                          <a:tab pos="0" algn="l"/>
                        </a:tabLst>
                        <a:defRPr/>
                      </a:pPr>
                      <a:endParaRPr lang="en-US" sz="2000" u="none" dirty="0" smtClean="0">
                        <a:solidFill>
                          <a:schemeClr val="tx1"/>
                        </a:solidFill>
                      </a:endParaRPr>
                    </a:p>
                  </a:txBody>
                  <a:tcPr marL="68580" marR="68580" marT="0" marB="0" anchor="ctr"/>
                </a:tc>
              </a:tr>
              <a:tr h="438896">
                <a:tc>
                  <a:txBody>
                    <a:bodyPr/>
                    <a:lstStyle/>
                    <a:p>
                      <a:pPr marL="0" marR="0" indent="0" algn="ctr" defTabSz="457200" rtl="0" eaLnBrk="1" fontAlgn="auto" latinLnBrk="0" hangingPunct="1">
                        <a:lnSpc>
                          <a:spcPct val="115000"/>
                        </a:lnSpc>
                        <a:spcBef>
                          <a:spcPts val="600"/>
                        </a:spcBef>
                        <a:spcAft>
                          <a:spcPts val="600"/>
                        </a:spcAft>
                        <a:buClrTx/>
                        <a:buSzTx/>
                        <a:buFontTx/>
                        <a:buNone/>
                        <a:tabLst/>
                        <a:defRPr/>
                      </a:pPr>
                      <a:r>
                        <a:rPr lang="en-US" sz="2000" u="none" dirty="0" smtClean="0">
                          <a:latin typeface="+mj-lt"/>
                          <a:cs typeface="Arial" panose="020B0604020202020204" pitchFamily="34" charset="0"/>
                        </a:rPr>
                        <a:t>OUTPUT 1</a:t>
                      </a:r>
                      <a:endParaRPr lang="en-US" sz="2000" b="1" u="none" dirty="0" smtClean="0">
                        <a:solidFill>
                          <a:schemeClr val="tx1"/>
                        </a:solidFill>
                        <a:latin typeface="+mj-lt"/>
                        <a:cs typeface="Arial" panose="020B0604020202020204" pitchFamily="34" charset="0"/>
                      </a:endParaRPr>
                    </a:p>
                  </a:txBody>
                  <a:tcPr marL="68580" marR="68580" marT="0" marB="0" anchor="ctr"/>
                </a:tc>
                <a:tc>
                  <a:txBody>
                    <a:bodyPr/>
                    <a:lstStyle/>
                    <a:p>
                      <a:pPr marL="0" marR="0" indent="0" algn="ctr" defTabSz="457200" rtl="0" eaLnBrk="1" fontAlgn="auto" latinLnBrk="0" hangingPunct="1">
                        <a:lnSpc>
                          <a:spcPct val="115000"/>
                        </a:lnSpc>
                        <a:spcBef>
                          <a:spcPts val="600"/>
                        </a:spcBef>
                        <a:spcAft>
                          <a:spcPts val="600"/>
                        </a:spcAft>
                        <a:buClrTx/>
                        <a:buSzTx/>
                        <a:buFontTx/>
                        <a:buNone/>
                        <a:tabLst/>
                        <a:defRPr/>
                      </a:pPr>
                      <a:r>
                        <a:rPr lang="en-US" sz="2000" u="none" dirty="0" smtClean="0">
                          <a:latin typeface="+mj-lt"/>
                          <a:cs typeface="Arial" panose="020B0604020202020204" pitchFamily="34" charset="0"/>
                        </a:rPr>
                        <a:t>OUTPUT 2</a:t>
                      </a:r>
                      <a:endParaRPr lang="en-US" sz="2000" b="1" u="none" dirty="0" smtClean="0">
                        <a:solidFill>
                          <a:schemeClr val="tx1"/>
                        </a:solidFill>
                        <a:latin typeface="+mj-lt"/>
                        <a:cs typeface="Arial" panose="020B0604020202020204" pitchFamily="34" charset="0"/>
                      </a:endParaRPr>
                    </a:p>
                  </a:txBody>
                  <a:tcPr marL="68580" marR="68580" marT="0" marB="0" anchor="ctr"/>
                </a:tc>
                <a:tc>
                  <a:txBody>
                    <a:bodyPr/>
                    <a:lstStyle/>
                    <a:p>
                      <a:pPr marL="0" marR="0" indent="0" algn="ctr" defTabSz="457200" rtl="0" eaLnBrk="1" fontAlgn="auto" latinLnBrk="0" hangingPunct="1">
                        <a:lnSpc>
                          <a:spcPct val="115000"/>
                        </a:lnSpc>
                        <a:spcBef>
                          <a:spcPts val="600"/>
                        </a:spcBef>
                        <a:spcAft>
                          <a:spcPts val="600"/>
                        </a:spcAft>
                        <a:buClrTx/>
                        <a:buSzTx/>
                        <a:buFontTx/>
                        <a:buNone/>
                        <a:tabLst/>
                        <a:defRPr/>
                      </a:pPr>
                      <a:r>
                        <a:rPr lang="en-US" sz="2000" u="none" dirty="0" smtClean="0">
                          <a:latin typeface="+mj-lt"/>
                          <a:cs typeface="Arial" panose="020B0604020202020204" pitchFamily="34" charset="0"/>
                        </a:rPr>
                        <a:t>OUTPUT 3</a:t>
                      </a:r>
                      <a:endParaRPr lang="en-US" sz="2000" b="1" u="none" dirty="0" smtClean="0">
                        <a:solidFill>
                          <a:schemeClr val="tx1"/>
                        </a:solidFill>
                        <a:latin typeface="+mj-lt"/>
                        <a:cs typeface="Arial" panose="020B0604020202020204" pitchFamily="34" charset="0"/>
                      </a:endParaRPr>
                    </a:p>
                  </a:txBody>
                  <a:tcPr marL="68580" marR="68580" marT="0" marB="0" anchor="ctr"/>
                </a:tc>
                <a:tc>
                  <a:txBody>
                    <a:bodyPr/>
                    <a:lstStyle/>
                    <a:p>
                      <a:pPr marL="0" marR="0" indent="0" algn="ctr" defTabSz="457200" rtl="0" eaLnBrk="1" fontAlgn="auto" latinLnBrk="0" hangingPunct="1">
                        <a:lnSpc>
                          <a:spcPct val="115000"/>
                        </a:lnSpc>
                        <a:spcBef>
                          <a:spcPts val="600"/>
                        </a:spcBef>
                        <a:spcAft>
                          <a:spcPts val="600"/>
                        </a:spcAft>
                        <a:buClrTx/>
                        <a:buSzTx/>
                        <a:buFontTx/>
                        <a:buNone/>
                        <a:tabLst>
                          <a:tab pos="114300" algn="l"/>
                        </a:tabLst>
                        <a:defRPr/>
                      </a:pPr>
                      <a:r>
                        <a:rPr lang="en-US" sz="2000" u="none" dirty="0" smtClean="0">
                          <a:latin typeface="+mj-lt"/>
                          <a:cs typeface="Arial" panose="020B0604020202020204" pitchFamily="34" charset="0"/>
                        </a:rPr>
                        <a:t>OUTPUT 4</a:t>
                      </a:r>
                      <a:endParaRPr lang="en-US" sz="2000" b="1" u="none" dirty="0" smtClean="0">
                        <a:solidFill>
                          <a:schemeClr val="tx1"/>
                        </a:solidFill>
                        <a:latin typeface="+mj-lt"/>
                        <a:cs typeface="Arial" panose="020B0604020202020204" pitchFamily="34" charset="0"/>
                      </a:endParaRPr>
                    </a:p>
                  </a:txBody>
                  <a:tcPr marL="68580" marR="68580" marT="0" marB="0" anchor="ctr"/>
                </a:tc>
                <a:tc>
                  <a:txBody>
                    <a:bodyPr/>
                    <a:lstStyle/>
                    <a:p>
                      <a:pPr marL="0" marR="0" indent="0" algn="ctr" defTabSz="457200" rtl="0" eaLnBrk="1" fontAlgn="auto" latinLnBrk="0" hangingPunct="1">
                        <a:lnSpc>
                          <a:spcPct val="115000"/>
                        </a:lnSpc>
                        <a:spcBef>
                          <a:spcPts val="600"/>
                        </a:spcBef>
                        <a:spcAft>
                          <a:spcPts val="600"/>
                        </a:spcAft>
                        <a:buClrTx/>
                        <a:buSzTx/>
                        <a:buFontTx/>
                        <a:buNone/>
                        <a:tabLst>
                          <a:tab pos="0" algn="l"/>
                        </a:tabLst>
                        <a:defRPr/>
                      </a:pPr>
                      <a:r>
                        <a:rPr lang="en-US" sz="2000" u="none" dirty="0" smtClean="0">
                          <a:latin typeface="+mj-lt"/>
                          <a:cs typeface="Arial" panose="020B0604020202020204" pitchFamily="34" charset="0"/>
                        </a:rPr>
                        <a:t>OUTPUT 5</a:t>
                      </a:r>
                      <a:endParaRPr lang="en-US" sz="2000" b="1" u="none" dirty="0" smtClean="0">
                        <a:solidFill>
                          <a:schemeClr val="tx1"/>
                        </a:solidFill>
                        <a:latin typeface="+mj-lt"/>
                        <a:cs typeface="Arial" panose="020B0604020202020204" pitchFamily="34" charset="0"/>
                      </a:endParaRPr>
                    </a:p>
                  </a:txBody>
                  <a:tcPr marL="68580" marR="68580" marT="0" marB="0" anchor="ctr"/>
                </a:tc>
              </a:tr>
              <a:tr h="950941">
                <a:tc>
                  <a:txBody>
                    <a:bodyPr/>
                    <a:lstStyle/>
                    <a:p>
                      <a:pPr marL="0" marR="0" algn="ctr">
                        <a:lnSpc>
                          <a:spcPct val="115000"/>
                        </a:lnSpc>
                        <a:spcBef>
                          <a:spcPts val="600"/>
                        </a:spcBef>
                        <a:spcAft>
                          <a:spcPts val="600"/>
                        </a:spcAft>
                      </a:pPr>
                      <a:r>
                        <a:rPr lang="en-US" sz="2000" dirty="0" smtClean="0">
                          <a:latin typeface="+mj-lt"/>
                          <a:cs typeface="Arial" panose="020B0604020202020204" pitchFamily="34" charset="0"/>
                        </a:rPr>
                        <a:t>Delivery Agreement 1</a:t>
                      </a:r>
                      <a:endParaRPr lang="en-US" sz="2000" b="1" dirty="0">
                        <a:solidFill>
                          <a:srgbClr val="003300"/>
                        </a:solidFill>
                        <a:latin typeface="+mj-lt"/>
                        <a:ea typeface="Calibri"/>
                        <a:cs typeface="Arial" panose="020B0604020202020204" pitchFamily="34" charset="0"/>
                      </a:endParaRPr>
                    </a:p>
                  </a:txBody>
                  <a:tcPr marL="68580" marR="68580" marT="0" marB="0" anchor="ctr"/>
                </a:tc>
                <a:tc gridSpan="2">
                  <a:txBody>
                    <a:bodyPr/>
                    <a:lstStyle/>
                    <a:p>
                      <a:pPr marL="0" marR="0" algn="ctr">
                        <a:lnSpc>
                          <a:spcPct val="115000"/>
                        </a:lnSpc>
                        <a:spcBef>
                          <a:spcPts val="600"/>
                        </a:spcBef>
                        <a:spcAft>
                          <a:spcPts val="600"/>
                        </a:spcAft>
                      </a:pPr>
                      <a:r>
                        <a:rPr lang="en-US" sz="2000" dirty="0" smtClean="0">
                          <a:latin typeface="+mj-lt"/>
                          <a:cs typeface="Arial" panose="020B0604020202020204" pitchFamily="34" charset="0"/>
                        </a:rPr>
                        <a:t>Delivery Agreement 2</a:t>
                      </a:r>
                      <a:endParaRPr lang="en-US" sz="2000" b="1" dirty="0">
                        <a:solidFill>
                          <a:srgbClr val="003300"/>
                        </a:solidFill>
                        <a:latin typeface="+mj-lt"/>
                        <a:ea typeface="Calibri"/>
                        <a:cs typeface="Arial" panose="020B0604020202020204" pitchFamily="34" charset="0"/>
                      </a:endParaRPr>
                    </a:p>
                  </a:txBody>
                  <a:tcPr marL="68580" marR="68580" marT="0" marB="0" anchor="ctr"/>
                </a:tc>
                <a:tc hMerge="1">
                  <a:txBody>
                    <a:bodyPr/>
                    <a:lstStyle/>
                    <a:p>
                      <a:pPr marL="0" marR="0">
                        <a:lnSpc>
                          <a:spcPct val="115000"/>
                        </a:lnSpc>
                        <a:spcBef>
                          <a:spcPts val="600"/>
                        </a:spcBef>
                        <a:spcAft>
                          <a:spcPts val="600"/>
                        </a:spcAft>
                      </a:pPr>
                      <a:endParaRPr lang="en-US" sz="2000" dirty="0">
                        <a:solidFill>
                          <a:schemeClr val="tx1"/>
                        </a:solidFill>
                        <a:latin typeface="Calibri"/>
                        <a:ea typeface="Calibri"/>
                        <a:cs typeface="Times New Roman"/>
                      </a:endParaRPr>
                    </a:p>
                  </a:txBody>
                  <a:tcPr marL="68580" marR="68580" marT="0" marB="0"/>
                </a:tc>
                <a:tc gridSpan="2">
                  <a:txBody>
                    <a:bodyPr/>
                    <a:lstStyle/>
                    <a:p>
                      <a:pPr marL="0" marR="0" algn="ctr">
                        <a:lnSpc>
                          <a:spcPct val="115000"/>
                        </a:lnSpc>
                        <a:spcBef>
                          <a:spcPts val="600"/>
                        </a:spcBef>
                        <a:spcAft>
                          <a:spcPts val="600"/>
                        </a:spcAft>
                        <a:tabLst>
                          <a:tab pos="114300" algn="l"/>
                        </a:tabLst>
                      </a:pPr>
                      <a:r>
                        <a:rPr lang="en-US" sz="2000" dirty="0" smtClean="0">
                          <a:latin typeface="+mj-lt"/>
                          <a:cs typeface="Arial" panose="020B0604020202020204" pitchFamily="34" charset="0"/>
                        </a:rPr>
                        <a:t>Delivery Agreement 3</a:t>
                      </a:r>
                      <a:endParaRPr lang="en-US" sz="2000" b="1" dirty="0">
                        <a:solidFill>
                          <a:srgbClr val="003300"/>
                        </a:solidFill>
                        <a:latin typeface="+mj-lt"/>
                        <a:ea typeface="Calibri"/>
                        <a:cs typeface="Arial" panose="020B0604020202020204" pitchFamily="34" charset="0"/>
                      </a:endParaRPr>
                    </a:p>
                  </a:txBody>
                  <a:tcPr marL="68580" marR="68580" marT="0" marB="0" anchor="ctr"/>
                </a:tc>
                <a:tc hMerge="1">
                  <a:txBody>
                    <a:bodyPr/>
                    <a:lstStyle/>
                    <a:p>
                      <a:pPr marL="0" marR="0">
                        <a:lnSpc>
                          <a:spcPct val="115000"/>
                        </a:lnSpc>
                        <a:spcBef>
                          <a:spcPts val="600"/>
                        </a:spcBef>
                        <a:spcAft>
                          <a:spcPts val="600"/>
                        </a:spcAft>
                        <a:tabLst>
                          <a:tab pos="0" algn="l"/>
                        </a:tabLst>
                      </a:pPr>
                      <a:endParaRPr lang="en-US" sz="2000" dirty="0">
                        <a:solidFill>
                          <a:schemeClr val="tx1"/>
                        </a:solidFill>
                        <a:latin typeface="Calibri"/>
                        <a:ea typeface="Calibri"/>
                        <a:cs typeface="Times New Roman"/>
                      </a:endParaRPr>
                    </a:p>
                  </a:txBody>
                  <a:tcPr marL="68580" marR="68580" marT="0" marB="0"/>
                </a:tc>
              </a:tr>
              <a:tr h="4252008">
                <a:tc>
                  <a:txBody>
                    <a:bodyPr/>
                    <a:lstStyle/>
                    <a:p>
                      <a:pPr marL="0" marR="0">
                        <a:lnSpc>
                          <a:spcPct val="115000"/>
                        </a:lnSpc>
                        <a:spcBef>
                          <a:spcPts val="600"/>
                        </a:spcBef>
                        <a:spcAft>
                          <a:spcPts val="600"/>
                        </a:spcAft>
                      </a:pPr>
                      <a:r>
                        <a:rPr lang="en-US" sz="2000" dirty="0" smtClean="0">
                          <a:latin typeface="+mj-lt"/>
                          <a:cs typeface="Arial" panose="020B0604020202020204" pitchFamily="34" charset="0"/>
                        </a:rPr>
                        <a:t>Establish </a:t>
                      </a:r>
                      <a:r>
                        <a:rPr lang="en-US" sz="2000" dirty="0">
                          <a:latin typeface="+mj-lt"/>
                          <a:cs typeface="Arial" panose="020B0604020202020204" pitchFamily="34" charset="0"/>
                        </a:rPr>
                        <a:t>a credible institutional mechanism for skills planning</a:t>
                      </a:r>
                      <a:endParaRPr lang="en-US" sz="2000" b="1" i="1" dirty="0">
                        <a:solidFill>
                          <a:schemeClr val="tx1"/>
                        </a:solidFill>
                        <a:latin typeface="+mj-lt"/>
                        <a:ea typeface="Calibri"/>
                        <a:cs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000" dirty="0" smtClean="0">
                          <a:latin typeface="+mj-lt"/>
                          <a:cs typeface="Arial" panose="020B0604020202020204" pitchFamily="34" charset="0"/>
                        </a:rPr>
                        <a:t>Increase </a:t>
                      </a:r>
                      <a:r>
                        <a:rPr lang="en-US" sz="2000" dirty="0">
                          <a:latin typeface="+mj-lt"/>
                          <a:cs typeface="Arial" panose="020B0604020202020204" pitchFamily="34" charset="0"/>
                        </a:rPr>
                        <a:t>access to programmes leading to intermediate and high level learning</a:t>
                      </a:r>
                      <a:endParaRPr lang="en-US" sz="2000" b="1" i="1" dirty="0">
                        <a:solidFill>
                          <a:schemeClr val="tx1"/>
                        </a:solidFill>
                        <a:latin typeface="+mj-lt"/>
                        <a:ea typeface="Calibri"/>
                        <a:cs typeface="Arial" panose="020B0604020202020204" pitchFamily="34" charset="0"/>
                      </a:endParaRPr>
                    </a:p>
                  </a:txBody>
                  <a:tcPr marL="68580" marR="68580" marT="0" marB="0"/>
                </a:tc>
                <a:tc>
                  <a:txBody>
                    <a:bodyPr/>
                    <a:lstStyle/>
                    <a:p>
                      <a:pPr marL="0" marR="0">
                        <a:lnSpc>
                          <a:spcPct val="115000"/>
                        </a:lnSpc>
                        <a:spcBef>
                          <a:spcPts val="600"/>
                        </a:spcBef>
                        <a:spcAft>
                          <a:spcPts val="600"/>
                        </a:spcAft>
                      </a:pPr>
                      <a:r>
                        <a:rPr lang="en-US" sz="2000" dirty="0" smtClean="0">
                          <a:latin typeface="+mj-lt"/>
                          <a:cs typeface="Arial" panose="020B0604020202020204" pitchFamily="34" charset="0"/>
                        </a:rPr>
                        <a:t>Increase </a:t>
                      </a:r>
                      <a:r>
                        <a:rPr lang="en-US" sz="2000" dirty="0">
                          <a:latin typeface="+mj-lt"/>
                          <a:cs typeface="Arial" panose="020B0604020202020204" pitchFamily="34" charset="0"/>
                        </a:rPr>
                        <a:t>access to </a:t>
                      </a:r>
                      <a:r>
                        <a:rPr lang="en-US" sz="2000" dirty="0" smtClean="0">
                          <a:latin typeface="+mj-lt"/>
                          <a:cs typeface="Arial" panose="020B0604020202020204" pitchFamily="34" charset="0"/>
                        </a:rPr>
                        <a:t>occupationally directed </a:t>
                      </a:r>
                      <a:r>
                        <a:rPr lang="en-US" sz="2000" dirty="0">
                          <a:latin typeface="+mj-lt"/>
                          <a:cs typeface="Arial" panose="020B0604020202020204" pitchFamily="34" charset="0"/>
                        </a:rPr>
                        <a:t>programmes in needed areas and thereby expand the availability of intermediate level skills (with a special focus on artisan skills)</a:t>
                      </a:r>
                      <a:endParaRPr lang="en-US" sz="2000" b="1" i="1" dirty="0">
                        <a:solidFill>
                          <a:schemeClr val="tx1"/>
                        </a:solidFill>
                        <a:latin typeface="+mj-lt"/>
                        <a:ea typeface="Calibri"/>
                        <a:cs typeface="Arial" panose="020B0604020202020204" pitchFamily="34" charset="0"/>
                      </a:endParaRPr>
                    </a:p>
                  </a:txBody>
                  <a:tcPr marL="68580" marR="68580" marT="0" marB="0"/>
                </a:tc>
                <a:tc>
                  <a:txBody>
                    <a:bodyPr/>
                    <a:lstStyle/>
                    <a:p>
                      <a:pPr marL="0" marR="0">
                        <a:lnSpc>
                          <a:spcPct val="115000"/>
                        </a:lnSpc>
                        <a:spcBef>
                          <a:spcPts val="600"/>
                        </a:spcBef>
                        <a:spcAft>
                          <a:spcPts val="600"/>
                        </a:spcAft>
                        <a:tabLst>
                          <a:tab pos="114300" algn="l"/>
                        </a:tabLst>
                      </a:pPr>
                      <a:r>
                        <a:rPr lang="en-US" sz="2000" dirty="0" smtClean="0">
                          <a:latin typeface="+mj-lt"/>
                          <a:cs typeface="Arial" panose="020B0604020202020204" pitchFamily="34" charset="0"/>
                        </a:rPr>
                        <a:t>Increase </a:t>
                      </a:r>
                      <a:r>
                        <a:rPr lang="en-US" sz="2000" dirty="0">
                          <a:latin typeface="+mj-lt"/>
                          <a:cs typeface="Arial" panose="020B0604020202020204" pitchFamily="34" charset="0"/>
                        </a:rPr>
                        <a:t>access to high level occupationally-directed programmes in needed areas </a:t>
                      </a:r>
                      <a:endParaRPr lang="en-US" sz="2000" b="1" i="1" dirty="0">
                        <a:solidFill>
                          <a:schemeClr val="tx1"/>
                        </a:solidFill>
                        <a:latin typeface="+mj-lt"/>
                        <a:ea typeface="Calibri"/>
                        <a:cs typeface="Arial" panose="020B0604020202020204" pitchFamily="34" charset="0"/>
                      </a:endParaRPr>
                    </a:p>
                  </a:txBody>
                  <a:tcPr marL="68580" marR="68580" marT="0" marB="0"/>
                </a:tc>
                <a:tc>
                  <a:txBody>
                    <a:bodyPr/>
                    <a:lstStyle/>
                    <a:p>
                      <a:pPr marL="0" marR="0">
                        <a:lnSpc>
                          <a:spcPct val="115000"/>
                        </a:lnSpc>
                        <a:spcBef>
                          <a:spcPts val="600"/>
                        </a:spcBef>
                        <a:spcAft>
                          <a:spcPts val="600"/>
                        </a:spcAft>
                        <a:tabLst>
                          <a:tab pos="0" algn="l"/>
                        </a:tabLst>
                      </a:pPr>
                      <a:r>
                        <a:rPr lang="en-US" sz="2000" dirty="0" smtClean="0">
                          <a:latin typeface="+mj-lt"/>
                          <a:cs typeface="Arial" panose="020B0604020202020204" pitchFamily="34" charset="0"/>
                        </a:rPr>
                        <a:t>Research</a:t>
                      </a:r>
                      <a:r>
                        <a:rPr lang="en-US" sz="2000" dirty="0">
                          <a:latin typeface="+mj-lt"/>
                          <a:cs typeface="Arial" panose="020B0604020202020204" pitchFamily="34" charset="0"/>
                        </a:rPr>
                        <a:t>, Development and Innovation in human capital for a growing knowledge economy </a:t>
                      </a:r>
                      <a:endParaRPr lang="en-US" sz="2000" b="1" i="1" dirty="0">
                        <a:solidFill>
                          <a:schemeClr val="tx1"/>
                        </a:solidFill>
                        <a:latin typeface="+mj-lt"/>
                        <a:ea typeface="Calibri"/>
                        <a:cs typeface="Arial" panose="020B0604020202020204" pitchFamily="34" charset="0"/>
                      </a:endParaRPr>
                    </a:p>
                  </a:txBody>
                  <a:tcPr marL="68580" marR="68580" marT="0" marB="0"/>
                </a:tc>
              </a:tr>
            </a:tbl>
          </a:graphicData>
        </a:graphic>
      </p:graphicFrame>
      <p:sp>
        <p:nvSpPr>
          <p:cNvPr id="8" name="Slide Number Placeholder 7"/>
          <p:cNvSpPr>
            <a:spLocks noGrp="1"/>
          </p:cNvSpPr>
          <p:nvPr>
            <p:ph type="sldNum" sz="quarter" idx="12"/>
          </p:nvPr>
        </p:nvSpPr>
        <p:spPr/>
        <p:txBody>
          <a:bodyPr/>
          <a:lstStyle/>
          <a:p>
            <a:pPr>
              <a:defRPr/>
            </a:pPr>
            <a:fld id="{F5C5CC09-E5AD-4B00-A1AA-5246595184DD}" type="slidenum">
              <a:rPr lang="en-US"/>
              <a:pPr>
                <a:defRPr/>
              </a:pPr>
              <a:t>3</a:t>
            </a:fld>
            <a:endParaRPr lang="en-US" dirty="0"/>
          </a:p>
        </p:txBody>
      </p:sp>
    </p:spTree>
    <p:extLst>
      <p:ext uri="{BB962C8B-B14F-4D97-AF65-F5344CB8AC3E}">
        <p14:creationId xmlns:p14="http://schemas.microsoft.com/office/powerpoint/2010/main" xmlns="" val="4018200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353102"/>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cs typeface="Arial" panose="020B0604020202020204" pitchFamily="34" charset="0"/>
              </a:rPr>
              <a:t>Pressing funding Issues</a:t>
            </a:r>
            <a:endParaRPr lang="en-ZA" sz="2800" b="1" dirty="0">
              <a:cs typeface="Arial" panose="020B0604020202020204" pitchFamily="34" charset="0"/>
            </a:endParaRPr>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4</a:t>
            </a:fld>
            <a:endParaRPr lang="en-US" sz="1400" b="1" dirty="0">
              <a:solidFill>
                <a:schemeClr val="tx1"/>
              </a:solidFill>
            </a:endParaRPr>
          </a:p>
        </p:txBody>
      </p:sp>
      <p:sp>
        <p:nvSpPr>
          <p:cNvPr id="6" name="Content Placeholder 2"/>
          <p:cNvSpPr txBox="1">
            <a:spLocks/>
          </p:cNvSpPr>
          <p:nvPr/>
        </p:nvSpPr>
        <p:spPr>
          <a:xfrm>
            <a:off x="539552" y="1196752"/>
            <a:ext cx="8064896" cy="4968552"/>
          </a:xfrm>
          <a:prstGeom prst="rect">
            <a:avLst/>
          </a:prstGeom>
        </p:spPr>
        <p:txBody>
          <a:bodyPr vert="horz" lIns="91440" tIns="45720" rIns="91440" bIns="45720" rtlCol="0">
            <a:normAutofit fontScale="92500" lnSpcReduction="20000"/>
          </a:bodyPr>
          <a:lstStyle/>
          <a:p>
            <a:pPr marL="542925" indent="-457200" algn="just">
              <a:buFont typeface="Arial" panose="020B0604020202020204" pitchFamily="34" charset="0"/>
              <a:buChar char="•"/>
            </a:pPr>
            <a:r>
              <a:rPr lang="en-US" sz="2400" dirty="0" smtClean="0">
                <a:cs typeface="Arial" panose="020B0604020202020204" pitchFamily="34" charset="0"/>
              </a:rPr>
              <a:t>The </a:t>
            </a:r>
            <a:r>
              <a:rPr lang="en-US" sz="2600" dirty="0" smtClean="0">
                <a:cs typeface="Arial" panose="020B0604020202020204" pitchFamily="34" charset="0"/>
              </a:rPr>
              <a:t>under funding of state subsidies and bursary allocations.</a:t>
            </a:r>
          </a:p>
          <a:p>
            <a:pPr marL="1270000" lvl="1" indent="-457200" algn="just">
              <a:buFont typeface="Courier New" panose="02070309020205020404" pitchFamily="49" charset="0"/>
              <a:buChar char="o"/>
            </a:pPr>
            <a:r>
              <a:rPr lang="en-US" sz="2600" dirty="0" smtClean="0">
                <a:cs typeface="Arial" panose="020B0604020202020204" pitchFamily="34" charset="0"/>
              </a:rPr>
              <a:t>Financial and Social pressures on Colleges as subsidies covers only 54% of required costs. </a:t>
            </a:r>
          </a:p>
          <a:p>
            <a:pPr marL="1270000" lvl="1" indent="-457200" algn="just">
              <a:buFont typeface="Courier New" panose="02070309020205020404" pitchFamily="49" charset="0"/>
              <a:buChar char="o"/>
            </a:pPr>
            <a:r>
              <a:rPr lang="en-US" sz="2600" dirty="0">
                <a:cs typeface="Arial" panose="020B0604020202020204" pitchFamily="34" charset="0"/>
              </a:rPr>
              <a:t>Student unrest in a number of </a:t>
            </a:r>
            <a:r>
              <a:rPr lang="en-US" sz="2600" dirty="0" smtClean="0">
                <a:cs typeface="Arial" panose="020B0604020202020204" pitchFamily="34" charset="0"/>
              </a:rPr>
              <a:t>Colleges, with damage to property in some instances and loss of tuition time.  </a:t>
            </a:r>
            <a:endParaRPr lang="en-US" sz="2600" dirty="0">
              <a:cs typeface="Arial" panose="020B0604020202020204" pitchFamily="34" charset="0"/>
            </a:endParaRPr>
          </a:p>
          <a:p>
            <a:pPr marL="1270000" lvl="1" indent="-457200" algn="just">
              <a:buFont typeface="Courier New" panose="02070309020205020404" pitchFamily="49" charset="0"/>
              <a:buChar char="o"/>
            </a:pPr>
            <a:r>
              <a:rPr lang="en-US" sz="2600" dirty="0" smtClean="0">
                <a:cs typeface="Arial" panose="020B0604020202020204" pitchFamily="34" charset="0"/>
              </a:rPr>
              <a:t>NSFAS tuition allocation, travel and accommodation allowances are stretched.</a:t>
            </a:r>
          </a:p>
          <a:p>
            <a:pPr marL="1270000" lvl="1" indent="-457200" algn="just">
              <a:buFont typeface="Courier New" panose="02070309020205020404" pitchFamily="49" charset="0"/>
              <a:buChar char="o"/>
            </a:pPr>
            <a:r>
              <a:rPr lang="en-US" sz="2600" dirty="0" smtClean="0">
                <a:cs typeface="Arial" panose="020B0604020202020204" pitchFamily="34" charset="0"/>
              </a:rPr>
              <a:t>Insufficient learning and teaching material and equipment.</a:t>
            </a:r>
          </a:p>
          <a:p>
            <a:pPr marL="1270000" lvl="1" indent="-457200" algn="just">
              <a:buFont typeface="Courier New" panose="02070309020205020404" pitchFamily="49" charset="0"/>
              <a:buChar char="o"/>
            </a:pPr>
            <a:r>
              <a:rPr lang="en-US" sz="2600" dirty="0" smtClean="0">
                <a:cs typeface="Arial" panose="020B0604020202020204" pitchFamily="34" charset="0"/>
              </a:rPr>
              <a:t>Insufficient provisioning of protective clothing.</a:t>
            </a:r>
          </a:p>
          <a:p>
            <a:pPr marL="1270000" lvl="1" indent="-457200" algn="just">
              <a:buFont typeface="Courier New" panose="02070309020205020404" pitchFamily="49" charset="0"/>
              <a:buChar char="o"/>
            </a:pPr>
            <a:r>
              <a:rPr lang="en-US" sz="2600" dirty="0" smtClean="0">
                <a:cs typeface="Arial" panose="020B0604020202020204" pitchFamily="34" charset="0"/>
              </a:rPr>
              <a:t>Treasury allocation for the 2017/18 MTEF likely to remain the same or even be reduced in real terms.</a:t>
            </a:r>
          </a:p>
          <a:p>
            <a:pPr marL="542925" indent="-457200" algn="just">
              <a:buFont typeface="Arial" panose="020B0604020202020204" pitchFamily="34" charset="0"/>
              <a:buChar char="•"/>
            </a:pPr>
            <a:r>
              <a:rPr lang="en-US" sz="2600" dirty="0" smtClean="0">
                <a:cs typeface="Arial" panose="020B0604020202020204" pitchFamily="34" charset="0"/>
              </a:rPr>
              <a:t>It is interesting that more than fees issues, students are continually raising issues of curriculum relevance. </a:t>
            </a:r>
          </a:p>
        </p:txBody>
      </p:sp>
    </p:spTree>
    <p:extLst>
      <p:ext uri="{BB962C8B-B14F-4D97-AF65-F5344CB8AC3E}">
        <p14:creationId xmlns:p14="http://schemas.microsoft.com/office/powerpoint/2010/main" xmlns="" val="1826794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23528" y="377903"/>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latin typeface="+mj-lt"/>
                <a:cs typeface="Arial" panose="020B0604020202020204" pitchFamily="34" charset="0"/>
              </a:rPr>
              <a:t>Funding and enrolment planning</a:t>
            </a:r>
            <a:endParaRPr lang="en-ZA" sz="2800" b="1" dirty="0">
              <a:latin typeface="+mj-lt"/>
              <a:cs typeface="Arial" panose="020B0604020202020204" pitchFamily="34" charset="0"/>
            </a:endParaRPr>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5</a:t>
            </a:fld>
            <a:endParaRPr lang="en-US" sz="1400" b="1" dirty="0">
              <a:solidFill>
                <a:schemeClr val="tx1"/>
              </a:solidFill>
            </a:endParaRPr>
          </a:p>
        </p:txBody>
      </p:sp>
      <p:sp>
        <p:nvSpPr>
          <p:cNvPr id="6" name="Content Placeholder 2"/>
          <p:cNvSpPr txBox="1">
            <a:spLocks/>
          </p:cNvSpPr>
          <p:nvPr/>
        </p:nvSpPr>
        <p:spPr>
          <a:xfrm>
            <a:off x="323528" y="872718"/>
            <a:ext cx="8424936" cy="5508610"/>
          </a:xfrm>
          <a:prstGeom prst="rect">
            <a:avLst/>
          </a:prstGeom>
        </p:spPr>
        <p:txBody>
          <a:bodyPr vert="horz" lIns="91440" tIns="45720" rIns="91440" bIns="45720" rtlCol="0">
            <a:noAutofit/>
          </a:bodyPr>
          <a:lstStyle/>
          <a:p>
            <a:pPr marL="804863" indent="-449263" algn="just">
              <a:buFont typeface="Arial" panose="020B0604020202020204" pitchFamily="34" charset="0"/>
              <a:buChar char="•"/>
            </a:pPr>
            <a:r>
              <a:rPr lang="en-US" sz="2400" dirty="0" smtClean="0">
                <a:cs typeface="Arial" panose="020B0604020202020204" pitchFamily="34" charset="0"/>
              </a:rPr>
              <a:t>Targets for enrolment to be based on available funding.</a:t>
            </a:r>
          </a:p>
          <a:p>
            <a:pPr marL="804863" indent="-449263" algn="just">
              <a:buFont typeface="Arial" panose="020B0604020202020204" pitchFamily="34" charset="0"/>
              <a:buChar char="•"/>
            </a:pPr>
            <a:r>
              <a:rPr lang="en-US" sz="2400" dirty="0" smtClean="0">
                <a:cs typeface="Arial" panose="020B0604020202020204" pitchFamily="34" charset="0"/>
              </a:rPr>
              <a:t>Targets disaggregated to headcounts: </a:t>
            </a:r>
          </a:p>
          <a:p>
            <a:pPr marL="804863" indent="-449263" algn="just">
              <a:buFont typeface="Arial" panose="020B0604020202020204" pitchFamily="34" charset="0"/>
              <a:buChar char="•"/>
            </a:pPr>
            <a:endParaRPr lang="en-US" sz="2400" dirty="0" smtClean="0">
              <a:cs typeface="Arial" panose="020B0604020202020204" pitchFamily="34" charset="0"/>
            </a:endParaRPr>
          </a:p>
          <a:p>
            <a:pPr marL="1262063" lvl="1" indent="-449263" algn="just">
              <a:buFont typeface="Arial" panose="020B0604020202020204" pitchFamily="34" charset="0"/>
              <a:buChar char="•"/>
            </a:pPr>
            <a:endParaRPr lang="en-US" sz="2400" dirty="0" smtClean="0">
              <a:cs typeface="Arial" panose="020B0604020202020204" pitchFamily="34" charset="0"/>
            </a:endParaRPr>
          </a:p>
          <a:p>
            <a:pPr marL="1262063" lvl="1" indent="-449263" algn="just">
              <a:buFont typeface="Arial" panose="020B0604020202020204" pitchFamily="34" charset="0"/>
              <a:buChar char="•"/>
            </a:pPr>
            <a:endParaRPr lang="en-US" sz="2400" dirty="0">
              <a:cs typeface="Arial" panose="020B0604020202020204" pitchFamily="34" charset="0"/>
            </a:endParaRPr>
          </a:p>
          <a:p>
            <a:pPr marL="355600" algn="just"/>
            <a:endParaRPr lang="en-US" sz="2400" dirty="0" smtClean="0">
              <a:cs typeface="Arial" panose="020B0604020202020204" pitchFamily="34" charset="0"/>
            </a:endParaRPr>
          </a:p>
          <a:p>
            <a:pPr marL="804863" indent="-449263" algn="just">
              <a:buFont typeface="Arial" panose="020B0604020202020204" pitchFamily="34" charset="0"/>
              <a:buChar char="•"/>
            </a:pPr>
            <a:endParaRPr lang="en-US" sz="2400" dirty="0" smtClean="0">
              <a:cs typeface="Arial" panose="020B0604020202020204" pitchFamily="34" charset="0"/>
            </a:endParaRPr>
          </a:p>
          <a:p>
            <a:pPr marL="804863" indent="-449263" algn="just">
              <a:buFont typeface="Arial" panose="020B0604020202020204" pitchFamily="34" charset="0"/>
              <a:buChar char="•"/>
            </a:pPr>
            <a:endParaRPr lang="en-US" sz="2400" dirty="0" smtClean="0">
              <a:cs typeface="Arial" panose="020B0604020202020204" pitchFamily="34" charset="0"/>
            </a:endParaRPr>
          </a:p>
          <a:p>
            <a:pPr marL="804863" indent="-449263" algn="just">
              <a:buFont typeface="Arial" panose="020B0604020202020204" pitchFamily="34" charset="0"/>
              <a:buChar char="•"/>
            </a:pPr>
            <a:r>
              <a:rPr lang="en-US" sz="2400" dirty="0" smtClean="0">
                <a:cs typeface="Arial" panose="020B0604020202020204" pitchFamily="34" charset="0"/>
              </a:rPr>
              <a:t>Total National Skills Fund has made R2,3 billion available to cover occupational qualifications for three years. 43 Colleges allocations finalized Colleges in process of signing MOA’s. (7 in process: Maluti, Flavius, Goldfields, Ingwe, Majuba, Taletso and Westcol).</a:t>
            </a:r>
          </a:p>
          <a:p>
            <a:pPr marL="804863" indent="-449263" algn="just">
              <a:buFont typeface="Arial" panose="020B0604020202020204" pitchFamily="34" charset="0"/>
              <a:buChar char="•"/>
            </a:pPr>
            <a:r>
              <a:rPr lang="en-US" sz="2400" dirty="0" smtClean="0">
                <a:cs typeface="Arial" panose="020B0604020202020204" pitchFamily="34" charset="0"/>
              </a:rPr>
              <a:t>NSF has been requested to ensure Colleges receive full </a:t>
            </a:r>
            <a:r>
              <a:rPr lang="en-US" sz="2400" dirty="0" err="1" smtClean="0">
                <a:cs typeface="Arial" panose="020B0604020202020204" pitchFamily="34" charset="0"/>
              </a:rPr>
              <a:t>programme</a:t>
            </a:r>
            <a:r>
              <a:rPr lang="en-US" sz="2400" dirty="0" smtClean="0">
                <a:cs typeface="Arial" panose="020B0604020202020204" pitchFamily="34" charset="0"/>
              </a:rPr>
              <a:t> funding for the occupational programmes.</a:t>
            </a:r>
          </a:p>
        </p:txBody>
      </p:sp>
      <p:graphicFrame>
        <p:nvGraphicFramePr>
          <p:cNvPr id="2" name="Table 1"/>
          <p:cNvGraphicFramePr>
            <a:graphicFrameLocks noGrp="1"/>
          </p:cNvGraphicFramePr>
          <p:nvPr>
            <p:extLst>
              <p:ext uri="{D42A27DB-BD31-4B8C-83A1-F6EECF244321}">
                <p14:modId xmlns:p14="http://schemas.microsoft.com/office/powerpoint/2010/main" xmlns="" val="3053360487"/>
              </p:ext>
            </p:extLst>
          </p:nvPr>
        </p:nvGraphicFramePr>
        <p:xfrm>
          <a:off x="1296657" y="1787025"/>
          <a:ext cx="6552728" cy="1854200"/>
        </p:xfrm>
        <a:graphic>
          <a:graphicData uri="http://schemas.openxmlformats.org/drawingml/2006/table">
            <a:tbl>
              <a:tblPr firstRow="1" bandRow="1">
                <a:tableStyleId>{F5AB1C69-6EDB-4FF4-983F-18BD219EF322}</a:tableStyleId>
              </a:tblPr>
              <a:tblGrid>
                <a:gridCol w="5040560"/>
                <a:gridCol w="1512168"/>
              </a:tblGrid>
              <a:tr h="370840">
                <a:tc>
                  <a:txBody>
                    <a:bodyPr/>
                    <a:lstStyle/>
                    <a:p>
                      <a:r>
                        <a:rPr lang="en-ZA" dirty="0" smtClean="0"/>
                        <a:t>Qualifications Type by funding source</a:t>
                      </a:r>
                      <a:endParaRPr lang="en-ZA" dirty="0"/>
                    </a:p>
                  </a:txBody>
                  <a:tcPr/>
                </a:tc>
                <a:tc>
                  <a:txBody>
                    <a:bodyPr/>
                    <a:lstStyle/>
                    <a:p>
                      <a:r>
                        <a:rPr lang="en-ZA" dirty="0" smtClean="0"/>
                        <a:t>Number</a:t>
                      </a:r>
                      <a:endParaRPr lang="en-ZA" dirty="0"/>
                    </a:p>
                  </a:txBody>
                  <a:tcPr/>
                </a:tc>
              </a:tr>
              <a:tr h="370840">
                <a:tc>
                  <a:txBody>
                    <a:bodyPr/>
                    <a:lstStyle/>
                    <a:p>
                      <a:r>
                        <a:rPr lang="en-ZA" dirty="0" smtClean="0"/>
                        <a:t>Occupational </a:t>
                      </a:r>
                      <a:endParaRPr lang="en-ZA" dirty="0"/>
                    </a:p>
                  </a:txBody>
                  <a:tcPr/>
                </a:tc>
                <a:tc>
                  <a:txBody>
                    <a:bodyPr/>
                    <a:lstStyle/>
                    <a:p>
                      <a:pPr marL="0" algn="l" defTabSz="457200" rtl="0" eaLnBrk="1" latinLnBrk="0" hangingPunct="1"/>
                      <a:r>
                        <a:rPr lang="en-ZA" sz="1800" kern="1200" dirty="0" smtClean="0">
                          <a:solidFill>
                            <a:schemeClr val="dk1"/>
                          </a:solidFill>
                          <a:latin typeface="+mn-lt"/>
                          <a:ea typeface="+mn-ea"/>
                          <a:cs typeface="+mn-cs"/>
                        </a:rPr>
                        <a:t>45787</a:t>
                      </a:r>
                      <a:endParaRPr lang="en-ZA" sz="1800" kern="1200" dirty="0">
                        <a:solidFill>
                          <a:schemeClr val="dk1"/>
                        </a:solidFill>
                        <a:latin typeface="+mn-lt"/>
                        <a:ea typeface="+mn-ea"/>
                        <a:cs typeface="+mn-cs"/>
                      </a:endParaRPr>
                    </a:p>
                  </a:txBody>
                  <a:tcPr/>
                </a:tc>
              </a:tr>
              <a:tr h="370840">
                <a:tc>
                  <a:txBody>
                    <a:bodyPr/>
                    <a:lstStyle/>
                    <a:p>
                      <a:r>
                        <a:rPr lang="en-US" sz="1800" dirty="0" smtClean="0"/>
                        <a:t>Report 191 and NCV College funded </a:t>
                      </a:r>
                      <a:endParaRPr lang="en-ZA"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237 321 </a:t>
                      </a:r>
                      <a:endParaRPr lang="en-ZA" sz="1800" dirty="0"/>
                    </a:p>
                  </a:txBody>
                  <a:tcPr/>
                </a:tc>
              </a:tr>
              <a:tr h="370840">
                <a:tc>
                  <a:txBody>
                    <a:bodyPr/>
                    <a:lstStyle/>
                    <a:p>
                      <a:r>
                        <a:rPr lang="en-US" sz="1800" dirty="0" smtClean="0"/>
                        <a:t>Report 191 and NCV Fiscus funded </a:t>
                      </a:r>
                      <a:endParaRPr lang="en-ZA"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437 427</a:t>
                      </a:r>
                      <a:endParaRPr lang="en-ZA" sz="1800" dirty="0"/>
                    </a:p>
                  </a:txBody>
                  <a:tcPr/>
                </a:tc>
              </a:tr>
              <a:tr h="370840">
                <a:tc>
                  <a:txBody>
                    <a:bodyPr/>
                    <a:lstStyle/>
                    <a:p>
                      <a:r>
                        <a:rPr lang="en-ZA" dirty="0" smtClean="0"/>
                        <a:t>Total</a:t>
                      </a:r>
                      <a:endParaRPr lang="en-ZA" dirty="0"/>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710 535</a:t>
                      </a:r>
                      <a:endParaRPr lang="en-ZA" sz="1800" dirty="0"/>
                    </a:p>
                  </a:txBody>
                  <a:tcPr/>
                </a:tc>
              </a:tr>
            </a:tbl>
          </a:graphicData>
        </a:graphic>
      </p:graphicFrame>
    </p:spTree>
    <p:extLst>
      <p:ext uri="{BB962C8B-B14F-4D97-AF65-F5344CB8AC3E}">
        <p14:creationId xmlns:p14="http://schemas.microsoft.com/office/powerpoint/2010/main" xmlns="" val="9507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23528" y="406403"/>
            <a:ext cx="8424936"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sz="2800" b="1" dirty="0" smtClean="0"/>
              <a:t>Funding</a:t>
            </a:r>
            <a:endParaRPr lang="en-ZA" sz="2800" b="1"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6</a:t>
            </a:fld>
            <a:endParaRPr lang="en-US" sz="1400" b="1" dirty="0">
              <a:solidFill>
                <a:schemeClr val="tx1"/>
              </a:solidFill>
            </a:endParaRPr>
          </a:p>
        </p:txBody>
      </p:sp>
      <p:sp>
        <p:nvSpPr>
          <p:cNvPr id="6" name="Content Placeholder 2"/>
          <p:cNvSpPr txBox="1">
            <a:spLocks/>
          </p:cNvSpPr>
          <p:nvPr/>
        </p:nvSpPr>
        <p:spPr>
          <a:xfrm>
            <a:off x="539552" y="1196752"/>
            <a:ext cx="8064896" cy="2376264"/>
          </a:xfrm>
          <a:prstGeom prst="rect">
            <a:avLst/>
          </a:prstGeom>
        </p:spPr>
        <p:txBody>
          <a:bodyPr vert="horz" lIns="91440" tIns="45720" rIns="91440" bIns="45720" rtlCol="0">
            <a:normAutofit/>
          </a:bodyPr>
          <a:lstStyle/>
          <a:p>
            <a:pPr marL="804863" indent="-449263" algn="just">
              <a:buFont typeface="Arial" panose="020B0604020202020204" pitchFamily="34" charset="0"/>
              <a:buChar char="•"/>
            </a:pPr>
            <a:r>
              <a:rPr lang="en-US" sz="2400" dirty="0" smtClean="0"/>
              <a:t>Arrangements being made with Treasury so that the fiscal Compensation budgets of TVET Colleges be converted to transfers if there is underspending by Department on the College Compensation budget.</a:t>
            </a:r>
          </a:p>
          <a:p>
            <a:pPr marL="804863" indent="-449263" algn="just">
              <a:buFont typeface="Arial" panose="020B0604020202020204" pitchFamily="34" charset="0"/>
              <a:buChar char="•"/>
            </a:pPr>
            <a:r>
              <a:rPr lang="en-US" sz="2400" dirty="0" smtClean="0"/>
              <a:t>Cabinet Memo and Treasury bids on the underfunding and zero percent fee increase tabled.</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xmlns="" val="149430027"/>
              </p:ext>
            </p:extLst>
          </p:nvPr>
        </p:nvGraphicFramePr>
        <p:xfrm>
          <a:off x="1475656" y="3501008"/>
          <a:ext cx="6696744" cy="2494280"/>
        </p:xfrm>
        <a:graphic>
          <a:graphicData uri="http://schemas.openxmlformats.org/drawingml/2006/table">
            <a:tbl>
              <a:tblPr firstRow="1" bandRow="1">
                <a:tableStyleId>{F5AB1C69-6EDB-4FF4-983F-18BD219EF322}</a:tableStyleId>
              </a:tblPr>
              <a:tblGrid>
                <a:gridCol w="4979630"/>
                <a:gridCol w="1717114"/>
              </a:tblGrid>
              <a:tr h="370840">
                <a:tc>
                  <a:txBody>
                    <a:bodyPr/>
                    <a:lstStyle/>
                    <a:p>
                      <a:r>
                        <a:rPr lang="en-ZA" dirty="0" smtClean="0">
                          <a:solidFill>
                            <a:schemeClr val="bg1"/>
                          </a:solidFill>
                        </a:rPr>
                        <a:t>2017/18 Funding </a:t>
                      </a:r>
                      <a:r>
                        <a:rPr lang="en-ZA" dirty="0" smtClean="0"/>
                        <a:t>Shortfall</a:t>
                      </a:r>
                      <a:endParaRPr lang="en-ZA" dirty="0"/>
                    </a:p>
                  </a:txBody>
                  <a:tcPr/>
                </a:tc>
                <a:tc>
                  <a:txBody>
                    <a:bodyPr/>
                    <a:lstStyle/>
                    <a:p>
                      <a:pPr algn="r"/>
                      <a:r>
                        <a:rPr lang="en-ZA" dirty="0" smtClean="0"/>
                        <a:t>Amount in R’</a:t>
                      </a:r>
                      <a:r>
                        <a:rPr lang="en-ZA" baseline="0" dirty="0" smtClean="0"/>
                        <a:t> millions</a:t>
                      </a:r>
                      <a:endParaRPr lang="en-ZA" dirty="0"/>
                    </a:p>
                  </a:txBody>
                  <a:tcPr/>
                </a:tc>
              </a:tr>
              <a:tr h="370840">
                <a:tc>
                  <a:txBody>
                    <a:bodyPr/>
                    <a:lstStyle/>
                    <a:p>
                      <a:r>
                        <a:rPr lang="en-ZA" dirty="0" smtClean="0"/>
                        <a:t>0% fee increase</a:t>
                      </a:r>
                      <a:endParaRPr lang="en-ZA" dirty="0"/>
                    </a:p>
                  </a:txBody>
                  <a:tcPr/>
                </a:tc>
                <a:tc>
                  <a:txBody>
                    <a:bodyPr/>
                    <a:lstStyle/>
                    <a:p>
                      <a:pPr algn="r"/>
                      <a:r>
                        <a:rPr lang="en-ZA" dirty="0" smtClean="0"/>
                        <a:t>186</a:t>
                      </a:r>
                      <a:endParaRPr lang="en-ZA" dirty="0"/>
                    </a:p>
                  </a:txBody>
                  <a:tcPr/>
                </a:tc>
              </a:tr>
              <a:tr h="370840">
                <a:tc>
                  <a:txBody>
                    <a:bodyPr/>
                    <a:lstStyle/>
                    <a:p>
                      <a:r>
                        <a:rPr lang="en-ZA" dirty="0" smtClean="0">
                          <a:solidFill>
                            <a:schemeClr val="tx1"/>
                          </a:solidFill>
                        </a:rPr>
                        <a:t>TVET Subsidies</a:t>
                      </a:r>
                      <a:r>
                        <a:rPr lang="en-ZA" baseline="0" dirty="0" smtClean="0">
                          <a:solidFill>
                            <a:schemeClr val="tx1"/>
                          </a:solidFill>
                        </a:rPr>
                        <a:t> and Compensation </a:t>
                      </a:r>
                      <a:endParaRPr lang="en-ZA" dirty="0">
                        <a:solidFill>
                          <a:schemeClr val="tx1"/>
                        </a:solidFill>
                      </a:endParaRPr>
                    </a:p>
                  </a:txBody>
                  <a:tcPr/>
                </a:tc>
                <a:tc>
                  <a:txBody>
                    <a:bodyPr/>
                    <a:lstStyle/>
                    <a:p>
                      <a:pPr algn="r"/>
                      <a:r>
                        <a:rPr lang="en-ZA" baseline="0" dirty="0" smtClean="0"/>
                        <a:t>5 555 </a:t>
                      </a:r>
                      <a:endParaRPr lang="en-ZA" dirty="0"/>
                    </a:p>
                  </a:txBody>
                  <a:tcPr/>
                </a:tc>
              </a:tr>
              <a:tr h="370840">
                <a:tc>
                  <a:txBody>
                    <a:bodyPr/>
                    <a:lstStyle/>
                    <a:p>
                      <a:r>
                        <a:rPr lang="en-ZA" dirty="0" smtClean="0">
                          <a:solidFill>
                            <a:schemeClr val="tx1"/>
                          </a:solidFill>
                        </a:rPr>
                        <a:t>Bursaries</a:t>
                      </a:r>
                      <a:r>
                        <a:rPr lang="en-ZA" baseline="0" dirty="0" smtClean="0">
                          <a:solidFill>
                            <a:schemeClr val="tx1"/>
                          </a:solidFill>
                        </a:rPr>
                        <a:t> (NSFAS)</a:t>
                      </a:r>
                      <a:endParaRPr lang="en-ZA" dirty="0">
                        <a:solidFill>
                          <a:schemeClr val="tx1"/>
                        </a:solidFill>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2 784</a:t>
                      </a:r>
                      <a:r>
                        <a:rPr lang="en-ZA" baseline="0" dirty="0" smtClean="0">
                          <a:solidFill>
                            <a:schemeClr val="tx1"/>
                          </a:solidFill>
                        </a:rPr>
                        <a:t> </a:t>
                      </a:r>
                      <a:endParaRPr lang="en-ZA" dirty="0" smtClean="0">
                        <a:solidFill>
                          <a:schemeClr val="tx1"/>
                        </a:solidFill>
                      </a:endParaRPr>
                    </a:p>
                  </a:txBody>
                  <a:tcPr/>
                </a:tc>
              </a:tr>
              <a:tr h="370840">
                <a:tc>
                  <a:txBody>
                    <a:bodyPr/>
                    <a:lstStyle/>
                    <a:p>
                      <a:r>
                        <a:rPr lang="en-ZA" dirty="0" smtClean="0">
                          <a:solidFill>
                            <a:schemeClr val="tx1"/>
                          </a:solidFill>
                        </a:rPr>
                        <a:t>DHET Goods and Services</a:t>
                      </a:r>
                      <a:endParaRPr lang="en-ZA" dirty="0">
                        <a:solidFill>
                          <a:schemeClr val="tx1"/>
                        </a:solidFill>
                      </a:endParaRPr>
                    </a:p>
                  </a:txBody>
                  <a:tcPr/>
                </a:tc>
                <a:tc>
                  <a:txBody>
                    <a:bodyPr/>
                    <a:lstStyle/>
                    <a:p>
                      <a:pPr algn="r"/>
                      <a:r>
                        <a:rPr lang="en-ZA" dirty="0" smtClean="0">
                          <a:solidFill>
                            <a:schemeClr val="tx1"/>
                          </a:solidFill>
                        </a:rPr>
                        <a:t>3 498</a:t>
                      </a:r>
                      <a:endParaRPr lang="en-ZA" dirty="0">
                        <a:solidFill>
                          <a:schemeClr val="tx1"/>
                        </a:solidFill>
                      </a:endParaRPr>
                    </a:p>
                  </a:txBody>
                  <a:tcPr/>
                </a:tc>
              </a:tr>
              <a:tr h="370840">
                <a:tc>
                  <a:txBody>
                    <a:bodyPr/>
                    <a:lstStyle/>
                    <a:p>
                      <a:r>
                        <a:rPr lang="en-ZA" dirty="0" smtClean="0">
                          <a:solidFill>
                            <a:schemeClr val="tx1"/>
                          </a:solidFill>
                        </a:rPr>
                        <a:t>Total</a:t>
                      </a:r>
                      <a:endParaRPr lang="en-ZA" dirty="0">
                        <a:solidFill>
                          <a:schemeClr val="tx1"/>
                        </a:solidFill>
                      </a:endParaRPr>
                    </a:p>
                  </a:txBody>
                  <a:tcPr/>
                </a:tc>
                <a:tc>
                  <a:txBody>
                    <a:bodyPr/>
                    <a:lstStyle/>
                    <a:p>
                      <a:pPr algn="r"/>
                      <a:r>
                        <a:rPr lang="en-ZA" dirty="0" smtClean="0">
                          <a:solidFill>
                            <a:schemeClr val="tx1"/>
                          </a:solidFill>
                        </a:rPr>
                        <a:t> 12 023</a:t>
                      </a:r>
                      <a:r>
                        <a:rPr lang="en-ZA" baseline="0" dirty="0" smtClean="0">
                          <a:solidFill>
                            <a:schemeClr val="tx1"/>
                          </a:solidFill>
                        </a:rPr>
                        <a:t> </a:t>
                      </a:r>
                      <a:endParaRPr lang="en-ZA" dirty="0">
                        <a:solidFill>
                          <a:schemeClr val="tx1"/>
                        </a:solidFill>
                      </a:endParaRPr>
                    </a:p>
                  </a:txBody>
                  <a:tcPr/>
                </a:tc>
              </a:tr>
            </a:tbl>
          </a:graphicData>
        </a:graphic>
      </p:graphicFrame>
    </p:spTree>
    <p:extLst>
      <p:ext uri="{BB962C8B-B14F-4D97-AF65-F5344CB8AC3E}">
        <p14:creationId xmlns:p14="http://schemas.microsoft.com/office/powerpoint/2010/main" xmlns="" val="642508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p:nvPr/>
        </p:nvSpPr>
        <p:spPr>
          <a:xfrm>
            <a:off x="395536" y="349252"/>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800" b="1" dirty="0" smtClean="0">
                <a:cs typeface="Arial" pitchFamily="34" charset="0"/>
              </a:rPr>
              <a:t>Financial and HR Coordination and Support</a:t>
            </a:r>
            <a:endParaRPr lang="en-ZA" sz="2800" b="1" dirty="0">
              <a:cs typeface="Arial" pitchFamily="34" charset="0"/>
            </a:endParaRPr>
          </a:p>
        </p:txBody>
      </p:sp>
      <p:sp>
        <p:nvSpPr>
          <p:cNvPr id="3076" name="Slide Number Placeholder 7"/>
          <p:cNvSpPr>
            <a:spLocks noGrp="1"/>
          </p:cNvSpPr>
          <p:nvPr>
            <p:ph type="sldNum" sz="quarter" idx="12"/>
          </p:nvPr>
        </p:nvSpPr>
        <p:spPr>
          <a:xfrm>
            <a:off x="7010400" y="6524625"/>
            <a:ext cx="21336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DDC73E1-0CA4-4C04-AC77-27C07BA7E9D9}" type="slidenum">
              <a:rPr lang="en-US" altLang="en-US" b="1"/>
              <a:pPr eaLnBrk="1" hangingPunct="1"/>
              <a:t>7</a:t>
            </a:fld>
            <a:endParaRPr lang="en-US" altLang="en-US" b="1" dirty="0"/>
          </a:p>
        </p:txBody>
      </p:sp>
      <p:sp>
        <p:nvSpPr>
          <p:cNvPr id="3077" name="TextBox 7"/>
          <p:cNvSpPr txBox="1">
            <a:spLocks noChangeArrowheads="1"/>
          </p:cNvSpPr>
          <p:nvPr/>
        </p:nvSpPr>
        <p:spPr bwMode="auto">
          <a:xfrm>
            <a:off x="395536" y="868502"/>
            <a:ext cx="8352928"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271463" indent="-271463" algn="just">
              <a:buFont typeface="Arial" pitchFamily="34" charset="0"/>
              <a:buChar char="•"/>
            </a:pPr>
            <a:r>
              <a:rPr lang="en-US" sz="2400" dirty="0">
                <a:latin typeface="+mj-lt"/>
              </a:rPr>
              <a:t>The </a:t>
            </a:r>
            <a:r>
              <a:rPr lang="en-US" sz="2400" dirty="0" smtClean="0">
                <a:latin typeface="+mj-lt"/>
              </a:rPr>
              <a:t>TVET College CFO </a:t>
            </a:r>
            <a:r>
              <a:rPr lang="en-US" sz="2400" dirty="0">
                <a:latin typeface="+mj-lt"/>
              </a:rPr>
              <a:t>project with SAICA has been extended until 30 June 2017. This will ensure that </a:t>
            </a:r>
            <a:r>
              <a:rPr lang="en-US" sz="2400" dirty="0" smtClean="0">
                <a:latin typeface="+mj-lt"/>
              </a:rPr>
              <a:t>CAs </a:t>
            </a:r>
            <a:r>
              <a:rPr lang="en-US" sz="2400" dirty="0">
                <a:latin typeface="+mj-lt"/>
              </a:rPr>
              <a:t>are still deployed at TVET Colleges without incumbent </a:t>
            </a:r>
            <a:r>
              <a:rPr lang="en-US" sz="2400" dirty="0" smtClean="0">
                <a:latin typeface="+mj-lt"/>
              </a:rPr>
              <a:t>CFOs</a:t>
            </a:r>
            <a:r>
              <a:rPr lang="en-US" sz="2400" dirty="0">
                <a:latin typeface="+mj-lt"/>
              </a:rPr>
              <a:t>. </a:t>
            </a:r>
          </a:p>
          <a:p>
            <a:pPr marL="271463" indent="-271463" algn="just">
              <a:buFont typeface="Arial" pitchFamily="34" charset="0"/>
              <a:buChar char="•"/>
            </a:pPr>
            <a:r>
              <a:rPr lang="en-US" sz="2400" dirty="0" smtClean="0">
                <a:latin typeface="+mj-lt"/>
              </a:rPr>
              <a:t>The </a:t>
            </a:r>
            <a:r>
              <a:rPr lang="en-US" sz="2400" dirty="0">
                <a:latin typeface="+mj-lt"/>
              </a:rPr>
              <a:t>Department is in </a:t>
            </a:r>
            <a:r>
              <a:rPr lang="en-US" sz="2400" dirty="0" smtClean="0">
                <a:latin typeface="+mj-lt"/>
              </a:rPr>
              <a:t>the process of finalising </a:t>
            </a:r>
            <a:r>
              <a:rPr lang="en-US" sz="2400" dirty="0">
                <a:latin typeface="+mj-lt"/>
              </a:rPr>
              <a:t>the Job Grading process for the CFO positions at TVET Colleges (known as Deputy </a:t>
            </a:r>
            <a:r>
              <a:rPr lang="en-US" sz="2400" dirty="0" smtClean="0">
                <a:latin typeface="+mj-lt"/>
              </a:rPr>
              <a:t>Principal: </a:t>
            </a:r>
            <a:r>
              <a:rPr lang="en-US" sz="2400" dirty="0">
                <a:latin typeface="+mj-lt"/>
              </a:rPr>
              <a:t>Finance) and recruitment will occur beginning of 2017.</a:t>
            </a:r>
          </a:p>
          <a:p>
            <a:pPr marL="271463" indent="-271463" algn="just">
              <a:buFont typeface="Arial" pitchFamily="34" charset="0"/>
              <a:buChar char="•"/>
            </a:pPr>
            <a:r>
              <a:rPr lang="en-US" sz="2400" dirty="0" smtClean="0">
                <a:latin typeface="+mj-lt"/>
              </a:rPr>
              <a:t>29 </a:t>
            </a:r>
            <a:r>
              <a:rPr lang="en-US" sz="2400" dirty="0">
                <a:latin typeface="+mj-lt"/>
              </a:rPr>
              <a:t>Standardised financial policies have been developed by DHET and SAICA. These policies have been recommended to TVET College Councils for </a:t>
            </a:r>
            <a:r>
              <a:rPr lang="en-US" sz="2400" dirty="0" smtClean="0">
                <a:latin typeface="+mj-lt"/>
              </a:rPr>
              <a:t>consideration and adoption. Human Resource Generalists have also been appointed to Colleges who require support.</a:t>
            </a:r>
          </a:p>
          <a:p>
            <a:pPr marL="271463" indent="-271463" algn="just">
              <a:buFont typeface="Arial" pitchFamily="34" charset="0"/>
              <a:buChar char="•"/>
            </a:pPr>
            <a:r>
              <a:rPr lang="en-US" sz="2400" dirty="0" smtClean="0">
                <a:latin typeface="+mj-lt"/>
              </a:rPr>
              <a:t>The preliminary AG audit outcomes for 2015 are confirming the need for intensified support and monitoring and evaluation.</a:t>
            </a:r>
            <a:endParaRPr lang="en-US" sz="2400" dirty="0">
              <a:latin typeface="+mj-lt"/>
            </a:endParaRPr>
          </a:p>
        </p:txBody>
      </p:sp>
    </p:spTree>
    <p:extLst>
      <p:ext uri="{BB962C8B-B14F-4D97-AF65-F5344CB8AC3E}">
        <p14:creationId xmlns:p14="http://schemas.microsoft.com/office/powerpoint/2010/main" xmlns="" val="370381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40501"/>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altLang="en-US" sz="2800" b="1" dirty="0" smtClean="0"/>
              <a:t>Human Resource Management </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8</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493162" y="1054053"/>
            <a:ext cx="8064896" cy="4801314"/>
          </a:xfrm>
          <a:prstGeom prst="rect">
            <a:avLst/>
          </a:prstGeom>
        </p:spPr>
        <p:txBody>
          <a:bodyPr wrap="square">
            <a:spAutoFit/>
          </a:bodyPr>
          <a:lstStyle/>
          <a:p>
            <a:pPr marL="342900" indent="-342900">
              <a:buFont typeface="Arial" panose="020B0604020202020204" pitchFamily="34" charset="0"/>
              <a:buChar char="•"/>
            </a:pPr>
            <a:r>
              <a:rPr lang="en-ZA" sz="2400" dirty="0" smtClean="0"/>
              <a:t>Audit findings of the Auditor-General pertaining to compensation of employees compliance matters, includes:</a:t>
            </a:r>
          </a:p>
          <a:p>
            <a:pPr marL="800100" lvl="1" indent="-342900">
              <a:buFont typeface="Courier New" panose="02070309020205020404" pitchFamily="49" charset="0"/>
              <a:buChar char="o"/>
            </a:pPr>
            <a:r>
              <a:rPr lang="en-ZA" sz="2400" dirty="0" smtClean="0"/>
              <a:t>Employees </a:t>
            </a:r>
            <a:r>
              <a:rPr lang="en-ZA" sz="2400" dirty="0"/>
              <a:t>without approval to perform additional remunerative </a:t>
            </a:r>
            <a:r>
              <a:rPr lang="en-ZA" sz="2400" dirty="0" smtClean="0"/>
              <a:t>work</a:t>
            </a:r>
          </a:p>
          <a:p>
            <a:pPr marL="800100" lvl="1" indent="-342900">
              <a:buFont typeface="Courier New" panose="02070309020205020404" pitchFamily="49" charset="0"/>
              <a:buChar char="o"/>
            </a:pPr>
            <a:r>
              <a:rPr lang="en-ZA" sz="2400" dirty="0"/>
              <a:t>Additional examination leave days granted to </a:t>
            </a:r>
            <a:r>
              <a:rPr lang="en-ZA" sz="2400" dirty="0" smtClean="0"/>
              <a:t>officials</a:t>
            </a:r>
          </a:p>
          <a:p>
            <a:pPr marL="342900" indent="-342900">
              <a:buFont typeface="Arial" panose="020B0604020202020204" pitchFamily="34" charset="0"/>
              <a:buChar char="•"/>
            </a:pPr>
            <a:r>
              <a:rPr lang="en-ZA" sz="2400" smtClean="0"/>
              <a:t>Personnel files </a:t>
            </a:r>
            <a:r>
              <a:rPr lang="en-ZA" sz="2400" dirty="0"/>
              <a:t>transferred from PDEs and Colleges were empty or with incomplete documentation</a:t>
            </a:r>
          </a:p>
          <a:p>
            <a:pPr marL="342900" indent="-342900">
              <a:buFont typeface="Arial" panose="020B0604020202020204" pitchFamily="34" charset="0"/>
              <a:buChar char="•"/>
            </a:pPr>
            <a:r>
              <a:rPr lang="en-ZA" sz="2400" dirty="0"/>
              <a:t>Pay progression paid without supporting documentation.</a:t>
            </a:r>
          </a:p>
          <a:p>
            <a:endParaRPr lang="en-ZA" sz="2400" dirty="0" smtClean="0"/>
          </a:p>
          <a:p>
            <a:endParaRPr lang="en-ZA" dirty="0"/>
          </a:p>
          <a:p>
            <a:endParaRPr lang="en-ZA" dirty="0" smtClean="0"/>
          </a:p>
          <a:p>
            <a:endParaRPr lang="en-ZA" dirty="0"/>
          </a:p>
          <a:p>
            <a:endParaRPr lang="en-ZA" dirty="0" smtClean="0"/>
          </a:p>
          <a:p>
            <a:endParaRPr lang="en-ZA" dirty="0"/>
          </a:p>
        </p:txBody>
      </p:sp>
    </p:spTree>
    <p:extLst>
      <p:ext uri="{BB962C8B-B14F-4D97-AF65-F5344CB8AC3E}">
        <p14:creationId xmlns:p14="http://schemas.microsoft.com/office/powerpoint/2010/main" xmlns="" val="114869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 y="-8555"/>
            <a:ext cx="9143999" cy="68751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395536" y="436076"/>
            <a:ext cx="8352928"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ZA" altLang="en-US" sz="2800" b="1" dirty="0"/>
              <a:t>Financial Aid </a:t>
            </a:r>
            <a:endParaRPr lang="en-ZA" sz="2800" dirty="0"/>
          </a:p>
        </p:txBody>
      </p:sp>
      <p:sp>
        <p:nvSpPr>
          <p:cNvPr id="48" name="Slide Number Placeholder 7"/>
          <p:cNvSpPr>
            <a:spLocks noGrp="1"/>
          </p:cNvSpPr>
          <p:nvPr>
            <p:ph type="sldNum" sz="quarter" idx="12"/>
          </p:nvPr>
        </p:nvSpPr>
        <p:spPr>
          <a:xfrm>
            <a:off x="6930192" y="6524027"/>
            <a:ext cx="2133600" cy="365125"/>
          </a:xfrm>
        </p:spPr>
        <p:txBody>
          <a:bodyPr/>
          <a:lstStyle/>
          <a:p>
            <a:fld id="{5BB0B389-7061-5F40-9C18-9A6CD34FEB23}" type="slidenum">
              <a:rPr lang="en-US" sz="1400" b="1" smtClean="0">
                <a:solidFill>
                  <a:schemeClr val="tx1"/>
                </a:solidFill>
              </a:rPr>
              <a:pPr/>
              <a:t>9</a:t>
            </a:fld>
            <a:endParaRPr lang="en-US" sz="1400" b="1" dirty="0">
              <a:solidFill>
                <a:schemeClr val="tx1"/>
              </a:solidFill>
            </a:endParaRPr>
          </a:p>
        </p:txBody>
      </p:sp>
      <p:sp>
        <p:nvSpPr>
          <p:cNvPr id="6" name="Content Placeholder 2"/>
          <p:cNvSpPr txBox="1">
            <a:spLocks/>
          </p:cNvSpPr>
          <p:nvPr/>
        </p:nvSpPr>
        <p:spPr>
          <a:xfrm>
            <a:off x="539552" y="1412776"/>
            <a:ext cx="8064896" cy="4752528"/>
          </a:xfrm>
          <a:prstGeom prst="rect">
            <a:avLst/>
          </a:prstGeom>
        </p:spPr>
        <p:txBody>
          <a:bodyPr vert="horz" lIns="91440" tIns="45720" rIns="91440" bIns="45720" rtlCol="0">
            <a:normAutofit/>
          </a:bodyPr>
          <a:lstStyle/>
          <a:p>
            <a:pPr marL="804863" indent="-449263">
              <a:buFont typeface="Arial" panose="020B0604020202020204" pitchFamily="34" charset="0"/>
              <a:buChar char="•"/>
            </a:pPr>
            <a:endParaRPr lang="en-US" sz="2400" dirty="0" smtClean="0"/>
          </a:p>
        </p:txBody>
      </p:sp>
      <p:sp>
        <p:nvSpPr>
          <p:cNvPr id="2" name="Rectangle 1"/>
          <p:cNvSpPr/>
          <p:nvPr/>
        </p:nvSpPr>
        <p:spPr>
          <a:xfrm>
            <a:off x="508695" y="1082082"/>
            <a:ext cx="8064896" cy="3785652"/>
          </a:xfrm>
          <a:prstGeom prst="rect">
            <a:avLst/>
          </a:prstGeom>
        </p:spPr>
        <p:txBody>
          <a:bodyPr wrap="square">
            <a:spAutoFit/>
          </a:bodyPr>
          <a:lstStyle/>
          <a:p>
            <a:pPr marL="363538" lvl="1" indent="-363538" eaLnBrk="1" fontAlgn="ctr" hangingPunct="1">
              <a:spcAft>
                <a:spcPts val="0"/>
              </a:spcAft>
              <a:buFont typeface="Arial" panose="020B0604020202020204" pitchFamily="34" charset="0"/>
              <a:buChar char="•"/>
              <a:defRPr/>
            </a:pPr>
            <a:r>
              <a:rPr lang="en-ZA" altLang="en-US" sz="2400" dirty="0">
                <a:ea typeface="ＭＳ Ｐゴシック" pitchFamily="34" charset="-128"/>
              </a:rPr>
              <a:t>Facilitate student access to TVET colleges through effective administration and management of the DHET TVET College Bursary Scheme</a:t>
            </a:r>
          </a:p>
          <a:p>
            <a:pPr marL="363538" lvl="1" indent="-363538" eaLnBrk="1" fontAlgn="ctr" hangingPunct="1">
              <a:spcAft>
                <a:spcPts val="0"/>
              </a:spcAft>
              <a:buFont typeface="Arial" panose="020B0604020202020204" pitchFamily="34" charset="0"/>
              <a:buChar char="•"/>
              <a:defRPr/>
            </a:pPr>
            <a:r>
              <a:rPr lang="en-ZA" altLang="en-US" sz="2400" dirty="0">
                <a:ea typeface="ＭＳ Ｐゴシック" pitchFamily="34" charset="-128"/>
              </a:rPr>
              <a:t>R2.321 billion allocated for 2016 is intended to benefit </a:t>
            </a:r>
            <a:r>
              <a:rPr lang="en-ZA" altLang="en-US" sz="2400" dirty="0" smtClean="0">
                <a:ea typeface="ＭＳ Ｐゴシック" pitchFamily="34" charset="-128"/>
              </a:rPr>
              <a:t>                  200 </a:t>
            </a:r>
            <a:r>
              <a:rPr lang="en-ZA" altLang="en-US" sz="2400" dirty="0">
                <a:ea typeface="ＭＳ Ｐゴシック" pitchFamily="34" charset="-128"/>
              </a:rPr>
              <a:t>000 TVET College students </a:t>
            </a:r>
          </a:p>
          <a:p>
            <a:pPr marL="363538" lvl="1" indent="-363538" eaLnBrk="1" fontAlgn="ctr" hangingPunct="1">
              <a:spcAft>
                <a:spcPts val="0"/>
              </a:spcAft>
              <a:buFont typeface="Arial" panose="020B0604020202020204" pitchFamily="34" charset="0"/>
              <a:buChar char="•"/>
              <a:defRPr/>
            </a:pPr>
            <a:r>
              <a:rPr lang="en-US" altLang="en-US" sz="2400" dirty="0">
                <a:ea typeface="ＭＳ Ｐゴシック" pitchFamily="34" charset="-128"/>
              </a:rPr>
              <a:t>To date bursaries have been awarded to </a:t>
            </a:r>
            <a:r>
              <a:rPr lang="en-GB" altLang="en-US" sz="2400" dirty="0">
                <a:ea typeface="ＭＳ Ｐゴシック" pitchFamily="34" charset="-128"/>
              </a:rPr>
              <a:t>171 432 students for the 2016 academic </a:t>
            </a:r>
            <a:r>
              <a:rPr lang="en-GB" altLang="en-US" sz="2400" dirty="0" smtClean="0">
                <a:ea typeface="ＭＳ Ｐゴシック" pitchFamily="34" charset="-128"/>
              </a:rPr>
              <a:t>year. </a:t>
            </a:r>
          </a:p>
          <a:p>
            <a:pPr marL="363538" lvl="1" indent="-363538" eaLnBrk="1" fontAlgn="ctr" hangingPunct="1">
              <a:spcAft>
                <a:spcPts val="0"/>
              </a:spcAft>
              <a:buFont typeface="Arial" panose="020B0604020202020204" pitchFamily="34" charset="0"/>
              <a:buChar char="•"/>
              <a:defRPr/>
            </a:pPr>
            <a:r>
              <a:rPr lang="en-GB" altLang="en-US" sz="2400" dirty="0" smtClean="0">
                <a:ea typeface="ＭＳ Ｐゴシック" pitchFamily="34" charset="-128"/>
              </a:rPr>
              <a:t>Some Colleges are still finalising their claims from NSFAS,  which entails providing NSFAS with signed agreements from students/parents</a:t>
            </a:r>
            <a:endParaRPr lang="en-US" altLang="en-US" sz="2400" dirty="0">
              <a:ea typeface="ＭＳ Ｐゴシック" pitchFamily="34" charset="-128"/>
            </a:endParaRPr>
          </a:p>
        </p:txBody>
      </p:sp>
    </p:spTree>
    <p:extLst>
      <p:ext uri="{BB962C8B-B14F-4D97-AF65-F5344CB8AC3E}">
        <p14:creationId xmlns:p14="http://schemas.microsoft.com/office/powerpoint/2010/main" xmlns="" val="2173273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2407</Words>
  <Application>Microsoft Office PowerPoint</Application>
  <PresentationFormat>On-screen Show (4:3)</PresentationFormat>
  <Paragraphs>247</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Firoz Patel</dc:creator>
  <cp:lastModifiedBy>PUMZA</cp:lastModifiedBy>
  <cp:revision>24</cp:revision>
  <dcterms:created xsi:type="dcterms:W3CDTF">2016-09-12T13:44:13Z</dcterms:created>
  <dcterms:modified xsi:type="dcterms:W3CDTF">2016-09-15T09:17:49Z</dcterms:modified>
</cp:coreProperties>
</file>