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35"/>
  </p:notesMasterIdLst>
  <p:sldIdLst>
    <p:sldId id="390" r:id="rId3"/>
    <p:sldId id="336" r:id="rId4"/>
    <p:sldId id="350" r:id="rId5"/>
    <p:sldId id="371" r:id="rId6"/>
    <p:sldId id="376" r:id="rId7"/>
    <p:sldId id="377" r:id="rId8"/>
    <p:sldId id="378" r:id="rId9"/>
    <p:sldId id="367" r:id="rId10"/>
    <p:sldId id="379" r:id="rId11"/>
    <p:sldId id="380" r:id="rId12"/>
    <p:sldId id="381" r:id="rId13"/>
    <p:sldId id="382" r:id="rId14"/>
    <p:sldId id="383" r:id="rId15"/>
    <p:sldId id="348" r:id="rId16"/>
    <p:sldId id="385" r:id="rId17"/>
    <p:sldId id="352" r:id="rId18"/>
    <p:sldId id="349" r:id="rId19"/>
    <p:sldId id="353" r:id="rId20"/>
    <p:sldId id="355" r:id="rId21"/>
    <p:sldId id="373" r:id="rId22"/>
    <p:sldId id="354" r:id="rId23"/>
    <p:sldId id="356" r:id="rId24"/>
    <p:sldId id="357" r:id="rId25"/>
    <p:sldId id="358" r:id="rId26"/>
    <p:sldId id="386" r:id="rId27"/>
    <p:sldId id="366" r:id="rId28"/>
    <p:sldId id="387" r:id="rId29"/>
    <p:sldId id="359" r:id="rId30"/>
    <p:sldId id="388" r:id="rId31"/>
    <p:sldId id="392" r:id="rId32"/>
    <p:sldId id="389" r:id="rId33"/>
    <p:sldId id="347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16" autoAdjust="0"/>
    <p:restoredTop sz="5000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localhost\Users\BhekiMahlobo\Documents\!%20MA%20600%20CE\615%20Research%20and%20Report\2012-2014%20CET%20Student%20particip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localhost\Users\BhekiMahlobo\Documents\Lecturer%20REQV%20Levels%20per%20provi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baseline="0" dirty="0" smtClean="0"/>
              <a:t>Student Enrolment per programme type: 2012-2014</a:t>
            </a:r>
            <a:endParaRPr lang="en-GB" sz="1600" b="1" i="0" baseline="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Sheet1!$C$4:$C$10</c:f>
              <c:strCache>
                <c:ptCount val="6"/>
                <c:pt idx="0">
                  <c:v>AET L1-3</c:v>
                </c:pt>
                <c:pt idx="1">
                  <c:v>NQF 1</c:v>
                </c:pt>
                <c:pt idx="2">
                  <c:v>NQF 2-3</c:v>
                </c:pt>
                <c:pt idx="3">
                  <c:v>NQF4</c:v>
                </c:pt>
                <c:pt idx="4">
                  <c:v>PrtQLFS</c:v>
                </c:pt>
                <c:pt idx="5">
                  <c:v>TOTAL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0">
                  <c:v>93936</c:v>
                </c:pt>
                <c:pt idx="1">
                  <c:v>134276</c:v>
                </c:pt>
                <c:pt idx="2">
                  <c:v>471</c:v>
                </c:pt>
                <c:pt idx="3">
                  <c:v>71037</c:v>
                </c:pt>
                <c:pt idx="4">
                  <c:v>6658</c:v>
                </c:pt>
                <c:pt idx="5">
                  <c:v>306378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Sheet1!$C$4:$C$10</c:f>
              <c:strCache>
                <c:ptCount val="6"/>
                <c:pt idx="0">
                  <c:v>AET L1-3</c:v>
                </c:pt>
                <c:pt idx="1">
                  <c:v>NQF 1</c:v>
                </c:pt>
                <c:pt idx="2">
                  <c:v>NQF 2-3</c:v>
                </c:pt>
                <c:pt idx="3">
                  <c:v>NQF4</c:v>
                </c:pt>
                <c:pt idx="4">
                  <c:v>PrtQLFS</c:v>
                </c:pt>
                <c:pt idx="5">
                  <c:v>TOTAL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61183</c:v>
                </c:pt>
                <c:pt idx="1">
                  <c:v>109352</c:v>
                </c:pt>
                <c:pt idx="2">
                  <c:v>1172</c:v>
                </c:pt>
                <c:pt idx="3">
                  <c:v>70536</c:v>
                </c:pt>
                <c:pt idx="4">
                  <c:v>6264</c:v>
                </c:pt>
                <c:pt idx="5">
                  <c:v>248507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Sheet1!$C$4:$C$10</c:f>
              <c:strCache>
                <c:ptCount val="6"/>
                <c:pt idx="0">
                  <c:v>AET L1-3</c:v>
                </c:pt>
                <c:pt idx="1">
                  <c:v>NQF 1</c:v>
                </c:pt>
                <c:pt idx="2">
                  <c:v>NQF 2-3</c:v>
                </c:pt>
                <c:pt idx="3">
                  <c:v>NQF4</c:v>
                </c:pt>
                <c:pt idx="4">
                  <c:v>PrtQLFS</c:v>
                </c:pt>
                <c:pt idx="5">
                  <c:v>TOTAL</c:v>
                </c:pt>
              </c:strCache>
            </c:strRef>
          </c:cat>
          <c:val>
            <c:numRef>
              <c:f>Sheet1!$F$4:$F$10</c:f>
              <c:numCache>
                <c:formatCode>General</c:formatCode>
                <c:ptCount val="7"/>
                <c:pt idx="0">
                  <c:v>61316</c:v>
                </c:pt>
                <c:pt idx="1">
                  <c:v>114760</c:v>
                </c:pt>
                <c:pt idx="2">
                  <c:v>1031</c:v>
                </c:pt>
                <c:pt idx="3">
                  <c:v>80214</c:v>
                </c:pt>
                <c:pt idx="4">
                  <c:v>5300</c:v>
                </c:pt>
                <c:pt idx="5">
                  <c:v>262621</c:v>
                </c:pt>
              </c:numCache>
            </c:numRef>
          </c:val>
        </c:ser>
        <c:dLbls/>
        <c:gapWidth val="219"/>
        <c:overlap val="-27"/>
        <c:axId val="51209344"/>
        <c:axId val="51210880"/>
      </c:barChart>
      <c:catAx>
        <c:axId val="5120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0880"/>
        <c:crosses val="autoZero"/>
        <c:auto val="1"/>
        <c:lblAlgn val="ctr"/>
        <c:lblOffset val="100"/>
      </c:catAx>
      <c:valAx>
        <c:axId val="51210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09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" charset="0"/>
                <a:ea typeface="+mn-ea"/>
                <a:cs typeface="+mn-cs"/>
              </a:defRPr>
            </a:pPr>
            <a:r>
              <a:rPr lang="en-GB" dirty="0"/>
              <a:t>Student enrolment preferences: 2012-2014</a:t>
            </a:r>
          </a:p>
        </c:rich>
      </c:tx>
      <c:layout>
        <c:manualLayout>
          <c:xMode val="edge"/>
          <c:yMode val="edge"/>
          <c:x val="0.19066734130990279"/>
          <c:y val="2.3422093230627762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L1-L3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93936</c:v>
                </c:pt>
                <c:pt idx="1">
                  <c:v>61183</c:v>
                </c:pt>
                <c:pt idx="2">
                  <c:v>61316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NQF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130276</c:v>
                </c:pt>
                <c:pt idx="1">
                  <c:v>109352</c:v>
                </c:pt>
                <c:pt idx="2">
                  <c:v>114760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GR. 10-11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471</c:v>
                </c:pt>
                <c:pt idx="1">
                  <c:v>1172</c:v>
                </c:pt>
                <c:pt idx="2">
                  <c:v>1031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NQF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71037</c:v>
                </c:pt>
                <c:pt idx="1">
                  <c:v>70536</c:v>
                </c:pt>
                <c:pt idx="2">
                  <c:v>80214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PART QLFS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6658</c:v>
                </c:pt>
                <c:pt idx="1">
                  <c:v>6264</c:v>
                </c:pt>
                <c:pt idx="2">
                  <c:v>5300</c:v>
                </c:pt>
              </c:numCache>
            </c:numRef>
          </c:val>
        </c:ser>
        <c:dLbls/>
        <c:gapWidth val="219"/>
        <c:overlap val="-27"/>
        <c:axId val="67301760"/>
        <c:axId val="67303296"/>
      </c:barChart>
      <c:catAx>
        <c:axId val="67301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" charset="0"/>
                <a:ea typeface="+mn-ea"/>
                <a:cs typeface="+mn-cs"/>
              </a:defRPr>
            </a:pPr>
            <a:endParaRPr lang="en-US"/>
          </a:p>
        </c:txPr>
        <c:crossAx val="67303296"/>
        <c:crosses val="autoZero"/>
        <c:auto val="1"/>
        <c:lblAlgn val="ctr"/>
        <c:lblOffset val="100"/>
      </c:catAx>
      <c:valAx>
        <c:axId val="67303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" charset="0"/>
                <a:ea typeface="+mn-ea"/>
                <a:cs typeface="+mn-cs"/>
              </a:defRPr>
            </a:pPr>
            <a:endParaRPr lang="en-US"/>
          </a:p>
        </c:txPr>
        <c:crossAx val="6730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 i="0" baseline="0">
          <a:latin typeface="times ne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GETC</a:t>
            </a:r>
            <a:r>
              <a:rPr lang="en-GB" baseline="0" dirty="0" smtClean="0"/>
              <a:t> Completion rates: 2011-2014</a:t>
            </a:r>
            <a:endParaRPr lang="en-GB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48.2</c:v>
                </c:pt>
                <c:pt idx="2">
                  <c:v>42.4</c:v>
                </c:pt>
                <c:pt idx="3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41.8</c:v>
                </c:pt>
                <c:pt idx="2">
                  <c:v>36.200000000000003</c:v>
                </c:pt>
                <c:pt idx="3">
                  <c:v>46.8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32</c:v>
                </c:pt>
                <c:pt idx="1">
                  <c:v>39.200000000000003</c:v>
                </c:pt>
                <c:pt idx="2">
                  <c:v>37.9</c:v>
                </c:pt>
                <c:pt idx="3">
                  <c:v>36.5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KZN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38</c:v>
                </c:pt>
                <c:pt idx="1">
                  <c:v>51.2</c:v>
                </c:pt>
                <c:pt idx="2">
                  <c:v>52.4</c:v>
                </c:pt>
                <c:pt idx="3">
                  <c:v>43.3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26</c:v>
                </c:pt>
                <c:pt idx="1">
                  <c:v>28.1</c:v>
                </c:pt>
                <c:pt idx="2">
                  <c:v>34.4</c:v>
                </c:pt>
                <c:pt idx="3">
                  <c:v>35.1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22</c:v>
                </c:pt>
                <c:pt idx="1">
                  <c:v>32.5</c:v>
                </c:pt>
                <c:pt idx="2">
                  <c:v>24.8</c:v>
                </c:pt>
                <c:pt idx="3">
                  <c:v>30.1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17</c:v>
                </c:pt>
                <c:pt idx="1">
                  <c:v>32.300000000000011</c:v>
                </c:pt>
                <c:pt idx="2">
                  <c:v>32</c:v>
                </c:pt>
                <c:pt idx="3">
                  <c:v>29.5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23</c:v>
                </c:pt>
                <c:pt idx="1">
                  <c:v>31</c:v>
                </c:pt>
                <c:pt idx="2">
                  <c:v>32.200000000000003</c:v>
                </c:pt>
                <c:pt idx="3">
                  <c:v>33.9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WC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26</c:v>
                </c:pt>
                <c:pt idx="1">
                  <c:v>33.700000000000003</c:v>
                </c:pt>
                <c:pt idx="2">
                  <c:v>28</c:v>
                </c:pt>
                <c:pt idx="3">
                  <c:v>46.9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34.9</c:v>
                </c:pt>
                <c:pt idx="1">
                  <c:v>41.8</c:v>
                </c:pt>
                <c:pt idx="2">
                  <c:v>38</c:v>
                </c:pt>
                <c:pt idx="3">
                  <c:v>37.6</c:v>
                </c:pt>
              </c:numCache>
            </c:numRef>
          </c:val>
        </c:ser>
        <c:dLbls/>
        <c:gapWidth val="219"/>
        <c:overlap val="-27"/>
        <c:axId val="77267328"/>
        <c:axId val="77268864"/>
      </c:barChart>
      <c:catAx>
        <c:axId val="77267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68864"/>
        <c:crosses val="autoZero"/>
        <c:auto val="1"/>
        <c:lblAlgn val="ctr"/>
        <c:lblOffset val="100"/>
      </c:catAx>
      <c:valAx>
        <c:axId val="7726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67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Bold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Bold" charset="0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Dilemma and the Challenge: The State of CET Lecturer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Qualifications,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08878152633547"/>
          <c:y val="2.3202954046640861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132255044115798"/>
          <c:y val="6.8951251814400899E-2"/>
          <c:w val="0.82415106446980413"/>
          <c:h val="0.55266355453540905"/>
        </c:manualLayout>
      </c:layout>
      <c:barChart>
        <c:barDir val="col"/>
        <c:grouping val="clustered"/>
        <c:ser>
          <c:idx val="0"/>
          <c:order val="0"/>
          <c:tx>
            <c:strRef>
              <c:f>'REQV''s CET'!$B$1</c:f>
              <c:strCache>
                <c:ptCount val="1"/>
                <c:pt idx="0">
                  <c:v>REQV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'REQV''s CET'!$A$2:$A$11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NTL</c:v>
                </c:pt>
              </c:strCache>
            </c:strRef>
          </c:cat>
          <c:val>
            <c:numRef>
              <c:f>'REQV''s CET'!$B$2:$B$11</c:f>
              <c:numCache>
                <c:formatCode>General</c:formatCode>
                <c:ptCount val="10"/>
                <c:pt idx="0">
                  <c:v>598</c:v>
                </c:pt>
                <c:pt idx="1">
                  <c:v>64</c:v>
                </c:pt>
                <c:pt idx="2">
                  <c:v>256</c:v>
                </c:pt>
                <c:pt idx="3">
                  <c:v>1999</c:v>
                </c:pt>
                <c:pt idx="4">
                  <c:v>45</c:v>
                </c:pt>
                <c:pt idx="5">
                  <c:v>16</c:v>
                </c:pt>
                <c:pt idx="6">
                  <c:v>48</c:v>
                </c:pt>
                <c:pt idx="7">
                  <c:v>56</c:v>
                </c:pt>
                <c:pt idx="8">
                  <c:v>10</c:v>
                </c:pt>
                <c:pt idx="9">
                  <c:v>3092</c:v>
                </c:pt>
              </c:numCache>
            </c:numRef>
          </c:val>
        </c:ser>
        <c:ser>
          <c:idx val="1"/>
          <c:order val="1"/>
          <c:tx>
            <c:strRef>
              <c:f>'REQV''s CET'!$C$1</c:f>
              <c:strCache>
                <c:ptCount val="1"/>
                <c:pt idx="0">
                  <c:v>REQV  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'REQV''s CET'!$A$2:$A$11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NTL</c:v>
                </c:pt>
              </c:strCache>
            </c:strRef>
          </c:cat>
          <c:val>
            <c:numRef>
              <c:f>'REQV''s CET'!$C$2:$C$11</c:f>
              <c:numCache>
                <c:formatCode>General</c:formatCode>
                <c:ptCount val="10"/>
                <c:pt idx="0">
                  <c:v>277</c:v>
                </c:pt>
                <c:pt idx="1">
                  <c:v>269</c:v>
                </c:pt>
                <c:pt idx="2">
                  <c:v>90</c:v>
                </c:pt>
                <c:pt idx="3">
                  <c:v>768</c:v>
                </c:pt>
                <c:pt idx="4">
                  <c:v>303</c:v>
                </c:pt>
                <c:pt idx="5">
                  <c:v>238</c:v>
                </c:pt>
                <c:pt idx="6">
                  <c:v>30</c:v>
                </c:pt>
                <c:pt idx="7">
                  <c:v>202</c:v>
                </c:pt>
                <c:pt idx="8">
                  <c:v>10</c:v>
                </c:pt>
                <c:pt idx="9">
                  <c:v>2187</c:v>
                </c:pt>
              </c:numCache>
            </c:numRef>
          </c:val>
        </c:ser>
        <c:ser>
          <c:idx val="2"/>
          <c:order val="2"/>
          <c:tx>
            <c:strRef>
              <c:f>'REQV''s CET'!$D$1</c:f>
              <c:strCache>
                <c:ptCount val="1"/>
                <c:pt idx="0">
                  <c:v> REQV  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'REQV''s CET'!$A$2:$A$11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NTL</c:v>
                </c:pt>
              </c:strCache>
            </c:strRef>
          </c:cat>
          <c:val>
            <c:numRef>
              <c:f>'REQV''s CET'!$D$2:$D$11</c:f>
              <c:numCache>
                <c:formatCode>General</c:formatCode>
                <c:ptCount val="10"/>
                <c:pt idx="0">
                  <c:v>210</c:v>
                </c:pt>
                <c:pt idx="1">
                  <c:v>70</c:v>
                </c:pt>
                <c:pt idx="2">
                  <c:v>116</c:v>
                </c:pt>
                <c:pt idx="3">
                  <c:v>184</c:v>
                </c:pt>
                <c:pt idx="4">
                  <c:v>153</c:v>
                </c:pt>
                <c:pt idx="5">
                  <c:v>30</c:v>
                </c:pt>
                <c:pt idx="6">
                  <c:v>23</c:v>
                </c:pt>
                <c:pt idx="7">
                  <c:v>318</c:v>
                </c:pt>
                <c:pt idx="8">
                  <c:v>22</c:v>
                </c:pt>
                <c:pt idx="9">
                  <c:v>1126</c:v>
                </c:pt>
              </c:numCache>
            </c:numRef>
          </c:val>
        </c:ser>
        <c:ser>
          <c:idx val="3"/>
          <c:order val="3"/>
          <c:tx>
            <c:strRef>
              <c:f>'REQV''s CET'!$E$1</c:f>
              <c:strCache>
                <c:ptCount val="1"/>
                <c:pt idx="0">
                  <c:v>REQV  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'REQV''s CET'!$A$2:$A$11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NTL</c:v>
                </c:pt>
              </c:strCache>
            </c:strRef>
          </c:cat>
          <c:val>
            <c:numRef>
              <c:f>'REQV''s CET'!$E$2:$E$11</c:f>
              <c:numCache>
                <c:formatCode>General</c:formatCode>
                <c:ptCount val="10"/>
                <c:pt idx="0">
                  <c:v>1598</c:v>
                </c:pt>
                <c:pt idx="1">
                  <c:v>351</c:v>
                </c:pt>
                <c:pt idx="2">
                  <c:v>817</c:v>
                </c:pt>
                <c:pt idx="3">
                  <c:v>0</c:v>
                </c:pt>
                <c:pt idx="4">
                  <c:v>1020</c:v>
                </c:pt>
                <c:pt idx="5">
                  <c:v>1124</c:v>
                </c:pt>
                <c:pt idx="6">
                  <c:v>67</c:v>
                </c:pt>
                <c:pt idx="7">
                  <c:v>717</c:v>
                </c:pt>
                <c:pt idx="8">
                  <c:v>187</c:v>
                </c:pt>
                <c:pt idx="9">
                  <c:v>5881</c:v>
                </c:pt>
              </c:numCache>
            </c:numRef>
          </c:val>
        </c:ser>
        <c:ser>
          <c:idx val="4"/>
          <c:order val="4"/>
          <c:tx>
            <c:strRef>
              <c:f>'REQV''s CET'!$F$1</c:f>
              <c:strCache>
                <c:ptCount val="1"/>
                <c:pt idx="0">
                  <c:v>REQV  13+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'REQV''s CET'!$A$2:$A$11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NTL</c:v>
                </c:pt>
              </c:strCache>
            </c:strRef>
          </c:cat>
          <c:val>
            <c:numRef>
              <c:f>'REQV''s CET'!$F$2:$F$11</c:f>
              <c:numCache>
                <c:formatCode>General</c:formatCode>
                <c:ptCount val="10"/>
                <c:pt idx="0">
                  <c:v>169</c:v>
                </c:pt>
                <c:pt idx="1">
                  <c:v>303</c:v>
                </c:pt>
                <c:pt idx="2">
                  <c:v>867</c:v>
                </c:pt>
                <c:pt idx="3">
                  <c:v>2381</c:v>
                </c:pt>
                <c:pt idx="4">
                  <c:v>359</c:v>
                </c:pt>
                <c:pt idx="5">
                  <c:v>0</c:v>
                </c:pt>
                <c:pt idx="6">
                  <c:v>21</c:v>
                </c:pt>
                <c:pt idx="7">
                  <c:v>0</c:v>
                </c:pt>
                <c:pt idx="8">
                  <c:v>247</c:v>
                </c:pt>
                <c:pt idx="9">
                  <c:v>4347</c:v>
                </c:pt>
              </c:numCache>
            </c:numRef>
          </c:val>
        </c:ser>
        <c:ser>
          <c:idx val="5"/>
          <c:order val="5"/>
          <c:tx>
            <c:strRef>
              <c:f>'REQV''s CET'!$G$1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'REQV''s CET'!$A$2:$A$11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GP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NTL</c:v>
                </c:pt>
              </c:strCache>
            </c:strRef>
          </c:cat>
          <c:val>
            <c:numRef>
              <c:f>'REQV''s CET'!$G$2:$G$11</c:f>
              <c:numCache>
                <c:formatCode>General</c:formatCode>
                <c:ptCount val="10"/>
                <c:pt idx="0">
                  <c:v>2852</c:v>
                </c:pt>
                <c:pt idx="1">
                  <c:v>1057</c:v>
                </c:pt>
                <c:pt idx="2">
                  <c:v>2146</c:v>
                </c:pt>
                <c:pt idx="3">
                  <c:v>5332</c:v>
                </c:pt>
                <c:pt idx="4">
                  <c:v>1880</c:v>
                </c:pt>
                <c:pt idx="5">
                  <c:v>1408</c:v>
                </c:pt>
                <c:pt idx="6">
                  <c:v>189</c:v>
                </c:pt>
                <c:pt idx="7">
                  <c:v>1293</c:v>
                </c:pt>
                <c:pt idx="8">
                  <c:v>476</c:v>
                </c:pt>
                <c:pt idx="9">
                  <c:v>16633</c:v>
                </c:pt>
              </c:numCache>
            </c:numRef>
          </c:val>
        </c:ser>
        <c:dLbls/>
        <c:gapWidth val="219"/>
        <c:overlap val="-27"/>
        <c:axId val="51383296"/>
        <c:axId val="51405568"/>
      </c:barChart>
      <c:catAx>
        <c:axId val="51383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Bold" charset="0"/>
                <a:ea typeface="+mn-ea"/>
                <a:cs typeface="+mn-cs"/>
              </a:defRPr>
            </a:pPr>
            <a:endParaRPr lang="en-US"/>
          </a:p>
        </c:txPr>
        <c:crossAx val="51405568"/>
        <c:crosses val="autoZero"/>
        <c:auto val="1"/>
        <c:lblAlgn val="ctr"/>
        <c:lblOffset val="100"/>
      </c:catAx>
      <c:valAx>
        <c:axId val="51405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83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 Bold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 Bold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 b="1" i="0" baseline="0">
          <a:latin typeface="Times New Roman Bold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D9D28-A310-9048-89A8-609F942B89DC}" type="doc">
      <dgm:prSet loTypeId="urn:microsoft.com/office/officeart/2005/8/layout/pyramid4#1" loCatId="relationship" qsTypeId="urn:microsoft.com/office/officeart/2005/8/quickstyle/simple4" qsCatId="simple" csTypeId="urn:microsoft.com/office/officeart/2005/8/colors/accent1_2" csCatId="accent1" phldr="1"/>
      <dgm:spPr/>
    </dgm:pt>
    <dgm:pt modelId="{E8D72EAF-F035-8D44-AF04-D00EA610BCFC}">
      <dgm:prSet phldrT="[Text]"/>
      <dgm:spPr/>
      <dgm:t>
        <a:bodyPr/>
        <a:lstStyle/>
        <a:p>
          <a:r>
            <a:rPr lang="en-GB" dirty="0" smtClean="0"/>
            <a:t>Formal General Education qualifications</a:t>
          </a:r>
          <a:endParaRPr lang="en-GB" dirty="0"/>
        </a:p>
      </dgm:t>
    </dgm:pt>
    <dgm:pt modelId="{E1805A44-736A-D440-B460-550C9F926877}" type="parTrans" cxnId="{F20BAB60-D625-CF49-AA1E-058B14CBDDC1}">
      <dgm:prSet/>
      <dgm:spPr/>
      <dgm:t>
        <a:bodyPr/>
        <a:lstStyle/>
        <a:p>
          <a:endParaRPr lang="en-GB"/>
        </a:p>
      </dgm:t>
    </dgm:pt>
    <dgm:pt modelId="{1BA5F978-95B3-7B43-B3FC-70400801E5F8}" type="sibTrans" cxnId="{F20BAB60-D625-CF49-AA1E-058B14CBDDC1}">
      <dgm:prSet/>
      <dgm:spPr/>
      <dgm:t>
        <a:bodyPr/>
        <a:lstStyle/>
        <a:p>
          <a:endParaRPr lang="en-GB"/>
        </a:p>
      </dgm:t>
    </dgm:pt>
    <dgm:pt modelId="{30C8BB0F-BEA3-3947-AD84-E834B25FB51C}">
      <dgm:prSet phldrT="[Text]"/>
      <dgm:spPr/>
      <dgm:t>
        <a:bodyPr/>
        <a:lstStyle/>
        <a:p>
          <a:r>
            <a:rPr lang="en-GB" dirty="0" smtClean="0"/>
            <a:t>Non-formal community programmes</a:t>
          </a:r>
          <a:endParaRPr lang="en-GB" dirty="0"/>
        </a:p>
      </dgm:t>
    </dgm:pt>
    <dgm:pt modelId="{EE389936-1B2D-1C4D-A878-14B6A45F3104}" type="parTrans" cxnId="{B85645C2-9619-1A48-81F3-F65D7A27814A}">
      <dgm:prSet/>
      <dgm:spPr/>
      <dgm:t>
        <a:bodyPr/>
        <a:lstStyle/>
        <a:p>
          <a:endParaRPr lang="en-GB"/>
        </a:p>
      </dgm:t>
    </dgm:pt>
    <dgm:pt modelId="{F804B2AF-2637-CA40-B3AC-3E1D16CF8312}" type="sibTrans" cxnId="{B85645C2-9619-1A48-81F3-F65D7A27814A}">
      <dgm:prSet/>
      <dgm:spPr/>
      <dgm:t>
        <a:bodyPr/>
        <a:lstStyle/>
        <a:p>
          <a:endParaRPr lang="en-GB"/>
        </a:p>
      </dgm:t>
    </dgm:pt>
    <dgm:pt modelId="{7800937B-17CE-1C42-A004-291FE16131E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Community Education and Training</a:t>
          </a:r>
          <a:endParaRPr lang="en-GB" dirty="0">
            <a:solidFill>
              <a:schemeClr val="tx1"/>
            </a:solidFill>
          </a:endParaRPr>
        </a:p>
      </dgm:t>
    </dgm:pt>
    <dgm:pt modelId="{CF47BAB8-BDED-F44A-8987-7B0E36958D39}" type="parTrans" cxnId="{E1412DF0-27A5-854E-BD08-3A2CD73164A6}">
      <dgm:prSet/>
      <dgm:spPr/>
      <dgm:t>
        <a:bodyPr/>
        <a:lstStyle/>
        <a:p>
          <a:endParaRPr lang="en-GB"/>
        </a:p>
      </dgm:t>
    </dgm:pt>
    <dgm:pt modelId="{D089E98B-CE2E-344E-AEA8-CBBAFB855EA4}" type="sibTrans" cxnId="{E1412DF0-27A5-854E-BD08-3A2CD73164A6}">
      <dgm:prSet/>
      <dgm:spPr/>
      <dgm:t>
        <a:bodyPr/>
        <a:lstStyle/>
        <a:p>
          <a:endParaRPr lang="en-GB"/>
        </a:p>
      </dgm:t>
    </dgm:pt>
    <dgm:pt modelId="{7D9A69A0-D3E2-D340-A59D-454823322239}">
      <dgm:prSet/>
      <dgm:spPr/>
      <dgm:t>
        <a:bodyPr/>
        <a:lstStyle/>
        <a:p>
          <a:r>
            <a:rPr lang="en-GB" dirty="0" smtClean="0"/>
            <a:t>Formal occupational qualifications</a:t>
          </a:r>
          <a:endParaRPr lang="en-GB" dirty="0"/>
        </a:p>
      </dgm:t>
    </dgm:pt>
    <dgm:pt modelId="{1453575E-F3EA-544B-98B2-0C894F81812F}" type="parTrans" cxnId="{1D8C64F0-911C-6E44-93BD-A159CBB0CA9E}">
      <dgm:prSet/>
      <dgm:spPr/>
      <dgm:t>
        <a:bodyPr/>
        <a:lstStyle/>
        <a:p>
          <a:endParaRPr lang="en-GB"/>
        </a:p>
      </dgm:t>
    </dgm:pt>
    <dgm:pt modelId="{E7DC6E51-C742-4F4C-9AAD-CF61C8D2B374}" type="sibTrans" cxnId="{1D8C64F0-911C-6E44-93BD-A159CBB0CA9E}">
      <dgm:prSet/>
      <dgm:spPr/>
      <dgm:t>
        <a:bodyPr/>
        <a:lstStyle/>
        <a:p>
          <a:endParaRPr lang="en-GB"/>
        </a:p>
      </dgm:t>
    </dgm:pt>
    <dgm:pt modelId="{8FE45BCF-F3EC-A246-85DA-4D76F9472EF1}" type="pres">
      <dgm:prSet presAssocID="{AFFD9D28-A310-9048-89A8-609F942B89DC}" presName="compositeShape" presStyleCnt="0">
        <dgm:presLayoutVars>
          <dgm:chMax/>
          <dgm:chPref/>
          <dgm:dir/>
          <dgm:resizeHandles val="exact"/>
        </dgm:presLayoutVars>
      </dgm:prSet>
      <dgm:spPr/>
    </dgm:pt>
    <dgm:pt modelId="{C2BD6C3A-3D36-D640-9AE3-F9423755097C}" type="pres">
      <dgm:prSet presAssocID="{AFFD9D28-A310-9048-89A8-609F942B89DC}" presName="triangle1" presStyleLbl="node1" presStyleIdx="0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F62A2-EF26-254F-AA0E-C656FBE24908}" type="pres">
      <dgm:prSet presAssocID="{AFFD9D28-A310-9048-89A8-609F942B89DC}" presName="triangle2" presStyleLbl="node1" presStyleIdx="1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11EDE-FEAE-3349-99A7-26E2EE850216}" type="pres">
      <dgm:prSet presAssocID="{AFFD9D28-A310-9048-89A8-609F942B89DC}" presName="triangle3" presStyleLbl="node1" presStyleIdx="2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3E4866-669B-BB4E-9605-A6E54981D5EE}" type="pres">
      <dgm:prSet presAssocID="{AFFD9D28-A310-9048-89A8-609F942B89DC}" presName="triangle4" presStyleLbl="node1" presStyleIdx="3" presStyleCnt="4">
        <dgm:presLayoutVars>
          <dgm:chMax/>
          <dgm:chPref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5645C2-9619-1A48-81F3-F65D7A27814A}" srcId="{AFFD9D28-A310-9048-89A8-609F942B89DC}" destId="{30C8BB0F-BEA3-3947-AD84-E834B25FB51C}" srcOrd="1" destOrd="0" parTransId="{EE389936-1B2D-1C4D-A878-14B6A45F3104}" sibTransId="{F804B2AF-2637-CA40-B3AC-3E1D16CF8312}"/>
    <dgm:cxn modelId="{3C7AA622-2B5D-B54E-8406-CE87D84E0E8B}" type="presOf" srcId="{30C8BB0F-BEA3-3947-AD84-E834B25FB51C}" destId="{D9DF62A2-EF26-254F-AA0E-C656FBE24908}" srcOrd="0" destOrd="0" presId="urn:microsoft.com/office/officeart/2005/8/layout/pyramid4#1"/>
    <dgm:cxn modelId="{1D8C64F0-911C-6E44-93BD-A159CBB0CA9E}" srcId="{AFFD9D28-A310-9048-89A8-609F942B89DC}" destId="{7D9A69A0-D3E2-D340-A59D-454823322239}" srcOrd="3" destOrd="0" parTransId="{1453575E-F3EA-544B-98B2-0C894F81812F}" sibTransId="{E7DC6E51-C742-4F4C-9AAD-CF61C8D2B374}"/>
    <dgm:cxn modelId="{78A8D518-0618-7F41-8CF7-8348734BEFD3}" type="presOf" srcId="{AFFD9D28-A310-9048-89A8-609F942B89DC}" destId="{8FE45BCF-F3EC-A246-85DA-4D76F9472EF1}" srcOrd="0" destOrd="0" presId="urn:microsoft.com/office/officeart/2005/8/layout/pyramid4#1"/>
    <dgm:cxn modelId="{C99D4B1D-67A8-674D-ABD2-EFB70E3E5FCD}" type="presOf" srcId="{E8D72EAF-F035-8D44-AF04-D00EA610BCFC}" destId="{C2BD6C3A-3D36-D640-9AE3-F9423755097C}" srcOrd="0" destOrd="0" presId="urn:microsoft.com/office/officeart/2005/8/layout/pyramid4#1"/>
    <dgm:cxn modelId="{8D61603D-852F-4047-B872-805609618570}" type="presOf" srcId="{7D9A69A0-D3E2-D340-A59D-454823322239}" destId="{5B3E4866-669B-BB4E-9605-A6E54981D5EE}" srcOrd="0" destOrd="0" presId="urn:microsoft.com/office/officeart/2005/8/layout/pyramid4#1"/>
    <dgm:cxn modelId="{D684FF0F-8CA7-AE43-98D1-88F2DAB9BCEC}" type="presOf" srcId="{7800937B-17CE-1C42-A004-291FE16131E5}" destId="{5D311EDE-FEAE-3349-99A7-26E2EE850216}" srcOrd="0" destOrd="0" presId="urn:microsoft.com/office/officeart/2005/8/layout/pyramid4#1"/>
    <dgm:cxn modelId="{F20BAB60-D625-CF49-AA1E-058B14CBDDC1}" srcId="{AFFD9D28-A310-9048-89A8-609F942B89DC}" destId="{E8D72EAF-F035-8D44-AF04-D00EA610BCFC}" srcOrd="0" destOrd="0" parTransId="{E1805A44-736A-D440-B460-550C9F926877}" sibTransId="{1BA5F978-95B3-7B43-B3FC-70400801E5F8}"/>
    <dgm:cxn modelId="{E1412DF0-27A5-854E-BD08-3A2CD73164A6}" srcId="{AFFD9D28-A310-9048-89A8-609F942B89DC}" destId="{7800937B-17CE-1C42-A004-291FE16131E5}" srcOrd="2" destOrd="0" parTransId="{CF47BAB8-BDED-F44A-8987-7B0E36958D39}" sibTransId="{D089E98B-CE2E-344E-AEA8-CBBAFB855EA4}"/>
    <dgm:cxn modelId="{3B31213F-40E3-7349-9C33-F0289A77018B}" type="presParOf" srcId="{8FE45BCF-F3EC-A246-85DA-4D76F9472EF1}" destId="{C2BD6C3A-3D36-D640-9AE3-F9423755097C}" srcOrd="0" destOrd="0" presId="urn:microsoft.com/office/officeart/2005/8/layout/pyramid4#1"/>
    <dgm:cxn modelId="{2353CF23-8274-F84E-902C-5724E4DF3785}" type="presParOf" srcId="{8FE45BCF-F3EC-A246-85DA-4D76F9472EF1}" destId="{D9DF62A2-EF26-254F-AA0E-C656FBE24908}" srcOrd="1" destOrd="0" presId="urn:microsoft.com/office/officeart/2005/8/layout/pyramid4#1"/>
    <dgm:cxn modelId="{2D61542A-BBBB-2549-9FBE-EB490658D031}" type="presParOf" srcId="{8FE45BCF-F3EC-A246-85DA-4D76F9472EF1}" destId="{5D311EDE-FEAE-3349-99A7-26E2EE850216}" srcOrd="2" destOrd="0" presId="urn:microsoft.com/office/officeart/2005/8/layout/pyramid4#1"/>
    <dgm:cxn modelId="{983F5723-920C-5D4C-A6AA-03FD1C2A81C0}" type="presParOf" srcId="{8FE45BCF-F3EC-A246-85DA-4D76F9472EF1}" destId="{5B3E4866-669B-BB4E-9605-A6E54981D5EE}" srcOrd="3" destOrd="0" presId="urn:microsoft.com/office/officeart/2005/8/layout/pyramid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#1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/>
      <dgm:chPref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chMax/>
            <dgm:chPref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0ABFE6-29D5-4CD7-96A9-F4CCC0CCBCDD}" type="datetimeFigureOut">
              <a:rPr lang="en-US"/>
              <a:pPr>
                <a:defRPr/>
              </a:pPr>
              <a:t>9/15/2016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1F7490-5D87-43A0-91CE-211CFEF507A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7630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DE4E3-1E92-49F2-ADEE-83AF3CC53B72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8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F7490-5D87-43A0-91CE-211CFEF507AF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1966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F7490-5D87-43A0-91CE-211CFEF507AF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6563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E0073-7B59-484B-9FB5-D94494655D15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46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36898-6D4C-4ED9-A803-8C76C723579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77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F7490-5D87-43A0-91CE-211CFEF507AF}" type="slidenum">
              <a:rPr lang="en-ZA" smtClean="0"/>
              <a:pPr>
                <a:defRPr/>
              </a:pPr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3477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F7490-5D87-43A0-91CE-211CFEF507AF}" type="slidenum">
              <a:rPr lang="en-ZA" smtClean="0"/>
              <a:pPr>
                <a:defRPr/>
              </a:pPr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569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5C6C-8DD3-46C3-8A7A-8F0DE0621D0F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4CE6-D71A-4980-BEC8-30EE7044D17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34CE-0876-469B-A8F5-D331B6EAD5F4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DB3B-2186-4B76-9279-A29171A7AA0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A0EC-67C3-4FD5-92D8-B43812677D4E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06E5-ECD5-49E8-9468-E463FEB983E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030E-878B-491F-9A6A-24719B5C4F7A}" type="datetime1">
              <a:rPr lang="en-ZA" smtClean="0"/>
              <a:pPr>
                <a:defRPr/>
              </a:pPr>
              <a:t>2016/09/15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0469-1697-409E-AF67-1B17EB11F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41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E6B4-2BDA-B249-914E-D1ADCA9EF20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4CE6-D71A-4980-BEC8-30EE7044D172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12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6E45-CFC1-374C-B025-617DD3E26B3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3ADB-96F8-4156-97E2-5C0DFFF4514D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55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4E6E-7476-3741-A694-D726B857EDD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25DD-6865-4FCB-A993-5C1EDF348E6B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74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73DC-3143-7145-86E9-7C8D1E47AD8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34C8-6D8C-4272-B363-A84621FD4B3E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44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70EE-4E10-6E44-92DC-1086A8E918E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5A50-AA16-4F22-A8D6-1EF0FB7CE0A9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9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3A17-DFE3-124B-BD0E-0809F186877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D414-0826-40B2-AD81-C4C96800C018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53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A343-43F0-EE45-8069-38A3D587268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1202-5211-4AB8-A361-E997BF084DB4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33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7080-B4DA-4EF7-8844-3B5BFF7404E3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3ADB-96F8-4156-97E2-5C0DFFF4514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09D6-0BD4-D349-B827-1A774521D67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F9BF-1E00-4AFF-B314-BB8F0CAE8C3B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92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A902-8B8E-8541-9EAC-170232DFB58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51EC-0B6C-48E6-8127-69F621C3F312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40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DA66-26B8-2D4B-9843-FB8322CE01C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DB3B-2186-4B76-9279-A29171A7AA09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42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2ECD-5E91-5846-A7B6-32B384FB637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06E5-ECD5-49E8-9468-E463FEB983E4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88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B9BB-F315-2548-8761-2D13335552B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0469-1697-409E-AF67-1B17EB11F5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87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79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7D38-AA54-46D5-9EB6-3329D88052EF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25DD-6865-4FCB-A993-5C1EDF348E6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DA4B-6504-4E52-94E9-D6F678339724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34C8-6D8C-4272-B363-A84621FD4B3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A1C1-1982-4644-AF7F-E328783747BD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5A50-AA16-4F22-A8D6-1EF0FB7CE0A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776E-AC79-4518-93F3-C082CEECE516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D414-0826-40B2-AD81-C4C96800C01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6FBF-DE8C-4FA5-A347-23BB1A1DF755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1202-5211-4AB8-A361-E997BF084DB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94A9-D878-49F4-B896-775855E3BEF1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F9BF-1E00-4AFF-B314-BB8F0CAE8C3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068-7585-4F1A-8499-03F6566D7005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51EC-0B6C-48E6-8127-69F621C3F31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887643-2BC8-48BE-B6A2-392195A52B38}" type="datetime1">
              <a:rPr lang="en-ZA" smtClean="0"/>
              <a:pPr>
                <a:defRPr/>
              </a:pPr>
              <a:t>2016/09/15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ACB11-6DF6-41C7-B1B8-E0405CE120F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2D374-A13D-FA40-AA00-D560D869A2D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2016/09/15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ACB11-6DF6-41C7-B1B8-E0405CE120FA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23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Lefifi.T\AppData\Local\Microsoft\Windows\Temporary Internet Files\Content.Outlook\XAEMJRW7\Higher Education LOGO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2" r="67960"/>
          <a:stretch>
            <a:fillRect/>
          </a:stretch>
        </p:blipFill>
        <p:spPr bwMode="auto">
          <a:xfrm>
            <a:off x="7318375" y="4495800"/>
            <a:ext cx="1825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685800"/>
            <a:ext cx="8077200" cy="5715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Department of Higher Education and Training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100" kern="0" dirty="0">
              <a:solidFill>
                <a:srgbClr val="FF0000"/>
              </a:solidFill>
              <a:latin typeface="Calibri"/>
              <a:cs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4213" y="2362200"/>
            <a:ext cx="7704137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</a:rPr>
              <a:t>State of Community Education and Training in South Africa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762000" y="37338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endParaRPr lang="en-US" sz="2400" b="1" dirty="0">
              <a:solidFill>
                <a:srgbClr val="F7964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marL="342900" indent="-342900" algn="ctr">
              <a:defRPr/>
            </a:pPr>
            <a:r>
              <a:rPr lang="en-US" sz="24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Presentation to the Portfolio Committee on Higher Education and Training</a:t>
            </a:r>
            <a:endParaRPr lang="en-US" sz="24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342900" indent="-342900" algn="ctr">
              <a:defRPr/>
            </a:pPr>
            <a:endParaRPr lang="en-US" sz="24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342900" indent="-342900" algn="ctr">
              <a:defRPr/>
            </a:pPr>
            <a:r>
              <a:rPr lang="en-US" sz="24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14 September 2016</a:t>
            </a:r>
            <a:endParaRPr lang="en-US" sz="24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3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5234" y="1143000"/>
          <a:ext cx="8550166" cy="54860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35166"/>
                <a:gridCol w="1676400"/>
                <a:gridCol w="1370329"/>
                <a:gridCol w="1296671"/>
                <a:gridCol w="1371600"/>
              </a:tblGrid>
              <a:tr h="10182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Programme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Adjusted Appropriation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R’000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Medium-</a:t>
                      </a:r>
                      <a:r>
                        <a:rPr lang="en-US" sz="1800" baseline="0" dirty="0" smtClean="0"/>
                        <a:t>Term Expenditure Estimate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R’000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017">
                <a:tc vMerge="1">
                  <a:txBody>
                    <a:bodyPr/>
                    <a:lstStyle/>
                    <a:p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2015/16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2016/17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2017/18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2018/19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0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Administration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366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 083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373 667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399 272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427 166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39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Planning, Policy and Strategy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58 260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71 545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76 447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81 825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94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University Education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32 892 002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39 531 603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41 944 120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44 319 940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604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Technical and Vocational Education and Training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6 843 005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6 917 191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7 414 233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7 865 692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50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Skills Development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206 474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224 534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244 716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260 567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60457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  <a:cs typeface="Arial" pitchFamily="34" charset="0"/>
                        </a:rPr>
                        <a:t>Community</a:t>
                      </a:r>
                      <a:r>
                        <a:rPr lang="en-US" sz="1600" b="0" baseline="0" dirty="0" smtClean="0">
                          <a:latin typeface="+mn-lt"/>
                          <a:cs typeface="Arial" pitchFamily="34" charset="0"/>
                        </a:rPr>
                        <a:t> Education and Training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1 563 512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2 069 739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2 237 311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 379 637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5001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Subtotal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41 929 336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49 188 279</a:t>
                      </a:r>
                      <a:r>
                        <a:rPr lang="en-US" sz="1600" b="1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Arial Narrow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52 316 099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55 334 827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6045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 charge against the National Revenue Fund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15 800 000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17 639 595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19 687 116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22 057 492</a:t>
                      </a:r>
                      <a:endParaRPr lang="en-US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5001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57 729 336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66 827 874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72 003 215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77 392 319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14325"/>
            <a:ext cx="8001000" cy="52387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</a:rPr>
              <a:t>CET Subsystem Funding: MTEF Allocation </a:t>
            </a:r>
            <a:endParaRPr lang="en-ZA" sz="2800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7108" y="649664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8618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2981631"/>
              </p:ext>
            </p:extLst>
          </p:nvPr>
        </p:nvGraphicFramePr>
        <p:xfrm>
          <a:off x="409946" y="685800"/>
          <a:ext cx="8338519" cy="602600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03369"/>
                <a:gridCol w="1293146"/>
                <a:gridCol w="1064944"/>
                <a:gridCol w="994974"/>
                <a:gridCol w="1182086"/>
              </a:tblGrid>
              <a:tr h="73068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Economic</a:t>
                      </a:r>
                      <a:r>
                        <a:rPr lang="en-US" sz="1200" baseline="0" dirty="0" smtClean="0">
                          <a:latin typeface="+mn-lt"/>
                        </a:rPr>
                        <a:t> Classification</a:t>
                      </a:r>
                      <a:endParaRPr lang="en-US" sz="12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Adjusted Appropriation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R’000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Medium-</a:t>
                      </a:r>
                      <a:r>
                        <a:rPr lang="en-US" sz="1200" baseline="0" dirty="0" smtClean="0">
                          <a:latin typeface="+mn-lt"/>
                        </a:rPr>
                        <a:t>Term Expenditure Estimate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R’000</a:t>
                      </a:r>
                      <a:endParaRPr lang="en-US" sz="12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5703">
                <a:tc vMerge="1"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2015/16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2016/17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2017/18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2018/19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Compensation</a:t>
                      </a:r>
                      <a:r>
                        <a:rPr lang="en-US" sz="1200" b="1" baseline="0" dirty="0" smtClean="0">
                          <a:latin typeface="+mn-lt"/>
                        </a:rPr>
                        <a:t> of Employees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 7 236 153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7 839 886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8 429 841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8 961 753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Goods and Services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369 368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latin typeface="+mn-lt"/>
                        </a:rPr>
                        <a:t>375 270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423 969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447 901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0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Transfers and subsidies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34 313 284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40</a:t>
                      </a:r>
                      <a:r>
                        <a:rPr lang="en-US" sz="1200" b="1" baseline="0" dirty="0" smtClean="0">
                          <a:latin typeface="+mn-lt"/>
                          <a:cs typeface="+mn-cs"/>
                        </a:rPr>
                        <a:t> 965 418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43 453 062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45 915</a:t>
                      </a:r>
                      <a:r>
                        <a:rPr lang="en-US" sz="1200" b="1" baseline="0" dirty="0" smtClean="0">
                          <a:latin typeface="+mn-lt"/>
                        </a:rPr>
                        <a:t> 703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06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  National Student Financial Aid Scheme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6</a:t>
                      </a:r>
                      <a:r>
                        <a:rPr lang="en-US" sz="1200" b="0" i="1" baseline="0" dirty="0" smtClean="0">
                          <a:latin typeface="+mn-lt"/>
                          <a:cs typeface="Arial" pitchFamily="34" charset="0"/>
                        </a:rPr>
                        <a:t> 448 551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11 392 674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10 143 091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10 578 549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  Public entities (SAQA, CHE, QCTO)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117 424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120 961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139 806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147 915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lvl="0"/>
                      <a:r>
                        <a:rPr lang="en-US" sz="1200" i="1" dirty="0" smtClean="0">
                          <a:latin typeface="+mn-lt"/>
                        </a:rPr>
                        <a:t>  SETA</a:t>
                      </a:r>
                      <a:r>
                        <a:rPr lang="en-US" sz="1200" i="1" baseline="0" dirty="0" smtClean="0">
                          <a:latin typeface="+mn-lt"/>
                        </a:rPr>
                        <a:t> transfers (DHET’s contribution)</a:t>
                      </a:r>
                      <a:endParaRPr lang="en-US" sz="1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139 717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102 420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119 260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126 176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06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200" i="1" dirty="0" smtClean="0">
                          <a:latin typeface="+mn-lt"/>
                        </a:rPr>
                        <a:t>  Universities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26 286 077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27 964 818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31 606 841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33 534 871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lvl="0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  TVET </a:t>
                      </a:r>
                      <a:r>
                        <a:rPr lang="en-US" sz="1200" i="1" baseline="0" dirty="0" smtClean="0"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olleges (Subsidies)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dirty="0" smtClean="0">
                          <a:latin typeface="+mn-lt"/>
                          <a:cs typeface="Arial" pitchFamily="34" charset="0"/>
                        </a:rPr>
                        <a:t>1 214 740</a:t>
                      </a:r>
                      <a:endParaRPr lang="en-US" sz="1200" b="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1 274 848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1 328 096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1 405 498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lvl="0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  Community Education Training </a:t>
                      </a:r>
                      <a:r>
                        <a:rPr lang="en-US" sz="1200" i="1" baseline="0" dirty="0" smtClean="0">
                          <a:latin typeface="+mn-lt"/>
                          <a:cs typeface="Arial" pitchFamily="34" charset="0"/>
                        </a:rPr>
                        <a:t>Centers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92 470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98 202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103 898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109 924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0696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200" i="1" dirty="0" smtClean="0">
                          <a:latin typeface="+mn-lt"/>
                        </a:rPr>
                        <a:t>  Higher Education South</a:t>
                      </a:r>
                      <a:r>
                        <a:rPr lang="en-US" sz="1200" i="1" baseline="0" dirty="0" smtClean="0">
                          <a:latin typeface="+mn-lt"/>
                        </a:rPr>
                        <a:t> Africa for HEAIDS project</a:t>
                      </a:r>
                      <a:endParaRPr lang="en-US" sz="1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7 761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8 172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8 581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9 079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  Commonwealth</a:t>
                      </a:r>
                      <a:r>
                        <a:rPr lang="en-US" sz="1200" i="1" baseline="0" dirty="0" smtClean="0">
                          <a:latin typeface="+mn-lt"/>
                          <a:cs typeface="Arial" pitchFamily="34" charset="0"/>
                        </a:rPr>
                        <a:t> of Learning and IBSA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3 951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3 323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3 489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3 691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  Other (Leave gratuity)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en-US" sz="1200" i="1" baseline="0" dirty="0" smtClean="0">
                          <a:latin typeface="+mn-lt"/>
                          <a:cs typeface="Arial" pitchFamily="34" charset="0"/>
                        </a:rPr>
                        <a:t> 593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-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-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+mn-lt"/>
                        </a:rPr>
                        <a:t>-</a:t>
                      </a:r>
                      <a:endParaRPr lang="en-US" sz="1200" i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Payments for capital assets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10531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7 705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+mn-cs"/>
                        </a:rPr>
                        <a:t>9 227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</a:rPr>
                        <a:t>9 470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70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Subtotal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41 929 336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49 188 279</a:t>
                      </a: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Arial Narrow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52 316 099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55 334 827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Direct charge against the National Revenue Fund</a:t>
                      </a:r>
                      <a:endParaRPr 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15 800 000</a:t>
                      </a:r>
                      <a:endParaRPr 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17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 639 595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 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19 687 116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22 057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 492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23570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Total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729 336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66 827 874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72 003 215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 Narrow"/>
                        </a:rPr>
                        <a:t>77 392 319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76200"/>
            <a:ext cx="8001000" cy="52387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</a:rPr>
              <a:t>CET </a:t>
            </a:r>
            <a:r>
              <a:rPr lang="en-US" sz="2800" b="1" dirty="0">
                <a:solidFill>
                  <a:prstClr val="white"/>
                </a:solidFill>
              </a:rPr>
              <a:t>Subsystem Funding: MTEF </a:t>
            </a:r>
            <a:r>
              <a:rPr lang="en-US" sz="2800" b="1" dirty="0" smtClean="0">
                <a:solidFill>
                  <a:prstClr val="white"/>
                </a:solidFill>
              </a:rPr>
              <a:t>Allocation  </a:t>
            </a:r>
            <a:endParaRPr lang="en-ZA" sz="2800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 bwMode="auto">
          <a:xfrm>
            <a:off x="7010400" y="6248400"/>
            <a:ext cx="2133600" cy="866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923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6213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14980"/>
            <a:ext cx="8382000" cy="523220"/>
          </a:xfrm>
          <a:prstGeom prst="rect">
            <a:avLst/>
          </a:prstGeom>
          <a:solidFill>
            <a:srgbClr val="005024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1" hangingPunct="1">
              <a:defRPr sz="2800" b="1">
                <a:latin typeface="+mj-lt"/>
              </a:defRPr>
            </a:lvl1pPr>
          </a:lstStyle>
          <a:p>
            <a:r>
              <a:rPr lang="en-ZA" dirty="0"/>
              <a:t>2016/17 First Quarter: Spending per Programme</a:t>
            </a:r>
          </a:p>
        </p:txBody>
      </p:sp>
      <p:graphicFrame>
        <p:nvGraphicFramePr>
          <p:cNvPr id="8" name="Group 2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3247058"/>
              </p:ext>
            </p:extLst>
          </p:nvPr>
        </p:nvGraphicFramePr>
        <p:xfrm>
          <a:off x="381002" y="1066801"/>
          <a:ext cx="8381999" cy="4674581"/>
        </p:xfrm>
        <a:graphic>
          <a:graphicData uri="http://schemas.openxmlformats.org/drawingml/2006/table">
            <a:tbl>
              <a:tblPr/>
              <a:tblGrid>
                <a:gridCol w="3326370"/>
                <a:gridCol w="1237719"/>
                <a:gridCol w="1392433"/>
                <a:gridCol w="1315076"/>
                <a:gridCol w="1110401"/>
              </a:tblGrid>
              <a:tr h="991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Programme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R’000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 Expenditure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R’000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R’000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Spent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79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1: Administration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    373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667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           87 362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286</a:t>
                      </a:r>
                      <a:r>
                        <a:rPr lang="en-US" sz="1400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305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23.4%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2: Planning, Policy and Strategy</a:t>
                      </a:r>
                    </a:p>
                  </a:txBody>
                  <a:tcPr marL="9144" marR="9144" marT="914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        71 545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11 981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59 564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16.7%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3: University Education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39 531 603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20 207 580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19 324 023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51.1%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4: Technical and Vocational Education   and Training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6 917 191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2 045 371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4 871 820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29.6%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5: Skills Development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224 534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43 600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180 934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19.4%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6: Community Education and Training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2 069 739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304 541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1 765 198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14.7%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 Charges (SETAs and NSF)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17 639 595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3 403 609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14 235 986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19.3%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66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827 874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26 104 044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40 723 830</a:t>
                      </a:r>
                      <a:endParaRPr lang="en-US" sz="1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39.1%</a:t>
                      </a:r>
                      <a:endParaRPr lang="en-US" sz="1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309320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2990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13" name="Group 10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12060"/>
          <a:ext cx="8229600" cy="5593540"/>
        </p:xfrm>
        <a:graphic>
          <a:graphicData uri="http://schemas.openxmlformats.org/drawingml/2006/table">
            <a:tbl>
              <a:tblPr/>
              <a:tblGrid>
                <a:gridCol w="3886200"/>
                <a:gridCol w="1066800"/>
                <a:gridCol w="1219200"/>
                <a:gridCol w="1066800"/>
                <a:gridCol w="990600"/>
              </a:tblGrid>
              <a:tr h="76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Economic Classification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R’000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 Expenditure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R’000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R’000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Spent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Compensation of Employees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Personnel Expenditure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Examiners and Moderators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7 755 438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448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762 215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13 846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993 223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70 602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22.7%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Goods and Services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375 270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68 494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306 776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Transfer Payments</a:t>
                      </a:r>
                    </a:p>
                  </a:txBody>
                  <a:tcPr marR="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58 605 013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24 257 995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34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347 018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41.4%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Universities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27 964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818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13 922 666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14 042 152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49.8%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Public Entities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NSFAS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Other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11 392 674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223 381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6 247 203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44 173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5 145 471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179 208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54.8%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Commonwealth of Learning/IBSA/HESA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11 495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11 495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TVET Colleges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1 274 848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633 698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641 150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49.7%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CET Colleges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98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98 202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Skills levy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17 639 595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3 403 609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14 235 986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        19.3%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Households and Claims against the State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              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6 646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(6 646)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Capital Expenditure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 7 705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      1 494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6 211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19.4%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66 827 874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26 104 044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40 723 830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39.1%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229600" cy="954107"/>
          </a:xfrm>
          <a:prstGeom prst="rect">
            <a:avLst/>
          </a:prstGeom>
          <a:solidFill>
            <a:srgbClr val="005024"/>
          </a:solidFill>
          <a:ln>
            <a:solidFill>
              <a:srgbClr val="008E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1" hangingPunct="1">
              <a:defRPr sz="2800" b="1">
                <a:latin typeface="+mj-lt"/>
              </a:defRPr>
            </a:lvl1pPr>
          </a:lstStyle>
          <a:p>
            <a:r>
              <a:rPr lang="en-ZA" dirty="0"/>
              <a:t>2016/17 First Quarter: </a:t>
            </a:r>
            <a:endParaRPr lang="en-ZA" dirty="0" smtClean="0"/>
          </a:p>
          <a:p>
            <a:r>
              <a:rPr lang="en-ZA" dirty="0" smtClean="0"/>
              <a:t>Spending </a:t>
            </a:r>
            <a:r>
              <a:rPr lang="en-ZA" dirty="0"/>
              <a:t>per Economic 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595"/>
            <a:ext cx="2133600" cy="365125"/>
          </a:xfrm>
        </p:spPr>
        <p:txBody>
          <a:bodyPr/>
          <a:lstStyle/>
          <a:p>
            <a:pPr>
              <a:defRPr/>
            </a:pPr>
            <a:fld id="{220A0469-1697-409E-AF67-1B17EB11F5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56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3720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1.711m people (9%) have no formal schooling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3.748m people (18.4%) have some primary schooling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1.6m people (8.4%) completed primary schooling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charset="0"/>
              </a:rPr>
              <a:t>12.079m people (64%) have some form of secondary school but have not attained an NQF Level 4 qualification such as the NSC, SC or NC(V).</a:t>
            </a:r>
          </a:p>
          <a:p>
            <a:pPr marL="185738" defTabSz="914400"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28291" y="373896"/>
            <a:ext cx="8496944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Consequential Challenges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3580" y="6471543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2267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539750" y="2418060"/>
            <a:ext cx="8064500" cy="17281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endParaRPr lang="en-US" sz="2000" b="1" dirty="0" smtClean="0">
              <a:solidFill>
                <a:srgbClr val="FFFFFF"/>
              </a:solidFill>
              <a:sym typeface="Arial" charset="0"/>
            </a:endParaRPr>
          </a:p>
          <a:p>
            <a:pPr algn="ctr" defTabSz="914400"/>
            <a:endParaRPr lang="en-US" sz="2000" b="1" dirty="0">
              <a:solidFill>
                <a:srgbClr val="FFFFFF"/>
              </a:solidFill>
              <a:sym typeface="Arial" charset="0"/>
            </a:endParaRPr>
          </a:p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NEW CET SUBSYSTEM CONFIGURATION</a:t>
            </a:r>
            <a:r>
              <a:rPr lang="en-US" sz="2000" b="1" dirty="0" smtClean="0">
                <a:solidFill>
                  <a:srgbClr val="FFFFFF"/>
                </a:solidFill>
                <a:sym typeface="Arial" charset="0"/>
              </a:rPr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8476" y="647759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26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+mj-lt"/>
                <a:ea typeface="Times New Roman" charset="0"/>
                <a:cs typeface="Times New Roman" charset="0"/>
                <a:sym typeface="Arial" charset="0"/>
              </a:rPr>
              <a:t>Constitution of the Republic of South Africa, 1996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+mj-lt"/>
                <a:ea typeface="Times New Roman" charset="0"/>
                <a:cs typeface="Times New Roman" charset="0"/>
                <a:sym typeface="Arial" charset="0"/>
              </a:rPr>
              <a:t>White Paper for Post-School Education and Training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+mj-lt"/>
                <a:ea typeface="Times New Roman" charset="0"/>
                <a:cs typeface="Times New Roman" charset="0"/>
                <a:sym typeface="Arial" charset="0"/>
              </a:rPr>
              <a:t>Continuing Education and Training Act, 2006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+mj-lt"/>
                <a:ea typeface="Times New Roman" charset="0"/>
                <a:cs typeface="Times New Roman" charset="0"/>
                <a:sym typeface="Arial" charset="0"/>
              </a:rPr>
              <a:t>National Policy for Community Education and Training Colleges</a:t>
            </a:r>
          </a:p>
          <a:p>
            <a:pPr marL="642938" indent="-457200" defTabSz="914400">
              <a:lnSpc>
                <a:spcPct val="150000"/>
              </a:lnSpc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+mj-lt"/>
                <a:ea typeface="Times New Roman" charset="0"/>
                <a:cs typeface="Times New Roman" charset="0"/>
                <a:sym typeface="Arial" charset="0"/>
              </a:rPr>
              <a:t>National Policy for the Monitoring and Evaluation of Community Education and Training Colleges (Draft)</a:t>
            </a: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23813" y="360427"/>
            <a:ext cx="8424936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Foundations in Legislation and Policy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8476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 	</a:t>
            </a:r>
            <a:fld id="{638C3ADB-96F8-4156-97E2-5C0DFFF4514D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0887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8" y="-19050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1268760"/>
            <a:ext cx="8072437" cy="51368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14350" lvl="0" indent="-514350">
              <a:buFont typeface="+mj-lt"/>
              <a:buAutoNum type="alphaLcParenR"/>
            </a:pP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Social justice;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400" dirty="0" smtClean="0">
                <a:latin typeface="+mj-lt"/>
                <a:ea typeface="Times New Roman" charset="0"/>
                <a:cs typeface="Times New Roman" charset="0"/>
              </a:rPr>
              <a:t>Community </a:t>
            </a: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determination, access, participation, success and development;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400" dirty="0" smtClean="0">
                <a:latin typeface="+mj-lt"/>
                <a:ea typeface="Times New Roman" charset="0"/>
                <a:cs typeface="Times New Roman" charset="0"/>
              </a:rPr>
              <a:t>Partnerships</a:t>
            </a: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, employer and work organisation involvement;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400" dirty="0" smtClean="0">
                <a:latin typeface="+mj-lt"/>
                <a:ea typeface="Times New Roman" charset="0"/>
                <a:cs typeface="Times New Roman" charset="0"/>
              </a:rPr>
              <a:t>Local </a:t>
            </a: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community developmental agenda determination;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400" dirty="0" smtClean="0">
                <a:latin typeface="+mj-lt"/>
                <a:ea typeface="Times New Roman" charset="0"/>
                <a:cs typeface="Times New Roman" charset="0"/>
              </a:rPr>
              <a:t>Inter-departmental </a:t>
            </a: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cooperation;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400" dirty="0" smtClean="0">
                <a:latin typeface="+mj-lt"/>
                <a:ea typeface="Times New Roman" charset="0"/>
                <a:cs typeface="Times New Roman" charset="0"/>
              </a:rPr>
              <a:t>Agency </a:t>
            </a: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for the State’s developmental agenda; and</a:t>
            </a:r>
          </a:p>
          <a:p>
            <a:pPr marL="457200" indent="-457200">
              <a:buFont typeface="+mj-lt"/>
              <a:buAutoNum type="alphaLcParenR"/>
            </a:pPr>
            <a:r>
              <a:rPr lang="en-ZA" sz="2400" dirty="0" smtClean="0">
                <a:latin typeface="+mj-lt"/>
                <a:ea typeface="Times New Roman" charset="0"/>
                <a:cs typeface="Times New Roman" charset="0"/>
              </a:rPr>
              <a:t>Robust </a:t>
            </a:r>
            <a:r>
              <a:rPr lang="en-ZA" sz="2400" dirty="0">
                <a:latin typeface="+mj-lt"/>
                <a:ea typeface="Times New Roman" charset="0"/>
                <a:cs typeface="Times New Roman" charset="0"/>
              </a:rPr>
              <a:t>research, monitoring and evaluation.</a:t>
            </a:r>
            <a:endParaRPr lang="en-US" sz="2400" dirty="0" smtClean="0">
              <a:latin typeface="+mj-lt"/>
              <a:ea typeface="Times New Roman" charset="0"/>
              <a:cs typeface="Times New Roman" charset="0"/>
              <a:sym typeface="Arial" charset="0"/>
            </a:endParaRP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74340" y="420050"/>
            <a:ext cx="8424936" cy="508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Principles: Community Education and Training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9438" y="6531770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1714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425328" y="1145463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indent="-457200" defTabSz="914400"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+mn-lt"/>
                <a:ea typeface="Times New Roman" charset="0"/>
                <a:cs typeface="Times New Roman" charset="0"/>
                <a:sym typeface="Arial" charset="0"/>
              </a:rPr>
              <a:t>In terms notices published in Government Gazette No. 38570 of 16 March 2015 the following Community Colleges were established:</a:t>
            </a: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92784" y="639001"/>
            <a:ext cx="8355680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Phase 1: Establishment of Community Colleges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220910"/>
              </p:ext>
            </p:extLst>
          </p:nvPr>
        </p:nvGraphicFramePr>
        <p:xfrm>
          <a:off x="935596" y="2356619"/>
          <a:ext cx="727280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903"/>
                <a:gridCol w="1470905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Name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Notice No.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LP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213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EC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214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WC</a:t>
                      </a:r>
                      <a:r>
                        <a:rPr lang="en-ZA" sz="2000" baseline="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215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KZN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216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NW</a:t>
                      </a:r>
                      <a:r>
                        <a:rPr lang="en-ZA" sz="2000" baseline="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217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NC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218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FS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219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GP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220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MP Community Education and Training College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221</a:t>
                      </a:r>
                      <a:endParaRPr lang="en-ZA" sz="2000" dirty="0"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29438" y="6697391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3122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1178439"/>
            <a:ext cx="8072437" cy="5227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indent="-457200" algn="just" defTabSz="914400">
              <a:spcBef>
                <a:spcPts val="400"/>
              </a:spcBef>
              <a:buSzPct val="100000"/>
              <a:buFont typeface="+mj-lt"/>
              <a:buAutoNum type="arabicParenR"/>
            </a:pPr>
            <a:r>
              <a:rPr lang="en-US" sz="2200" dirty="0" smtClean="0">
                <a:latin typeface="+mj-lt"/>
                <a:ea typeface="Times New Roman" charset="0"/>
                <a:cs typeface="Times New Roman" charset="0"/>
                <a:sym typeface="Arial" charset="0"/>
              </a:rPr>
              <a:t>In terms notices published in Government Gazette No. 38674 of 7 April 2015 the former PALCs were merged into the new CET College per province as indicated in the Table below:</a:t>
            </a: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95536" y="639001"/>
            <a:ext cx="8352928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Phase 1: Establishment of Community Colleges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267613"/>
              </p:ext>
            </p:extLst>
          </p:nvPr>
        </p:nvGraphicFramePr>
        <p:xfrm>
          <a:off x="847526" y="2548890"/>
          <a:ext cx="744894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243"/>
                <a:gridCol w="1088048"/>
                <a:gridCol w="920656"/>
              </a:tblGrid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CLCs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Notice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LP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779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298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EC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304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WC</a:t>
                      </a:r>
                      <a:r>
                        <a:rPr lang="en-ZA" sz="1800" baseline="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254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305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KZN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1097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299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NW</a:t>
                      </a:r>
                      <a:r>
                        <a:rPr lang="en-ZA" sz="1800" baseline="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148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303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NC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191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297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FS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204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301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GP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47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302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MP Community Education and Training College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252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304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56766">
                <a:tc>
                  <a:txBody>
                    <a:bodyPr/>
                    <a:lstStyle/>
                    <a:p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3276</a:t>
                      </a:r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6299" y="6675437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8111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AutoShape 2"/>
          <p:cNvSpPr>
            <a:spLocks/>
          </p:cNvSpPr>
          <p:nvPr/>
        </p:nvSpPr>
        <p:spPr bwMode="auto">
          <a:xfrm>
            <a:off x="357188" y="396404"/>
            <a:ext cx="8429625" cy="554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Presentation outline</a:t>
            </a:r>
            <a:endParaRPr lang="en-US" sz="2800" dirty="0"/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357188" y="915648"/>
            <a:ext cx="8429625" cy="5732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642938" lvl="1" indent="-457200" defTabSz="914400">
              <a:spcBef>
                <a:spcPts val="5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Characteristic Features of the inherited system</a:t>
            </a:r>
          </a:p>
          <a:p>
            <a:pPr marL="642938" lvl="1" indent="-457200" defTabSz="914400">
              <a:spcBef>
                <a:spcPts val="5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Consequential Challenges</a:t>
            </a:r>
          </a:p>
          <a:p>
            <a:pPr marL="642938" lvl="1" indent="-457200" defTabSz="914400">
              <a:spcBef>
                <a:spcPts val="5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New CET Subsystem Configuration </a:t>
            </a:r>
          </a:p>
          <a:p>
            <a:pPr marL="1100138" lvl="2" indent="-457200">
              <a:spcBef>
                <a:spcPts val="500"/>
              </a:spcBef>
              <a:buSzPct val="100000"/>
              <a:buFont typeface="+mj-lt"/>
              <a:buAutoNum type="alphaLcParenR"/>
            </a:pPr>
            <a:r>
              <a:rPr lang="en-US" sz="2400" dirty="0">
                <a:sym typeface="Arial" charset="0"/>
              </a:rPr>
              <a:t>Foundations in Legislation and Policy</a:t>
            </a:r>
            <a:endParaRPr lang="en-US" sz="2400" dirty="0"/>
          </a:p>
          <a:p>
            <a:pPr marL="1100138" lvl="2" indent="-457200">
              <a:spcBef>
                <a:spcPts val="500"/>
              </a:spcBef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Principles: Community Education and Training</a:t>
            </a:r>
          </a:p>
          <a:p>
            <a:pPr marL="1100138" lvl="2" indent="-457200">
              <a:spcBef>
                <a:spcPts val="500"/>
              </a:spcBef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Phase 1: Establishment of community colleges</a:t>
            </a:r>
          </a:p>
          <a:p>
            <a:pPr marL="1100138" lvl="2" indent="-457200">
              <a:spcBef>
                <a:spcPts val="500"/>
              </a:spcBef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Approach to CET College programme offerings</a:t>
            </a:r>
          </a:p>
          <a:p>
            <a:pPr marL="1100138" lvl="2" indent="-457200">
              <a:spcBef>
                <a:spcPts val="500"/>
              </a:spcBef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Strengthening Governance and management</a:t>
            </a:r>
            <a:endParaRPr lang="en-US" sz="24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1100138" lvl="2" indent="-457200">
              <a:spcBef>
                <a:spcPts val="500"/>
              </a:spcBef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CET College System Stabilisation Measures</a:t>
            </a:r>
          </a:p>
          <a:p>
            <a:pPr marL="642938" lvl="1" indent="-457200" defTabSz="914400">
              <a:spcBef>
                <a:spcPts val="500"/>
              </a:spcBef>
              <a:buSzPct val="100000"/>
              <a:buFont typeface="+mj-lt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Challenges in the CET system</a:t>
            </a:r>
          </a:p>
          <a:p>
            <a:pPr marL="642938" lvl="1" indent="-457200">
              <a:spcBef>
                <a:spcPts val="500"/>
              </a:spcBef>
              <a:buSzPct val="100000"/>
              <a:buAutoNum type="arabicParenR"/>
            </a:pP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Plans for the future</a:t>
            </a: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1339" y="6508751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3551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730" y="377069"/>
            <a:ext cx="8352730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cs typeface="Times New Roman" pitchFamily="18" charset="0"/>
                <a:sym typeface="Arial" pitchFamily="34" charset="0"/>
              </a:rPr>
              <a:t>CET Programme Provision Model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8197" name="Slide Number Placeholder 7"/>
          <p:cNvSpPr txBox="1">
            <a:spLocks/>
          </p:cNvSpPr>
          <p:nvPr/>
        </p:nvSpPr>
        <p:spPr bwMode="auto">
          <a:xfrm>
            <a:off x="7465640" y="65309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r" eaLnBrk="1" hangingPunct="1"/>
            <a:endParaRPr lang="en-US" sz="14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359946193"/>
              </p:ext>
            </p:extLst>
          </p:nvPr>
        </p:nvGraphicFramePr>
        <p:xfrm>
          <a:off x="539750" y="882965"/>
          <a:ext cx="7992690" cy="535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6776" y="6564312"/>
            <a:ext cx="2133600" cy="1492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7560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250" y="457628"/>
            <a:ext cx="8337550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Approach to CET College Programme offerings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57200" y="1066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the following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Statsa General Household Surveys (GHS)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Growth and Development and Strategies (PGDS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Multi-deprivation Indices (PMDI)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Integrated Development Plans (IDPs)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Multi-Deprivation Indices (DMDI)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Provincial, District and Local Municipality Economic Drivers</a:t>
            </a:r>
          </a:p>
          <a:p>
            <a:pPr marL="342900" indent="-342900" algn="just">
              <a:buFontTx/>
              <a:buChar char="-"/>
            </a:pPr>
            <a:r>
              <a:rPr lang="en-ZA" sz="2400" dirty="0"/>
              <a:t>Problem of and the inability to fund the correction of </a:t>
            </a:r>
            <a:r>
              <a:rPr lang="en-ZA" sz="2400" dirty="0" smtClean="0"/>
              <a:t>REQVs, estimated to cost close </a:t>
            </a:r>
            <a:r>
              <a:rPr lang="en-ZA" sz="2400" dirty="0"/>
              <a:t>to R90 </a:t>
            </a:r>
            <a:r>
              <a:rPr lang="en-ZA" sz="2400" dirty="0" smtClean="0"/>
              <a:t>million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0634" y="649287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443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842" y="456782"/>
            <a:ext cx="8393190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Approach to CET College Programme offerings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94326" y="1268760"/>
            <a:ext cx="82924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+mj-lt"/>
                <a:cs typeface="Times New Roman" pitchFamily="18" charset="0"/>
              </a:rPr>
              <a:t>Formal General Education: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+mj-lt"/>
                <a:cs typeface="Times New Roman" pitchFamily="18" charset="0"/>
              </a:rPr>
              <a:t>-  General Education and Training Certificate Adults, </a:t>
            </a:r>
          </a:p>
          <a:p>
            <a:pPr algn="just"/>
            <a:r>
              <a:rPr lang="en-US" sz="2400" dirty="0" smtClean="0">
                <a:latin typeface="+mj-lt"/>
                <a:cs typeface="Times New Roman" pitchFamily="18" charset="0"/>
              </a:rPr>
              <a:t>-  National Senior Certificate Adults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marL="266700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Senior Certificate </a:t>
            </a:r>
          </a:p>
          <a:p>
            <a:pPr marL="266700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National Senior Certificate repeaters.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+mj-lt"/>
                <a:cs typeface="Times New Roman" pitchFamily="18" charset="0"/>
              </a:rPr>
              <a:t>Formal Occupational Programmes</a:t>
            </a:r>
          </a:p>
          <a:p>
            <a:pPr marL="266700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Bricklaying</a:t>
            </a:r>
          </a:p>
          <a:p>
            <a:pPr marL="266700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Plumbing</a:t>
            </a:r>
          </a:p>
          <a:p>
            <a:pPr marL="266700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Carpentry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+mj-lt"/>
                <a:cs typeface="Times New Roman" pitchFamily="18" charset="0"/>
              </a:rPr>
              <a:t>Non-formal Programmes: Community determination</a:t>
            </a:r>
          </a:p>
          <a:p>
            <a:pPr marL="266700" lvl="1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IDP-linked</a:t>
            </a:r>
          </a:p>
          <a:p>
            <a:pPr marL="266700" lvl="1" indent="-266700" algn="just">
              <a:buFontTx/>
              <a:buChar char="-"/>
            </a:pPr>
            <a:r>
              <a:rPr lang="en-US" sz="2400" dirty="0" smtClean="0">
                <a:latin typeface="+mj-lt"/>
                <a:cs typeface="Times New Roman" pitchFamily="18" charset="0"/>
              </a:rPr>
              <a:t>District-Local, Inter-departmental Agenda: EPWP, CWP, CDW programmes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1410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4164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62605"/>
            <a:ext cx="8291264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Strengthening Governance and Management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95536" y="962278"/>
            <a:ext cx="82912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n-lt"/>
                <a:cs typeface="Times New Roman" pitchFamily="18" charset="0"/>
              </a:rPr>
              <a:t>In terms of the CET Act, 2006, a CET College Council must be constituted as follows:</a:t>
            </a: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Principal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5 Ministerial appointees</a:t>
            </a: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4 Appointees appointed in consultation with the Minister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1 Donor to the CET college</a:t>
            </a: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1 member off the Academic Board elected by the Academic Board</a:t>
            </a: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2 staff representatives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2 SRC members determined by the SRC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n-lt"/>
                <a:cs typeface="Times New Roman" pitchFamily="18" charset="0"/>
              </a:rPr>
              <a:t>The Department and College Council are finalising the nomination of the Section 10(6) category of Council Members for consultation with the Minister</a:t>
            </a:r>
            <a:endParaRPr lang="en-US" sz="2400" dirty="0" smtClean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09166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413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7039" y="336110"/>
            <a:ext cx="8291264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Strengthening Governance and Management </a:t>
            </a:r>
            <a:endParaRPr lang="en-US" sz="24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32718" y="1195439"/>
            <a:ext cx="829126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n-lt"/>
                <a:cs typeface="Times New Roman" pitchFamily="18" charset="0"/>
              </a:rPr>
              <a:t>In terms of the National Policy on Community Education and Training Colleges, CET College management must, subject to availability of funds, be constituted as follows:</a:t>
            </a: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Principal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Deputy Principal: Academic (Education, Training and Development)</a:t>
            </a: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Deputy Principal: Finance (Chief Financial Officer)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latin typeface="+mn-lt"/>
                <a:cs typeface="Times New Roman" pitchFamily="18" charset="0"/>
              </a:rPr>
              <a:t>Deputy Principal: Corporate Service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400" dirty="0" smtClean="0"/>
          </a:p>
          <a:p>
            <a:pPr marL="914400" lvl="1" indent="-457200" algn="just">
              <a:buFont typeface="Arial"/>
              <a:buChar char="•"/>
            </a:pPr>
            <a:endParaRPr lang="en-US" sz="2800" dirty="0" smtClean="0"/>
          </a:p>
          <a:p>
            <a:pPr marL="914400" lvl="1" indent="-457200" algn="just">
              <a:buFont typeface="Arial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1966" y="651033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4332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4900" y="452765"/>
            <a:ext cx="8349082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Strengthening Governance and Management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32718" y="1428750"/>
            <a:ext cx="82912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6100" indent="-546100" algn="just"/>
            <a:r>
              <a:rPr lang="en-US" sz="2400" dirty="0" smtClean="0">
                <a:latin typeface="+mn-lt"/>
                <a:cs typeface="Times New Roman" pitchFamily="18" charset="0"/>
              </a:rPr>
              <a:t>2.	The Department will, during September, conclude the process of recommending to the Minister names of candidates for substantive appointment as CET College Principals</a:t>
            </a:r>
          </a:p>
          <a:p>
            <a:pPr marL="546100" indent="-546100" algn="just"/>
            <a:r>
              <a:rPr lang="en-US" sz="2400" dirty="0" smtClean="0">
                <a:latin typeface="+mn-lt"/>
                <a:cs typeface="Times New Roman" pitchFamily="18" charset="0"/>
              </a:rPr>
              <a:t>3.	The process of filling the posts of 27 deputy principals has started and the interviews will start in September 2016</a:t>
            </a:r>
          </a:p>
          <a:p>
            <a:pPr marL="546100" indent="-546100" algn="just"/>
            <a:r>
              <a:rPr lang="en-US" sz="2400" dirty="0" smtClean="0">
                <a:latin typeface="+mn-lt"/>
                <a:cs typeface="Times New Roman" pitchFamily="18" charset="0"/>
              </a:rPr>
              <a:t>4.	The target is to have fully constituted Councils and  full functional management by the beginning of 2017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400" dirty="0" smtClean="0"/>
          </a:p>
          <a:p>
            <a:pPr marL="914400" lvl="1" indent="-457200" algn="just">
              <a:buFont typeface="Arial"/>
              <a:buChar char="•"/>
            </a:pPr>
            <a:endParaRPr lang="en-US" sz="2800" dirty="0" smtClean="0"/>
          </a:p>
          <a:p>
            <a:pPr marL="914400" lvl="1" indent="-457200" algn="just">
              <a:buFont typeface="Arial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5208" y="653314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6303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2768" y="449521"/>
            <a:ext cx="8447703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2" algn="ctr">
              <a:spcBef>
                <a:spcPts val="500"/>
              </a:spcBef>
              <a:buSzPct val="100000"/>
            </a:pPr>
            <a:r>
              <a:rPr lang="en-US" sz="28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CET College System Stabilisation Measures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16631" y="1641475"/>
            <a:ext cx="82912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National Policy on CET Colleges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National Policy for the Monitoring of CET Colleges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Post-Provisioning Norms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Staffing Norms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Time-tabling norms and standards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Pilots this year with the CIE and Plan for next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National Policy on Learning and Teaching Support Materials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Times New Roman" pitchFamily="18" charset="0"/>
              </a:rPr>
              <a:t>National Policy of Student and Community Support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1966" y="649287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148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250" y="336766"/>
            <a:ext cx="8399214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2938" lvl="2">
              <a:spcBef>
                <a:spcPts val="500"/>
              </a:spcBef>
              <a:buSzPct val="100000"/>
            </a:pPr>
            <a:r>
              <a:rPr lang="en-US" sz="2800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CET College System Stabilisation Measures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65138" y="1428750"/>
            <a:ext cx="82912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3900" indent="-627063" algn="just"/>
            <a:r>
              <a:rPr lang="en-US" sz="2400" dirty="0">
                <a:latin typeface="+mj-lt"/>
                <a:cs typeface="Times New Roman" pitchFamily="18" charset="0"/>
              </a:rPr>
              <a:t>9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	Minimum Admission Requirements into higher education programme for the NASCA</a:t>
            </a:r>
          </a:p>
          <a:p>
            <a:pPr marL="723900" indent="-627063" algn="just"/>
            <a:r>
              <a:rPr lang="en-US" sz="2400" dirty="0" smtClean="0">
                <a:latin typeface="+mj-lt"/>
                <a:cs typeface="Times New Roman" pitchFamily="18" charset="0"/>
              </a:rPr>
              <a:t>10.	Regulations for the establishment and/or closure of Community Learning Centres and Satellite Centres</a:t>
            </a:r>
          </a:p>
          <a:p>
            <a:pPr marL="723900" indent="-627063" algn="just"/>
            <a:r>
              <a:rPr lang="en-US" sz="2400" dirty="0" smtClean="0">
                <a:latin typeface="+mj-lt"/>
                <a:cs typeface="Times New Roman" pitchFamily="18" charset="0"/>
              </a:rPr>
              <a:t>11. 	National Curriculum Statement for the NASCA and the GETCA</a:t>
            </a:r>
          </a:p>
          <a:p>
            <a:pPr marL="723900" indent="-627063" algn="just"/>
            <a:r>
              <a:rPr lang="en-US" sz="2400" dirty="0" smtClean="0">
                <a:latin typeface="+mj-lt"/>
                <a:cs typeface="Times New Roman" pitchFamily="18" charset="0"/>
              </a:rPr>
              <a:t>12.	Regulations for CET College annual reporting</a:t>
            </a:r>
          </a:p>
          <a:p>
            <a:pPr marL="723900" indent="-627063" algn="just"/>
            <a:r>
              <a:rPr lang="en-US" sz="2400" dirty="0" smtClean="0">
                <a:latin typeface="+mj-lt"/>
                <a:cs typeface="Times New Roman" pitchFamily="18" charset="0"/>
              </a:rPr>
              <a:t>13.	National Strategy for Forging Partnerships with stakeholders</a:t>
            </a:r>
          </a:p>
          <a:p>
            <a:pPr marL="723900" indent="-627063" algn="just"/>
            <a:r>
              <a:rPr lang="en-US" sz="2400" dirty="0" smtClean="0">
                <a:latin typeface="+mj-lt"/>
                <a:cs typeface="Times New Roman" pitchFamily="18" charset="0"/>
              </a:rPr>
              <a:t>14. National Norms and Standards for Funding CET Colleges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96877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6014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02" y="412568"/>
            <a:ext cx="8416670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Challenges in the CET College System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22014" y="990907"/>
            <a:ext cx="82912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Transitional macro-governance of the CET College system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>
                <a:latin typeface="+mn-lt"/>
                <a:cs typeface="Times New Roman" pitchFamily="18" charset="0"/>
              </a:rPr>
              <a:t>Performance management and development system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>
                <a:latin typeface="+mn-lt"/>
                <a:cs typeface="Times New Roman" pitchFamily="18" charset="0"/>
              </a:rPr>
              <a:t>Supply Chain </a:t>
            </a:r>
            <a:r>
              <a:rPr lang="en-US" sz="2400" dirty="0">
                <a:latin typeface="+mn-lt"/>
                <a:cs typeface="Times New Roman" pitchFamily="18" charset="0"/>
              </a:rPr>
              <a:t>M</a:t>
            </a:r>
            <a:r>
              <a:rPr lang="en-US" sz="2400" dirty="0" smtClean="0">
                <a:latin typeface="+mn-lt"/>
                <a:cs typeface="Times New Roman" pitchFamily="18" charset="0"/>
              </a:rPr>
              <a:t>anagement (SCM</a:t>
            </a:r>
            <a:r>
              <a:rPr lang="en-US" sz="2400" dirty="0">
                <a:latin typeface="+mn-lt"/>
                <a:cs typeface="Times New Roman" pitchFamily="18" charset="0"/>
              </a:rPr>
              <a:t>) system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40</a:t>
            </a:r>
            <a:r>
              <a:rPr lang="en-US" sz="2400" b="1" dirty="0">
                <a:latin typeface="+mn-lt"/>
                <a:cs typeface="Times New Roman" pitchFamily="18" charset="0"/>
              </a:rPr>
              <a:t>% of the lecturers are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un- </a:t>
            </a:r>
            <a:r>
              <a:rPr lang="en-US" sz="2400" b="1" dirty="0">
                <a:latin typeface="+mn-lt"/>
                <a:cs typeface="Times New Roman" pitchFamily="18" charset="0"/>
              </a:rPr>
              <a:t>or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under-qualified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Inadequate funding: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latin typeface="+mn-lt"/>
                <a:cs typeface="Times New Roman" pitchFamily="18" charset="0"/>
              </a:rPr>
              <a:t>Payment of salaries for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lecturers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>
                <a:latin typeface="+mn-lt"/>
                <a:cs typeface="Times New Roman" pitchFamily="18" charset="0"/>
              </a:rPr>
              <a:t>Lack of appropriate CET College institutional infrastructure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>
                <a:latin typeface="+mn-lt"/>
                <a:cs typeface="Times New Roman" pitchFamily="18" charset="0"/>
              </a:rPr>
              <a:t>Standardisation of the lecturer conditions of service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>
                <a:latin typeface="+mn-lt"/>
                <a:cs typeface="Times New Roman" pitchFamily="18" charset="0"/>
              </a:rPr>
              <a:t>Inadequate learning and teaching material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 smtClean="0">
                <a:latin typeface="+mn-lt"/>
                <a:cs typeface="Times New Roman" pitchFamily="18" charset="0"/>
              </a:rPr>
              <a:t>Unaffordable time on teaching and learning for lecturers and students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881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9064" y="451685"/>
            <a:ext cx="8304214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Challenges in the CET College System 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7850" y="1428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2" indent="-368300" algn="ctr"/>
            <a:endParaRPr lang="en-ZA" sz="2400" b="1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22014" y="1052736"/>
            <a:ext cx="82912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lvl="1" indent="-441325" algn="just"/>
            <a:r>
              <a:rPr lang="en-US" sz="2400" dirty="0" smtClean="0">
                <a:latin typeface="+mn-lt"/>
                <a:cs typeface="Times New Roman" pitchFamily="18" charset="0"/>
              </a:rPr>
              <a:t>f)	CET College system poor performance/value for money</a:t>
            </a:r>
          </a:p>
          <a:p>
            <a:pPr marL="898525" lvl="1" indent="-441325" algn="just"/>
            <a:r>
              <a:rPr lang="en-US" sz="2400" dirty="0" smtClean="0">
                <a:latin typeface="+mn-lt"/>
                <a:cs typeface="Times New Roman" pitchFamily="18" charset="0"/>
              </a:rPr>
              <a:t>g)	Lack of diversity of programme offerings/lack of responsiveness</a:t>
            </a:r>
          </a:p>
          <a:p>
            <a:pPr marL="898525" lvl="1" indent="-441325" algn="just"/>
            <a:r>
              <a:rPr lang="en-US" sz="2400" dirty="0" smtClean="0">
                <a:latin typeface="+mn-lt"/>
                <a:cs typeface="Times New Roman" pitchFamily="18" charset="0"/>
              </a:rPr>
              <a:t>h) Lack of human resources at college, region (CET) and national (Programme 6) to support the CET system</a:t>
            </a:r>
          </a:p>
          <a:p>
            <a:pPr marL="898525" lvl="1" indent="-441325" algn="just"/>
            <a:r>
              <a:rPr lang="en-US" sz="2400" dirty="0" smtClean="0">
                <a:latin typeface="+mn-lt"/>
                <a:cs typeface="Times New Roman" pitchFamily="18" charset="0"/>
              </a:rPr>
              <a:t>i)	Lack of capacity to manage and administer CET examination</a:t>
            </a:r>
          </a:p>
          <a:p>
            <a:pPr marL="898525" lvl="1" indent="-441325" algn="just"/>
            <a:r>
              <a:rPr lang="en-US" sz="2400" dirty="0" smtClean="0">
                <a:latin typeface="+mn-lt"/>
                <a:cs typeface="Times New Roman" pitchFamily="18" charset="0"/>
              </a:rPr>
              <a:t>j) 	Rolling out the GETCA and the NASCA</a:t>
            </a:r>
          </a:p>
          <a:p>
            <a:pPr algn="just"/>
            <a:r>
              <a:rPr lang="en-US" sz="2400" dirty="0">
                <a:latin typeface="+mn-lt"/>
                <a:cs typeface="Times New Roman" pitchFamily="18" charset="0"/>
              </a:rPr>
              <a:t>4</a:t>
            </a:r>
            <a:r>
              <a:rPr lang="en-US" sz="2400" dirty="0" smtClean="0">
                <a:latin typeface="+mn-lt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Outstanding GETC certificates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1033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5968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499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5663" y="408431"/>
            <a:ext cx="8332674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j-lt"/>
                <a:cs typeface="Times New Roman" pitchFamily="18" charset="0"/>
                <a:sym typeface="Arial" pitchFamily="34" charset="0"/>
              </a:rPr>
              <a:t>Characteristic Features of the inherited System</a:t>
            </a:r>
            <a:endParaRPr lang="en-ZA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51520" y="931651"/>
            <a:ext cx="828072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9738" indent="-2540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marL="642938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Persistent gender, race, geography and class inequalities regarding access to and success in education and training opportunities, particularly the NEETS.</a:t>
            </a:r>
            <a:endParaRPr lang="en-US" sz="2400" dirty="0">
              <a:solidFill>
                <a:schemeClr val="tx1"/>
              </a:solidFill>
              <a:latin typeface="+mj-lt"/>
              <a:ea typeface="MS PGothic" pitchFamily="34" charset="-128"/>
              <a:cs typeface="Times New Roman" pitchFamily="18" charset="0"/>
              <a:sym typeface="Arial" pitchFamily="34" charset="0"/>
            </a:endParaRPr>
          </a:p>
          <a:p>
            <a:pPr marL="642938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Inability of various education institutions to cater for this group of youths and adults due to:</a:t>
            </a:r>
          </a:p>
          <a:p>
            <a:pPr marL="1082675" lvl="1" indent="-449263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Poor articulation and differentiation</a:t>
            </a:r>
          </a:p>
          <a:p>
            <a:pPr marL="1082675" lvl="1" indent="-449263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Minimal or absence non-formal programmes</a:t>
            </a:r>
            <a:endParaRPr lang="en-US" sz="2400" dirty="0">
              <a:solidFill>
                <a:schemeClr val="tx1"/>
              </a:solidFill>
              <a:latin typeface="+mj-lt"/>
              <a:ea typeface="MS PGothic" pitchFamily="34" charset="-128"/>
              <a:cs typeface="Times New Roman" pitchFamily="18" charset="0"/>
              <a:sym typeface="Arial" pitchFamily="34" charset="0"/>
            </a:endParaRPr>
          </a:p>
          <a:p>
            <a:pPr marL="642938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Lack of diversity and responsiveness of programme offerings (focus on formal/academic programmes)</a:t>
            </a:r>
          </a:p>
          <a:p>
            <a:pPr marL="642938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Poor quality of provision and inordinate system inefficiencies</a:t>
            </a:r>
          </a:p>
          <a:p>
            <a:pPr marL="642938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Times New Roman" pitchFamily="18" charset="0"/>
                <a:sym typeface="Arial" pitchFamily="34" charset="0"/>
              </a:rPr>
              <a:t>Poor or no integration with the levy grant institutions (agencies)</a:t>
            </a:r>
            <a:endParaRPr lang="en-US" sz="2400" dirty="0">
              <a:solidFill>
                <a:schemeClr val="tx1"/>
              </a:solidFill>
              <a:latin typeface="+mj-lt"/>
              <a:ea typeface="MS PGothic" pitchFamily="34" charset="-128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7173" name="Slide Number Placeholder 7"/>
          <p:cNvSpPr txBox="1">
            <a:spLocks/>
          </p:cNvSpPr>
          <p:nvPr/>
        </p:nvSpPr>
        <p:spPr bwMode="auto">
          <a:xfrm>
            <a:off x="6929438" y="65722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r" eaLnBrk="1" hangingPunct="1"/>
            <a:endParaRPr lang="en-US" sz="14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50348" y="650299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2909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" y="8394"/>
            <a:ext cx="9143999" cy="68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40501"/>
            <a:ext cx="8352928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/>
              <a:t>Human Resource Management </a:t>
            </a:r>
            <a:endParaRPr lang="en-ZA" sz="2800" dirty="0"/>
          </a:p>
        </p:txBody>
      </p:sp>
      <p:sp>
        <p:nvSpPr>
          <p:cNvPr id="4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0192" y="6524027"/>
            <a:ext cx="2133600" cy="365125"/>
          </a:xfrm>
        </p:spPr>
        <p:txBody>
          <a:bodyPr/>
          <a:lstStyle/>
          <a:p>
            <a:fld id="{5BB0B389-7061-5F40-9C18-9A6CD34FEB23}" type="slidenum">
              <a:rPr lang="en-US" sz="1400" b="1" smtClean="0">
                <a:solidFill>
                  <a:schemeClr val="tx1"/>
                </a:solidFill>
              </a:rPr>
              <a:pPr/>
              <a:t>30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412776"/>
            <a:ext cx="80648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4863" indent="-4492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162" y="1054053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 smtClean="0"/>
              <a:t>Audit findings of the Auditor-General pertaining to compensation of employees compliance matters, include: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ZA" sz="2400" dirty="0" smtClean="0"/>
              <a:t>Employees </a:t>
            </a:r>
            <a:r>
              <a:rPr lang="en-ZA" sz="2400" dirty="0"/>
              <a:t>without approval to perform additional remunerative </a:t>
            </a:r>
            <a:r>
              <a:rPr lang="en-ZA" sz="2400" dirty="0" smtClean="0"/>
              <a:t>work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smtClean="0"/>
              <a:t>Personnel </a:t>
            </a:r>
            <a:r>
              <a:rPr lang="en-ZA" sz="2400" dirty="0"/>
              <a:t>f</a:t>
            </a:r>
            <a:r>
              <a:rPr lang="en-ZA" sz="2400" smtClean="0"/>
              <a:t>iles </a:t>
            </a:r>
            <a:r>
              <a:rPr lang="en-ZA" sz="2400" dirty="0"/>
              <a:t>transferred from PDEs and Colleges were empty or with incomplete documentation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Pay progression paid without supporting </a:t>
            </a:r>
            <a:r>
              <a:rPr lang="en-ZA" sz="2400" dirty="0" smtClean="0"/>
              <a:t>documentation</a:t>
            </a:r>
            <a:endParaRPr lang="en-ZA" sz="2400" dirty="0"/>
          </a:p>
          <a:p>
            <a:pPr algn="just"/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8552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6634" y="354807"/>
            <a:ext cx="8304214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Plans for the Future</a:t>
            </a:r>
            <a:endParaRPr lang="en-US" sz="28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09064" y="878027"/>
            <a:ext cx="82817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cs typeface="Times New Roman" pitchFamily="18" charset="0"/>
              </a:rPr>
              <a:t>Ministerial Task Team on the development of </a:t>
            </a:r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dirty="0">
                <a:cs typeface="Times New Roman" pitchFamily="18" charset="0"/>
              </a:rPr>
              <a:t>Plan for the Implementation of the White Paper </a:t>
            </a:r>
            <a:r>
              <a:rPr lang="en-US" sz="2400" dirty="0" smtClean="0">
                <a:cs typeface="Times New Roman" pitchFamily="18" charset="0"/>
              </a:rPr>
              <a:t>for Post-School </a:t>
            </a:r>
            <a:r>
              <a:rPr lang="en-US" sz="2400" dirty="0">
                <a:cs typeface="Times New Roman" pitchFamily="18" charset="0"/>
              </a:rPr>
              <a:t>Education and Training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cs typeface="Times New Roman" pitchFamily="18" charset="0"/>
              </a:rPr>
              <a:t>There is a Task Team on CET to feed into the National Plan for WP-PSET implementation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cs typeface="Times New Roman" pitchFamily="18" charset="0"/>
              </a:rPr>
              <a:t>The CET task team will advise on the implementation in respect of the following: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CET Vision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Purpose and scope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Programmes and Qualifications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Funding and Costing Models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Governance and management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Planning, Monitoring and Evaluation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Partnership and coordination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 dirty="0">
                <a:cs typeface="Times New Roman" pitchFamily="18" charset="0"/>
              </a:rPr>
              <a:t>Any other area the Task Team deems necessary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3020" y="651033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2042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LIDE LAY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4" name="Picture 2" descr="Higher Education LOGO (6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557338"/>
            <a:ext cx="56959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AutoShape 3"/>
          <p:cNvSpPr>
            <a:spLocks/>
          </p:cNvSpPr>
          <p:nvPr/>
        </p:nvSpPr>
        <p:spPr bwMode="auto">
          <a:xfrm>
            <a:off x="2484438" y="4005263"/>
            <a:ext cx="4103687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6000" b="1" i="1" dirty="0"/>
              <a:t>Thank You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14889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724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14350" lvl="0" indent="-514350">
              <a:buFont typeface="+mj-lt"/>
              <a:buAutoNum type="alphaLcParenR"/>
            </a:pPr>
            <a:endParaRPr lang="en-US" sz="2200" dirty="0" smtClean="0">
              <a:latin typeface="Times New Roman" charset="0"/>
              <a:ea typeface="Times New Roman" charset="0"/>
              <a:cs typeface="Times New Roman" charset="0"/>
              <a:sym typeface="Arial" charset="0"/>
            </a:endParaRP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95536" y="403424"/>
            <a:ext cx="8352928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Student enrolment: 2012-2014</a:t>
            </a:r>
            <a:endParaRPr lang="en-US" sz="2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4945312"/>
              </p:ext>
            </p:extLst>
          </p:nvPr>
        </p:nvGraphicFramePr>
        <p:xfrm>
          <a:off x="473844" y="1006466"/>
          <a:ext cx="8352927" cy="5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4676" y="6503533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4046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14350" lvl="0" indent="-514350">
              <a:buFont typeface="+mj-lt"/>
              <a:buAutoNum type="alphaLcParenR"/>
            </a:pPr>
            <a:endParaRPr lang="en-US" sz="2200" dirty="0" smtClean="0">
              <a:latin typeface="Times New Roman" charset="0"/>
              <a:ea typeface="Times New Roman" charset="0"/>
              <a:cs typeface="Times New Roman" charset="0"/>
              <a:sym typeface="Arial" charset="0"/>
            </a:endParaRP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b="1" dirty="0" smtClean="0"/>
          </a:p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95820" y="396759"/>
            <a:ext cx="8352643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Student Enrolment per province, 2014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27013"/>
              </p:ext>
            </p:extLst>
          </p:nvPr>
        </p:nvGraphicFramePr>
        <p:xfrm>
          <a:off x="431540" y="1072654"/>
          <a:ext cx="8280920" cy="497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1962218"/>
                <a:gridCol w="2178242"/>
                <a:gridCol w="2070230"/>
              </a:tblGrid>
              <a:tr h="53091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Province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Centres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Lecturers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Students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278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3311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33644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121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690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11884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2577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96282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KZN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426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3037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26024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304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1535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21569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233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1659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21018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1060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1436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22286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1132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28913</a:t>
                      </a:r>
                      <a:endParaRPr lang="en-GB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TOTAL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1818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15447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262680</a:t>
                      </a:r>
                      <a:endParaRPr lang="en-GB" sz="2000" b="1" dirty="0"/>
                    </a:p>
                  </a:txBody>
                  <a:tcPr/>
                </a:tc>
              </a:tr>
              <a:tr h="40385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09941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7502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52834" y="406408"/>
            <a:ext cx="8395629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Student enrolment per programme type</a:t>
            </a:r>
            <a:endParaRPr lang="en-US" sz="28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846915151"/>
              </p:ext>
            </p:extLst>
          </p:nvPr>
        </p:nvGraphicFramePr>
        <p:xfrm>
          <a:off x="346156" y="1058287"/>
          <a:ext cx="8280920" cy="542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29438" y="6480518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0817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14350" lvl="0" indent="-514350">
              <a:buFont typeface="+mj-lt"/>
              <a:buAutoNum type="alphaLcParenR"/>
            </a:pPr>
            <a:endParaRPr lang="en-US" sz="2200" dirty="0" smtClean="0">
              <a:latin typeface="Times New Roman" charset="0"/>
              <a:ea typeface="Times New Roman" charset="0"/>
              <a:cs typeface="Times New Roman" charset="0"/>
              <a:sym typeface="Arial" charset="0"/>
            </a:endParaRPr>
          </a:p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59532" y="448343"/>
            <a:ext cx="8424936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Students NQF 1 Completion rates (%) per province</a:t>
            </a:r>
            <a:endParaRPr lang="en-US" sz="28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345334520"/>
              </p:ext>
            </p:extLst>
          </p:nvPr>
        </p:nvGraphicFramePr>
        <p:xfrm>
          <a:off x="395537" y="908719"/>
          <a:ext cx="8280920" cy="549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305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/>
          </p:cNvSpPr>
          <p:nvPr/>
        </p:nvSpPr>
        <p:spPr bwMode="auto">
          <a:xfrm>
            <a:off x="500063" y="908720"/>
            <a:ext cx="8072437" cy="5496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185738" defTabSz="914400">
              <a:lnSpc>
                <a:spcPct val="150000"/>
              </a:lnSpc>
              <a:spcBef>
                <a:spcPts val="400"/>
              </a:spcBef>
              <a:buSzPct val="100000"/>
            </a:pP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6929438" y="6572250"/>
            <a:ext cx="21336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 defTabSz="914400"/>
            <a:endParaRPr lang="en-US" sz="2000" dirty="0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23528" y="406590"/>
            <a:ext cx="8424935" cy="539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6600"/>
          </a:solidFill>
          <a:ln w="25400" cap="flat" cmpd="sng">
            <a:solidFill>
              <a:srgbClr val="BCBCB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n-US" sz="2800" b="1" dirty="0" smtClean="0">
                <a:solidFill>
                  <a:srgbClr val="FFFFFF"/>
                </a:solidFill>
                <a:sym typeface="Arial" charset="0"/>
              </a:rPr>
              <a:t>Staffing categories: 2014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560268"/>
              </p:ext>
            </p:extLst>
          </p:nvPr>
        </p:nvGraphicFramePr>
        <p:xfrm>
          <a:off x="323528" y="998773"/>
          <a:ext cx="8424935" cy="5270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179"/>
                <a:gridCol w="719180"/>
                <a:gridCol w="566382"/>
                <a:gridCol w="637180"/>
                <a:gridCol w="637180"/>
                <a:gridCol w="566382"/>
                <a:gridCol w="707978"/>
                <a:gridCol w="637180"/>
                <a:gridCol w="637180"/>
                <a:gridCol w="592503"/>
                <a:gridCol w="611060"/>
                <a:gridCol w="707978"/>
                <a:gridCol w="849573"/>
              </a:tblGrid>
              <a:tr h="39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Province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Management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Lecturers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Support Staff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3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 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445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EC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249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313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2 471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2958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2 747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3 311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111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578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690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GP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46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1 432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2 292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239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1 572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1 005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2 577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KZN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387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1 930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694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2 624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26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2 258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779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3 037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LP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476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1 035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1 272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1 535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MP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1 256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1 441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1 441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1 659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NC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244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1 169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23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1 114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1 436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NW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55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WC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69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158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845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1132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529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NATIONAL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1 492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467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1 959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9 777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3 220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12 997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491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11 555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3 892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15 447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146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76.2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23.8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75.2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58.2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41.8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100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74.8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43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  <a:tr h="3432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023" marR="65023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9438" y="6492875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6774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9" y="-27842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1002" y="374214"/>
            <a:ext cx="8429469" cy="52322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cs typeface="Times New Roman" pitchFamily="18" charset="0"/>
                <a:sym typeface="Arial" pitchFamily="34" charset="0"/>
              </a:rPr>
              <a:t>Lecturer Qualifications: Extent of the Problem</a:t>
            </a:r>
            <a:endParaRPr lang="en-ZA" sz="2800" b="1" dirty="0">
              <a:cs typeface="Calibri" pitchFamily="34" charset="0"/>
            </a:endParaRPr>
          </a:p>
        </p:txBody>
      </p:sp>
      <p:sp>
        <p:nvSpPr>
          <p:cNvPr id="8197" name="Slide Number Placeholder 7"/>
          <p:cNvSpPr txBox="1">
            <a:spLocks/>
          </p:cNvSpPr>
          <p:nvPr/>
        </p:nvSpPr>
        <p:spPr bwMode="auto">
          <a:xfrm>
            <a:off x="6929438" y="65722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r" eaLnBrk="1" hangingPunct="1"/>
            <a:endParaRPr lang="en-US" sz="14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7879475"/>
              </p:ext>
            </p:extLst>
          </p:nvPr>
        </p:nvGraphicFramePr>
        <p:xfrm>
          <a:off x="482003" y="952451"/>
          <a:ext cx="8176656" cy="547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0145" y="6480909"/>
            <a:ext cx="2133600" cy="365125"/>
          </a:xfrm>
        </p:spPr>
        <p:txBody>
          <a:bodyPr/>
          <a:lstStyle/>
          <a:p>
            <a:pPr>
              <a:defRPr/>
            </a:pPr>
            <a:fld id="{638C3ADB-96F8-4156-97E2-5C0DFFF4514D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786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2199</Words>
  <Application>Microsoft Office PowerPoint</Application>
  <PresentationFormat>On-screen Show (4:3)</PresentationFormat>
  <Paragraphs>760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 Mahlobo</dc:creator>
  <cp:lastModifiedBy>PUMZA</cp:lastModifiedBy>
  <cp:revision>566</cp:revision>
  <cp:lastPrinted>2016-08-22T09:29:42Z</cp:lastPrinted>
  <dcterms:created xsi:type="dcterms:W3CDTF">2011-03-28T03:12:18Z</dcterms:created>
  <dcterms:modified xsi:type="dcterms:W3CDTF">2016-09-15T09:17:23Z</dcterms:modified>
</cp:coreProperties>
</file>