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sldIdLst>
    <p:sldId id="266" r:id="rId5"/>
    <p:sldId id="267" r:id="rId6"/>
    <p:sldId id="309" r:id="rId7"/>
    <p:sldId id="308" r:id="rId8"/>
    <p:sldId id="307" r:id="rId9"/>
    <p:sldId id="277" r:id="rId10"/>
    <p:sldId id="280" r:id="rId11"/>
    <p:sldId id="281" r:id="rId12"/>
    <p:sldId id="301" r:id="rId13"/>
    <p:sldId id="300" r:id="rId14"/>
    <p:sldId id="294" r:id="rId15"/>
    <p:sldId id="295" r:id="rId16"/>
    <p:sldId id="296" r:id="rId17"/>
    <p:sldId id="297" r:id="rId18"/>
    <p:sldId id="302" r:id="rId19"/>
    <p:sldId id="303" r:id="rId20"/>
    <p:sldId id="298" r:id="rId21"/>
    <p:sldId id="299" r:id="rId22"/>
  </p:sldIdLst>
  <p:sldSz cx="9144000" cy="6858000" type="screen4x3"/>
  <p:notesSz cx="6865938" cy="9998075"/>
  <p:defaultTextStyle>
    <a:defPPr>
      <a:defRPr lang="en-US"/>
    </a:defPPr>
    <a:lvl1pPr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8" autoAdjust="0"/>
    <p:restoredTop sz="86424" autoAdjust="0"/>
  </p:normalViewPr>
  <p:slideViewPr>
    <p:cSldViewPr snapToGrid="0" snapToObjects="1">
      <p:cViewPr varScale="1">
        <p:scale>
          <a:sx n="70" d="100"/>
          <a:sy n="70" d="100"/>
        </p:scale>
        <p:origin x="-19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5240" cy="499904"/>
          </a:xfrm>
          <a:prstGeom prst="rect">
            <a:avLst/>
          </a:prstGeom>
        </p:spPr>
        <p:txBody>
          <a:bodyPr vert="horz" lIns="92199" tIns="46099" rIns="92199" bIns="46099" rtlCol="0"/>
          <a:lstStyle>
            <a:lvl1pPr algn="l">
              <a:defRPr sz="1200"/>
            </a:lvl1pPr>
          </a:lstStyle>
          <a:p>
            <a:endParaRPr lang="en-ZA" dirty="0"/>
          </a:p>
        </p:txBody>
      </p:sp>
      <p:sp>
        <p:nvSpPr>
          <p:cNvPr id="3" name="Date Placeholder 2"/>
          <p:cNvSpPr>
            <a:spLocks noGrp="1"/>
          </p:cNvSpPr>
          <p:nvPr>
            <p:ph type="dt" idx="1"/>
          </p:nvPr>
        </p:nvSpPr>
        <p:spPr>
          <a:xfrm>
            <a:off x="3889111" y="0"/>
            <a:ext cx="2975240" cy="499904"/>
          </a:xfrm>
          <a:prstGeom prst="rect">
            <a:avLst/>
          </a:prstGeom>
        </p:spPr>
        <p:txBody>
          <a:bodyPr vert="horz" lIns="92199" tIns="46099" rIns="92199" bIns="46099" rtlCol="0"/>
          <a:lstStyle>
            <a:lvl1pPr algn="r">
              <a:defRPr sz="1200"/>
            </a:lvl1pPr>
          </a:lstStyle>
          <a:p>
            <a:fld id="{F46BDC89-B6DA-4A2F-B7E8-DD3ABD38FCA6}" type="datetimeFigureOut">
              <a:rPr lang="en-ZA" smtClean="0"/>
              <a:t>2016/09/13</a:t>
            </a:fld>
            <a:endParaRPr lang="en-ZA" dirty="0"/>
          </a:p>
        </p:txBody>
      </p:sp>
      <p:sp>
        <p:nvSpPr>
          <p:cNvPr id="4" name="Slide Image Placeholder 3"/>
          <p:cNvSpPr>
            <a:spLocks noGrp="1" noRot="1" noChangeAspect="1"/>
          </p:cNvSpPr>
          <p:nvPr>
            <p:ph type="sldImg" idx="2"/>
          </p:nvPr>
        </p:nvSpPr>
        <p:spPr>
          <a:xfrm>
            <a:off x="933450" y="749300"/>
            <a:ext cx="4999038" cy="3749675"/>
          </a:xfrm>
          <a:prstGeom prst="rect">
            <a:avLst/>
          </a:prstGeom>
          <a:noFill/>
          <a:ln w="12700">
            <a:solidFill>
              <a:prstClr val="black"/>
            </a:solidFill>
          </a:ln>
        </p:spPr>
        <p:txBody>
          <a:bodyPr vert="horz" lIns="92199" tIns="46099" rIns="92199" bIns="46099" rtlCol="0" anchor="ctr"/>
          <a:lstStyle/>
          <a:p>
            <a:endParaRPr lang="en-ZA" dirty="0"/>
          </a:p>
        </p:txBody>
      </p:sp>
      <p:sp>
        <p:nvSpPr>
          <p:cNvPr id="5" name="Notes Placeholder 4"/>
          <p:cNvSpPr>
            <a:spLocks noGrp="1"/>
          </p:cNvSpPr>
          <p:nvPr>
            <p:ph type="body" sz="quarter" idx="3"/>
          </p:nvPr>
        </p:nvSpPr>
        <p:spPr>
          <a:xfrm>
            <a:off x="686595" y="4749087"/>
            <a:ext cx="5492750" cy="4499134"/>
          </a:xfrm>
          <a:prstGeom prst="rect">
            <a:avLst/>
          </a:prstGeom>
        </p:spPr>
        <p:txBody>
          <a:bodyPr vert="horz" lIns="92199" tIns="46099" rIns="92199" bIns="4609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1" y="9496437"/>
            <a:ext cx="2975240" cy="499904"/>
          </a:xfrm>
          <a:prstGeom prst="rect">
            <a:avLst/>
          </a:prstGeom>
        </p:spPr>
        <p:txBody>
          <a:bodyPr vert="horz" lIns="92199" tIns="46099" rIns="92199" bIns="46099"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89111" y="9496437"/>
            <a:ext cx="2975240" cy="499904"/>
          </a:xfrm>
          <a:prstGeom prst="rect">
            <a:avLst/>
          </a:prstGeom>
        </p:spPr>
        <p:txBody>
          <a:bodyPr vert="horz" lIns="92199" tIns="46099" rIns="92199" bIns="46099" rtlCol="0" anchor="b"/>
          <a:lstStyle>
            <a:lvl1pPr algn="r">
              <a:defRPr sz="1200"/>
            </a:lvl1pPr>
          </a:lstStyle>
          <a:p>
            <a:fld id="{6061EFBD-6AF4-4FE1-A5A3-782A02C8733A}" type="slidenum">
              <a:rPr lang="en-ZA" smtClean="0"/>
              <a:t>‹#›</a:t>
            </a:fld>
            <a:endParaRPr lang="en-ZA" dirty="0"/>
          </a:p>
        </p:txBody>
      </p:sp>
    </p:spTree>
    <p:extLst>
      <p:ext uri="{BB962C8B-B14F-4D97-AF65-F5344CB8AC3E}">
        <p14:creationId xmlns:p14="http://schemas.microsoft.com/office/powerpoint/2010/main" val="2495871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6061EFBD-6AF4-4FE1-A5A3-782A02C8733A}" type="slidenum">
              <a:rPr lang="en-ZA" smtClean="0"/>
              <a:t>1</a:t>
            </a:fld>
            <a:endParaRPr lang="en-ZA" dirty="0"/>
          </a:p>
        </p:txBody>
      </p:sp>
    </p:spTree>
    <p:extLst>
      <p:ext uri="{BB962C8B-B14F-4D97-AF65-F5344CB8AC3E}">
        <p14:creationId xmlns:p14="http://schemas.microsoft.com/office/powerpoint/2010/main" val="1519012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61EFBD-6AF4-4FE1-A5A3-782A02C8733A}" type="slidenum">
              <a:rPr lang="en-ZA" smtClean="0"/>
              <a:t>6</a:t>
            </a:fld>
            <a:endParaRPr lang="en-ZA" dirty="0"/>
          </a:p>
        </p:txBody>
      </p:sp>
    </p:spTree>
    <p:extLst>
      <p:ext uri="{BB962C8B-B14F-4D97-AF65-F5344CB8AC3E}">
        <p14:creationId xmlns:p14="http://schemas.microsoft.com/office/powerpoint/2010/main" val="15785247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6061EFBD-6AF4-4FE1-A5A3-782A02C8733A}" type="slidenum">
              <a:rPr lang="en-ZA" smtClean="0"/>
              <a:t>11</a:t>
            </a:fld>
            <a:endParaRPr lang="en-ZA"/>
          </a:p>
        </p:txBody>
      </p:sp>
    </p:spTree>
    <p:extLst>
      <p:ext uri="{BB962C8B-B14F-4D97-AF65-F5344CB8AC3E}">
        <p14:creationId xmlns:p14="http://schemas.microsoft.com/office/powerpoint/2010/main" val="3663260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A91779C-5B03-479D-8378-AB59496F62B1}" type="datetime1">
              <a:rPr lang="en-US"/>
              <a:pPr>
                <a:defRPr/>
              </a:pPr>
              <a:t>9/13/2016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C8462B2-7090-4EBB-92E1-D859E62DF599}" type="slidenum">
              <a:rPr lang="en-US" altLang="en-US"/>
              <a:pPr>
                <a:defRPr/>
              </a:pPr>
              <a:t>‹#›</a:t>
            </a:fld>
            <a:endParaRPr lang="en-US" altLang="en-US" dirty="0"/>
          </a:p>
        </p:txBody>
      </p:sp>
    </p:spTree>
    <p:extLst>
      <p:ext uri="{BB962C8B-B14F-4D97-AF65-F5344CB8AC3E}">
        <p14:creationId xmlns:p14="http://schemas.microsoft.com/office/powerpoint/2010/main" val="174858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403F937-21BA-4C88-AA63-CBE059884E6A}" type="datetime1">
              <a:rPr lang="en-US"/>
              <a:pPr>
                <a:defRPr/>
              </a:pPr>
              <a:t>9/13/2016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E606F74-A704-4975-88F3-1FEB9A260622}" type="slidenum">
              <a:rPr lang="en-US" altLang="en-US"/>
              <a:pPr>
                <a:defRPr/>
              </a:pPr>
              <a:t>‹#›</a:t>
            </a:fld>
            <a:endParaRPr lang="en-US" altLang="en-US" dirty="0"/>
          </a:p>
        </p:txBody>
      </p:sp>
    </p:spTree>
    <p:extLst>
      <p:ext uri="{BB962C8B-B14F-4D97-AF65-F5344CB8AC3E}">
        <p14:creationId xmlns:p14="http://schemas.microsoft.com/office/powerpoint/2010/main" val="648821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B10BBD3-ABF7-49D4-8DD5-6B71C54583A9}" type="datetime1">
              <a:rPr lang="en-US"/>
              <a:pPr>
                <a:defRPr/>
              </a:pPr>
              <a:t>9/13/2016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5DDF657-D757-4267-971C-7722C9530137}" type="slidenum">
              <a:rPr lang="en-US" altLang="en-US"/>
              <a:pPr>
                <a:defRPr/>
              </a:pPr>
              <a:t>‹#›</a:t>
            </a:fld>
            <a:endParaRPr lang="en-US" altLang="en-US" dirty="0"/>
          </a:p>
        </p:txBody>
      </p:sp>
    </p:spTree>
    <p:extLst>
      <p:ext uri="{BB962C8B-B14F-4D97-AF65-F5344CB8AC3E}">
        <p14:creationId xmlns:p14="http://schemas.microsoft.com/office/powerpoint/2010/main" val="828968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7190B89-77ED-4344-970B-5190A1BA7CD7}" type="datetime1">
              <a:rPr lang="en-US"/>
              <a:pPr>
                <a:defRPr/>
              </a:pPr>
              <a:t>9/13/2016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94C9CE-D47A-483D-879D-F4828BEEE284}" type="slidenum">
              <a:rPr lang="en-US" altLang="en-US"/>
              <a:pPr>
                <a:defRPr/>
              </a:pPr>
              <a:t>‹#›</a:t>
            </a:fld>
            <a:endParaRPr lang="en-US" altLang="en-US" dirty="0"/>
          </a:p>
        </p:txBody>
      </p:sp>
    </p:spTree>
    <p:extLst>
      <p:ext uri="{BB962C8B-B14F-4D97-AF65-F5344CB8AC3E}">
        <p14:creationId xmlns:p14="http://schemas.microsoft.com/office/powerpoint/2010/main" val="134914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4BCA147-6AE6-4B47-ADC2-2B4A319C9492}" type="datetime1">
              <a:rPr lang="en-US"/>
              <a:pPr>
                <a:defRPr/>
              </a:pPr>
              <a:t>9/13/2016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D5B9D64-EDE0-4468-B840-C6E19CCDED64}" type="slidenum">
              <a:rPr lang="en-US" altLang="en-US"/>
              <a:pPr>
                <a:defRPr/>
              </a:pPr>
              <a:t>‹#›</a:t>
            </a:fld>
            <a:endParaRPr lang="en-US" altLang="en-US" dirty="0"/>
          </a:p>
        </p:txBody>
      </p:sp>
    </p:spTree>
    <p:extLst>
      <p:ext uri="{BB962C8B-B14F-4D97-AF65-F5344CB8AC3E}">
        <p14:creationId xmlns:p14="http://schemas.microsoft.com/office/powerpoint/2010/main" val="409249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9148B59-A6CA-4E57-99C5-35C564A3222C}" type="datetime1">
              <a:rPr lang="en-US"/>
              <a:pPr>
                <a:defRPr/>
              </a:pPr>
              <a:t>9/13/2016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001D5EF-A4C1-4F09-83C9-0DFBF8493F90}" type="slidenum">
              <a:rPr lang="en-US" altLang="en-US"/>
              <a:pPr>
                <a:defRPr/>
              </a:pPr>
              <a:t>‹#›</a:t>
            </a:fld>
            <a:endParaRPr lang="en-US" altLang="en-US" dirty="0"/>
          </a:p>
        </p:txBody>
      </p:sp>
    </p:spTree>
    <p:extLst>
      <p:ext uri="{BB962C8B-B14F-4D97-AF65-F5344CB8AC3E}">
        <p14:creationId xmlns:p14="http://schemas.microsoft.com/office/powerpoint/2010/main" val="334374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635C75B-98F8-409E-85D1-72EC5C25799E}" type="datetime1">
              <a:rPr lang="en-US"/>
              <a:pPr>
                <a:defRPr/>
              </a:pPr>
              <a:t>9/13/2016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EE9E9653-F612-4A95-8395-795F9B4C8D71}" type="slidenum">
              <a:rPr lang="en-US" altLang="en-US"/>
              <a:pPr>
                <a:defRPr/>
              </a:pPr>
              <a:t>‹#›</a:t>
            </a:fld>
            <a:endParaRPr lang="en-US" altLang="en-US" dirty="0"/>
          </a:p>
        </p:txBody>
      </p:sp>
    </p:spTree>
    <p:extLst>
      <p:ext uri="{BB962C8B-B14F-4D97-AF65-F5344CB8AC3E}">
        <p14:creationId xmlns:p14="http://schemas.microsoft.com/office/powerpoint/2010/main" val="2814907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FBF22B7-3778-4A28-A0D8-C1D9AA0A4DC0}" type="datetime1">
              <a:rPr lang="en-US"/>
              <a:pPr>
                <a:defRPr/>
              </a:pPr>
              <a:t>9/13/2016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14D73C7-2D59-434D-BDEC-25409F18CF2B}" type="slidenum">
              <a:rPr lang="en-US" altLang="en-US"/>
              <a:pPr>
                <a:defRPr/>
              </a:pPr>
              <a:t>‹#›</a:t>
            </a:fld>
            <a:endParaRPr lang="en-US" altLang="en-US" dirty="0"/>
          </a:p>
        </p:txBody>
      </p:sp>
    </p:spTree>
    <p:extLst>
      <p:ext uri="{BB962C8B-B14F-4D97-AF65-F5344CB8AC3E}">
        <p14:creationId xmlns:p14="http://schemas.microsoft.com/office/powerpoint/2010/main" val="190048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2842D3-7A0F-452E-8137-4C4A98A2D446}" type="datetime1">
              <a:rPr lang="en-US"/>
              <a:pPr>
                <a:defRPr/>
              </a:pPr>
              <a:t>9/13/2016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346BB5B-DA71-4ECC-A571-FCE89B5DE250}" type="slidenum">
              <a:rPr lang="en-US" altLang="en-US"/>
              <a:pPr>
                <a:defRPr/>
              </a:pPr>
              <a:t>‹#›</a:t>
            </a:fld>
            <a:endParaRPr lang="en-US" altLang="en-US" dirty="0"/>
          </a:p>
        </p:txBody>
      </p:sp>
    </p:spTree>
    <p:extLst>
      <p:ext uri="{BB962C8B-B14F-4D97-AF65-F5344CB8AC3E}">
        <p14:creationId xmlns:p14="http://schemas.microsoft.com/office/powerpoint/2010/main" val="1163784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F3A8A8B-E27B-45A1-BEFA-FC716B919A37}" type="datetime1">
              <a:rPr lang="en-US"/>
              <a:pPr>
                <a:defRPr/>
              </a:pPr>
              <a:t>9/13/2016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3189175-B95D-4507-9552-244216D728E6}" type="slidenum">
              <a:rPr lang="en-US" altLang="en-US"/>
              <a:pPr>
                <a:defRPr/>
              </a:pPr>
              <a:t>‹#›</a:t>
            </a:fld>
            <a:endParaRPr lang="en-US" altLang="en-US" dirty="0"/>
          </a:p>
        </p:txBody>
      </p:sp>
    </p:spTree>
    <p:extLst>
      <p:ext uri="{BB962C8B-B14F-4D97-AF65-F5344CB8AC3E}">
        <p14:creationId xmlns:p14="http://schemas.microsoft.com/office/powerpoint/2010/main" val="1666671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54AF73E-27D6-41ED-84CE-6937E930D0B7}" type="datetime1">
              <a:rPr lang="en-US"/>
              <a:pPr>
                <a:defRPr/>
              </a:pPr>
              <a:t>9/13/2016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E16AA91-BB06-4B6B-8F3A-B5BB493CF3E7}" type="slidenum">
              <a:rPr lang="en-US" altLang="en-US"/>
              <a:pPr>
                <a:defRPr/>
              </a:pPr>
              <a:t>‹#›</a:t>
            </a:fld>
            <a:endParaRPr lang="en-US" altLang="en-US" dirty="0"/>
          </a:p>
        </p:txBody>
      </p:sp>
    </p:spTree>
    <p:extLst>
      <p:ext uri="{BB962C8B-B14F-4D97-AF65-F5344CB8AC3E}">
        <p14:creationId xmlns:p14="http://schemas.microsoft.com/office/powerpoint/2010/main" val="1063664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128"/>
              </a:defRPr>
            </a:lvl1pPr>
          </a:lstStyle>
          <a:p>
            <a:pPr>
              <a:defRPr/>
            </a:pPr>
            <a:fld id="{8A4CA66A-964C-4603-A538-3162EA92548F}" type="datetime1">
              <a:rPr lang="en-US"/>
              <a:pPr>
                <a:defRPr/>
              </a:pPr>
              <a:t>9/13/2016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charset="0"/>
                <a:ea typeface="ＭＳ Ｐゴシック" charset="-128"/>
              </a:defRPr>
            </a:lvl1pPr>
          </a:lstStyle>
          <a:p>
            <a:pPr>
              <a:defRPr/>
            </a:pPr>
            <a:fld id="{86C1A157-2BF4-4B85-A5D6-3D772DB59FB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mj-cs"/>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ＭＳ Ｐゴシック" charset="-128"/>
          <a:cs typeface="+mn-cs"/>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hardinr@compcom.co.za"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155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774700" y="1103313"/>
            <a:ext cx="6747534" cy="1754326"/>
          </a:xfrm>
          <a:prstGeom prst="rect">
            <a:avLst/>
          </a:prstGeom>
          <a:noFill/>
        </p:spPr>
        <p:txBody>
          <a:bodyPr wrap="square">
            <a:spAutoFit/>
          </a:bodyPr>
          <a:lstStyle/>
          <a:p>
            <a:pPr eaLnBrk="1" hangingPunct="1">
              <a:tabLst>
                <a:tab pos="361950" algn="l"/>
              </a:tabLst>
              <a:defRPr/>
            </a:pPr>
            <a:r>
              <a:rPr lang="en-ZA" sz="4400" dirty="0" smtClean="0">
                <a:solidFill>
                  <a:schemeClr val="bg1"/>
                </a:solidFill>
                <a:latin typeface="Cambria" panose="02040503050406030204" pitchFamily="18" charset="0"/>
              </a:rPr>
              <a:t>Investigations in the </a:t>
            </a:r>
          </a:p>
          <a:p>
            <a:pPr eaLnBrk="1" hangingPunct="1">
              <a:tabLst>
                <a:tab pos="361950" algn="l"/>
              </a:tabLst>
              <a:defRPr/>
            </a:pPr>
            <a:r>
              <a:rPr lang="en-ZA" sz="4400" dirty="0" smtClean="0">
                <a:solidFill>
                  <a:schemeClr val="bg1"/>
                </a:solidFill>
                <a:latin typeface="Cambria" panose="02040503050406030204" pitchFamily="18" charset="0"/>
              </a:rPr>
              <a:t>steel industry</a:t>
            </a:r>
          </a:p>
          <a:p>
            <a:pPr eaLnBrk="1" hangingPunct="1">
              <a:tabLst>
                <a:tab pos="361950" algn="l"/>
              </a:tabLst>
              <a:defRPr/>
            </a:pPr>
            <a:r>
              <a:rPr lang="en-US" sz="2000" i="1" dirty="0">
                <a:solidFill>
                  <a:schemeClr val="bg1"/>
                </a:solidFill>
                <a:latin typeface="Cambria" panose="02040503050406030204" pitchFamily="18" charset="0"/>
              </a:rPr>
              <a:t>	</a:t>
            </a:r>
            <a:r>
              <a:rPr lang="en-US" sz="2000" i="1" dirty="0" smtClean="0">
                <a:solidFill>
                  <a:schemeClr val="bg1"/>
                </a:solidFill>
                <a:latin typeface="Cambria" panose="02040503050406030204" pitchFamily="18" charset="0"/>
              </a:rPr>
              <a:t>	AMSA settlement in focus</a:t>
            </a:r>
            <a:endParaRPr lang="en-GB" sz="2000" i="1" dirty="0">
              <a:solidFill>
                <a:schemeClr val="bg1"/>
              </a:solidFill>
              <a:latin typeface="Cambria" panose="02040503050406030204" pitchFamily="18" charset="0"/>
            </a:endParaRPr>
          </a:p>
        </p:txBody>
      </p:sp>
      <p:sp>
        <p:nvSpPr>
          <p:cNvPr id="2052" name="TextBox 2"/>
          <p:cNvSpPr txBox="1">
            <a:spLocks noChangeArrowheads="1"/>
          </p:cNvSpPr>
          <p:nvPr/>
        </p:nvSpPr>
        <p:spPr bwMode="auto">
          <a:xfrm>
            <a:off x="1103586" y="2857639"/>
            <a:ext cx="5738648"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2400" dirty="0">
              <a:solidFill>
                <a:schemeClr val="bg1"/>
              </a:solidFill>
              <a:latin typeface="Arial" pitchFamily="34" charset="0"/>
            </a:endParaRPr>
          </a:p>
          <a:p>
            <a:pPr algn="ctr" eaLnBrk="1" hangingPunct="1">
              <a:spcBef>
                <a:spcPct val="0"/>
              </a:spcBef>
              <a:buFontTx/>
              <a:buNone/>
            </a:pPr>
            <a:endParaRPr lang="en-US" altLang="en-US" sz="2000" dirty="0">
              <a:latin typeface="Arial" pitchFamily="34" charset="0"/>
            </a:endParaRPr>
          </a:p>
          <a:p>
            <a:pPr algn="ctr" eaLnBrk="1" hangingPunct="1">
              <a:spcBef>
                <a:spcPct val="0"/>
              </a:spcBef>
              <a:buFontTx/>
              <a:buNone/>
            </a:pPr>
            <a:endParaRPr lang="en-US" altLang="en-US" sz="2000" dirty="0" smtClean="0">
              <a:latin typeface="Arial" pitchFamily="34" charset="0"/>
            </a:endParaRPr>
          </a:p>
          <a:p>
            <a:pPr algn="ctr" eaLnBrk="1" hangingPunct="1">
              <a:spcBef>
                <a:spcPct val="0"/>
              </a:spcBef>
              <a:buFontTx/>
              <a:buNone/>
            </a:pPr>
            <a:r>
              <a:rPr lang="en-US" altLang="en-US" sz="2000" dirty="0" smtClean="0">
                <a:latin typeface="Cambria" panose="02040503050406030204" pitchFamily="18" charset="0"/>
              </a:rPr>
              <a:t>Deputy Commissioner (acting): Hardin Ratshisusu  </a:t>
            </a:r>
          </a:p>
          <a:p>
            <a:pPr algn="ctr" eaLnBrk="1" hangingPunct="1">
              <a:spcBef>
                <a:spcPct val="0"/>
              </a:spcBef>
              <a:buFontTx/>
              <a:buNone/>
            </a:pPr>
            <a:endParaRPr lang="en-US" altLang="en-US" sz="2000" dirty="0" smtClean="0">
              <a:latin typeface="Cambria" panose="02040503050406030204" pitchFamily="18" charset="0"/>
            </a:endParaRPr>
          </a:p>
          <a:p>
            <a:pPr algn="ctr" eaLnBrk="1" hangingPunct="1">
              <a:spcBef>
                <a:spcPct val="0"/>
              </a:spcBef>
              <a:buFontTx/>
              <a:buNone/>
            </a:pPr>
            <a:r>
              <a:rPr lang="en-US" altLang="en-US" sz="2000" dirty="0" smtClean="0">
                <a:latin typeface="Cambria" panose="02040503050406030204" pitchFamily="18" charset="0"/>
              </a:rPr>
              <a:t>14 September 2016</a:t>
            </a:r>
            <a:endParaRPr lang="en-ZA" altLang="en-US" sz="2000" dirty="0" smtClean="0">
              <a:latin typeface="Cambria" panose="02040503050406030204" pitchFamily="18" charset="0"/>
            </a:endParaRPr>
          </a:p>
          <a:p>
            <a:pPr eaLnBrk="1" hangingPunct="1">
              <a:spcBef>
                <a:spcPct val="0"/>
              </a:spcBef>
              <a:buFontTx/>
              <a:buNone/>
            </a:pPr>
            <a:endParaRPr lang="en-GB" altLang="en-US" sz="2400" dirty="0">
              <a:solidFill>
                <a:schemeClr val="bg1"/>
              </a:solidFill>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615553"/>
          </a:xfrm>
          <a:prstGeom prst="rect">
            <a:avLst/>
          </a:prstGeom>
          <a:noFill/>
        </p:spPr>
        <p:txBody>
          <a:bodyPr>
            <a:spAutoFit/>
          </a:bodyPr>
          <a:lstStyle/>
          <a:p>
            <a:pPr eaLnBrk="1" hangingPunct="1">
              <a:defRPr/>
            </a:pPr>
            <a:endParaRPr lang="en-US" sz="1600" dirty="0" smtClean="0">
              <a:latin typeface="Cambria" panose="02040503050406030204" pitchFamily="18" charset="0"/>
            </a:endParaRPr>
          </a:p>
          <a:p>
            <a:pPr marL="342900" lvl="2" indent="-342900"/>
            <a:endParaRPr lang="en-US" dirty="0">
              <a:solidFill>
                <a:schemeClr val="tx2">
                  <a:lumMod val="75000"/>
                </a:schemeClr>
              </a:solidFill>
            </a:endParaRPr>
          </a:p>
        </p:txBody>
      </p:sp>
      <p:sp>
        <p:nvSpPr>
          <p:cNvPr id="5" name="TextBox 4"/>
          <p:cNvSpPr txBox="1"/>
          <p:nvPr/>
        </p:nvSpPr>
        <p:spPr>
          <a:xfrm>
            <a:off x="792163" y="207034"/>
            <a:ext cx="6065837" cy="400110"/>
          </a:xfrm>
          <a:prstGeom prst="rect">
            <a:avLst/>
          </a:prstGeom>
          <a:noFill/>
        </p:spPr>
        <p:txBody>
          <a:bodyPr wrap="square" rtlCol="0">
            <a:spAutoFit/>
          </a:bodyPr>
          <a:lstStyle/>
          <a:p>
            <a:pPr eaLnBrk="1" hangingPunct="1">
              <a:defRPr/>
            </a:pPr>
            <a:r>
              <a:rPr lang="en-US" sz="2000" dirty="0" smtClean="0">
                <a:latin typeface="Cambria" panose="02040503050406030204" pitchFamily="18" charset="0"/>
              </a:rPr>
              <a:t>CASES INVOLVING AMSA (continued) </a:t>
            </a:r>
            <a:endParaRPr lang="en-US" sz="2000" dirty="0">
              <a:latin typeface="Cambria" panose="02040503050406030204" pitchFamily="18"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422558901"/>
              </p:ext>
            </p:extLst>
          </p:nvPr>
        </p:nvGraphicFramePr>
        <p:xfrm>
          <a:off x="627321" y="769938"/>
          <a:ext cx="8070113" cy="3698494"/>
        </p:xfrm>
        <a:graphic>
          <a:graphicData uri="http://schemas.openxmlformats.org/drawingml/2006/table">
            <a:tbl>
              <a:tblPr firstRow="1" bandRow="1">
                <a:tableStyleId>{5C22544A-7EE6-4342-B048-85BDC9FD1C3A}</a:tableStyleId>
              </a:tblPr>
              <a:tblGrid>
                <a:gridCol w="807853"/>
                <a:gridCol w="1127627"/>
                <a:gridCol w="2768579"/>
                <a:gridCol w="1683027"/>
                <a:gridCol w="1683027"/>
              </a:tblGrid>
              <a:tr h="370840">
                <a:tc gridSpan="5">
                  <a:txBody>
                    <a:bodyPr/>
                    <a:lstStyle/>
                    <a:p>
                      <a:pPr algn="ctr"/>
                      <a:r>
                        <a:rPr lang="en-ZA" sz="1800" b="1" kern="1200" dirty="0" smtClean="0">
                          <a:solidFill>
                            <a:schemeClr val="lt1"/>
                          </a:solidFill>
                          <a:effectLst/>
                          <a:latin typeface="Cambria" panose="02040503050406030204" pitchFamily="18" charset="0"/>
                          <a:ea typeface="+mn-ea"/>
                          <a:cs typeface="+mn-cs"/>
                        </a:rPr>
                        <a:t>Abuse of dominance</a:t>
                      </a:r>
                      <a:endParaRPr lang="en-ZA" dirty="0">
                        <a:latin typeface="Cambria" panose="02040503050406030204" pitchFamily="18" charset="0"/>
                      </a:endParaRP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pPr algn="ctr"/>
                      <a:endParaRPr lang="en-ZA" dirty="0"/>
                    </a:p>
                  </a:txBody>
                  <a:tcPr/>
                </a:tc>
              </a:tr>
              <a:tr h="370840">
                <a:tc>
                  <a:txBody>
                    <a:bodyPr/>
                    <a:lstStyle/>
                    <a:p>
                      <a:pPr fontAlgn="ctr">
                        <a:lnSpc>
                          <a:spcPct val="115000"/>
                        </a:lnSpc>
                        <a:spcAft>
                          <a:spcPts val="0"/>
                        </a:spcAft>
                      </a:pPr>
                      <a:r>
                        <a:rPr lang="en-US" sz="1050" b="1" kern="1200">
                          <a:solidFill>
                            <a:srgbClr val="000000"/>
                          </a:solidFill>
                          <a:effectLst/>
                          <a:latin typeface="Cambria"/>
                          <a:ea typeface="Times New Roman"/>
                          <a:cs typeface="Arial"/>
                        </a:rPr>
                        <a:t>Type of conduct</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b="1" kern="1200">
                          <a:solidFill>
                            <a:srgbClr val="000000"/>
                          </a:solidFill>
                          <a:effectLst/>
                          <a:latin typeface="Cambria"/>
                          <a:ea typeface="Times New Roman"/>
                          <a:cs typeface="Times New Roman"/>
                        </a:rPr>
                        <a:t>Respondents</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b="1" kern="1200" dirty="0">
                          <a:solidFill>
                            <a:srgbClr val="000000"/>
                          </a:solidFill>
                          <a:effectLst/>
                          <a:latin typeface="Cambria"/>
                          <a:ea typeface="Times New Roman"/>
                          <a:cs typeface="Times New Roman"/>
                        </a:rPr>
                        <a:t>Description</a:t>
                      </a:r>
                      <a:r>
                        <a:rPr lang="en-ZA" sz="1050" kern="1200" dirty="0">
                          <a:solidFill>
                            <a:srgbClr val="000000"/>
                          </a:solidFill>
                          <a:effectLst/>
                          <a:latin typeface="Cambria"/>
                          <a:ea typeface="Times New Roman"/>
                          <a:cs typeface="Arial"/>
                        </a:rPr>
                        <a:t> </a:t>
                      </a:r>
                      <a:r>
                        <a:rPr lang="en-ZA" sz="1050" b="1" kern="1200" dirty="0">
                          <a:solidFill>
                            <a:srgbClr val="000000"/>
                          </a:solidFill>
                          <a:effectLst/>
                          <a:latin typeface="Cambria"/>
                          <a:ea typeface="Times New Roman"/>
                          <a:cs typeface="Times New Roman"/>
                        </a:rPr>
                        <a:t>of</a:t>
                      </a:r>
                      <a:r>
                        <a:rPr lang="en-ZA" sz="1050" kern="1200" dirty="0">
                          <a:solidFill>
                            <a:srgbClr val="000000"/>
                          </a:solidFill>
                          <a:effectLst/>
                          <a:latin typeface="Cambria"/>
                          <a:ea typeface="Times New Roman"/>
                          <a:cs typeface="Arial"/>
                        </a:rPr>
                        <a:t> </a:t>
                      </a:r>
                      <a:r>
                        <a:rPr lang="en-ZA" sz="1050" b="1" kern="1200" dirty="0">
                          <a:solidFill>
                            <a:srgbClr val="000000"/>
                          </a:solidFill>
                          <a:effectLst/>
                          <a:latin typeface="Cambria"/>
                          <a:ea typeface="Times New Roman"/>
                          <a:cs typeface="Times New Roman"/>
                        </a:rPr>
                        <a:t>conduct</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b="1" kern="1200" dirty="0">
                          <a:solidFill>
                            <a:srgbClr val="000000"/>
                          </a:solidFill>
                          <a:effectLst/>
                          <a:latin typeface="Cambria"/>
                          <a:ea typeface="Times New Roman"/>
                          <a:cs typeface="Times New Roman"/>
                        </a:rPr>
                        <a:t>Alleged contravention</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100" dirty="0" smtClean="0">
                          <a:effectLst/>
                          <a:latin typeface="Calibri"/>
                          <a:ea typeface="Calibri"/>
                          <a:cs typeface="Times New Roman"/>
                        </a:rPr>
                        <a:t> </a:t>
                      </a:r>
                      <a:r>
                        <a:rPr lang="en-US" sz="1050" b="1" kern="1200" dirty="0" smtClean="0">
                          <a:solidFill>
                            <a:srgbClr val="000000"/>
                          </a:solidFill>
                          <a:effectLst/>
                          <a:latin typeface="Cambria"/>
                          <a:ea typeface="Times New Roman"/>
                          <a:cs typeface="Times New Roman"/>
                        </a:rPr>
                        <a:t>Remaining respondents</a:t>
                      </a:r>
                      <a:endParaRPr lang="en-ZA" sz="1050" b="1" kern="1200" dirty="0">
                        <a:solidFill>
                          <a:srgbClr val="000000"/>
                        </a:solidFill>
                        <a:effectLst/>
                        <a:latin typeface="Cambria"/>
                        <a:ea typeface="Times New Roman"/>
                        <a:cs typeface="Times New Roman"/>
                      </a:endParaRPr>
                    </a:p>
                  </a:txBody>
                  <a:tcPr marL="3810" marR="3810" marT="3810" marB="0"/>
                </a:tc>
              </a:tr>
              <a:tr h="370840">
                <a:tc>
                  <a:txBody>
                    <a:bodyPr/>
                    <a:lstStyle/>
                    <a:p>
                      <a:pPr fontAlgn="ctr">
                        <a:lnSpc>
                          <a:spcPct val="115000"/>
                        </a:lnSpc>
                        <a:spcAft>
                          <a:spcPts val="0"/>
                        </a:spcAft>
                      </a:pPr>
                      <a:r>
                        <a:rPr lang="en-US" sz="1050" kern="1200">
                          <a:solidFill>
                            <a:srgbClr val="000000"/>
                          </a:solidFill>
                          <a:effectLst/>
                          <a:latin typeface="Cambria"/>
                          <a:ea typeface="Times New Roman"/>
                          <a:cs typeface="Arial"/>
                        </a:rPr>
                        <a:t>Barnes Fencing 1 complaint</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a:solidFill>
                            <a:srgbClr val="000000"/>
                          </a:solidFill>
                          <a:effectLst/>
                          <a:latin typeface="Cambria"/>
                          <a:ea typeface="Times New Roman"/>
                          <a:cs typeface="Arial"/>
                        </a:rPr>
                        <a:t>AMSA</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a:solidFill>
                            <a:srgbClr val="000000"/>
                          </a:solidFill>
                          <a:effectLst/>
                          <a:latin typeface="Cambria"/>
                          <a:ea typeface="Times New Roman"/>
                          <a:cs typeface="Arial"/>
                        </a:rPr>
                        <a:t>AMSA differentiated between its customers in terms of discounts offered for low carbon wire rod and that this conduct amounted to price discrimination in contravention of the Competition Act. The Commission’s investigations found that AMSA engaged in the conduct of price discrimination in contravention of the Competition Act. This complaint concerned the period 2000 to 2003.</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kern="1200" dirty="0">
                          <a:solidFill>
                            <a:srgbClr val="000000"/>
                          </a:solidFill>
                          <a:effectLst/>
                          <a:latin typeface="Cambria"/>
                          <a:ea typeface="Times New Roman"/>
                          <a:cs typeface="Arial"/>
                        </a:rPr>
                        <a:t>Price discrimination</a:t>
                      </a:r>
                      <a:endParaRPr lang="en-ZA" sz="1100" dirty="0">
                        <a:effectLst/>
                        <a:latin typeface="Calibri"/>
                        <a:ea typeface="Calibri"/>
                        <a:cs typeface="Times New Roman"/>
                      </a:endParaRPr>
                    </a:p>
                  </a:txBody>
                  <a:tcPr marL="3810" marR="3810" marT="3810" marB="0"/>
                </a:tc>
                <a:tc rowSpan="3">
                  <a:txBody>
                    <a:bodyPr/>
                    <a:lstStyle/>
                    <a:p>
                      <a:pPr fontAlgn="ctr">
                        <a:lnSpc>
                          <a:spcPct val="115000"/>
                        </a:lnSpc>
                        <a:spcAft>
                          <a:spcPts val="0"/>
                        </a:spcAft>
                      </a:pPr>
                      <a:r>
                        <a:rPr lang="en-ZA" sz="1100" dirty="0" smtClean="0">
                          <a:effectLst/>
                          <a:latin typeface="+mn-lt"/>
                          <a:ea typeface="Calibri"/>
                          <a:cs typeface="Times New Roman"/>
                        </a:rPr>
                        <a:t>No other respondent remains as these complaints relates to unilateral conduct</a:t>
                      </a:r>
                      <a:endParaRPr lang="en-ZA" sz="1100" dirty="0">
                        <a:effectLst/>
                        <a:latin typeface="Calibri"/>
                        <a:ea typeface="Calibri"/>
                        <a:cs typeface="Times New Roman"/>
                      </a:endParaRPr>
                    </a:p>
                  </a:txBody>
                  <a:tcPr marL="3810" marR="3810" marT="3810" marB="0"/>
                </a:tc>
              </a:tr>
              <a:tr h="370840">
                <a:tc>
                  <a:txBody>
                    <a:bodyPr/>
                    <a:lstStyle/>
                    <a:p>
                      <a:pPr fontAlgn="ctr">
                        <a:lnSpc>
                          <a:spcPct val="115000"/>
                        </a:lnSpc>
                        <a:spcAft>
                          <a:spcPts val="0"/>
                        </a:spcAft>
                      </a:pPr>
                      <a:r>
                        <a:rPr lang="en-US" sz="1050" kern="1200">
                          <a:solidFill>
                            <a:srgbClr val="000000"/>
                          </a:solidFill>
                          <a:effectLst/>
                          <a:latin typeface="Cambria"/>
                          <a:ea typeface="Times New Roman"/>
                          <a:cs typeface="Arial"/>
                        </a:rPr>
                        <a:t>Barnes Fencing 2 complaint</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a:solidFill>
                            <a:srgbClr val="000000"/>
                          </a:solidFill>
                          <a:effectLst/>
                          <a:latin typeface="Cambria"/>
                          <a:ea typeface="Times New Roman"/>
                          <a:cs typeface="Arial"/>
                        </a:rPr>
                        <a:t>AMSA</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a:solidFill>
                            <a:srgbClr val="000000"/>
                          </a:solidFill>
                          <a:effectLst/>
                          <a:latin typeface="Cambria"/>
                          <a:ea typeface="Times New Roman"/>
                          <a:cs typeface="Arial"/>
                        </a:rPr>
                        <a:t>In the second complaint received in December 2008, the same complainants alleged that the conduct complained of in the first complaint had continued from 2004 to 2006.</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kern="1200" dirty="0">
                          <a:solidFill>
                            <a:srgbClr val="000000"/>
                          </a:solidFill>
                          <a:effectLst/>
                          <a:latin typeface="Cambria"/>
                          <a:ea typeface="Times New Roman"/>
                          <a:cs typeface="Arial"/>
                        </a:rPr>
                        <a:t>Price discrimination</a:t>
                      </a:r>
                      <a:endParaRPr lang="en-ZA" sz="1100" dirty="0">
                        <a:effectLst/>
                        <a:latin typeface="Calibri"/>
                        <a:ea typeface="Calibri"/>
                        <a:cs typeface="Times New Roman"/>
                      </a:endParaRPr>
                    </a:p>
                  </a:txBody>
                  <a:tcPr marL="3810" marR="3810" marT="3810" marB="0"/>
                </a:tc>
                <a:tc vMerge="1">
                  <a:txBody>
                    <a:bodyPr/>
                    <a:lstStyle/>
                    <a:p>
                      <a:pPr fontAlgn="ctr">
                        <a:lnSpc>
                          <a:spcPct val="115000"/>
                        </a:lnSpc>
                        <a:spcAft>
                          <a:spcPts val="0"/>
                        </a:spcAft>
                      </a:pPr>
                      <a:endParaRPr lang="en-ZA" sz="1100" dirty="0">
                        <a:effectLst/>
                        <a:latin typeface="Calibri"/>
                        <a:ea typeface="Calibri"/>
                        <a:cs typeface="Times New Roman"/>
                      </a:endParaRPr>
                    </a:p>
                  </a:txBody>
                  <a:tcPr marL="3810" marR="3810" marT="3810" marB="0"/>
                </a:tc>
              </a:tr>
              <a:tr h="370840">
                <a:tc>
                  <a:txBody>
                    <a:bodyPr/>
                    <a:lstStyle/>
                    <a:p>
                      <a:pPr fontAlgn="ctr">
                        <a:lnSpc>
                          <a:spcPct val="115000"/>
                        </a:lnSpc>
                        <a:spcAft>
                          <a:spcPts val="0"/>
                        </a:spcAft>
                      </a:pPr>
                      <a:r>
                        <a:rPr lang="en-US" sz="1050" kern="1200">
                          <a:solidFill>
                            <a:srgbClr val="000000"/>
                          </a:solidFill>
                          <a:effectLst/>
                          <a:latin typeface="Cambria"/>
                          <a:ea typeface="Times New Roman"/>
                          <a:cs typeface="Arial"/>
                        </a:rPr>
                        <a:t>Excessive pricing complaint</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a:solidFill>
                            <a:srgbClr val="000000"/>
                          </a:solidFill>
                          <a:effectLst/>
                          <a:latin typeface="Cambria"/>
                          <a:ea typeface="Times New Roman"/>
                          <a:cs typeface="Arial"/>
                        </a:rPr>
                        <a:t>AMSA</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a:solidFill>
                            <a:srgbClr val="000000"/>
                          </a:solidFill>
                          <a:effectLst/>
                          <a:latin typeface="Cambria"/>
                          <a:ea typeface="Times New Roman"/>
                          <a:cs typeface="Arial"/>
                        </a:rPr>
                        <a:t>AMSA allegedly charging excessive prices for its flat steel products in contravention of the Competition Act.</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kern="1200" dirty="0">
                          <a:solidFill>
                            <a:srgbClr val="000000"/>
                          </a:solidFill>
                          <a:effectLst/>
                          <a:latin typeface="Cambria"/>
                          <a:ea typeface="Times New Roman"/>
                          <a:cs typeface="Arial"/>
                        </a:rPr>
                        <a:t>Excessive pricing</a:t>
                      </a:r>
                      <a:endParaRPr lang="en-ZA" sz="1100" dirty="0">
                        <a:effectLst/>
                        <a:latin typeface="Calibri"/>
                        <a:ea typeface="Calibri"/>
                        <a:cs typeface="Times New Roman"/>
                      </a:endParaRPr>
                    </a:p>
                  </a:txBody>
                  <a:tcPr marL="3810" marR="3810" marT="3810" marB="0"/>
                </a:tc>
                <a:tc vMerge="1">
                  <a:txBody>
                    <a:bodyPr/>
                    <a:lstStyle/>
                    <a:p>
                      <a:pPr fontAlgn="ctr">
                        <a:lnSpc>
                          <a:spcPct val="115000"/>
                        </a:lnSpc>
                        <a:spcAft>
                          <a:spcPts val="0"/>
                        </a:spcAft>
                      </a:pPr>
                      <a:endParaRPr lang="en-ZA" sz="1100" dirty="0">
                        <a:effectLst/>
                        <a:latin typeface="Calibri"/>
                        <a:ea typeface="Calibri"/>
                        <a:cs typeface="Times New Roman"/>
                      </a:endParaRPr>
                    </a:p>
                  </a:txBody>
                  <a:tcPr marL="3810" marR="3810" marT="3810" marB="0"/>
                </a:tc>
              </a:tr>
            </a:tbl>
          </a:graphicData>
        </a:graphic>
      </p:graphicFrame>
    </p:spTree>
    <p:extLst>
      <p:ext uri="{BB962C8B-B14F-4D97-AF65-F5344CB8AC3E}">
        <p14:creationId xmlns:p14="http://schemas.microsoft.com/office/powerpoint/2010/main" val="3874039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4031873"/>
          </a:xfrm>
          <a:prstGeom prst="rect">
            <a:avLst/>
          </a:prstGeom>
          <a:noFill/>
        </p:spPr>
        <p:txBody>
          <a:bodyPr>
            <a:spAutoFit/>
          </a:bodyPr>
          <a:lstStyle/>
          <a:p>
            <a:pPr eaLnBrk="1" hangingPunct="1">
              <a:defRPr/>
            </a:pPr>
            <a:endParaRPr lang="en-US" sz="1600" dirty="0">
              <a:latin typeface="Cambria" panose="02040503050406030204" pitchFamily="18" charset="0"/>
            </a:endParaRPr>
          </a:p>
          <a:p>
            <a:pPr marL="285750" indent="-285750">
              <a:buFont typeface="Arial" panose="020B0604020202020204" pitchFamily="34" charset="0"/>
              <a:buChar char="•"/>
            </a:pPr>
            <a:r>
              <a:rPr lang="en-US" sz="1600" dirty="0" smtClean="0">
                <a:latin typeface="Cambria" panose="02040503050406030204" pitchFamily="18" charset="0"/>
              </a:rPr>
              <a:t>On 22 August 2016, the Competition Commission filed the settlement agreement concluded between the Commission and AMSA for confirmation as an order of the Competition Tribunal.</a:t>
            </a:r>
          </a:p>
          <a:p>
            <a:pPr marL="285750" indent="-285750">
              <a:buFont typeface="Arial" panose="020B0604020202020204" pitchFamily="34" charset="0"/>
              <a:buChar char="•"/>
            </a:pPr>
            <a:endParaRPr lang="en-US" sz="1600" dirty="0" smtClean="0">
              <a:latin typeface="Cambria" panose="02040503050406030204" pitchFamily="18" charset="0"/>
            </a:endParaRPr>
          </a:p>
          <a:p>
            <a:pPr marL="285750" indent="-285750">
              <a:buFont typeface="Arial" panose="020B0604020202020204" pitchFamily="34" charset="0"/>
              <a:buChar char="•"/>
            </a:pPr>
            <a:r>
              <a:rPr lang="en-US" sz="1600" dirty="0" smtClean="0">
                <a:latin typeface="Cambria" panose="02040503050406030204" pitchFamily="18" charset="0"/>
              </a:rPr>
              <a:t>The settlement is an omnibus settlement agreement covering the abovementioned 6 (six) complaints against AMSA.</a:t>
            </a:r>
          </a:p>
          <a:p>
            <a:pPr marL="285750" indent="-285750">
              <a:buFont typeface="Arial" panose="020B0604020202020204" pitchFamily="34" charset="0"/>
              <a:buChar char="•"/>
            </a:pPr>
            <a:endParaRPr lang="en-US" sz="1600" dirty="0" smtClean="0">
              <a:latin typeface="Cambria" panose="02040503050406030204" pitchFamily="18" charset="0"/>
            </a:endParaRPr>
          </a:p>
          <a:p>
            <a:pPr marL="285750" indent="-285750">
              <a:buFont typeface="Arial" panose="020B0604020202020204" pitchFamily="34" charset="0"/>
              <a:buChar char="•"/>
            </a:pPr>
            <a:r>
              <a:rPr lang="en-US" sz="1600" dirty="0" smtClean="0">
                <a:latin typeface="Cambria" panose="02040503050406030204" pitchFamily="18" charset="0"/>
              </a:rPr>
              <a:t>The salient features of the settlement agreement are as follows:</a:t>
            </a:r>
          </a:p>
          <a:p>
            <a:pPr marL="0" indent="0">
              <a:buNone/>
            </a:pPr>
            <a:endParaRPr lang="en-US" sz="1600" dirty="0" smtClean="0">
              <a:latin typeface="Cambria" panose="02040503050406030204" pitchFamily="18" charset="0"/>
            </a:endParaRPr>
          </a:p>
          <a:p>
            <a:pPr marL="0" indent="0">
              <a:buNone/>
            </a:pPr>
            <a:r>
              <a:rPr lang="en-US" sz="1600" b="1" i="1" u="sng" dirty="0" smtClean="0">
                <a:latin typeface="Cambria" panose="02040503050406030204" pitchFamily="18" charset="0"/>
              </a:rPr>
              <a:t>Fine</a:t>
            </a:r>
          </a:p>
          <a:p>
            <a:endParaRPr lang="en-US" sz="1600" dirty="0" smtClean="0">
              <a:latin typeface="Cambria" panose="02040503050406030204" pitchFamily="18" charset="0"/>
            </a:endParaRPr>
          </a:p>
          <a:p>
            <a:pPr marL="285750" indent="-285750">
              <a:buFont typeface="Arial" panose="020B0604020202020204" pitchFamily="34" charset="0"/>
              <a:buChar char="•"/>
            </a:pPr>
            <a:r>
              <a:rPr lang="en-US" sz="1600" dirty="0" smtClean="0">
                <a:latin typeface="Cambria" panose="02040503050406030204" pitchFamily="18" charset="0"/>
              </a:rPr>
              <a:t>AMSA has a agreed to a fine of R1.5 billion payable over 5 (five) years (plus interest after 18 months) in 5 annual installments of not less that R300 million.</a:t>
            </a:r>
          </a:p>
          <a:p>
            <a:pPr eaLnBrk="1" hangingPunct="1">
              <a:defRPr/>
            </a:pPr>
            <a:endParaRPr lang="en-US" sz="1600" dirty="0" smtClean="0">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p:txBody>
      </p:sp>
      <p:sp>
        <p:nvSpPr>
          <p:cNvPr id="4" name="TextBox 3"/>
          <p:cNvSpPr txBox="1"/>
          <p:nvPr/>
        </p:nvSpPr>
        <p:spPr>
          <a:xfrm>
            <a:off x="792163" y="207034"/>
            <a:ext cx="6065837" cy="400110"/>
          </a:xfrm>
          <a:prstGeom prst="rect">
            <a:avLst/>
          </a:prstGeom>
          <a:noFill/>
        </p:spPr>
        <p:txBody>
          <a:bodyPr wrap="square" rtlCol="0">
            <a:spAutoFit/>
          </a:bodyPr>
          <a:lstStyle/>
          <a:p>
            <a:pPr eaLnBrk="1" hangingPunct="1">
              <a:defRPr/>
            </a:pPr>
            <a:r>
              <a:rPr lang="en-ZA" sz="2000" dirty="0" smtClean="0">
                <a:latin typeface="Cambria" panose="02040503050406030204" pitchFamily="18" charset="0"/>
              </a:rPr>
              <a:t>SETTLEMENT BETWEEN COMMISSION AND AMSA </a:t>
            </a:r>
          </a:p>
        </p:txBody>
      </p:sp>
    </p:spTree>
    <p:extLst>
      <p:ext uri="{BB962C8B-B14F-4D97-AF65-F5344CB8AC3E}">
        <p14:creationId xmlns:p14="http://schemas.microsoft.com/office/powerpoint/2010/main" val="3066096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679162"/>
            <a:ext cx="7705725" cy="5016758"/>
          </a:xfrm>
          <a:prstGeom prst="rect">
            <a:avLst/>
          </a:prstGeom>
          <a:noFill/>
        </p:spPr>
        <p:txBody>
          <a:bodyPr>
            <a:spAutoFit/>
          </a:bodyPr>
          <a:lstStyle/>
          <a:p>
            <a:pPr eaLnBrk="1" hangingPunct="1">
              <a:defRPr/>
            </a:pPr>
            <a:endParaRPr lang="en-US" sz="1600" dirty="0">
              <a:latin typeface="Cambria" panose="02040503050406030204" pitchFamily="18" charset="0"/>
            </a:endParaRPr>
          </a:p>
          <a:p>
            <a:pPr marL="0" indent="0">
              <a:buNone/>
            </a:pPr>
            <a:r>
              <a:rPr lang="en-US" sz="1600" b="1" i="1" u="sng" dirty="0" smtClean="0">
                <a:latin typeface="Cambria" panose="02040503050406030204" pitchFamily="18" charset="0"/>
              </a:rPr>
              <a:t>Admissions</a:t>
            </a:r>
          </a:p>
          <a:p>
            <a:pPr marL="0" indent="0">
              <a:buNone/>
            </a:pPr>
            <a:endParaRPr lang="en-US" sz="1600" b="1" i="1" u="sng"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AMSA admits that it engaged in collusion with CISCO, </a:t>
            </a:r>
            <a:r>
              <a:rPr lang="en-ZA" sz="1600" dirty="0" err="1" smtClean="0">
                <a:latin typeface="Cambria" panose="02040503050406030204" pitchFamily="18" charset="0"/>
              </a:rPr>
              <a:t>Scaw</a:t>
            </a:r>
            <a:r>
              <a:rPr lang="en-ZA" sz="1600" dirty="0" smtClean="0">
                <a:latin typeface="Cambria" panose="02040503050406030204" pitchFamily="18" charset="0"/>
              </a:rPr>
              <a:t> and Cape Gate by fixing prices and discounts, allocating customers and sharing commercially sensitive information in the market for the manufacture of long steel products. </a:t>
            </a:r>
          </a:p>
          <a:p>
            <a:pPr marL="285750" indent="-285750">
              <a:buFont typeface="Arial" panose="020B0604020202020204" pitchFamily="34" charset="0"/>
              <a:buChar char="•"/>
            </a:pPr>
            <a:endParaRPr lang="en-ZA" sz="1600"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AMSA also admits that it fixed the purchased price of scrap metal with Columbus Steel, Cape Gate and </a:t>
            </a:r>
            <a:r>
              <a:rPr lang="en-ZA" sz="1600" dirty="0" err="1" smtClean="0">
                <a:latin typeface="Cambria" panose="02040503050406030204" pitchFamily="18" charset="0"/>
              </a:rPr>
              <a:t>Scaw</a:t>
            </a:r>
            <a:r>
              <a:rPr lang="en-ZA" sz="1600" dirty="0" smtClean="0">
                <a:latin typeface="Cambria" panose="02040503050406030204" pitchFamily="18" charset="0"/>
              </a:rPr>
              <a:t>. </a:t>
            </a:r>
          </a:p>
          <a:p>
            <a:pPr marL="285750" indent="-285750">
              <a:buFont typeface="Arial" panose="020B0604020202020204" pitchFamily="34" charset="0"/>
              <a:buChar char="•"/>
            </a:pPr>
            <a:endParaRPr lang="en-ZA" sz="1600"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In respect of the flat steel complaint and the Barnes Fencing complaints, AMSA admits the conduct as alleged by the Commission but does not admit that this conduct constituted a contravention of the Competition Act. </a:t>
            </a:r>
          </a:p>
          <a:p>
            <a:pPr marL="285750" indent="-285750">
              <a:buFont typeface="Arial" panose="020B0604020202020204" pitchFamily="34" charset="0"/>
              <a:buChar char="•"/>
            </a:pPr>
            <a:endParaRPr lang="en-ZA" sz="1600"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In relation to the pricing complaint, AMSA does not admit that it acted in contravention of the Competition Act. However, it has agreed to remedies to address competition concerns arising from its pricing conduct.</a:t>
            </a:r>
            <a:endParaRPr lang="en-US" sz="1600" dirty="0" smtClean="0">
              <a:latin typeface="Cambria" panose="02040503050406030204" pitchFamily="18" charset="0"/>
            </a:endParaRPr>
          </a:p>
          <a:p>
            <a:pPr marL="0" indent="0">
              <a:buNone/>
            </a:pPr>
            <a:endParaRPr lang="en-US" sz="1600" b="1" i="1" u="sng" dirty="0" smtClean="0">
              <a:latin typeface="Cambria" panose="02040503050406030204" pitchFamily="18" charset="0"/>
            </a:endParaRPr>
          </a:p>
          <a:p>
            <a:pPr marL="0" indent="0">
              <a:buNone/>
            </a:pPr>
            <a:endParaRPr lang="en-US" sz="1600" dirty="0" smtClean="0">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p:txBody>
      </p:sp>
      <p:sp>
        <p:nvSpPr>
          <p:cNvPr id="4" name="TextBox 3"/>
          <p:cNvSpPr txBox="1"/>
          <p:nvPr/>
        </p:nvSpPr>
        <p:spPr>
          <a:xfrm>
            <a:off x="792162" y="207034"/>
            <a:ext cx="7363009" cy="707886"/>
          </a:xfrm>
          <a:prstGeom prst="rect">
            <a:avLst/>
          </a:prstGeom>
          <a:noFill/>
        </p:spPr>
        <p:txBody>
          <a:bodyPr wrap="square" rtlCol="0">
            <a:spAutoFit/>
          </a:bodyPr>
          <a:lstStyle/>
          <a:p>
            <a:pPr eaLnBrk="1" hangingPunct="1">
              <a:defRPr/>
            </a:pPr>
            <a:r>
              <a:rPr lang="en-ZA" sz="2000" dirty="0" smtClean="0">
                <a:latin typeface="Cambria" panose="02040503050406030204" pitchFamily="18" charset="0"/>
              </a:rPr>
              <a:t>SETTLEMENT BETWEEN COMMISSION AND AMSA (continued) </a:t>
            </a:r>
          </a:p>
          <a:p>
            <a:pPr eaLnBrk="1" hangingPunct="1">
              <a:defRPr/>
            </a:pPr>
            <a:endParaRPr lang="en-US" sz="2000" dirty="0">
              <a:latin typeface="Cambria" panose="02040503050406030204" pitchFamily="18" charset="0"/>
            </a:endParaRPr>
          </a:p>
        </p:txBody>
      </p:sp>
    </p:spTree>
    <p:extLst>
      <p:ext uri="{BB962C8B-B14F-4D97-AF65-F5344CB8AC3E}">
        <p14:creationId xmlns:p14="http://schemas.microsoft.com/office/powerpoint/2010/main" val="3652407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5293757"/>
          </a:xfrm>
          <a:prstGeom prst="rect">
            <a:avLst/>
          </a:prstGeom>
          <a:noFill/>
        </p:spPr>
        <p:txBody>
          <a:bodyPr>
            <a:spAutoFit/>
          </a:bodyPr>
          <a:lstStyle/>
          <a:p>
            <a:pPr marL="0" indent="0">
              <a:buNone/>
            </a:pPr>
            <a:endParaRPr lang="en-US" sz="1600" b="1" i="1" u="sng" dirty="0" smtClean="0">
              <a:latin typeface="Cambria" panose="02040503050406030204" pitchFamily="18" charset="0"/>
            </a:endParaRPr>
          </a:p>
          <a:p>
            <a:pPr marL="0" indent="0">
              <a:buNone/>
            </a:pPr>
            <a:r>
              <a:rPr lang="en-US" sz="1600" b="1" i="1" u="sng" dirty="0" smtClean="0">
                <a:latin typeface="Cambria" panose="02040503050406030204" pitchFamily="18" charset="0"/>
              </a:rPr>
              <a:t>Pricing </a:t>
            </a:r>
            <a:r>
              <a:rPr lang="en-US" sz="1600" b="1" i="1" u="sng" dirty="0">
                <a:latin typeface="Cambria" panose="02040503050406030204" pitchFamily="18" charset="0"/>
              </a:rPr>
              <a:t>remedy</a:t>
            </a:r>
          </a:p>
          <a:p>
            <a:pPr marL="0" indent="0">
              <a:buNone/>
            </a:pPr>
            <a:endParaRPr lang="en-US" sz="1600" b="1" i="1" u="sng" dirty="0">
              <a:latin typeface="Cambria" panose="02040503050406030204" pitchFamily="18" charset="0"/>
            </a:endParaRPr>
          </a:p>
          <a:p>
            <a:pPr marL="285750" indent="-285750">
              <a:buFont typeface="Arial" panose="020B0604020202020204" pitchFamily="34" charset="0"/>
              <a:buChar char="•"/>
            </a:pPr>
            <a:r>
              <a:rPr lang="en-US" sz="1600" dirty="0">
                <a:latin typeface="Cambria" panose="02040503050406030204" pitchFamily="18" charset="0"/>
              </a:rPr>
              <a:t>AMSA has agreed that it shall for a period of 5 years not be permitted to earn an EBIT (earnings before tax and interest) margin percentage greater than 10% on flat steel products sold in South Africa over a 12 months period linked to AMSA’s financial year.  </a:t>
            </a:r>
            <a:endParaRPr lang="en-US" sz="1600" dirty="0" smtClean="0">
              <a:latin typeface="Cambria" panose="02040503050406030204" pitchFamily="18" charset="0"/>
            </a:endParaRPr>
          </a:p>
          <a:p>
            <a:pPr marL="285750" indent="-285750">
              <a:buFont typeface="Arial" panose="020B0604020202020204" pitchFamily="34" charset="0"/>
              <a:buChar char="•"/>
            </a:pPr>
            <a:endParaRPr lang="en-US" sz="1600" dirty="0" smtClean="0">
              <a:latin typeface="Cambria" panose="02040503050406030204" pitchFamily="18" charset="0"/>
            </a:endParaRPr>
          </a:p>
          <a:p>
            <a:pPr marL="285750" indent="-285750">
              <a:buFont typeface="Arial" panose="020B0604020202020204" pitchFamily="34" charset="0"/>
              <a:buChar char="•"/>
            </a:pPr>
            <a:r>
              <a:rPr lang="en-US" sz="1600" dirty="0" smtClean="0">
                <a:latin typeface="Cambria" panose="02040503050406030204" pitchFamily="18" charset="0"/>
              </a:rPr>
              <a:t>The </a:t>
            </a:r>
            <a:r>
              <a:rPr lang="en-US" sz="1600" dirty="0">
                <a:latin typeface="Cambria" panose="02040503050406030204" pitchFamily="18" charset="0"/>
              </a:rPr>
              <a:t>10% EBIT cap is subject to variation up to a maximum of 15% if the difference between the raw material basket cost and the basket price (raw material basket spread) exceeds or is forecast to exceed USD350/t for a period of at least 3 months.</a:t>
            </a:r>
            <a:endParaRPr lang="en-US" sz="1600" b="1" i="1" u="sng" dirty="0" smtClean="0">
              <a:latin typeface="Cambria" panose="02040503050406030204" pitchFamily="18" charset="0"/>
            </a:endParaRPr>
          </a:p>
          <a:p>
            <a:pPr marL="0" indent="0">
              <a:buNone/>
            </a:pPr>
            <a:endParaRPr lang="en-US" sz="1600" b="1" i="1" u="sng" dirty="0" smtClean="0">
              <a:latin typeface="Cambria" panose="02040503050406030204" pitchFamily="18" charset="0"/>
            </a:endParaRPr>
          </a:p>
          <a:p>
            <a:pPr marL="0" indent="0">
              <a:buNone/>
            </a:pPr>
            <a:r>
              <a:rPr lang="en-US" sz="1600" b="1" i="1" u="sng" dirty="0" smtClean="0">
                <a:latin typeface="Cambria" panose="02040503050406030204" pitchFamily="18" charset="0"/>
              </a:rPr>
              <a:t>Capital Investment</a:t>
            </a:r>
          </a:p>
          <a:p>
            <a:pPr marL="0" indent="0">
              <a:buNone/>
            </a:pPr>
            <a:endParaRPr lang="en-US" sz="1600" b="1" i="1" u="sng"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AMSA has committed an additional capital expenditure of R4.5 billion over 5 years subject to its being feasible and affordable.</a:t>
            </a:r>
          </a:p>
          <a:p>
            <a:endParaRPr lang="en-US" sz="1600" dirty="0">
              <a:latin typeface="Cambria" panose="02040503050406030204" pitchFamily="18" charset="0"/>
            </a:endParaRPr>
          </a:p>
          <a:p>
            <a:pPr marL="285750" indent="-285750">
              <a:buFont typeface="Wingdings" panose="05000000000000000000" pitchFamily="2" charset="2"/>
              <a:buChar char="v"/>
            </a:pPr>
            <a:r>
              <a:rPr lang="en-US" sz="1600" dirty="0" smtClean="0">
                <a:latin typeface="Cambria" panose="02040503050406030204" pitchFamily="18" charset="0"/>
              </a:rPr>
              <a:t>This settlement agreement is an important milestone in the Commission’s fight against cartels.  The pricing remedy is a safeguard mechanism to constrain AMSA’s exercise of its pricing power in order to protect the downstream industries.</a:t>
            </a:r>
            <a:endParaRPr lang="en-ZA" sz="1600" dirty="0" smtClean="0">
              <a:latin typeface="Cambria" panose="02040503050406030204" pitchFamily="18" charset="0"/>
            </a:endParaRPr>
          </a:p>
          <a:p>
            <a:pPr marL="342900" lvl="2" indent="-342900"/>
            <a:endParaRPr lang="en-US" dirty="0">
              <a:solidFill>
                <a:schemeClr val="tx2">
                  <a:lumMod val="75000"/>
                </a:schemeClr>
              </a:solidFill>
            </a:endParaRPr>
          </a:p>
        </p:txBody>
      </p:sp>
      <p:sp>
        <p:nvSpPr>
          <p:cNvPr id="4" name="TextBox 3"/>
          <p:cNvSpPr txBox="1"/>
          <p:nvPr/>
        </p:nvSpPr>
        <p:spPr>
          <a:xfrm>
            <a:off x="792163" y="207034"/>
            <a:ext cx="6065837" cy="707886"/>
          </a:xfrm>
          <a:prstGeom prst="rect">
            <a:avLst/>
          </a:prstGeom>
          <a:noFill/>
        </p:spPr>
        <p:txBody>
          <a:bodyPr wrap="square" rtlCol="0">
            <a:spAutoFit/>
          </a:bodyPr>
          <a:lstStyle/>
          <a:p>
            <a:pPr eaLnBrk="1" hangingPunct="1">
              <a:defRPr/>
            </a:pPr>
            <a:r>
              <a:rPr lang="en-ZA" sz="2000" dirty="0" smtClean="0">
                <a:latin typeface="Cambria" panose="02040503050406030204" pitchFamily="18" charset="0"/>
              </a:rPr>
              <a:t>SETTLEMENT BETWEEN COMMISSION AND AMSA (continued) </a:t>
            </a:r>
            <a:endParaRPr lang="en-ZA" sz="2000" dirty="0">
              <a:latin typeface="Cambria" panose="02040503050406030204" pitchFamily="18" charset="0"/>
            </a:endParaRPr>
          </a:p>
        </p:txBody>
      </p:sp>
    </p:spTree>
    <p:extLst>
      <p:ext uri="{BB962C8B-B14F-4D97-AF65-F5344CB8AC3E}">
        <p14:creationId xmlns:p14="http://schemas.microsoft.com/office/powerpoint/2010/main" val="2443384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289243" y="769938"/>
            <a:ext cx="7705725" cy="1569660"/>
          </a:xfrm>
          <a:prstGeom prst="rect">
            <a:avLst/>
          </a:prstGeom>
          <a:noFill/>
        </p:spPr>
        <p:txBody>
          <a:bodyPr>
            <a:spAutoFit/>
          </a:bodyPr>
          <a:lstStyle/>
          <a:p>
            <a:pPr eaLnBrk="1" hangingPunct="1">
              <a:defRPr/>
            </a:pPr>
            <a:endParaRPr lang="en-US" sz="1600" dirty="0" smtClean="0">
              <a:latin typeface="Cambria" panose="02040503050406030204" pitchFamily="18" charset="0"/>
            </a:endParaRPr>
          </a:p>
          <a:p>
            <a:pPr marL="285750" indent="-285750" eaLnBrk="1" hangingPunct="1">
              <a:buFont typeface="Arial" panose="020B0604020202020204" pitchFamily="34" charset="0"/>
              <a:buChar char="•"/>
              <a:defRPr/>
            </a:pPr>
            <a:r>
              <a:rPr lang="en-US" sz="1600" dirty="0" smtClean="0">
                <a:latin typeface="Cambria" panose="02040503050406030204" pitchFamily="18" charset="0"/>
              </a:rPr>
              <a:t>In addition to the six complaints forming the subject matter of the AMSA settlement, there have been interventions by the Commission in the steel market involving  cartels in scrap, rebar, reinforcing mesh, mining roof bolts and wire and wire products.  These interventions are summarized below:</a:t>
            </a:r>
          </a:p>
          <a:p>
            <a:pPr eaLnBrk="1" hangingPunct="1">
              <a:defRPr/>
            </a:pPr>
            <a:endParaRPr lang="en-US" sz="1600" dirty="0">
              <a:latin typeface="Cambria" panose="02040503050406030204" pitchFamily="18" charset="0"/>
            </a:endParaRPr>
          </a:p>
        </p:txBody>
      </p:sp>
      <p:sp>
        <p:nvSpPr>
          <p:cNvPr id="14" name="TextBox 13"/>
          <p:cNvSpPr txBox="1"/>
          <p:nvPr/>
        </p:nvSpPr>
        <p:spPr>
          <a:xfrm>
            <a:off x="792163" y="207034"/>
            <a:ext cx="7023369" cy="400110"/>
          </a:xfrm>
          <a:prstGeom prst="rect">
            <a:avLst/>
          </a:prstGeom>
          <a:noFill/>
        </p:spPr>
        <p:txBody>
          <a:bodyPr wrap="square" rtlCol="0">
            <a:spAutoFit/>
          </a:bodyPr>
          <a:lstStyle/>
          <a:p>
            <a:pPr eaLnBrk="1" hangingPunct="1">
              <a:defRPr/>
            </a:pPr>
            <a:r>
              <a:rPr lang="en-ZA" sz="2000" dirty="0" smtClean="0">
                <a:latin typeface="Cambria" panose="02040503050406030204" pitchFamily="18" charset="0"/>
              </a:rPr>
              <a:t>OTHER INTERVENTIONS BY THE COMMISSION IN STEEL</a:t>
            </a:r>
          </a:p>
        </p:txBody>
      </p:sp>
      <p:graphicFrame>
        <p:nvGraphicFramePr>
          <p:cNvPr id="10" name="Table 9"/>
          <p:cNvGraphicFramePr>
            <a:graphicFrameLocks noGrp="1"/>
          </p:cNvGraphicFramePr>
          <p:nvPr>
            <p:extLst>
              <p:ext uri="{D42A27DB-BD31-4B8C-83A1-F6EECF244321}">
                <p14:modId xmlns:p14="http://schemas.microsoft.com/office/powerpoint/2010/main" val="2662487230"/>
              </p:ext>
            </p:extLst>
          </p:nvPr>
        </p:nvGraphicFramePr>
        <p:xfrm>
          <a:off x="523470" y="2141094"/>
          <a:ext cx="7974418" cy="3592292"/>
        </p:xfrm>
        <a:graphic>
          <a:graphicData uri="http://schemas.openxmlformats.org/drawingml/2006/table">
            <a:tbl>
              <a:tblPr firstRow="1" bandRow="1">
                <a:tableStyleId>{5C22544A-7EE6-4342-B048-85BDC9FD1C3A}</a:tableStyleId>
              </a:tblPr>
              <a:tblGrid>
                <a:gridCol w="1324187"/>
                <a:gridCol w="2833143"/>
                <a:gridCol w="1201006"/>
                <a:gridCol w="2616082"/>
              </a:tblGrid>
              <a:tr h="305405">
                <a:tc>
                  <a:txBody>
                    <a:bodyPr/>
                    <a:lstStyle/>
                    <a:p>
                      <a:pPr>
                        <a:lnSpc>
                          <a:spcPct val="115000"/>
                        </a:lnSpc>
                        <a:spcAft>
                          <a:spcPts val="0"/>
                        </a:spcAft>
                      </a:pPr>
                      <a:r>
                        <a:rPr lang="en-ZA" sz="1100" kern="1200" dirty="0">
                          <a:solidFill>
                            <a:srgbClr val="000000"/>
                          </a:solidFill>
                          <a:effectLst/>
                          <a:latin typeface="Cambria"/>
                          <a:ea typeface="Calibri"/>
                          <a:cs typeface="Times New Roman"/>
                        </a:rPr>
                        <a:t>Type of Cartel</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a:solidFill>
                            <a:srgbClr val="000000"/>
                          </a:solidFill>
                          <a:effectLst/>
                          <a:latin typeface="Cambria"/>
                          <a:ea typeface="Calibri"/>
                          <a:cs typeface="Times New Roman"/>
                        </a:rPr>
                        <a:t>Parties</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a:solidFill>
                            <a:srgbClr val="000000"/>
                          </a:solidFill>
                          <a:effectLst/>
                          <a:latin typeface="Cambria"/>
                          <a:ea typeface="Calibri"/>
                          <a:cs typeface="Times New Roman"/>
                        </a:rPr>
                        <a:t>Allegations</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mbria"/>
                          <a:ea typeface="Calibri"/>
                          <a:cs typeface="Times New Roman"/>
                        </a:rPr>
                        <a:t>Penalties levied</a:t>
                      </a:r>
                      <a:endParaRPr lang="en-ZA" sz="1100" dirty="0">
                        <a:effectLst/>
                        <a:latin typeface="Calibri"/>
                        <a:ea typeface="Calibri"/>
                        <a:cs typeface="Times New Roman"/>
                      </a:endParaRPr>
                    </a:p>
                  </a:txBody>
                  <a:tcPr marL="68580" marR="68580" marT="9525" marB="0"/>
                </a:tc>
              </a:tr>
              <a:tr h="2827250">
                <a:tc>
                  <a:txBody>
                    <a:bodyPr/>
                    <a:lstStyle/>
                    <a:p>
                      <a:pPr>
                        <a:lnSpc>
                          <a:spcPct val="115000"/>
                        </a:lnSpc>
                        <a:spcAft>
                          <a:spcPts val="0"/>
                        </a:spcAft>
                      </a:pPr>
                      <a:r>
                        <a:rPr lang="en-US" sz="1100" kern="1200" dirty="0">
                          <a:solidFill>
                            <a:srgbClr val="000000"/>
                          </a:solidFill>
                          <a:effectLst/>
                          <a:latin typeface="Cambria"/>
                          <a:ea typeface="Calibri"/>
                          <a:cs typeface="Times New Roman"/>
                        </a:rPr>
                        <a:t>Scrap Merchants Cartel</a:t>
                      </a:r>
                      <a:endParaRPr lang="en-ZA" sz="1100" dirty="0">
                        <a:effectLst/>
                        <a:latin typeface="Calibri"/>
                        <a:ea typeface="Calibri"/>
                        <a:cs typeface="Times New Roman"/>
                      </a:endParaRPr>
                    </a:p>
                  </a:txBody>
                  <a:tcPr marL="68580" marR="68580" marT="9525" marB="0"/>
                </a:tc>
                <a:tc>
                  <a:txBody>
                    <a:bodyPr/>
                    <a:lstStyle/>
                    <a:p>
                      <a:pPr algn="just">
                        <a:lnSpc>
                          <a:spcPct val="115000"/>
                        </a:lnSpc>
                        <a:spcAft>
                          <a:spcPts val="1000"/>
                        </a:spcAft>
                      </a:pPr>
                      <a:r>
                        <a:rPr lang="en-ZA" sz="1100" kern="1200" dirty="0">
                          <a:solidFill>
                            <a:srgbClr val="000000"/>
                          </a:solidFill>
                          <a:effectLst/>
                          <a:latin typeface="Cambria"/>
                          <a:ea typeface="Calibri"/>
                          <a:cs typeface="Times New Roman"/>
                        </a:rPr>
                        <a:t>SA Metal and Machinery (Pty) Ltd, National Scrap Metal (Pty) Ltd, Ben Jacobs Metals (Pty) Ltd, Power Metals Recyclers (Pty) Ltd, Universal Recycling (Pty) Ltd, </a:t>
                      </a:r>
                      <a:r>
                        <a:rPr lang="en-ZA" sz="1100" kern="1200" dirty="0" err="1">
                          <a:solidFill>
                            <a:srgbClr val="000000"/>
                          </a:solidFill>
                          <a:effectLst/>
                          <a:latin typeface="Cambria"/>
                          <a:ea typeface="Calibri"/>
                          <a:cs typeface="Times New Roman"/>
                        </a:rPr>
                        <a:t>Scaw</a:t>
                      </a:r>
                      <a:r>
                        <a:rPr lang="en-ZA" sz="1100" kern="1200" dirty="0">
                          <a:solidFill>
                            <a:srgbClr val="000000"/>
                          </a:solidFill>
                          <a:effectLst/>
                          <a:latin typeface="Cambria"/>
                          <a:ea typeface="Calibri"/>
                          <a:cs typeface="Times New Roman"/>
                        </a:rPr>
                        <a:t> South Africa (Pty) Ltd (Leniency applicant), </a:t>
                      </a:r>
                      <a:r>
                        <a:rPr lang="en-ZA" sz="1100" kern="1200" dirty="0" err="1">
                          <a:solidFill>
                            <a:srgbClr val="000000"/>
                          </a:solidFill>
                          <a:effectLst/>
                          <a:latin typeface="Cambria"/>
                          <a:ea typeface="Calibri"/>
                          <a:cs typeface="Times New Roman"/>
                        </a:rPr>
                        <a:t>Scaw</a:t>
                      </a:r>
                      <a:r>
                        <a:rPr lang="en-ZA" sz="1100" kern="1200" dirty="0">
                          <a:solidFill>
                            <a:srgbClr val="000000"/>
                          </a:solidFill>
                          <a:effectLst/>
                          <a:latin typeface="Cambria"/>
                          <a:ea typeface="Calibri"/>
                          <a:cs typeface="Times New Roman"/>
                        </a:rPr>
                        <a:t> Metals Group (Pty) Ltd (Leniency applicant), Amalgamated Scrap Metals Recycling CC, </a:t>
                      </a:r>
                      <a:r>
                        <a:rPr lang="en-ZA" sz="1100" kern="1200" dirty="0" err="1">
                          <a:solidFill>
                            <a:srgbClr val="000000"/>
                          </a:solidFill>
                          <a:effectLst/>
                          <a:latin typeface="Cambria"/>
                          <a:ea typeface="Calibri"/>
                          <a:cs typeface="Times New Roman"/>
                        </a:rPr>
                        <a:t>Abbedac</a:t>
                      </a:r>
                      <a:r>
                        <a:rPr lang="en-ZA" sz="1100" kern="1200" dirty="0">
                          <a:solidFill>
                            <a:srgbClr val="000000"/>
                          </a:solidFill>
                          <a:effectLst/>
                          <a:latin typeface="Cambria"/>
                          <a:ea typeface="Calibri"/>
                          <a:cs typeface="Times New Roman"/>
                        </a:rPr>
                        <a:t> Metals (Pty) Ltd, Ben Jacobs Iron and Steel (Pty) Ltd, Cape Town Iron and Steel Works (Pty) Ltd, Ton Scrap (Pty) Ltd and The New Reclamation Group (Pty) Ltd.</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a:solidFill>
                            <a:srgbClr val="000000"/>
                          </a:solidFill>
                          <a:effectLst/>
                          <a:latin typeface="Cambria"/>
                          <a:ea typeface="Calibri"/>
                          <a:cs typeface="Times New Roman"/>
                        </a:rPr>
                        <a:t>Price fixing and market allocation</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mbria"/>
                          <a:ea typeface="Calibri"/>
                          <a:cs typeface="Times New Roman"/>
                        </a:rPr>
                        <a:t>SA Metal and Machinery (Pty) Ltd – penalty R22 430 000.00; National Scrap Metal (Pty) Ltd – penalty R17 730 973.60; Ben Jacobs Metals (Pty) Ltd – penalty R12 773,587.55; Power Metals Recyclers (Pty) Ltd – penalty R12 773,587.55; Universal Recycling (Pty) Ltd – penalty R18 061 596.75; Amalgamated Scrap Metals Recycling CC – penalty R3 264 944.60; </a:t>
                      </a:r>
                      <a:r>
                        <a:rPr lang="en-ZA" sz="1100" kern="1200" dirty="0" err="1">
                          <a:solidFill>
                            <a:srgbClr val="000000"/>
                          </a:solidFill>
                          <a:effectLst/>
                          <a:latin typeface="Cambria"/>
                          <a:ea typeface="Calibri"/>
                          <a:cs typeface="Times New Roman"/>
                        </a:rPr>
                        <a:t>Abbedac</a:t>
                      </a:r>
                      <a:r>
                        <a:rPr lang="en-ZA" sz="1100" kern="1200" dirty="0">
                          <a:solidFill>
                            <a:srgbClr val="000000"/>
                          </a:solidFill>
                          <a:effectLst/>
                          <a:latin typeface="Cambria"/>
                          <a:ea typeface="Calibri"/>
                          <a:cs typeface="Times New Roman"/>
                        </a:rPr>
                        <a:t> Metals (Pty) Ltd – penalty R4 965 793.70; Ton Scrap (Pty) Ltd – penalty R3 500 000.00 and The New Reclamation Group (Pty) Ltd – penalty R145 972 065.</a:t>
                      </a:r>
                      <a:endParaRPr lang="en-ZA" sz="1100" dirty="0">
                        <a:effectLst/>
                        <a:latin typeface="Calibri"/>
                        <a:ea typeface="Calibri"/>
                        <a:cs typeface="Times New Roman"/>
                      </a:endParaRPr>
                    </a:p>
                    <a:p>
                      <a:pPr>
                        <a:lnSpc>
                          <a:spcPct val="115000"/>
                        </a:lnSpc>
                        <a:spcAft>
                          <a:spcPts val="0"/>
                        </a:spcAft>
                      </a:pPr>
                      <a:r>
                        <a:rPr lang="en-US" sz="1100" kern="1200" dirty="0">
                          <a:solidFill>
                            <a:srgbClr val="000000"/>
                          </a:solidFill>
                          <a:effectLst/>
                          <a:latin typeface="Cambria"/>
                          <a:ea typeface="Calibri"/>
                          <a:cs typeface="Times New Roman"/>
                        </a:rPr>
                        <a:t>Ben Jacob Ron and Steel (Pty) Ltd- penalty R2 995 922.70 (Still to be confirmed).</a:t>
                      </a:r>
                      <a:endParaRPr lang="en-ZA" sz="1100" dirty="0">
                        <a:effectLst/>
                        <a:latin typeface="Calibri"/>
                        <a:ea typeface="Calibri"/>
                        <a:cs typeface="Times New Roman"/>
                      </a:endParaRPr>
                    </a:p>
                  </a:txBody>
                  <a:tcPr marL="68580" marR="68580" marT="9525" marB="0"/>
                </a:tc>
              </a:tr>
            </a:tbl>
          </a:graphicData>
        </a:graphic>
      </p:graphicFrame>
    </p:spTree>
    <p:extLst>
      <p:ext uri="{BB962C8B-B14F-4D97-AF65-F5344CB8AC3E}">
        <p14:creationId xmlns:p14="http://schemas.microsoft.com/office/powerpoint/2010/main" val="25483949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792163" y="207034"/>
            <a:ext cx="7023369" cy="707886"/>
          </a:xfrm>
          <a:prstGeom prst="rect">
            <a:avLst/>
          </a:prstGeom>
          <a:noFill/>
        </p:spPr>
        <p:txBody>
          <a:bodyPr wrap="square" rtlCol="0">
            <a:spAutoFit/>
          </a:bodyPr>
          <a:lstStyle/>
          <a:p>
            <a:pPr eaLnBrk="1" hangingPunct="1">
              <a:defRPr/>
            </a:pPr>
            <a:r>
              <a:rPr lang="en-ZA" sz="2000" dirty="0" smtClean="0">
                <a:latin typeface="Cambria" panose="02040503050406030204" pitchFamily="18" charset="0"/>
              </a:rPr>
              <a:t>OTHER INTERVENTIONS BY THE COMMISSION IN STEEL – 2006 to date (continued)</a:t>
            </a:r>
          </a:p>
        </p:txBody>
      </p:sp>
      <p:graphicFrame>
        <p:nvGraphicFramePr>
          <p:cNvPr id="10" name="Table 9"/>
          <p:cNvGraphicFramePr>
            <a:graphicFrameLocks noGrp="1"/>
          </p:cNvGraphicFramePr>
          <p:nvPr>
            <p:extLst>
              <p:ext uri="{D42A27DB-BD31-4B8C-83A1-F6EECF244321}">
                <p14:modId xmlns:p14="http://schemas.microsoft.com/office/powerpoint/2010/main" val="4092486319"/>
              </p:ext>
            </p:extLst>
          </p:nvPr>
        </p:nvGraphicFramePr>
        <p:xfrm>
          <a:off x="584791" y="1120368"/>
          <a:ext cx="7974418" cy="4429826"/>
        </p:xfrm>
        <a:graphic>
          <a:graphicData uri="http://schemas.openxmlformats.org/drawingml/2006/table">
            <a:tbl>
              <a:tblPr firstRow="1" bandRow="1">
                <a:tableStyleId>{5C22544A-7EE6-4342-B048-85BDC9FD1C3A}</a:tableStyleId>
              </a:tblPr>
              <a:tblGrid>
                <a:gridCol w="1324187"/>
                <a:gridCol w="2546064"/>
                <a:gridCol w="1275907"/>
                <a:gridCol w="2828260"/>
              </a:tblGrid>
              <a:tr h="293561">
                <a:tc>
                  <a:txBody>
                    <a:bodyPr/>
                    <a:lstStyle/>
                    <a:p>
                      <a:pPr>
                        <a:lnSpc>
                          <a:spcPct val="115000"/>
                        </a:lnSpc>
                        <a:spcAft>
                          <a:spcPts val="0"/>
                        </a:spcAft>
                      </a:pPr>
                      <a:r>
                        <a:rPr lang="en-ZA" sz="1100" kern="1200" dirty="0">
                          <a:solidFill>
                            <a:srgbClr val="000000"/>
                          </a:solidFill>
                          <a:effectLst/>
                          <a:latin typeface="Cambria"/>
                          <a:ea typeface="Calibri"/>
                          <a:cs typeface="Times New Roman"/>
                        </a:rPr>
                        <a:t>Type of Cartel</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a:solidFill>
                            <a:srgbClr val="000000"/>
                          </a:solidFill>
                          <a:effectLst/>
                          <a:latin typeface="Cambria"/>
                          <a:ea typeface="Calibri"/>
                          <a:cs typeface="Times New Roman"/>
                        </a:rPr>
                        <a:t>Parties</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a:solidFill>
                            <a:srgbClr val="000000"/>
                          </a:solidFill>
                          <a:effectLst/>
                          <a:latin typeface="Cambria"/>
                          <a:ea typeface="Calibri"/>
                          <a:cs typeface="Times New Roman"/>
                        </a:rPr>
                        <a:t>Allegations</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mbria"/>
                          <a:ea typeface="Calibri"/>
                          <a:cs typeface="Times New Roman"/>
                        </a:rPr>
                        <a:t>Penalties levied</a:t>
                      </a:r>
                      <a:endParaRPr lang="en-ZA" sz="1100" dirty="0">
                        <a:effectLst/>
                        <a:latin typeface="Calibri"/>
                        <a:ea typeface="Calibri"/>
                        <a:cs typeface="Times New Roman"/>
                      </a:endParaRPr>
                    </a:p>
                  </a:txBody>
                  <a:tcPr marL="68580" marR="68580" marT="9525" marB="0"/>
                </a:tc>
              </a:tr>
              <a:tr h="1378755">
                <a:tc>
                  <a:txBody>
                    <a:bodyPr/>
                    <a:lstStyle/>
                    <a:p>
                      <a:pPr>
                        <a:lnSpc>
                          <a:spcPct val="115000"/>
                        </a:lnSpc>
                        <a:spcAft>
                          <a:spcPts val="0"/>
                        </a:spcAft>
                      </a:pPr>
                      <a:r>
                        <a:rPr lang="en-US" sz="1100" kern="1200" dirty="0">
                          <a:solidFill>
                            <a:srgbClr val="000000"/>
                          </a:solidFill>
                          <a:effectLst/>
                          <a:latin typeface="Cambria"/>
                          <a:ea typeface="Calibri"/>
                          <a:cs typeface="Times New Roman"/>
                        </a:rPr>
                        <a:t>Downstream  Rebar Cartel</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dirty="0">
                          <a:solidFill>
                            <a:srgbClr val="000000"/>
                          </a:solidFill>
                          <a:effectLst/>
                          <a:latin typeface="Cambria"/>
                          <a:ea typeface="Calibri"/>
                          <a:cs typeface="Times New Roman"/>
                        </a:rPr>
                        <a:t>Aveng (Africa) Limited t/a </a:t>
                      </a:r>
                      <a:r>
                        <a:rPr lang="en-US" sz="1100" kern="1200" dirty="0" err="1">
                          <a:solidFill>
                            <a:srgbClr val="000000"/>
                          </a:solidFill>
                          <a:effectLst/>
                          <a:latin typeface="Cambria"/>
                          <a:ea typeface="Calibri"/>
                          <a:cs typeface="Times New Roman"/>
                        </a:rPr>
                        <a:t>Steeldale</a:t>
                      </a:r>
                      <a:r>
                        <a:rPr lang="en-US" sz="1100" kern="1200" dirty="0">
                          <a:solidFill>
                            <a:srgbClr val="000000"/>
                          </a:solidFill>
                          <a:effectLst/>
                          <a:latin typeface="Cambria"/>
                          <a:ea typeface="Calibri"/>
                          <a:cs typeface="Times New Roman"/>
                        </a:rPr>
                        <a:t>, and Others</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dirty="0">
                          <a:solidFill>
                            <a:srgbClr val="000000"/>
                          </a:solidFill>
                          <a:effectLst/>
                          <a:latin typeface="Cambria"/>
                          <a:ea typeface="Calibri"/>
                          <a:cs typeface="Times New Roman"/>
                        </a:rPr>
                        <a:t>Price fixing, market allocation and collusive tendering</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mbria"/>
                          <a:ea typeface="Calibri"/>
                          <a:cs typeface="Times New Roman"/>
                        </a:rPr>
                        <a:t> </a:t>
                      </a:r>
                      <a:r>
                        <a:rPr lang="en-US" sz="1100" kern="1200" dirty="0">
                          <a:solidFill>
                            <a:srgbClr val="000000"/>
                          </a:solidFill>
                          <a:effectLst/>
                          <a:latin typeface="Cambria"/>
                          <a:ea typeface="Calibri"/>
                          <a:cs typeface="Times New Roman"/>
                        </a:rPr>
                        <a:t>Aveng (Africa) Limited t/a </a:t>
                      </a:r>
                      <a:r>
                        <a:rPr lang="en-US" sz="1100" kern="1200" dirty="0" err="1">
                          <a:solidFill>
                            <a:srgbClr val="000000"/>
                          </a:solidFill>
                          <a:effectLst/>
                          <a:latin typeface="Cambria"/>
                          <a:ea typeface="Calibri"/>
                          <a:cs typeface="Times New Roman"/>
                        </a:rPr>
                        <a:t>Steeldale</a:t>
                      </a:r>
                      <a:r>
                        <a:rPr lang="en-US" sz="1100" kern="1200" dirty="0">
                          <a:solidFill>
                            <a:srgbClr val="000000"/>
                          </a:solidFill>
                          <a:effectLst/>
                          <a:latin typeface="Cambria"/>
                          <a:ea typeface="Calibri"/>
                          <a:cs typeface="Times New Roman"/>
                        </a:rPr>
                        <a:t> – penalty R128 904 640. (for rebar and mesh).</a:t>
                      </a:r>
                      <a:endParaRPr lang="en-ZA" sz="1100" dirty="0">
                        <a:effectLst/>
                        <a:latin typeface="Calibri"/>
                        <a:ea typeface="Calibri"/>
                        <a:cs typeface="Times New Roman"/>
                      </a:endParaRPr>
                    </a:p>
                    <a:p>
                      <a:pPr>
                        <a:lnSpc>
                          <a:spcPct val="115000"/>
                        </a:lnSpc>
                        <a:spcAft>
                          <a:spcPts val="0"/>
                        </a:spcAft>
                      </a:pPr>
                      <a:r>
                        <a:rPr lang="en-US" sz="1100" kern="1200" dirty="0">
                          <a:solidFill>
                            <a:srgbClr val="000000"/>
                          </a:solidFill>
                          <a:effectLst/>
                          <a:latin typeface="Cambria"/>
                          <a:ea typeface="Calibri"/>
                          <a:cs typeface="Times New Roman"/>
                        </a:rPr>
                        <a:t>Reinforcing Mesh Solutions  </a:t>
                      </a:r>
                      <a:r>
                        <a:rPr lang="en-US" sz="1100" kern="1200" dirty="0" smtClean="0">
                          <a:solidFill>
                            <a:srgbClr val="000000"/>
                          </a:solidFill>
                          <a:effectLst/>
                          <a:latin typeface="Cambria"/>
                          <a:ea typeface="Calibri"/>
                          <a:cs typeface="Times New Roman"/>
                        </a:rPr>
                        <a:t>(assets </a:t>
                      </a:r>
                      <a:r>
                        <a:rPr lang="en-US" sz="1100" kern="1200" dirty="0">
                          <a:solidFill>
                            <a:srgbClr val="000000"/>
                          </a:solidFill>
                          <a:effectLst/>
                          <a:latin typeface="Cambria"/>
                          <a:ea typeface="Calibri"/>
                          <a:cs typeface="Times New Roman"/>
                        </a:rPr>
                        <a:t>transferred and is currently a shelf company)</a:t>
                      </a:r>
                      <a:endParaRPr lang="en-ZA" sz="1100" dirty="0">
                        <a:effectLst/>
                        <a:latin typeface="Calibri"/>
                        <a:ea typeface="Calibri"/>
                        <a:cs typeface="Times New Roman"/>
                      </a:endParaRPr>
                    </a:p>
                    <a:p>
                      <a:pPr>
                        <a:lnSpc>
                          <a:spcPct val="115000"/>
                        </a:lnSpc>
                        <a:spcAft>
                          <a:spcPts val="0"/>
                        </a:spcAft>
                      </a:pPr>
                      <a:r>
                        <a:rPr lang="en-US" sz="1100" kern="1200" dirty="0">
                          <a:solidFill>
                            <a:srgbClr val="000000"/>
                          </a:solidFill>
                          <a:effectLst/>
                          <a:latin typeface="Cambria"/>
                          <a:ea typeface="Times New Roman"/>
                          <a:cs typeface="Times New Roman"/>
                        </a:rPr>
                        <a:t>The </a:t>
                      </a:r>
                      <a:r>
                        <a:rPr lang="en-US" sz="1100" kern="1200" dirty="0" smtClean="0">
                          <a:solidFill>
                            <a:srgbClr val="000000"/>
                          </a:solidFill>
                          <a:effectLst/>
                          <a:latin typeface="Cambria"/>
                          <a:ea typeface="Times New Roman"/>
                          <a:cs typeface="Times New Roman"/>
                        </a:rPr>
                        <a:t>main</a:t>
                      </a:r>
                      <a:r>
                        <a:rPr lang="en-US" sz="1100" kern="1200" baseline="0" dirty="0" smtClean="0">
                          <a:solidFill>
                            <a:srgbClr val="000000"/>
                          </a:solidFill>
                          <a:effectLst/>
                          <a:latin typeface="Cambria"/>
                          <a:ea typeface="Times New Roman"/>
                          <a:cs typeface="Times New Roman"/>
                        </a:rPr>
                        <a:t> players in this cartel were Aveng and RMS</a:t>
                      </a:r>
                      <a:endParaRPr lang="en-ZA" sz="1100" dirty="0">
                        <a:effectLst/>
                        <a:latin typeface="Calibri"/>
                        <a:ea typeface="Calibri"/>
                        <a:cs typeface="Times New Roman"/>
                      </a:endParaRPr>
                    </a:p>
                  </a:txBody>
                  <a:tcPr marL="68580" marR="68580" marT="9525" marB="0"/>
                </a:tc>
              </a:tr>
              <a:tr h="1378755">
                <a:tc>
                  <a:txBody>
                    <a:bodyPr/>
                    <a:lstStyle/>
                    <a:p>
                      <a:pPr>
                        <a:lnSpc>
                          <a:spcPct val="115000"/>
                        </a:lnSpc>
                        <a:spcAft>
                          <a:spcPts val="0"/>
                        </a:spcAft>
                      </a:pPr>
                      <a:r>
                        <a:rPr lang="en-US" sz="1100" kern="1200">
                          <a:solidFill>
                            <a:srgbClr val="000000"/>
                          </a:solidFill>
                          <a:effectLst/>
                          <a:latin typeface="Cambria"/>
                          <a:ea typeface="Calibri"/>
                          <a:cs typeface="Times New Roman"/>
                        </a:rPr>
                        <a:t>Reinforcing Mesh Cartel</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dirty="0">
                          <a:solidFill>
                            <a:srgbClr val="000000"/>
                          </a:solidFill>
                          <a:effectLst/>
                          <a:latin typeface="Cambria"/>
                          <a:ea typeface="Calibri"/>
                          <a:cs typeface="Times New Roman"/>
                        </a:rPr>
                        <a:t>Aveng (Africa) Limited t/a </a:t>
                      </a:r>
                      <a:r>
                        <a:rPr lang="en-US" sz="1100" kern="1200" dirty="0" err="1">
                          <a:solidFill>
                            <a:srgbClr val="000000"/>
                          </a:solidFill>
                          <a:effectLst/>
                          <a:latin typeface="Cambria"/>
                          <a:ea typeface="Calibri"/>
                          <a:cs typeface="Times New Roman"/>
                        </a:rPr>
                        <a:t>Steeldale</a:t>
                      </a:r>
                      <a:r>
                        <a:rPr lang="en-US" sz="1100" kern="1200" dirty="0">
                          <a:solidFill>
                            <a:srgbClr val="000000"/>
                          </a:solidFill>
                          <a:effectLst/>
                          <a:latin typeface="Cambria"/>
                          <a:ea typeface="Calibri"/>
                          <a:cs typeface="Times New Roman"/>
                        </a:rPr>
                        <a:t>, Capital Africa Steel (Pty) Ltd t/a Reinforcing Mesh Solutions, </a:t>
                      </a:r>
                      <a:r>
                        <a:rPr lang="en-US" sz="1100" kern="1200" dirty="0" err="1">
                          <a:solidFill>
                            <a:srgbClr val="000000"/>
                          </a:solidFill>
                          <a:effectLst/>
                          <a:latin typeface="Cambria"/>
                          <a:ea typeface="Calibri"/>
                          <a:cs typeface="Times New Roman"/>
                        </a:rPr>
                        <a:t>Vulcania</a:t>
                      </a:r>
                      <a:r>
                        <a:rPr lang="en-US" sz="1100" kern="1200" dirty="0">
                          <a:solidFill>
                            <a:srgbClr val="000000"/>
                          </a:solidFill>
                          <a:effectLst/>
                          <a:latin typeface="Cambria"/>
                          <a:ea typeface="Calibri"/>
                          <a:cs typeface="Times New Roman"/>
                        </a:rPr>
                        <a:t> Reinforcing  (Pty) Ltd, BRC Mesh Reinforcing (Pty) Limited (leniency applicant)</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a:solidFill>
                            <a:srgbClr val="000000"/>
                          </a:solidFill>
                          <a:effectLst/>
                          <a:latin typeface="Cambria"/>
                          <a:ea typeface="Calibri"/>
                          <a:cs typeface="Times New Roman"/>
                        </a:rPr>
                        <a:t>Price fixing and market allocation</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mbria"/>
                          <a:ea typeface="Calibri"/>
                          <a:cs typeface="Times New Roman"/>
                        </a:rPr>
                        <a:t> </a:t>
                      </a:r>
                      <a:r>
                        <a:rPr lang="en-US" sz="1100" kern="1200" dirty="0">
                          <a:solidFill>
                            <a:srgbClr val="000000"/>
                          </a:solidFill>
                          <a:effectLst/>
                          <a:latin typeface="Cambria"/>
                          <a:ea typeface="Calibri"/>
                          <a:cs typeface="Times New Roman"/>
                        </a:rPr>
                        <a:t>Aveng (Africa) Limited t/a </a:t>
                      </a:r>
                      <a:r>
                        <a:rPr lang="en-US" sz="1100" kern="1200" dirty="0" err="1">
                          <a:solidFill>
                            <a:srgbClr val="000000"/>
                          </a:solidFill>
                          <a:effectLst/>
                          <a:latin typeface="Cambria"/>
                          <a:ea typeface="Calibri"/>
                          <a:cs typeface="Times New Roman"/>
                        </a:rPr>
                        <a:t>Steeldale</a:t>
                      </a:r>
                      <a:r>
                        <a:rPr lang="en-US" sz="1100" kern="1200" dirty="0">
                          <a:solidFill>
                            <a:srgbClr val="000000"/>
                          </a:solidFill>
                          <a:effectLst/>
                          <a:latin typeface="Cambria"/>
                          <a:ea typeface="Calibri"/>
                          <a:cs typeface="Times New Roman"/>
                        </a:rPr>
                        <a:t> – penalty R128 904 640. (for rebar and mesh).</a:t>
                      </a:r>
                      <a:endParaRPr lang="en-ZA" sz="1100" dirty="0">
                        <a:effectLst/>
                        <a:latin typeface="Calibri"/>
                        <a:ea typeface="Calibri"/>
                        <a:cs typeface="Times New Roman"/>
                      </a:endParaRPr>
                    </a:p>
                    <a:p>
                      <a:pPr>
                        <a:lnSpc>
                          <a:spcPct val="115000"/>
                        </a:lnSpc>
                        <a:spcAft>
                          <a:spcPts val="0"/>
                        </a:spcAft>
                      </a:pPr>
                      <a:r>
                        <a:rPr lang="en-US" sz="1100" kern="1200" dirty="0" err="1">
                          <a:solidFill>
                            <a:srgbClr val="000000"/>
                          </a:solidFill>
                          <a:effectLst/>
                          <a:latin typeface="Cambria"/>
                          <a:ea typeface="Calibri"/>
                          <a:cs typeface="Times New Roman"/>
                        </a:rPr>
                        <a:t>Vulcania</a:t>
                      </a:r>
                      <a:r>
                        <a:rPr lang="en-US" sz="1100" kern="1200" dirty="0">
                          <a:solidFill>
                            <a:srgbClr val="000000"/>
                          </a:solidFill>
                          <a:effectLst/>
                          <a:latin typeface="Cambria"/>
                          <a:ea typeface="Calibri"/>
                          <a:cs typeface="Times New Roman"/>
                        </a:rPr>
                        <a:t> – penalty R5,6 million.</a:t>
                      </a:r>
                      <a:endParaRPr lang="en-ZA" sz="1100" dirty="0">
                        <a:effectLst/>
                        <a:latin typeface="Calibri"/>
                        <a:ea typeface="Calibri"/>
                        <a:cs typeface="Times New Roman"/>
                      </a:endParaRPr>
                    </a:p>
                    <a:p>
                      <a:pPr>
                        <a:lnSpc>
                          <a:spcPct val="115000"/>
                        </a:lnSpc>
                        <a:spcAft>
                          <a:spcPts val="0"/>
                        </a:spcAft>
                      </a:pPr>
                      <a:r>
                        <a:rPr lang="en-US" sz="1100" kern="1200" dirty="0">
                          <a:solidFill>
                            <a:srgbClr val="000000"/>
                          </a:solidFill>
                          <a:effectLst/>
                          <a:latin typeface="Cambria"/>
                          <a:ea typeface="Calibri"/>
                          <a:cs typeface="Times New Roman"/>
                        </a:rPr>
                        <a:t>Reinforcing Mesh Solutions – R21.6 million ( assets transferred and is currently a shelf company</a:t>
                      </a:r>
                      <a:r>
                        <a:rPr lang="en-US" sz="1100" kern="1200" dirty="0" smtClean="0">
                          <a:solidFill>
                            <a:srgbClr val="000000"/>
                          </a:solidFill>
                          <a:effectLst/>
                          <a:latin typeface="Cambria"/>
                          <a:ea typeface="Calibri"/>
                          <a:cs typeface="Times New Roman"/>
                        </a:rPr>
                        <a:t>)</a:t>
                      </a:r>
                    </a:p>
                  </a:txBody>
                  <a:tcPr marL="68580" marR="68580" marT="9525" marB="0"/>
                </a:tc>
              </a:tr>
              <a:tr h="1378755">
                <a:tc>
                  <a:txBody>
                    <a:bodyPr/>
                    <a:lstStyle/>
                    <a:p>
                      <a:pPr>
                        <a:lnSpc>
                          <a:spcPct val="115000"/>
                        </a:lnSpc>
                        <a:spcAft>
                          <a:spcPts val="0"/>
                        </a:spcAft>
                      </a:pPr>
                      <a:r>
                        <a:rPr lang="en-US" sz="1100" kern="1200">
                          <a:solidFill>
                            <a:srgbClr val="000000"/>
                          </a:solidFill>
                          <a:effectLst/>
                          <a:latin typeface="Cambria"/>
                          <a:ea typeface="Calibri"/>
                          <a:cs typeface="Times New Roman"/>
                        </a:rPr>
                        <a:t>Mining roof bolts Cartel</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a:solidFill>
                            <a:srgbClr val="000000"/>
                          </a:solidFill>
                          <a:effectLst/>
                          <a:latin typeface="Cambria"/>
                          <a:ea typeface="Calibri"/>
                          <a:cs typeface="Times New Roman"/>
                        </a:rPr>
                        <a:t>RSC Ekusasa Mining</a:t>
                      </a:r>
                      <a:endParaRPr lang="en-ZA" sz="1100">
                        <a:effectLst/>
                        <a:latin typeface="Calibri"/>
                        <a:ea typeface="Calibri"/>
                        <a:cs typeface="Times New Roman"/>
                      </a:endParaRPr>
                    </a:p>
                    <a:p>
                      <a:pPr>
                        <a:lnSpc>
                          <a:spcPct val="115000"/>
                        </a:lnSpc>
                        <a:spcAft>
                          <a:spcPts val="0"/>
                        </a:spcAft>
                      </a:pPr>
                      <a:r>
                        <a:rPr lang="en-ZA" sz="1100" kern="1200">
                          <a:solidFill>
                            <a:srgbClr val="000000"/>
                          </a:solidFill>
                          <a:effectLst/>
                          <a:latin typeface="Cambria"/>
                          <a:ea typeface="Calibri"/>
                          <a:cs typeface="Times New Roman"/>
                        </a:rPr>
                        <a:t>(Pty) Limited (leniency applicant), </a:t>
                      </a:r>
                      <a:r>
                        <a:rPr lang="en-ZA" sz="1100" kern="1200">
                          <a:solidFill>
                            <a:srgbClr val="000000"/>
                          </a:solidFill>
                          <a:effectLst/>
                          <a:latin typeface="Cambria"/>
                          <a:ea typeface="Times New Roman"/>
                          <a:cs typeface="Arial"/>
                        </a:rPr>
                        <a:t>Aveng (Africa) Limited t/a Duraset, Dywidag-Systems International (Pty) Limited and Videx Wire</a:t>
                      </a:r>
                      <a:endParaRPr lang="en-ZA" sz="1100">
                        <a:effectLst/>
                        <a:latin typeface="Calibri"/>
                        <a:ea typeface="Calibri"/>
                        <a:cs typeface="Times New Roman"/>
                      </a:endParaRPr>
                    </a:p>
                    <a:p>
                      <a:pPr>
                        <a:lnSpc>
                          <a:spcPct val="115000"/>
                        </a:lnSpc>
                        <a:spcAft>
                          <a:spcPts val="0"/>
                        </a:spcAft>
                      </a:pPr>
                      <a:r>
                        <a:rPr lang="en-ZA" sz="1100" kern="1200">
                          <a:solidFill>
                            <a:srgbClr val="000000"/>
                          </a:solidFill>
                          <a:effectLst/>
                          <a:latin typeface="Cambria"/>
                          <a:ea typeface="Times New Roman"/>
                          <a:cs typeface="Arial"/>
                        </a:rPr>
                        <a:t>Products (Pty) Limited</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a:solidFill>
                            <a:srgbClr val="000000"/>
                          </a:solidFill>
                          <a:effectLst/>
                          <a:latin typeface="Cambria"/>
                          <a:ea typeface="Calibri"/>
                          <a:cs typeface="Times New Roman"/>
                        </a:rPr>
                        <a:t>Collusive tendering </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mbria"/>
                          <a:ea typeface="Calibri"/>
                          <a:cs typeface="Times New Roman"/>
                        </a:rPr>
                        <a:t> </a:t>
                      </a:r>
                      <a:r>
                        <a:rPr lang="en-ZA" sz="1100" kern="1200" dirty="0">
                          <a:solidFill>
                            <a:srgbClr val="000000"/>
                          </a:solidFill>
                          <a:effectLst/>
                          <a:latin typeface="Cambria"/>
                          <a:ea typeface="Times New Roman"/>
                          <a:cs typeface="Arial"/>
                        </a:rPr>
                        <a:t>Aveng (Africa) Limited t/a </a:t>
                      </a:r>
                      <a:r>
                        <a:rPr lang="en-ZA" sz="1100" kern="1200" dirty="0" err="1">
                          <a:solidFill>
                            <a:srgbClr val="000000"/>
                          </a:solidFill>
                          <a:effectLst/>
                          <a:latin typeface="Cambria"/>
                          <a:ea typeface="Times New Roman"/>
                          <a:cs typeface="Arial"/>
                        </a:rPr>
                        <a:t>Duraset</a:t>
                      </a:r>
                      <a:r>
                        <a:rPr lang="en-ZA" sz="1100" kern="1200" dirty="0">
                          <a:solidFill>
                            <a:srgbClr val="000000"/>
                          </a:solidFill>
                          <a:effectLst/>
                          <a:latin typeface="Cambria"/>
                          <a:ea typeface="Times New Roman"/>
                          <a:cs typeface="Arial"/>
                        </a:rPr>
                        <a:t> – penalty R21 900 000, </a:t>
                      </a:r>
                      <a:r>
                        <a:rPr lang="en-ZA" sz="1100" kern="1200" dirty="0" err="1">
                          <a:solidFill>
                            <a:srgbClr val="000000"/>
                          </a:solidFill>
                          <a:effectLst/>
                          <a:latin typeface="Cambria"/>
                          <a:ea typeface="Times New Roman"/>
                          <a:cs typeface="Arial"/>
                        </a:rPr>
                        <a:t>Dywidag</a:t>
                      </a:r>
                      <a:r>
                        <a:rPr lang="en-ZA" sz="1100" kern="1200" dirty="0">
                          <a:solidFill>
                            <a:srgbClr val="000000"/>
                          </a:solidFill>
                          <a:effectLst/>
                          <a:latin typeface="Cambria"/>
                          <a:ea typeface="Times New Roman"/>
                          <a:cs typeface="Arial"/>
                        </a:rPr>
                        <a:t>-Systems</a:t>
                      </a:r>
                      <a:endParaRPr lang="en-ZA" sz="1100" dirty="0">
                        <a:effectLst/>
                        <a:latin typeface="Calibri"/>
                        <a:ea typeface="Calibri"/>
                        <a:cs typeface="Times New Roman"/>
                      </a:endParaRPr>
                    </a:p>
                    <a:p>
                      <a:pPr>
                        <a:lnSpc>
                          <a:spcPct val="115000"/>
                        </a:lnSpc>
                        <a:spcAft>
                          <a:spcPts val="0"/>
                        </a:spcAft>
                      </a:pPr>
                      <a:r>
                        <a:rPr lang="en-ZA" sz="1100" kern="1200" dirty="0">
                          <a:solidFill>
                            <a:srgbClr val="000000"/>
                          </a:solidFill>
                          <a:effectLst/>
                          <a:latin typeface="Cambria"/>
                          <a:ea typeface="Times New Roman"/>
                          <a:cs typeface="Arial"/>
                        </a:rPr>
                        <a:t>International (Pty) Limited – penalty R 1 848 301 and </a:t>
                      </a:r>
                      <a:r>
                        <a:rPr lang="en-ZA" sz="1100" kern="1200" dirty="0" err="1">
                          <a:solidFill>
                            <a:srgbClr val="000000"/>
                          </a:solidFill>
                          <a:effectLst/>
                          <a:latin typeface="Cambria"/>
                          <a:ea typeface="Times New Roman"/>
                          <a:cs typeface="Arial"/>
                        </a:rPr>
                        <a:t>Videx</a:t>
                      </a:r>
                      <a:r>
                        <a:rPr lang="en-ZA" sz="1100" kern="1200" dirty="0">
                          <a:solidFill>
                            <a:srgbClr val="000000"/>
                          </a:solidFill>
                          <a:effectLst/>
                          <a:latin typeface="Cambria"/>
                          <a:ea typeface="Times New Roman"/>
                          <a:cs typeface="Arial"/>
                        </a:rPr>
                        <a:t> Wire Products (Pty) Limited –  R4 765 502</a:t>
                      </a:r>
                      <a:endParaRPr lang="en-ZA" sz="1100" dirty="0">
                        <a:effectLst/>
                        <a:latin typeface="Calibri"/>
                        <a:ea typeface="Calibri"/>
                        <a:cs typeface="Times New Roman"/>
                      </a:endParaRPr>
                    </a:p>
                  </a:txBody>
                  <a:tcPr marL="68580" marR="68580" marT="9525" marB="0"/>
                </a:tc>
              </a:tr>
            </a:tbl>
          </a:graphicData>
        </a:graphic>
      </p:graphicFrame>
    </p:spTree>
    <p:extLst>
      <p:ext uri="{BB962C8B-B14F-4D97-AF65-F5344CB8AC3E}">
        <p14:creationId xmlns:p14="http://schemas.microsoft.com/office/powerpoint/2010/main" val="13080453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p:cNvSpPr txBox="1"/>
          <p:nvPr/>
        </p:nvSpPr>
        <p:spPr>
          <a:xfrm>
            <a:off x="792163" y="207034"/>
            <a:ext cx="7023369" cy="707886"/>
          </a:xfrm>
          <a:prstGeom prst="rect">
            <a:avLst/>
          </a:prstGeom>
          <a:noFill/>
        </p:spPr>
        <p:txBody>
          <a:bodyPr wrap="square" rtlCol="0">
            <a:spAutoFit/>
          </a:bodyPr>
          <a:lstStyle/>
          <a:p>
            <a:pPr eaLnBrk="1" hangingPunct="1">
              <a:defRPr/>
            </a:pPr>
            <a:r>
              <a:rPr lang="en-ZA" sz="2000" dirty="0" smtClean="0">
                <a:latin typeface="Cambria" panose="02040503050406030204" pitchFamily="18" charset="0"/>
              </a:rPr>
              <a:t>OTHER INTERVENTIONS BY THE COMMISSION IN STEEL – 2006 to date  (continued)</a:t>
            </a:r>
          </a:p>
        </p:txBody>
      </p:sp>
      <p:graphicFrame>
        <p:nvGraphicFramePr>
          <p:cNvPr id="10" name="Table 9"/>
          <p:cNvGraphicFramePr>
            <a:graphicFrameLocks noGrp="1"/>
          </p:cNvGraphicFramePr>
          <p:nvPr>
            <p:extLst>
              <p:ext uri="{D42A27DB-BD31-4B8C-83A1-F6EECF244321}">
                <p14:modId xmlns:p14="http://schemas.microsoft.com/office/powerpoint/2010/main" val="2136600659"/>
              </p:ext>
            </p:extLst>
          </p:nvPr>
        </p:nvGraphicFramePr>
        <p:xfrm>
          <a:off x="584791" y="1120368"/>
          <a:ext cx="7974418" cy="1672316"/>
        </p:xfrm>
        <a:graphic>
          <a:graphicData uri="http://schemas.openxmlformats.org/drawingml/2006/table">
            <a:tbl>
              <a:tblPr firstRow="1" bandRow="1">
                <a:tableStyleId>{5C22544A-7EE6-4342-B048-85BDC9FD1C3A}</a:tableStyleId>
              </a:tblPr>
              <a:tblGrid>
                <a:gridCol w="1324187"/>
                <a:gridCol w="2833143"/>
                <a:gridCol w="1201006"/>
                <a:gridCol w="2616082"/>
              </a:tblGrid>
              <a:tr h="293561">
                <a:tc>
                  <a:txBody>
                    <a:bodyPr/>
                    <a:lstStyle/>
                    <a:p>
                      <a:pPr>
                        <a:lnSpc>
                          <a:spcPct val="115000"/>
                        </a:lnSpc>
                        <a:spcAft>
                          <a:spcPts val="0"/>
                        </a:spcAft>
                      </a:pPr>
                      <a:r>
                        <a:rPr lang="en-ZA" sz="1100" kern="1200" dirty="0">
                          <a:solidFill>
                            <a:srgbClr val="000000"/>
                          </a:solidFill>
                          <a:effectLst/>
                          <a:latin typeface="Cambria"/>
                          <a:ea typeface="Calibri"/>
                          <a:cs typeface="Times New Roman"/>
                        </a:rPr>
                        <a:t>Type of Cartel</a:t>
                      </a:r>
                      <a:endParaRPr lang="en-ZA" sz="1100" dirty="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a:solidFill>
                            <a:srgbClr val="000000"/>
                          </a:solidFill>
                          <a:effectLst/>
                          <a:latin typeface="Cambria"/>
                          <a:ea typeface="Calibri"/>
                          <a:cs typeface="Times New Roman"/>
                        </a:rPr>
                        <a:t>Parties</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a:solidFill>
                            <a:srgbClr val="000000"/>
                          </a:solidFill>
                          <a:effectLst/>
                          <a:latin typeface="Cambria"/>
                          <a:ea typeface="Calibri"/>
                          <a:cs typeface="Times New Roman"/>
                        </a:rPr>
                        <a:t>Allegations</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mbria"/>
                          <a:ea typeface="Calibri"/>
                          <a:cs typeface="Times New Roman"/>
                        </a:rPr>
                        <a:t>Penalties levied</a:t>
                      </a:r>
                      <a:endParaRPr lang="en-ZA" sz="1100" dirty="0">
                        <a:effectLst/>
                        <a:latin typeface="Calibri"/>
                        <a:ea typeface="Calibri"/>
                        <a:cs typeface="Times New Roman"/>
                      </a:endParaRPr>
                    </a:p>
                  </a:txBody>
                  <a:tcPr marL="68580" marR="68580" marT="9525" marB="0"/>
                </a:tc>
              </a:tr>
              <a:tr h="1378755">
                <a:tc>
                  <a:txBody>
                    <a:bodyPr/>
                    <a:lstStyle/>
                    <a:p>
                      <a:pPr>
                        <a:lnSpc>
                          <a:spcPct val="115000"/>
                        </a:lnSpc>
                        <a:spcAft>
                          <a:spcPts val="0"/>
                        </a:spcAft>
                      </a:pPr>
                      <a:r>
                        <a:rPr lang="en-US" sz="1100" kern="1200">
                          <a:solidFill>
                            <a:srgbClr val="000000"/>
                          </a:solidFill>
                          <a:effectLst/>
                          <a:latin typeface="Cambria"/>
                          <a:ea typeface="Calibri"/>
                          <a:cs typeface="Times New Roman"/>
                        </a:rPr>
                        <a:t>The wire and wire products Cartel</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a:solidFill>
                            <a:srgbClr val="000000"/>
                          </a:solidFill>
                          <a:effectLst/>
                          <a:latin typeface="Cambria"/>
                          <a:ea typeface="Calibri"/>
                          <a:cs typeface="Times New Roman"/>
                        </a:rPr>
                        <a:t>Consolidated Wire Industry (Pty) Ltd (Leniency Applicant), Cape Gate (Pty) Ltd, The Allens Meshco Group of Companies</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US" sz="1100" kern="1200">
                          <a:solidFill>
                            <a:srgbClr val="000000"/>
                          </a:solidFill>
                          <a:effectLst/>
                          <a:latin typeface="Cambria"/>
                          <a:ea typeface="Calibri"/>
                          <a:cs typeface="Times New Roman"/>
                        </a:rPr>
                        <a:t>Price fixing, market allocation and collusive tendering</a:t>
                      </a:r>
                      <a:endParaRPr lang="en-ZA" sz="1100">
                        <a:effectLst/>
                        <a:latin typeface="Calibri"/>
                        <a:ea typeface="Calibri"/>
                        <a:cs typeface="Times New Roman"/>
                      </a:endParaRPr>
                    </a:p>
                  </a:txBody>
                  <a:tcPr marL="68580" marR="68580" marT="9525" marB="0"/>
                </a:tc>
                <a:tc>
                  <a:txBody>
                    <a:bodyPr/>
                    <a:lstStyle/>
                    <a:p>
                      <a:pPr>
                        <a:lnSpc>
                          <a:spcPct val="115000"/>
                        </a:lnSpc>
                        <a:spcAft>
                          <a:spcPts val="0"/>
                        </a:spcAft>
                      </a:pPr>
                      <a:r>
                        <a:rPr lang="en-ZA" sz="1100" kern="1200" dirty="0">
                          <a:solidFill>
                            <a:srgbClr val="000000"/>
                          </a:solidFill>
                          <a:effectLst/>
                          <a:latin typeface="Cambria"/>
                          <a:ea typeface="Calibri"/>
                          <a:cs typeface="Times New Roman"/>
                        </a:rPr>
                        <a:t> Litigation ongoing in the Competition Tribunal</a:t>
                      </a:r>
                      <a:endParaRPr lang="en-ZA" sz="1100" dirty="0">
                        <a:effectLst/>
                        <a:latin typeface="Calibri"/>
                        <a:ea typeface="Calibri"/>
                        <a:cs typeface="Times New Roman"/>
                      </a:endParaRPr>
                    </a:p>
                  </a:txBody>
                  <a:tcPr marL="68580" marR="68580" marT="9525" marB="0"/>
                </a:tc>
              </a:tr>
            </a:tbl>
          </a:graphicData>
        </a:graphic>
      </p:graphicFrame>
    </p:spTree>
    <p:extLst>
      <p:ext uri="{BB962C8B-B14F-4D97-AF65-F5344CB8AC3E}">
        <p14:creationId xmlns:p14="http://schemas.microsoft.com/office/powerpoint/2010/main" val="19985799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5509200"/>
          </a:xfrm>
          <a:prstGeom prst="rect">
            <a:avLst/>
          </a:prstGeom>
          <a:noFill/>
        </p:spPr>
        <p:txBody>
          <a:bodyPr>
            <a:spAutoFit/>
          </a:bodyPr>
          <a:lstStyle/>
          <a:p>
            <a:pPr marL="342900" lvl="2" indent="-342900">
              <a:buFont typeface="Arial" panose="020B0604020202020204" pitchFamily="34" charset="0"/>
              <a:buChar char="•"/>
            </a:pPr>
            <a:r>
              <a:rPr lang="en-US" sz="1600" dirty="0">
                <a:latin typeface="Cambria" panose="02040503050406030204" pitchFamily="18" charset="0"/>
              </a:rPr>
              <a:t>The Commission’s interventions in the steel sector confirm that it is a sector amenable to exploitative pricing and collusion at the </a:t>
            </a:r>
            <a:r>
              <a:rPr lang="en-US" sz="1600" dirty="0" smtClean="0">
                <a:latin typeface="Cambria" panose="02040503050406030204" pitchFamily="18" charset="0"/>
              </a:rPr>
              <a:t>primary steel production level</a:t>
            </a:r>
            <a:r>
              <a:rPr lang="en-US" sz="1600" dirty="0">
                <a:latin typeface="Cambria" panose="02040503050406030204" pitchFamily="18" charset="0"/>
              </a:rPr>
              <a:t>; and </a:t>
            </a:r>
            <a:r>
              <a:rPr lang="en-US" sz="1600" dirty="0" smtClean="0">
                <a:latin typeface="Cambria" panose="02040503050406030204" pitchFamily="18" charset="0"/>
              </a:rPr>
              <a:t>collusion at the steel beneficiation level (conversion of steel into intermediate products).</a:t>
            </a:r>
          </a:p>
          <a:p>
            <a:pPr marL="0" lvl="2"/>
            <a:endParaRPr lang="en-US" sz="1600" dirty="0" smtClean="0">
              <a:latin typeface="Cambria" panose="02040503050406030204" pitchFamily="18" charset="0"/>
            </a:endParaRPr>
          </a:p>
          <a:p>
            <a:pPr marL="342900" lvl="2" indent="-342900">
              <a:buFont typeface="Arial" panose="020B0604020202020204" pitchFamily="34" charset="0"/>
              <a:buChar char="•"/>
            </a:pPr>
            <a:r>
              <a:rPr lang="en-US" sz="1600" dirty="0" smtClean="0">
                <a:latin typeface="Cambria" panose="02040503050406030204" pitchFamily="18" charset="0"/>
              </a:rPr>
              <a:t>The pricing remedy contained in the settlement agreement between the Commission and AMSA seeks to strike a balance between AMSA’s sustainability and the protection of the downstream industries against AMSA’s pricing power</a:t>
            </a:r>
            <a:r>
              <a:rPr lang="en-US" sz="1600" dirty="0">
                <a:latin typeface="Cambria" panose="02040503050406030204" pitchFamily="18" charset="0"/>
              </a:rPr>
              <a:t>.</a:t>
            </a:r>
            <a:endParaRPr lang="en-US" sz="1600" dirty="0" smtClean="0">
              <a:latin typeface="Cambria" panose="02040503050406030204" pitchFamily="18" charset="0"/>
            </a:endParaRPr>
          </a:p>
          <a:p>
            <a:pPr marL="0" lvl="2"/>
            <a:r>
              <a:rPr lang="en-US" sz="1600" dirty="0" smtClean="0">
                <a:latin typeface="Cambria" panose="02040503050406030204" pitchFamily="18" charset="0"/>
              </a:rPr>
              <a:t> </a:t>
            </a:r>
          </a:p>
          <a:p>
            <a:pPr marL="342900" lvl="2" indent="-342900">
              <a:buFont typeface="Arial" panose="020B0604020202020204" pitchFamily="34" charset="0"/>
              <a:buChar char="•"/>
            </a:pPr>
            <a:endParaRPr lang="en-US" sz="1600" dirty="0" smtClean="0">
              <a:latin typeface="Cambria" panose="02040503050406030204" pitchFamily="18" charset="0"/>
            </a:endParaRPr>
          </a:p>
          <a:p>
            <a:pPr marL="342900" lvl="2" indent="-342900">
              <a:buFont typeface="Arial" panose="020B0604020202020204" pitchFamily="34" charset="0"/>
              <a:buChar char="•"/>
            </a:pPr>
            <a:r>
              <a:rPr lang="en-US" sz="1600" dirty="0">
                <a:solidFill>
                  <a:prstClr val="black"/>
                </a:solidFill>
                <a:latin typeface="Cambria" panose="02040503050406030204" pitchFamily="18" charset="0"/>
              </a:rPr>
              <a:t>The Commission will continue to monitor AMSA’s pricing policy and compliance with the 10% EBIT margin cap; and the impact of the pricing remedy on the downstream industries.</a:t>
            </a:r>
          </a:p>
          <a:p>
            <a:pPr marL="342900" lvl="2" indent="-342900">
              <a:buFont typeface="Arial" panose="020B0604020202020204" pitchFamily="34" charset="0"/>
              <a:buChar char="•"/>
            </a:pPr>
            <a:endParaRPr lang="en-US" sz="1600" dirty="0">
              <a:solidFill>
                <a:prstClr val="black"/>
              </a:solidFill>
              <a:latin typeface="Cambria" panose="02040503050406030204" pitchFamily="18" charset="0"/>
            </a:endParaRPr>
          </a:p>
          <a:p>
            <a:pPr marL="342900" lvl="2" indent="-342900">
              <a:buFont typeface="Arial" panose="020B0604020202020204" pitchFamily="34" charset="0"/>
              <a:buChar char="•"/>
            </a:pPr>
            <a:r>
              <a:rPr lang="en-US" sz="1600" dirty="0">
                <a:solidFill>
                  <a:prstClr val="black"/>
                </a:solidFill>
                <a:latin typeface="Cambria" panose="02040503050406030204" pitchFamily="18" charset="0"/>
              </a:rPr>
              <a:t>The Commission will </a:t>
            </a:r>
            <a:r>
              <a:rPr lang="en-US" sz="1600" dirty="0" err="1">
                <a:solidFill>
                  <a:prstClr val="black"/>
                </a:solidFill>
                <a:latin typeface="Cambria" panose="02040503050406030204" pitchFamily="18" charset="0"/>
              </a:rPr>
              <a:t>finalise</a:t>
            </a:r>
            <a:r>
              <a:rPr lang="en-US" sz="1600" dirty="0">
                <a:solidFill>
                  <a:prstClr val="black"/>
                </a:solidFill>
                <a:latin typeface="Cambria" panose="02040503050406030204" pitchFamily="18" charset="0"/>
              </a:rPr>
              <a:t> the prosecution of the remaining respondents in the long steel cartel, flat steel cartel and the scrap metal cartel</a:t>
            </a:r>
            <a:r>
              <a:rPr lang="en-US" sz="1600" dirty="0" smtClean="0">
                <a:solidFill>
                  <a:prstClr val="black"/>
                </a:solidFill>
                <a:latin typeface="Cambria" panose="02040503050406030204" pitchFamily="18" charset="0"/>
              </a:rPr>
              <a:t>.</a:t>
            </a:r>
          </a:p>
          <a:p>
            <a:pPr marL="0" lvl="2"/>
            <a:endParaRPr lang="en-US" sz="1600" dirty="0" smtClean="0">
              <a:solidFill>
                <a:prstClr val="black"/>
              </a:solidFill>
              <a:latin typeface="Cambria" panose="02040503050406030204" pitchFamily="18" charset="0"/>
            </a:endParaRPr>
          </a:p>
          <a:p>
            <a:pPr marL="342900" lvl="2" indent="-342900">
              <a:buFont typeface="Arial" panose="020B0604020202020204" pitchFamily="34" charset="0"/>
              <a:buChar char="•"/>
            </a:pPr>
            <a:r>
              <a:rPr lang="en-US" sz="1600" dirty="0" smtClean="0">
                <a:latin typeface="Cambria" panose="02040503050406030204" pitchFamily="18" charset="0"/>
              </a:rPr>
              <a:t>Currently</a:t>
            </a:r>
            <a:r>
              <a:rPr lang="en-US" sz="1600" dirty="0">
                <a:latin typeface="Cambria" panose="02040503050406030204" pitchFamily="18" charset="0"/>
              </a:rPr>
              <a:t>, Chinese imports constrain AMSA’s pricing power. </a:t>
            </a:r>
          </a:p>
          <a:p>
            <a:pPr marL="342900" lvl="2" indent="-342900">
              <a:buFont typeface="Arial" panose="020B0604020202020204" pitchFamily="34" charset="0"/>
              <a:buChar char="•"/>
            </a:pPr>
            <a:endParaRPr lang="en-US" sz="1600" dirty="0">
              <a:solidFill>
                <a:prstClr val="black"/>
              </a:solidFill>
              <a:latin typeface="Cambria" panose="02040503050406030204" pitchFamily="18" charset="0"/>
            </a:endParaRPr>
          </a:p>
          <a:p>
            <a:pPr marL="342900" lvl="2" indent="-342900">
              <a:buFont typeface="Arial" panose="020B0604020202020204" pitchFamily="34" charset="0"/>
              <a:buChar char="•"/>
            </a:pPr>
            <a:r>
              <a:rPr lang="en-US" sz="1600" dirty="0" smtClean="0">
                <a:solidFill>
                  <a:prstClr val="black"/>
                </a:solidFill>
                <a:latin typeface="Cambria" panose="02040503050406030204" pitchFamily="18" charset="0"/>
              </a:rPr>
              <a:t>Ultimately, what the economy needs is a globally competitive steel industry to spur economic growth. </a:t>
            </a:r>
            <a:endParaRPr lang="en-US" sz="1600" dirty="0">
              <a:solidFill>
                <a:prstClr val="black"/>
              </a:solidFill>
              <a:latin typeface="Cambria" panose="02040503050406030204" pitchFamily="18" charset="0"/>
            </a:endParaRPr>
          </a:p>
          <a:p>
            <a:pPr marL="0" lvl="2"/>
            <a:endParaRPr lang="en-US" sz="1600" dirty="0">
              <a:latin typeface="Cambria" panose="02040503050406030204" pitchFamily="18" charset="0"/>
            </a:endParaRPr>
          </a:p>
        </p:txBody>
      </p:sp>
      <p:sp>
        <p:nvSpPr>
          <p:cNvPr id="4" name="TextBox 3"/>
          <p:cNvSpPr txBox="1"/>
          <p:nvPr/>
        </p:nvSpPr>
        <p:spPr>
          <a:xfrm>
            <a:off x="792163" y="207034"/>
            <a:ext cx="6065837" cy="400110"/>
          </a:xfrm>
          <a:prstGeom prst="rect">
            <a:avLst/>
          </a:prstGeom>
          <a:noFill/>
        </p:spPr>
        <p:txBody>
          <a:bodyPr wrap="square" rtlCol="0">
            <a:spAutoFit/>
          </a:bodyPr>
          <a:lstStyle/>
          <a:p>
            <a:pPr eaLnBrk="1" hangingPunct="1">
              <a:defRPr/>
            </a:pPr>
            <a:r>
              <a:rPr lang="en-US" sz="2000" dirty="0" smtClean="0">
                <a:latin typeface="Cambria" panose="02040503050406030204" pitchFamily="18" charset="0"/>
              </a:rPr>
              <a:t>WAY FORWARD FOR THE STEEL INDUSTRY </a:t>
            </a:r>
            <a:endParaRPr lang="en-US" sz="2000" dirty="0">
              <a:latin typeface="Cambria" panose="02040503050406030204" pitchFamily="18" charset="0"/>
            </a:endParaRPr>
          </a:p>
        </p:txBody>
      </p:sp>
    </p:spTree>
    <p:extLst>
      <p:ext uri="{BB962C8B-B14F-4D97-AF65-F5344CB8AC3E}">
        <p14:creationId xmlns:p14="http://schemas.microsoft.com/office/powerpoint/2010/main" val="1430861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1479065"/>
            <a:ext cx="7705725" cy="3939540"/>
          </a:xfrm>
          <a:prstGeom prst="rect">
            <a:avLst/>
          </a:prstGeom>
          <a:noFill/>
        </p:spPr>
        <p:txBody>
          <a:bodyPr>
            <a:spAutoFit/>
          </a:bodyPr>
          <a:lstStyle/>
          <a:p>
            <a:pPr algn="ctr" eaLnBrk="1" hangingPunct="1">
              <a:defRPr/>
            </a:pPr>
            <a:r>
              <a:rPr lang="en-US" altLang="en-US" sz="2800" b="1" dirty="0">
                <a:latin typeface="Cambria" panose="02040503050406030204" pitchFamily="18" charset="0"/>
                <a:cs typeface="Arial" pitchFamily="34" charset="0"/>
              </a:rPr>
              <a:t>THANK YOU</a:t>
            </a:r>
            <a:br>
              <a:rPr lang="en-US" altLang="en-US" sz="2800" b="1" dirty="0">
                <a:latin typeface="Cambria" panose="02040503050406030204" pitchFamily="18" charset="0"/>
                <a:cs typeface="Arial" pitchFamily="34" charset="0"/>
              </a:rPr>
            </a:br>
            <a:endParaRPr lang="en-US" altLang="en-US" sz="2800" b="1" dirty="0" smtClean="0">
              <a:latin typeface="Cambria" panose="02040503050406030204" pitchFamily="18" charset="0"/>
              <a:cs typeface="Arial" pitchFamily="34" charset="0"/>
            </a:endParaRPr>
          </a:p>
          <a:p>
            <a:pPr algn="ctr" eaLnBrk="1" hangingPunct="1">
              <a:defRPr/>
            </a:pPr>
            <a:endParaRPr lang="en-ZA" sz="2800" dirty="0">
              <a:solidFill>
                <a:schemeClr val="bg1">
                  <a:lumMod val="50000"/>
                </a:schemeClr>
              </a:solidFill>
              <a:latin typeface="Cambria" panose="02040503050406030204" pitchFamily="18" charset="0"/>
            </a:endParaRPr>
          </a:p>
          <a:p>
            <a:pPr algn="ctr" eaLnBrk="1" hangingPunct="1">
              <a:defRPr/>
            </a:pPr>
            <a:r>
              <a:rPr lang="en-US" altLang="en-US" sz="2000" b="1" dirty="0">
                <a:solidFill>
                  <a:prstClr val="black"/>
                </a:solidFill>
                <a:latin typeface="Cambria" panose="02040503050406030204" pitchFamily="18" charset="0"/>
                <a:cs typeface="Arial" pitchFamily="34" charset="0"/>
              </a:rPr>
              <a:t>Contact details:</a:t>
            </a:r>
            <a:br>
              <a:rPr lang="en-US" altLang="en-US" sz="2000" b="1" dirty="0">
                <a:solidFill>
                  <a:prstClr val="black"/>
                </a:solidFill>
                <a:latin typeface="Cambria" panose="02040503050406030204" pitchFamily="18" charset="0"/>
                <a:cs typeface="Arial" pitchFamily="34" charset="0"/>
              </a:rPr>
            </a:br>
            <a:r>
              <a:rPr lang="en-US" altLang="en-US" sz="2000" b="1" dirty="0">
                <a:solidFill>
                  <a:prstClr val="black"/>
                </a:solidFill>
                <a:latin typeface="Cambria" panose="02040503050406030204" pitchFamily="18" charset="0"/>
                <a:cs typeface="Arial" pitchFamily="34" charset="0"/>
              </a:rPr>
              <a:t>Tel: 012 394 3295</a:t>
            </a:r>
            <a:br>
              <a:rPr lang="en-US" altLang="en-US" sz="2000" b="1" dirty="0">
                <a:solidFill>
                  <a:prstClr val="black"/>
                </a:solidFill>
                <a:latin typeface="Cambria" panose="02040503050406030204" pitchFamily="18" charset="0"/>
                <a:cs typeface="Arial" pitchFamily="34" charset="0"/>
              </a:rPr>
            </a:br>
            <a:r>
              <a:rPr lang="en-US" altLang="en-US" sz="2000" b="1" dirty="0">
                <a:solidFill>
                  <a:prstClr val="black"/>
                </a:solidFill>
                <a:latin typeface="Cambria" panose="02040503050406030204" pitchFamily="18" charset="0"/>
                <a:cs typeface="Arial" pitchFamily="34" charset="0"/>
              </a:rPr>
              <a:t>e-mail: </a:t>
            </a:r>
            <a:r>
              <a:rPr lang="en-US" altLang="en-US" sz="2000" b="1" dirty="0">
                <a:solidFill>
                  <a:prstClr val="black"/>
                </a:solidFill>
                <a:latin typeface="Cambria" panose="02040503050406030204" pitchFamily="18" charset="0"/>
                <a:cs typeface="Arial" pitchFamily="34" charset="0"/>
                <a:hlinkClick r:id="rId3"/>
              </a:rPr>
              <a:t>hardinr@compcom.co.za</a:t>
            </a:r>
            <a:r>
              <a:rPr lang="en-US" altLang="en-US" sz="2000" b="1" dirty="0">
                <a:solidFill>
                  <a:prstClr val="black"/>
                </a:solidFill>
                <a:latin typeface="Cambria" panose="02040503050406030204" pitchFamily="18" charset="0"/>
                <a:cs typeface="Arial" pitchFamily="34" charset="0"/>
              </a:rPr>
              <a:t> </a:t>
            </a:r>
            <a:br>
              <a:rPr lang="en-US" altLang="en-US" sz="2000" b="1" dirty="0">
                <a:solidFill>
                  <a:prstClr val="black"/>
                </a:solidFill>
                <a:latin typeface="Cambria" panose="02040503050406030204" pitchFamily="18" charset="0"/>
                <a:cs typeface="Arial" pitchFamily="34" charset="0"/>
              </a:rPr>
            </a:br>
            <a:r>
              <a:rPr lang="en-US" altLang="en-US" sz="2000" b="1" dirty="0">
                <a:solidFill>
                  <a:prstClr val="black"/>
                </a:solidFill>
                <a:latin typeface="Cambria" panose="02040503050406030204" pitchFamily="18" charset="0"/>
                <a:cs typeface="Arial" pitchFamily="34" charset="0"/>
              </a:rPr>
              <a:t/>
            </a:r>
            <a:br>
              <a:rPr lang="en-US" altLang="en-US" sz="2000" b="1" dirty="0">
                <a:solidFill>
                  <a:prstClr val="black"/>
                </a:solidFill>
                <a:latin typeface="Cambria" panose="02040503050406030204" pitchFamily="18" charset="0"/>
                <a:cs typeface="Arial" pitchFamily="34" charset="0"/>
              </a:rPr>
            </a:br>
            <a:r>
              <a:rPr lang="en-US" altLang="en-US" sz="2000" b="1" dirty="0">
                <a:solidFill>
                  <a:prstClr val="black"/>
                </a:solidFill>
                <a:latin typeface="Cambria" panose="02040503050406030204" pitchFamily="18" charset="0"/>
                <a:cs typeface="Arial" pitchFamily="34" charset="0"/>
              </a:rPr>
              <a:t>Follow the Commission  on Twitter @</a:t>
            </a:r>
            <a:r>
              <a:rPr lang="en-US" altLang="en-US" sz="2000" b="1" dirty="0" err="1">
                <a:solidFill>
                  <a:prstClr val="black"/>
                </a:solidFill>
                <a:latin typeface="Cambria" panose="02040503050406030204" pitchFamily="18" charset="0"/>
                <a:cs typeface="Arial" pitchFamily="34" charset="0"/>
              </a:rPr>
              <a:t>CompComSA</a:t>
            </a:r>
            <a:r>
              <a:rPr lang="en-US" altLang="en-US" sz="2000" b="1" dirty="0">
                <a:solidFill>
                  <a:prstClr val="black"/>
                </a:solidFill>
                <a:latin typeface="Cambria" panose="02040503050406030204" pitchFamily="18" charset="0"/>
                <a:cs typeface="Arial" pitchFamily="34" charset="0"/>
              </a:rPr>
              <a:t> </a:t>
            </a:r>
            <a:br>
              <a:rPr lang="en-US" altLang="en-US" sz="2000" b="1" dirty="0">
                <a:solidFill>
                  <a:prstClr val="black"/>
                </a:solidFill>
                <a:latin typeface="Cambria" panose="02040503050406030204" pitchFamily="18" charset="0"/>
                <a:cs typeface="Arial" pitchFamily="34" charset="0"/>
              </a:rPr>
            </a:br>
            <a:r>
              <a:rPr lang="en-US" altLang="en-US" sz="2000" b="1" dirty="0">
                <a:solidFill>
                  <a:prstClr val="black"/>
                </a:solidFill>
                <a:latin typeface="Cambria" panose="02040503050406030204" pitchFamily="18" charset="0"/>
                <a:cs typeface="Arial" pitchFamily="34" charset="0"/>
              </a:rPr>
              <a:t>Follow me on Twitter @</a:t>
            </a:r>
            <a:r>
              <a:rPr lang="en-US" altLang="en-US" sz="2000" b="1" dirty="0" err="1">
                <a:solidFill>
                  <a:prstClr val="black"/>
                </a:solidFill>
                <a:latin typeface="Cambria" panose="02040503050406030204" pitchFamily="18" charset="0"/>
                <a:cs typeface="Arial" pitchFamily="34" charset="0"/>
              </a:rPr>
              <a:t>hardinratshi</a:t>
            </a:r>
            <a:r>
              <a:rPr lang="en-US" altLang="en-US" sz="3200" b="1" dirty="0">
                <a:solidFill>
                  <a:prstClr val="black"/>
                </a:solidFill>
                <a:latin typeface="Cambria" panose="02040503050406030204" pitchFamily="18" charset="0"/>
                <a:cs typeface="Arial" pitchFamily="34" charset="0"/>
              </a:rPr>
              <a:t/>
            </a:r>
            <a:br>
              <a:rPr lang="en-US" altLang="en-US" sz="3200" b="1" dirty="0">
                <a:solidFill>
                  <a:prstClr val="black"/>
                </a:solidFill>
                <a:latin typeface="Cambria" panose="02040503050406030204" pitchFamily="18" charset="0"/>
                <a:cs typeface="Arial" pitchFamily="34" charset="0"/>
              </a:rPr>
            </a:br>
            <a:r>
              <a:rPr lang="en-ZA" sz="2800" dirty="0" smtClean="0">
                <a:solidFill>
                  <a:schemeClr val="bg1">
                    <a:lumMod val="50000"/>
                  </a:schemeClr>
                </a:solidFill>
                <a:latin typeface="Cambria" panose="02040503050406030204" pitchFamily="18" charset="0"/>
              </a:rPr>
              <a:t> </a:t>
            </a:r>
          </a:p>
          <a:p>
            <a:pPr marL="342900" lvl="2" indent="-342900"/>
            <a:endParaRPr lang="en-US" dirty="0">
              <a:solidFill>
                <a:schemeClr val="tx2">
                  <a:lumMod val="75000"/>
                </a:schemeClr>
              </a:solidFill>
            </a:endParaRPr>
          </a:p>
        </p:txBody>
      </p:sp>
    </p:spTree>
    <p:extLst>
      <p:ext uri="{BB962C8B-B14F-4D97-AF65-F5344CB8AC3E}">
        <p14:creationId xmlns:p14="http://schemas.microsoft.com/office/powerpoint/2010/main" val="3846757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3785652"/>
          </a:xfrm>
          <a:prstGeom prst="rect">
            <a:avLst/>
          </a:prstGeom>
          <a:noFill/>
        </p:spPr>
        <p:txBody>
          <a:bodyPr>
            <a:spAutoFit/>
          </a:bodyPr>
          <a:lstStyle/>
          <a:p>
            <a:pPr eaLnBrk="1" hangingPunct="1">
              <a:defRPr/>
            </a:pPr>
            <a:endParaRPr lang="en-US" sz="1600" dirty="0">
              <a:solidFill>
                <a:schemeClr val="tx2">
                  <a:lumMod val="75000"/>
                </a:schemeClr>
              </a:solidFill>
              <a:latin typeface="Cambria" panose="02040503050406030204" pitchFamily="18" charset="0"/>
            </a:endParaRPr>
          </a:p>
          <a:p>
            <a:pPr marL="0" lvl="2"/>
            <a:endParaRPr lang="en-ZA" sz="1600" dirty="0">
              <a:latin typeface="Cambria" panose="02040503050406030204" pitchFamily="18" charset="0"/>
            </a:endParaRPr>
          </a:p>
          <a:p>
            <a:pPr marL="342900" lvl="2" indent="-342900">
              <a:buFont typeface="Arial" panose="020B0604020202020204" pitchFamily="34" charset="0"/>
              <a:buChar char="•"/>
            </a:pPr>
            <a:r>
              <a:rPr lang="en-US" sz="1600" dirty="0" smtClean="0">
                <a:latin typeface="Cambria" panose="02040503050406030204" pitchFamily="18" charset="0"/>
              </a:rPr>
              <a:t>Legislative mandate </a:t>
            </a:r>
          </a:p>
          <a:p>
            <a:pPr marL="342900" lvl="2" indent="-342900">
              <a:buFont typeface="Arial" panose="020B0604020202020204" pitchFamily="34" charset="0"/>
              <a:buChar char="•"/>
            </a:pPr>
            <a:r>
              <a:rPr lang="en-US" sz="1600" dirty="0" smtClean="0">
                <a:latin typeface="Cambria" panose="02040503050406030204" pitchFamily="18" charset="0"/>
              </a:rPr>
              <a:t>Institutions </a:t>
            </a:r>
          </a:p>
          <a:p>
            <a:pPr marL="342900" lvl="2" indent="-342900">
              <a:buFont typeface="Arial" panose="020B0604020202020204" pitchFamily="34" charset="0"/>
              <a:buChar char="•"/>
            </a:pPr>
            <a:r>
              <a:rPr lang="en-US" sz="1600" dirty="0" smtClean="0">
                <a:latin typeface="Cambria" panose="02040503050406030204" pitchFamily="18" charset="0"/>
              </a:rPr>
              <a:t>Why focus on the steel industry</a:t>
            </a:r>
          </a:p>
          <a:p>
            <a:pPr marL="342900" lvl="2" indent="-342900">
              <a:buFont typeface="Arial" panose="020B0604020202020204" pitchFamily="34" charset="0"/>
              <a:buChar char="•"/>
            </a:pPr>
            <a:r>
              <a:rPr lang="en-US" sz="1600" dirty="0" smtClean="0">
                <a:latin typeface="Cambria" panose="02040503050406030204" pitchFamily="18" charset="0"/>
              </a:rPr>
              <a:t>History of AMSA’s pricing of flat steel</a:t>
            </a:r>
          </a:p>
          <a:p>
            <a:pPr marL="342900" lvl="2" indent="-342900">
              <a:buFont typeface="Arial" panose="020B0604020202020204" pitchFamily="34" charset="0"/>
              <a:buChar char="•"/>
            </a:pPr>
            <a:r>
              <a:rPr lang="en-US" sz="1600" dirty="0" smtClean="0">
                <a:latin typeface="Cambria" panose="02040503050406030204" pitchFamily="18" charset="0"/>
              </a:rPr>
              <a:t>Flat steel imports into South Africa </a:t>
            </a:r>
          </a:p>
          <a:p>
            <a:pPr marL="342900" lvl="2" indent="-342900">
              <a:buFont typeface="Arial" panose="020B0604020202020204" pitchFamily="34" charset="0"/>
              <a:buChar char="•"/>
            </a:pPr>
            <a:r>
              <a:rPr lang="en-US" sz="1600" dirty="0" smtClean="0">
                <a:latin typeface="Cambria" panose="02040503050406030204" pitchFamily="18" charset="0"/>
              </a:rPr>
              <a:t>Cases involving AMSA</a:t>
            </a:r>
          </a:p>
          <a:p>
            <a:pPr marL="342900" lvl="2" indent="-342900">
              <a:buFont typeface="Arial" panose="020B0604020202020204" pitchFamily="34" charset="0"/>
              <a:buChar char="•"/>
            </a:pPr>
            <a:r>
              <a:rPr lang="en-US" sz="1600" dirty="0" smtClean="0">
                <a:latin typeface="Cambria" panose="02040503050406030204" pitchFamily="18" charset="0"/>
              </a:rPr>
              <a:t>Settlement between the Commission and AMSA</a:t>
            </a:r>
          </a:p>
          <a:p>
            <a:pPr marL="285750" lvl="2" indent="-285750">
              <a:buFont typeface="Arial" panose="020B0604020202020204" pitchFamily="34" charset="0"/>
              <a:buChar char="•"/>
            </a:pPr>
            <a:r>
              <a:rPr lang="en-ZA" sz="1600" dirty="0" smtClean="0">
                <a:latin typeface="Cambria" panose="02040503050406030204" pitchFamily="18" charset="0"/>
              </a:rPr>
              <a:t> Other </a:t>
            </a:r>
            <a:r>
              <a:rPr lang="en-ZA" sz="1600" dirty="0">
                <a:latin typeface="Cambria" panose="02040503050406030204" pitchFamily="18" charset="0"/>
              </a:rPr>
              <a:t>interventions by the commission in </a:t>
            </a:r>
            <a:r>
              <a:rPr lang="en-ZA" sz="1600" dirty="0" smtClean="0">
                <a:latin typeface="Cambria" panose="02040503050406030204" pitchFamily="18" charset="0"/>
              </a:rPr>
              <a:t>steel</a:t>
            </a:r>
          </a:p>
          <a:p>
            <a:pPr marL="285750" lvl="2" indent="-285750">
              <a:buFont typeface="Arial" panose="020B0604020202020204" pitchFamily="34" charset="0"/>
              <a:buChar char="•"/>
            </a:pPr>
            <a:r>
              <a:rPr lang="en-US" sz="1600" dirty="0" smtClean="0">
                <a:latin typeface="Cambria" panose="02040503050406030204" pitchFamily="18" charset="0"/>
              </a:rPr>
              <a:t> Way forward </a:t>
            </a:r>
            <a:endParaRPr lang="en-US" sz="1600" dirty="0">
              <a:latin typeface="Cambria" panose="02040503050406030204" pitchFamily="18" charset="0"/>
            </a:endParaRPr>
          </a:p>
          <a:p>
            <a:pPr marL="0" lvl="2"/>
            <a:endParaRPr lang="en-US" sz="1600" dirty="0">
              <a:latin typeface="Cambria" panose="02040503050406030204" pitchFamily="18" charset="0"/>
            </a:endParaRPr>
          </a:p>
          <a:p>
            <a:pPr marL="0" lvl="2"/>
            <a:endParaRPr lang="en-US" sz="1600" dirty="0" smtClean="0">
              <a:latin typeface="Cambria" panose="02040503050406030204" pitchFamily="18" charset="0"/>
            </a:endParaRPr>
          </a:p>
          <a:p>
            <a:pPr marL="342900" lvl="2" indent="-342900">
              <a:buFont typeface="Arial" panose="020B0604020202020204" pitchFamily="34" charset="0"/>
              <a:buChar char="•"/>
            </a:pPr>
            <a:endParaRPr lang="en-ZA" sz="1600" dirty="0" smtClean="0">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p:txBody>
      </p:sp>
      <p:sp>
        <p:nvSpPr>
          <p:cNvPr id="2" name="TextBox 1"/>
          <p:cNvSpPr txBox="1"/>
          <p:nvPr/>
        </p:nvSpPr>
        <p:spPr>
          <a:xfrm>
            <a:off x="792163" y="207034"/>
            <a:ext cx="6065837" cy="400110"/>
          </a:xfrm>
          <a:prstGeom prst="rect">
            <a:avLst/>
          </a:prstGeom>
          <a:noFill/>
        </p:spPr>
        <p:txBody>
          <a:bodyPr wrap="square" rtlCol="0">
            <a:spAutoFit/>
          </a:bodyPr>
          <a:lstStyle/>
          <a:p>
            <a:pPr eaLnBrk="1" hangingPunct="1">
              <a:defRPr/>
            </a:pPr>
            <a:r>
              <a:rPr lang="en-US" sz="2000" dirty="0" smtClean="0">
                <a:latin typeface="Cambria" panose="02040503050406030204" pitchFamily="18" charset="0"/>
              </a:rPr>
              <a:t>OUTLINE</a:t>
            </a:r>
            <a:endParaRPr lang="en-US" sz="2000" dirty="0">
              <a:latin typeface="Cambria" panose="020405030504060302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3539430"/>
          </a:xfrm>
          <a:prstGeom prst="rect">
            <a:avLst/>
          </a:prstGeom>
          <a:noFill/>
        </p:spPr>
        <p:txBody>
          <a:bodyPr>
            <a:spAutoFit/>
          </a:bodyPr>
          <a:lstStyle/>
          <a:p>
            <a:pPr eaLnBrk="1" hangingPunct="1">
              <a:defRPr/>
            </a:pPr>
            <a:endParaRPr lang="en-US" sz="1600" dirty="0">
              <a:solidFill>
                <a:schemeClr val="tx2">
                  <a:lumMod val="75000"/>
                </a:schemeClr>
              </a:solidFill>
              <a:latin typeface="Cambria" panose="02040503050406030204" pitchFamily="18" charset="0"/>
            </a:endParaRPr>
          </a:p>
          <a:p>
            <a:pPr marL="0" lvl="2"/>
            <a:r>
              <a:rPr lang="en-ZA" sz="1600" dirty="0">
                <a:latin typeface="Cambria" panose="02040503050406030204" pitchFamily="18" charset="0"/>
              </a:rPr>
              <a:t>Purpose of the Competition Act is to maintain competition in order to: </a:t>
            </a:r>
            <a:endParaRPr lang="en-ZA" sz="1600" dirty="0" smtClean="0">
              <a:latin typeface="Cambria" panose="02040503050406030204" pitchFamily="18" charset="0"/>
            </a:endParaRPr>
          </a:p>
          <a:p>
            <a:pPr marL="0" lvl="2"/>
            <a:endParaRPr lang="en-ZA" sz="1600" dirty="0">
              <a:latin typeface="Cambria" panose="02040503050406030204" pitchFamily="18" charset="0"/>
            </a:endParaRPr>
          </a:p>
          <a:p>
            <a:pPr marL="342900" lvl="2" indent="-342900">
              <a:buFont typeface="Arial" panose="020B0604020202020204" pitchFamily="34" charset="0"/>
              <a:buChar char="•"/>
            </a:pPr>
            <a:r>
              <a:rPr lang="en-ZA" sz="1600" dirty="0">
                <a:latin typeface="Cambria" panose="02040503050406030204" pitchFamily="18" charset="0"/>
              </a:rPr>
              <a:t>Promote the efficiency, adaptability and development of the economy</a:t>
            </a:r>
          </a:p>
          <a:p>
            <a:pPr marL="342900" lvl="2" indent="-342900">
              <a:buFont typeface="Arial" panose="020B0604020202020204" pitchFamily="34" charset="0"/>
              <a:buChar char="•"/>
            </a:pPr>
            <a:r>
              <a:rPr lang="en-ZA" sz="1600" dirty="0">
                <a:latin typeface="Cambria" panose="02040503050406030204" pitchFamily="18" charset="0"/>
              </a:rPr>
              <a:t>Provide consumers with competitive prices and product choices</a:t>
            </a:r>
          </a:p>
          <a:p>
            <a:pPr marL="342900" lvl="2" indent="-342900">
              <a:buFont typeface="Arial" panose="020B0604020202020204" pitchFamily="34" charset="0"/>
              <a:buChar char="•"/>
            </a:pPr>
            <a:r>
              <a:rPr lang="en-ZA" sz="1600" dirty="0">
                <a:latin typeface="Cambria" panose="02040503050406030204" pitchFamily="18" charset="0"/>
              </a:rPr>
              <a:t>Promote employment and advance the social and economic welfare of South Africans</a:t>
            </a:r>
          </a:p>
          <a:p>
            <a:pPr marL="342900" lvl="2" indent="-342900">
              <a:buFont typeface="Arial" panose="020B0604020202020204" pitchFamily="34" charset="0"/>
              <a:buChar char="•"/>
            </a:pPr>
            <a:r>
              <a:rPr lang="en-ZA" sz="1600" dirty="0">
                <a:latin typeface="Cambria" panose="02040503050406030204" pitchFamily="18" charset="0"/>
              </a:rPr>
              <a:t>Expand opportunities for South African participation in world markets and recognise the role of foreign competition in the Republic</a:t>
            </a:r>
          </a:p>
          <a:p>
            <a:pPr marL="342900" lvl="2" indent="-342900">
              <a:buFont typeface="Arial" panose="020B0604020202020204" pitchFamily="34" charset="0"/>
              <a:buChar char="•"/>
            </a:pPr>
            <a:r>
              <a:rPr lang="en-ZA" sz="1600" dirty="0">
                <a:latin typeface="Cambria" panose="02040503050406030204" pitchFamily="18" charset="0"/>
              </a:rPr>
              <a:t>Ensure that small and medium-sized enterprises have an equitable opportunity to participate in the economy</a:t>
            </a:r>
          </a:p>
          <a:p>
            <a:pPr marL="342900" lvl="2" indent="-342900">
              <a:buFont typeface="Arial" panose="020B0604020202020204" pitchFamily="34" charset="0"/>
              <a:buChar char="•"/>
            </a:pPr>
            <a:r>
              <a:rPr lang="en-ZA" sz="1600" dirty="0">
                <a:latin typeface="Cambria" panose="02040503050406030204" pitchFamily="18" charset="0"/>
              </a:rPr>
              <a:t>Promote a greater spread of ownership, in particular to increase the ownership stakes of historically disadvantaged persons</a:t>
            </a:r>
          </a:p>
          <a:p>
            <a:pPr marL="342900" lvl="2" indent="-342900"/>
            <a:endParaRPr lang="en-US" sz="1600" dirty="0">
              <a:solidFill>
                <a:schemeClr val="tx2">
                  <a:lumMod val="75000"/>
                </a:schemeClr>
              </a:solidFill>
              <a:latin typeface="Cambria" panose="02040503050406030204" pitchFamily="18" charset="0"/>
            </a:endParaRPr>
          </a:p>
        </p:txBody>
      </p:sp>
      <p:sp>
        <p:nvSpPr>
          <p:cNvPr id="2" name="TextBox 1"/>
          <p:cNvSpPr txBox="1"/>
          <p:nvPr/>
        </p:nvSpPr>
        <p:spPr>
          <a:xfrm>
            <a:off x="792163" y="207034"/>
            <a:ext cx="6065837" cy="400110"/>
          </a:xfrm>
          <a:prstGeom prst="rect">
            <a:avLst/>
          </a:prstGeom>
          <a:noFill/>
        </p:spPr>
        <p:txBody>
          <a:bodyPr wrap="square" rtlCol="0">
            <a:spAutoFit/>
          </a:bodyPr>
          <a:lstStyle/>
          <a:p>
            <a:pPr eaLnBrk="1" hangingPunct="1">
              <a:defRPr/>
            </a:pPr>
            <a:r>
              <a:rPr lang="en-US" sz="2000" dirty="0" smtClean="0">
                <a:latin typeface="Cambria" panose="02040503050406030204" pitchFamily="18" charset="0"/>
              </a:rPr>
              <a:t>LEGISLATIVE MANDATE </a:t>
            </a:r>
            <a:endParaRPr lang="en-US" sz="2000" dirty="0">
              <a:latin typeface="Cambria" panose="02040503050406030204" pitchFamily="18" charset="0"/>
            </a:endParaRPr>
          </a:p>
        </p:txBody>
      </p:sp>
    </p:spTree>
    <p:extLst>
      <p:ext uri="{BB962C8B-B14F-4D97-AF65-F5344CB8AC3E}">
        <p14:creationId xmlns:p14="http://schemas.microsoft.com/office/powerpoint/2010/main" val="3885487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4524315"/>
          </a:xfrm>
          <a:prstGeom prst="rect">
            <a:avLst/>
          </a:prstGeom>
          <a:noFill/>
        </p:spPr>
        <p:txBody>
          <a:bodyPr>
            <a:spAutoFit/>
          </a:bodyPr>
          <a:lstStyle/>
          <a:p>
            <a:pPr eaLnBrk="1" hangingPunct="1">
              <a:defRPr/>
            </a:pPr>
            <a:endParaRPr lang="en-US" sz="1600" dirty="0">
              <a:solidFill>
                <a:schemeClr val="tx2">
                  <a:lumMod val="75000"/>
                </a:schemeClr>
              </a:solidFill>
              <a:latin typeface="Cambria" panose="02040503050406030204" pitchFamily="18" charset="0"/>
            </a:endParaRPr>
          </a:p>
          <a:p>
            <a:pPr marL="342900" lvl="2" indent="-342900"/>
            <a:endParaRPr lang="en-US" sz="1600" dirty="0" smtClean="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a:p>
            <a:pPr marL="342900" lvl="2" indent="-342900"/>
            <a:endParaRPr lang="en-US" sz="1600" dirty="0" smtClean="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a:p>
            <a:pPr marL="342900" lvl="2" indent="-342900"/>
            <a:endParaRPr lang="en-US" sz="1600" dirty="0" smtClean="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a:p>
            <a:pPr marL="342900" lvl="2" indent="-342900"/>
            <a:endParaRPr lang="en-US" sz="1600" dirty="0" smtClean="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a:p>
            <a:pPr marL="342900" lvl="2" indent="-342900"/>
            <a:endParaRPr lang="en-US" sz="1600" dirty="0" smtClean="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a:p>
            <a:pPr marL="342900" lvl="2" indent="-342900"/>
            <a:endParaRPr lang="en-US" sz="1600" dirty="0" smtClean="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a:p>
            <a:pPr marL="342900" lvl="2" indent="-342900"/>
            <a:endParaRPr lang="en-US" sz="1600" dirty="0" smtClean="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a:p>
            <a:pPr marL="342900" lvl="2" indent="-342900"/>
            <a:endParaRPr lang="en-US" sz="1600" dirty="0" smtClean="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p:txBody>
      </p:sp>
      <p:sp>
        <p:nvSpPr>
          <p:cNvPr id="2" name="TextBox 1"/>
          <p:cNvSpPr txBox="1"/>
          <p:nvPr/>
        </p:nvSpPr>
        <p:spPr>
          <a:xfrm>
            <a:off x="792163" y="207034"/>
            <a:ext cx="6065837" cy="400110"/>
          </a:xfrm>
          <a:prstGeom prst="rect">
            <a:avLst/>
          </a:prstGeom>
          <a:noFill/>
        </p:spPr>
        <p:txBody>
          <a:bodyPr wrap="square" rtlCol="0">
            <a:spAutoFit/>
          </a:bodyPr>
          <a:lstStyle/>
          <a:p>
            <a:pPr eaLnBrk="1" hangingPunct="1">
              <a:defRPr/>
            </a:pPr>
            <a:r>
              <a:rPr lang="en-US" sz="2000" dirty="0" smtClean="0">
                <a:latin typeface="Cambria" panose="02040503050406030204" pitchFamily="18" charset="0"/>
              </a:rPr>
              <a:t>INSTITUTIONS </a:t>
            </a:r>
            <a:endParaRPr lang="en-US" sz="2000" dirty="0">
              <a:latin typeface="Cambria" panose="02040503050406030204"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4751" y="844907"/>
            <a:ext cx="6096000" cy="406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32562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5262979"/>
          </a:xfrm>
          <a:prstGeom prst="rect">
            <a:avLst/>
          </a:prstGeom>
          <a:noFill/>
        </p:spPr>
        <p:txBody>
          <a:bodyPr>
            <a:spAutoFit/>
          </a:bodyPr>
          <a:lstStyle/>
          <a:p>
            <a:pPr eaLnBrk="1" hangingPunct="1">
              <a:defRPr/>
            </a:pPr>
            <a:endParaRPr lang="en-US" sz="1600" dirty="0">
              <a:solidFill>
                <a:schemeClr val="tx2">
                  <a:lumMod val="75000"/>
                </a:schemeClr>
              </a:solidFill>
              <a:latin typeface="Cambria" panose="02040503050406030204" pitchFamily="18" charset="0"/>
            </a:endParaRPr>
          </a:p>
          <a:p>
            <a:pPr marL="342900" lvl="2" indent="-342900">
              <a:buFont typeface="Arial" panose="020B0604020202020204" pitchFamily="34" charset="0"/>
              <a:buChar char="•"/>
            </a:pPr>
            <a:r>
              <a:rPr lang="en-US" sz="1600" dirty="0" smtClean="0">
                <a:latin typeface="Cambria" panose="02040503050406030204" pitchFamily="18" charset="0"/>
              </a:rPr>
              <a:t>In terms of the Commission’s prioritization framework, intermediate industrial products which include steel have been identified as a priority sector.</a:t>
            </a:r>
          </a:p>
          <a:p>
            <a:pPr marL="342900" lvl="2" indent="-342900">
              <a:buFont typeface="Arial" panose="020B0604020202020204" pitchFamily="34" charset="0"/>
              <a:buChar char="•"/>
            </a:pPr>
            <a:endParaRPr lang="en-US" sz="1600" dirty="0" smtClean="0">
              <a:latin typeface="Cambria" panose="02040503050406030204" pitchFamily="18" charset="0"/>
            </a:endParaRPr>
          </a:p>
          <a:p>
            <a:pPr marL="342900" lvl="2" indent="-342900">
              <a:buFont typeface="Arial" panose="020B0604020202020204" pitchFamily="34" charset="0"/>
              <a:buChar char="•"/>
            </a:pPr>
            <a:r>
              <a:rPr lang="en-US" sz="1600" dirty="0" smtClean="0">
                <a:latin typeface="Cambria" panose="02040503050406030204" pitchFamily="18" charset="0"/>
              </a:rPr>
              <a:t>Steel is an essential input to ensure the success and sustainability of many strategic and key sectors of the economy.</a:t>
            </a:r>
          </a:p>
          <a:p>
            <a:pPr marL="342900" lvl="2" indent="-342900">
              <a:buFont typeface="Arial" panose="020B0604020202020204" pitchFamily="34" charset="0"/>
              <a:buChar char="•"/>
            </a:pPr>
            <a:endParaRPr lang="en-ZA" sz="1600" dirty="0" smtClean="0">
              <a:latin typeface="Cambria" panose="02040503050406030204" pitchFamily="18" charset="0"/>
            </a:endParaRPr>
          </a:p>
          <a:p>
            <a:pPr marL="342900" lvl="2" indent="-342900">
              <a:buFont typeface="Arial" panose="020B0604020202020204" pitchFamily="34" charset="0"/>
              <a:buChar char="•"/>
            </a:pPr>
            <a:r>
              <a:rPr lang="en-ZA" sz="1600" dirty="0" smtClean="0">
                <a:latin typeface="Cambria" panose="02040503050406030204" pitchFamily="18" charset="0"/>
              </a:rPr>
              <a:t>AMSA dominates the domestic steel industry in both flat and long steel markets.</a:t>
            </a:r>
          </a:p>
          <a:p>
            <a:pPr marL="742950" lvl="3" indent="-285750">
              <a:buFont typeface="Courier New" panose="02070309020205020404" pitchFamily="49" charset="0"/>
              <a:buChar char="o"/>
            </a:pPr>
            <a:r>
              <a:rPr lang="en-ZA" sz="1600" dirty="0" smtClean="0">
                <a:latin typeface="Cambria" panose="02040503050406030204" pitchFamily="18" charset="0"/>
              </a:rPr>
              <a:t>In respect of flat steel, AMSA competes with </a:t>
            </a:r>
            <a:r>
              <a:rPr lang="en-ZA" sz="1600" dirty="0" err="1" smtClean="0">
                <a:latin typeface="Cambria" panose="02040503050406030204" pitchFamily="18" charset="0"/>
              </a:rPr>
              <a:t>Duferco</a:t>
            </a:r>
            <a:r>
              <a:rPr lang="en-ZA" sz="1600" dirty="0" smtClean="0">
                <a:latin typeface="Cambria" panose="02040503050406030204" pitchFamily="18" charset="0"/>
              </a:rPr>
              <a:t> Steel Processing, </a:t>
            </a:r>
            <a:r>
              <a:rPr lang="en-ZA" sz="1600" dirty="0" err="1" smtClean="0">
                <a:latin typeface="Cambria" panose="02040503050406030204" pitchFamily="18" charset="0"/>
              </a:rPr>
              <a:t>Safal</a:t>
            </a:r>
            <a:r>
              <a:rPr lang="en-ZA" sz="1600" dirty="0" smtClean="0">
                <a:latin typeface="Cambria" panose="02040503050406030204" pitchFamily="18" charset="0"/>
              </a:rPr>
              <a:t> Steel South Africa and Highveld (which is currently under business rescue). </a:t>
            </a:r>
          </a:p>
          <a:p>
            <a:pPr marL="742950" lvl="1" indent="-285750">
              <a:buFont typeface="Courier New" panose="02070309020205020404" pitchFamily="49" charset="0"/>
              <a:buChar char="o"/>
            </a:pPr>
            <a:r>
              <a:rPr lang="en-ZA" sz="1600" dirty="0" smtClean="0">
                <a:latin typeface="Cambria" panose="02040503050406030204" pitchFamily="18" charset="0"/>
              </a:rPr>
              <a:t>In long steel AMSA competes with SCAW, Highveld and Cape Gate.</a:t>
            </a:r>
          </a:p>
          <a:p>
            <a:pPr marL="742950" lvl="1" indent="-285750">
              <a:buFont typeface="Arial" panose="020B0604020202020204" pitchFamily="34" charset="0"/>
              <a:buChar char="•"/>
            </a:pPr>
            <a:endParaRPr lang="en-ZA" sz="1600" dirty="0">
              <a:latin typeface="Cambria" panose="02040503050406030204" pitchFamily="18" charset="0"/>
            </a:endParaRPr>
          </a:p>
          <a:p>
            <a:pPr marL="342900" lvl="2" indent="-342900">
              <a:buFont typeface="Arial" panose="020B0604020202020204" pitchFamily="34" charset="0"/>
              <a:buChar char="•"/>
            </a:pPr>
            <a:r>
              <a:rPr lang="en-US" sz="1600" dirty="0" smtClean="0">
                <a:latin typeface="Cambria" panose="02040503050406030204" pitchFamily="18" charset="0"/>
              </a:rPr>
              <a:t>71% of steel produced by AMSA is used in 3 key industrial sectors- construction; energy , mining, chemicals and water; and automotive.</a:t>
            </a:r>
          </a:p>
          <a:p>
            <a:pPr marL="285750" lvl="2" indent="-285750">
              <a:buFont typeface="Arial" panose="020B0604020202020204" pitchFamily="34" charset="0"/>
              <a:buChar char="•"/>
            </a:pPr>
            <a:endParaRPr lang="en-US" sz="1600" dirty="0" smtClean="0">
              <a:latin typeface="Cambria" panose="02040503050406030204" pitchFamily="18" charset="0"/>
            </a:endParaRPr>
          </a:p>
          <a:p>
            <a:pPr marL="342900" lvl="2" indent="-342900">
              <a:buFont typeface="Arial" panose="020B0604020202020204" pitchFamily="34" charset="0"/>
              <a:buChar char="•"/>
            </a:pPr>
            <a:r>
              <a:rPr lang="en-US" sz="1600" dirty="0" smtClean="0">
                <a:latin typeface="Cambria" panose="02040503050406030204" pitchFamily="18" charset="0"/>
              </a:rPr>
              <a:t>Downstream beneficiation is important for widening South Africa’s manufacturing base.</a:t>
            </a:r>
          </a:p>
          <a:p>
            <a:pPr marL="342900" lvl="2" indent="-342900">
              <a:buFont typeface="Arial" panose="020B0604020202020204" pitchFamily="34" charset="0"/>
              <a:buChar char="•"/>
            </a:pPr>
            <a:endParaRPr lang="en-ZA" sz="1600" dirty="0" smtClean="0">
              <a:latin typeface="Cambria" panose="02040503050406030204" pitchFamily="18" charset="0"/>
            </a:endParaRPr>
          </a:p>
          <a:p>
            <a:pPr marL="342900" lvl="2" indent="-342900">
              <a:buFont typeface="Arial" panose="020B0604020202020204" pitchFamily="34" charset="0"/>
              <a:buChar char="•"/>
            </a:pPr>
            <a:r>
              <a:rPr lang="en-US" sz="1600" dirty="0" smtClean="0">
                <a:latin typeface="Cambria" panose="02040503050406030204" pitchFamily="18" charset="0"/>
              </a:rPr>
              <a:t>A competitive primary steel industry is essential for the development of the downstream industry.</a:t>
            </a:r>
            <a:endParaRPr lang="en-ZA" sz="1600" dirty="0" smtClean="0">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p:txBody>
      </p:sp>
      <p:sp>
        <p:nvSpPr>
          <p:cNvPr id="2" name="TextBox 1"/>
          <p:cNvSpPr txBox="1"/>
          <p:nvPr/>
        </p:nvSpPr>
        <p:spPr>
          <a:xfrm>
            <a:off x="792163" y="207034"/>
            <a:ext cx="6065837" cy="400110"/>
          </a:xfrm>
          <a:prstGeom prst="rect">
            <a:avLst/>
          </a:prstGeom>
          <a:noFill/>
        </p:spPr>
        <p:txBody>
          <a:bodyPr wrap="square" rtlCol="0">
            <a:spAutoFit/>
          </a:bodyPr>
          <a:lstStyle/>
          <a:p>
            <a:pPr eaLnBrk="1" hangingPunct="1">
              <a:defRPr/>
            </a:pPr>
            <a:r>
              <a:rPr lang="en-US" sz="2000" dirty="0" smtClean="0">
                <a:latin typeface="Cambria" panose="02040503050406030204" pitchFamily="18" charset="0"/>
              </a:rPr>
              <a:t>WHY FOCUS ON THE STEEL INDUSTRY? </a:t>
            </a:r>
            <a:endParaRPr lang="en-US" sz="2000" dirty="0">
              <a:latin typeface="Cambria" panose="02040503050406030204" pitchFamily="18" charset="0"/>
            </a:endParaRPr>
          </a:p>
        </p:txBody>
      </p:sp>
    </p:spTree>
    <p:extLst>
      <p:ext uri="{BB962C8B-B14F-4D97-AF65-F5344CB8AC3E}">
        <p14:creationId xmlns:p14="http://schemas.microsoft.com/office/powerpoint/2010/main" val="11948360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5509200"/>
          </a:xfrm>
          <a:prstGeom prst="rect">
            <a:avLst/>
          </a:prstGeom>
          <a:noFill/>
        </p:spPr>
        <p:txBody>
          <a:bodyPr>
            <a:spAutoFit/>
          </a:bodyPr>
          <a:lstStyle/>
          <a:p>
            <a:pPr marL="285750" indent="-285750">
              <a:buFont typeface="Arial" panose="020B0604020202020204" pitchFamily="34" charset="0"/>
              <a:buChar char="•"/>
            </a:pPr>
            <a:r>
              <a:rPr lang="en-US" sz="1600" b="1" i="1" dirty="0" smtClean="0">
                <a:latin typeface="Cambria" panose="02040503050406030204" pitchFamily="18" charset="0"/>
              </a:rPr>
              <a:t>Prior to 2005/06 </a:t>
            </a:r>
            <a:r>
              <a:rPr lang="en-US" sz="1600" dirty="0" smtClean="0">
                <a:latin typeface="Cambria" panose="02040503050406030204" pitchFamily="18" charset="0"/>
              </a:rPr>
              <a:t>– Import </a:t>
            </a:r>
            <a:r>
              <a:rPr lang="en-US" sz="1600" dirty="0">
                <a:latin typeface="Cambria" panose="02040503050406030204" pitchFamily="18" charset="0"/>
              </a:rPr>
              <a:t>P</a:t>
            </a:r>
            <a:r>
              <a:rPr lang="en-US" sz="1600" dirty="0" smtClean="0">
                <a:latin typeface="Cambria" panose="02040503050406030204" pitchFamily="18" charset="0"/>
              </a:rPr>
              <a:t>arity </a:t>
            </a:r>
            <a:r>
              <a:rPr lang="en-US" sz="1600" dirty="0">
                <a:latin typeface="Cambria" panose="02040503050406030204" pitchFamily="18" charset="0"/>
              </a:rPr>
              <a:t>P</a:t>
            </a:r>
            <a:r>
              <a:rPr lang="en-US" sz="1600" dirty="0" smtClean="0">
                <a:latin typeface="Cambria" panose="02040503050406030204" pitchFamily="18" charset="0"/>
              </a:rPr>
              <a:t>ricing (IPP) model taking into account volume and settlement discounts</a:t>
            </a:r>
          </a:p>
          <a:p>
            <a:pPr marL="742950" lvl="1" indent="-285750">
              <a:buFont typeface="Courier New" panose="02070309020205020404" pitchFamily="49" charset="0"/>
              <a:buChar char="o"/>
            </a:pPr>
            <a:r>
              <a:rPr lang="en-US" sz="1600" b="1" dirty="0" smtClean="0">
                <a:solidFill>
                  <a:srgbClr val="FF0000"/>
                </a:solidFill>
                <a:latin typeface="Cambria" panose="02040503050406030204" pitchFamily="18" charset="0"/>
              </a:rPr>
              <a:t>Investigations into allegations of excessive pricing and price discrimination</a:t>
            </a:r>
          </a:p>
          <a:p>
            <a:pPr marL="285750" indent="-285750">
              <a:buFont typeface="Arial" panose="020B0604020202020204" pitchFamily="34" charset="0"/>
              <a:buChar char="•"/>
            </a:pPr>
            <a:r>
              <a:rPr lang="en-US" sz="1600" b="1" dirty="0" smtClean="0">
                <a:latin typeface="Cambria" panose="02040503050406030204" pitchFamily="18" charset="0"/>
              </a:rPr>
              <a:t> 2006/08 </a:t>
            </a:r>
            <a:r>
              <a:rPr lang="en-US" sz="1600" dirty="0" smtClean="0">
                <a:latin typeface="Cambria" panose="02040503050406030204" pitchFamily="18" charset="0"/>
              </a:rPr>
              <a:t>- Basket pricing model for all products (except the automotive and packaging business)</a:t>
            </a:r>
          </a:p>
          <a:p>
            <a:pPr marL="742950" lvl="1" indent="-285750">
              <a:buFont typeface="Courier New" panose="02070309020205020404" pitchFamily="49" charset="0"/>
              <a:buChar char="o"/>
            </a:pPr>
            <a:r>
              <a:rPr lang="en-US" sz="1600" b="1" dirty="0" smtClean="0">
                <a:solidFill>
                  <a:srgbClr val="FF0000"/>
                </a:solidFill>
                <a:latin typeface="Cambria" panose="02040503050406030204" pitchFamily="18" charset="0"/>
              </a:rPr>
              <a:t>Investigations into allegations of price fixing {flat steel and long steel} and price discrimination</a:t>
            </a:r>
          </a:p>
          <a:p>
            <a:pPr marL="285750" indent="-285750">
              <a:buFont typeface="Arial" panose="020B0604020202020204" pitchFamily="34" charset="0"/>
              <a:buChar char="•"/>
            </a:pPr>
            <a:r>
              <a:rPr lang="en-US" sz="1600" b="1" dirty="0" smtClean="0">
                <a:latin typeface="Cambria" panose="02040503050406030204" pitchFamily="18" charset="0"/>
              </a:rPr>
              <a:t>2009</a:t>
            </a:r>
            <a:r>
              <a:rPr lang="en-US" sz="1600" dirty="0" smtClean="0">
                <a:latin typeface="Cambria" panose="02040503050406030204" pitchFamily="18" charset="0"/>
              </a:rPr>
              <a:t>  - Hybrid pricing model combining basket and IPP model</a:t>
            </a:r>
          </a:p>
          <a:p>
            <a:pPr marL="742950" lvl="1" indent="-285750">
              <a:buFont typeface="Courier New" panose="02070309020205020404" pitchFamily="49" charset="0"/>
              <a:buChar char="o"/>
            </a:pPr>
            <a:r>
              <a:rPr lang="en-US" sz="1600" b="1" dirty="0" smtClean="0">
                <a:solidFill>
                  <a:srgbClr val="FF0000"/>
                </a:solidFill>
                <a:latin typeface="Cambria" panose="02040503050406030204" pitchFamily="18" charset="0"/>
              </a:rPr>
              <a:t>Investigations into allegations of price fixing {scrap metal)</a:t>
            </a:r>
          </a:p>
          <a:p>
            <a:pPr marL="285750" indent="-285750">
              <a:buFont typeface="Arial" panose="020B0604020202020204" pitchFamily="34" charset="0"/>
              <a:buChar char="•"/>
            </a:pPr>
            <a:r>
              <a:rPr lang="en-US" sz="1600" b="1" dirty="0" smtClean="0">
                <a:latin typeface="Cambria" panose="02040503050406030204" pitchFamily="18" charset="0"/>
              </a:rPr>
              <a:t>2010</a:t>
            </a:r>
            <a:r>
              <a:rPr lang="en-US" sz="1600" dirty="0" smtClean="0">
                <a:latin typeface="Cambria" panose="02040503050406030204" pitchFamily="18" charset="0"/>
              </a:rPr>
              <a:t> - IPP model with the following main references:</a:t>
            </a:r>
          </a:p>
          <a:p>
            <a:pPr lvl="1">
              <a:buFont typeface="Courier New" panose="02070309020205020404" pitchFamily="49" charset="0"/>
              <a:buChar char="o"/>
            </a:pPr>
            <a:r>
              <a:rPr lang="en-US" sz="1600" dirty="0" smtClean="0">
                <a:latin typeface="Cambria" panose="02040503050406030204" pitchFamily="18" charset="0"/>
              </a:rPr>
              <a:t>HRC - Russia Black Sea FOB prices</a:t>
            </a:r>
          </a:p>
          <a:p>
            <a:pPr lvl="1">
              <a:buFont typeface="Courier New" panose="02070309020205020404" pitchFamily="49" charset="0"/>
              <a:buChar char="o"/>
            </a:pPr>
            <a:r>
              <a:rPr lang="en-US" sz="1600" dirty="0" smtClean="0">
                <a:latin typeface="Cambria" panose="02040503050406030204" pitchFamily="18" charset="0"/>
              </a:rPr>
              <a:t>Rebar – Turkey FOB </a:t>
            </a:r>
          </a:p>
          <a:p>
            <a:pPr marL="742950" lvl="1" indent="-285750">
              <a:buFont typeface="Courier New" panose="02070309020205020404" pitchFamily="49" charset="0"/>
              <a:buChar char="o"/>
            </a:pPr>
            <a:r>
              <a:rPr lang="en-US" sz="1600" b="1" dirty="0" smtClean="0">
                <a:solidFill>
                  <a:srgbClr val="FF0000"/>
                </a:solidFill>
                <a:latin typeface="Cambria" panose="02040503050406030204" pitchFamily="18" charset="0"/>
              </a:rPr>
              <a:t>Tribunal decision in Mittal 1</a:t>
            </a:r>
          </a:p>
          <a:p>
            <a:pPr marL="742950" lvl="1" indent="-285750">
              <a:buFont typeface="Courier New" panose="02070309020205020404" pitchFamily="49" charset="0"/>
              <a:buChar char="o"/>
            </a:pPr>
            <a:r>
              <a:rPr lang="en-US" sz="1600" b="1" dirty="0" smtClean="0">
                <a:solidFill>
                  <a:srgbClr val="FF0000"/>
                </a:solidFill>
                <a:latin typeface="Cambria" panose="02040503050406030204" pitchFamily="18" charset="0"/>
              </a:rPr>
              <a:t>Investigations into allegations of excessive pricing {flat steel}</a:t>
            </a:r>
          </a:p>
          <a:p>
            <a:pPr marL="285750" indent="-285750">
              <a:buFont typeface="Arial" panose="020B0604020202020204" pitchFamily="34" charset="0"/>
              <a:buChar char="•"/>
            </a:pPr>
            <a:r>
              <a:rPr lang="en-US" sz="1600" b="1" dirty="0" smtClean="0">
                <a:latin typeface="Cambria" panose="02040503050406030204" pitchFamily="18" charset="0"/>
              </a:rPr>
              <a:t>2013 Q4 </a:t>
            </a:r>
            <a:r>
              <a:rPr lang="en-US" sz="1600" dirty="0" smtClean="0">
                <a:latin typeface="Cambria" panose="02040503050406030204" pitchFamily="18" charset="0"/>
              </a:rPr>
              <a:t>- IPP model with China FOB prices as main reference </a:t>
            </a:r>
          </a:p>
          <a:p>
            <a:pPr marL="285750" indent="-285750">
              <a:buFont typeface="Arial" panose="020B0604020202020204" pitchFamily="34" charset="0"/>
              <a:buChar char="•"/>
            </a:pPr>
            <a:r>
              <a:rPr lang="en-US" sz="1600" b="1" dirty="0" smtClean="0">
                <a:latin typeface="Cambria" panose="02040503050406030204" pitchFamily="18" charset="0"/>
              </a:rPr>
              <a:t>2014 to date </a:t>
            </a:r>
            <a:r>
              <a:rPr lang="en-US" sz="1600" dirty="0" smtClean="0">
                <a:latin typeface="Cambria" panose="02040503050406030204" pitchFamily="18" charset="0"/>
              </a:rPr>
              <a:t>- IPP model with all prices referenced to Chinese prices (currently with 10% tariff)</a:t>
            </a:r>
          </a:p>
          <a:p>
            <a:pPr marL="0" indent="0">
              <a:buNone/>
            </a:pPr>
            <a:r>
              <a:rPr lang="en-US" sz="1600" i="1" dirty="0" smtClean="0">
                <a:latin typeface="Cambria" panose="02040503050406030204" pitchFamily="18" charset="0"/>
              </a:rPr>
              <a:t>	China IPP = Consensus price + sea freight (Durban) + Financing, Discharge and 	inland logistical cost (Gauteng) + local value added advantage (trade margin)</a:t>
            </a:r>
            <a:r>
              <a:rPr lang="en-US" sz="1600" dirty="0" smtClean="0">
                <a:latin typeface="Cambria" panose="02040503050406030204" pitchFamily="18" charset="0"/>
              </a:rPr>
              <a:t>  </a:t>
            </a:r>
          </a:p>
          <a:p>
            <a:pPr eaLnBrk="1" hangingPunct="1">
              <a:defRPr/>
            </a:pPr>
            <a:endParaRPr lang="en-US" sz="1600" dirty="0" smtClean="0">
              <a:latin typeface="Cambria" panose="02040503050406030204" pitchFamily="18" charset="0"/>
            </a:endParaRPr>
          </a:p>
          <a:p>
            <a:pPr marL="342900" lvl="2" indent="-342900"/>
            <a:endParaRPr lang="en-US" sz="1600" dirty="0">
              <a:solidFill>
                <a:schemeClr val="tx2">
                  <a:lumMod val="75000"/>
                </a:schemeClr>
              </a:solidFill>
              <a:latin typeface="Cambria" panose="02040503050406030204" pitchFamily="18" charset="0"/>
            </a:endParaRPr>
          </a:p>
        </p:txBody>
      </p:sp>
      <p:sp>
        <p:nvSpPr>
          <p:cNvPr id="5" name="TextBox 4"/>
          <p:cNvSpPr txBox="1"/>
          <p:nvPr/>
        </p:nvSpPr>
        <p:spPr>
          <a:xfrm>
            <a:off x="792162" y="207034"/>
            <a:ext cx="7097196" cy="707886"/>
          </a:xfrm>
          <a:prstGeom prst="rect">
            <a:avLst/>
          </a:prstGeom>
          <a:noFill/>
        </p:spPr>
        <p:txBody>
          <a:bodyPr wrap="square" rtlCol="0">
            <a:spAutoFit/>
          </a:bodyPr>
          <a:lstStyle/>
          <a:p>
            <a:pPr eaLnBrk="1" hangingPunct="1">
              <a:defRPr/>
            </a:pPr>
            <a:r>
              <a:rPr lang="en-ZA" sz="2000" dirty="0" smtClean="0">
                <a:latin typeface="Cambria" panose="02040503050406030204" pitchFamily="18" charset="0"/>
              </a:rPr>
              <a:t>HISTORY OF AMSA’S PRICING OF FLAT STEEL </a:t>
            </a:r>
          </a:p>
          <a:p>
            <a:pPr eaLnBrk="1" hangingPunct="1">
              <a:defRPr/>
            </a:pPr>
            <a:endParaRPr lang="en-US" sz="2000" dirty="0">
              <a:latin typeface="Cambria" panose="02040503050406030204" pitchFamily="18" charset="0"/>
            </a:endParaRPr>
          </a:p>
        </p:txBody>
      </p:sp>
    </p:spTree>
    <p:extLst>
      <p:ext uri="{BB962C8B-B14F-4D97-AF65-F5344CB8AC3E}">
        <p14:creationId xmlns:p14="http://schemas.microsoft.com/office/powerpoint/2010/main" val="1888133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19176" y="710884"/>
            <a:ext cx="4121959" cy="5509200"/>
          </a:xfrm>
          <a:prstGeom prst="rect">
            <a:avLst/>
          </a:prstGeom>
        </p:spPr>
        <p:txBody>
          <a:bodyPr wrap="square">
            <a:spAutoFit/>
          </a:bodyPr>
          <a:lstStyle/>
          <a:p>
            <a:pPr marL="285750" indent="-285750">
              <a:buFont typeface="Arial" panose="020B0604020202020204" pitchFamily="34" charset="0"/>
              <a:buChar char="•"/>
            </a:pPr>
            <a:r>
              <a:rPr lang="en-ZA" sz="1600" dirty="0" smtClean="0">
                <a:latin typeface="Cambria" panose="02040503050406030204" pitchFamily="18" charset="0"/>
              </a:rPr>
              <a:t>Significant surge in flat steel imports into South Africa between 2010 and 2015 </a:t>
            </a:r>
          </a:p>
          <a:p>
            <a:pPr marL="285750" indent="-285750">
              <a:buFont typeface="Arial" panose="020B0604020202020204" pitchFamily="34" charset="0"/>
              <a:buChar char="•"/>
            </a:pPr>
            <a:endParaRPr lang="en-ZA" sz="1600"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HRC account for highest increase of imports of 473%  (2010-2015) </a:t>
            </a:r>
          </a:p>
          <a:p>
            <a:pPr marL="285750" indent="-285750">
              <a:buFont typeface="Arial" panose="020B0604020202020204" pitchFamily="34" charset="0"/>
              <a:buChar char="•"/>
            </a:pPr>
            <a:endParaRPr lang="en-ZA" sz="1600"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Rise in HRC imports implies competitive pressure on AMSA which relies largely on HRC sales</a:t>
            </a:r>
          </a:p>
          <a:p>
            <a:pPr marL="285750" indent="-285750">
              <a:buFont typeface="Arial" panose="020B0604020202020204" pitchFamily="34" charset="0"/>
              <a:buChar char="•"/>
            </a:pPr>
            <a:endParaRPr lang="en-ZA" sz="1600"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Surge in imports triggered approval of tariffs on galvanised and colour coated </a:t>
            </a:r>
          </a:p>
          <a:p>
            <a:pPr marL="285750" indent="-285750">
              <a:buFont typeface="Arial" panose="020B0604020202020204" pitchFamily="34" charset="0"/>
              <a:buChar char="•"/>
            </a:pPr>
            <a:endParaRPr lang="en-ZA" sz="1600"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Further tariff increases proposals on other flat steel products are advanced.</a:t>
            </a:r>
          </a:p>
          <a:p>
            <a:r>
              <a:rPr lang="en-ZA" sz="1600" dirty="0" smtClean="0">
                <a:latin typeface="Cambria" panose="02040503050406030204" pitchFamily="18" charset="0"/>
              </a:rPr>
              <a:t> </a:t>
            </a:r>
          </a:p>
          <a:p>
            <a:pPr marL="285750" indent="-285750">
              <a:buFont typeface="Arial" panose="020B0604020202020204" pitchFamily="34" charset="0"/>
              <a:buChar char="•"/>
            </a:pPr>
            <a:r>
              <a:rPr lang="en-ZA" sz="1600" dirty="0" smtClean="0">
                <a:latin typeface="Cambria" panose="02040503050406030204" pitchFamily="18" charset="0"/>
              </a:rPr>
              <a:t>Import </a:t>
            </a:r>
            <a:r>
              <a:rPr lang="en-ZA" sz="1600" dirty="0">
                <a:latin typeface="Cambria" panose="02040503050406030204" pitchFamily="18" charset="0"/>
              </a:rPr>
              <a:t>duties of 10% </a:t>
            </a:r>
            <a:r>
              <a:rPr lang="en-ZA" sz="1600" dirty="0" smtClean="0">
                <a:latin typeface="Cambria" panose="02040503050406030204" pitchFamily="18" charset="0"/>
              </a:rPr>
              <a:t>have </a:t>
            </a:r>
            <a:r>
              <a:rPr lang="en-ZA" sz="1600" dirty="0">
                <a:latin typeface="Cambria" panose="02040503050406030204" pitchFamily="18" charset="0"/>
              </a:rPr>
              <a:t>since been imposed across ten primary steel categories, including HRC</a:t>
            </a:r>
            <a:r>
              <a:rPr lang="en-ZA" sz="1600" dirty="0" smtClean="0">
                <a:latin typeface="Cambria" panose="02040503050406030204" pitchFamily="18" charset="0"/>
              </a:rPr>
              <a:t>.</a:t>
            </a:r>
          </a:p>
          <a:p>
            <a:pPr marL="285750" indent="-285750">
              <a:buFont typeface="Arial" panose="020B0604020202020204" pitchFamily="34" charset="0"/>
              <a:buChar char="•"/>
            </a:pPr>
            <a:endParaRPr lang="en-ZA" sz="1600" dirty="0" smtClean="0">
              <a:latin typeface="Cambria" panose="02040503050406030204" pitchFamily="18" charset="0"/>
            </a:endParaRPr>
          </a:p>
          <a:p>
            <a:pPr marL="285750" indent="-285750">
              <a:buFont typeface="Arial" panose="020B0604020202020204" pitchFamily="34" charset="0"/>
              <a:buChar char="•"/>
            </a:pPr>
            <a:r>
              <a:rPr lang="en-ZA" sz="1600" dirty="0" smtClean="0">
                <a:latin typeface="Cambria" panose="02040503050406030204" pitchFamily="18" charset="0"/>
              </a:rPr>
              <a:t>AMSA </a:t>
            </a:r>
            <a:r>
              <a:rPr lang="en-ZA" sz="1600" dirty="0">
                <a:latin typeface="Cambria" panose="02040503050406030204" pitchFamily="18" charset="0"/>
              </a:rPr>
              <a:t>has applied for an additional </a:t>
            </a:r>
            <a:r>
              <a:rPr lang="en-ZA" sz="1600" dirty="0" smtClean="0">
                <a:latin typeface="Cambria" panose="02040503050406030204" pitchFamily="18" charset="0"/>
              </a:rPr>
              <a:t>30%  </a:t>
            </a:r>
            <a:r>
              <a:rPr lang="en-ZA" sz="1600" dirty="0">
                <a:latin typeface="Cambria" panose="02040503050406030204" pitchFamily="18" charset="0"/>
              </a:rPr>
              <a:t>safeguard duty on imports.</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1136" y="914920"/>
            <a:ext cx="4589423" cy="4779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92162" y="207034"/>
            <a:ext cx="6065837" cy="707886"/>
          </a:xfrm>
          <a:prstGeom prst="rect">
            <a:avLst/>
          </a:prstGeom>
          <a:noFill/>
        </p:spPr>
        <p:txBody>
          <a:bodyPr wrap="square" rtlCol="0">
            <a:spAutoFit/>
          </a:bodyPr>
          <a:lstStyle/>
          <a:p>
            <a:pPr eaLnBrk="1" hangingPunct="1">
              <a:defRPr/>
            </a:pPr>
            <a:r>
              <a:rPr lang="en-ZA" sz="2000" dirty="0" smtClean="0">
                <a:latin typeface="Cambria" panose="02040503050406030204" pitchFamily="18" charset="0"/>
              </a:rPr>
              <a:t>FLAT STEEL IMPORTS INTO SOUTH AFRICA </a:t>
            </a:r>
            <a:endParaRPr lang="en-ZA" sz="2000" dirty="0">
              <a:latin typeface="Cambria" panose="02040503050406030204" pitchFamily="18" charset="0"/>
            </a:endParaRPr>
          </a:p>
          <a:p>
            <a:pPr eaLnBrk="1" hangingPunct="1">
              <a:defRPr/>
            </a:pPr>
            <a:endParaRPr lang="en-US" sz="2000" dirty="0">
              <a:latin typeface="Cambria" panose="02040503050406030204" pitchFamily="18" charset="0"/>
            </a:endParaRPr>
          </a:p>
        </p:txBody>
      </p:sp>
    </p:spTree>
    <p:extLst>
      <p:ext uri="{BB962C8B-B14F-4D97-AF65-F5344CB8AC3E}">
        <p14:creationId xmlns:p14="http://schemas.microsoft.com/office/powerpoint/2010/main" val="490017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615553"/>
          </a:xfrm>
          <a:prstGeom prst="rect">
            <a:avLst/>
          </a:prstGeom>
          <a:noFill/>
        </p:spPr>
        <p:txBody>
          <a:bodyPr>
            <a:spAutoFit/>
          </a:bodyPr>
          <a:lstStyle/>
          <a:p>
            <a:pPr eaLnBrk="1" hangingPunct="1">
              <a:defRPr/>
            </a:pPr>
            <a:endParaRPr lang="en-US" sz="1600" dirty="0" smtClean="0">
              <a:latin typeface="Cambria" panose="02040503050406030204" pitchFamily="18" charset="0"/>
            </a:endParaRPr>
          </a:p>
          <a:p>
            <a:pPr marL="342900" lvl="2" indent="-342900"/>
            <a:endParaRPr lang="en-US" dirty="0">
              <a:solidFill>
                <a:schemeClr val="tx2">
                  <a:lumMod val="75000"/>
                </a:schemeClr>
              </a:solidFill>
            </a:endParaRPr>
          </a:p>
        </p:txBody>
      </p:sp>
      <p:sp>
        <p:nvSpPr>
          <p:cNvPr id="5" name="TextBox 4"/>
          <p:cNvSpPr txBox="1"/>
          <p:nvPr/>
        </p:nvSpPr>
        <p:spPr>
          <a:xfrm>
            <a:off x="792163" y="207034"/>
            <a:ext cx="6065837" cy="400110"/>
          </a:xfrm>
          <a:prstGeom prst="rect">
            <a:avLst/>
          </a:prstGeom>
          <a:noFill/>
        </p:spPr>
        <p:txBody>
          <a:bodyPr wrap="square" rtlCol="0">
            <a:spAutoFit/>
          </a:bodyPr>
          <a:lstStyle/>
          <a:p>
            <a:pPr eaLnBrk="1" hangingPunct="1">
              <a:defRPr/>
            </a:pPr>
            <a:r>
              <a:rPr lang="en-US" sz="2000" dirty="0" smtClean="0">
                <a:latin typeface="Cambria" panose="02040503050406030204" pitchFamily="18" charset="0"/>
              </a:rPr>
              <a:t>CASES INVOLVING AMSA  </a:t>
            </a:r>
            <a:endParaRPr lang="en-US" sz="2000" dirty="0">
              <a:latin typeface="Cambria" panose="02040503050406030204" pitchFamily="18"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1136736890"/>
              </p:ext>
            </p:extLst>
          </p:nvPr>
        </p:nvGraphicFramePr>
        <p:xfrm>
          <a:off x="536943" y="782022"/>
          <a:ext cx="8070113" cy="3878707"/>
        </p:xfrm>
        <a:graphic>
          <a:graphicData uri="http://schemas.openxmlformats.org/drawingml/2006/table">
            <a:tbl>
              <a:tblPr firstRow="1" bandRow="1">
                <a:tableStyleId>{5C22544A-7EE6-4342-B048-85BDC9FD1C3A}</a:tableStyleId>
              </a:tblPr>
              <a:tblGrid>
                <a:gridCol w="807853"/>
                <a:gridCol w="1127627"/>
                <a:gridCol w="2768579"/>
                <a:gridCol w="1683027"/>
                <a:gridCol w="1683027"/>
              </a:tblGrid>
              <a:tr h="370840">
                <a:tc gridSpan="5">
                  <a:txBody>
                    <a:bodyPr/>
                    <a:lstStyle/>
                    <a:p>
                      <a:pPr algn="ctr"/>
                      <a:r>
                        <a:rPr lang="en-ZA" sz="1800" b="1" kern="1200" dirty="0" smtClean="0">
                          <a:solidFill>
                            <a:schemeClr val="lt1"/>
                          </a:solidFill>
                          <a:effectLst/>
                          <a:latin typeface="Cambria" panose="02040503050406030204" pitchFamily="18" charset="0"/>
                          <a:ea typeface="+mn-ea"/>
                          <a:cs typeface="+mn-cs"/>
                        </a:rPr>
                        <a:t>Collusive conduct</a:t>
                      </a:r>
                      <a:endParaRPr lang="en-ZA" dirty="0">
                        <a:latin typeface="Cambria" panose="02040503050406030204" pitchFamily="18" charset="0"/>
                      </a:endParaRP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pPr algn="ctr"/>
                      <a:endParaRPr lang="en-ZA" dirty="0"/>
                    </a:p>
                  </a:txBody>
                  <a:tcPr/>
                </a:tc>
              </a:tr>
              <a:tr h="370840">
                <a:tc>
                  <a:txBody>
                    <a:bodyPr/>
                    <a:lstStyle/>
                    <a:p>
                      <a:pPr fontAlgn="ctr">
                        <a:lnSpc>
                          <a:spcPct val="115000"/>
                        </a:lnSpc>
                        <a:spcAft>
                          <a:spcPts val="0"/>
                        </a:spcAft>
                      </a:pPr>
                      <a:r>
                        <a:rPr lang="en-US" sz="1050" b="1" kern="1200">
                          <a:solidFill>
                            <a:srgbClr val="000000"/>
                          </a:solidFill>
                          <a:effectLst/>
                          <a:latin typeface="Cambria"/>
                          <a:ea typeface="Times New Roman"/>
                          <a:cs typeface="Arial"/>
                        </a:rPr>
                        <a:t>Type of conduct</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b="1" kern="1200">
                          <a:solidFill>
                            <a:srgbClr val="000000"/>
                          </a:solidFill>
                          <a:effectLst/>
                          <a:latin typeface="Cambria"/>
                          <a:ea typeface="Times New Roman"/>
                          <a:cs typeface="Times New Roman"/>
                        </a:rPr>
                        <a:t>Respondents</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b="1" kern="1200" dirty="0">
                          <a:solidFill>
                            <a:srgbClr val="000000"/>
                          </a:solidFill>
                          <a:effectLst/>
                          <a:latin typeface="Cambria"/>
                          <a:ea typeface="Times New Roman"/>
                          <a:cs typeface="Times New Roman"/>
                        </a:rPr>
                        <a:t>Description</a:t>
                      </a:r>
                      <a:r>
                        <a:rPr lang="en-ZA" sz="1050" kern="1200" dirty="0">
                          <a:solidFill>
                            <a:srgbClr val="000000"/>
                          </a:solidFill>
                          <a:effectLst/>
                          <a:latin typeface="Cambria"/>
                          <a:ea typeface="Times New Roman"/>
                          <a:cs typeface="Arial"/>
                        </a:rPr>
                        <a:t> </a:t>
                      </a:r>
                      <a:r>
                        <a:rPr lang="en-ZA" sz="1050" b="1" kern="1200" dirty="0">
                          <a:solidFill>
                            <a:srgbClr val="000000"/>
                          </a:solidFill>
                          <a:effectLst/>
                          <a:latin typeface="Cambria"/>
                          <a:ea typeface="Times New Roman"/>
                          <a:cs typeface="Times New Roman"/>
                        </a:rPr>
                        <a:t>of</a:t>
                      </a:r>
                      <a:r>
                        <a:rPr lang="en-ZA" sz="1050" kern="1200" dirty="0">
                          <a:solidFill>
                            <a:srgbClr val="000000"/>
                          </a:solidFill>
                          <a:effectLst/>
                          <a:latin typeface="Cambria"/>
                          <a:ea typeface="Times New Roman"/>
                          <a:cs typeface="Arial"/>
                        </a:rPr>
                        <a:t> </a:t>
                      </a:r>
                      <a:r>
                        <a:rPr lang="en-ZA" sz="1050" b="1" kern="1200" dirty="0">
                          <a:solidFill>
                            <a:srgbClr val="000000"/>
                          </a:solidFill>
                          <a:effectLst/>
                          <a:latin typeface="Cambria"/>
                          <a:ea typeface="Times New Roman"/>
                          <a:cs typeface="Times New Roman"/>
                        </a:rPr>
                        <a:t>conduct</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b="1" kern="1200" dirty="0">
                          <a:solidFill>
                            <a:srgbClr val="000000"/>
                          </a:solidFill>
                          <a:effectLst/>
                          <a:latin typeface="Cambria"/>
                          <a:ea typeface="Times New Roman"/>
                          <a:cs typeface="Times New Roman"/>
                        </a:rPr>
                        <a:t>Alleged contravention</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b="1" kern="1200" dirty="0" smtClean="0">
                          <a:solidFill>
                            <a:srgbClr val="000000"/>
                          </a:solidFill>
                          <a:effectLst/>
                          <a:latin typeface="Cambria"/>
                          <a:ea typeface="Times New Roman"/>
                          <a:cs typeface="Times New Roman"/>
                        </a:rPr>
                        <a:t>Remaining respondents </a:t>
                      </a:r>
                      <a:endParaRPr lang="en-ZA" sz="1050" b="1" kern="1200" dirty="0">
                        <a:solidFill>
                          <a:srgbClr val="000000"/>
                        </a:solidFill>
                        <a:effectLst/>
                        <a:latin typeface="Cambria"/>
                        <a:ea typeface="Times New Roman"/>
                        <a:cs typeface="Times New Roman"/>
                      </a:endParaRPr>
                    </a:p>
                  </a:txBody>
                  <a:tcPr marL="3810" marR="3810" marT="3810" marB="0"/>
                </a:tc>
              </a:tr>
              <a:tr h="370840">
                <a:tc>
                  <a:txBody>
                    <a:bodyPr/>
                    <a:lstStyle/>
                    <a:p>
                      <a:pPr fontAlgn="ctr">
                        <a:lnSpc>
                          <a:spcPct val="115000"/>
                        </a:lnSpc>
                        <a:spcAft>
                          <a:spcPts val="0"/>
                        </a:spcAft>
                      </a:pPr>
                      <a:r>
                        <a:rPr lang="en-US" sz="1050" kern="1200">
                          <a:solidFill>
                            <a:srgbClr val="000000"/>
                          </a:solidFill>
                          <a:effectLst/>
                          <a:latin typeface="Cambria"/>
                          <a:ea typeface="Times New Roman"/>
                          <a:cs typeface="Arial"/>
                        </a:rPr>
                        <a:t>Long steel cartel</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dirty="0">
                          <a:solidFill>
                            <a:srgbClr val="000000"/>
                          </a:solidFill>
                          <a:effectLst/>
                          <a:latin typeface="Cambria"/>
                          <a:ea typeface="Times New Roman"/>
                          <a:cs typeface="Arial"/>
                        </a:rPr>
                        <a:t>AMSA, CISCO, </a:t>
                      </a:r>
                      <a:r>
                        <a:rPr lang="en-ZA" sz="1050" kern="1200" dirty="0" err="1">
                          <a:solidFill>
                            <a:srgbClr val="000000"/>
                          </a:solidFill>
                          <a:effectLst/>
                          <a:latin typeface="Cambria"/>
                          <a:ea typeface="Times New Roman"/>
                          <a:cs typeface="Arial"/>
                        </a:rPr>
                        <a:t>Scaw</a:t>
                      </a:r>
                      <a:r>
                        <a:rPr lang="en-ZA" sz="1050" kern="1200" dirty="0">
                          <a:solidFill>
                            <a:srgbClr val="000000"/>
                          </a:solidFill>
                          <a:effectLst/>
                          <a:latin typeface="Cambria"/>
                          <a:ea typeface="Times New Roman"/>
                          <a:cs typeface="Arial"/>
                        </a:rPr>
                        <a:t> and Cape Gate (Pty) Ltd. </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dirty="0">
                          <a:solidFill>
                            <a:srgbClr val="000000"/>
                          </a:solidFill>
                          <a:effectLst/>
                          <a:latin typeface="Cambria"/>
                          <a:ea typeface="Times New Roman"/>
                          <a:cs typeface="Arial"/>
                        </a:rPr>
                        <a:t>AMSA, CISCO, </a:t>
                      </a:r>
                      <a:r>
                        <a:rPr lang="en-ZA" sz="1050" kern="1200" dirty="0" err="1">
                          <a:solidFill>
                            <a:srgbClr val="000000"/>
                          </a:solidFill>
                          <a:effectLst/>
                          <a:latin typeface="Cambria"/>
                          <a:ea typeface="Times New Roman"/>
                          <a:cs typeface="Arial"/>
                        </a:rPr>
                        <a:t>Scaw</a:t>
                      </a:r>
                      <a:r>
                        <a:rPr lang="en-ZA" sz="1050" kern="1200" dirty="0">
                          <a:solidFill>
                            <a:srgbClr val="000000"/>
                          </a:solidFill>
                          <a:effectLst/>
                          <a:latin typeface="Cambria"/>
                          <a:ea typeface="Times New Roman"/>
                          <a:cs typeface="Arial"/>
                        </a:rPr>
                        <a:t> and Cape Gate (Pty) Ltd (Cape Gate), being competitors in the manufacturing of long steel products, engaged in collusion by fixing prices and discounts, allocating customers and sharing commercially sensitive information through the South African Iron and Steel Institute (SAISI) and the South African Reinforced Concrete Engineers’ Association.</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kern="1200" dirty="0">
                          <a:solidFill>
                            <a:srgbClr val="000000"/>
                          </a:solidFill>
                          <a:effectLst/>
                          <a:latin typeface="Cambria"/>
                          <a:ea typeface="Times New Roman"/>
                          <a:cs typeface="Arial"/>
                        </a:rPr>
                        <a:t>Price fixing and market allocation</a:t>
                      </a:r>
                      <a:endParaRPr lang="en-ZA" sz="1100" dirty="0">
                        <a:effectLst/>
                        <a:latin typeface="Calibri"/>
                        <a:ea typeface="Calibri"/>
                        <a:cs typeface="Times New Roman"/>
                      </a:endParaRPr>
                    </a:p>
                  </a:txBody>
                  <a:tcPr marL="3810" marR="3810" marT="3810" marB="0"/>
                </a:tc>
                <a:tc>
                  <a:txBody>
                    <a:bodyPr/>
                    <a:lstStyle/>
                    <a:p>
                      <a:pPr>
                        <a:lnSpc>
                          <a:spcPct val="150000"/>
                        </a:lnSpc>
                        <a:spcAft>
                          <a:spcPts val="0"/>
                        </a:spcAft>
                      </a:pPr>
                      <a:r>
                        <a:rPr lang="en-US" sz="1050" kern="1200">
                          <a:solidFill>
                            <a:srgbClr val="000000"/>
                          </a:solidFill>
                          <a:effectLst/>
                          <a:latin typeface="Cambria"/>
                          <a:ea typeface="Calibri"/>
                          <a:cs typeface="Times New Roman"/>
                        </a:rPr>
                        <a:t>CISCO, Highveld and Cape Gate.  SCAW applied for and was granted leniency in this complaint.</a:t>
                      </a:r>
                      <a:endParaRPr lang="en-ZA" sz="1100">
                        <a:effectLst/>
                        <a:latin typeface="Calibri"/>
                        <a:ea typeface="Calibri"/>
                        <a:cs typeface="Times New Roman"/>
                      </a:endParaRPr>
                    </a:p>
                  </a:txBody>
                  <a:tcPr marL="3810" marR="3810" marT="3810" marB="0"/>
                </a:tc>
              </a:tr>
              <a:tr h="370840">
                <a:tc>
                  <a:txBody>
                    <a:bodyPr/>
                    <a:lstStyle/>
                    <a:p>
                      <a:pPr fontAlgn="ctr">
                        <a:lnSpc>
                          <a:spcPct val="115000"/>
                        </a:lnSpc>
                        <a:spcAft>
                          <a:spcPts val="0"/>
                        </a:spcAft>
                      </a:pPr>
                      <a:r>
                        <a:rPr lang="en-US" sz="1050" kern="1200">
                          <a:solidFill>
                            <a:srgbClr val="000000"/>
                          </a:solidFill>
                          <a:effectLst/>
                          <a:latin typeface="Cambria"/>
                          <a:ea typeface="Times New Roman"/>
                          <a:cs typeface="Arial"/>
                        </a:rPr>
                        <a:t>Flat steel cartel</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a:solidFill>
                            <a:srgbClr val="000000"/>
                          </a:solidFill>
                          <a:effectLst/>
                          <a:latin typeface="Cambria"/>
                          <a:ea typeface="Times New Roman"/>
                          <a:cs typeface="Arial"/>
                        </a:rPr>
                        <a:t>Highveld and AMSA</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dirty="0" smtClean="0">
                          <a:solidFill>
                            <a:srgbClr val="000000"/>
                          </a:solidFill>
                          <a:effectLst/>
                          <a:latin typeface="Cambria"/>
                          <a:ea typeface="Times New Roman"/>
                          <a:cs typeface="Arial"/>
                        </a:rPr>
                        <a:t>During </a:t>
                      </a:r>
                      <a:r>
                        <a:rPr lang="en-ZA" sz="1050" kern="1200" dirty="0">
                          <a:solidFill>
                            <a:srgbClr val="000000"/>
                          </a:solidFill>
                          <a:effectLst/>
                          <a:latin typeface="Cambria"/>
                          <a:ea typeface="Times New Roman"/>
                          <a:cs typeface="Arial"/>
                        </a:rPr>
                        <a:t>the period 1999 and 2009, AMSA and Highveld had an understanding in terms of which Highveld would follow AMSA’s lead on pricing in the flat steel market. The Commission also found that AMSA and Highveld used the industry association, SAISI, to exchange commercially sensitive information, such as sales volumes.</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kern="1200" dirty="0">
                          <a:solidFill>
                            <a:srgbClr val="000000"/>
                          </a:solidFill>
                          <a:effectLst/>
                          <a:latin typeface="Cambria"/>
                          <a:ea typeface="Times New Roman"/>
                          <a:cs typeface="Arial"/>
                        </a:rPr>
                        <a:t>Price fixing and market allocation</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kern="1200" dirty="0">
                          <a:solidFill>
                            <a:srgbClr val="000000"/>
                          </a:solidFill>
                          <a:effectLst/>
                          <a:latin typeface="Cambria"/>
                          <a:ea typeface="Times New Roman"/>
                          <a:cs typeface="Times New Roman"/>
                        </a:rPr>
                        <a:t>Highveld (under business rescue)</a:t>
                      </a:r>
                      <a:endParaRPr lang="en-ZA" sz="1100" dirty="0">
                        <a:effectLst/>
                        <a:latin typeface="Calibri"/>
                        <a:ea typeface="Calibri"/>
                        <a:cs typeface="Times New Roman"/>
                      </a:endParaRPr>
                    </a:p>
                  </a:txBody>
                  <a:tcPr marL="3810" marR="3810" marT="3810" marB="0"/>
                </a:tc>
              </a:tr>
            </a:tbl>
          </a:graphicData>
        </a:graphic>
      </p:graphicFrame>
    </p:spTree>
    <p:extLst>
      <p:ext uri="{BB962C8B-B14F-4D97-AF65-F5344CB8AC3E}">
        <p14:creationId xmlns:p14="http://schemas.microsoft.com/office/powerpoint/2010/main" val="23758990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792163" y="769938"/>
            <a:ext cx="7705725" cy="615553"/>
          </a:xfrm>
          <a:prstGeom prst="rect">
            <a:avLst/>
          </a:prstGeom>
          <a:noFill/>
        </p:spPr>
        <p:txBody>
          <a:bodyPr>
            <a:spAutoFit/>
          </a:bodyPr>
          <a:lstStyle/>
          <a:p>
            <a:pPr eaLnBrk="1" hangingPunct="1">
              <a:defRPr/>
            </a:pPr>
            <a:endParaRPr lang="en-US" sz="1600" dirty="0" smtClean="0">
              <a:latin typeface="Cambria" panose="02040503050406030204" pitchFamily="18" charset="0"/>
            </a:endParaRPr>
          </a:p>
          <a:p>
            <a:pPr marL="342900" lvl="2" indent="-342900"/>
            <a:endParaRPr lang="en-US" dirty="0">
              <a:solidFill>
                <a:schemeClr val="tx2">
                  <a:lumMod val="75000"/>
                </a:schemeClr>
              </a:solidFill>
            </a:endParaRPr>
          </a:p>
        </p:txBody>
      </p:sp>
      <p:sp>
        <p:nvSpPr>
          <p:cNvPr id="5" name="TextBox 4"/>
          <p:cNvSpPr txBox="1"/>
          <p:nvPr/>
        </p:nvSpPr>
        <p:spPr>
          <a:xfrm>
            <a:off x="792163" y="207034"/>
            <a:ext cx="6065837" cy="400110"/>
          </a:xfrm>
          <a:prstGeom prst="rect">
            <a:avLst/>
          </a:prstGeom>
          <a:noFill/>
        </p:spPr>
        <p:txBody>
          <a:bodyPr wrap="square" rtlCol="0">
            <a:spAutoFit/>
          </a:bodyPr>
          <a:lstStyle/>
          <a:p>
            <a:pPr eaLnBrk="1" hangingPunct="1">
              <a:defRPr/>
            </a:pPr>
            <a:r>
              <a:rPr lang="en-US" sz="2000" dirty="0" smtClean="0">
                <a:latin typeface="Cambria" panose="02040503050406030204" pitchFamily="18" charset="0"/>
              </a:rPr>
              <a:t>CASES INVOLVING AMSA (continued) </a:t>
            </a:r>
            <a:endParaRPr lang="en-US" sz="2000" dirty="0">
              <a:latin typeface="Cambria" panose="02040503050406030204" pitchFamily="18"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3471552265"/>
              </p:ext>
            </p:extLst>
          </p:nvPr>
        </p:nvGraphicFramePr>
        <p:xfrm>
          <a:off x="536943" y="782022"/>
          <a:ext cx="8070113" cy="3138805"/>
        </p:xfrm>
        <a:graphic>
          <a:graphicData uri="http://schemas.openxmlformats.org/drawingml/2006/table">
            <a:tbl>
              <a:tblPr firstRow="1" bandRow="1">
                <a:tableStyleId>{5C22544A-7EE6-4342-B048-85BDC9FD1C3A}</a:tableStyleId>
              </a:tblPr>
              <a:tblGrid>
                <a:gridCol w="807853"/>
                <a:gridCol w="1127627"/>
                <a:gridCol w="2768579"/>
                <a:gridCol w="1683027"/>
                <a:gridCol w="1683027"/>
              </a:tblGrid>
              <a:tr h="370840">
                <a:tc gridSpan="5">
                  <a:txBody>
                    <a:bodyPr/>
                    <a:lstStyle/>
                    <a:p>
                      <a:pPr algn="ctr"/>
                      <a:r>
                        <a:rPr lang="en-ZA" sz="1800" b="1" kern="1200" dirty="0" smtClean="0">
                          <a:solidFill>
                            <a:schemeClr val="lt1"/>
                          </a:solidFill>
                          <a:effectLst/>
                          <a:latin typeface="Cambria" panose="02040503050406030204" pitchFamily="18" charset="0"/>
                          <a:ea typeface="+mn-ea"/>
                          <a:cs typeface="+mn-cs"/>
                        </a:rPr>
                        <a:t>Collusive conduct</a:t>
                      </a:r>
                      <a:endParaRPr lang="en-ZA" dirty="0">
                        <a:latin typeface="Cambria" panose="02040503050406030204" pitchFamily="18" charset="0"/>
                      </a:endParaRPr>
                    </a:p>
                  </a:txBody>
                  <a:tcPr/>
                </a:tc>
                <a:tc hMerge="1">
                  <a:txBody>
                    <a:bodyPr/>
                    <a:lstStyle/>
                    <a:p>
                      <a:endParaRPr lang="en-ZA" dirty="0"/>
                    </a:p>
                  </a:txBody>
                  <a:tcPr/>
                </a:tc>
                <a:tc hMerge="1">
                  <a:txBody>
                    <a:bodyPr/>
                    <a:lstStyle/>
                    <a:p>
                      <a:endParaRPr lang="en-ZA" dirty="0"/>
                    </a:p>
                  </a:txBody>
                  <a:tcPr/>
                </a:tc>
                <a:tc hMerge="1">
                  <a:txBody>
                    <a:bodyPr/>
                    <a:lstStyle/>
                    <a:p>
                      <a:endParaRPr lang="en-ZA" dirty="0"/>
                    </a:p>
                  </a:txBody>
                  <a:tcPr/>
                </a:tc>
                <a:tc hMerge="1">
                  <a:txBody>
                    <a:bodyPr/>
                    <a:lstStyle/>
                    <a:p>
                      <a:pPr algn="ctr"/>
                      <a:endParaRPr lang="en-ZA" dirty="0"/>
                    </a:p>
                  </a:txBody>
                  <a:tcPr/>
                </a:tc>
              </a:tr>
              <a:tr h="370840">
                <a:tc>
                  <a:txBody>
                    <a:bodyPr/>
                    <a:lstStyle/>
                    <a:p>
                      <a:pPr fontAlgn="ctr">
                        <a:lnSpc>
                          <a:spcPct val="115000"/>
                        </a:lnSpc>
                        <a:spcAft>
                          <a:spcPts val="0"/>
                        </a:spcAft>
                      </a:pPr>
                      <a:r>
                        <a:rPr lang="en-US" sz="1050" b="1" kern="1200">
                          <a:solidFill>
                            <a:srgbClr val="000000"/>
                          </a:solidFill>
                          <a:effectLst/>
                          <a:latin typeface="Cambria"/>
                          <a:ea typeface="Times New Roman"/>
                          <a:cs typeface="Arial"/>
                        </a:rPr>
                        <a:t>Type of conduct</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b="1" kern="1200">
                          <a:solidFill>
                            <a:srgbClr val="000000"/>
                          </a:solidFill>
                          <a:effectLst/>
                          <a:latin typeface="Cambria"/>
                          <a:ea typeface="Times New Roman"/>
                          <a:cs typeface="Times New Roman"/>
                        </a:rPr>
                        <a:t>Respondents</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b="1" kern="1200" dirty="0">
                          <a:solidFill>
                            <a:srgbClr val="000000"/>
                          </a:solidFill>
                          <a:effectLst/>
                          <a:latin typeface="Cambria"/>
                          <a:ea typeface="Times New Roman"/>
                          <a:cs typeface="Times New Roman"/>
                        </a:rPr>
                        <a:t>Description</a:t>
                      </a:r>
                      <a:r>
                        <a:rPr lang="en-ZA" sz="1050" kern="1200" dirty="0">
                          <a:solidFill>
                            <a:srgbClr val="000000"/>
                          </a:solidFill>
                          <a:effectLst/>
                          <a:latin typeface="Cambria"/>
                          <a:ea typeface="Times New Roman"/>
                          <a:cs typeface="Arial"/>
                        </a:rPr>
                        <a:t> </a:t>
                      </a:r>
                      <a:r>
                        <a:rPr lang="en-ZA" sz="1050" b="1" kern="1200" dirty="0">
                          <a:solidFill>
                            <a:srgbClr val="000000"/>
                          </a:solidFill>
                          <a:effectLst/>
                          <a:latin typeface="Cambria"/>
                          <a:ea typeface="Times New Roman"/>
                          <a:cs typeface="Times New Roman"/>
                        </a:rPr>
                        <a:t>of</a:t>
                      </a:r>
                      <a:r>
                        <a:rPr lang="en-ZA" sz="1050" kern="1200" dirty="0">
                          <a:solidFill>
                            <a:srgbClr val="000000"/>
                          </a:solidFill>
                          <a:effectLst/>
                          <a:latin typeface="Cambria"/>
                          <a:ea typeface="Times New Roman"/>
                          <a:cs typeface="Arial"/>
                        </a:rPr>
                        <a:t> </a:t>
                      </a:r>
                      <a:r>
                        <a:rPr lang="en-ZA" sz="1050" b="1" kern="1200" dirty="0">
                          <a:solidFill>
                            <a:srgbClr val="000000"/>
                          </a:solidFill>
                          <a:effectLst/>
                          <a:latin typeface="Cambria"/>
                          <a:ea typeface="Times New Roman"/>
                          <a:cs typeface="Times New Roman"/>
                        </a:rPr>
                        <a:t>conduct</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b="1" kern="1200" dirty="0">
                          <a:solidFill>
                            <a:srgbClr val="000000"/>
                          </a:solidFill>
                          <a:effectLst/>
                          <a:latin typeface="Cambria"/>
                          <a:ea typeface="Times New Roman"/>
                          <a:cs typeface="Times New Roman"/>
                        </a:rPr>
                        <a:t>Alleged contravention</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b="1" kern="1200" dirty="0" smtClean="0">
                          <a:solidFill>
                            <a:srgbClr val="000000"/>
                          </a:solidFill>
                          <a:effectLst/>
                          <a:latin typeface="Cambria"/>
                          <a:ea typeface="Times New Roman"/>
                          <a:cs typeface="Times New Roman"/>
                        </a:rPr>
                        <a:t>Remaining respondents </a:t>
                      </a:r>
                      <a:endParaRPr lang="en-ZA" sz="1050" b="1" kern="1200" dirty="0">
                        <a:solidFill>
                          <a:srgbClr val="000000"/>
                        </a:solidFill>
                        <a:effectLst/>
                        <a:latin typeface="Cambria"/>
                        <a:ea typeface="Times New Roman"/>
                        <a:cs typeface="Times New Roman"/>
                      </a:endParaRPr>
                    </a:p>
                  </a:txBody>
                  <a:tcPr marL="3810" marR="3810" marT="3810" marB="0"/>
                </a:tc>
              </a:tr>
              <a:tr h="370840">
                <a:tc>
                  <a:txBody>
                    <a:bodyPr/>
                    <a:lstStyle/>
                    <a:p>
                      <a:pPr fontAlgn="ctr">
                        <a:lnSpc>
                          <a:spcPct val="115000"/>
                        </a:lnSpc>
                        <a:spcAft>
                          <a:spcPts val="0"/>
                        </a:spcAft>
                      </a:pPr>
                      <a:r>
                        <a:rPr lang="en-US" sz="1050" kern="1200">
                          <a:solidFill>
                            <a:srgbClr val="000000"/>
                          </a:solidFill>
                          <a:effectLst/>
                          <a:latin typeface="Cambria"/>
                          <a:ea typeface="Times New Roman"/>
                          <a:cs typeface="Arial"/>
                        </a:rPr>
                        <a:t>Scrap metal cartel</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a:solidFill>
                            <a:srgbClr val="000000"/>
                          </a:solidFill>
                          <a:effectLst/>
                          <a:latin typeface="Cambria"/>
                          <a:ea typeface="Calibri"/>
                          <a:cs typeface="Arial"/>
                        </a:rPr>
                        <a:t>AMSA, Highveld, Cape Gate, CISCO and Columbus Stainless Steel (Pty) Ltd and SAISI</a:t>
                      </a:r>
                      <a:endParaRPr lang="en-ZA" sz="110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ZA" sz="1050" kern="1200" dirty="0">
                          <a:solidFill>
                            <a:srgbClr val="000000"/>
                          </a:solidFill>
                          <a:effectLst/>
                          <a:latin typeface="Cambria"/>
                          <a:ea typeface="Times New Roman"/>
                          <a:cs typeface="Arial"/>
                        </a:rPr>
                        <a:t>AMSA, Columbus Steel, Cape Gate and </a:t>
                      </a:r>
                      <a:r>
                        <a:rPr lang="en-ZA" sz="1050" kern="1200" dirty="0" err="1">
                          <a:solidFill>
                            <a:srgbClr val="000000"/>
                          </a:solidFill>
                          <a:effectLst/>
                          <a:latin typeface="Cambria"/>
                          <a:ea typeface="Times New Roman"/>
                          <a:cs typeface="Arial"/>
                        </a:rPr>
                        <a:t>Scaw</a:t>
                      </a:r>
                      <a:r>
                        <a:rPr lang="en-ZA" sz="1050" kern="1200" dirty="0">
                          <a:solidFill>
                            <a:srgbClr val="000000"/>
                          </a:solidFill>
                          <a:effectLst/>
                          <a:latin typeface="Cambria"/>
                          <a:ea typeface="Times New Roman"/>
                          <a:cs typeface="Arial"/>
                        </a:rPr>
                        <a:t> fixed the purchase price of scrap metal. In this regard, the Commission found that these firms collectively negotiated and agreed a standard formula which was used to determine the purchase price of scrap metal as a buyers’ cartel. AMSA, Columbus Steel, Cape Gate and </a:t>
                      </a:r>
                      <a:r>
                        <a:rPr lang="en-ZA" sz="1050" kern="1200" dirty="0" err="1">
                          <a:solidFill>
                            <a:srgbClr val="000000"/>
                          </a:solidFill>
                          <a:effectLst/>
                          <a:latin typeface="Cambria"/>
                          <a:ea typeface="Times New Roman"/>
                          <a:cs typeface="Arial"/>
                        </a:rPr>
                        <a:t>Scaw</a:t>
                      </a:r>
                      <a:r>
                        <a:rPr lang="en-ZA" sz="1050" kern="1200" dirty="0">
                          <a:solidFill>
                            <a:srgbClr val="000000"/>
                          </a:solidFill>
                          <a:effectLst/>
                          <a:latin typeface="Cambria"/>
                          <a:ea typeface="Times New Roman"/>
                          <a:cs typeface="Arial"/>
                        </a:rPr>
                        <a:t> fixed the purchase price of scrap metal. In this regard, the Commission also found that these firms collectively negotiated and agreed a standard formula which was used to determine the purchase price of scrap metal as a buyers’ cartel. </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kern="1200" dirty="0">
                          <a:solidFill>
                            <a:srgbClr val="000000"/>
                          </a:solidFill>
                          <a:effectLst/>
                          <a:latin typeface="Cambria"/>
                          <a:ea typeface="Times New Roman"/>
                          <a:cs typeface="Arial"/>
                        </a:rPr>
                        <a:t>Price fixing</a:t>
                      </a:r>
                      <a:endParaRPr lang="en-ZA" sz="1100" dirty="0">
                        <a:effectLst/>
                        <a:latin typeface="Calibri"/>
                        <a:ea typeface="Calibri"/>
                        <a:cs typeface="Times New Roman"/>
                      </a:endParaRPr>
                    </a:p>
                  </a:txBody>
                  <a:tcPr marL="3810" marR="3810" marT="3810" marB="0"/>
                </a:tc>
                <a:tc>
                  <a:txBody>
                    <a:bodyPr/>
                    <a:lstStyle/>
                    <a:p>
                      <a:pPr fontAlgn="ctr">
                        <a:lnSpc>
                          <a:spcPct val="115000"/>
                        </a:lnSpc>
                        <a:spcAft>
                          <a:spcPts val="0"/>
                        </a:spcAft>
                      </a:pPr>
                      <a:r>
                        <a:rPr lang="en-US" sz="1050" kern="1200" dirty="0" smtClean="0">
                          <a:solidFill>
                            <a:srgbClr val="000000"/>
                          </a:solidFill>
                          <a:effectLst/>
                          <a:latin typeface="Cambria"/>
                          <a:ea typeface="Times New Roman"/>
                          <a:cs typeface="Arial"/>
                        </a:rPr>
                        <a:t>Cape Gate. Columbus has settled with the Commission (the Columbus settlement was confirmed as an order of the Tribunal). SCAW applied for and was granted leniency in this complaint.</a:t>
                      </a:r>
                      <a:endParaRPr lang="en-ZA" sz="1050" kern="1200" dirty="0">
                        <a:solidFill>
                          <a:srgbClr val="000000"/>
                        </a:solidFill>
                        <a:effectLst/>
                        <a:latin typeface="Cambria"/>
                        <a:ea typeface="Times New Roman"/>
                        <a:cs typeface="Arial"/>
                      </a:endParaRPr>
                    </a:p>
                  </a:txBody>
                  <a:tcPr marL="3810" marR="3810" marT="3810" marB="0"/>
                </a:tc>
              </a:tr>
            </a:tbl>
          </a:graphicData>
        </a:graphic>
      </p:graphicFrame>
    </p:spTree>
    <p:extLst>
      <p:ext uri="{BB962C8B-B14F-4D97-AF65-F5344CB8AC3E}">
        <p14:creationId xmlns:p14="http://schemas.microsoft.com/office/powerpoint/2010/main" val="2111369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emo" ma:contentTypeID="0x010100D11D7FD0D8CB9F4E8E689A2483CFCD5F005D2752F6D190754FBCC2187999017E5F" ma:contentTypeVersion="3" ma:contentTypeDescription="" ma:contentTypeScope="" ma:versionID="3117687a190e8a347c7a41ef13f9d50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694E49-2483-4973-AC49-E0A0CAF123C9}">
  <ds:schemaRefs>
    <ds:schemaRef ds:uri="http://schemas.microsoft.com/sharepoint/v3/contenttype/forms"/>
  </ds:schemaRefs>
</ds:datastoreItem>
</file>

<file path=customXml/itemProps2.xml><?xml version="1.0" encoding="utf-8"?>
<ds:datastoreItem xmlns:ds="http://schemas.openxmlformats.org/officeDocument/2006/customXml" ds:itemID="{1D4B0A2B-DD07-4C45-81E1-38642EDDE8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3488AF1-18D5-4A13-8842-EB0A4D280FE1}">
  <ds:schemaRefs>
    <ds:schemaRef ds:uri="http://schemas.microsoft.com/office/2006/documentManagement/types"/>
    <ds:schemaRef ds:uri="http://schemas.microsoft.com/office/2006/metadata/properties"/>
    <ds:schemaRef ds:uri="http://schemas.microsoft.com/office/infopath/2007/PartnerControls"/>
    <ds:schemaRef ds:uri="http://www.w3.org/XML/1998/namespace"/>
    <ds:schemaRef ds:uri="http://purl.org/dc/elements/1.1/"/>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1229</TotalTime>
  <Words>2169</Words>
  <Application>Microsoft Office PowerPoint</Application>
  <PresentationFormat>On-screen Show (4:3)</PresentationFormat>
  <Paragraphs>243</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Arista Grobler</dc:creator>
  <cp:lastModifiedBy>MTMushi</cp:lastModifiedBy>
  <cp:revision>106</cp:revision>
  <cp:lastPrinted>2016-09-13T07:21:06Z</cp:lastPrinted>
  <dcterms:created xsi:type="dcterms:W3CDTF">2011-02-08T11:51:09Z</dcterms:created>
  <dcterms:modified xsi:type="dcterms:W3CDTF">2016-09-13T11:17:58Z</dcterms:modified>
</cp:coreProperties>
</file>