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6" r:id="rId2"/>
    <p:sldId id="271" r:id="rId3"/>
    <p:sldId id="272" r:id="rId4"/>
    <p:sldId id="264" r:id="rId5"/>
    <p:sldId id="273" r:id="rId6"/>
    <p:sldId id="265" r:id="rId7"/>
    <p:sldId id="274" r:id="rId8"/>
    <p:sldId id="276" r:id="rId9"/>
    <p:sldId id="275" r:id="rId10"/>
    <p:sldId id="308" r:id="rId11"/>
    <p:sldId id="266" r:id="rId12"/>
    <p:sldId id="281" r:id="rId13"/>
    <p:sldId id="277" r:id="rId14"/>
    <p:sldId id="267" r:id="rId15"/>
    <p:sldId id="283" r:id="rId16"/>
    <p:sldId id="278" r:id="rId17"/>
    <p:sldId id="284" r:id="rId18"/>
    <p:sldId id="285" r:id="rId19"/>
    <p:sldId id="268" r:id="rId20"/>
    <p:sldId id="269" r:id="rId21"/>
    <p:sldId id="286" r:id="rId22"/>
    <p:sldId id="312" r:id="rId23"/>
    <p:sldId id="287" r:id="rId24"/>
    <p:sldId id="288" r:id="rId25"/>
    <p:sldId id="290" r:id="rId26"/>
    <p:sldId id="289" r:id="rId27"/>
    <p:sldId id="311" r:id="rId28"/>
    <p:sldId id="291" r:id="rId29"/>
    <p:sldId id="292" r:id="rId30"/>
    <p:sldId id="293" r:id="rId31"/>
    <p:sldId id="306" r:id="rId32"/>
    <p:sldId id="270" r:id="rId33"/>
    <p:sldId id="309" r:id="rId34"/>
    <p:sldId id="294" r:id="rId35"/>
    <p:sldId id="310" r:id="rId36"/>
    <p:sldId id="295" r:id="rId37"/>
    <p:sldId id="297" r:id="rId38"/>
    <p:sldId id="298" r:id="rId39"/>
    <p:sldId id="300" r:id="rId40"/>
    <p:sldId id="299" r:id="rId41"/>
    <p:sldId id="301" r:id="rId42"/>
    <p:sldId id="302" r:id="rId43"/>
    <p:sldId id="303" r:id="rId44"/>
    <p:sldId id="304" r:id="rId45"/>
    <p:sldId id="307" r:id="rId46"/>
    <p:sldId id="279" r:id="rId47"/>
    <p:sldId id="305" r:id="rId48"/>
    <p:sldId id="258" r:id="rId49"/>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3512D6CE-7DA4-4B12-AEAC-F3E5A2CD2D9B}">
          <p14:sldIdLst>
            <p14:sldId id="256"/>
            <p14:sldId id="271"/>
            <p14:sldId id="272"/>
            <p14:sldId id="264"/>
            <p14:sldId id="273"/>
            <p14:sldId id="265"/>
            <p14:sldId id="274"/>
            <p14:sldId id="276"/>
            <p14:sldId id="275"/>
            <p14:sldId id="308"/>
            <p14:sldId id="266"/>
            <p14:sldId id="281"/>
            <p14:sldId id="277"/>
            <p14:sldId id="267"/>
          </p14:sldIdLst>
        </p14:section>
        <p14:section name="Untitled Section" id="{6F8D9E64-25C0-4C75-A4E1-4E306052E20C}">
          <p14:sldIdLst>
            <p14:sldId id="283"/>
            <p14:sldId id="278"/>
            <p14:sldId id="284"/>
            <p14:sldId id="285"/>
            <p14:sldId id="268"/>
            <p14:sldId id="269"/>
            <p14:sldId id="286"/>
            <p14:sldId id="312"/>
            <p14:sldId id="287"/>
            <p14:sldId id="288"/>
            <p14:sldId id="290"/>
            <p14:sldId id="289"/>
            <p14:sldId id="311"/>
            <p14:sldId id="291"/>
            <p14:sldId id="292"/>
            <p14:sldId id="293"/>
            <p14:sldId id="306"/>
            <p14:sldId id="270"/>
            <p14:sldId id="309"/>
            <p14:sldId id="294"/>
            <p14:sldId id="310"/>
            <p14:sldId id="295"/>
            <p14:sldId id="297"/>
            <p14:sldId id="298"/>
            <p14:sldId id="300"/>
            <p14:sldId id="299"/>
            <p14:sldId id="301"/>
            <p14:sldId id="302"/>
            <p14:sldId id="303"/>
            <p14:sldId id="304"/>
            <p14:sldId id="307"/>
            <p14:sldId id="279"/>
            <p14:sldId id="305"/>
            <p14:sldId id="258"/>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F1F1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 d="1"/>
        <a:sy n="1" d="1"/>
      </p:scale>
      <p:origin x="0" y="0"/>
    </p:cViewPr>
  </p:notesTextViewPr>
  <p:sorterViewPr>
    <p:cViewPr>
      <p:scale>
        <a:sx n="100" d="100"/>
        <a:sy n="100" d="100"/>
      </p:scale>
      <p:origin x="0" y="341"/>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hetty.m\Documents\SACMEQ\SACMEQ%20iv\South%20Africa\Tables\Working%20file\SACMEQ%20IV_FINAL_SOU\SACMEQ%20changes%20in%20score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F:\unesco\reports\infographics\18%20december%20final%20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hetty.m\Documents\SACMEQ\SACMEQ%20iv\South%20Africa\Tables\Working%20file\SACMEQ%20IV_FINAL_SOU\SACMEQ%20changes%20in%20scor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hetty.m\Documents\SACMEQ\SACMEQ%20iv\South%20Africa\Tables\S4%20scores%20from%20syntax_country.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chetty.m\Documents\SACMEQ\SACMEQ%20iv\South%20Africa\Tables\Working%20file\SACMEQ%20IV_FINAL_SOU\SACMEQ%20changes%20in%20scor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chetty.m\Documents\SACMEQ\SACMEQ%20iv\South%20Africa\Tables\Working%20file\SACMEQ%20IV_FINAL_SOU\SACMEQ%20changes%20in%20scor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chetty.m\Documents\SACMEQ\SACMEQ%20iv\South%20Africa\Tables\Working%20file\SACMEQ%20IV_FINAL_SOU\Copy%20of%20Tables_South%20Africa%20-%20rev.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chetty.m\Documents\SACMEQ\SACMEQ%20iv\South%20Africa\Tables\Working%20file\SACMEQ%20IV_FINAL_SOU\Copy%20of%20Tables_South%20Africa%20-%20rev.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unesco\reports\infographics\18%20december%20final%20graph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unesco\reports\infographics\18%20december%20final%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style val="44"/>
  <c:chart>
    <c:title>
      <c:tx>
        <c:rich>
          <a:bodyPr/>
          <a:lstStyle/>
          <a:p>
            <a:pPr>
              <a:defRPr/>
            </a:pPr>
            <a:r>
              <a:rPr lang="en-US"/>
              <a:t>Change in Reading scores from SACMEQ 3 to SACMEQ 4 (S4 - S3)</a:t>
            </a:r>
          </a:p>
        </c:rich>
      </c:tx>
      <c:layout>
        <c:manualLayout>
          <c:xMode val="edge"/>
          <c:yMode val="edge"/>
          <c:x val="2.3173447069116358E-2"/>
          <c:y val="2.3228803716608595E-2"/>
        </c:manualLayout>
      </c:layout>
    </c:title>
    <c:plotArea>
      <c:layout/>
      <c:barChart>
        <c:barDir val="bar"/>
        <c:grouping val="clustered"/>
        <c:ser>
          <c:idx val="0"/>
          <c:order val="0"/>
          <c:tx>
            <c:strRef>
              <c:f>Sheet1!$D$18</c:f>
              <c:strCache>
                <c:ptCount val="1"/>
                <c:pt idx="0">
                  <c:v>Difference (S4 -S3)</c:v>
                </c:pt>
              </c:strCache>
            </c:strRef>
          </c:tx>
          <c:dPt>
            <c:idx val="0"/>
            <c:spPr>
              <a:solidFill>
                <a:srgbClr val="00B050"/>
              </a:solidFill>
            </c:spPr>
          </c:dPt>
          <c:dPt>
            <c:idx val="1"/>
            <c:spPr>
              <a:solidFill>
                <a:srgbClr val="00B050"/>
              </a:solidFill>
            </c:spPr>
          </c:dPt>
          <c:dPt>
            <c:idx val="3"/>
            <c:spPr>
              <a:solidFill>
                <a:srgbClr val="00B050"/>
              </a:solidFill>
            </c:spPr>
          </c:dPt>
          <c:dPt>
            <c:idx val="4"/>
            <c:spPr>
              <a:solidFill>
                <a:srgbClr val="00B050"/>
              </a:solidFill>
            </c:spPr>
          </c:dPt>
          <c:dPt>
            <c:idx val="5"/>
            <c:spPr>
              <a:solidFill>
                <a:srgbClr val="00B050"/>
              </a:solidFill>
            </c:spPr>
          </c:dPt>
          <c:dPt>
            <c:idx val="9"/>
            <c:spPr>
              <a:solidFill>
                <a:schemeClr val="tx2">
                  <a:lumMod val="60000"/>
                  <a:lumOff val="40000"/>
                </a:schemeClr>
              </a:solidFill>
            </c:spPr>
          </c:dPt>
          <c:dLbls>
            <c:spPr>
              <a:noFill/>
              <a:ln>
                <a:noFill/>
              </a:ln>
              <a:effectLst/>
            </c:spPr>
            <c:txPr>
              <a:bodyPr/>
              <a:lstStyle/>
              <a:p>
                <a:pPr>
                  <a:defRPr sz="1600" b="1"/>
                </a:pPr>
                <a:endParaRPr lang="en-US"/>
              </a:p>
            </c:txPr>
            <c:dLblPos val="inEnd"/>
            <c:showVal val="1"/>
            <c:extLst>
              <c:ext xmlns:c15="http://schemas.microsoft.com/office/drawing/2012/chart" uri="{CE6537A1-D6FC-4f65-9D91-7224C49458BB}">
                <c15:showLeaderLines val="0"/>
              </c:ext>
            </c:extLst>
          </c:dLbls>
          <c:cat>
            <c:strRef>
              <c:f>Sheet1!$A$19:$A$28</c:f>
              <c:strCache>
                <c:ptCount val="10"/>
                <c:pt idx="0">
                  <c:v>Eastern Cape</c:v>
                </c:pt>
                <c:pt idx="1">
                  <c:v>Free State</c:v>
                </c:pt>
                <c:pt idx="2">
                  <c:v>Gauteng</c:v>
                </c:pt>
                <c:pt idx="3">
                  <c:v>Kwazulu-Natal</c:v>
                </c:pt>
                <c:pt idx="4">
                  <c:v>Limpopo</c:v>
                </c:pt>
                <c:pt idx="5">
                  <c:v>Mpumalanga</c:v>
                </c:pt>
                <c:pt idx="6">
                  <c:v>Northern Cape</c:v>
                </c:pt>
                <c:pt idx="7">
                  <c:v>North West</c:v>
                </c:pt>
                <c:pt idx="8">
                  <c:v>Western Cape</c:v>
                </c:pt>
                <c:pt idx="9">
                  <c:v>SOUTH AFRICA</c:v>
                </c:pt>
              </c:strCache>
            </c:strRef>
          </c:cat>
          <c:val>
            <c:numRef>
              <c:f>Sheet1!$D$19:$D$28</c:f>
              <c:numCache>
                <c:formatCode>General</c:formatCode>
                <c:ptCount val="10"/>
                <c:pt idx="0">
                  <c:v>87</c:v>
                </c:pt>
                <c:pt idx="1">
                  <c:v>72</c:v>
                </c:pt>
                <c:pt idx="2">
                  <c:v>26</c:v>
                </c:pt>
                <c:pt idx="3">
                  <c:v>66</c:v>
                </c:pt>
                <c:pt idx="4">
                  <c:v>94</c:v>
                </c:pt>
                <c:pt idx="5">
                  <c:v>79</c:v>
                </c:pt>
                <c:pt idx="6">
                  <c:v>38</c:v>
                </c:pt>
                <c:pt idx="7">
                  <c:v>37</c:v>
                </c:pt>
                <c:pt idx="8">
                  <c:v>47</c:v>
                </c:pt>
                <c:pt idx="9">
                  <c:v>63</c:v>
                </c:pt>
              </c:numCache>
            </c:numRef>
          </c:val>
        </c:ser>
        <c:dLbls>
          <c:showVal val="1"/>
        </c:dLbls>
        <c:axId val="52251648"/>
        <c:axId val="52257536"/>
      </c:barChart>
      <c:catAx>
        <c:axId val="52251648"/>
        <c:scaling>
          <c:orientation val="minMax"/>
        </c:scaling>
        <c:axPos val="l"/>
        <c:numFmt formatCode="General" sourceLinked="0"/>
        <c:tickLblPos val="nextTo"/>
        <c:txPr>
          <a:bodyPr/>
          <a:lstStyle/>
          <a:p>
            <a:pPr>
              <a:defRPr sz="1600"/>
            </a:pPr>
            <a:endParaRPr lang="en-US"/>
          </a:p>
        </c:txPr>
        <c:crossAx val="52257536"/>
        <c:crosses val="autoZero"/>
        <c:auto val="1"/>
        <c:lblAlgn val="ctr"/>
        <c:lblOffset val="100"/>
      </c:catAx>
      <c:valAx>
        <c:axId val="52257536"/>
        <c:scaling>
          <c:orientation val="minMax"/>
        </c:scaling>
        <c:axPos val="b"/>
        <c:majorGridlines/>
        <c:numFmt formatCode="General" sourceLinked="1"/>
        <c:majorTickMark val="in"/>
        <c:tickLblPos val="nextTo"/>
        <c:crossAx val="52251648"/>
        <c:crosses val="autoZero"/>
        <c:crossBetween val="between"/>
      </c:valAx>
      <c:spPr>
        <a:solidFill>
          <a:schemeClr val="bg1">
            <a:lumMod val="65000"/>
          </a:schemeClr>
        </a:solidFill>
      </c:spPr>
    </c:plotArea>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0.48172116587664537"/>
          <c:y val="3.7426162360961281E-2"/>
          <c:w val="0.48390982020134116"/>
          <c:h val="0.78859469180747466"/>
        </c:manualLayout>
      </c:layout>
      <c:barChart>
        <c:barDir val="bar"/>
        <c:grouping val="stacked"/>
        <c:ser>
          <c:idx val="0"/>
          <c:order val="0"/>
          <c:tx>
            <c:strRef>
              <c:f>'South Africa'!$AC$4</c:f>
              <c:strCache>
                <c:ptCount val="1"/>
                <c:pt idx="0">
                  <c:v>No </c:v>
                </c:pt>
              </c:strCache>
            </c:strRef>
          </c:tx>
          <c:spPr>
            <a:solidFill>
              <a:srgbClr val="FF0000"/>
            </a:solidFill>
          </c:spPr>
          <c:dLbls>
            <c:spPr>
              <a:noFill/>
              <a:ln>
                <a:noFill/>
              </a:ln>
              <a:effectLst/>
            </c:spPr>
            <c:txPr>
              <a:bodyPr/>
              <a:lstStyle/>
              <a:p>
                <a:pPr>
                  <a:defRPr sz="1200" b="1"/>
                </a:pPr>
                <a:endParaRPr lang="en-US"/>
              </a:p>
            </c:txPr>
            <c:showVal val="1"/>
            <c:extLst>
              <c:ext xmlns:c15="http://schemas.microsoft.com/office/drawing/2012/chart" uri="{CE6537A1-D6FC-4f65-9D91-7224C49458BB}">
                <c15:showLeaderLines val="0"/>
              </c:ext>
            </c:extLst>
          </c:dLbls>
          <c:cat>
            <c:strRef>
              <c:f>'South Africa'!$AB$6:$AB$13</c:f>
              <c:strCache>
                <c:ptCount val="8"/>
                <c:pt idx="0">
                  <c:v>Take care of an infected relative</c:v>
                </c:pt>
                <c:pt idx="1">
                  <c:v>Allow HIV infected pupil to attend school</c:v>
                </c:pt>
                <c:pt idx="2">
                  <c:v>Allow HIV infected teacher to teach</c:v>
                </c:pt>
                <c:pt idx="3">
                  <c:v>2007 Data</c:v>
                </c:pt>
                <c:pt idx="4">
                  <c:v>Take care of an infected relative</c:v>
                </c:pt>
                <c:pt idx="5">
                  <c:v>Allow HIV infected pupil to attend school</c:v>
                </c:pt>
                <c:pt idx="6">
                  <c:v>Allow HIV infected teacher to teach</c:v>
                </c:pt>
                <c:pt idx="7">
                  <c:v>2013 Data</c:v>
                </c:pt>
              </c:strCache>
            </c:strRef>
          </c:cat>
          <c:val>
            <c:numRef>
              <c:f>'South Africa'!$AC$6:$AC$13</c:f>
              <c:numCache>
                <c:formatCode>0</c:formatCode>
                <c:ptCount val="8"/>
                <c:pt idx="0">
                  <c:v>16</c:v>
                </c:pt>
                <c:pt idx="1">
                  <c:v>22</c:v>
                </c:pt>
                <c:pt idx="2">
                  <c:v>23</c:v>
                </c:pt>
                <c:pt idx="4">
                  <c:v>20</c:v>
                </c:pt>
                <c:pt idx="5">
                  <c:v>26</c:v>
                </c:pt>
                <c:pt idx="6">
                  <c:v>27</c:v>
                </c:pt>
              </c:numCache>
            </c:numRef>
          </c:val>
        </c:ser>
        <c:ser>
          <c:idx val="1"/>
          <c:order val="1"/>
          <c:tx>
            <c:strRef>
              <c:f>'South Africa'!$AD$4</c:f>
              <c:strCache>
                <c:ptCount val="1"/>
                <c:pt idx="0">
                  <c:v>Yes </c:v>
                </c:pt>
              </c:strCache>
            </c:strRef>
          </c:tx>
          <c:spPr>
            <a:solidFill>
              <a:srgbClr val="009900"/>
            </a:solidFill>
          </c:spPr>
          <c:dLbls>
            <c:spPr>
              <a:noFill/>
              <a:ln>
                <a:noFill/>
              </a:ln>
              <a:effectLst/>
            </c:spPr>
            <c:txPr>
              <a:bodyPr/>
              <a:lstStyle/>
              <a:p>
                <a:pPr>
                  <a:defRPr sz="1200" b="1"/>
                </a:pPr>
                <a:endParaRPr lang="en-US"/>
              </a:p>
            </c:txPr>
            <c:showVal val="1"/>
            <c:extLst>
              <c:ext xmlns:c15="http://schemas.microsoft.com/office/drawing/2012/chart" uri="{CE6537A1-D6FC-4f65-9D91-7224C49458BB}">
                <c15:showLeaderLines val="0"/>
              </c:ext>
            </c:extLst>
          </c:dLbls>
          <c:cat>
            <c:strRef>
              <c:f>'South Africa'!$AB$6:$AB$13</c:f>
              <c:strCache>
                <c:ptCount val="8"/>
                <c:pt idx="0">
                  <c:v>Take care of an infected relative</c:v>
                </c:pt>
                <c:pt idx="1">
                  <c:v>Allow HIV infected pupil to attend school</c:v>
                </c:pt>
                <c:pt idx="2">
                  <c:v>Allow HIV infected teacher to teach</c:v>
                </c:pt>
                <c:pt idx="3">
                  <c:v>2007 Data</c:v>
                </c:pt>
                <c:pt idx="4">
                  <c:v>Take care of an infected relative</c:v>
                </c:pt>
                <c:pt idx="5">
                  <c:v>Allow HIV infected pupil to attend school</c:v>
                </c:pt>
                <c:pt idx="6">
                  <c:v>Allow HIV infected teacher to teach</c:v>
                </c:pt>
                <c:pt idx="7">
                  <c:v>2013 Data</c:v>
                </c:pt>
              </c:strCache>
            </c:strRef>
          </c:cat>
          <c:val>
            <c:numRef>
              <c:f>'South Africa'!$AD$6:$AD$13</c:f>
              <c:numCache>
                <c:formatCode>0</c:formatCode>
                <c:ptCount val="8"/>
                <c:pt idx="0">
                  <c:v>57</c:v>
                </c:pt>
                <c:pt idx="1">
                  <c:v>57</c:v>
                </c:pt>
                <c:pt idx="2">
                  <c:v>54</c:v>
                </c:pt>
                <c:pt idx="4">
                  <c:v>47</c:v>
                </c:pt>
                <c:pt idx="5">
                  <c:v>43</c:v>
                </c:pt>
                <c:pt idx="6">
                  <c:v>40</c:v>
                </c:pt>
              </c:numCache>
            </c:numRef>
          </c:val>
        </c:ser>
        <c:ser>
          <c:idx val="2"/>
          <c:order val="2"/>
          <c:tx>
            <c:strRef>
              <c:f>'South Africa'!$AE$4</c:f>
              <c:strCache>
                <c:ptCount val="1"/>
                <c:pt idx="0">
                  <c:v>Not Sure</c:v>
                </c:pt>
              </c:strCache>
            </c:strRef>
          </c:tx>
          <c:spPr>
            <a:solidFill>
              <a:srgbClr val="FFFF00"/>
            </a:solidFill>
          </c:spPr>
          <c:dLbls>
            <c:spPr>
              <a:noFill/>
              <a:ln>
                <a:noFill/>
              </a:ln>
              <a:effectLst/>
            </c:spPr>
            <c:txPr>
              <a:bodyPr/>
              <a:lstStyle/>
              <a:p>
                <a:pPr>
                  <a:defRPr sz="1200" b="1"/>
                </a:pPr>
                <a:endParaRPr lang="en-US"/>
              </a:p>
            </c:txPr>
            <c:showVal val="1"/>
            <c:extLst>
              <c:ext xmlns:c15="http://schemas.microsoft.com/office/drawing/2012/chart" uri="{CE6537A1-D6FC-4f65-9D91-7224C49458BB}">
                <c15:showLeaderLines val="0"/>
              </c:ext>
            </c:extLst>
          </c:dLbls>
          <c:cat>
            <c:strRef>
              <c:f>'South Africa'!$AB$6:$AB$13</c:f>
              <c:strCache>
                <c:ptCount val="8"/>
                <c:pt idx="0">
                  <c:v>Take care of an infected relative</c:v>
                </c:pt>
                <c:pt idx="1">
                  <c:v>Allow HIV infected pupil to attend school</c:v>
                </c:pt>
                <c:pt idx="2">
                  <c:v>Allow HIV infected teacher to teach</c:v>
                </c:pt>
                <c:pt idx="3">
                  <c:v>2007 Data</c:v>
                </c:pt>
                <c:pt idx="4">
                  <c:v>Take care of an infected relative</c:v>
                </c:pt>
                <c:pt idx="5">
                  <c:v>Allow HIV infected pupil to attend school</c:v>
                </c:pt>
                <c:pt idx="6">
                  <c:v>Allow HIV infected teacher to teach</c:v>
                </c:pt>
                <c:pt idx="7">
                  <c:v>2013 Data</c:v>
                </c:pt>
              </c:strCache>
            </c:strRef>
          </c:cat>
          <c:val>
            <c:numRef>
              <c:f>'South Africa'!$AE$6:$AE$13</c:f>
              <c:numCache>
                <c:formatCode>0</c:formatCode>
                <c:ptCount val="8"/>
                <c:pt idx="0">
                  <c:v>27</c:v>
                </c:pt>
                <c:pt idx="1">
                  <c:v>21</c:v>
                </c:pt>
                <c:pt idx="2">
                  <c:v>23</c:v>
                </c:pt>
                <c:pt idx="4">
                  <c:v>28.999999999999993</c:v>
                </c:pt>
                <c:pt idx="5">
                  <c:v>28.999999999999993</c:v>
                </c:pt>
                <c:pt idx="6">
                  <c:v>31</c:v>
                </c:pt>
              </c:numCache>
            </c:numRef>
          </c:val>
        </c:ser>
        <c:dLbls/>
        <c:overlap val="100"/>
        <c:axId val="53723520"/>
        <c:axId val="53725056"/>
      </c:barChart>
      <c:catAx>
        <c:axId val="53723520"/>
        <c:scaling>
          <c:orientation val="minMax"/>
        </c:scaling>
        <c:axPos val="l"/>
        <c:numFmt formatCode="General" sourceLinked="0"/>
        <c:tickLblPos val="nextTo"/>
        <c:txPr>
          <a:bodyPr/>
          <a:lstStyle/>
          <a:p>
            <a:pPr>
              <a:defRPr sz="1200"/>
            </a:pPr>
            <a:endParaRPr lang="en-US"/>
          </a:p>
        </c:txPr>
        <c:crossAx val="53725056"/>
        <c:crosses val="autoZero"/>
        <c:auto val="1"/>
        <c:lblAlgn val="ctr"/>
        <c:lblOffset val="100"/>
      </c:catAx>
      <c:valAx>
        <c:axId val="53725056"/>
        <c:scaling>
          <c:orientation val="minMax"/>
          <c:max val="100"/>
        </c:scaling>
        <c:axPos val="b"/>
        <c:majorGridlines/>
        <c:numFmt formatCode="0" sourceLinked="1"/>
        <c:tickLblPos val="nextTo"/>
        <c:txPr>
          <a:bodyPr/>
          <a:lstStyle/>
          <a:p>
            <a:pPr>
              <a:defRPr sz="1200"/>
            </a:pPr>
            <a:endParaRPr lang="en-US"/>
          </a:p>
        </c:txPr>
        <c:crossAx val="53723520"/>
        <c:crosses val="autoZero"/>
        <c:crossBetween val="between"/>
      </c:valAx>
    </c:plotArea>
    <c:legend>
      <c:legendPos val="b"/>
      <c:txPr>
        <a:bodyPr/>
        <a:lstStyle/>
        <a:p>
          <a:pPr>
            <a:defRPr sz="1200"/>
          </a:pPr>
          <a:endParaRPr lang="en-US"/>
        </a:p>
      </c:txPr>
    </c:legend>
    <c:plotVisOnly val="1"/>
    <c:dispBlanksAs val="gap"/>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style val="44"/>
  <c:chart>
    <c:title>
      <c:tx>
        <c:rich>
          <a:bodyPr/>
          <a:lstStyle/>
          <a:p>
            <a:pPr>
              <a:defRPr/>
            </a:pPr>
            <a:r>
              <a:rPr lang="en-US"/>
              <a:t>Change in Mathematics scores from SACMEQ 3 to SACMEQ 4 (S4 - S3)</a:t>
            </a:r>
          </a:p>
        </c:rich>
      </c:tx>
    </c:title>
    <c:plotArea>
      <c:layout/>
      <c:barChart>
        <c:barDir val="bar"/>
        <c:grouping val="clustered"/>
        <c:ser>
          <c:idx val="0"/>
          <c:order val="0"/>
          <c:tx>
            <c:strRef>
              <c:f>Sheet1!$D$32</c:f>
              <c:strCache>
                <c:ptCount val="1"/>
                <c:pt idx="0">
                  <c:v>Difference (S4 -S3)</c:v>
                </c:pt>
              </c:strCache>
            </c:strRef>
          </c:tx>
          <c:dPt>
            <c:idx val="0"/>
            <c:spPr>
              <a:solidFill>
                <a:srgbClr val="00B050"/>
              </a:solidFill>
            </c:spPr>
          </c:dPt>
          <c:dPt>
            <c:idx val="3"/>
            <c:spPr>
              <a:solidFill>
                <a:srgbClr val="00B050"/>
              </a:solidFill>
            </c:spPr>
          </c:dPt>
          <c:dPt>
            <c:idx val="4"/>
            <c:spPr>
              <a:solidFill>
                <a:srgbClr val="00B050"/>
              </a:solidFill>
            </c:spPr>
          </c:dPt>
          <c:dPt>
            <c:idx val="5"/>
            <c:spPr>
              <a:solidFill>
                <a:srgbClr val="00B050"/>
              </a:solidFill>
            </c:spPr>
          </c:dPt>
          <c:dPt>
            <c:idx val="8"/>
            <c:spPr>
              <a:solidFill>
                <a:srgbClr val="00B050"/>
              </a:solidFill>
            </c:spPr>
          </c:dPt>
          <c:dPt>
            <c:idx val="9"/>
            <c:spPr>
              <a:solidFill>
                <a:schemeClr val="tx2">
                  <a:lumMod val="60000"/>
                  <a:lumOff val="40000"/>
                </a:schemeClr>
              </a:solidFill>
            </c:spPr>
          </c:dPt>
          <c:dLbls>
            <c:spPr>
              <a:noFill/>
              <a:ln>
                <a:noFill/>
              </a:ln>
              <a:effectLst/>
            </c:spPr>
            <c:txPr>
              <a:bodyPr/>
              <a:lstStyle/>
              <a:p>
                <a:pPr>
                  <a:defRPr sz="1600" b="1"/>
                </a:pPr>
                <a:endParaRPr lang="en-US"/>
              </a:p>
            </c:txPr>
            <c:dLblPos val="inEnd"/>
            <c:showVal val="1"/>
            <c:extLst>
              <c:ext xmlns:c15="http://schemas.microsoft.com/office/drawing/2012/chart" uri="{CE6537A1-D6FC-4f65-9D91-7224C49458BB}">
                <c15:showLeaderLines val="0"/>
              </c:ext>
            </c:extLst>
          </c:dLbls>
          <c:cat>
            <c:strRef>
              <c:f>Sheet1!$A$33:$A$42</c:f>
              <c:strCache>
                <c:ptCount val="10"/>
                <c:pt idx="0">
                  <c:v>Eastern Cape</c:v>
                </c:pt>
                <c:pt idx="1">
                  <c:v>Free State</c:v>
                </c:pt>
                <c:pt idx="2">
                  <c:v>Gauteng</c:v>
                </c:pt>
                <c:pt idx="3">
                  <c:v>Kwazulu-Natal</c:v>
                </c:pt>
                <c:pt idx="4">
                  <c:v>Limpopo</c:v>
                </c:pt>
                <c:pt idx="5">
                  <c:v>Mpumalanga</c:v>
                </c:pt>
                <c:pt idx="6">
                  <c:v>Northern Cape</c:v>
                </c:pt>
                <c:pt idx="7">
                  <c:v>North West</c:v>
                </c:pt>
                <c:pt idx="8">
                  <c:v>Western Cape</c:v>
                </c:pt>
                <c:pt idx="9">
                  <c:v>SOUTH AFRICA</c:v>
                </c:pt>
              </c:strCache>
            </c:strRef>
          </c:cat>
          <c:val>
            <c:numRef>
              <c:f>Sheet1!$D$33:$D$42</c:f>
              <c:numCache>
                <c:formatCode>General</c:formatCode>
                <c:ptCount val="10"/>
                <c:pt idx="0">
                  <c:v>101</c:v>
                </c:pt>
                <c:pt idx="1">
                  <c:v>92</c:v>
                </c:pt>
                <c:pt idx="2">
                  <c:v>70</c:v>
                </c:pt>
                <c:pt idx="3">
                  <c:v>94</c:v>
                </c:pt>
                <c:pt idx="4">
                  <c:v>107</c:v>
                </c:pt>
                <c:pt idx="5">
                  <c:v>100</c:v>
                </c:pt>
                <c:pt idx="6">
                  <c:v>76</c:v>
                </c:pt>
                <c:pt idx="7">
                  <c:v>71</c:v>
                </c:pt>
                <c:pt idx="8">
                  <c:v>107</c:v>
                </c:pt>
                <c:pt idx="9">
                  <c:v>92</c:v>
                </c:pt>
              </c:numCache>
            </c:numRef>
          </c:val>
        </c:ser>
        <c:dLbls>
          <c:showVal val="1"/>
        </c:dLbls>
        <c:axId val="52575232"/>
        <c:axId val="52581120"/>
      </c:barChart>
      <c:catAx>
        <c:axId val="52575232"/>
        <c:scaling>
          <c:orientation val="minMax"/>
        </c:scaling>
        <c:axPos val="l"/>
        <c:numFmt formatCode="General" sourceLinked="0"/>
        <c:tickLblPos val="nextTo"/>
        <c:txPr>
          <a:bodyPr/>
          <a:lstStyle/>
          <a:p>
            <a:pPr>
              <a:defRPr sz="1600"/>
            </a:pPr>
            <a:endParaRPr lang="en-US"/>
          </a:p>
        </c:txPr>
        <c:crossAx val="52581120"/>
        <c:crosses val="autoZero"/>
        <c:auto val="1"/>
        <c:lblAlgn val="ctr"/>
        <c:lblOffset val="100"/>
      </c:catAx>
      <c:valAx>
        <c:axId val="52581120"/>
        <c:scaling>
          <c:orientation val="minMax"/>
        </c:scaling>
        <c:axPos val="b"/>
        <c:majorGridlines/>
        <c:numFmt formatCode="General" sourceLinked="1"/>
        <c:tickLblPos val="nextTo"/>
        <c:crossAx val="52575232"/>
        <c:crosses val="autoZero"/>
        <c:crossBetween val="between"/>
      </c:valAx>
      <c:spPr>
        <a:solidFill>
          <a:schemeClr val="bg1">
            <a:lumMod val="65000"/>
          </a:schemeClr>
        </a:solidFill>
      </c:spPr>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style val="42"/>
  <c:chart>
    <c:title>
      <c:tx>
        <c:rich>
          <a:bodyPr/>
          <a:lstStyle/>
          <a:p>
            <a:pPr>
              <a:defRPr sz="2200">
                <a:solidFill>
                  <a:sysClr val="windowText" lastClr="000000"/>
                </a:solidFill>
              </a:defRPr>
            </a:pPr>
            <a:r>
              <a:rPr lang="en-US" sz="2200">
                <a:solidFill>
                  <a:sysClr val="windowText" lastClr="000000"/>
                </a:solidFill>
              </a:rPr>
              <a:t>Learner</a:t>
            </a:r>
            <a:r>
              <a:rPr lang="en-US" sz="2200" baseline="0">
                <a:solidFill>
                  <a:sysClr val="windowText" lastClr="000000"/>
                </a:solidFill>
              </a:rPr>
              <a:t> Achievement Trends</a:t>
            </a:r>
            <a:endParaRPr lang="en-US" sz="2200">
              <a:solidFill>
                <a:sysClr val="windowText" lastClr="000000"/>
              </a:solidFill>
            </a:endParaRPr>
          </a:p>
        </c:rich>
      </c:tx>
      <c:layout>
        <c:manualLayout>
          <c:xMode val="edge"/>
          <c:yMode val="edge"/>
          <c:x val="0.32856373363777297"/>
          <c:y val="3.7746806039488968E-2"/>
        </c:manualLayout>
      </c:layout>
    </c:title>
    <c:plotArea>
      <c:layout>
        <c:manualLayout>
          <c:layoutTarget val="inner"/>
          <c:xMode val="edge"/>
          <c:yMode val="edge"/>
          <c:x val="0.15647520375742513"/>
          <c:y val="3.7610161534686215E-2"/>
          <c:w val="0.81260326011880102"/>
          <c:h val="0.74057335820827264"/>
        </c:manualLayout>
      </c:layout>
      <c:lineChart>
        <c:grouping val="standard"/>
        <c:ser>
          <c:idx val="0"/>
          <c:order val="0"/>
          <c:tx>
            <c:strRef>
              <c:f>Sheet1!$A$4</c:f>
              <c:strCache>
                <c:ptCount val="1"/>
                <c:pt idx="0">
                  <c:v>EC</c:v>
                </c:pt>
              </c:strCache>
            </c:strRef>
          </c:tx>
          <c:cat>
            <c:strRef>
              <c:f>Sheet1!$B$3:$H$3</c:f>
              <c:strCache>
                <c:ptCount val="7"/>
                <c:pt idx="0">
                  <c:v>S2 Reading</c:v>
                </c:pt>
                <c:pt idx="1">
                  <c:v>S3 Reading </c:v>
                </c:pt>
                <c:pt idx="2">
                  <c:v>S4 Reading </c:v>
                </c:pt>
                <c:pt idx="4">
                  <c:v>S2 Math</c:v>
                </c:pt>
                <c:pt idx="5">
                  <c:v>S3 Math</c:v>
                </c:pt>
                <c:pt idx="6">
                  <c:v>S4 Math</c:v>
                </c:pt>
              </c:strCache>
            </c:strRef>
          </c:cat>
          <c:val>
            <c:numRef>
              <c:f>Sheet1!$B$4:$H$4</c:f>
              <c:numCache>
                <c:formatCode>###0</c:formatCode>
                <c:ptCount val="7"/>
                <c:pt idx="0">
                  <c:v>444.06876590126762</c:v>
                </c:pt>
                <c:pt idx="1">
                  <c:v>447.78389859437971</c:v>
                </c:pt>
                <c:pt idx="2">
                  <c:v>534.68723494833421</c:v>
                </c:pt>
                <c:pt idx="4">
                  <c:v>449.34053869775795</c:v>
                </c:pt>
                <c:pt idx="5">
                  <c:v>469.67701420986407</c:v>
                </c:pt>
                <c:pt idx="6">
                  <c:v>570.15177590093617</c:v>
                </c:pt>
              </c:numCache>
            </c:numRef>
          </c:val>
        </c:ser>
        <c:ser>
          <c:idx val="1"/>
          <c:order val="1"/>
          <c:tx>
            <c:strRef>
              <c:f>Sheet1!$A$5</c:f>
              <c:strCache>
                <c:ptCount val="1"/>
                <c:pt idx="0">
                  <c:v>FS</c:v>
                </c:pt>
              </c:strCache>
            </c:strRef>
          </c:tx>
          <c:cat>
            <c:strRef>
              <c:f>Sheet1!$B$3:$H$3</c:f>
              <c:strCache>
                <c:ptCount val="7"/>
                <c:pt idx="0">
                  <c:v>S2 Reading</c:v>
                </c:pt>
                <c:pt idx="1">
                  <c:v>S3 Reading </c:v>
                </c:pt>
                <c:pt idx="2">
                  <c:v>S4 Reading </c:v>
                </c:pt>
                <c:pt idx="4">
                  <c:v>S2 Math</c:v>
                </c:pt>
                <c:pt idx="5">
                  <c:v>S3 Math</c:v>
                </c:pt>
                <c:pt idx="6">
                  <c:v>S4 Math</c:v>
                </c:pt>
              </c:strCache>
            </c:strRef>
          </c:cat>
          <c:val>
            <c:numRef>
              <c:f>Sheet1!$B$5:$H$5</c:f>
              <c:numCache>
                <c:formatCode>###0</c:formatCode>
                <c:ptCount val="7"/>
                <c:pt idx="0">
                  <c:v>446.17359552115215</c:v>
                </c:pt>
                <c:pt idx="1">
                  <c:v>491.12803458383195</c:v>
                </c:pt>
                <c:pt idx="2">
                  <c:v>562.79913115725265</c:v>
                </c:pt>
                <c:pt idx="4">
                  <c:v>447.54594146082496</c:v>
                </c:pt>
                <c:pt idx="5">
                  <c:v>493.37196115374491</c:v>
                </c:pt>
                <c:pt idx="6">
                  <c:v>584.27423054595204</c:v>
                </c:pt>
              </c:numCache>
            </c:numRef>
          </c:val>
        </c:ser>
        <c:ser>
          <c:idx val="2"/>
          <c:order val="2"/>
          <c:tx>
            <c:strRef>
              <c:f>Sheet1!$A$6</c:f>
              <c:strCache>
                <c:ptCount val="1"/>
                <c:pt idx="0">
                  <c:v>GP</c:v>
                </c:pt>
              </c:strCache>
            </c:strRef>
          </c:tx>
          <c:cat>
            <c:strRef>
              <c:f>Sheet1!$B$3:$H$3</c:f>
              <c:strCache>
                <c:ptCount val="7"/>
                <c:pt idx="0">
                  <c:v>S2 Reading</c:v>
                </c:pt>
                <c:pt idx="1">
                  <c:v>S3 Reading </c:v>
                </c:pt>
                <c:pt idx="2">
                  <c:v>S4 Reading </c:v>
                </c:pt>
                <c:pt idx="4">
                  <c:v>S2 Math</c:v>
                </c:pt>
                <c:pt idx="5">
                  <c:v>S3 Math</c:v>
                </c:pt>
                <c:pt idx="6">
                  <c:v>S4 Math</c:v>
                </c:pt>
              </c:strCache>
            </c:strRef>
          </c:cat>
          <c:val>
            <c:numRef>
              <c:f>Sheet1!$B$6:$H$6</c:f>
              <c:numCache>
                <c:formatCode>###0</c:formatCode>
                <c:ptCount val="7"/>
                <c:pt idx="0">
                  <c:v>576.42426618132981</c:v>
                </c:pt>
                <c:pt idx="1">
                  <c:v>573.15080169165253</c:v>
                </c:pt>
                <c:pt idx="2">
                  <c:v>599.47376506451565</c:v>
                </c:pt>
                <c:pt idx="4">
                  <c:v>552.35959249088421</c:v>
                </c:pt>
                <c:pt idx="5">
                  <c:v>545.462652169786</c:v>
                </c:pt>
                <c:pt idx="6">
                  <c:v>614.62592115786163</c:v>
                </c:pt>
              </c:numCache>
            </c:numRef>
          </c:val>
        </c:ser>
        <c:ser>
          <c:idx val="3"/>
          <c:order val="3"/>
          <c:tx>
            <c:strRef>
              <c:f>Sheet1!$A$7</c:f>
              <c:strCache>
                <c:ptCount val="1"/>
                <c:pt idx="0">
                  <c:v>KZN</c:v>
                </c:pt>
              </c:strCache>
            </c:strRef>
          </c:tx>
          <c:cat>
            <c:strRef>
              <c:f>Sheet1!$B$3:$H$3</c:f>
              <c:strCache>
                <c:ptCount val="7"/>
                <c:pt idx="0">
                  <c:v>S2 Reading</c:v>
                </c:pt>
                <c:pt idx="1">
                  <c:v>S3 Reading </c:v>
                </c:pt>
                <c:pt idx="2">
                  <c:v>S4 Reading </c:v>
                </c:pt>
                <c:pt idx="4">
                  <c:v>S2 Math</c:v>
                </c:pt>
                <c:pt idx="5">
                  <c:v>S3 Math</c:v>
                </c:pt>
                <c:pt idx="6">
                  <c:v>S4 Math</c:v>
                </c:pt>
              </c:strCache>
            </c:strRef>
          </c:cat>
          <c:val>
            <c:numRef>
              <c:f>Sheet1!$B$7:$H$7</c:f>
              <c:numCache>
                <c:formatCode>###0</c:formatCode>
                <c:ptCount val="7"/>
                <c:pt idx="0">
                  <c:v>517.48899607769818</c:v>
                </c:pt>
                <c:pt idx="1">
                  <c:v>485.61801425729158</c:v>
                </c:pt>
                <c:pt idx="2">
                  <c:v>551.62632539267202</c:v>
                </c:pt>
                <c:pt idx="4">
                  <c:v>510.29385800195695</c:v>
                </c:pt>
                <c:pt idx="5">
                  <c:v>485.43512620020346</c:v>
                </c:pt>
                <c:pt idx="6">
                  <c:v>579.09835064388562</c:v>
                </c:pt>
              </c:numCache>
            </c:numRef>
          </c:val>
        </c:ser>
        <c:ser>
          <c:idx val="4"/>
          <c:order val="4"/>
          <c:tx>
            <c:strRef>
              <c:f>Sheet1!$A$8</c:f>
              <c:strCache>
                <c:ptCount val="1"/>
                <c:pt idx="0">
                  <c:v>LP</c:v>
                </c:pt>
              </c:strCache>
            </c:strRef>
          </c:tx>
          <c:cat>
            <c:strRef>
              <c:f>Sheet1!$B$3:$H$3</c:f>
              <c:strCache>
                <c:ptCount val="7"/>
                <c:pt idx="0">
                  <c:v>S2 Reading</c:v>
                </c:pt>
                <c:pt idx="1">
                  <c:v>S3 Reading </c:v>
                </c:pt>
                <c:pt idx="2">
                  <c:v>S4 Reading </c:v>
                </c:pt>
                <c:pt idx="4">
                  <c:v>S2 Math</c:v>
                </c:pt>
                <c:pt idx="5">
                  <c:v>S3 Math</c:v>
                </c:pt>
                <c:pt idx="6">
                  <c:v>S4 Math</c:v>
                </c:pt>
              </c:strCache>
            </c:strRef>
          </c:cat>
          <c:val>
            <c:numRef>
              <c:f>Sheet1!$B$8:$H$8</c:f>
              <c:numCache>
                <c:formatCode>###0</c:formatCode>
                <c:ptCount val="7"/>
                <c:pt idx="0">
                  <c:v>436.73077863757527</c:v>
                </c:pt>
                <c:pt idx="1">
                  <c:v>425.7438682963683</c:v>
                </c:pt>
                <c:pt idx="2">
                  <c:v>519.03348696388014</c:v>
                </c:pt>
                <c:pt idx="4">
                  <c:v>446.00006679590388</c:v>
                </c:pt>
                <c:pt idx="5">
                  <c:v>447.64982484464946</c:v>
                </c:pt>
                <c:pt idx="6">
                  <c:v>554.17525361291644</c:v>
                </c:pt>
              </c:numCache>
            </c:numRef>
          </c:val>
        </c:ser>
        <c:ser>
          <c:idx val="5"/>
          <c:order val="5"/>
          <c:tx>
            <c:strRef>
              <c:f>Sheet1!$A$9</c:f>
              <c:strCache>
                <c:ptCount val="1"/>
                <c:pt idx="0">
                  <c:v>MPU</c:v>
                </c:pt>
              </c:strCache>
            </c:strRef>
          </c:tx>
          <c:cat>
            <c:strRef>
              <c:f>Sheet1!$B$3:$H$3</c:f>
              <c:strCache>
                <c:ptCount val="7"/>
                <c:pt idx="0">
                  <c:v>S2 Reading</c:v>
                </c:pt>
                <c:pt idx="1">
                  <c:v>S3 Reading </c:v>
                </c:pt>
                <c:pt idx="2">
                  <c:v>S4 Reading </c:v>
                </c:pt>
                <c:pt idx="4">
                  <c:v>S2 Math</c:v>
                </c:pt>
                <c:pt idx="5">
                  <c:v>S3 Math</c:v>
                </c:pt>
                <c:pt idx="6">
                  <c:v>S4 Math</c:v>
                </c:pt>
              </c:strCache>
            </c:strRef>
          </c:cat>
          <c:val>
            <c:numRef>
              <c:f>Sheet1!$B$9:$H$9</c:f>
              <c:numCache>
                <c:formatCode>###0</c:formatCode>
                <c:ptCount val="7"/>
                <c:pt idx="0">
                  <c:v>428.11429286635803</c:v>
                </c:pt>
                <c:pt idx="1">
                  <c:v>473.6443936752629</c:v>
                </c:pt>
                <c:pt idx="2">
                  <c:v>552.52901134320757</c:v>
                </c:pt>
                <c:pt idx="4">
                  <c:v>433.44793283076388</c:v>
                </c:pt>
                <c:pt idx="5">
                  <c:v>477.18466491389387</c:v>
                </c:pt>
                <c:pt idx="6">
                  <c:v>575.68431453960034</c:v>
                </c:pt>
              </c:numCache>
            </c:numRef>
          </c:val>
        </c:ser>
        <c:ser>
          <c:idx val="6"/>
          <c:order val="6"/>
          <c:tx>
            <c:strRef>
              <c:f>Sheet1!$A$10</c:f>
              <c:strCache>
                <c:ptCount val="1"/>
                <c:pt idx="0">
                  <c:v>NC</c:v>
                </c:pt>
              </c:strCache>
            </c:strRef>
          </c:tx>
          <c:cat>
            <c:strRef>
              <c:f>Sheet1!$B$3:$H$3</c:f>
              <c:strCache>
                <c:ptCount val="7"/>
                <c:pt idx="0">
                  <c:v>S2 Reading</c:v>
                </c:pt>
                <c:pt idx="1">
                  <c:v>S3 Reading </c:v>
                </c:pt>
                <c:pt idx="2">
                  <c:v>S4 Reading </c:v>
                </c:pt>
                <c:pt idx="4">
                  <c:v>S2 Math</c:v>
                </c:pt>
                <c:pt idx="5">
                  <c:v>S3 Math</c:v>
                </c:pt>
                <c:pt idx="6">
                  <c:v>S4 Math</c:v>
                </c:pt>
              </c:strCache>
            </c:strRef>
          </c:cat>
          <c:val>
            <c:numRef>
              <c:f>Sheet1!$B$10:$H$10</c:f>
              <c:numCache>
                <c:formatCode>###0</c:formatCode>
                <c:ptCount val="7"/>
                <c:pt idx="0">
                  <c:v>470.30443831976908</c:v>
                </c:pt>
                <c:pt idx="1">
                  <c:v>505.70352929831523</c:v>
                </c:pt>
                <c:pt idx="2">
                  <c:v>544.31471494522339</c:v>
                </c:pt>
                <c:pt idx="4">
                  <c:v>460.91127972345453</c:v>
                </c:pt>
                <c:pt idx="5">
                  <c:v>498.73877919205205</c:v>
                </c:pt>
                <c:pt idx="6">
                  <c:v>575.2107901597617</c:v>
                </c:pt>
              </c:numCache>
            </c:numRef>
          </c:val>
        </c:ser>
        <c:ser>
          <c:idx val="7"/>
          <c:order val="7"/>
          <c:tx>
            <c:strRef>
              <c:f>Sheet1!$A$11</c:f>
              <c:strCache>
                <c:ptCount val="1"/>
                <c:pt idx="0">
                  <c:v>NW</c:v>
                </c:pt>
              </c:strCache>
            </c:strRef>
          </c:tx>
          <c:cat>
            <c:strRef>
              <c:f>Sheet1!$B$3:$H$3</c:f>
              <c:strCache>
                <c:ptCount val="7"/>
                <c:pt idx="0">
                  <c:v>S2 Reading</c:v>
                </c:pt>
                <c:pt idx="1">
                  <c:v>S3 Reading </c:v>
                </c:pt>
                <c:pt idx="2">
                  <c:v>S4 Reading </c:v>
                </c:pt>
                <c:pt idx="4">
                  <c:v>S2 Math</c:v>
                </c:pt>
                <c:pt idx="5">
                  <c:v>S3 Math</c:v>
                </c:pt>
                <c:pt idx="6">
                  <c:v>S4 Math</c:v>
                </c:pt>
              </c:strCache>
            </c:strRef>
          </c:cat>
          <c:val>
            <c:numRef>
              <c:f>Sheet1!$B$11:$H$11</c:f>
              <c:numCache>
                <c:formatCode>###0</c:formatCode>
                <c:ptCount val="7"/>
                <c:pt idx="0">
                  <c:v>427.67149684083182</c:v>
                </c:pt>
                <c:pt idx="1">
                  <c:v>506.25926507320867</c:v>
                </c:pt>
                <c:pt idx="2">
                  <c:v>543.48279939074882</c:v>
                </c:pt>
                <c:pt idx="4">
                  <c:v>419.57839145135824</c:v>
                </c:pt>
                <c:pt idx="5">
                  <c:v>503.22753166944</c:v>
                </c:pt>
                <c:pt idx="6">
                  <c:v>573.85448080416188</c:v>
                </c:pt>
              </c:numCache>
            </c:numRef>
          </c:val>
        </c:ser>
        <c:ser>
          <c:idx val="8"/>
          <c:order val="8"/>
          <c:tx>
            <c:strRef>
              <c:f>Sheet1!$A$12</c:f>
              <c:strCache>
                <c:ptCount val="1"/>
                <c:pt idx="0">
                  <c:v>WC</c:v>
                </c:pt>
              </c:strCache>
            </c:strRef>
          </c:tx>
          <c:cat>
            <c:strRef>
              <c:f>Sheet1!$B$3:$H$3</c:f>
              <c:strCache>
                <c:ptCount val="7"/>
                <c:pt idx="0">
                  <c:v>S2 Reading</c:v>
                </c:pt>
                <c:pt idx="1">
                  <c:v>S3 Reading </c:v>
                </c:pt>
                <c:pt idx="2">
                  <c:v>S4 Reading </c:v>
                </c:pt>
                <c:pt idx="4">
                  <c:v>S2 Math</c:v>
                </c:pt>
                <c:pt idx="5">
                  <c:v>S3 Math</c:v>
                </c:pt>
                <c:pt idx="6">
                  <c:v>S4 Math</c:v>
                </c:pt>
              </c:strCache>
            </c:strRef>
          </c:cat>
          <c:val>
            <c:numRef>
              <c:f>Sheet1!$B$12:$H$12</c:f>
              <c:numCache>
                <c:formatCode>###0</c:formatCode>
                <c:ptCount val="7"/>
                <c:pt idx="0">
                  <c:v>629.32453245653539</c:v>
                </c:pt>
                <c:pt idx="1">
                  <c:v>583.35452179359982</c:v>
                </c:pt>
                <c:pt idx="2">
                  <c:v>630.14704752846148</c:v>
                </c:pt>
                <c:pt idx="4">
                  <c:v>591.0783565584594</c:v>
                </c:pt>
                <c:pt idx="5">
                  <c:v>565.5203402367755</c:v>
                </c:pt>
                <c:pt idx="6">
                  <c:v>672.93697842067138</c:v>
                </c:pt>
              </c:numCache>
            </c:numRef>
          </c:val>
        </c:ser>
        <c:ser>
          <c:idx val="9"/>
          <c:order val="9"/>
          <c:tx>
            <c:strRef>
              <c:f>Sheet1!$A$13</c:f>
              <c:strCache>
                <c:ptCount val="1"/>
                <c:pt idx="0">
                  <c:v>South Africa</c:v>
                </c:pt>
              </c:strCache>
            </c:strRef>
          </c:tx>
          <c:cat>
            <c:strRef>
              <c:f>Sheet1!$B$3:$H$3</c:f>
              <c:strCache>
                <c:ptCount val="7"/>
                <c:pt idx="0">
                  <c:v>S2 Reading</c:v>
                </c:pt>
                <c:pt idx="1">
                  <c:v>S3 Reading </c:v>
                </c:pt>
                <c:pt idx="2">
                  <c:v>S4 Reading </c:v>
                </c:pt>
                <c:pt idx="4">
                  <c:v>S2 Math</c:v>
                </c:pt>
                <c:pt idx="5">
                  <c:v>S3 Math</c:v>
                </c:pt>
                <c:pt idx="6">
                  <c:v>S4 Math</c:v>
                </c:pt>
              </c:strCache>
            </c:strRef>
          </c:cat>
          <c:val>
            <c:numRef>
              <c:f>Sheet1!$B$13:$H$13</c:f>
              <c:numCache>
                <c:formatCode>###0</c:formatCode>
                <c:ptCount val="7"/>
                <c:pt idx="0">
                  <c:v>492.2583448549305</c:v>
                </c:pt>
                <c:pt idx="1">
                  <c:v>495.0959754842026</c:v>
                </c:pt>
                <c:pt idx="2">
                  <c:v>557.99465239399171</c:v>
                </c:pt>
                <c:pt idx="4">
                  <c:v>486.14533145592395</c:v>
                </c:pt>
                <c:pt idx="5">
                  <c:v>495.41491899628204</c:v>
                </c:pt>
                <c:pt idx="6">
                  <c:v>587.17936436728064</c:v>
                </c:pt>
              </c:numCache>
            </c:numRef>
          </c:val>
        </c:ser>
        <c:dLbls/>
        <c:marker val="1"/>
        <c:axId val="54889472"/>
        <c:axId val="54911744"/>
      </c:lineChart>
      <c:catAx>
        <c:axId val="54889472"/>
        <c:scaling>
          <c:orientation val="minMax"/>
        </c:scaling>
        <c:axPos val="b"/>
        <c:numFmt formatCode="General" sourceLinked="0"/>
        <c:majorTickMark val="none"/>
        <c:tickLblPos val="nextTo"/>
        <c:txPr>
          <a:bodyPr/>
          <a:lstStyle/>
          <a:p>
            <a:pPr>
              <a:defRPr sz="1400"/>
            </a:pPr>
            <a:endParaRPr lang="en-US"/>
          </a:p>
        </c:txPr>
        <c:crossAx val="54911744"/>
        <c:crosses val="autoZero"/>
        <c:auto val="1"/>
        <c:lblAlgn val="ctr"/>
        <c:lblOffset val="100"/>
      </c:catAx>
      <c:valAx>
        <c:axId val="54911744"/>
        <c:scaling>
          <c:orientation val="minMax"/>
          <c:max val="1000"/>
        </c:scaling>
        <c:axPos val="l"/>
        <c:majorGridlines/>
        <c:title>
          <c:tx>
            <c:rich>
              <a:bodyPr rot="-5400000" vert="horz"/>
              <a:lstStyle/>
              <a:p>
                <a:pPr>
                  <a:defRPr sz="2000"/>
                </a:pPr>
                <a:r>
                  <a:rPr lang="en-US" sz="2000"/>
                  <a:t>SACMEQ MEAN </a:t>
                </a:r>
              </a:p>
            </c:rich>
          </c:tx>
          <c:layout>
            <c:manualLayout>
              <c:xMode val="edge"/>
              <c:yMode val="edge"/>
              <c:x val="2.864468603105402E-2"/>
              <c:y val="0.24639469071337755"/>
            </c:manualLayout>
          </c:layout>
        </c:title>
        <c:numFmt formatCode="###0" sourceLinked="1"/>
        <c:majorTickMark val="none"/>
        <c:tickLblPos val="nextTo"/>
        <c:txPr>
          <a:bodyPr/>
          <a:lstStyle/>
          <a:p>
            <a:pPr>
              <a:defRPr sz="1400"/>
            </a:pPr>
            <a:endParaRPr lang="en-US"/>
          </a:p>
        </c:txPr>
        <c:crossAx val="54889472"/>
        <c:crosses val="autoZero"/>
        <c:crossBetween val="between"/>
      </c:valAx>
      <c:spPr>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c:spPr>
    </c:plotArea>
    <c:legend>
      <c:legendPos val="b"/>
      <c:layout>
        <c:manualLayout>
          <c:xMode val="edge"/>
          <c:yMode val="edge"/>
          <c:x val="0.11294640143666251"/>
          <c:y val="0.85167562896101401"/>
          <c:w val="0.8583175853018371"/>
          <c:h val="0.13670996918068171"/>
        </c:manualLayout>
      </c:layout>
      <c:txPr>
        <a:bodyPr/>
        <a:lstStyle/>
        <a:p>
          <a:pPr>
            <a:defRPr sz="1400"/>
          </a:pPr>
          <a:endParaRPr lang="en-US"/>
        </a:p>
      </c:txPr>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5.0416887253643475E-2"/>
          <c:y val="1.7697424791461532E-2"/>
          <c:w val="0.84166119256844696"/>
          <c:h val="0.58020627084053056"/>
        </c:manualLayout>
      </c:layout>
      <c:barChart>
        <c:barDir val="col"/>
        <c:grouping val="clustered"/>
        <c:ser>
          <c:idx val="0"/>
          <c:order val="0"/>
          <c:tx>
            <c:strRef>
              <c:f>Sheet2!$G$4</c:f>
              <c:strCache>
                <c:ptCount val="1"/>
                <c:pt idx="0">
                  <c:v>SACMEQ III</c:v>
                </c:pt>
              </c:strCache>
            </c:strRef>
          </c:tx>
          <c:spPr>
            <a:solidFill>
              <a:srgbClr val="FFC000"/>
            </a:solidFill>
            <a:scene3d>
              <a:camera prst="orthographicFront"/>
              <a:lightRig rig="threePt" dir="t"/>
            </a:scene3d>
            <a:sp3d>
              <a:bevelT/>
            </a:sp3d>
          </c:spPr>
          <c:dLbls>
            <c:delete val="1"/>
          </c:dLbls>
          <c:cat>
            <c:multiLvlStrRef>
              <c:f>Sheet2!$H$1:$AC$3</c:f>
              <c:multiLvlStrCache>
                <c:ptCount val="22"/>
                <c:lvl>
                  <c:pt idx="0">
                    <c:v>Boys</c:v>
                  </c:pt>
                  <c:pt idx="1">
                    <c:v>Girls</c:v>
                  </c:pt>
                  <c:pt idx="3">
                    <c:v>Rural</c:v>
                  </c:pt>
                  <c:pt idx="4">
                    <c:v>Urban</c:v>
                  </c:pt>
                  <c:pt idx="6">
                    <c:v>Low SES</c:v>
                  </c:pt>
                  <c:pt idx="7">
                    <c:v>High SES</c:v>
                  </c:pt>
                  <c:pt idx="9">
                    <c:v>South Africa</c:v>
                  </c:pt>
                  <c:pt idx="12">
                    <c:v>Boys</c:v>
                  </c:pt>
                  <c:pt idx="13">
                    <c:v>Girls</c:v>
                  </c:pt>
                  <c:pt idx="15">
                    <c:v>Rural</c:v>
                  </c:pt>
                  <c:pt idx="16">
                    <c:v>Urban</c:v>
                  </c:pt>
                  <c:pt idx="18">
                    <c:v>Low SES</c:v>
                  </c:pt>
                  <c:pt idx="19">
                    <c:v>High SES</c:v>
                  </c:pt>
                  <c:pt idx="21">
                    <c:v>South Africa</c:v>
                  </c:pt>
                </c:lvl>
                <c:lvl>
                  <c:pt idx="0">
                    <c:v>Gender</c:v>
                  </c:pt>
                  <c:pt idx="3">
                    <c:v>School Location</c:v>
                  </c:pt>
                  <c:pt idx="6">
                    <c:v>Socio-economic level</c:v>
                  </c:pt>
                  <c:pt idx="12">
                    <c:v>Gender</c:v>
                  </c:pt>
                  <c:pt idx="15">
                    <c:v>School Location</c:v>
                  </c:pt>
                  <c:pt idx="18">
                    <c:v>Socio-economic level</c:v>
                  </c:pt>
                </c:lvl>
                <c:lvl>
                  <c:pt idx="0">
                    <c:v>Reading</c:v>
                  </c:pt>
                  <c:pt idx="12">
                    <c:v>Mathematics</c:v>
                  </c:pt>
                </c:lvl>
              </c:multiLvlStrCache>
            </c:multiLvlStrRef>
          </c:cat>
          <c:val>
            <c:numRef>
              <c:f>Sheet2!$H$4:$AC$4</c:f>
              <c:numCache>
                <c:formatCode>General</c:formatCode>
                <c:ptCount val="22"/>
                <c:pt idx="0" formatCode="0">
                  <c:v>483.5</c:v>
                </c:pt>
                <c:pt idx="1">
                  <c:v>506</c:v>
                </c:pt>
                <c:pt idx="3" formatCode="0">
                  <c:v>440.8</c:v>
                </c:pt>
                <c:pt idx="4" formatCode="0">
                  <c:v>549.20000000000005</c:v>
                </c:pt>
                <c:pt idx="6" formatCode="0">
                  <c:v>423.2</c:v>
                </c:pt>
                <c:pt idx="7" formatCode="0">
                  <c:v>605.6</c:v>
                </c:pt>
                <c:pt idx="9" formatCode="0">
                  <c:v>494.9</c:v>
                </c:pt>
                <c:pt idx="11">
                  <c:v>0</c:v>
                </c:pt>
                <c:pt idx="12" formatCode="0">
                  <c:v>491.2</c:v>
                </c:pt>
                <c:pt idx="13" formatCode="0">
                  <c:v>498.4</c:v>
                </c:pt>
                <c:pt idx="15" formatCode="0">
                  <c:v>456.7</c:v>
                </c:pt>
                <c:pt idx="16" formatCode="0">
                  <c:v>533.1</c:v>
                </c:pt>
                <c:pt idx="18" formatCode="0">
                  <c:v>446.2</c:v>
                </c:pt>
                <c:pt idx="19" formatCode="0">
                  <c:v>578.6</c:v>
                </c:pt>
                <c:pt idx="21" formatCode="0">
                  <c:v>494.8</c:v>
                </c:pt>
              </c:numCache>
            </c:numRef>
          </c:val>
        </c:ser>
        <c:ser>
          <c:idx val="1"/>
          <c:order val="1"/>
          <c:tx>
            <c:strRef>
              <c:f>Sheet2!$G$5</c:f>
              <c:strCache>
                <c:ptCount val="1"/>
                <c:pt idx="0">
                  <c:v>SACMEQ IV</c:v>
                </c:pt>
              </c:strCache>
            </c:strRef>
          </c:tx>
          <c:spPr>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scene3d>
              <a:camera prst="orthographicFront"/>
              <a:lightRig rig="threePt" dir="t"/>
            </a:scene3d>
            <a:sp3d>
              <a:bevelT/>
            </a:sp3d>
          </c:spPr>
          <c:dLbls>
            <c:dLbl>
              <c:idx val="11"/>
              <c:delete val="1"/>
              <c:extLst>
                <c:ext xmlns:c15="http://schemas.microsoft.com/office/drawing/2012/chart" uri="{CE6537A1-D6FC-4f65-9D91-7224C49458BB}"/>
              </c:extLst>
            </c:dLbl>
            <c:spPr>
              <a:noFill/>
              <a:ln>
                <a:noFill/>
              </a:ln>
              <a:effectLst/>
            </c:spPr>
            <c:txPr>
              <a:bodyPr/>
              <a:lstStyle/>
              <a:p>
                <a:pPr>
                  <a:defRPr sz="1200" b="1"/>
                </a:pPr>
                <a:endParaRPr lang="en-US"/>
              </a:p>
            </c:txPr>
            <c:dLblPos val="outEnd"/>
            <c:showVal val="1"/>
            <c:extLst>
              <c:ext xmlns:c15="http://schemas.microsoft.com/office/drawing/2012/chart" uri="{CE6537A1-D6FC-4f65-9D91-7224C49458BB}">
                <c15:showLeaderLines val="0"/>
              </c:ext>
            </c:extLst>
          </c:dLbls>
          <c:cat>
            <c:multiLvlStrRef>
              <c:f>Sheet2!$H$1:$AC$3</c:f>
              <c:multiLvlStrCache>
                <c:ptCount val="22"/>
                <c:lvl>
                  <c:pt idx="0">
                    <c:v>Boys</c:v>
                  </c:pt>
                  <c:pt idx="1">
                    <c:v>Girls</c:v>
                  </c:pt>
                  <c:pt idx="3">
                    <c:v>Rural</c:v>
                  </c:pt>
                  <c:pt idx="4">
                    <c:v>Urban</c:v>
                  </c:pt>
                  <c:pt idx="6">
                    <c:v>Low SES</c:v>
                  </c:pt>
                  <c:pt idx="7">
                    <c:v>High SES</c:v>
                  </c:pt>
                  <c:pt idx="9">
                    <c:v>South Africa</c:v>
                  </c:pt>
                  <c:pt idx="12">
                    <c:v>Boys</c:v>
                  </c:pt>
                  <c:pt idx="13">
                    <c:v>Girls</c:v>
                  </c:pt>
                  <c:pt idx="15">
                    <c:v>Rural</c:v>
                  </c:pt>
                  <c:pt idx="16">
                    <c:v>Urban</c:v>
                  </c:pt>
                  <c:pt idx="18">
                    <c:v>Low SES</c:v>
                  </c:pt>
                  <c:pt idx="19">
                    <c:v>High SES</c:v>
                  </c:pt>
                  <c:pt idx="21">
                    <c:v>South Africa</c:v>
                  </c:pt>
                </c:lvl>
                <c:lvl>
                  <c:pt idx="0">
                    <c:v>Gender</c:v>
                  </c:pt>
                  <c:pt idx="3">
                    <c:v>School Location</c:v>
                  </c:pt>
                  <c:pt idx="6">
                    <c:v>Socio-economic level</c:v>
                  </c:pt>
                  <c:pt idx="12">
                    <c:v>Gender</c:v>
                  </c:pt>
                  <c:pt idx="15">
                    <c:v>School Location</c:v>
                  </c:pt>
                  <c:pt idx="18">
                    <c:v>Socio-economic level</c:v>
                  </c:pt>
                </c:lvl>
                <c:lvl>
                  <c:pt idx="0">
                    <c:v>Reading</c:v>
                  </c:pt>
                  <c:pt idx="12">
                    <c:v>Mathematics</c:v>
                  </c:pt>
                </c:lvl>
              </c:multiLvlStrCache>
            </c:multiLvlStrRef>
          </c:cat>
          <c:val>
            <c:numRef>
              <c:f>Sheet2!$H$5:$AC$5</c:f>
              <c:numCache>
                <c:formatCode>General</c:formatCode>
                <c:ptCount val="22"/>
                <c:pt idx="0">
                  <c:v>548</c:v>
                </c:pt>
                <c:pt idx="1">
                  <c:v>568</c:v>
                </c:pt>
                <c:pt idx="3">
                  <c:v>521</c:v>
                </c:pt>
                <c:pt idx="4">
                  <c:v>598</c:v>
                </c:pt>
                <c:pt idx="6">
                  <c:v>538</c:v>
                </c:pt>
                <c:pt idx="7">
                  <c:v>581</c:v>
                </c:pt>
                <c:pt idx="9">
                  <c:v>558</c:v>
                </c:pt>
                <c:pt idx="11">
                  <c:v>0</c:v>
                </c:pt>
                <c:pt idx="12">
                  <c:v>585</c:v>
                </c:pt>
                <c:pt idx="13">
                  <c:v>589</c:v>
                </c:pt>
                <c:pt idx="15">
                  <c:v>554</c:v>
                </c:pt>
                <c:pt idx="16">
                  <c:v>621</c:v>
                </c:pt>
                <c:pt idx="18">
                  <c:v>566</c:v>
                </c:pt>
                <c:pt idx="19">
                  <c:v>612</c:v>
                </c:pt>
                <c:pt idx="21">
                  <c:v>587</c:v>
                </c:pt>
              </c:numCache>
            </c:numRef>
          </c:val>
        </c:ser>
        <c:dLbls>
          <c:showVal val="1"/>
        </c:dLbls>
        <c:gapWidth val="50"/>
        <c:axId val="53033984"/>
        <c:axId val="53039872"/>
      </c:barChart>
      <c:catAx>
        <c:axId val="53033984"/>
        <c:scaling>
          <c:orientation val="minMax"/>
        </c:scaling>
        <c:axPos val="b"/>
        <c:numFmt formatCode="General" sourceLinked="0"/>
        <c:tickLblPos val="nextTo"/>
        <c:txPr>
          <a:bodyPr rot="-5400000" vert="horz"/>
          <a:lstStyle/>
          <a:p>
            <a:pPr>
              <a:defRPr sz="1600"/>
            </a:pPr>
            <a:endParaRPr lang="en-US"/>
          </a:p>
        </c:txPr>
        <c:crossAx val="53039872"/>
        <c:crosses val="autoZero"/>
        <c:auto val="1"/>
        <c:lblAlgn val="ctr"/>
        <c:lblOffset val="100"/>
      </c:catAx>
      <c:valAx>
        <c:axId val="53039872"/>
        <c:scaling>
          <c:orientation val="minMax"/>
        </c:scaling>
        <c:axPos val="l"/>
        <c:majorGridlines/>
        <c:numFmt formatCode="0" sourceLinked="1"/>
        <c:tickLblPos val="nextTo"/>
        <c:txPr>
          <a:bodyPr/>
          <a:lstStyle/>
          <a:p>
            <a:pPr>
              <a:defRPr sz="1200"/>
            </a:pPr>
            <a:endParaRPr lang="en-US"/>
          </a:p>
        </c:txPr>
        <c:crossAx val="53033984"/>
        <c:crosses val="autoZero"/>
        <c:crossBetween val="between"/>
      </c:valAx>
    </c:plotArea>
    <c:legend>
      <c:legendPos val="r"/>
      <c:layout>
        <c:manualLayout>
          <c:xMode val="edge"/>
          <c:yMode val="edge"/>
          <c:x val="0.89207807982209031"/>
          <c:y val="0.45422537439581262"/>
          <c:w val="9.9489448122369567E-2"/>
          <c:h val="9.1549251208374871E-2"/>
        </c:manualLayout>
      </c:layout>
      <c:txPr>
        <a:bodyPr/>
        <a:lstStyle/>
        <a:p>
          <a:pPr>
            <a:defRPr sz="1200"/>
          </a:pPr>
          <a:endParaRPr lang="en-US"/>
        </a:p>
      </c:txPr>
    </c:legend>
    <c:plotVisOnly val="1"/>
    <c:dispBlanksAs val="gap"/>
  </c:chart>
  <c:spPr>
    <a:ln>
      <a:solidFill>
        <a:schemeClr val="accent1"/>
      </a:solid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style val="10"/>
  <c:chart>
    <c:plotArea>
      <c:layout/>
      <c:barChart>
        <c:barDir val="col"/>
        <c:grouping val="clustered"/>
        <c:ser>
          <c:idx val="4"/>
          <c:order val="0"/>
          <c:tx>
            <c:strRef>
              <c:f>Sheet3!$G$1:$G$2</c:f>
              <c:strCache>
                <c:ptCount val="1"/>
                <c:pt idx="0">
                  <c:v>Level 8 % SACMEQ III</c:v>
                </c:pt>
              </c:strCache>
            </c:strRef>
          </c:tx>
          <c:spPr>
            <a:ln w="47625">
              <a:noFill/>
            </a:ln>
            <a:scene3d>
              <a:camera prst="orthographicFront"/>
              <a:lightRig rig="threePt" dir="t"/>
            </a:scene3d>
            <a:sp3d>
              <a:bevelT/>
            </a:sp3d>
          </c:spPr>
          <c:dLbls>
            <c:spPr>
              <a:noFill/>
              <a:ln>
                <a:noFill/>
              </a:ln>
              <a:effectLst/>
            </c:spPr>
            <c:txPr>
              <a:bodyPr/>
              <a:lstStyle/>
              <a:p>
                <a:pPr>
                  <a:defRPr sz="1200" b="0"/>
                </a:pPr>
                <a:endParaRPr lang="en-US"/>
              </a:p>
            </c:txPr>
            <c:showVal val="1"/>
            <c:extLst>
              <c:ext xmlns:c15="http://schemas.microsoft.com/office/drawing/2012/chart" uri="{CE6537A1-D6FC-4f65-9D91-7224C49458BB}">
                <c15:showLeaderLines val="0"/>
              </c:ext>
            </c:extLst>
          </c:dLbls>
          <c:cat>
            <c:strRef>
              <c:f>Sheet3!$B$3:$B$12</c:f>
              <c:strCache>
                <c:ptCount val="10"/>
                <c:pt idx="0">
                  <c:v>Eastern Cape </c:v>
                </c:pt>
                <c:pt idx="1">
                  <c:v>Free State </c:v>
                </c:pt>
                <c:pt idx="2">
                  <c:v>Gauteng </c:v>
                </c:pt>
                <c:pt idx="3">
                  <c:v>Kwazulu-Natal </c:v>
                </c:pt>
                <c:pt idx="4">
                  <c:v>Limpopo </c:v>
                </c:pt>
                <c:pt idx="5">
                  <c:v>Mpumalanga </c:v>
                </c:pt>
                <c:pt idx="6">
                  <c:v>Northern Cape </c:v>
                </c:pt>
                <c:pt idx="7">
                  <c:v>North West </c:v>
                </c:pt>
                <c:pt idx="8">
                  <c:v>Western Cape </c:v>
                </c:pt>
                <c:pt idx="9">
                  <c:v>South Africa</c:v>
                </c:pt>
              </c:strCache>
            </c:strRef>
          </c:cat>
          <c:val>
            <c:numRef>
              <c:f>Sheet3!$G$3:$G$12</c:f>
              <c:numCache>
                <c:formatCode>General</c:formatCode>
                <c:ptCount val="10"/>
                <c:pt idx="0">
                  <c:v>62.5</c:v>
                </c:pt>
                <c:pt idx="1">
                  <c:v>79.5</c:v>
                </c:pt>
                <c:pt idx="2">
                  <c:v>87.6</c:v>
                </c:pt>
                <c:pt idx="3">
                  <c:v>73.900000000000006</c:v>
                </c:pt>
                <c:pt idx="4">
                  <c:v>87.1</c:v>
                </c:pt>
                <c:pt idx="5">
                  <c:v>62.2</c:v>
                </c:pt>
                <c:pt idx="6">
                  <c:v>87.1</c:v>
                </c:pt>
                <c:pt idx="7">
                  <c:v>80.599999999999994</c:v>
                </c:pt>
                <c:pt idx="8">
                  <c:v>93.9</c:v>
                </c:pt>
                <c:pt idx="9">
                  <c:v>77.8</c:v>
                </c:pt>
              </c:numCache>
            </c:numRef>
          </c:val>
        </c:ser>
        <c:ser>
          <c:idx val="5"/>
          <c:order val="1"/>
          <c:tx>
            <c:strRef>
              <c:f>Sheet3!$H$1:$H$2</c:f>
              <c:strCache>
                <c:ptCount val="1"/>
                <c:pt idx="0">
                  <c:v>Level 8 % SACMEQ IV</c:v>
                </c:pt>
              </c:strCache>
            </c:strRef>
          </c:tx>
          <c:spPr>
            <a:ln w="47625">
              <a:noFill/>
            </a:ln>
            <a:scene3d>
              <a:camera prst="orthographicFront"/>
              <a:lightRig rig="threePt" dir="t"/>
            </a:scene3d>
            <a:sp3d>
              <a:bevelT/>
            </a:sp3d>
          </c:spPr>
          <c:dLbls>
            <c:spPr>
              <a:noFill/>
              <a:ln>
                <a:noFill/>
              </a:ln>
              <a:effectLst/>
            </c:spPr>
            <c:txPr>
              <a:bodyPr/>
              <a:lstStyle/>
              <a:p>
                <a:pPr>
                  <a:defRPr sz="1200" b="1"/>
                </a:pPr>
                <a:endParaRPr lang="en-US"/>
              </a:p>
            </c:txPr>
            <c:showVal val="1"/>
            <c:extLst>
              <c:ext xmlns:c15="http://schemas.microsoft.com/office/drawing/2012/chart" uri="{CE6537A1-D6FC-4f65-9D91-7224C49458BB}">
                <c15:showLeaderLines val="0"/>
              </c:ext>
            </c:extLst>
          </c:dLbls>
          <c:cat>
            <c:strRef>
              <c:f>Sheet3!$B$3:$B$12</c:f>
              <c:strCache>
                <c:ptCount val="10"/>
                <c:pt idx="0">
                  <c:v>Eastern Cape </c:v>
                </c:pt>
                <c:pt idx="1">
                  <c:v>Free State </c:v>
                </c:pt>
                <c:pt idx="2">
                  <c:v>Gauteng </c:v>
                </c:pt>
                <c:pt idx="3">
                  <c:v>Kwazulu-Natal </c:v>
                </c:pt>
                <c:pt idx="4">
                  <c:v>Limpopo </c:v>
                </c:pt>
                <c:pt idx="5">
                  <c:v>Mpumalanga </c:v>
                </c:pt>
                <c:pt idx="6">
                  <c:v>Northern Cape </c:v>
                </c:pt>
                <c:pt idx="7">
                  <c:v>North West </c:v>
                </c:pt>
                <c:pt idx="8">
                  <c:v>Western Cape </c:v>
                </c:pt>
                <c:pt idx="9">
                  <c:v>South Africa</c:v>
                </c:pt>
              </c:strCache>
            </c:strRef>
          </c:cat>
          <c:val>
            <c:numRef>
              <c:f>Sheet3!$H$3:$H$12</c:f>
              <c:numCache>
                <c:formatCode>General</c:formatCode>
                <c:ptCount val="10"/>
                <c:pt idx="0">
                  <c:v>24.6</c:v>
                </c:pt>
                <c:pt idx="1">
                  <c:v>4.7</c:v>
                </c:pt>
                <c:pt idx="2">
                  <c:v>56.5</c:v>
                </c:pt>
                <c:pt idx="3">
                  <c:v>32.300000000000011</c:v>
                </c:pt>
                <c:pt idx="4">
                  <c:v>34.1</c:v>
                </c:pt>
                <c:pt idx="5">
                  <c:v>19.100000000000001</c:v>
                </c:pt>
                <c:pt idx="6">
                  <c:v>26</c:v>
                </c:pt>
                <c:pt idx="7">
                  <c:v>27</c:v>
                </c:pt>
                <c:pt idx="8">
                  <c:v>61.4</c:v>
                </c:pt>
                <c:pt idx="9">
                  <c:v>32.9</c:v>
                </c:pt>
              </c:numCache>
            </c:numRef>
          </c:val>
        </c:ser>
        <c:dLbls/>
        <c:gapWidth val="75"/>
        <c:axId val="53236864"/>
        <c:axId val="53238784"/>
      </c:barChart>
      <c:catAx>
        <c:axId val="53236864"/>
        <c:scaling>
          <c:orientation val="minMax"/>
        </c:scaling>
        <c:axPos val="b"/>
        <c:title>
          <c:tx>
            <c:rich>
              <a:bodyPr/>
              <a:lstStyle/>
              <a:p>
                <a:pPr>
                  <a:defRPr sz="1400"/>
                </a:pPr>
                <a:r>
                  <a:rPr lang="en-US" sz="1400"/>
                  <a:t>TEACHER</a:t>
                </a:r>
                <a:r>
                  <a:rPr lang="en-US" sz="1400" baseline="0"/>
                  <a:t> SCORES AT LEVEL 8</a:t>
                </a:r>
                <a:endParaRPr lang="en-US" sz="1400"/>
              </a:p>
            </c:rich>
          </c:tx>
          <c:layout>
            <c:manualLayout>
              <c:xMode val="edge"/>
              <c:yMode val="edge"/>
              <c:x val="0.42952197240405193"/>
              <c:y val="0.8747866758385483"/>
            </c:manualLayout>
          </c:layout>
        </c:title>
        <c:numFmt formatCode="General" sourceLinked="0"/>
        <c:majorTickMark val="none"/>
        <c:tickLblPos val="nextTo"/>
        <c:txPr>
          <a:bodyPr/>
          <a:lstStyle/>
          <a:p>
            <a:pPr>
              <a:defRPr sz="1400"/>
            </a:pPr>
            <a:endParaRPr lang="en-US"/>
          </a:p>
        </c:txPr>
        <c:crossAx val="53238784"/>
        <c:crosses val="autoZero"/>
        <c:auto val="1"/>
        <c:lblAlgn val="ctr"/>
        <c:lblOffset val="100"/>
      </c:catAx>
      <c:valAx>
        <c:axId val="53238784"/>
        <c:scaling>
          <c:orientation val="minMax"/>
        </c:scaling>
        <c:axPos val="l"/>
        <c:numFmt formatCode="General" sourceLinked="1"/>
        <c:majorTickMark val="none"/>
        <c:tickLblPos val="nextTo"/>
        <c:crossAx val="53236864"/>
        <c:crosses val="autoZero"/>
        <c:crossBetween val="between"/>
      </c:valAx>
    </c:plotArea>
    <c:legend>
      <c:legendPos val="b"/>
      <c:layout>
        <c:manualLayout>
          <c:xMode val="edge"/>
          <c:yMode val="edge"/>
          <c:x val="0.30334819593333973"/>
          <c:y val="0.92672045129218905"/>
          <c:w val="0.45756053083725984"/>
          <c:h val="6.4797784500855979E-2"/>
        </c:manualLayout>
      </c:layout>
      <c:txPr>
        <a:bodyPr/>
        <a:lstStyle/>
        <a:p>
          <a:pPr>
            <a:defRPr sz="1400"/>
          </a:pPr>
          <a:endParaRPr lang="en-US"/>
        </a:p>
      </c:txPr>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plotArea>
      <c:layout/>
      <c:barChart>
        <c:barDir val="col"/>
        <c:grouping val="clustered"/>
        <c:ser>
          <c:idx val="0"/>
          <c:order val="0"/>
          <c:tx>
            <c:strRef>
              <c:f>Chap_04!$B$125</c:f>
              <c:strCache>
                <c:ptCount val="1"/>
                <c:pt idx="0">
                  <c:v>Reading</c:v>
                </c:pt>
              </c:strCache>
            </c:strRef>
          </c:tx>
          <c:spPr>
            <a:scene3d>
              <a:camera prst="orthographicFront"/>
              <a:lightRig rig="threePt" dir="t"/>
            </a:scene3d>
            <a:sp3d>
              <a:bevelT/>
            </a:sp3d>
          </c:spPr>
          <c:cat>
            <c:multiLvlStrRef>
              <c:f>Chap_04!$C$96:$G$97</c:f>
              <c:multiLvlStrCache>
                <c:ptCount val="5"/>
                <c:lvl>
                  <c:pt idx="0">
                    <c:v>Did not Attend </c:v>
                  </c:pt>
                  <c:pt idx="1">
                    <c:v>Not effective</c:v>
                  </c:pt>
                  <c:pt idx="2">
                    <c:v>Reasonably effective</c:v>
                  </c:pt>
                  <c:pt idx="3">
                    <c:v>Effective</c:v>
                  </c:pt>
                  <c:pt idx="4">
                    <c:v>Very effective</c:v>
                  </c:pt>
                </c:lvl>
                <c:lvl>
                  <c:pt idx="0">
                    <c:v>IN-SERVICE TRAINING EFFECTIVENES</c:v>
                  </c:pt>
                </c:lvl>
              </c:multiLvlStrCache>
            </c:multiLvlStrRef>
          </c:cat>
          <c:val>
            <c:numRef>
              <c:f>Chap_04!$C$125:$G$125</c:f>
              <c:numCache>
                <c:formatCode>###0</c:formatCode>
                <c:ptCount val="5"/>
                <c:pt idx="0">
                  <c:v>8.664144446101071</c:v>
                </c:pt>
                <c:pt idx="1">
                  <c:v>5.5795385469758969</c:v>
                </c:pt>
                <c:pt idx="2">
                  <c:v>30.774026775404316</c:v>
                </c:pt>
                <c:pt idx="3">
                  <c:v>35.378651015618416</c:v>
                </c:pt>
                <c:pt idx="4">
                  <c:v>19.60363921590071</c:v>
                </c:pt>
              </c:numCache>
            </c:numRef>
          </c:val>
        </c:ser>
        <c:ser>
          <c:idx val="1"/>
          <c:order val="1"/>
          <c:tx>
            <c:strRef>
              <c:f>Chap_04!$B$126</c:f>
              <c:strCache>
                <c:ptCount val="1"/>
                <c:pt idx="0">
                  <c:v>Mathematics</c:v>
                </c:pt>
              </c:strCache>
            </c:strRef>
          </c:tx>
          <c:spPr>
            <a:scene3d>
              <a:camera prst="orthographicFront"/>
              <a:lightRig rig="threePt" dir="t"/>
            </a:scene3d>
            <a:sp3d>
              <a:bevelT/>
            </a:sp3d>
          </c:spPr>
          <c:cat>
            <c:multiLvlStrRef>
              <c:f>Chap_04!$C$96:$G$97</c:f>
              <c:multiLvlStrCache>
                <c:ptCount val="5"/>
                <c:lvl>
                  <c:pt idx="0">
                    <c:v>Did not Attend </c:v>
                  </c:pt>
                  <c:pt idx="1">
                    <c:v>Not effective</c:v>
                  </c:pt>
                  <c:pt idx="2">
                    <c:v>Reasonably effective</c:v>
                  </c:pt>
                  <c:pt idx="3">
                    <c:v>Effective</c:v>
                  </c:pt>
                  <c:pt idx="4">
                    <c:v>Very effective</c:v>
                  </c:pt>
                </c:lvl>
                <c:lvl>
                  <c:pt idx="0">
                    <c:v>IN-SERVICE TRAINING EFFECTIVENES</c:v>
                  </c:pt>
                </c:lvl>
              </c:multiLvlStrCache>
            </c:multiLvlStrRef>
          </c:cat>
          <c:val>
            <c:numRef>
              <c:f>Chap_04!$C$126:$G$126</c:f>
              <c:numCache>
                <c:formatCode>###0</c:formatCode>
                <c:ptCount val="5"/>
                <c:pt idx="0">
                  <c:v>12.454250518926006</c:v>
                </c:pt>
                <c:pt idx="1">
                  <c:v>7.3580602039457865</c:v>
                </c:pt>
                <c:pt idx="2">
                  <c:v>25.85360729418753</c:v>
                </c:pt>
                <c:pt idx="3">
                  <c:v>36.292986670481788</c:v>
                </c:pt>
                <c:pt idx="4">
                  <c:v>18.041095312458896</c:v>
                </c:pt>
              </c:numCache>
            </c:numRef>
          </c:val>
        </c:ser>
        <c:ser>
          <c:idx val="2"/>
          <c:order val="2"/>
          <c:tx>
            <c:strRef>
              <c:f>Chap_04!$B$127</c:f>
              <c:strCache>
                <c:ptCount val="1"/>
                <c:pt idx="0">
                  <c:v>Health</c:v>
                </c:pt>
              </c:strCache>
            </c:strRef>
          </c:tx>
          <c:spPr>
            <a:scene3d>
              <a:camera prst="orthographicFront"/>
              <a:lightRig rig="threePt" dir="t"/>
            </a:scene3d>
            <a:sp3d>
              <a:bevelT/>
            </a:sp3d>
          </c:spPr>
          <c:cat>
            <c:multiLvlStrRef>
              <c:f>Chap_04!$C$96:$G$97</c:f>
              <c:multiLvlStrCache>
                <c:ptCount val="5"/>
                <c:lvl>
                  <c:pt idx="0">
                    <c:v>Did not Attend </c:v>
                  </c:pt>
                  <c:pt idx="1">
                    <c:v>Not effective</c:v>
                  </c:pt>
                  <c:pt idx="2">
                    <c:v>Reasonably effective</c:v>
                  </c:pt>
                  <c:pt idx="3">
                    <c:v>Effective</c:v>
                  </c:pt>
                  <c:pt idx="4">
                    <c:v>Very effective</c:v>
                  </c:pt>
                </c:lvl>
                <c:lvl>
                  <c:pt idx="0">
                    <c:v>IN-SERVICE TRAINING EFFECTIVENES</c:v>
                  </c:pt>
                </c:lvl>
              </c:multiLvlStrCache>
            </c:multiLvlStrRef>
          </c:cat>
          <c:val>
            <c:numRef>
              <c:f>Chap_04!$C$127:$G$127</c:f>
              <c:numCache>
                <c:formatCode>###0</c:formatCode>
                <c:ptCount val="5"/>
                <c:pt idx="0">
                  <c:v>14.508429119785593</c:v>
                </c:pt>
                <c:pt idx="1">
                  <c:v>4.6898286502068061</c:v>
                </c:pt>
                <c:pt idx="2">
                  <c:v>26.291572936015235</c:v>
                </c:pt>
                <c:pt idx="3">
                  <c:v>35.765111674033122</c:v>
                </c:pt>
                <c:pt idx="4">
                  <c:v>18.745057619959585</c:v>
                </c:pt>
              </c:numCache>
            </c:numRef>
          </c:val>
        </c:ser>
        <c:dLbls/>
        <c:axId val="52177152"/>
        <c:axId val="52191616"/>
      </c:barChart>
      <c:catAx>
        <c:axId val="52177152"/>
        <c:scaling>
          <c:orientation val="minMax"/>
        </c:scaling>
        <c:axPos val="b"/>
        <c:title>
          <c:tx>
            <c:rich>
              <a:bodyPr/>
              <a:lstStyle/>
              <a:p>
                <a:pPr>
                  <a:defRPr sz="1200"/>
                </a:pPr>
                <a:r>
                  <a:rPr lang="en-US" sz="1200"/>
                  <a:t>TEACHER</a:t>
                </a:r>
                <a:r>
                  <a:rPr lang="en-US" sz="1200" baseline="0"/>
                  <a:t> RESPONSES</a:t>
                </a:r>
                <a:endParaRPr lang="en-US" sz="1200"/>
              </a:p>
            </c:rich>
          </c:tx>
          <c:layout>
            <c:manualLayout>
              <c:xMode val="edge"/>
              <c:yMode val="edge"/>
              <c:x val="0.38959372246478546"/>
              <c:y val="0.93710248799331863"/>
            </c:manualLayout>
          </c:layout>
        </c:title>
        <c:numFmt formatCode="General" sourceLinked="0"/>
        <c:tickLblPos val="nextTo"/>
        <c:txPr>
          <a:bodyPr/>
          <a:lstStyle/>
          <a:p>
            <a:pPr>
              <a:defRPr sz="1600"/>
            </a:pPr>
            <a:endParaRPr lang="en-US"/>
          </a:p>
        </c:txPr>
        <c:crossAx val="52191616"/>
        <c:crosses val="autoZero"/>
        <c:auto val="1"/>
        <c:lblAlgn val="ctr"/>
        <c:lblOffset val="100"/>
      </c:catAx>
      <c:valAx>
        <c:axId val="52191616"/>
        <c:scaling>
          <c:orientation val="minMax"/>
          <c:max val="100"/>
        </c:scaling>
        <c:axPos val="l"/>
        <c:majorGridlines/>
        <c:title>
          <c:tx>
            <c:rich>
              <a:bodyPr rot="-5400000" vert="horz"/>
              <a:lstStyle/>
              <a:p>
                <a:pPr>
                  <a:defRPr sz="1400"/>
                </a:pPr>
                <a:r>
                  <a:rPr lang="en-US" sz="1400"/>
                  <a:t>PERCENTAGE</a:t>
                </a:r>
              </a:p>
            </c:rich>
          </c:tx>
        </c:title>
        <c:numFmt formatCode="###0" sourceLinked="1"/>
        <c:tickLblPos val="nextTo"/>
        <c:txPr>
          <a:bodyPr/>
          <a:lstStyle/>
          <a:p>
            <a:pPr>
              <a:defRPr sz="1600"/>
            </a:pPr>
            <a:endParaRPr lang="en-US"/>
          </a:p>
        </c:txPr>
        <c:crossAx val="52177152"/>
        <c:crosses val="autoZero"/>
        <c:crossBetween val="between"/>
        <c:majorUnit val="20"/>
      </c:valAx>
    </c:plotArea>
    <c:legend>
      <c:legendPos val="r"/>
      <c:layout>
        <c:manualLayout>
          <c:xMode val="edge"/>
          <c:yMode val="edge"/>
          <c:x val="0.87240775203566645"/>
          <c:y val="0.36942057066748379"/>
          <c:w val="0.11863522194146953"/>
          <c:h val="0.18789775236464165"/>
        </c:manualLayout>
      </c:layout>
      <c:txPr>
        <a:bodyPr/>
        <a:lstStyle/>
        <a:p>
          <a:pPr>
            <a:defRPr sz="1200"/>
          </a:pPr>
          <a:endParaRPr lang="en-US"/>
        </a:p>
      </c:txPr>
    </c:legend>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8.1497775292727032E-2"/>
          <c:y val="3.0514583346948374E-2"/>
          <c:w val="0.71317770247750256"/>
          <c:h val="0.61679380395642325"/>
        </c:manualLayout>
      </c:layout>
      <c:barChart>
        <c:barDir val="col"/>
        <c:grouping val="clustered"/>
        <c:ser>
          <c:idx val="0"/>
          <c:order val="0"/>
          <c:tx>
            <c:strRef>
              <c:f>Chap_03!$M$65:$M$66</c:f>
              <c:strCache>
                <c:ptCount val="1"/>
                <c:pt idx="0">
                  <c:v>Extra tuition (%) No</c:v>
                </c:pt>
              </c:strCache>
            </c:strRef>
          </c:tx>
          <c:spPr>
            <a:scene3d>
              <a:camera prst="orthographicFront"/>
              <a:lightRig rig="threePt" dir="t"/>
            </a:scene3d>
            <a:sp3d>
              <a:bevelT/>
            </a:sp3d>
          </c:spPr>
          <c:cat>
            <c:strRef>
              <c:f>Chap_03!$L$67:$L$76</c:f>
              <c:strCache>
                <c:ptCount val="10"/>
                <c:pt idx="0">
                  <c:v>Eastern Cape</c:v>
                </c:pt>
                <c:pt idx="1">
                  <c:v>Free State</c:v>
                </c:pt>
                <c:pt idx="2">
                  <c:v>Gauteng</c:v>
                </c:pt>
                <c:pt idx="3">
                  <c:v>Kwazulu-Natal</c:v>
                </c:pt>
                <c:pt idx="4">
                  <c:v>Limpopo</c:v>
                </c:pt>
                <c:pt idx="5">
                  <c:v>Mpumalanga</c:v>
                </c:pt>
                <c:pt idx="6">
                  <c:v>Northern Cape</c:v>
                </c:pt>
                <c:pt idx="7">
                  <c:v>North West</c:v>
                </c:pt>
                <c:pt idx="8">
                  <c:v>Western Cape</c:v>
                </c:pt>
                <c:pt idx="9">
                  <c:v>South Africa</c:v>
                </c:pt>
              </c:strCache>
            </c:strRef>
          </c:cat>
          <c:val>
            <c:numRef>
              <c:f>Chap_03!$M$67:$M$76</c:f>
              <c:numCache>
                <c:formatCode>General</c:formatCode>
                <c:ptCount val="10"/>
                <c:pt idx="0">
                  <c:v>73.2</c:v>
                </c:pt>
                <c:pt idx="1">
                  <c:v>38.5</c:v>
                </c:pt>
                <c:pt idx="2">
                  <c:v>62.2</c:v>
                </c:pt>
                <c:pt idx="3" formatCode="###0.0">
                  <c:v>81.2</c:v>
                </c:pt>
                <c:pt idx="4">
                  <c:v>89.5</c:v>
                </c:pt>
                <c:pt idx="5">
                  <c:v>56.7</c:v>
                </c:pt>
                <c:pt idx="6">
                  <c:v>76.5</c:v>
                </c:pt>
                <c:pt idx="7">
                  <c:v>62.2</c:v>
                </c:pt>
                <c:pt idx="8">
                  <c:v>69.900000000000006</c:v>
                </c:pt>
                <c:pt idx="9">
                  <c:v>70.900000000000006</c:v>
                </c:pt>
              </c:numCache>
            </c:numRef>
          </c:val>
        </c:ser>
        <c:ser>
          <c:idx val="1"/>
          <c:order val="1"/>
          <c:tx>
            <c:strRef>
              <c:f>Chap_03!$N$65:$N$66</c:f>
              <c:strCache>
                <c:ptCount val="1"/>
                <c:pt idx="0">
                  <c:v>Extra tuition (%) Yes</c:v>
                </c:pt>
              </c:strCache>
            </c:strRef>
          </c:tx>
          <c:spPr>
            <a:scene3d>
              <a:camera prst="orthographicFront"/>
              <a:lightRig rig="threePt" dir="t"/>
            </a:scene3d>
            <a:sp3d>
              <a:bevelT/>
            </a:sp3d>
          </c:spPr>
          <c:dLbls>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en-US"/>
              </a:p>
            </c:txPr>
            <c:dLblPos val="outEnd"/>
            <c:showVal val="1"/>
            <c:extLst>
              <c:ext xmlns:c15="http://schemas.microsoft.com/office/drawing/2012/chart" uri="{CE6537A1-D6FC-4f65-9D91-7224C49458BB}">
                <c15:showLeaderLines val="0"/>
              </c:ext>
            </c:extLst>
          </c:dLbls>
          <c:cat>
            <c:strRef>
              <c:f>Chap_03!$L$67:$L$76</c:f>
              <c:strCache>
                <c:ptCount val="10"/>
                <c:pt idx="0">
                  <c:v>Eastern Cape</c:v>
                </c:pt>
                <c:pt idx="1">
                  <c:v>Free State</c:v>
                </c:pt>
                <c:pt idx="2">
                  <c:v>Gauteng</c:v>
                </c:pt>
                <c:pt idx="3">
                  <c:v>Kwazulu-Natal</c:v>
                </c:pt>
                <c:pt idx="4">
                  <c:v>Limpopo</c:v>
                </c:pt>
                <c:pt idx="5">
                  <c:v>Mpumalanga</c:v>
                </c:pt>
                <c:pt idx="6">
                  <c:v>Northern Cape</c:v>
                </c:pt>
                <c:pt idx="7">
                  <c:v>North West</c:v>
                </c:pt>
                <c:pt idx="8">
                  <c:v>Western Cape</c:v>
                </c:pt>
                <c:pt idx="9">
                  <c:v>South Africa</c:v>
                </c:pt>
              </c:strCache>
            </c:strRef>
          </c:cat>
          <c:val>
            <c:numRef>
              <c:f>Chap_03!$N$67:$N$76</c:f>
              <c:numCache>
                <c:formatCode>General</c:formatCode>
                <c:ptCount val="10"/>
                <c:pt idx="0">
                  <c:v>26.8</c:v>
                </c:pt>
                <c:pt idx="1">
                  <c:v>61.5</c:v>
                </c:pt>
                <c:pt idx="2">
                  <c:v>37.800000000000011</c:v>
                </c:pt>
                <c:pt idx="3" formatCode="###0.0">
                  <c:v>18.8</c:v>
                </c:pt>
                <c:pt idx="4">
                  <c:v>10.5</c:v>
                </c:pt>
                <c:pt idx="5">
                  <c:v>43.3</c:v>
                </c:pt>
                <c:pt idx="6">
                  <c:v>23.5</c:v>
                </c:pt>
                <c:pt idx="7">
                  <c:v>37.800000000000011</c:v>
                </c:pt>
                <c:pt idx="8">
                  <c:v>30.1</c:v>
                </c:pt>
                <c:pt idx="9">
                  <c:v>29.1</c:v>
                </c:pt>
              </c:numCache>
            </c:numRef>
          </c:val>
        </c:ser>
        <c:dLbls/>
        <c:gapWidth val="100"/>
        <c:axId val="52221824"/>
        <c:axId val="53280768"/>
      </c:barChart>
      <c:catAx>
        <c:axId val="52221824"/>
        <c:scaling>
          <c:orientation val="minMax"/>
        </c:scaling>
        <c:axPos val="b"/>
        <c:title>
          <c:tx>
            <c:rich>
              <a:bodyPr/>
              <a:lstStyle/>
              <a:p>
                <a:pPr>
                  <a:defRPr sz="1800"/>
                </a:pPr>
                <a:r>
                  <a:rPr lang="en-US" sz="1800"/>
                  <a:t>LEARNER</a:t>
                </a:r>
                <a:r>
                  <a:rPr lang="en-US" sz="1800" baseline="0"/>
                  <a:t> RESPONSE</a:t>
                </a:r>
                <a:endParaRPr lang="en-US" sz="1800"/>
              </a:p>
            </c:rich>
          </c:tx>
          <c:layout>
            <c:manualLayout>
              <c:xMode val="edge"/>
              <c:yMode val="edge"/>
              <c:x val="0.36038054176316597"/>
              <c:y val="0.9396541724122156"/>
            </c:manualLayout>
          </c:layout>
        </c:title>
        <c:numFmt formatCode="General" sourceLinked="0"/>
        <c:tickLblPos val="nextTo"/>
        <c:txPr>
          <a:bodyPr rot="-5400000" vert="horz"/>
          <a:lstStyle/>
          <a:p>
            <a:pPr>
              <a:defRPr sz="1600"/>
            </a:pPr>
            <a:endParaRPr lang="en-US"/>
          </a:p>
        </c:txPr>
        <c:crossAx val="53280768"/>
        <c:crosses val="autoZero"/>
        <c:auto val="1"/>
        <c:lblAlgn val="ctr"/>
        <c:lblOffset val="100"/>
      </c:catAx>
      <c:valAx>
        <c:axId val="53280768"/>
        <c:scaling>
          <c:orientation val="minMax"/>
        </c:scaling>
        <c:axPos val="l"/>
        <c:majorGridlines/>
        <c:title>
          <c:tx>
            <c:rich>
              <a:bodyPr rot="-5400000" vert="horz"/>
              <a:lstStyle/>
              <a:p>
                <a:pPr>
                  <a:defRPr sz="1600"/>
                </a:pPr>
                <a:r>
                  <a:rPr lang="en-US" sz="1600"/>
                  <a:t>PERCENTAGE</a:t>
                </a:r>
              </a:p>
            </c:rich>
          </c:tx>
        </c:title>
        <c:numFmt formatCode="General" sourceLinked="1"/>
        <c:tickLblPos val="nextTo"/>
        <c:txPr>
          <a:bodyPr/>
          <a:lstStyle/>
          <a:p>
            <a:pPr>
              <a:defRPr sz="1600"/>
            </a:pPr>
            <a:endParaRPr lang="en-US"/>
          </a:p>
        </c:txPr>
        <c:crossAx val="52221824"/>
        <c:crosses val="autoZero"/>
        <c:crossBetween val="between"/>
      </c:valAx>
    </c:plotArea>
    <c:legend>
      <c:legendPos val="r"/>
      <c:txPr>
        <a:bodyPr/>
        <a:lstStyle/>
        <a:p>
          <a:pPr>
            <a:defRPr sz="1400"/>
          </a:pPr>
          <a:endParaRPr lang="en-US"/>
        </a:p>
      </c:txPr>
    </c:legend>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A"/>
  <c:chart>
    <c:plotArea>
      <c:layout/>
      <c:barChart>
        <c:barDir val="col"/>
        <c:grouping val="clustered"/>
        <c:ser>
          <c:idx val="0"/>
          <c:order val="0"/>
          <c:tx>
            <c:strRef>
              <c:f>'South Africa'!$H$5</c:f>
              <c:strCache>
                <c:ptCount val="1"/>
                <c:pt idx="0">
                  <c:v>2007</c:v>
                </c:pt>
              </c:strCache>
            </c:strRef>
          </c:tx>
          <c:spPr>
            <a:solidFill>
              <a:srgbClr val="009900"/>
            </a:solidFill>
          </c:spPr>
          <c:errBars>
            <c:errBarType val="both"/>
            <c:errValType val="cust"/>
            <c:plus>
              <c:numRef>
                <c:f>'South Africa'!$I$6:$I$16</c:f>
                <c:numCache>
                  <c:formatCode>General</c:formatCode>
                  <c:ptCount val="11"/>
                  <c:pt idx="0">
                    <c:v>7.2876719999999997</c:v>
                  </c:pt>
                  <c:pt idx="2">
                    <c:v>7.7639519999999989</c:v>
                  </c:pt>
                  <c:pt idx="3">
                    <c:v>7.6042119999999995</c:v>
                  </c:pt>
                  <c:pt idx="5">
                    <c:v>9.0128640000000004</c:v>
                  </c:pt>
                  <c:pt idx="6">
                    <c:v>7.6302799999999991</c:v>
                  </c:pt>
                  <c:pt idx="8">
                    <c:v>10.066952000000001</c:v>
                  </c:pt>
                  <c:pt idx="9">
                    <c:v>14.200788000000001</c:v>
                  </c:pt>
                  <c:pt idx="10">
                    <c:v>13.027140000000001</c:v>
                  </c:pt>
                </c:numCache>
              </c:numRef>
            </c:plus>
            <c:minus>
              <c:numRef>
                <c:f>'South Africa'!$I$6:$I$16</c:f>
                <c:numCache>
                  <c:formatCode>General</c:formatCode>
                  <c:ptCount val="11"/>
                  <c:pt idx="0">
                    <c:v>7.2876719999999997</c:v>
                  </c:pt>
                  <c:pt idx="2">
                    <c:v>7.7639519999999989</c:v>
                  </c:pt>
                  <c:pt idx="3">
                    <c:v>7.6042119999999995</c:v>
                  </c:pt>
                  <c:pt idx="5">
                    <c:v>9.0128640000000004</c:v>
                  </c:pt>
                  <c:pt idx="6">
                    <c:v>7.6302799999999991</c:v>
                  </c:pt>
                  <c:pt idx="8">
                    <c:v>10.066952000000001</c:v>
                  </c:pt>
                  <c:pt idx="9">
                    <c:v>14.200788000000001</c:v>
                  </c:pt>
                  <c:pt idx="10">
                    <c:v>13.027140000000001</c:v>
                  </c:pt>
                </c:numCache>
              </c:numRef>
            </c:minus>
          </c:errBars>
          <c:cat>
            <c:strRef>
              <c:f>'South Africa'!$G$6:$G$16</c:f>
              <c:strCache>
                <c:ptCount val="11"/>
                <c:pt idx="0">
                  <c:v>Pupil HAKT</c:v>
                </c:pt>
                <c:pt idx="2">
                  <c:v>Girls </c:v>
                </c:pt>
                <c:pt idx="3">
                  <c:v>Boys</c:v>
                </c:pt>
                <c:pt idx="5">
                  <c:v>High SES</c:v>
                </c:pt>
                <c:pt idx="6">
                  <c:v>Low SES</c:v>
                </c:pt>
                <c:pt idx="8">
                  <c:v>Rural</c:v>
                </c:pt>
                <c:pt idx="9">
                  <c:v>Small Town</c:v>
                </c:pt>
                <c:pt idx="10">
                  <c:v>City</c:v>
                </c:pt>
              </c:strCache>
            </c:strRef>
          </c:cat>
          <c:val>
            <c:numRef>
              <c:f>'South Africa'!$H$6:$H$16</c:f>
              <c:numCache>
                <c:formatCode>General</c:formatCode>
                <c:ptCount val="11"/>
                <c:pt idx="0" formatCode="0">
                  <c:v>502.8229</c:v>
                </c:pt>
                <c:pt idx="2" formatCode="0">
                  <c:v>511.93149999999997</c:v>
                </c:pt>
                <c:pt idx="3" formatCode="0">
                  <c:v>493.404</c:v>
                </c:pt>
                <c:pt idx="5" formatCode="0">
                  <c:v>531.23019999999997</c:v>
                </c:pt>
                <c:pt idx="6" formatCode="0">
                  <c:v>475.98899999999986</c:v>
                </c:pt>
                <c:pt idx="8" formatCode="0">
                  <c:v>471.17</c:v>
                </c:pt>
                <c:pt idx="9" formatCode="0">
                  <c:v>511.92639999999994</c:v>
                </c:pt>
                <c:pt idx="10" formatCode="0">
                  <c:v>547.35889999999984</c:v>
                </c:pt>
              </c:numCache>
            </c:numRef>
          </c:val>
        </c:ser>
        <c:ser>
          <c:idx val="1"/>
          <c:order val="1"/>
          <c:tx>
            <c:strRef>
              <c:f>'South Africa'!$J$5</c:f>
              <c:strCache>
                <c:ptCount val="1"/>
                <c:pt idx="0">
                  <c:v>2013</c:v>
                </c:pt>
              </c:strCache>
            </c:strRef>
          </c:tx>
          <c:spPr>
            <a:solidFill>
              <a:srgbClr val="FF0000"/>
            </a:solidFill>
          </c:spPr>
          <c:errBars>
            <c:errBarType val="both"/>
            <c:errValType val="cust"/>
            <c:plus>
              <c:numRef>
                <c:f>'South Africa'!$K$6:$K$16</c:f>
                <c:numCache>
                  <c:formatCode>General</c:formatCode>
                  <c:ptCount val="11"/>
                  <c:pt idx="0">
                    <c:v>5.1028599999999988</c:v>
                  </c:pt>
                  <c:pt idx="2">
                    <c:v>5.3649119999999986</c:v>
                  </c:pt>
                  <c:pt idx="3">
                    <c:v>5.420183999999999</c:v>
                  </c:pt>
                  <c:pt idx="5">
                    <c:v>6.8251119999999981</c:v>
                  </c:pt>
                  <c:pt idx="6">
                    <c:v>5.0664039999999995</c:v>
                  </c:pt>
                  <c:pt idx="8">
                    <c:v>6.7888931599999998</c:v>
                  </c:pt>
                  <c:pt idx="9">
                    <c:v>8.4106461600000006</c:v>
                  </c:pt>
                  <c:pt idx="10">
                    <c:v>9.5006609600000012</c:v>
                  </c:pt>
                </c:numCache>
              </c:numRef>
            </c:plus>
            <c:minus>
              <c:numRef>
                <c:f>'South Africa'!$K$6:$K$16</c:f>
                <c:numCache>
                  <c:formatCode>General</c:formatCode>
                  <c:ptCount val="11"/>
                  <c:pt idx="0">
                    <c:v>5.1028599999999988</c:v>
                  </c:pt>
                  <c:pt idx="2">
                    <c:v>5.3649119999999986</c:v>
                  </c:pt>
                  <c:pt idx="3">
                    <c:v>5.420183999999999</c:v>
                  </c:pt>
                  <c:pt idx="5">
                    <c:v>6.8251119999999981</c:v>
                  </c:pt>
                  <c:pt idx="6">
                    <c:v>5.0664039999999995</c:v>
                  </c:pt>
                  <c:pt idx="8">
                    <c:v>6.7888931599999998</c:v>
                  </c:pt>
                  <c:pt idx="9">
                    <c:v>8.4106461600000006</c:v>
                  </c:pt>
                  <c:pt idx="10">
                    <c:v>9.5006609600000012</c:v>
                  </c:pt>
                </c:numCache>
              </c:numRef>
            </c:minus>
          </c:errBars>
          <c:cat>
            <c:strRef>
              <c:f>'South Africa'!$G$6:$G$16</c:f>
              <c:strCache>
                <c:ptCount val="11"/>
                <c:pt idx="0">
                  <c:v>Pupil HAKT</c:v>
                </c:pt>
                <c:pt idx="2">
                  <c:v>Girls </c:v>
                </c:pt>
                <c:pt idx="3">
                  <c:v>Boys</c:v>
                </c:pt>
                <c:pt idx="5">
                  <c:v>High SES</c:v>
                </c:pt>
                <c:pt idx="6">
                  <c:v>Low SES</c:v>
                </c:pt>
                <c:pt idx="8">
                  <c:v>Rural</c:v>
                </c:pt>
                <c:pt idx="9">
                  <c:v>Small Town</c:v>
                </c:pt>
                <c:pt idx="10">
                  <c:v>City</c:v>
                </c:pt>
              </c:strCache>
            </c:strRef>
          </c:cat>
          <c:val>
            <c:numRef>
              <c:f>'South Africa'!$J$6:$J$16</c:f>
              <c:numCache>
                <c:formatCode>General</c:formatCode>
                <c:ptCount val="11"/>
                <c:pt idx="0" formatCode="0">
                  <c:v>468.18360000000001</c:v>
                </c:pt>
                <c:pt idx="2" formatCode="0">
                  <c:v>473.7439</c:v>
                </c:pt>
                <c:pt idx="3" formatCode="0">
                  <c:v>462.85719999999992</c:v>
                </c:pt>
                <c:pt idx="5" formatCode="0">
                  <c:v>480.23529999999994</c:v>
                </c:pt>
                <c:pt idx="6" formatCode="0">
                  <c:v>456.78019999999987</c:v>
                </c:pt>
                <c:pt idx="8" formatCode="0">
                  <c:v>449.61739999999992</c:v>
                </c:pt>
                <c:pt idx="9" formatCode="0">
                  <c:v>467.2826</c:v>
                </c:pt>
                <c:pt idx="10" formatCode="0">
                  <c:v>498.66829999999999</c:v>
                </c:pt>
              </c:numCache>
            </c:numRef>
          </c:val>
        </c:ser>
        <c:dLbls/>
        <c:gapWidth val="0"/>
        <c:axId val="53352320"/>
        <c:axId val="53353856"/>
      </c:barChart>
      <c:catAx>
        <c:axId val="53352320"/>
        <c:scaling>
          <c:orientation val="minMax"/>
        </c:scaling>
        <c:axPos val="b"/>
        <c:numFmt formatCode="General" sourceLinked="0"/>
        <c:tickLblPos val="nextTo"/>
        <c:txPr>
          <a:bodyPr rot="-5400000" vert="horz"/>
          <a:lstStyle/>
          <a:p>
            <a:pPr>
              <a:defRPr sz="1400"/>
            </a:pPr>
            <a:endParaRPr lang="en-US"/>
          </a:p>
        </c:txPr>
        <c:crossAx val="53353856"/>
        <c:crosses val="autoZero"/>
        <c:auto val="1"/>
        <c:lblAlgn val="ctr"/>
        <c:lblOffset val="100"/>
      </c:catAx>
      <c:valAx>
        <c:axId val="53353856"/>
        <c:scaling>
          <c:orientation val="minMax"/>
          <c:min val="300"/>
        </c:scaling>
        <c:axPos val="l"/>
        <c:majorGridlines/>
        <c:title>
          <c:tx>
            <c:rich>
              <a:bodyPr rot="-5400000" vert="horz"/>
              <a:lstStyle/>
              <a:p>
                <a:pPr>
                  <a:defRPr/>
                </a:pPr>
                <a:r>
                  <a:rPr lang="en-GB"/>
                  <a:t>HAKT</a:t>
                </a:r>
              </a:p>
            </c:rich>
          </c:tx>
        </c:title>
        <c:numFmt formatCode="0" sourceLinked="1"/>
        <c:tickLblPos val="nextTo"/>
        <c:txPr>
          <a:bodyPr/>
          <a:lstStyle/>
          <a:p>
            <a:pPr>
              <a:defRPr sz="1400"/>
            </a:pPr>
            <a:endParaRPr lang="en-US"/>
          </a:p>
        </c:txPr>
        <c:crossAx val="53352320"/>
        <c:crosses val="autoZero"/>
        <c:crossBetween val="between"/>
      </c:valAx>
    </c:plotArea>
    <c:legend>
      <c:legendPos val="r"/>
      <c:txPr>
        <a:bodyPr/>
        <a:lstStyle/>
        <a:p>
          <a:pPr>
            <a:defRPr sz="1400"/>
          </a:pPr>
          <a:endParaRPr lang="en-US"/>
        </a:p>
      </c:txPr>
    </c:legend>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ZA"/>
  <c:chart>
    <c:plotArea>
      <c:layout/>
      <c:pieChart>
        <c:varyColors val="1"/>
        <c:ser>
          <c:idx val="0"/>
          <c:order val="0"/>
          <c:dLbls>
            <c:spPr>
              <a:noFill/>
              <a:ln>
                <a:noFill/>
              </a:ln>
              <a:effectLst/>
            </c:spPr>
            <c:txPr>
              <a:bodyPr/>
              <a:lstStyle/>
              <a:p>
                <a:pPr>
                  <a:defRPr sz="1600" b="1"/>
                </a:pPr>
                <a:endParaRPr lang="en-US"/>
              </a:p>
            </c:txPr>
            <c:showVal val="1"/>
            <c:showLeaderLines val="1"/>
            <c:extLst>
              <c:ext xmlns:c15="http://schemas.microsoft.com/office/drawing/2012/chart" uri="{CE6537A1-D6FC-4f65-9D91-7224C49458BB}"/>
            </c:extLst>
          </c:dLbls>
          <c:cat>
            <c:strRef>
              <c:f>'South Africa'!$V$6:$V$10</c:f>
              <c:strCache>
                <c:ptCount val="5"/>
                <c:pt idx="0">
                  <c:v>No life skills textbook</c:v>
                </c:pt>
                <c:pt idx="1">
                  <c:v>Only teacher with textbook</c:v>
                </c:pt>
                <c:pt idx="2">
                  <c:v> 2 or more pupils share</c:v>
                </c:pt>
                <c:pt idx="3">
                  <c:v>Share with 1 other pupil</c:v>
                </c:pt>
                <c:pt idx="4">
                  <c:v>Own textbook</c:v>
                </c:pt>
              </c:strCache>
            </c:strRef>
          </c:cat>
          <c:val>
            <c:numRef>
              <c:f>'South Africa'!$W$6:$W$10</c:f>
              <c:numCache>
                <c:formatCode>0</c:formatCode>
                <c:ptCount val="5"/>
                <c:pt idx="0">
                  <c:v>7.4899999999999993</c:v>
                </c:pt>
                <c:pt idx="1">
                  <c:v>13.129999999999999</c:v>
                </c:pt>
                <c:pt idx="2">
                  <c:v>11.09</c:v>
                </c:pt>
                <c:pt idx="3">
                  <c:v>16.479999999999997</c:v>
                </c:pt>
                <c:pt idx="4">
                  <c:v>51.800000000000004</c:v>
                </c:pt>
              </c:numCache>
            </c:numRef>
          </c:val>
        </c:ser>
        <c:dLbls/>
        <c:firstSliceAng val="0"/>
      </c:pieChart>
    </c:plotArea>
    <c:legend>
      <c:legendPos val="r"/>
    </c:legend>
    <c:plotVisOnly val="1"/>
    <c:dispBlanksAs val="zero"/>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C8E821DD-D3D5-43C9-B12E-857237E5AB28}" type="datetimeFigureOut">
              <a:rPr lang="en-US" smtClean="0"/>
              <a:pPr/>
              <a:t>9/15/2016</a:t>
            </a:fld>
            <a:endParaRPr lang="en-US"/>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35E6A2E7-5943-4D6C-BF01-27A75579E931}" type="slidenum">
              <a:rPr lang="en-US" smtClean="0"/>
              <a:pPr/>
              <a:t>‹#›</a:t>
            </a:fld>
            <a:endParaRPr lang="en-US"/>
          </a:p>
        </p:txBody>
      </p:sp>
    </p:spTree>
    <p:extLst>
      <p:ext uri="{BB962C8B-B14F-4D97-AF65-F5344CB8AC3E}">
        <p14:creationId xmlns:p14="http://schemas.microsoft.com/office/powerpoint/2010/main" xmlns="" val="590860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9EFFAA2C-2D6B-46DC-81E1-8351DB75BB9B}" type="datetimeFigureOut">
              <a:rPr lang="en-US" smtClean="0"/>
              <a:pPr/>
              <a:t>9/15/2016</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750" y="4714875"/>
            <a:ext cx="5335588"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8250" y="9428163"/>
            <a:ext cx="2889250" cy="496887"/>
          </a:xfrm>
          <a:prstGeom prst="rect">
            <a:avLst/>
          </a:prstGeom>
        </p:spPr>
        <p:txBody>
          <a:bodyPr vert="horz" lIns="91440" tIns="45720" rIns="91440" bIns="45720" rtlCol="0" anchor="b"/>
          <a:lstStyle>
            <a:lvl1pPr algn="r">
              <a:defRPr sz="1200"/>
            </a:lvl1pPr>
          </a:lstStyle>
          <a:p>
            <a:fld id="{C3DD6D60-C282-4545-A2F4-B0B6B450A257}" type="slidenum">
              <a:rPr lang="en-US" smtClean="0"/>
              <a:pPr/>
              <a:t>‹#›</a:t>
            </a:fld>
            <a:endParaRPr lang="en-US"/>
          </a:p>
        </p:txBody>
      </p:sp>
    </p:spTree>
    <p:extLst>
      <p:ext uri="{BB962C8B-B14F-4D97-AF65-F5344CB8AC3E}">
        <p14:creationId xmlns:p14="http://schemas.microsoft.com/office/powerpoint/2010/main" xmlns="" val="3966277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B0166A5-0D40-467C-8DD5-CB82D4AA1DAE}" type="slidenum">
              <a:rPr lang="en-US" altLang="en-US"/>
              <a:pPr eaLnBrk="1" hangingPunct="1"/>
              <a:t>4</a:t>
            </a:fld>
            <a:endParaRPr lang="en-US" altLang="en-US"/>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xmlns="" val="2572043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ln>
            <a:miter lim="800000"/>
            <a:headEnd/>
            <a:tailEnd/>
          </a:ln>
        </p:spPr>
        <p:txBody>
          <a:bodyPr/>
          <a:lstStyle/>
          <a:p>
            <a:pPr>
              <a:defRPr/>
            </a:pPr>
            <a:fld id="{88BCE3EF-4DFB-4511-976F-E3182ADC9369}" type="slidenum">
              <a:rPr lang="en-US"/>
              <a:pPr>
                <a:defRPr/>
              </a:pPr>
              <a:t>5</a:t>
            </a:fld>
            <a:endParaRPr lang="en-US" dirty="0"/>
          </a:p>
        </p:txBody>
      </p:sp>
    </p:spTree>
    <p:extLst>
      <p:ext uri="{BB962C8B-B14F-4D97-AF65-F5344CB8AC3E}">
        <p14:creationId xmlns:p14="http://schemas.microsoft.com/office/powerpoint/2010/main" xmlns="" val="4122222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EA317E3-F11F-4972-9CD4-20DEA0F87E36}" type="slidenum">
              <a:rPr lang="en-US" altLang="en-US"/>
              <a:pPr eaLnBrk="1" hangingPunct="1"/>
              <a:t>6</a:t>
            </a:fld>
            <a:endParaRPr lang="en-US" altLang="en-US"/>
          </a:p>
        </p:txBody>
      </p:sp>
    </p:spTree>
    <p:extLst>
      <p:ext uri="{BB962C8B-B14F-4D97-AF65-F5344CB8AC3E}">
        <p14:creationId xmlns:p14="http://schemas.microsoft.com/office/powerpoint/2010/main" xmlns="" val="1325085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31"/>
          <p:cNvSpPr>
            <a:spLocks noGrp="1" noChangeArrowheads="1"/>
          </p:cNvSpPr>
          <p:nvPr>
            <p:ph type="sldNum" sz="quarter" idx="5"/>
          </p:nvPr>
        </p:nvSpPr>
        <p:spPr bwMode="auto">
          <a:ln>
            <a:miter lim="800000"/>
            <a:headEnd/>
            <a:tailEnd/>
          </a:ln>
        </p:spPr>
        <p:txBody>
          <a:bodyPr/>
          <a:lstStyle/>
          <a:p>
            <a:pPr>
              <a:defRPr/>
            </a:pPr>
            <a:fld id="{B39D321C-F242-4F19-A317-8C58590CD4B3}" type="slidenum">
              <a:rPr lang="en-US"/>
              <a:pPr>
                <a:defRPr/>
              </a:pPr>
              <a:t>7</a:t>
            </a:fld>
            <a:endParaRPr lang="en-US" dirty="0"/>
          </a:p>
        </p:txBody>
      </p:sp>
      <p:sp>
        <p:nvSpPr>
          <p:cNvPr id="706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xmlns="" val="10905874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Tree>
    <p:extLst>
      <p:ext uri="{BB962C8B-B14F-4D97-AF65-F5344CB8AC3E}">
        <p14:creationId xmlns:p14="http://schemas.microsoft.com/office/powerpoint/2010/main" xmlns="" val="1454420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5E91D56-F3D6-4C57-902C-021CF4EA8EF7}" type="datetimeFigureOut">
              <a:rPr lang="en-ZA" smtClean="0"/>
              <a:pPr/>
              <a:t>2016/09/15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2C0AE55-7E06-4976-960B-3D98813CB3CF}" type="slidenum">
              <a:rPr lang="en-ZA" smtClean="0"/>
              <a:pPr/>
              <a:t>‹#›</a:t>
            </a:fld>
            <a:endParaRPr lang="en-ZA"/>
          </a:p>
        </p:txBody>
      </p:sp>
    </p:spTree>
    <p:extLst>
      <p:ext uri="{BB962C8B-B14F-4D97-AF65-F5344CB8AC3E}">
        <p14:creationId xmlns:p14="http://schemas.microsoft.com/office/powerpoint/2010/main" xmlns="" val="3459249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5E91D56-F3D6-4C57-902C-021CF4EA8EF7}" type="datetimeFigureOut">
              <a:rPr lang="en-ZA" smtClean="0"/>
              <a:pPr/>
              <a:t>2016/09/15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2C0AE55-7E06-4976-960B-3D98813CB3CF}" type="slidenum">
              <a:rPr lang="en-ZA" smtClean="0"/>
              <a:pPr/>
              <a:t>‹#›</a:t>
            </a:fld>
            <a:endParaRPr lang="en-ZA"/>
          </a:p>
        </p:txBody>
      </p:sp>
    </p:spTree>
    <p:extLst>
      <p:ext uri="{BB962C8B-B14F-4D97-AF65-F5344CB8AC3E}">
        <p14:creationId xmlns:p14="http://schemas.microsoft.com/office/powerpoint/2010/main" xmlns="" val="1010363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90C3A5A-60C4-48CB-A087-D1F55A98F7E7}" type="datetimeFigureOut">
              <a:rPr lang="en-US"/>
              <a:pPr>
                <a:defRPr/>
              </a:pPr>
              <a:t>9/15/2016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E813E6-6C2A-4ED6-A2A1-ADD56765FC2D}" type="slidenum">
              <a:rPr lang="en-US"/>
              <a:pPr>
                <a:defRPr/>
              </a:pPr>
              <a:t>‹#›</a:t>
            </a:fld>
            <a:endParaRPr lang="en-US"/>
          </a:p>
        </p:txBody>
      </p:sp>
    </p:spTree>
    <p:extLst>
      <p:ext uri="{BB962C8B-B14F-4D97-AF65-F5344CB8AC3E}">
        <p14:creationId xmlns:p14="http://schemas.microsoft.com/office/powerpoint/2010/main" xmlns="" val="3245336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685800" y="1981200"/>
            <a:ext cx="7772400" cy="4114800"/>
          </a:xfrm>
        </p:spPr>
        <p:txBody>
          <a:bodyPr/>
          <a:lstStyle/>
          <a:p>
            <a:pPr lvl="0"/>
            <a:endParaRPr lang="en-ZA"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5AE9B24-DDEF-4203-88E5-512C35F74630}" type="slidenum">
              <a:rPr lang="en-GB"/>
              <a:pPr>
                <a:defRPr/>
              </a:pPr>
              <a:t>‹#›</a:t>
            </a:fld>
            <a:endParaRPr lang="en-GB" dirty="0"/>
          </a:p>
        </p:txBody>
      </p:sp>
    </p:spTree>
    <p:extLst>
      <p:ext uri="{BB962C8B-B14F-4D97-AF65-F5344CB8AC3E}">
        <p14:creationId xmlns:p14="http://schemas.microsoft.com/office/powerpoint/2010/main" xmlns="" val="229414019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xmlns="" val="402144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07074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xmlns="" val="1135147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xmlns="" val="3646379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A5E91D56-F3D6-4C57-902C-021CF4EA8EF7}" type="datetimeFigureOut">
              <a:rPr lang="en-ZA" smtClean="0"/>
              <a:pPr/>
              <a:t>2016/09/15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E2C0AE55-7E06-4976-960B-3D98813CB3CF}" type="slidenum">
              <a:rPr lang="en-ZA" smtClean="0"/>
              <a:pPr/>
              <a:t>‹#›</a:t>
            </a:fld>
            <a:endParaRPr lang="en-ZA"/>
          </a:p>
        </p:txBody>
      </p:sp>
    </p:spTree>
    <p:extLst>
      <p:ext uri="{BB962C8B-B14F-4D97-AF65-F5344CB8AC3E}">
        <p14:creationId xmlns:p14="http://schemas.microsoft.com/office/powerpoint/2010/main" xmlns="" val="101748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E91D56-F3D6-4C57-902C-021CF4EA8EF7}" type="datetimeFigureOut">
              <a:rPr lang="en-ZA" smtClean="0"/>
              <a:pPr/>
              <a:t>2016/09/15</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E2C0AE55-7E06-4976-960B-3D98813CB3CF}" type="slidenum">
              <a:rPr lang="en-ZA" smtClean="0"/>
              <a:pPr/>
              <a:t>‹#›</a:t>
            </a:fld>
            <a:endParaRPr lang="en-ZA"/>
          </a:p>
        </p:txBody>
      </p:sp>
    </p:spTree>
    <p:extLst>
      <p:ext uri="{BB962C8B-B14F-4D97-AF65-F5344CB8AC3E}">
        <p14:creationId xmlns:p14="http://schemas.microsoft.com/office/powerpoint/2010/main" xmlns="" val="1024921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E91D56-F3D6-4C57-902C-021CF4EA8EF7}" type="datetimeFigureOut">
              <a:rPr lang="en-ZA" smtClean="0"/>
              <a:pPr/>
              <a:t>2016/09/15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2C0AE55-7E06-4976-960B-3D98813CB3CF}" type="slidenum">
              <a:rPr lang="en-ZA" smtClean="0"/>
              <a:pPr/>
              <a:t>‹#›</a:t>
            </a:fld>
            <a:endParaRPr lang="en-ZA"/>
          </a:p>
        </p:txBody>
      </p:sp>
    </p:spTree>
    <p:extLst>
      <p:ext uri="{BB962C8B-B14F-4D97-AF65-F5344CB8AC3E}">
        <p14:creationId xmlns:p14="http://schemas.microsoft.com/office/powerpoint/2010/main" xmlns="" val="402503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ZA"/>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E91D56-F3D6-4C57-902C-021CF4EA8EF7}" type="datetimeFigureOut">
              <a:rPr lang="en-ZA" smtClean="0"/>
              <a:pPr/>
              <a:t>2016/09/15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2C0AE55-7E06-4976-960B-3D98813CB3CF}" type="slidenum">
              <a:rPr lang="en-ZA" smtClean="0"/>
              <a:pPr/>
              <a:t>‹#›</a:t>
            </a:fld>
            <a:endParaRPr lang="en-ZA"/>
          </a:p>
        </p:txBody>
      </p:sp>
    </p:spTree>
    <p:extLst>
      <p:ext uri="{BB962C8B-B14F-4D97-AF65-F5344CB8AC3E}">
        <p14:creationId xmlns:p14="http://schemas.microsoft.com/office/powerpoint/2010/main" xmlns="" val="291527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E91D56-F3D6-4C57-902C-021CF4EA8EF7}" type="datetimeFigureOut">
              <a:rPr lang="en-ZA" smtClean="0"/>
              <a:pPr/>
              <a:t>2016/09/15</a:t>
            </a:fld>
            <a:endParaRPr lang="en-ZA"/>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0AE55-7E06-4976-960B-3D98813CB3CF}" type="slidenum">
              <a:rPr lang="en-ZA" smtClean="0"/>
              <a:pPr/>
              <a:t>‹#›</a:t>
            </a:fld>
            <a:endParaRPr lang="en-ZA"/>
          </a:p>
        </p:txBody>
      </p:sp>
    </p:spTree>
    <p:extLst>
      <p:ext uri="{BB962C8B-B14F-4D97-AF65-F5344CB8AC3E}">
        <p14:creationId xmlns:p14="http://schemas.microsoft.com/office/powerpoint/2010/main" xmlns="" val="481029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79512" y="2924944"/>
            <a:ext cx="4543896" cy="1470025"/>
          </a:xfrm>
        </p:spPr>
        <p:txBody>
          <a:bodyPr>
            <a:noAutofit/>
          </a:bodyPr>
          <a:lstStyle/>
          <a:p>
            <a:r>
              <a:rPr lang="en-US" sz="4200" b="1" dirty="0">
                <a:solidFill>
                  <a:srgbClr val="FF0000"/>
                </a:solidFill>
              </a:rPr>
              <a:t>SACMEQ IV STUDY </a:t>
            </a:r>
            <a:br>
              <a:rPr lang="en-US" sz="4200" b="1" dirty="0">
                <a:solidFill>
                  <a:srgbClr val="FF0000"/>
                </a:solidFill>
              </a:rPr>
            </a:br>
            <a:r>
              <a:rPr lang="en-US" sz="4200" b="1" dirty="0" smtClean="0">
                <a:solidFill>
                  <a:srgbClr val="FF0000"/>
                </a:solidFill>
              </a:rPr>
              <a:t>Results </a:t>
            </a:r>
            <a:endParaRPr lang="en-US" sz="4200" b="1" dirty="0"/>
          </a:p>
        </p:txBody>
      </p:sp>
      <p:sp>
        <p:nvSpPr>
          <p:cNvPr id="5" name="Subtitle 4"/>
          <p:cNvSpPr>
            <a:spLocks noGrp="1"/>
          </p:cNvSpPr>
          <p:nvPr>
            <p:ph type="subTitle" idx="1"/>
          </p:nvPr>
        </p:nvSpPr>
        <p:spPr>
          <a:xfrm>
            <a:off x="827584" y="4509119"/>
            <a:ext cx="3096344" cy="801035"/>
          </a:xfrm>
        </p:spPr>
        <p:txBody>
          <a:bodyPr>
            <a:noAutofit/>
          </a:bodyPr>
          <a:lstStyle/>
          <a:p>
            <a:r>
              <a:rPr lang="en-US" sz="2000" dirty="0" smtClean="0">
                <a:solidFill>
                  <a:srgbClr val="1F1F1F"/>
                </a:solidFill>
              </a:rPr>
              <a:t>PORTFOLIO COMMITTEE ON BASIC EDUCATION </a:t>
            </a:r>
          </a:p>
          <a:p>
            <a:r>
              <a:rPr lang="en-US" sz="2000" dirty="0" smtClean="0">
                <a:solidFill>
                  <a:srgbClr val="1F1F1F"/>
                </a:solidFill>
              </a:rPr>
              <a:t>13 SEPTEMBER 2016</a:t>
            </a:r>
            <a:endParaRPr lang="en-US" sz="2000" dirty="0">
              <a:solidFill>
                <a:srgbClr val="1F1F1F"/>
              </a:solidFill>
            </a:endParaRPr>
          </a:p>
          <a:p>
            <a:endParaRPr lang="en-US" sz="2000" dirty="0"/>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537" t="6558" r="4704" b="1620"/>
          <a:stretch/>
        </p:blipFill>
        <p:spPr bwMode="auto">
          <a:xfrm>
            <a:off x="4538092" y="1726259"/>
            <a:ext cx="3600400" cy="35838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7" descr="SACMEQ_Logo_red"/>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0920" y="620688"/>
            <a:ext cx="4392488" cy="1089660"/>
          </a:xfrm>
          <a:prstGeom prst="rect">
            <a:avLst/>
          </a:prstGeom>
          <a:noFill/>
          <a:ln>
            <a:noFill/>
          </a:ln>
        </p:spPr>
      </p:pic>
    </p:spTree>
    <p:extLst>
      <p:ext uri="{BB962C8B-B14F-4D97-AF65-F5344CB8AC3E}">
        <p14:creationId xmlns:p14="http://schemas.microsoft.com/office/powerpoint/2010/main" xmlns="" val="4178644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3"/>
            <a:ext cx="8229600" cy="504055"/>
          </a:xfrm>
        </p:spPr>
        <p:txBody>
          <a:bodyPr>
            <a:normAutofit fontScale="90000"/>
          </a:bodyPr>
          <a:lstStyle/>
          <a:p>
            <a:r>
              <a:rPr lang="en-US" b="1" dirty="0" smtClean="0">
                <a:solidFill>
                  <a:schemeClr val="accent6">
                    <a:lumMod val="75000"/>
                  </a:schemeClr>
                </a:solidFill>
                <a:effectLst>
                  <a:outerShdw blurRad="38100" dist="38100" dir="2700000" algn="tl">
                    <a:srgbClr val="000000">
                      <a:alpha val="43137"/>
                    </a:srgbClr>
                  </a:outerShdw>
                </a:effectLst>
              </a:rPr>
              <a:t>TEST INSTRUMENTS</a:t>
            </a:r>
            <a:endParaRPr lang="en-US" b="1"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7504" y="773088"/>
            <a:ext cx="8928992" cy="5361461"/>
          </a:xfrm>
        </p:spPr>
        <p:txBody>
          <a:bodyPr>
            <a:normAutofit fontScale="92500" lnSpcReduction="20000"/>
          </a:bodyPr>
          <a:lstStyle/>
          <a:p>
            <a:pPr algn="just"/>
            <a:r>
              <a:rPr lang="en-AU" sz="2800" dirty="0" smtClean="0"/>
              <a:t>SACMEQ uses the </a:t>
            </a:r>
            <a:r>
              <a:rPr lang="en-AU" sz="2800" dirty="0"/>
              <a:t>most modern research techniques in order to </a:t>
            </a:r>
            <a:r>
              <a:rPr lang="en-AU" sz="2800" dirty="0" smtClean="0"/>
              <a:t>develop instruments that: </a:t>
            </a:r>
          </a:p>
          <a:p>
            <a:pPr marL="400050" lvl="1" indent="0" algn="just">
              <a:buNone/>
            </a:pPr>
            <a:r>
              <a:rPr lang="en-AU" sz="2400" dirty="0" smtClean="0"/>
              <a:t>(a</a:t>
            </a:r>
            <a:r>
              <a:rPr lang="en-AU" sz="2400" dirty="0"/>
              <a:t>) examine changes in the performance of single education systems across several time points (“Is our education system improving, staying the same, or getting worse</a:t>
            </a:r>
            <a:r>
              <a:rPr lang="en-AU" sz="2400" dirty="0" smtClean="0"/>
              <a:t>?”), </a:t>
            </a:r>
            <a:r>
              <a:rPr lang="en-AU" sz="2400" dirty="0"/>
              <a:t>and </a:t>
            </a:r>
            <a:endParaRPr lang="en-AU" sz="2400" dirty="0" smtClean="0"/>
          </a:p>
          <a:p>
            <a:pPr marL="400050" lvl="1" indent="0" algn="just">
              <a:buNone/>
            </a:pPr>
            <a:r>
              <a:rPr lang="en-AU" sz="2400" dirty="0" smtClean="0"/>
              <a:t>(</a:t>
            </a:r>
            <a:r>
              <a:rPr lang="en-AU" sz="2400" dirty="0"/>
              <a:t>b) examine differences in the performance of different education systems at single time points (“Is our education system better, the same, or worse than other education systems like ours</a:t>
            </a:r>
            <a:r>
              <a:rPr lang="en-AU" sz="2400" dirty="0" smtClean="0"/>
              <a:t>?”)</a:t>
            </a:r>
          </a:p>
          <a:p>
            <a:pPr marL="400050" lvl="1" indent="0" algn="just">
              <a:buNone/>
            </a:pPr>
            <a:endParaRPr lang="en-AU" sz="2200" dirty="0" smtClean="0"/>
          </a:p>
          <a:p>
            <a:pPr algn="just"/>
            <a:r>
              <a:rPr lang="en-AU" sz="2800" dirty="0"/>
              <a:t>In the area of test construction and test scoring, </a:t>
            </a:r>
            <a:r>
              <a:rPr lang="en-AU" sz="2800" dirty="0" smtClean="0"/>
              <a:t>item </a:t>
            </a:r>
            <a:r>
              <a:rPr lang="en-AU" sz="2800" dirty="0"/>
              <a:t>response theory </a:t>
            </a:r>
            <a:r>
              <a:rPr lang="en-AU" sz="2800" dirty="0" smtClean="0"/>
              <a:t>(IRT) models </a:t>
            </a:r>
            <a:r>
              <a:rPr lang="en-AU" sz="2800" dirty="0"/>
              <a:t>facilitated the generation of valid comparisons of student reading and mathematics achievement across countries both within and across the </a:t>
            </a:r>
            <a:r>
              <a:rPr lang="en-AU" sz="2800" dirty="0" smtClean="0"/>
              <a:t>SACMEQ studies. </a:t>
            </a:r>
          </a:p>
          <a:p>
            <a:pPr lvl="1" indent="-342900" algn="just"/>
            <a:r>
              <a:rPr lang="en-AU" sz="2400" dirty="0" smtClean="0"/>
              <a:t>SACMEQ instruments are confidential and a common set of test items are purposefully used across SACMEQ studies to make valid comparisons.</a:t>
            </a:r>
            <a:endParaRPr lang="en-US" dirty="0"/>
          </a:p>
        </p:txBody>
      </p:sp>
    </p:spTree>
    <p:extLst>
      <p:ext uri="{BB962C8B-B14F-4D97-AF65-F5344CB8AC3E}">
        <p14:creationId xmlns:p14="http://schemas.microsoft.com/office/powerpoint/2010/main" xmlns="" val="578408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892"/>
          <a:stretch/>
        </p:blipFill>
        <p:spPr bwMode="auto">
          <a:xfrm>
            <a:off x="0" y="1917700"/>
            <a:ext cx="9144000" cy="4940300"/>
          </a:xfrm>
          <a:prstGeom prst="snip1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a:xfrm>
            <a:off x="251520" y="332656"/>
            <a:ext cx="8229600" cy="1143000"/>
          </a:xfrm>
        </p:spPr>
        <p:txBody>
          <a:bodyPr/>
          <a:lstStyle/>
          <a:p>
            <a:r>
              <a:rPr lang="en-US" b="1" dirty="0" smtClean="0">
                <a:solidFill>
                  <a:schemeClr val="accent6">
                    <a:lumMod val="75000"/>
                  </a:schemeClr>
                </a:solidFill>
                <a:effectLst>
                  <a:outerShdw blurRad="38100" dist="38100" dir="2700000" algn="tl">
                    <a:srgbClr val="000000">
                      <a:alpha val="43137"/>
                    </a:srgbClr>
                  </a:outerShdw>
                </a:effectLst>
              </a:rPr>
              <a:t>DATA PROCESSES</a:t>
            </a:r>
            <a:endParaRPr lang="en-US"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805414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
            <a:ext cx="8229600" cy="692696"/>
          </a:xfrm>
        </p:spPr>
        <p:txBody>
          <a:bodyPr>
            <a:normAutofit fontScale="90000"/>
          </a:bodyPr>
          <a:lstStyle/>
          <a:p>
            <a:r>
              <a:rPr lang="en-US" b="1" dirty="0" smtClean="0">
                <a:solidFill>
                  <a:schemeClr val="accent6">
                    <a:lumMod val="75000"/>
                  </a:schemeClr>
                </a:solidFill>
                <a:effectLst>
                  <a:outerShdw blurRad="38100" dist="38100" dir="2700000" algn="tl">
                    <a:srgbClr val="000000">
                      <a:alpha val="43137"/>
                    </a:srgbClr>
                  </a:outerShdw>
                </a:effectLst>
              </a:rPr>
              <a:t>SAMPLE</a:t>
            </a:r>
            <a:endParaRPr lang="en-US" dirty="0"/>
          </a:p>
        </p:txBody>
      </p:sp>
      <p:pic>
        <p:nvPicPr>
          <p:cNvPr id="14338" name="Picture 1" descr="C:\Users\chetty.m\AppData\Local\Microsoft\Windows\Temporary Internet Files\Content.Word\1000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92696"/>
            <a:ext cx="9144000" cy="6165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19654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39552" y="2132856"/>
            <a:ext cx="8229600" cy="1312143"/>
          </a:xfrm>
          <a:ln>
            <a:noFill/>
          </a:ln>
        </p:spPr>
        <p:txBody>
          <a:bodyPr>
            <a:noAutofit/>
          </a:bodyPr>
          <a:lstStyle/>
          <a:p>
            <a:r>
              <a:rPr lang="en-US" altLang="en-US" sz="3600" b="1" dirty="0" smtClean="0">
                <a:solidFill>
                  <a:schemeClr val="accent6">
                    <a:lumMod val="75000"/>
                  </a:schemeClr>
                </a:solidFill>
                <a:effectLst>
                  <a:outerShdw blurRad="38100" dist="38100" dir="2700000" algn="tl">
                    <a:srgbClr val="000000">
                      <a:alpha val="43137"/>
                    </a:srgbClr>
                  </a:outerShdw>
                </a:effectLst>
                <a:latin typeface="+mn-lt"/>
                <a:cs typeface="Tahoma" pitchFamily="34" charset="0"/>
              </a:rPr>
              <a:t/>
            </a:r>
            <a:br>
              <a:rPr lang="en-US" altLang="en-US" sz="3600" b="1" dirty="0" smtClean="0">
                <a:solidFill>
                  <a:schemeClr val="accent6">
                    <a:lumMod val="75000"/>
                  </a:schemeClr>
                </a:solidFill>
                <a:effectLst>
                  <a:outerShdw blurRad="38100" dist="38100" dir="2700000" algn="tl">
                    <a:srgbClr val="000000">
                      <a:alpha val="43137"/>
                    </a:srgbClr>
                  </a:outerShdw>
                </a:effectLst>
                <a:latin typeface="+mn-lt"/>
                <a:cs typeface="Tahoma" pitchFamily="34" charset="0"/>
              </a:rPr>
            </a:br>
            <a:r>
              <a:rPr lang="en-US" altLang="en-US" sz="3600" b="1" dirty="0" smtClean="0">
                <a:solidFill>
                  <a:schemeClr val="accent6">
                    <a:lumMod val="75000"/>
                  </a:schemeClr>
                </a:solidFill>
                <a:effectLst>
                  <a:outerShdw blurRad="38100" dist="38100" dir="2700000" algn="tl">
                    <a:srgbClr val="000000">
                      <a:alpha val="43137"/>
                    </a:srgbClr>
                  </a:outerShdw>
                </a:effectLst>
                <a:latin typeface="+mn-lt"/>
                <a:cs typeface="Tahoma" pitchFamily="34" charset="0"/>
              </a:rPr>
              <a:t>KEY FINDINGS ON SOUTH AFRICA’S LEARNER PERFORMANCE</a:t>
            </a:r>
            <a:br>
              <a:rPr lang="en-US" altLang="en-US" sz="3600" b="1" dirty="0" smtClean="0">
                <a:solidFill>
                  <a:schemeClr val="accent6">
                    <a:lumMod val="75000"/>
                  </a:schemeClr>
                </a:solidFill>
                <a:effectLst>
                  <a:outerShdw blurRad="38100" dist="38100" dir="2700000" algn="tl">
                    <a:srgbClr val="000000">
                      <a:alpha val="43137"/>
                    </a:srgbClr>
                  </a:outerShdw>
                </a:effectLst>
                <a:latin typeface="+mn-lt"/>
                <a:cs typeface="Tahoma" pitchFamily="34" charset="0"/>
              </a:rPr>
            </a:br>
            <a:endParaRPr lang="en-ZA" altLang="en-US" sz="3600" b="1" dirty="0" smtClean="0">
              <a:solidFill>
                <a:schemeClr val="accent6">
                  <a:lumMod val="75000"/>
                </a:schemeClr>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xmlns="" val="93492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8747"/>
          <a:stretch/>
        </p:blipFill>
        <p:spPr bwMode="auto">
          <a:xfrm>
            <a:off x="-1" y="762000"/>
            <a:ext cx="9129497" cy="6096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59997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8313" y="115888"/>
            <a:ext cx="8229600" cy="503237"/>
          </a:xfrm>
        </p:spPr>
        <p:txBody>
          <a:bodyPr>
            <a:noAutofit/>
          </a:bodyPr>
          <a:lstStyle/>
          <a:p>
            <a:pPr algn="l"/>
            <a:r>
              <a:rPr lang="en-US" altLang="en-US" sz="2000" b="1" dirty="0" smtClean="0">
                <a:solidFill>
                  <a:schemeClr val="accent6">
                    <a:lumMod val="75000"/>
                  </a:schemeClr>
                </a:solidFill>
              </a:rPr>
              <a:t>What was the situation and have we moved since 2007?                   </a:t>
            </a:r>
            <a:br>
              <a:rPr lang="en-US" altLang="en-US" sz="2000" b="1" dirty="0" smtClean="0">
                <a:solidFill>
                  <a:schemeClr val="accent6">
                    <a:lumMod val="75000"/>
                  </a:schemeClr>
                </a:solidFill>
              </a:rPr>
            </a:br>
            <a:r>
              <a:rPr lang="en-US" altLang="en-US" sz="2000" b="1" dirty="0">
                <a:solidFill>
                  <a:schemeClr val="accent6">
                    <a:lumMod val="75000"/>
                  </a:schemeClr>
                </a:solidFill>
              </a:rPr>
              <a:t> </a:t>
            </a:r>
            <a:r>
              <a:rPr lang="en-US" altLang="en-US" sz="2000" b="1" dirty="0" smtClean="0">
                <a:solidFill>
                  <a:schemeClr val="accent6">
                    <a:lumMod val="75000"/>
                  </a:schemeClr>
                </a:solidFill>
              </a:rPr>
              <a:t>                                                                                                               Significant           </a:t>
            </a:r>
          </a:p>
        </p:txBody>
      </p:sp>
      <p:graphicFrame>
        <p:nvGraphicFramePr>
          <p:cNvPr id="37245" name="Group 381"/>
          <p:cNvGraphicFramePr>
            <a:graphicFrameLocks noGrp="1"/>
          </p:cNvGraphicFramePr>
          <p:nvPr>
            <p:ph sz="half" idx="1"/>
            <p:extLst>
              <p:ext uri="{D42A27DB-BD31-4B8C-83A1-F6EECF244321}">
                <p14:modId xmlns:p14="http://schemas.microsoft.com/office/powerpoint/2010/main" xmlns="" val="3705343336"/>
              </p:ext>
            </p:extLst>
          </p:nvPr>
        </p:nvGraphicFramePr>
        <p:xfrm>
          <a:off x="0" y="642938"/>
          <a:ext cx="9144000" cy="6215056"/>
        </p:xfrm>
        <a:graphic>
          <a:graphicData uri="http://schemas.openxmlformats.org/drawingml/2006/table">
            <a:tbl>
              <a:tblPr/>
              <a:tblGrid>
                <a:gridCol w="2040396"/>
                <a:gridCol w="1775901"/>
                <a:gridCol w="1775901"/>
                <a:gridCol w="1775901"/>
                <a:gridCol w="1775901"/>
              </a:tblGrid>
              <a:tr h="365618">
                <a:tc row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marL="91439" marR="91439"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Reading score</a:t>
                      </a:r>
                    </a:p>
                  </a:txBody>
                  <a:tcPr marL="91439" marR="9143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 Mathematics</a:t>
                      </a:r>
                    </a:p>
                  </a:txBody>
                  <a:tcPr marL="91439" marR="91439"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tr>
              <a:tr h="365618">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2000</a:t>
                      </a:r>
                    </a:p>
                  </a:txBody>
                  <a:tcPr marL="91439" marR="9143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2007</a:t>
                      </a:r>
                    </a:p>
                  </a:txBody>
                  <a:tcPr marL="91439" marR="9143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2000</a:t>
                      </a:r>
                    </a:p>
                  </a:txBody>
                  <a:tcPr marL="91439" marR="91439"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2007</a:t>
                      </a:r>
                    </a:p>
                  </a:txBody>
                  <a:tcPr marL="91439" marR="91439"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365588">
                <a:tc>
                  <a:txBody>
                    <a:bodyPr/>
                    <a:lstStyle/>
                    <a:p>
                      <a:pPr marL="0" indent="114300" algn="l" fontAlgn="b"/>
                      <a:r>
                        <a:rPr lang="en-US" sz="1800" b="1" i="0" u="none" strike="noStrike" dirty="0" smtClean="0">
                          <a:solidFill>
                            <a:srgbClr val="000000"/>
                          </a:solidFill>
                          <a:effectLst/>
                          <a:latin typeface="Arial" panose="020B0604020202020204" pitchFamily="34" charset="0"/>
                          <a:cs typeface="Arial" panose="020B0604020202020204" pitchFamily="34" charset="0"/>
                        </a:rPr>
                        <a:t>1. Mauritius</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tabLst>
                          <a:tab pos="1314450" algn="l"/>
                        </a:tabLst>
                      </a:pPr>
                      <a:r>
                        <a:rPr lang="en-US" sz="1600" b="0" i="0" u="none" strike="noStrike" dirty="0">
                          <a:solidFill>
                            <a:srgbClr val="000000"/>
                          </a:solidFill>
                          <a:effectLst/>
                          <a:latin typeface="Arial" panose="020B0604020202020204" pitchFamily="34" charset="0"/>
                          <a:cs typeface="Arial" panose="020B0604020202020204" pitchFamily="34" charset="0"/>
                        </a:rPr>
                        <a:t>536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574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585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623</a:t>
                      </a: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65588">
                <a:tc>
                  <a:txBody>
                    <a:bodyPr/>
                    <a:lstStyle/>
                    <a:p>
                      <a:pPr marL="0" indent="114300" algn="l" fontAlgn="b"/>
                      <a:r>
                        <a:rPr lang="en-US" sz="1800" b="1" i="0" u="none" strike="noStrike" dirty="0" smtClean="0">
                          <a:solidFill>
                            <a:srgbClr val="000000"/>
                          </a:solidFill>
                          <a:effectLst/>
                          <a:latin typeface="Arial" panose="020B0604020202020204" pitchFamily="34" charset="0"/>
                          <a:cs typeface="Arial" panose="020B0604020202020204" pitchFamily="34" charset="0"/>
                        </a:rPr>
                        <a:t>2. Kenya</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547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543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563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557</a:t>
                      </a: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588">
                <a:tc>
                  <a:txBody>
                    <a:bodyPr/>
                    <a:lstStyle/>
                    <a:p>
                      <a:pPr marL="0" indent="114300" algn="l" fontAlgn="b"/>
                      <a:r>
                        <a:rPr lang="en-US" sz="1800" b="1" i="0" u="none" strike="noStrike" dirty="0" smtClean="0">
                          <a:solidFill>
                            <a:srgbClr val="000000"/>
                          </a:solidFill>
                          <a:effectLst/>
                          <a:latin typeface="Arial" panose="020B0604020202020204" pitchFamily="34" charset="0"/>
                          <a:cs typeface="Arial" panose="020B0604020202020204" pitchFamily="34" charset="0"/>
                        </a:rPr>
                        <a:t>3. Tanzania</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546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578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522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553</a:t>
                      </a: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588">
                <a:tc>
                  <a:txBody>
                    <a:bodyPr/>
                    <a:lstStyle/>
                    <a:p>
                      <a:pPr marL="0" indent="114300" algn="l" fontAlgn="b"/>
                      <a:r>
                        <a:rPr lang="en-US" sz="1800" b="1" i="0" u="none" strike="noStrike" dirty="0" smtClean="0">
                          <a:solidFill>
                            <a:srgbClr val="000000"/>
                          </a:solidFill>
                          <a:effectLst/>
                          <a:latin typeface="Arial" panose="020B0604020202020204" pitchFamily="34" charset="0"/>
                          <a:cs typeface="Arial" panose="020B0604020202020204" pitchFamily="34" charset="0"/>
                        </a:rPr>
                        <a:t>4. Seychelles</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582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575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554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551</a:t>
                      </a: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588">
                <a:tc>
                  <a:txBody>
                    <a:bodyPr/>
                    <a:lstStyle/>
                    <a:p>
                      <a:pPr marL="0" indent="114300" algn="l" fontAlgn="b"/>
                      <a:r>
                        <a:rPr lang="en-US" sz="1800" b="1" i="0" u="none" strike="noStrike" dirty="0" smtClean="0">
                          <a:solidFill>
                            <a:srgbClr val="000000"/>
                          </a:solidFill>
                          <a:effectLst/>
                          <a:latin typeface="Arial" panose="020B0604020202020204" pitchFamily="34" charset="0"/>
                          <a:cs typeface="Arial" panose="020B0604020202020204" pitchFamily="34" charset="0"/>
                        </a:rPr>
                        <a:t>5. Swaziland</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529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549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517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541</a:t>
                      </a: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588">
                <a:tc>
                  <a:txBody>
                    <a:bodyPr/>
                    <a:lstStyle/>
                    <a:p>
                      <a:pPr marL="0" indent="114300" algn="l" fontAlgn="b"/>
                      <a:r>
                        <a:rPr lang="en-US" sz="1800" b="1" i="0" u="none" strike="noStrike" dirty="0" smtClean="0">
                          <a:solidFill>
                            <a:srgbClr val="000000"/>
                          </a:solidFill>
                          <a:effectLst/>
                          <a:latin typeface="Arial" panose="020B0604020202020204" pitchFamily="34" charset="0"/>
                          <a:cs typeface="Arial" panose="020B0604020202020204" pitchFamily="34" charset="0"/>
                        </a:rPr>
                        <a:t>6. Botswana</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521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535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513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521</a:t>
                      </a: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588">
                <a:tc>
                  <a:txBody>
                    <a:bodyPr/>
                    <a:lstStyle/>
                    <a:p>
                      <a:pPr marL="0" indent="114300" algn="l" fontAlgn="b"/>
                      <a:r>
                        <a:rPr lang="en-US" sz="1800" b="1" i="0" u="none" strike="noStrike" dirty="0" smtClean="0">
                          <a:solidFill>
                            <a:srgbClr val="000000"/>
                          </a:solidFill>
                          <a:effectLst/>
                          <a:latin typeface="Arial" panose="020B0604020202020204" pitchFamily="34" charset="0"/>
                          <a:cs typeface="Arial" panose="020B0604020202020204" pitchFamily="34" charset="0"/>
                        </a:rPr>
                        <a:t>7. Zimbabwe</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504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508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520</a:t>
                      </a: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588">
                <a:tc>
                  <a:txBody>
                    <a:bodyPr/>
                    <a:lstStyle/>
                    <a:p>
                      <a:pPr marL="0" indent="114300" algn="l" fontAlgn="b"/>
                      <a:r>
                        <a:rPr lang="en-US" sz="1800" b="1" i="0" u="none" strike="noStrike" dirty="0" smtClean="0">
                          <a:solidFill>
                            <a:srgbClr val="000000"/>
                          </a:solidFill>
                          <a:effectLst/>
                          <a:latin typeface="Arial" panose="020B0604020202020204" pitchFamily="34" charset="0"/>
                          <a:cs typeface="Arial" panose="020B0604020202020204" pitchFamily="34" charset="0"/>
                        </a:rPr>
                        <a:t>8. South </a:t>
                      </a:r>
                      <a:r>
                        <a:rPr lang="en-US" sz="1800" b="1" i="0" u="none" strike="noStrike" dirty="0">
                          <a:solidFill>
                            <a:srgbClr val="000000"/>
                          </a:solidFill>
                          <a:effectLst/>
                          <a:latin typeface="Arial" panose="020B0604020202020204" pitchFamily="34" charset="0"/>
                          <a:cs typeface="Arial" panose="020B0604020202020204" pitchFamily="34" charset="0"/>
                        </a:rPr>
                        <a:t>Africa</a:t>
                      </a:r>
                    </a:p>
                  </a:txBody>
                  <a:tcPr marL="7620" marR="7620" marT="762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492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495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486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495</a:t>
                      </a: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r>
              <a:tr h="365588">
                <a:tc>
                  <a:txBody>
                    <a:bodyPr/>
                    <a:lstStyle/>
                    <a:p>
                      <a:pPr marL="0" indent="114300" algn="l" fontAlgn="b"/>
                      <a:r>
                        <a:rPr lang="en-US" sz="1800" b="1" i="0" u="none" strike="noStrike" dirty="0" smtClean="0">
                          <a:solidFill>
                            <a:srgbClr val="000000"/>
                          </a:solidFill>
                          <a:effectLst/>
                          <a:latin typeface="Arial" panose="020B0604020202020204" pitchFamily="34" charset="0"/>
                          <a:cs typeface="Arial" panose="020B0604020202020204" pitchFamily="34" charset="0"/>
                        </a:rPr>
                        <a:t>9. Zanzibar</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478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534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478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486</a:t>
                      </a: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588">
                <a:tc>
                  <a:txBody>
                    <a:bodyPr/>
                    <a:lstStyle/>
                    <a:p>
                      <a:pPr marL="0" indent="114300" algn="l" fontAlgn="b"/>
                      <a:r>
                        <a:rPr lang="en-US" sz="1800" b="1" i="0" u="none" strike="noStrike" dirty="0" smtClean="0">
                          <a:solidFill>
                            <a:srgbClr val="000000"/>
                          </a:solidFill>
                          <a:effectLst/>
                          <a:latin typeface="Arial" panose="020B0604020202020204" pitchFamily="34" charset="0"/>
                          <a:cs typeface="Arial" panose="020B0604020202020204" pitchFamily="34" charset="0"/>
                        </a:rPr>
                        <a:t>10. Mozambique</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516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476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530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484</a:t>
                      </a: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588">
                <a:tc>
                  <a:txBody>
                    <a:bodyPr/>
                    <a:lstStyle/>
                    <a:p>
                      <a:pPr marL="0" indent="114300" algn="l" fontAlgn="b"/>
                      <a:r>
                        <a:rPr lang="en-US" sz="1800" b="1" i="0" u="none" strike="noStrike" dirty="0" smtClean="0">
                          <a:solidFill>
                            <a:srgbClr val="000000"/>
                          </a:solidFill>
                          <a:effectLst/>
                          <a:latin typeface="Arial" panose="020B0604020202020204" pitchFamily="34" charset="0"/>
                          <a:cs typeface="Arial" panose="020B0604020202020204" pitchFamily="34" charset="0"/>
                        </a:rPr>
                        <a:t>11. Uganda</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482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479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506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482</a:t>
                      </a: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588">
                <a:tc>
                  <a:txBody>
                    <a:bodyPr/>
                    <a:lstStyle/>
                    <a:p>
                      <a:pPr marL="0" indent="114300" algn="l" fontAlgn="b"/>
                      <a:r>
                        <a:rPr lang="en-US" sz="1800" b="1" i="0" u="none" strike="noStrike" dirty="0" smtClean="0">
                          <a:solidFill>
                            <a:srgbClr val="000000"/>
                          </a:solidFill>
                          <a:effectLst/>
                          <a:latin typeface="Arial" panose="020B0604020202020204" pitchFamily="34" charset="0"/>
                          <a:cs typeface="Arial" panose="020B0604020202020204" pitchFamily="34" charset="0"/>
                        </a:rPr>
                        <a:t>12. Lesotho</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451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468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447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477</a:t>
                      </a: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588">
                <a:tc>
                  <a:txBody>
                    <a:bodyPr/>
                    <a:lstStyle/>
                    <a:p>
                      <a:pPr marL="0" indent="114300" algn="l" fontAlgn="b"/>
                      <a:r>
                        <a:rPr lang="en-US" sz="1800" b="1" i="0" u="none" strike="noStrike" dirty="0" smtClean="0">
                          <a:solidFill>
                            <a:srgbClr val="000000"/>
                          </a:solidFill>
                          <a:effectLst/>
                          <a:latin typeface="Arial" panose="020B0604020202020204" pitchFamily="34" charset="0"/>
                          <a:cs typeface="Arial" panose="020B0604020202020204" pitchFamily="34" charset="0"/>
                        </a:rPr>
                        <a:t>13. Namibia</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449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497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431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471</a:t>
                      </a: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588">
                <a:tc>
                  <a:txBody>
                    <a:bodyPr/>
                    <a:lstStyle/>
                    <a:p>
                      <a:pPr marL="0" indent="114300" algn="l" fontAlgn="b"/>
                      <a:r>
                        <a:rPr lang="en-US" sz="1800" b="1" i="0" u="none" strike="noStrike" dirty="0" smtClean="0">
                          <a:solidFill>
                            <a:srgbClr val="000000"/>
                          </a:solidFill>
                          <a:effectLst/>
                          <a:latin typeface="Arial" panose="020B0604020202020204" pitchFamily="34" charset="0"/>
                          <a:cs typeface="Arial" panose="020B0604020202020204" pitchFamily="34" charset="0"/>
                        </a:rPr>
                        <a:t>14. Malawi</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429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434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433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447</a:t>
                      </a: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588">
                <a:tc>
                  <a:txBody>
                    <a:bodyPr/>
                    <a:lstStyle/>
                    <a:p>
                      <a:pPr marL="0" indent="114300" algn="l" fontAlgn="b"/>
                      <a:r>
                        <a:rPr lang="en-US" sz="1800" b="1" i="0" u="none" strike="noStrike" dirty="0" smtClean="0">
                          <a:solidFill>
                            <a:srgbClr val="000000"/>
                          </a:solidFill>
                          <a:effectLst/>
                          <a:latin typeface="Arial" panose="020B0604020202020204" pitchFamily="34" charset="0"/>
                          <a:cs typeface="Arial" panose="020B0604020202020204" pitchFamily="34" charset="0"/>
                        </a:rPr>
                        <a:t>15. Zambia</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440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434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435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435</a:t>
                      </a:r>
                    </a:p>
                  </a:txBody>
                  <a:tcPr marL="7620" marR="7620" marT="762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98" name="AutoShape 382"/>
          <p:cNvSpPr>
            <a:spLocks noChangeArrowheads="1"/>
          </p:cNvSpPr>
          <p:nvPr/>
        </p:nvSpPr>
        <p:spPr bwMode="auto">
          <a:xfrm rot="5400000">
            <a:off x="4583113" y="4029033"/>
            <a:ext cx="144463" cy="144463"/>
          </a:xfrm>
          <a:prstGeom prst="triangle">
            <a:avLst>
              <a:gd name="adj" fmla="val 50000"/>
            </a:avLst>
          </a:prstGeom>
          <a:solidFill>
            <a:srgbClr val="FF660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2399" name="AutoShape 383"/>
          <p:cNvSpPr>
            <a:spLocks noChangeArrowheads="1"/>
          </p:cNvSpPr>
          <p:nvPr/>
        </p:nvSpPr>
        <p:spPr bwMode="auto">
          <a:xfrm rot="5400000">
            <a:off x="7572945" y="4072897"/>
            <a:ext cx="144463" cy="142875"/>
          </a:xfrm>
          <a:prstGeom prst="triangle">
            <a:avLst>
              <a:gd name="adj" fmla="val 50000"/>
            </a:avLst>
          </a:prstGeom>
          <a:solidFill>
            <a:srgbClr val="FF660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2400" name="AutoShape 384"/>
          <p:cNvSpPr>
            <a:spLocks noChangeArrowheads="1"/>
          </p:cNvSpPr>
          <p:nvPr/>
        </p:nvSpPr>
        <p:spPr bwMode="auto">
          <a:xfrm>
            <a:off x="7596336" y="1484338"/>
            <a:ext cx="144463" cy="144462"/>
          </a:xfrm>
          <a:prstGeom prst="triangle">
            <a:avLst>
              <a:gd name="adj" fmla="val 50000"/>
            </a:avLst>
          </a:prstGeom>
          <a:solidFill>
            <a:srgbClr val="FF660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2401" name="AutoShape 385"/>
          <p:cNvSpPr>
            <a:spLocks noChangeArrowheads="1"/>
          </p:cNvSpPr>
          <p:nvPr/>
        </p:nvSpPr>
        <p:spPr bwMode="auto">
          <a:xfrm>
            <a:off x="4413250" y="2204418"/>
            <a:ext cx="144462" cy="144462"/>
          </a:xfrm>
          <a:prstGeom prst="triangle">
            <a:avLst>
              <a:gd name="adj" fmla="val 50000"/>
            </a:avLst>
          </a:prstGeom>
          <a:solidFill>
            <a:srgbClr val="FF660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0" name="Oval 9"/>
          <p:cNvSpPr/>
          <p:nvPr/>
        </p:nvSpPr>
        <p:spPr>
          <a:xfrm>
            <a:off x="4292327" y="3861048"/>
            <a:ext cx="3643313"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03" name="AutoShape 384"/>
          <p:cNvSpPr>
            <a:spLocks noChangeArrowheads="1"/>
          </p:cNvSpPr>
          <p:nvPr/>
        </p:nvSpPr>
        <p:spPr bwMode="auto">
          <a:xfrm>
            <a:off x="8072438" y="357188"/>
            <a:ext cx="144462" cy="144462"/>
          </a:xfrm>
          <a:prstGeom prst="triangle">
            <a:avLst>
              <a:gd name="adj" fmla="val 50000"/>
            </a:avLst>
          </a:prstGeom>
          <a:solidFill>
            <a:srgbClr val="FF660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Tree>
    <p:extLst>
      <p:ext uri="{BB962C8B-B14F-4D97-AF65-F5344CB8AC3E}">
        <p14:creationId xmlns:p14="http://schemas.microsoft.com/office/powerpoint/2010/main" xmlns="" val="1548496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248" y="62398"/>
            <a:ext cx="7662440" cy="648072"/>
          </a:xfrm>
        </p:spPr>
        <p:txBody>
          <a:bodyPr>
            <a:normAutofit fontScale="90000"/>
          </a:bodyPr>
          <a:lstStyle/>
          <a:p>
            <a:r>
              <a:rPr lang="en-US" b="1" dirty="0" smtClean="0">
                <a:solidFill>
                  <a:schemeClr val="accent6">
                    <a:lumMod val="75000"/>
                  </a:schemeClr>
                </a:solidFill>
                <a:effectLst>
                  <a:outerShdw blurRad="38100" dist="38100" dir="2700000" algn="tl">
                    <a:srgbClr val="000000">
                      <a:alpha val="43137"/>
                    </a:srgbClr>
                  </a:outerShdw>
                </a:effectLst>
              </a:rPr>
              <a:t>SACMEQ TRENDS </a:t>
            </a:r>
            <a:endParaRPr lang="en-US" b="1" dirty="0">
              <a:solidFill>
                <a:schemeClr val="accent6">
                  <a:lumMod val="75000"/>
                </a:schemeClr>
              </a:solidFill>
              <a:effectLst>
                <a:outerShdw blurRad="38100" dist="38100" dir="2700000" algn="tl">
                  <a:srgbClr val="000000">
                    <a:alpha val="43137"/>
                  </a:srgbClr>
                </a:outerShdw>
              </a:effectLst>
            </a:endParaRPr>
          </a:p>
        </p:txBody>
      </p:sp>
      <p:graphicFrame>
        <p:nvGraphicFramePr>
          <p:cNvPr id="2083" name="Table 2082"/>
          <p:cNvGraphicFramePr>
            <a:graphicFrameLocks noGrp="1"/>
          </p:cNvGraphicFramePr>
          <p:nvPr>
            <p:extLst>
              <p:ext uri="{D42A27DB-BD31-4B8C-83A1-F6EECF244321}">
                <p14:modId xmlns:p14="http://schemas.microsoft.com/office/powerpoint/2010/main" xmlns="" val="1514364720"/>
              </p:ext>
            </p:extLst>
          </p:nvPr>
        </p:nvGraphicFramePr>
        <p:xfrm>
          <a:off x="2" y="851790"/>
          <a:ext cx="9143999" cy="6006205"/>
        </p:xfrm>
        <a:graphic>
          <a:graphicData uri="http://schemas.openxmlformats.org/drawingml/2006/table">
            <a:tbl>
              <a:tblPr firstRow="1" firstCol="1" bandRow="1">
                <a:tableStyleId>{073A0DAA-6AF3-43AB-8588-CEC1D06C72B9}</a:tableStyleId>
              </a:tblPr>
              <a:tblGrid>
                <a:gridCol w="1133852"/>
                <a:gridCol w="1133255"/>
                <a:gridCol w="1057983"/>
                <a:gridCol w="680132"/>
                <a:gridCol w="1078037"/>
                <a:gridCol w="909835"/>
                <a:gridCol w="908916"/>
                <a:gridCol w="1221067"/>
                <a:gridCol w="1020922"/>
              </a:tblGrid>
              <a:tr h="333678">
                <a:tc>
                  <a:txBody>
                    <a:bodyPr/>
                    <a:lstStyle/>
                    <a:p>
                      <a:pPr marL="0" marR="0">
                        <a:lnSpc>
                          <a:spcPct val="115000"/>
                        </a:lnSpc>
                        <a:spcBef>
                          <a:spcPts val="0"/>
                        </a:spcBef>
                        <a:spcAft>
                          <a:spcPts val="0"/>
                        </a:spcAft>
                      </a:pPr>
                      <a:r>
                        <a:rPr lang="en-US" sz="1800" dirty="0">
                          <a:effectLst/>
                        </a:rPr>
                        <a:t>Means</a:t>
                      </a:r>
                      <a:endParaRPr lang="en-US" sz="1800" dirty="0">
                        <a:effectLst/>
                        <a:latin typeface="Calibri"/>
                        <a:ea typeface="Calibri"/>
                        <a:cs typeface="Times New Roman"/>
                      </a:endParaRPr>
                    </a:p>
                  </a:txBody>
                  <a:tcPr marL="52302" marR="52302" marT="0" marB="0"/>
                </a:tc>
                <a:tc gridSpan="4">
                  <a:txBody>
                    <a:bodyPr/>
                    <a:lstStyle/>
                    <a:p>
                      <a:pPr marL="0" marR="0" algn="ctr">
                        <a:lnSpc>
                          <a:spcPct val="115000"/>
                        </a:lnSpc>
                        <a:spcBef>
                          <a:spcPts val="0"/>
                        </a:spcBef>
                        <a:spcAft>
                          <a:spcPts val="0"/>
                        </a:spcAft>
                      </a:pPr>
                      <a:r>
                        <a:rPr lang="en-US" sz="1800" dirty="0" smtClean="0">
                          <a:effectLst/>
                        </a:rPr>
                        <a:t>Learner Reading Score</a:t>
                      </a:r>
                      <a:endParaRPr lang="en-US" sz="1800" dirty="0">
                        <a:effectLst/>
                        <a:latin typeface="Calibri"/>
                        <a:ea typeface="Calibri"/>
                        <a:cs typeface="Times New Roman"/>
                      </a:endParaRPr>
                    </a:p>
                  </a:txBody>
                  <a:tcPr marL="52302" marR="52302" marT="0" marB="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1800" dirty="0" smtClean="0">
                          <a:effectLst/>
                        </a:rPr>
                        <a:t>Learner Maths Score</a:t>
                      </a:r>
                      <a:endParaRPr lang="en-US" sz="1800" dirty="0">
                        <a:effectLst/>
                        <a:latin typeface="Calibri"/>
                        <a:ea typeface="Calibri"/>
                        <a:cs typeface="Times New Roman"/>
                      </a:endParaRPr>
                    </a:p>
                  </a:txBody>
                  <a:tcPr marL="52302" marR="52302" marT="0" marB="0"/>
                </a:tc>
                <a:tc hMerge="1">
                  <a:txBody>
                    <a:bodyPr/>
                    <a:lstStyle/>
                    <a:p>
                      <a:endParaRPr lang="en-US"/>
                    </a:p>
                  </a:txBody>
                  <a:tcPr/>
                </a:tc>
                <a:tc hMerge="1">
                  <a:txBody>
                    <a:bodyPr/>
                    <a:lstStyle/>
                    <a:p>
                      <a:endParaRPr lang="en-US"/>
                    </a:p>
                  </a:txBody>
                  <a:tcPr/>
                </a:tc>
                <a:tc hMerge="1">
                  <a:txBody>
                    <a:bodyPr/>
                    <a:lstStyle/>
                    <a:p>
                      <a:endParaRPr lang="en-US"/>
                    </a:p>
                  </a:txBody>
                  <a:tcPr/>
                </a:tc>
              </a:tr>
              <a:tr h="667357">
                <a:tc>
                  <a:txBody>
                    <a:bodyPr/>
                    <a:lstStyle/>
                    <a:p>
                      <a:pPr marL="0" marR="0">
                        <a:lnSpc>
                          <a:spcPct val="115000"/>
                        </a:lnSpc>
                        <a:spcBef>
                          <a:spcPts val="0"/>
                        </a:spcBef>
                        <a:spcAft>
                          <a:spcPts val="0"/>
                        </a:spcAft>
                      </a:pPr>
                      <a:r>
                        <a:rPr lang="en-US" sz="1800" dirty="0">
                          <a:effectLst/>
                        </a:rPr>
                        <a:t>Country**</a:t>
                      </a:r>
                      <a:endParaRPr lang="en-US" sz="1800" b="1" dirty="0">
                        <a:effectLst/>
                        <a:latin typeface="Calibri"/>
                        <a:ea typeface="Calibri"/>
                        <a:cs typeface="Times New Roman"/>
                      </a:endParaRPr>
                    </a:p>
                  </a:txBody>
                  <a:tcPr marL="52302" marR="52302" marT="0" marB="0"/>
                </a:tc>
                <a:tc>
                  <a:txBody>
                    <a:bodyPr/>
                    <a:lstStyle/>
                    <a:p>
                      <a:pPr marL="0" marR="0" algn="ctr">
                        <a:lnSpc>
                          <a:spcPct val="115000"/>
                        </a:lnSpc>
                        <a:spcBef>
                          <a:spcPts val="0"/>
                        </a:spcBef>
                        <a:spcAft>
                          <a:spcPts val="0"/>
                        </a:spcAft>
                      </a:pPr>
                      <a:r>
                        <a:rPr lang="en-US" sz="1800" dirty="0" smtClean="0">
                          <a:effectLst/>
                        </a:rPr>
                        <a:t>SACMEQ </a:t>
                      </a:r>
                      <a:r>
                        <a:rPr lang="en-US" sz="1800" dirty="0">
                          <a:effectLst/>
                        </a:rPr>
                        <a:t>III</a:t>
                      </a:r>
                      <a:endParaRPr lang="en-US" sz="1800" b="1" dirty="0">
                        <a:effectLst/>
                        <a:latin typeface="Calibri"/>
                        <a:ea typeface="Calibri"/>
                        <a:cs typeface="Times New Roman"/>
                      </a:endParaRPr>
                    </a:p>
                  </a:txBody>
                  <a:tcPr marL="52302" marR="52302" marT="0" marB="0"/>
                </a:tc>
                <a:tc>
                  <a:txBody>
                    <a:bodyPr/>
                    <a:lstStyle/>
                    <a:p>
                      <a:pPr marL="0" marR="0">
                        <a:lnSpc>
                          <a:spcPct val="115000"/>
                        </a:lnSpc>
                        <a:spcBef>
                          <a:spcPts val="0"/>
                        </a:spcBef>
                        <a:spcAft>
                          <a:spcPts val="0"/>
                        </a:spcAft>
                      </a:pPr>
                      <a:r>
                        <a:rPr lang="en-US" sz="1800" dirty="0" smtClean="0">
                          <a:effectLst/>
                        </a:rPr>
                        <a:t>SACMEQ</a:t>
                      </a:r>
                      <a:r>
                        <a:rPr lang="en-US" sz="1800" baseline="0" dirty="0" smtClean="0">
                          <a:effectLst/>
                        </a:rPr>
                        <a:t> </a:t>
                      </a:r>
                      <a:r>
                        <a:rPr lang="en-US" sz="1800" dirty="0" smtClean="0">
                          <a:effectLst/>
                        </a:rPr>
                        <a:t>IV</a:t>
                      </a:r>
                      <a:endParaRPr lang="en-US" sz="1800" b="1" dirty="0">
                        <a:effectLst/>
                        <a:latin typeface="Calibri"/>
                        <a:ea typeface="Calibri"/>
                        <a:cs typeface="Times New Roman"/>
                      </a:endParaRPr>
                    </a:p>
                  </a:txBody>
                  <a:tcPr marL="52302" marR="52302" marT="0" marB="0"/>
                </a:tc>
                <a:tc>
                  <a:txBody>
                    <a:bodyPr/>
                    <a:lstStyle/>
                    <a:p>
                      <a:pPr marL="0" marR="0" algn="ctr">
                        <a:lnSpc>
                          <a:spcPct val="115000"/>
                        </a:lnSpc>
                        <a:spcBef>
                          <a:spcPts val="0"/>
                        </a:spcBef>
                        <a:spcAft>
                          <a:spcPts val="0"/>
                        </a:spcAft>
                      </a:pPr>
                      <a:r>
                        <a:rPr lang="en-US" sz="1800" dirty="0" smtClean="0">
                          <a:effectLst/>
                        </a:rPr>
                        <a:t>Diff</a:t>
                      </a:r>
                      <a:endParaRPr lang="en-US" sz="1800" b="1" dirty="0">
                        <a:effectLst/>
                        <a:latin typeface="Calibri"/>
                        <a:ea typeface="Calibri"/>
                        <a:cs typeface="Times New Roman"/>
                      </a:endParaRPr>
                    </a:p>
                  </a:txBody>
                  <a:tcPr marL="52302" marR="52302" marT="0" marB="0"/>
                </a:tc>
                <a:tc>
                  <a:txBody>
                    <a:bodyPr/>
                    <a:lstStyle/>
                    <a:p>
                      <a:pPr marL="0" marR="0" algn="ctr">
                        <a:lnSpc>
                          <a:spcPct val="115000"/>
                        </a:lnSpc>
                        <a:spcBef>
                          <a:spcPts val="0"/>
                        </a:spcBef>
                        <a:spcAft>
                          <a:spcPts val="0"/>
                        </a:spcAft>
                      </a:pPr>
                      <a:r>
                        <a:rPr lang="en-US" sz="1800" dirty="0" smtClean="0">
                          <a:effectLst/>
                        </a:rPr>
                        <a:t>Change</a:t>
                      </a:r>
                      <a:endParaRPr lang="en-US" sz="1800" b="1" dirty="0">
                        <a:effectLst/>
                        <a:latin typeface="Calibri"/>
                        <a:ea typeface="Calibri"/>
                        <a:cs typeface="Times New Roman"/>
                      </a:endParaRPr>
                    </a:p>
                  </a:txBody>
                  <a:tcPr marL="52302" marR="52302" marT="0" marB="0"/>
                </a:tc>
                <a:tc>
                  <a:txBody>
                    <a:bodyPr/>
                    <a:lstStyle/>
                    <a:p>
                      <a:pPr marL="0" marR="0" algn="ctr">
                        <a:lnSpc>
                          <a:spcPct val="115000"/>
                        </a:lnSpc>
                        <a:spcBef>
                          <a:spcPts val="0"/>
                        </a:spcBef>
                        <a:spcAft>
                          <a:spcPts val="0"/>
                        </a:spcAft>
                      </a:pPr>
                      <a:r>
                        <a:rPr lang="en-US" sz="1800" dirty="0">
                          <a:effectLst/>
                        </a:rPr>
                        <a:t>S III</a:t>
                      </a:r>
                      <a:endParaRPr lang="en-US" sz="1800" b="1" dirty="0">
                        <a:effectLst/>
                        <a:latin typeface="Calibri"/>
                        <a:ea typeface="Calibri"/>
                        <a:cs typeface="Times New Roman"/>
                      </a:endParaRPr>
                    </a:p>
                  </a:txBody>
                  <a:tcPr marL="52302" marR="52302" marT="0" marB="0"/>
                </a:tc>
                <a:tc>
                  <a:txBody>
                    <a:bodyPr/>
                    <a:lstStyle/>
                    <a:p>
                      <a:pPr marL="0" marR="0" algn="ctr">
                        <a:lnSpc>
                          <a:spcPct val="115000"/>
                        </a:lnSpc>
                        <a:spcBef>
                          <a:spcPts val="0"/>
                        </a:spcBef>
                        <a:spcAft>
                          <a:spcPts val="0"/>
                        </a:spcAft>
                      </a:pPr>
                      <a:r>
                        <a:rPr lang="en-US" sz="1800">
                          <a:effectLst/>
                        </a:rPr>
                        <a:t>S IV</a:t>
                      </a:r>
                      <a:endParaRPr lang="en-US" sz="1800" b="1">
                        <a:effectLst/>
                        <a:latin typeface="Calibri"/>
                        <a:ea typeface="Calibri"/>
                        <a:cs typeface="Times New Roman"/>
                      </a:endParaRPr>
                    </a:p>
                  </a:txBody>
                  <a:tcPr marL="52302" marR="52302" marT="0" marB="0"/>
                </a:tc>
                <a:tc>
                  <a:txBody>
                    <a:bodyPr/>
                    <a:lstStyle/>
                    <a:p>
                      <a:pPr marL="0" marR="0" algn="ctr">
                        <a:lnSpc>
                          <a:spcPct val="115000"/>
                        </a:lnSpc>
                        <a:spcBef>
                          <a:spcPts val="0"/>
                        </a:spcBef>
                        <a:spcAft>
                          <a:spcPts val="0"/>
                        </a:spcAft>
                      </a:pPr>
                      <a:r>
                        <a:rPr lang="en-US" sz="1800" dirty="0" smtClean="0">
                          <a:effectLst/>
                        </a:rPr>
                        <a:t>Diff</a:t>
                      </a:r>
                      <a:endParaRPr lang="en-US" sz="1800" b="1" dirty="0">
                        <a:effectLst/>
                        <a:latin typeface="Calibri"/>
                        <a:ea typeface="Calibri"/>
                        <a:cs typeface="Times New Roman"/>
                      </a:endParaRPr>
                    </a:p>
                  </a:txBody>
                  <a:tcPr marL="52302" marR="52302" marT="0" marB="0"/>
                </a:tc>
                <a:tc>
                  <a:txBody>
                    <a:bodyPr/>
                    <a:lstStyle/>
                    <a:p>
                      <a:pPr marL="0" marR="0" algn="ctr">
                        <a:lnSpc>
                          <a:spcPct val="115000"/>
                        </a:lnSpc>
                        <a:spcBef>
                          <a:spcPts val="0"/>
                        </a:spcBef>
                        <a:spcAft>
                          <a:spcPts val="0"/>
                        </a:spcAft>
                      </a:pPr>
                      <a:r>
                        <a:rPr lang="en-US" sz="1800" dirty="0" smtClean="0">
                          <a:effectLst/>
                        </a:rPr>
                        <a:t> </a:t>
                      </a:r>
                      <a:r>
                        <a:rPr lang="en-US" sz="1800" dirty="0">
                          <a:effectLst/>
                        </a:rPr>
                        <a:t>Change</a:t>
                      </a:r>
                      <a:endParaRPr lang="en-US" sz="1800" b="1" dirty="0">
                        <a:effectLst/>
                        <a:latin typeface="Calibri"/>
                        <a:ea typeface="Calibri"/>
                        <a:cs typeface="Times New Roman"/>
                      </a:endParaRPr>
                    </a:p>
                  </a:txBody>
                  <a:tcPr marL="52302" marR="52302" marT="0" marB="0"/>
                </a:tc>
              </a:tr>
              <a:tr h="333678">
                <a:tc>
                  <a:txBody>
                    <a:bodyPr/>
                    <a:lstStyle/>
                    <a:p>
                      <a:pPr algn="ctr" fontAlgn="b"/>
                      <a:r>
                        <a:rPr lang="en-US" sz="1800" b="1" i="0" u="none" strike="noStrike" dirty="0">
                          <a:solidFill>
                            <a:schemeClr val="bg1"/>
                          </a:solidFill>
                          <a:effectLst/>
                          <a:latin typeface="Calibri"/>
                        </a:rPr>
                        <a:t>1</a:t>
                      </a:r>
                    </a:p>
                  </a:txBody>
                  <a:tcPr marL="7620" marR="7620" marT="7620" marB="0" anchor="b"/>
                </a:tc>
                <a:tc>
                  <a:txBody>
                    <a:bodyPr/>
                    <a:lstStyle/>
                    <a:p>
                      <a:pPr algn="r" fontAlgn="b"/>
                      <a:r>
                        <a:rPr lang="en-US" sz="1800" b="0" i="0" u="none" strike="noStrike">
                          <a:solidFill>
                            <a:srgbClr val="000000"/>
                          </a:solidFill>
                          <a:effectLst/>
                          <a:latin typeface="Calibri"/>
                        </a:rPr>
                        <a:t>574</a:t>
                      </a:r>
                    </a:p>
                  </a:txBody>
                  <a:tcPr marL="7620" marR="7620" marT="7620" marB="0" anchor="b"/>
                </a:tc>
                <a:tc>
                  <a:txBody>
                    <a:bodyPr/>
                    <a:lstStyle/>
                    <a:p>
                      <a:pPr algn="r" fontAlgn="b"/>
                      <a:r>
                        <a:rPr lang="en-US" sz="1800" b="0" i="0" u="none" strike="noStrike">
                          <a:solidFill>
                            <a:srgbClr val="000000"/>
                          </a:solidFill>
                          <a:effectLst/>
                          <a:latin typeface="Calibri"/>
                        </a:rPr>
                        <a:t>597</a:t>
                      </a:r>
                    </a:p>
                  </a:txBody>
                  <a:tcPr marL="7620" marR="7620" marT="7620" marB="0" anchor="b"/>
                </a:tc>
                <a:tc>
                  <a:txBody>
                    <a:bodyPr/>
                    <a:lstStyle/>
                    <a:p>
                      <a:pPr algn="r" fontAlgn="b"/>
                      <a:r>
                        <a:rPr lang="en-US" sz="1800" b="0" i="0" u="none" strike="noStrike">
                          <a:solidFill>
                            <a:srgbClr val="000000"/>
                          </a:solidFill>
                          <a:effectLst/>
                          <a:latin typeface="Calibri"/>
                        </a:rPr>
                        <a:t>23</a:t>
                      </a:r>
                    </a:p>
                  </a:txBody>
                  <a:tcPr marL="7620" marR="7620" marT="7620" marB="0" anchor="b"/>
                </a:tc>
                <a:tc>
                  <a:txBody>
                    <a:bodyPr/>
                    <a:lstStyle/>
                    <a:p>
                      <a:pPr marL="0" marR="0" algn="ctr">
                        <a:lnSpc>
                          <a:spcPct val="115000"/>
                        </a:lnSpc>
                        <a:spcBef>
                          <a:spcPts val="0"/>
                        </a:spcBef>
                        <a:spcAft>
                          <a:spcPts val="0"/>
                        </a:spcAft>
                      </a:pPr>
                      <a:endParaRPr lang="en-US" sz="1800" dirty="0">
                        <a:solidFill>
                          <a:srgbClr val="000000"/>
                        </a:solidFill>
                        <a:effectLst/>
                        <a:latin typeface="Calibri"/>
                        <a:ea typeface="Times New Roman"/>
                        <a:cs typeface="Times New Roman"/>
                      </a:endParaRPr>
                    </a:p>
                  </a:txBody>
                  <a:tcPr marL="52302" marR="52302" marT="0" marB="0" anchor="ctr"/>
                </a:tc>
                <a:tc>
                  <a:txBody>
                    <a:bodyPr/>
                    <a:lstStyle/>
                    <a:p>
                      <a:pPr algn="r" fontAlgn="b"/>
                      <a:r>
                        <a:rPr lang="en-US" sz="1800" b="0" i="0" u="none" strike="noStrike">
                          <a:solidFill>
                            <a:srgbClr val="000000"/>
                          </a:solidFill>
                          <a:effectLst/>
                          <a:latin typeface="Calibri"/>
                        </a:rPr>
                        <a:t>623</a:t>
                      </a:r>
                    </a:p>
                  </a:txBody>
                  <a:tcPr marL="7620" marR="7620" marT="7620" marB="0" anchor="b"/>
                </a:tc>
                <a:tc>
                  <a:txBody>
                    <a:bodyPr/>
                    <a:lstStyle/>
                    <a:p>
                      <a:pPr algn="r" fontAlgn="b"/>
                      <a:r>
                        <a:rPr lang="en-US" sz="1800" b="0" i="0" u="none" strike="noStrike">
                          <a:solidFill>
                            <a:srgbClr val="000000"/>
                          </a:solidFill>
                          <a:effectLst/>
                          <a:latin typeface="Calibri"/>
                        </a:rPr>
                        <a:t>694</a:t>
                      </a:r>
                    </a:p>
                  </a:txBody>
                  <a:tcPr marL="7620" marR="7620" marT="7620" marB="0" anchor="b"/>
                </a:tc>
                <a:tc>
                  <a:txBody>
                    <a:bodyPr/>
                    <a:lstStyle/>
                    <a:p>
                      <a:pPr algn="r" fontAlgn="b"/>
                      <a:r>
                        <a:rPr lang="en-US" sz="1800" b="0" i="0" u="none" strike="noStrike">
                          <a:solidFill>
                            <a:srgbClr val="000000"/>
                          </a:solidFill>
                          <a:effectLst/>
                          <a:latin typeface="Calibri"/>
                        </a:rPr>
                        <a:t>71</a:t>
                      </a:r>
                    </a:p>
                  </a:txBody>
                  <a:tcPr marL="7620" marR="7620" marT="7620" marB="0" anchor="b"/>
                </a:tc>
                <a:tc>
                  <a:txBody>
                    <a:bodyPr/>
                    <a:lstStyle/>
                    <a:p>
                      <a:pPr marL="0" marR="0" algn="ctr">
                        <a:lnSpc>
                          <a:spcPct val="115000"/>
                        </a:lnSpc>
                        <a:spcBef>
                          <a:spcPts val="0"/>
                        </a:spcBef>
                        <a:spcAft>
                          <a:spcPts val="0"/>
                        </a:spcAft>
                      </a:pPr>
                      <a:endParaRPr lang="en-US" sz="1800" dirty="0">
                        <a:solidFill>
                          <a:srgbClr val="000000"/>
                        </a:solidFill>
                        <a:effectLst/>
                        <a:latin typeface="Calibri"/>
                        <a:ea typeface="Times New Roman"/>
                        <a:cs typeface="Times New Roman"/>
                      </a:endParaRPr>
                    </a:p>
                  </a:txBody>
                  <a:tcPr marL="52302" marR="52302" marT="0" marB="0" anchor="ctr"/>
                </a:tc>
              </a:tr>
              <a:tr h="333678">
                <a:tc>
                  <a:txBody>
                    <a:bodyPr/>
                    <a:lstStyle/>
                    <a:p>
                      <a:pPr algn="ctr" fontAlgn="b"/>
                      <a:r>
                        <a:rPr lang="en-US" sz="1800" b="1" i="0" u="none" strike="noStrike" dirty="0">
                          <a:solidFill>
                            <a:schemeClr val="bg1"/>
                          </a:solidFill>
                          <a:effectLst/>
                          <a:latin typeface="Calibri"/>
                        </a:rPr>
                        <a:t>2</a:t>
                      </a:r>
                    </a:p>
                  </a:txBody>
                  <a:tcPr marL="7620" marR="7620" marT="7620" marB="0" anchor="b"/>
                </a:tc>
                <a:tc>
                  <a:txBody>
                    <a:bodyPr/>
                    <a:lstStyle/>
                    <a:p>
                      <a:pPr algn="r" fontAlgn="b"/>
                      <a:r>
                        <a:rPr lang="en-US" sz="1800" b="0" i="0" u="none" strike="noStrike">
                          <a:solidFill>
                            <a:srgbClr val="000000"/>
                          </a:solidFill>
                          <a:effectLst/>
                          <a:latin typeface="Calibri"/>
                        </a:rPr>
                        <a:t>543</a:t>
                      </a:r>
                    </a:p>
                  </a:txBody>
                  <a:tcPr marL="7620" marR="7620" marT="7620" marB="0" anchor="b"/>
                </a:tc>
                <a:tc>
                  <a:txBody>
                    <a:bodyPr/>
                    <a:lstStyle/>
                    <a:p>
                      <a:pPr algn="r" fontAlgn="b"/>
                      <a:r>
                        <a:rPr lang="en-US" sz="1800" b="0" i="0" u="none" strike="noStrike">
                          <a:solidFill>
                            <a:srgbClr val="000000"/>
                          </a:solidFill>
                          <a:effectLst/>
                          <a:latin typeface="Calibri"/>
                        </a:rPr>
                        <a:t>601</a:t>
                      </a:r>
                    </a:p>
                  </a:txBody>
                  <a:tcPr marL="7620" marR="7620" marT="7620" marB="0" anchor="b"/>
                </a:tc>
                <a:tc>
                  <a:txBody>
                    <a:bodyPr/>
                    <a:lstStyle/>
                    <a:p>
                      <a:pPr algn="r" fontAlgn="b"/>
                      <a:r>
                        <a:rPr lang="en-US" sz="1800" b="0" i="0" u="none" strike="noStrike">
                          <a:solidFill>
                            <a:srgbClr val="000000"/>
                          </a:solidFill>
                          <a:effectLst/>
                          <a:latin typeface="Calibri"/>
                        </a:rPr>
                        <a:t>58</a:t>
                      </a:r>
                    </a:p>
                  </a:txBody>
                  <a:tcPr marL="7620" marR="7620" marT="7620" marB="0" anchor="b"/>
                </a:tc>
                <a:tc>
                  <a:txBody>
                    <a:bodyPr/>
                    <a:lstStyle/>
                    <a:p>
                      <a:pPr marL="0" marR="0" algn="ctr">
                        <a:lnSpc>
                          <a:spcPct val="115000"/>
                        </a:lnSpc>
                        <a:spcBef>
                          <a:spcPts val="0"/>
                        </a:spcBef>
                        <a:spcAft>
                          <a:spcPts val="0"/>
                        </a:spcAft>
                      </a:pPr>
                      <a:endParaRPr lang="en-US" sz="1800">
                        <a:solidFill>
                          <a:srgbClr val="000000"/>
                        </a:solidFill>
                        <a:effectLst/>
                        <a:latin typeface="Calibri"/>
                        <a:ea typeface="Times New Roman"/>
                        <a:cs typeface="Times New Roman"/>
                      </a:endParaRPr>
                    </a:p>
                  </a:txBody>
                  <a:tcPr marL="52302" marR="52302" marT="0" marB="0" anchor="ctr"/>
                </a:tc>
                <a:tc>
                  <a:txBody>
                    <a:bodyPr/>
                    <a:lstStyle/>
                    <a:p>
                      <a:pPr algn="r" fontAlgn="b"/>
                      <a:r>
                        <a:rPr lang="en-US" sz="1800" b="0" i="0" u="none" strike="noStrike">
                          <a:solidFill>
                            <a:srgbClr val="000000"/>
                          </a:solidFill>
                          <a:effectLst/>
                          <a:latin typeface="Calibri"/>
                        </a:rPr>
                        <a:t>557</a:t>
                      </a:r>
                    </a:p>
                  </a:txBody>
                  <a:tcPr marL="7620" marR="7620" marT="7620" marB="0" anchor="b"/>
                </a:tc>
                <a:tc>
                  <a:txBody>
                    <a:bodyPr/>
                    <a:lstStyle/>
                    <a:p>
                      <a:pPr algn="r" fontAlgn="b"/>
                      <a:r>
                        <a:rPr lang="en-US" sz="1800" b="0" i="0" u="none" strike="noStrike">
                          <a:solidFill>
                            <a:srgbClr val="000000"/>
                          </a:solidFill>
                          <a:effectLst/>
                          <a:latin typeface="Calibri"/>
                        </a:rPr>
                        <a:t>651</a:t>
                      </a:r>
                    </a:p>
                  </a:txBody>
                  <a:tcPr marL="7620" marR="7620" marT="7620" marB="0" anchor="b"/>
                </a:tc>
                <a:tc>
                  <a:txBody>
                    <a:bodyPr/>
                    <a:lstStyle/>
                    <a:p>
                      <a:pPr algn="r" fontAlgn="b"/>
                      <a:r>
                        <a:rPr lang="en-US" sz="1800" b="0" i="0" u="none" strike="noStrike">
                          <a:solidFill>
                            <a:srgbClr val="000000"/>
                          </a:solidFill>
                          <a:effectLst/>
                          <a:latin typeface="Calibri"/>
                        </a:rPr>
                        <a:t>94</a:t>
                      </a:r>
                    </a:p>
                  </a:txBody>
                  <a:tcPr marL="7620" marR="7620" marT="7620" marB="0" anchor="b"/>
                </a:tc>
                <a:tc>
                  <a:txBody>
                    <a:bodyPr/>
                    <a:lstStyle/>
                    <a:p>
                      <a:pPr marL="0" marR="0" algn="ctr">
                        <a:lnSpc>
                          <a:spcPct val="115000"/>
                        </a:lnSpc>
                        <a:spcBef>
                          <a:spcPts val="0"/>
                        </a:spcBef>
                        <a:spcAft>
                          <a:spcPts val="0"/>
                        </a:spcAft>
                      </a:pPr>
                      <a:endParaRPr lang="en-US" sz="1800" dirty="0">
                        <a:solidFill>
                          <a:srgbClr val="000000"/>
                        </a:solidFill>
                        <a:effectLst/>
                        <a:latin typeface="Calibri"/>
                        <a:ea typeface="Times New Roman"/>
                        <a:cs typeface="Times New Roman"/>
                      </a:endParaRPr>
                    </a:p>
                  </a:txBody>
                  <a:tcPr marL="52302" marR="52302" marT="0" marB="0" anchor="ctr"/>
                </a:tc>
              </a:tr>
              <a:tr h="333678">
                <a:tc>
                  <a:txBody>
                    <a:bodyPr/>
                    <a:lstStyle/>
                    <a:p>
                      <a:pPr algn="ctr" fontAlgn="b"/>
                      <a:r>
                        <a:rPr lang="en-US" sz="1800" b="1" i="0" u="none" strike="noStrike" dirty="0">
                          <a:solidFill>
                            <a:schemeClr val="bg1"/>
                          </a:solidFill>
                          <a:effectLst/>
                          <a:latin typeface="Calibri"/>
                        </a:rPr>
                        <a:t>3</a:t>
                      </a:r>
                    </a:p>
                  </a:txBody>
                  <a:tcPr marL="7620" marR="7620" marT="7620" marB="0" anchor="b"/>
                </a:tc>
                <a:tc>
                  <a:txBody>
                    <a:bodyPr/>
                    <a:lstStyle/>
                    <a:p>
                      <a:pPr algn="r" fontAlgn="b"/>
                      <a:r>
                        <a:rPr lang="en-US" sz="1800" b="0" i="0" u="none" strike="noStrike">
                          <a:solidFill>
                            <a:srgbClr val="000000"/>
                          </a:solidFill>
                          <a:effectLst/>
                          <a:latin typeface="Calibri"/>
                        </a:rPr>
                        <a:t>575</a:t>
                      </a:r>
                    </a:p>
                  </a:txBody>
                  <a:tcPr marL="7620" marR="7620" marT="7620" marB="0" anchor="b"/>
                </a:tc>
                <a:tc>
                  <a:txBody>
                    <a:bodyPr/>
                    <a:lstStyle/>
                    <a:p>
                      <a:pPr algn="r" fontAlgn="b"/>
                      <a:r>
                        <a:rPr lang="en-US" sz="1800" b="0" i="0" u="none" strike="noStrike">
                          <a:solidFill>
                            <a:srgbClr val="000000"/>
                          </a:solidFill>
                          <a:effectLst/>
                          <a:latin typeface="Calibri"/>
                        </a:rPr>
                        <a:t>602</a:t>
                      </a:r>
                    </a:p>
                  </a:txBody>
                  <a:tcPr marL="7620" marR="7620" marT="7620" marB="0" anchor="b"/>
                </a:tc>
                <a:tc>
                  <a:txBody>
                    <a:bodyPr/>
                    <a:lstStyle/>
                    <a:p>
                      <a:pPr algn="r" fontAlgn="b"/>
                      <a:r>
                        <a:rPr lang="en-US" sz="1800" b="0" i="0" u="none" strike="noStrike">
                          <a:solidFill>
                            <a:srgbClr val="000000"/>
                          </a:solidFill>
                          <a:effectLst/>
                          <a:latin typeface="Calibri"/>
                        </a:rPr>
                        <a:t>27</a:t>
                      </a:r>
                    </a:p>
                  </a:txBody>
                  <a:tcPr marL="7620" marR="7620" marT="7620" marB="0" anchor="b"/>
                </a:tc>
                <a:tc>
                  <a:txBody>
                    <a:bodyPr/>
                    <a:lstStyle/>
                    <a:p>
                      <a:pPr marL="0" marR="0" algn="ctr">
                        <a:lnSpc>
                          <a:spcPct val="115000"/>
                        </a:lnSpc>
                        <a:spcBef>
                          <a:spcPts val="0"/>
                        </a:spcBef>
                        <a:spcAft>
                          <a:spcPts val="0"/>
                        </a:spcAft>
                      </a:pPr>
                      <a:endParaRPr lang="en-US" sz="1800" dirty="0">
                        <a:solidFill>
                          <a:srgbClr val="000000"/>
                        </a:solidFill>
                        <a:effectLst/>
                        <a:latin typeface="Calibri"/>
                        <a:ea typeface="Times New Roman"/>
                        <a:cs typeface="Times New Roman"/>
                      </a:endParaRPr>
                    </a:p>
                  </a:txBody>
                  <a:tcPr marL="52302" marR="52302" marT="0" marB="0"/>
                </a:tc>
                <a:tc>
                  <a:txBody>
                    <a:bodyPr/>
                    <a:lstStyle/>
                    <a:p>
                      <a:pPr algn="r" fontAlgn="b"/>
                      <a:r>
                        <a:rPr lang="en-US" sz="1800" b="0" i="0" u="none" strike="noStrike">
                          <a:solidFill>
                            <a:srgbClr val="000000"/>
                          </a:solidFill>
                          <a:effectLst/>
                          <a:latin typeface="Calibri"/>
                        </a:rPr>
                        <a:t>551</a:t>
                      </a:r>
                    </a:p>
                  </a:txBody>
                  <a:tcPr marL="7620" marR="7620" marT="7620" marB="0" anchor="b"/>
                </a:tc>
                <a:tc>
                  <a:txBody>
                    <a:bodyPr/>
                    <a:lstStyle/>
                    <a:p>
                      <a:pPr algn="r" fontAlgn="b"/>
                      <a:r>
                        <a:rPr lang="en-US" sz="1800" b="0" i="0" u="none" strike="noStrike">
                          <a:solidFill>
                            <a:srgbClr val="000000"/>
                          </a:solidFill>
                          <a:effectLst/>
                          <a:latin typeface="Calibri"/>
                        </a:rPr>
                        <a:t>630</a:t>
                      </a:r>
                    </a:p>
                  </a:txBody>
                  <a:tcPr marL="7620" marR="7620" marT="7620" marB="0" anchor="b"/>
                </a:tc>
                <a:tc>
                  <a:txBody>
                    <a:bodyPr/>
                    <a:lstStyle/>
                    <a:p>
                      <a:pPr algn="r" fontAlgn="b"/>
                      <a:r>
                        <a:rPr lang="en-US" sz="1800" b="0" i="0" u="none" strike="noStrike">
                          <a:solidFill>
                            <a:srgbClr val="000000"/>
                          </a:solidFill>
                          <a:effectLst/>
                          <a:latin typeface="Calibri"/>
                        </a:rPr>
                        <a:t>79</a:t>
                      </a:r>
                    </a:p>
                  </a:txBody>
                  <a:tcPr marL="7620" marR="7620" marT="7620" marB="0" anchor="b"/>
                </a:tc>
                <a:tc>
                  <a:txBody>
                    <a:bodyPr/>
                    <a:lstStyle/>
                    <a:p>
                      <a:pPr marL="0" marR="0" algn="ctr">
                        <a:lnSpc>
                          <a:spcPct val="115000"/>
                        </a:lnSpc>
                        <a:spcBef>
                          <a:spcPts val="0"/>
                        </a:spcBef>
                        <a:spcAft>
                          <a:spcPts val="0"/>
                        </a:spcAft>
                      </a:pPr>
                      <a:endParaRPr lang="en-US" sz="1800">
                        <a:solidFill>
                          <a:srgbClr val="000000"/>
                        </a:solidFill>
                        <a:effectLst/>
                        <a:latin typeface="Calibri"/>
                        <a:ea typeface="Times New Roman"/>
                        <a:cs typeface="Times New Roman"/>
                      </a:endParaRPr>
                    </a:p>
                  </a:txBody>
                  <a:tcPr marL="52302" marR="52302" marT="0" marB="0" anchor="ctr"/>
                </a:tc>
              </a:tr>
              <a:tr h="333678">
                <a:tc>
                  <a:txBody>
                    <a:bodyPr/>
                    <a:lstStyle/>
                    <a:p>
                      <a:pPr algn="ctr" fontAlgn="b"/>
                      <a:r>
                        <a:rPr lang="en-US" sz="1800" b="1" i="0" u="none" strike="noStrike" dirty="0">
                          <a:solidFill>
                            <a:schemeClr val="bg1"/>
                          </a:solidFill>
                          <a:effectLst/>
                          <a:latin typeface="Calibri"/>
                        </a:rPr>
                        <a:t>4</a:t>
                      </a:r>
                    </a:p>
                  </a:txBody>
                  <a:tcPr marL="7620" marR="7620" marT="7620" marB="0" anchor="b"/>
                </a:tc>
                <a:tc>
                  <a:txBody>
                    <a:bodyPr/>
                    <a:lstStyle/>
                    <a:p>
                      <a:pPr algn="r" fontAlgn="b"/>
                      <a:r>
                        <a:rPr lang="en-US" sz="1800" b="0" i="0" u="none" strike="noStrike">
                          <a:solidFill>
                            <a:srgbClr val="000000"/>
                          </a:solidFill>
                          <a:effectLst/>
                          <a:latin typeface="Calibri"/>
                        </a:rPr>
                        <a:t>549</a:t>
                      </a:r>
                    </a:p>
                  </a:txBody>
                  <a:tcPr marL="7620" marR="7620" marT="7620" marB="0" anchor="b"/>
                </a:tc>
                <a:tc>
                  <a:txBody>
                    <a:bodyPr/>
                    <a:lstStyle/>
                    <a:p>
                      <a:pPr algn="r" fontAlgn="b"/>
                      <a:r>
                        <a:rPr lang="en-US" sz="1800" b="0" i="0" u="none" strike="noStrike">
                          <a:solidFill>
                            <a:srgbClr val="000000"/>
                          </a:solidFill>
                          <a:effectLst/>
                          <a:latin typeface="Calibri"/>
                        </a:rPr>
                        <a:t>590</a:t>
                      </a:r>
                    </a:p>
                  </a:txBody>
                  <a:tcPr marL="7620" marR="7620" marT="7620" marB="0" anchor="b"/>
                </a:tc>
                <a:tc>
                  <a:txBody>
                    <a:bodyPr/>
                    <a:lstStyle/>
                    <a:p>
                      <a:pPr algn="r" fontAlgn="b"/>
                      <a:r>
                        <a:rPr lang="en-US" sz="1800" b="0" i="0" u="none" strike="noStrike">
                          <a:solidFill>
                            <a:srgbClr val="000000"/>
                          </a:solidFill>
                          <a:effectLst/>
                          <a:latin typeface="Calibri"/>
                        </a:rPr>
                        <a:t>41</a:t>
                      </a:r>
                    </a:p>
                  </a:txBody>
                  <a:tcPr marL="7620" marR="7620" marT="7620" marB="0" anchor="b"/>
                </a:tc>
                <a:tc>
                  <a:txBody>
                    <a:bodyPr/>
                    <a:lstStyle/>
                    <a:p>
                      <a:pPr marL="0" marR="0" algn="ctr">
                        <a:lnSpc>
                          <a:spcPct val="115000"/>
                        </a:lnSpc>
                        <a:spcBef>
                          <a:spcPts val="0"/>
                        </a:spcBef>
                        <a:spcAft>
                          <a:spcPts val="0"/>
                        </a:spcAft>
                      </a:pPr>
                      <a:endParaRPr lang="en-US" sz="1800" dirty="0">
                        <a:solidFill>
                          <a:srgbClr val="000000"/>
                        </a:solidFill>
                        <a:effectLst/>
                        <a:latin typeface="Calibri"/>
                        <a:ea typeface="Times New Roman"/>
                        <a:cs typeface="Times New Roman"/>
                      </a:endParaRPr>
                    </a:p>
                  </a:txBody>
                  <a:tcPr marL="52302" marR="52302" marT="0" marB="0"/>
                </a:tc>
                <a:tc>
                  <a:txBody>
                    <a:bodyPr/>
                    <a:lstStyle/>
                    <a:p>
                      <a:pPr algn="r" fontAlgn="b"/>
                      <a:r>
                        <a:rPr lang="en-US" sz="1800" b="0" i="0" u="none" strike="noStrike">
                          <a:solidFill>
                            <a:srgbClr val="000000"/>
                          </a:solidFill>
                          <a:effectLst/>
                          <a:latin typeface="Calibri"/>
                        </a:rPr>
                        <a:t>541</a:t>
                      </a:r>
                    </a:p>
                  </a:txBody>
                  <a:tcPr marL="7620" marR="7620" marT="7620" marB="0" anchor="b"/>
                </a:tc>
                <a:tc>
                  <a:txBody>
                    <a:bodyPr/>
                    <a:lstStyle/>
                    <a:p>
                      <a:pPr algn="r" fontAlgn="b"/>
                      <a:r>
                        <a:rPr lang="en-US" sz="1800" b="0" i="0" u="none" strike="noStrike">
                          <a:solidFill>
                            <a:srgbClr val="000000"/>
                          </a:solidFill>
                          <a:effectLst/>
                          <a:latin typeface="Calibri"/>
                        </a:rPr>
                        <a:t>609</a:t>
                      </a:r>
                    </a:p>
                  </a:txBody>
                  <a:tcPr marL="7620" marR="7620" marT="7620" marB="0" anchor="b"/>
                </a:tc>
                <a:tc>
                  <a:txBody>
                    <a:bodyPr/>
                    <a:lstStyle/>
                    <a:p>
                      <a:pPr algn="r" fontAlgn="b"/>
                      <a:r>
                        <a:rPr lang="en-US" sz="1800" b="0" i="0" u="none" strike="noStrike">
                          <a:solidFill>
                            <a:srgbClr val="000000"/>
                          </a:solidFill>
                          <a:effectLst/>
                          <a:latin typeface="Calibri"/>
                        </a:rPr>
                        <a:t>68</a:t>
                      </a:r>
                    </a:p>
                  </a:txBody>
                  <a:tcPr marL="7620" marR="7620" marT="7620" marB="0" anchor="b"/>
                </a:tc>
                <a:tc>
                  <a:txBody>
                    <a:bodyPr/>
                    <a:lstStyle/>
                    <a:p>
                      <a:pPr marL="0" marR="0" algn="ctr">
                        <a:lnSpc>
                          <a:spcPct val="115000"/>
                        </a:lnSpc>
                        <a:spcBef>
                          <a:spcPts val="0"/>
                        </a:spcBef>
                        <a:spcAft>
                          <a:spcPts val="0"/>
                        </a:spcAft>
                      </a:pPr>
                      <a:endParaRPr lang="en-US" sz="1800">
                        <a:solidFill>
                          <a:srgbClr val="000000"/>
                        </a:solidFill>
                        <a:effectLst/>
                        <a:latin typeface="Calibri"/>
                        <a:ea typeface="Times New Roman"/>
                        <a:cs typeface="Times New Roman"/>
                      </a:endParaRPr>
                    </a:p>
                  </a:txBody>
                  <a:tcPr marL="52302" marR="52302" marT="0" marB="0" anchor="ctr"/>
                </a:tc>
              </a:tr>
              <a:tr h="333678">
                <a:tc>
                  <a:txBody>
                    <a:bodyPr/>
                    <a:lstStyle/>
                    <a:p>
                      <a:pPr algn="ctr" fontAlgn="b"/>
                      <a:r>
                        <a:rPr lang="en-US" sz="1800" b="1" i="0" u="none" strike="noStrike" dirty="0">
                          <a:solidFill>
                            <a:schemeClr val="bg1"/>
                          </a:solidFill>
                          <a:effectLst/>
                          <a:latin typeface="Calibri"/>
                        </a:rPr>
                        <a:t>5</a:t>
                      </a:r>
                    </a:p>
                  </a:txBody>
                  <a:tcPr marL="7620" marR="7620" marT="7620" marB="0" anchor="b"/>
                </a:tc>
                <a:tc>
                  <a:txBody>
                    <a:bodyPr/>
                    <a:lstStyle/>
                    <a:p>
                      <a:pPr algn="r" fontAlgn="b"/>
                      <a:r>
                        <a:rPr lang="en-US" sz="1800" b="0" i="0" u="none" strike="noStrike">
                          <a:solidFill>
                            <a:srgbClr val="000000"/>
                          </a:solidFill>
                          <a:effectLst/>
                          <a:latin typeface="Calibri"/>
                        </a:rPr>
                        <a:t>535</a:t>
                      </a:r>
                    </a:p>
                  </a:txBody>
                  <a:tcPr marL="7620" marR="7620" marT="7620" marB="0" anchor="b"/>
                </a:tc>
                <a:tc>
                  <a:txBody>
                    <a:bodyPr/>
                    <a:lstStyle/>
                    <a:p>
                      <a:pPr algn="r" fontAlgn="b"/>
                      <a:r>
                        <a:rPr lang="en-US" sz="1800" b="0" i="0" u="none" strike="noStrike">
                          <a:solidFill>
                            <a:srgbClr val="000000"/>
                          </a:solidFill>
                          <a:effectLst/>
                          <a:latin typeface="Calibri"/>
                        </a:rPr>
                        <a:t>582</a:t>
                      </a:r>
                    </a:p>
                  </a:txBody>
                  <a:tcPr marL="7620" marR="7620" marT="7620" marB="0" anchor="b"/>
                </a:tc>
                <a:tc>
                  <a:txBody>
                    <a:bodyPr/>
                    <a:lstStyle/>
                    <a:p>
                      <a:pPr algn="r" fontAlgn="b"/>
                      <a:r>
                        <a:rPr lang="en-US" sz="1800" b="0" i="0" u="none" strike="noStrike">
                          <a:solidFill>
                            <a:srgbClr val="000000"/>
                          </a:solidFill>
                          <a:effectLst/>
                          <a:latin typeface="Calibri"/>
                        </a:rPr>
                        <a:t>47</a:t>
                      </a:r>
                    </a:p>
                  </a:txBody>
                  <a:tcPr marL="7620" marR="7620" marT="7620" marB="0" anchor="b"/>
                </a:tc>
                <a:tc>
                  <a:txBody>
                    <a:bodyPr/>
                    <a:lstStyle/>
                    <a:p>
                      <a:pPr marL="0" marR="0" algn="ctr">
                        <a:lnSpc>
                          <a:spcPct val="115000"/>
                        </a:lnSpc>
                        <a:spcBef>
                          <a:spcPts val="0"/>
                        </a:spcBef>
                        <a:spcAft>
                          <a:spcPts val="0"/>
                        </a:spcAft>
                      </a:pPr>
                      <a:endParaRPr lang="en-US" sz="1800" dirty="0">
                        <a:solidFill>
                          <a:srgbClr val="000000"/>
                        </a:solidFill>
                        <a:effectLst/>
                        <a:latin typeface="Calibri"/>
                        <a:ea typeface="Times New Roman"/>
                        <a:cs typeface="Times New Roman"/>
                      </a:endParaRPr>
                    </a:p>
                  </a:txBody>
                  <a:tcPr marL="52302" marR="52302" marT="0" marB="0"/>
                </a:tc>
                <a:tc>
                  <a:txBody>
                    <a:bodyPr/>
                    <a:lstStyle/>
                    <a:p>
                      <a:pPr algn="r" fontAlgn="b"/>
                      <a:r>
                        <a:rPr lang="en-US" sz="1800" b="0" i="0" u="none" strike="noStrike">
                          <a:solidFill>
                            <a:srgbClr val="000000"/>
                          </a:solidFill>
                          <a:effectLst/>
                          <a:latin typeface="Calibri"/>
                        </a:rPr>
                        <a:t>521</a:t>
                      </a:r>
                    </a:p>
                  </a:txBody>
                  <a:tcPr marL="7620" marR="7620" marT="7620" marB="0" anchor="b"/>
                </a:tc>
                <a:tc>
                  <a:txBody>
                    <a:bodyPr/>
                    <a:lstStyle/>
                    <a:p>
                      <a:pPr algn="r" fontAlgn="b"/>
                      <a:r>
                        <a:rPr lang="en-US" sz="1800" b="0" i="0" u="none" strike="noStrike">
                          <a:solidFill>
                            <a:srgbClr val="000000"/>
                          </a:solidFill>
                          <a:effectLst/>
                          <a:latin typeface="Calibri"/>
                        </a:rPr>
                        <a:t>598</a:t>
                      </a:r>
                    </a:p>
                  </a:txBody>
                  <a:tcPr marL="7620" marR="7620" marT="7620" marB="0" anchor="b"/>
                </a:tc>
                <a:tc>
                  <a:txBody>
                    <a:bodyPr/>
                    <a:lstStyle/>
                    <a:p>
                      <a:pPr algn="r" fontAlgn="b"/>
                      <a:r>
                        <a:rPr lang="en-US" sz="1800" b="0" i="0" u="none" strike="noStrike">
                          <a:solidFill>
                            <a:srgbClr val="000000"/>
                          </a:solidFill>
                          <a:effectLst/>
                          <a:latin typeface="Calibri"/>
                        </a:rPr>
                        <a:t>77</a:t>
                      </a:r>
                    </a:p>
                  </a:txBody>
                  <a:tcPr marL="7620" marR="7620" marT="7620" marB="0" anchor="b"/>
                </a:tc>
                <a:tc>
                  <a:txBody>
                    <a:bodyPr/>
                    <a:lstStyle/>
                    <a:p>
                      <a:pPr marL="0" marR="0" algn="ctr">
                        <a:lnSpc>
                          <a:spcPct val="115000"/>
                        </a:lnSpc>
                        <a:spcBef>
                          <a:spcPts val="0"/>
                        </a:spcBef>
                        <a:spcAft>
                          <a:spcPts val="0"/>
                        </a:spcAft>
                      </a:pPr>
                      <a:endParaRPr lang="en-US" sz="1800">
                        <a:solidFill>
                          <a:srgbClr val="000000"/>
                        </a:solidFill>
                        <a:effectLst/>
                        <a:latin typeface="Calibri"/>
                        <a:ea typeface="Times New Roman"/>
                        <a:cs typeface="Times New Roman"/>
                      </a:endParaRPr>
                    </a:p>
                  </a:txBody>
                  <a:tcPr marL="52302" marR="52302" marT="0" marB="0" anchor="ctr"/>
                </a:tc>
              </a:tr>
              <a:tr h="333678">
                <a:tc>
                  <a:txBody>
                    <a:bodyPr/>
                    <a:lstStyle/>
                    <a:p>
                      <a:pPr algn="ctr" fontAlgn="b"/>
                      <a:r>
                        <a:rPr lang="en-US" sz="1800" b="1" i="0" u="none" strike="noStrike" dirty="0">
                          <a:solidFill>
                            <a:schemeClr val="bg1"/>
                          </a:solidFill>
                          <a:effectLst/>
                          <a:latin typeface="Calibri"/>
                        </a:rPr>
                        <a:t>6. SOU</a:t>
                      </a:r>
                    </a:p>
                  </a:txBody>
                  <a:tcPr marL="7620" marR="7620" marT="7620" marB="0" anchor="b">
                    <a:solidFill>
                      <a:srgbClr val="00B0F0"/>
                    </a:solidFill>
                  </a:tcPr>
                </a:tc>
                <a:tc>
                  <a:txBody>
                    <a:bodyPr/>
                    <a:lstStyle/>
                    <a:p>
                      <a:pPr algn="r" fontAlgn="b"/>
                      <a:r>
                        <a:rPr lang="en-US" sz="1800" b="0" i="0" u="none" strike="noStrike" dirty="0">
                          <a:solidFill>
                            <a:srgbClr val="000000"/>
                          </a:solidFill>
                          <a:effectLst/>
                          <a:latin typeface="Calibri"/>
                        </a:rPr>
                        <a:t>495</a:t>
                      </a:r>
                    </a:p>
                  </a:txBody>
                  <a:tcPr marL="7620" marR="7620" marT="7620" marB="0" anchor="b">
                    <a:solidFill>
                      <a:srgbClr val="00B0F0"/>
                    </a:solidFill>
                  </a:tcPr>
                </a:tc>
                <a:tc>
                  <a:txBody>
                    <a:bodyPr/>
                    <a:lstStyle/>
                    <a:p>
                      <a:pPr algn="r" fontAlgn="b"/>
                      <a:r>
                        <a:rPr lang="en-US" sz="1800" b="0" i="0" u="none" strike="noStrike" dirty="0">
                          <a:solidFill>
                            <a:srgbClr val="000000"/>
                          </a:solidFill>
                          <a:effectLst/>
                          <a:latin typeface="Calibri"/>
                        </a:rPr>
                        <a:t>558</a:t>
                      </a:r>
                    </a:p>
                  </a:txBody>
                  <a:tcPr marL="7620" marR="7620" marT="7620" marB="0" anchor="b">
                    <a:solidFill>
                      <a:srgbClr val="00B0F0"/>
                    </a:solidFill>
                  </a:tcPr>
                </a:tc>
                <a:tc>
                  <a:txBody>
                    <a:bodyPr/>
                    <a:lstStyle/>
                    <a:p>
                      <a:pPr algn="r" fontAlgn="b"/>
                      <a:r>
                        <a:rPr lang="en-US" sz="1800" b="0" i="0" u="none" strike="noStrike" dirty="0">
                          <a:solidFill>
                            <a:srgbClr val="000000"/>
                          </a:solidFill>
                          <a:effectLst/>
                          <a:latin typeface="Calibri"/>
                        </a:rPr>
                        <a:t>63</a:t>
                      </a:r>
                    </a:p>
                  </a:txBody>
                  <a:tcPr marL="7620" marR="7620" marT="7620" marB="0" anchor="b">
                    <a:solidFill>
                      <a:srgbClr val="00B0F0"/>
                    </a:solidFill>
                  </a:tcPr>
                </a:tc>
                <a:tc>
                  <a:txBody>
                    <a:bodyPr/>
                    <a:lstStyle/>
                    <a:p>
                      <a:pPr marL="0" marR="0" algn="ctr">
                        <a:lnSpc>
                          <a:spcPct val="115000"/>
                        </a:lnSpc>
                        <a:spcBef>
                          <a:spcPts val="0"/>
                        </a:spcBef>
                        <a:spcAft>
                          <a:spcPts val="0"/>
                        </a:spcAft>
                      </a:pPr>
                      <a:endParaRPr lang="en-US" sz="1800" dirty="0">
                        <a:solidFill>
                          <a:srgbClr val="000000"/>
                        </a:solidFill>
                        <a:effectLst/>
                        <a:latin typeface="Calibri"/>
                        <a:ea typeface="Times New Roman"/>
                        <a:cs typeface="Times New Roman"/>
                      </a:endParaRPr>
                    </a:p>
                  </a:txBody>
                  <a:tcPr marL="52302" marR="52302" marT="0" marB="0">
                    <a:solidFill>
                      <a:srgbClr val="00B0F0"/>
                    </a:solidFill>
                  </a:tcPr>
                </a:tc>
                <a:tc>
                  <a:txBody>
                    <a:bodyPr/>
                    <a:lstStyle/>
                    <a:p>
                      <a:pPr algn="r" fontAlgn="b"/>
                      <a:r>
                        <a:rPr lang="en-US" sz="1800" b="0" i="0" u="none" strike="noStrike" dirty="0">
                          <a:solidFill>
                            <a:srgbClr val="000000"/>
                          </a:solidFill>
                          <a:effectLst/>
                          <a:latin typeface="Calibri"/>
                        </a:rPr>
                        <a:t>495</a:t>
                      </a:r>
                    </a:p>
                  </a:txBody>
                  <a:tcPr marL="7620" marR="7620" marT="7620" marB="0" anchor="b">
                    <a:solidFill>
                      <a:srgbClr val="00B0F0"/>
                    </a:solidFill>
                  </a:tcPr>
                </a:tc>
                <a:tc>
                  <a:txBody>
                    <a:bodyPr/>
                    <a:lstStyle/>
                    <a:p>
                      <a:pPr algn="r" fontAlgn="b"/>
                      <a:r>
                        <a:rPr lang="en-US" sz="1800" b="0" i="0" u="none" strike="noStrike" dirty="0">
                          <a:solidFill>
                            <a:srgbClr val="000000"/>
                          </a:solidFill>
                          <a:effectLst/>
                          <a:latin typeface="Calibri"/>
                        </a:rPr>
                        <a:t>587</a:t>
                      </a:r>
                    </a:p>
                  </a:txBody>
                  <a:tcPr marL="7620" marR="7620" marT="7620" marB="0" anchor="b">
                    <a:solidFill>
                      <a:srgbClr val="00B0F0"/>
                    </a:solidFill>
                  </a:tcPr>
                </a:tc>
                <a:tc>
                  <a:txBody>
                    <a:bodyPr/>
                    <a:lstStyle/>
                    <a:p>
                      <a:pPr algn="r" fontAlgn="b"/>
                      <a:r>
                        <a:rPr lang="en-US" sz="1800" b="0" i="0" u="none" strike="noStrike" dirty="0">
                          <a:solidFill>
                            <a:srgbClr val="000000"/>
                          </a:solidFill>
                          <a:effectLst/>
                          <a:latin typeface="Calibri"/>
                        </a:rPr>
                        <a:t>92</a:t>
                      </a:r>
                    </a:p>
                  </a:txBody>
                  <a:tcPr marL="7620" marR="7620" marT="7620" marB="0" anchor="b">
                    <a:solidFill>
                      <a:srgbClr val="00B0F0"/>
                    </a:solidFill>
                  </a:tcPr>
                </a:tc>
                <a:tc>
                  <a:txBody>
                    <a:bodyPr/>
                    <a:lstStyle/>
                    <a:p>
                      <a:pPr marL="0" marR="0" algn="ctr">
                        <a:lnSpc>
                          <a:spcPct val="115000"/>
                        </a:lnSpc>
                        <a:spcBef>
                          <a:spcPts val="0"/>
                        </a:spcBef>
                        <a:spcAft>
                          <a:spcPts val="0"/>
                        </a:spcAft>
                      </a:pPr>
                      <a:endParaRPr lang="en-US" sz="1800" dirty="0">
                        <a:solidFill>
                          <a:srgbClr val="000000"/>
                        </a:solidFill>
                        <a:effectLst/>
                        <a:latin typeface="Calibri"/>
                        <a:ea typeface="Times New Roman"/>
                        <a:cs typeface="Times New Roman"/>
                      </a:endParaRPr>
                    </a:p>
                  </a:txBody>
                  <a:tcPr marL="52302" marR="52302" marT="0" marB="0" anchor="ctr">
                    <a:solidFill>
                      <a:srgbClr val="00B0F0"/>
                    </a:solidFill>
                  </a:tcPr>
                </a:tc>
              </a:tr>
              <a:tr h="333678">
                <a:tc>
                  <a:txBody>
                    <a:bodyPr/>
                    <a:lstStyle/>
                    <a:p>
                      <a:pPr algn="ctr" fontAlgn="b"/>
                      <a:r>
                        <a:rPr lang="en-US" sz="1800" b="1" i="0" u="none" strike="noStrike" dirty="0">
                          <a:solidFill>
                            <a:schemeClr val="bg1"/>
                          </a:solidFill>
                          <a:effectLst/>
                          <a:latin typeface="Calibri"/>
                        </a:rPr>
                        <a:t>SACMEQ</a:t>
                      </a:r>
                    </a:p>
                  </a:txBody>
                  <a:tcPr marL="7620" marR="7620" marT="7620" marB="0" anchor="b">
                    <a:solidFill>
                      <a:srgbClr val="FFC000"/>
                    </a:solidFill>
                  </a:tcPr>
                </a:tc>
                <a:tc>
                  <a:txBody>
                    <a:bodyPr/>
                    <a:lstStyle/>
                    <a:p>
                      <a:pPr algn="r" fontAlgn="b"/>
                      <a:r>
                        <a:rPr lang="en-US" sz="1800" b="0" i="0" u="none" strike="noStrike" dirty="0">
                          <a:solidFill>
                            <a:srgbClr val="000000"/>
                          </a:solidFill>
                          <a:effectLst/>
                          <a:latin typeface="Calibri"/>
                        </a:rPr>
                        <a:t>507</a:t>
                      </a:r>
                    </a:p>
                  </a:txBody>
                  <a:tcPr marL="7620" marR="7620" marT="7620" marB="0" anchor="b">
                    <a:solidFill>
                      <a:srgbClr val="FFC000"/>
                    </a:solidFill>
                  </a:tcPr>
                </a:tc>
                <a:tc>
                  <a:txBody>
                    <a:bodyPr/>
                    <a:lstStyle/>
                    <a:p>
                      <a:pPr algn="r" fontAlgn="b"/>
                      <a:r>
                        <a:rPr lang="en-US" sz="1800" b="0" i="0" u="none" strike="noStrike" dirty="0">
                          <a:solidFill>
                            <a:srgbClr val="000000"/>
                          </a:solidFill>
                          <a:effectLst/>
                          <a:latin typeface="Calibri"/>
                        </a:rPr>
                        <a:t>558</a:t>
                      </a:r>
                    </a:p>
                  </a:txBody>
                  <a:tcPr marL="7620" marR="7620" marT="7620" marB="0" anchor="b">
                    <a:solidFill>
                      <a:srgbClr val="FFC000"/>
                    </a:solidFill>
                  </a:tcPr>
                </a:tc>
                <a:tc>
                  <a:txBody>
                    <a:bodyPr/>
                    <a:lstStyle/>
                    <a:p>
                      <a:pPr algn="r" fontAlgn="b"/>
                      <a:r>
                        <a:rPr lang="en-US" sz="1800" b="0" i="0" u="none" strike="noStrike" dirty="0">
                          <a:solidFill>
                            <a:srgbClr val="000000"/>
                          </a:solidFill>
                          <a:effectLst/>
                          <a:latin typeface="Calibri"/>
                        </a:rPr>
                        <a:t>51</a:t>
                      </a:r>
                    </a:p>
                  </a:txBody>
                  <a:tcPr marL="7620" marR="7620" marT="7620" marB="0" anchor="b">
                    <a:solidFill>
                      <a:srgbClr val="FFC000"/>
                    </a:solidFill>
                  </a:tcPr>
                </a:tc>
                <a:tc>
                  <a:txBody>
                    <a:bodyPr/>
                    <a:lstStyle/>
                    <a:p>
                      <a:pPr marL="0" marR="0" algn="ctr">
                        <a:lnSpc>
                          <a:spcPct val="115000"/>
                        </a:lnSpc>
                        <a:spcBef>
                          <a:spcPts val="0"/>
                        </a:spcBef>
                        <a:spcAft>
                          <a:spcPts val="0"/>
                        </a:spcAft>
                      </a:pPr>
                      <a:endParaRPr lang="en-US" sz="1800" dirty="0">
                        <a:solidFill>
                          <a:srgbClr val="000000"/>
                        </a:solidFill>
                        <a:effectLst/>
                        <a:latin typeface="Calibri"/>
                        <a:ea typeface="Times New Roman"/>
                        <a:cs typeface="Times New Roman"/>
                      </a:endParaRPr>
                    </a:p>
                  </a:txBody>
                  <a:tcPr marL="52302" marR="52302" marT="0" marB="0" anchor="ctr">
                    <a:solidFill>
                      <a:srgbClr val="FFC000"/>
                    </a:solidFill>
                  </a:tcPr>
                </a:tc>
                <a:tc>
                  <a:txBody>
                    <a:bodyPr/>
                    <a:lstStyle/>
                    <a:p>
                      <a:pPr algn="r" fontAlgn="b"/>
                      <a:r>
                        <a:rPr lang="en-US" sz="1800" b="0" i="0" u="none" strike="noStrike" dirty="0">
                          <a:solidFill>
                            <a:srgbClr val="000000"/>
                          </a:solidFill>
                          <a:effectLst/>
                          <a:latin typeface="Calibri"/>
                        </a:rPr>
                        <a:t>507</a:t>
                      </a:r>
                    </a:p>
                  </a:txBody>
                  <a:tcPr marL="7620" marR="7620" marT="7620" marB="0" anchor="b">
                    <a:solidFill>
                      <a:srgbClr val="FFC000"/>
                    </a:solidFill>
                  </a:tcPr>
                </a:tc>
                <a:tc>
                  <a:txBody>
                    <a:bodyPr/>
                    <a:lstStyle/>
                    <a:p>
                      <a:pPr algn="r" fontAlgn="b"/>
                      <a:r>
                        <a:rPr lang="en-US" sz="1800" b="0" i="0" u="none" strike="noStrike" dirty="0">
                          <a:solidFill>
                            <a:srgbClr val="000000"/>
                          </a:solidFill>
                          <a:effectLst/>
                          <a:latin typeface="Calibri"/>
                        </a:rPr>
                        <a:t>584</a:t>
                      </a:r>
                    </a:p>
                  </a:txBody>
                  <a:tcPr marL="7620" marR="7620" marT="7620" marB="0" anchor="b">
                    <a:solidFill>
                      <a:srgbClr val="FFC000"/>
                    </a:solidFill>
                  </a:tcPr>
                </a:tc>
                <a:tc>
                  <a:txBody>
                    <a:bodyPr/>
                    <a:lstStyle/>
                    <a:p>
                      <a:pPr algn="r" fontAlgn="b"/>
                      <a:r>
                        <a:rPr lang="en-US" sz="1800" b="0" i="0" u="none" strike="noStrike" dirty="0">
                          <a:solidFill>
                            <a:srgbClr val="000000"/>
                          </a:solidFill>
                          <a:effectLst/>
                          <a:latin typeface="Calibri"/>
                        </a:rPr>
                        <a:t>77</a:t>
                      </a:r>
                    </a:p>
                  </a:txBody>
                  <a:tcPr marL="7620" marR="7620" marT="7620" marB="0" anchor="b">
                    <a:solidFill>
                      <a:srgbClr val="FFC000"/>
                    </a:solidFill>
                  </a:tcPr>
                </a:tc>
                <a:tc>
                  <a:txBody>
                    <a:bodyPr/>
                    <a:lstStyle/>
                    <a:p>
                      <a:pPr marL="0" marR="0" algn="ctr">
                        <a:lnSpc>
                          <a:spcPct val="115000"/>
                        </a:lnSpc>
                        <a:spcBef>
                          <a:spcPts val="0"/>
                        </a:spcBef>
                        <a:spcAft>
                          <a:spcPts val="0"/>
                        </a:spcAft>
                      </a:pPr>
                      <a:endParaRPr lang="en-US" sz="1800" dirty="0">
                        <a:solidFill>
                          <a:srgbClr val="000000"/>
                        </a:solidFill>
                        <a:effectLst/>
                        <a:latin typeface="Calibri"/>
                        <a:ea typeface="Times New Roman"/>
                        <a:cs typeface="Times New Roman"/>
                      </a:endParaRPr>
                    </a:p>
                  </a:txBody>
                  <a:tcPr marL="52302" marR="52302" marT="0" marB="0" anchor="ctr">
                    <a:solidFill>
                      <a:srgbClr val="FFC000"/>
                    </a:solidFill>
                  </a:tcPr>
                </a:tc>
              </a:tr>
              <a:tr h="333678">
                <a:tc>
                  <a:txBody>
                    <a:bodyPr/>
                    <a:lstStyle/>
                    <a:p>
                      <a:pPr algn="ctr" fontAlgn="b"/>
                      <a:r>
                        <a:rPr lang="en-US" sz="1800" b="1" i="0" u="none" strike="noStrike" dirty="0">
                          <a:solidFill>
                            <a:schemeClr val="bg1"/>
                          </a:solidFill>
                          <a:effectLst/>
                          <a:latin typeface="Calibri"/>
                        </a:rPr>
                        <a:t>7</a:t>
                      </a:r>
                    </a:p>
                  </a:txBody>
                  <a:tcPr marL="7620" marR="7620" marT="7620" marB="0" anchor="b"/>
                </a:tc>
                <a:tc>
                  <a:txBody>
                    <a:bodyPr/>
                    <a:lstStyle/>
                    <a:p>
                      <a:pPr algn="r" fontAlgn="b"/>
                      <a:r>
                        <a:rPr lang="en-US" sz="1800" b="0" i="0" u="none" strike="noStrike" dirty="0">
                          <a:solidFill>
                            <a:srgbClr val="000000"/>
                          </a:solidFill>
                          <a:effectLst/>
                          <a:latin typeface="Calibri"/>
                        </a:rPr>
                        <a:t>479</a:t>
                      </a:r>
                    </a:p>
                  </a:txBody>
                  <a:tcPr marL="7620" marR="7620" marT="7620" marB="0" anchor="b"/>
                </a:tc>
                <a:tc>
                  <a:txBody>
                    <a:bodyPr/>
                    <a:lstStyle/>
                    <a:p>
                      <a:pPr algn="r" fontAlgn="b"/>
                      <a:r>
                        <a:rPr lang="en-US" sz="1800" b="0" i="0" u="none" strike="noStrike" dirty="0">
                          <a:solidFill>
                            <a:srgbClr val="000000"/>
                          </a:solidFill>
                          <a:effectLst/>
                          <a:latin typeface="Calibri"/>
                        </a:rPr>
                        <a:t>554</a:t>
                      </a:r>
                    </a:p>
                  </a:txBody>
                  <a:tcPr marL="7620" marR="7620" marT="7620" marB="0" anchor="b"/>
                </a:tc>
                <a:tc>
                  <a:txBody>
                    <a:bodyPr/>
                    <a:lstStyle/>
                    <a:p>
                      <a:pPr algn="r" fontAlgn="b"/>
                      <a:r>
                        <a:rPr lang="en-US" sz="1800" b="0" i="0" u="none" strike="noStrike">
                          <a:solidFill>
                            <a:srgbClr val="000000"/>
                          </a:solidFill>
                          <a:effectLst/>
                          <a:latin typeface="Calibri"/>
                        </a:rPr>
                        <a:t>75</a:t>
                      </a:r>
                    </a:p>
                  </a:txBody>
                  <a:tcPr marL="7620" marR="7620" marT="7620" marB="0" anchor="b"/>
                </a:tc>
                <a:tc>
                  <a:txBody>
                    <a:bodyPr/>
                    <a:lstStyle/>
                    <a:p>
                      <a:pPr marL="0" marR="0" algn="ctr">
                        <a:lnSpc>
                          <a:spcPct val="115000"/>
                        </a:lnSpc>
                        <a:spcBef>
                          <a:spcPts val="0"/>
                        </a:spcBef>
                        <a:spcAft>
                          <a:spcPts val="0"/>
                        </a:spcAft>
                      </a:pPr>
                      <a:endParaRPr lang="en-US" sz="1800" dirty="0">
                        <a:solidFill>
                          <a:srgbClr val="000000"/>
                        </a:solidFill>
                        <a:effectLst/>
                        <a:latin typeface="Calibri"/>
                        <a:ea typeface="Times New Roman"/>
                        <a:cs typeface="Times New Roman"/>
                      </a:endParaRPr>
                    </a:p>
                  </a:txBody>
                  <a:tcPr marL="52302" marR="52302" marT="0" marB="0"/>
                </a:tc>
                <a:tc>
                  <a:txBody>
                    <a:bodyPr/>
                    <a:lstStyle/>
                    <a:p>
                      <a:pPr algn="r" fontAlgn="b"/>
                      <a:r>
                        <a:rPr lang="en-US" sz="1800" b="0" i="0" u="none" strike="noStrike">
                          <a:solidFill>
                            <a:srgbClr val="000000"/>
                          </a:solidFill>
                          <a:effectLst/>
                          <a:latin typeface="Calibri"/>
                        </a:rPr>
                        <a:t>482</a:t>
                      </a:r>
                    </a:p>
                  </a:txBody>
                  <a:tcPr marL="7620" marR="7620" marT="7620" marB="0" anchor="b"/>
                </a:tc>
                <a:tc>
                  <a:txBody>
                    <a:bodyPr/>
                    <a:lstStyle/>
                    <a:p>
                      <a:pPr algn="r" fontAlgn="b"/>
                      <a:r>
                        <a:rPr lang="en-US" sz="1800" b="0" i="0" u="none" strike="noStrike" dirty="0">
                          <a:solidFill>
                            <a:srgbClr val="000000"/>
                          </a:solidFill>
                          <a:effectLst/>
                          <a:latin typeface="Calibri"/>
                        </a:rPr>
                        <a:t>580</a:t>
                      </a:r>
                    </a:p>
                  </a:txBody>
                  <a:tcPr marL="7620" marR="7620" marT="7620" marB="0" anchor="b"/>
                </a:tc>
                <a:tc>
                  <a:txBody>
                    <a:bodyPr/>
                    <a:lstStyle/>
                    <a:p>
                      <a:pPr algn="r" fontAlgn="b"/>
                      <a:r>
                        <a:rPr lang="en-US" sz="1800" b="0" i="0" u="none" strike="noStrike" dirty="0">
                          <a:solidFill>
                            <a:srgbClr val="000000"/>
                          </a:solidFill>
                          <a:effectLst/>
                          <a:latin typeface="Calibri"/>
                        </a:rPr>
                        <a:t>98</a:t>
                      </a:r>
                    </a:p>
                  </a:txBody>
                  <a:tcPr marL="7620" marR="7620" marT="7620" marB="0" anchor="b"/>
                </a:tc>
                <a:tc>
                  <a:txBody>
                    <a:bodyPr/>
                    <a:lstStyle/>
                    <a:p>
                      <a:pPr marL="0" marR="0" algn="ctr">
                        <a:lnSpc>
                          <a:spcPct val="115000"/>
                        </a:lnSpc>
                        <a:spcBef>
                          <a:spcPts val="0"/>
                        </a:spcBef>
                        <a:spcAft>
                          <a:spcPts val="0"/>
                        </a:spcAft>
                      </a:pPr>
                      <a:endParaRPr lang="en-US" sz="1800" dirty="0">
                        <a:solidFill>
                          <a:srgbClr val="000000"/>
                        </a:solidFill>
                        <a:effectLst/>
                        <a:latin typeface="Calibri"/>
                        <a:ea typeface="Times New Roman"/>
                        <a:cs typeface="Times New Roman"/>
                      </a:endParaRPr>
                    </a:p>
                  </a:txBody>
                  <a:tcPr marL="52302" marR="52302" marT="0" marB="0" anchor="ctr"/>
                </a:tc>
              </a:tr>
              <a:tr h="333678">
                <a:tc>
                  <a:txBody>
                    <a:bodyPr/>
                    <a:lstStyle/>
                    <a:p>
                      <a:pPr algn="ctr" fontAlgn="b"/>
                      <a:r>
                        <a:rPr lang="en-US" sz="1800" b="1" i="0" u="none" strike="noStrike" dirty="0">
                          <a:solidFill>
                            <a:schemeClr val="bg1"/>
                          </a:solidFill>
                          <a:effectLst/>
                          <a:latin typeface="Calibri"/>
                        </a:rPr>
                        <a:t>8</a:t>
                      </a:r>
                    </a:p>
                  </a:txBody>
                  <a:tcPr marL="7620" marR="7620" marT="7620" marB="0" anchor="b"/>
                </a:tc>
                <a:tc>
                  <a:txBody>
                    <a:bodyPr/>
                    <a:lstStyle/>
                    <a:p>
                      <a:pPr algn="r" fontAlgn="b"/>
                      <a:r>
                        <a:rPr lang="en-US" sz="1800" b="0" i="0" u="none" strike="noStrike">
                          <a:solidFill>
                            <a:srgbClr val="000000"/>
                          </a:solidFill>
                          <a:effectLst/>
                          <a:latin typeface="Calibri"/>
                        </a:rPr>
                        <a:t>508</a:t>
                      </a:r>
                    </a:p>
                  </a:txBody>
                  <a:tcPr marL="7620" marR="7620" marT="7620" marB="0" anchor="b"/>
                </a:tc>
                <a:tc>
                  <a:txBody>
                    <a:bodyPr/>
                    <a:lstStyle/>
                    <a:p>
                      <a:pPr algn="r" fontAlgn="b"/>
                      <a:r>
                        <a:rPr lang="en-US" sz="1800" b="0" i="0" u="none" strike="noStrike" dirty="0">
                          <a:solidFill>
                            <a:srgbClr val="000000"/>
                          </a:solidFill>
                          <a:effectLst/>
                          <a:latin typeface="Calibri"/>
                        </a:rPr>
                        <a:t>528</a:t>
                      </a:r>
                    </a:p>
                  </a:txBody>
                  <a:tcPr marL="7620" marR="7620" marT="7620" marB="0" anchor="b"/>
                </a:tc>
                <a:tc>
                  <a:txBody>
                    <a:bodyPr/>
                    <a:lstStyle/>
                    <a:p>
                      <a:pPr algn="r" fontAlgn="b"/>
                      <a:r>
                        <a:rPr lang="en-US" sz="1800" b="0" i="0" u="none" strike="noStrike" dirty="0">
                          <a:solidFill>
                            <a:srgbClr val="000000"/>
                          </a:solidFill>
                          <a:effectLst/>
                          <a:latin typeface="Calibri"/>
                        </a:rPr>
                        <a:t>20</a:t>
                      </a:r>
                    </a:p>
                  </a:txBody>
                  <a:tcPr marL="7620" marR="7620" marT="7620" marB="0" anchor="b"/>
                </a:tc>
                <a:tc>
                  <a:txBody>
                    <a:bodyPr/>
                    <a:lstStyle/>
                    <a:p>
                      <a:pPr marL="0" marR="0" algn="ctr">
                        <a:lnSpc>
                          <a:spcPct val="115000"/>
                        </a:lnSpc>
                        <a:spcBef>
                          <a:spcPts val="0"/>
                        </a:spcBef>
                        <a:spcAft>
                          <a:spcPts val="0"/>
                        </a:spcAft>
                      </a:pPr>
                      <a:endParaRPr lang="en-US" sz="1800" dirty="0">
                        <a:solidFill>
                          <a:srgbClr val="000000"/>
                        </a:solidFill>
                        <a:effectLst/>
                        <a:latin typeface="Calibri"/>
                        <a:ea typeface="Times New Roman"/>
                        <a:cs typeface="Times New Roman"/>
                      </a:endParaRPr>
                    </a:p>
                  </a:txBody>
                  <a:tcPr marL="52302" marR="52302" marT="0" marB="0"/>
                </a:tc>
                <a:tc>
                  <a:txBody>
                    <a:bodyPr/>
                    <a:lstStyle/>
                    <a:p>
                      <a:pPr algn="r" fontAlgn="b"/>
                      <a:r>
                        <a:rPr lang="en-US" sz="1800" b="0" i="0" u="none" strike="noStrike" dirty="0">
                          <a:solidFill>
                            <a:srgbClr val="000000"/>
                          </a:solidFill>
                          <a:effectLst/>
                          <a:latin typeface="Calibri"/>
                        </a:rPr>
                        <a:t>520</a:t>
                      </a:r>
                    </a:p>
                  </a:txBody>
                  <a:tcPr marL="7620" marR="7620" marT="7620" marB="0" anchor="b"/>
                </a:tc>
                <a:tc>
                  <a:txBody>
                    <a:bodyPr/>
                    <a:lstStyle/>
                    <a:p>
                      <a:pPr algn="r" fontAlgn="b"/>
                      <a:r>
                        <a:rPr lang="en-US" sz="1800" b="0" i="0" u="none" strike="noStrike" dirty="0">
                          <a:solidFill>
                            <a:srgbClr val="000000"/>
                          </a:solidFill>
                          <a:effectLst/>
                          <a:latin typeface="Calibri"/>
                        </a:rPr>
                        <a:t>566</a:t>
                      </a:r>
                    </a:p>
                  </a:txBody>
                  <a:tcPr marL="7620" marR="7620" marT="7620" marB="0" anchor="b"/>
                </a:tc>
                <a:tc>
                  <a:txBody>
                    <a:bodyPr/>
                    <a:lstStyle/>
                    <a:p>
                      <a:pPr algn="r" fontAlgn="b"/>
                      <a:r>
                        <a:rPr lang="en-US" sz="1800" b="0" i="0" u="none" strike="noStrike" dirty="0">
                          <a:solidFill>
                            <a:srgbClr val="000000"/>
                          </a:solidFill>
                          <a:effectLst/>
                          <a:latin typeface="Calibri"/>
                        </a:rPr>
                        <a:t>46</a:t>
                      </a:r>
                    </a:p>
                  </a:txBody>
                  <a:tcPr marL="7620" marR="7620" marT="7620" marB="0" anchor="b"/>
                </a:tc>
                <a:tc>
                  <a:txBody>
                    <a:bodyPr/>
                    <a:lstStyle/>
                    <a:p>
                      <a:pPr marL="0" marR="0" algn="ctr">
                        <a:lnSpc>
                          <a:spcPct val="115000"/>
                        </a:lnSpc>
                        <a:spcBef>
                          <a:spcPts val="0"/>
                        </a:spcBef>
                        <a:spcAft>
                          <a:spcPts val="0"/>
                        </a:spcAft>
                      </a:pPr>
                      <a:endParaRPr lang="en-US" sz="1800" dirty="0">
                        <a:solidFill>
                          <a:srgbClr val="000000"/>
                        </a:solidFill>
                        <a:effectLst/>
                        <a:latin typeface="Calibri"/>
                        <a:ea typeface="Times New Roman"/>
                        <a:cs typeface="Times New Roman"/>
                      </a:endParaRPr>
                    </a:p>
                  </a:txBody>
                  <a:tcPr marL="52302" marR="52302" marT="0" marB="0" anchor="ctr"/>
                </a:tc>
              </a:tr>
              <a:tr h="333678">
                <a:tc>
                  <a:txBody>
                    <a:bodyPr/>
                    <a:lstStyle/>
                    <a:p>
                      <a:pPr algn="ctr" fontAlgn="b"/>
                      <a:r>
                        <a:rPr lang="en-US" sz="1800" b="1" i="0" u="none" strike="noStrike" dirty="0">
                          <a:solidFill>
                            <a:schemeClr val="bg1"/>
                          </a:solidFill>
                          <a:effectLst/>
                          <a:latin typeface="Calibri"/>
                        </a:rPr>
                        <a:t>9</a:t>
                      </a:r>
                    </a:p>
                  </a:txBody>
                  <a:tcPr marL="7620" marR="7620" marT="7620" marB="0" anchor="b"/>
                </a:tc>
                <a:tc>
                  <a:txBody>
                    <a:bodyPr/>
                    <a:lstStyle/>
                    <a:p>
                      <a:pPr algn="r" fontAlgn="b"/>
                      <a:r>
                        <a:rPr lang="en-US" sz="1800" b="0" i="0" u="none" strike="noStrike">
                          <a:solidFill>
                            <a:srgbClr val="000000"/>
                          </a:solidFill>
                          <a:effectLst/>
                          <a:latin typeface="Calibri"/>
                        </a:rPr>
                        <a:t>468</a:t>
                      </a:r>
                    </a:p>
                  </a:txBody>
                  <a:tcPr marL="7620" marR="7620" marT="7620" marB="0" anchor="b"/>
                </a:tc>
                <a:tc>
                  <a:txBody>
                    <a:bodyPr/>
                    <a:lstStyle/>
                    <a:p>
                      <a:pPr algn="r" fontAlgn="b"/>
                      <a:r>
                        <a:rPr lang="en-US" sz="1800" b="0" i="0" u="none" strike="noStrike">
                          <a:solidFill>
                            <a:srgbClr val="000000"/>
                          </a:solidFill>
                          <a:effectLst/>
                          <a:latin typeface="Calibri"/>
                        </a:rPr>
                        <a:t>531</a:t>
                      </a:r>
                    </a:p>
                  </a:txBody>
                  <a:tcPr marL="7620" marR="7620" marT="7620" marB="0" anchor="b"/>
                </a:tc>
                <a:tc>
                  <a:txBody>
                    <a:bodyPr/>
                    <a:lstStyle/>
                    <a:p>
                      <a:pPr algn="r" fontAlgn="b"/>
                      <a:r>
                        <a:rPr lang="en-US" sz="1800" b="0" i="0" u="none" strike="noStrike">
                          <a:solidFill>
                            <a:srgbClr val="000000"/>
                          </a:solidFill>
                          <a:effectLst/>
                          <a:latin typeface="Calibri"/>
                        </a:rPr>
                        <a:t>63</a:t>
                      </a:r>
                    </a:p>
                  </a:txBody>
                  <a:tcPr marL="7620" marR="7620" marT="7620" marB="0" anchor="b"/>
                </a:tc>
                <a:tc>
                  <a:txBody>
                    <a:bodyPr/>
                    <a:lstStyle/>
                    <a:p>
                      <a:pPr marL="0" marR="0" algn="ctr">
                        <a:lnSpc>
                          <a:spcPct val="115000"/>
                        </a:lnSpc>
                        <a:spcBef>
                          <a:spcPts val="0"/>
                        </a:spcBef>
                        <a:spcAft>
                          <a:spcPts val="0"/>
                        </a:spcAft>
                      </a:pPr>
                      <a:endParaRPr lang="en-US" sz="1800" dirty="0">
                        <a:solidFill>
                          <a:srgbClr val="000000"/>
                        </a:solidFill>
                        <a:effectLst/>
                        <a:latin typeface="Calibri"/>
                        <a:ea typeface="Times New Roman"/>
                        <a:cs typeface="Times New Roman"/>
                      </a:endParaRPr>
                    </a:p>
                  </a:txBody>
                  <a:tcPr marL="52302" marR="52302" marT="0" marB="0" anchor="ctr"/>
                </a:tc>
                <a:tc>
                  <a:txBody>
                    <a:bodyPr/>
                    <a:lstStyle/>
                    <a:p>
                      <a:pPr algn="r" fontAlgn="b"/>
                      <a:r>
                        <a:rPr lang="en-US" sz="1800" b="0" i="0" u="none" strike="noStrike">
                          <a:solidFill>
                            <a:srgbClr val="000000"/>
                          </a:solidFill>
                          <a:effectLst/>
                          <a:latin typeface="Calibri"/>
                        </a:rPr>
                        <a:t>477</a:t>
                      </a:r>
                    </a:p>
                  </a:txBody>
                  <a:tcPr marL="7620" marR="7620" marT="7620" marB="0" anchor="b"/>
                </a:tc>
                <a:tc>
                  <a:txBody>
                    <a:bodyPr/>
                    <a:lstStyle/>
                    <a:p>
                      <a:pPr algn="r" fontAlgn="b"/>
                      <a:r>
                        <a:rPr lang="en-US" sz="1800" b="0" i="0" u="none" strike="noStrike">
                          <a:solidFill>
                            <a:srgbClr val="000000"/>
                          </a:solidFill>
                          <a:effectLst/>
                          <a:latin typeface="Calibri"/>
                        </a:rPr>
                        <a:t>559</a:t>
                      </a:r>
                    </a:p>
                  </a:txBody>
                  <a:tcPr marL="7620" marR="7620" marT="7620" marB="0" anchor="b"/>
                </a:tc>
                <a:tc>
                  <a:txBody>
                    <a:bodyPr/>
                    <a:lstStyle/>
                    <a:p>
                      <a:pPr algn="r" fontAlgn="b"/>
                      <a:r>
                        <a:rPr lang="en-US" sz="1800" b="0" i="0" u="none" strike="noStrike">
                          <a:solidFill>
                            <a:srgbClr val="000000"/>
                          </a:solidFill>
                          <a:effectLst/>
                          <a:latin typeface="Calibri"/>
                        </a:rPr>
                        <a:t>82</a:t>
                      </a:r>
                    </a:p>
                  </a:txBody>
                  <a:tcPr marL="7620" marR="7620" marT="7620" marB="0" anchor="b"/>
                </a:tc>
                <a:tc>
                  <a:txBody>
                    <a:bodyPr/>
                    <a:lstStyle/>
                    <a:p>
                      <a:pPr marL="0" marR="0" algn="ctr">
                        <a:lnSpc>
                          <a:spcPct val="115000"/>
                        </a:lnSpc>
                        <a:spcBef>
                          <a:spcPts val="0"/>
                        </a:spcBef>
                        <a:spcAft>
                          <a:spcPts val="0"/>
                        </a:spcAft>
                      </a:pPr>
                      <a:endParaRPr lang="en-US" sz="1800" dirty="0">
                        <a:solidFill>
                          <a:srgbClr val="000000"/>
                        </a:solidFill>
                        <a:effectLst/>
                        <a:latin typeface="Calibri"/>
                        <a:ea typeface="Times New Roman"/>
                        <a:cs typeface="Times New Roman"/>
                      </a:endParaRPr>
                    </a:p>
                  </a:txBody>
                  <a:tcPr marL="52302" marR="52302" marT="0" marB="0" anchor="ctr"/>
                </a:tc>
              </a:tr>
              <a:tr h="333678">
                <a:tc>
                  <a:txBody>
                    <a:bodyPr/>
                    <a:lstStyle/>
                    <a:p>
                      <a:pPr algn="ctr" fontAlgn="b"/>
                      <a:r>
                        <a:rPr lang="en-US" sz="1800" b="1" i="0" u="none" strike="noStrike" dirty="0">
                          <a:solidFill>
                            <a:schemeClr val="bg1"/>
                          </a:solidFill>
                          <a:effectLst/>
                          <a:latin typeface="Calibri"/>
                        </a:rPr>
                        <a:t>10</a:t>
                      </a:r>
                    </a:p>
                  </a:txBody>
                  <a:tcPr marL="7620" marR="7620" marT="7620" marB="0" anchor="b"/>
                </a:tc>
                <a:tc>
                  <a:txBody>
                    <a:bodyPr/>
                    <a:lstStyle/>
                    <a:p>
                      <a:pPr algn="r" fontAlgn="b"/>
                      <a:r>
                        <a:rPr lang="en-US" sz="1800" b="0" i="0" u="none" strike="noStrike">
                          <a:solidFill>
                            <a:srgbClr val="000000"/>
                          </a:solidFill>
                          <a:effectLst/>
                          <a:latin typeface="Calibri"/>
                        </a:rPr>
                        <a:t>497</a:t>
                      </a:r>
                    </a:p>
                  </a:txBody>
                  <a:tcPr marL="7620" marR="7620" marT="7620" marB="0" anchor="b"/>
                </a:tc>
                <a:tc>
                  <a:txBody>
                    <a:bodyPr/>
                    <a:lstStyle/>
                    <a:p>
                      <a:pPr algn="r" fontAlgn="b"/>
                      <a:r>
                        <a:rPr lang="en-US" sz="1800" b="0" i="0" u="none" strike="noStrike">
                          <a:solidFill>
                            <a:srgbClr val="000000"/>
                          </a:solidFill>
                          <a:effectLst/>
                          <a:latin typeface="Calibri"/>
                        </a:rPr>
                        <a:t>599</a:t>
                      </a:r>
                    </a:p>
                  </a:txBody>
                  <a:tcPr marL="7620" marR="7620" marT="7620" marB="0" anchor="b"/>
                </a:tc>
                <a:tc>
                  <a:txBody>
                    <a:bodyPr/>
                    <a:lstStyle/>
                    <a:p>
                      <a:pPr algn="r" fontAlgn="b"/>
                      <a:r>
                        <a:rPr lang="en-US" sz="1800" b="0" i="0" u="none" strike="noStrike">
                          <a:solidFill>
                            <a:srgbClr val="000000"/>
                          </a:solidFill>
                          <a:effectLst/>
                          <a:latin typeface="Calibri"/>
                        </a:rPr>
                        <a:t>102</a:t>
                      </a:r>
                    </a:p>
                  </a:txBody>
                  <a:tcPr marL="7620" marR="7620" marT="7620" marB="0" anchor="b"/>
                </a:tc>
                <a:tc>
                  <a:txBody>
                    <a:bodyPr/>
                    <a:lstStyle/>
                    <a:p>
                      <a:pPr marL="0" marR="0" algn="ctr">
                        <a:lnSpc>
                          <a:spcPct val="115000"/>
                        </a:lnSpc>
                        <a:spcBef>
                          <a:spcPts val="0"/>
                        </a:spcBef>
                        <a:spcAft>
                          <a:spcPts val="0"/>
                        </a:spcAft>
                      </a:pPr>
                      <a:endParaRPr lang="en-US" sz="1800" dirty="0">
                        <a:solidFill>
                          <a:srgbClr val="000000"/>
                        </a:solidFill>
                        <a:effectLst/>
                        <a:latin typeface="Calibri"/>
                        <a:ea typeface="Times New Roman"/>
                        <a:cs typeface="Times New Roman"/>
                      </a:endParaRPr>
                    </a:p>
                  </a:txBody>
                  <a:tcPr marL="52302" marR="52302" marT="0" marB="0" anchor="ctr"/>
                </a:tc>
                <a:tc>
                  <a:txBody>
                    <a:bodyPr/>
                    <a:lstStyle/>
                    <a:p>
                      <a:pPr algn="r" fontAlgn="b"/>
                      <a:r>
                        <a:rPr lang="en-US" sz="1800" b="0" i="0" u="none" strike="noStrike">
                          <a:solidFill>
                            <a:srgbClr val="000000"/>
                          </a:solidFill>
                          <a:effectLst/>
                          <a:latin typeface="Calibri"/>
                        </a:rPr>
                        <a:t>471</a:t>
                      </a:r>
                    </a:p>
                  </a:txBody>
                  <a:tcPr marL="7620" marR="7620" marT="7620" marB="0" anchor="b"/>
                </a:tc>
                <a:tc>
                  <a:txBody>
                    <a:bodyPr/>
                    <a:lstStyle/>
                    <a:p>
                      <a:pPr algn="r" fontAlgn="b"/>
                      <a:r>
                        <a:rPr lang="en-US" sz="1800" b="0" i="0" u="none" strike="noStrike">
                          <a:solidFill>
                            <a:srgbClr val="000000"/>
                          </a:solidFill>
                          <a:effectLst/>
                          <a:latin typeface="Calibri"/>
                        </a:rPr>
                        <a:t>558</a:t>
                      </a:r>
                    </a:p>
                  </a:txBody>
                  <a:tcPr marL="7620" marR="7620" marT="7620" marB="0" anchor="b"/>
                </a:tc>
                <a:tc>
                  <a:txBody>
                    <a:bodyPr/>
                    <a:lstStyle/>
                    <a:p>
                      <a:pPr algn="r" fontAlgn="b"/>
                      <a:r>
                        <a:rPr lang="en-US" sz="1800" b="0" i="0" u="none" strike="noStrike">
                          <a:solidFill>
                            <a:srgbClr val="000000"/>
                          </a:solidFill>
                          <a:effectLst/>
                          <a:latin typeface="Calibri"/>
                        </a:rPr>
                        <a:t>87</a:t>
                      </a:r>
                    </a:p>
                  </a:txBody>
                  <a:tcPr marL="7620" marR="7620" marT="7620" marB="0" anchor="b"/>
                </a:tc>
                <a:tc>
                  <a:txBody>
                    <a:bodyPr/>
                    <a:lstStyle/>
                    <a:p>
                      <a:pPr marL="0" marR="0" algn="ctr">
                        <a:lnSpc>
                          <a:spcPct val="115000"/>
                        </a:lnSpc>
                        <a:spcBef>
                          <a:spcPts val="0"/>
                        </a:spcBef>
                        <a:spcAft>
                          <a:spcPts val="0"/>
                        </a:spcAft>
                      </a:pPr>
                      <a:endParaRPr lang="en-US" sz="1800" dirty="0">
                        <a:solidFill>
                          <a:srgbClr val="000000"/>
                        </a:solidFill>
                        <a:effectLst/>
                        <a:latin typeface="Calibri"/>
                        <a:ea typeface="Times New Roman"/>
                        <a:cs typeface="Times New Roman"/>
                      </a:endParaRPr>
                    </a:p>
                  </a:txBody>
                  <a:tcPr marL="52302" marR="52302" marT="0" marB="0" anchor="ctr"/>
                </a:tc>
              </a:tr>
              <a:tr h="333678">
                <a:tc>
                  <a:txBody>
                    <a:bodyPr/>
                    <a:lstStyle/>
                    <a:p>
                      <a:pPr algn="ctr" fontAlgn="b"/>
                      <a:r>
                        <a:rPr lang="en-US" sz="1800" b="1" i="0" u="none" strike="noStrike" dirty="0">
                          <a:solidFill>
                            <a:schemeClr val="bg1"/>
                          </a:solidFill>
                          <a:effectLst/>
                          <a:latin typeface="Calibri"/>
                        </a:rPr>
                        <a:t>11</a:t>
                      </a:r>
                    </a:p>
                  </a:txBody>
                  <a:tcPr marL="7620" marR="7620" marT="7620" marB="0" anchor="b">
                    <a:solidFill>
                      <a:schemeClr val="tx1"/>
                    </a:solidFill>
                  </a:tcPr>
                </a:tc>
                <a:tc>
                  <a:txBody>
                    <a:bodyPr/>
                    <a:lstStyle/>
                    <a:p>
                      <a:pPr algn="r" fontAlgn="b"/>
                      <a:r>
                        <a:rPr lang="en-US" sz="1800" b="0" i="0" u="none" strike="noStrike" dirty="0">
                          <a:solidFill>
                            <a:srgbClr val="000000"/>
                          </a:solidFill>
                          <a:effectLst/>
                          <a:latin typeface="Calibri"/>
                        </a:rPr>
                        <a:t>476</a:t>
                      </a:r>
                    </a:p>
                  </a:txBody>
                  <a:tcPr marL="7620" marR="7620" marT="7620" marB="0" anchor="b">
                    <a:solidFill>
                      <a:schemeClr val="bg1">
                        <a:lumMod val="75000"/>
                      </a:schemeClr>
                    </a:solidFill>
                  </a:tcPr>
                </a:tc>
                <a:tc>
                  <a:txBody>
                    <a:bodyPr/>
                    <a:lstStyle/>
                    <a:p>
                      <a:pPr algn="r" fontAlgn="b"/>
                      <a:r>
                        <a:rPr lang="en-US" sz="1800" b="0" i="0" u="none" strike="noStrike" dirty="0">
                          <a:solidFill>
                            <a:srgbClr val="000000"/>
                          </a:solidFill>
                          <a:effectLst/>
                          <a:latin typeface="Calibri"/>
                        </a:rPr>
                        <a:t>519</a:t>
                      </a:r>
                    </a:p>
                  </a:txBody>
                  <a:tcPr marL="7620" marR="7620" marT="7620" marB="0" anchor="b">
                    <a:solidFill>
                      <a:schemeClr val="bg1">
                        <a:lumMod val="75000"/>
                      </a:schemeClr>
                    </a:solidFill>
                  </a:tcPr>
                </a:tc>
                <a:tc>
                  <a:txBody>
                    <a:bodyPr/>
                    <a:lstStyle/>
                    <a:p>
                      <a:pPr algn="r" fontAlgn="b"/>
                      <a:r>
                        <a:rPr lang="en-US" sz="1800" b="0" i="0" u="none" strike="noStrike" dirty="0">
                          <a:solidFill>
                            <a:srgbClr val="000000"/>
                          </a:solidFill>
                          <a:effectLst/>
                          <a:latin typeface="Calibri"/>
                        </a:rPr>
                        <a:t>43</a:t>
                      </a:r>
                    </a:p>
                  </a:txBody>
                  <a:tcPr marL="7620" marR="7620" marT="7620" marB="0" anchor="b">
                    <a:solidFill>
                      <a:schemeClr val="bg1">
                        <a:lumMod val="75000"/>
                      </a:schemeClr>
                    </a:solidFill>
                  </a:tcPr>
                </a:tc>
                <a:tc>
                  <a:txBody>
                    <a:bodyPr/>
                    <a:lstStyle/>
                    <a:p>
                      <a:pPr marL="0" marR="0" algn="ctr">
                        <a:lnSpc>
                          <a:spcPct val="115000"/>
                        </a:lnSpc>
                        <a:spcBef>
                          <a:spcPts val="0"/>
                        </a:spcBef>
                        <a:spcAft>
                          <a:spcPts val="0"/>
                        </a:spcAft>
                      </a:pPr>
                      <a:endParaRPr lang="en-US" sz="1800" b="1" dirty="0">
                        <a:solidFill>
                          <a:srgbClr val="000000"/>
                        </a:solidFill>
                        <a:effectLst/>
                        <a:latin typeface="Calibri"/>
                        <a:ea typeface="Times New Roman"/>
                        <a:cs typeface="Times New Roman"/>
                      </a:endParaRPr>
                    </a:p>
                  </a:txBody>
                  <a:tcPr marL="52302" marR="52302" marT="0" marB="0" anchor="ctr">
                    <a:solidFill>
                      <a:schemeClr val="bg1">
                        <a:lumMod val="75000"/>
                      </a:schemeClr>
                    </a:solidFill>
                  </a:tcPr>
                </a:tc>
                <a:tc>
                  <a:txBody>
                    <a:bodyPr/>
                    <a:lstStyle/>
                    <a:p>
                      <a:pPr algn="r" fontAlgn="b"/>
                      <a:r>
                        <a:rPr lang="en-US" sz="1800" b="0" i="0" u="none" strike="noStrike" dirty="0">
                          <a:solidFill>
                            <a:srgbClr val="000000"/>
                          </a:solidFill>
                          <a:effectLst/>
                          <a:latin typeface="Calibri"/>
                        </a:rPr>
                        <a:t>484</a:t>
                      </a:r>
                    </a:p>
                  </a:txBody>
                  <a:tcPr marL="7620" marR="7620" marT="7620" marB="0" anchor="b">
                    <a:solidFill>
                      <a:schemeClr val="bg1">
                        <a:lumMod val="75000"/>
                      </a:schemeClr>
                    </a:solidFill>
                  </a:tcPr>
                </a:tc>
                <a:tc>
                  <a:txBody>
                    <a:bodyPr/>
                    <a:lstStyle/>
                    <a:p>
                      <a:pPr algn="r" fontAlgn="b"/>
                      <a:r>
                        <a:rPr lang="en-US" sz="1800" b="0" i="0" u="none" strike="noStrike" dirty="0">
                          <a:solidFill>
                            <a:srgbClr val="000000"/>
                          </a:solidFill>
                          <a:effectLst/>
                          <a:latin typeface="Calibri"/>
                        </a:rPr>
                        <a:t>558</a:t>
                      </a:r>
                    </a:p>
                  </a:txBody>
                  <a:tcPr marL="7620" marR="7620" marT="7620" marB="0" anchor="b">
                    <a:solidFill>
                      <a:schemeClr val="bg1">
                        <a:lumMod val="75000"/>
                      </a:schemeClr>
                    </a:solidFill>
                  </a:tcPr>
                </a:tc>
                <a:tc>
                  <a:txBody>
                    <a:bodyPr/>
                    <a:lstStyle/>
                    <a:p>
                      <a:pPr algn="r" fontAlgn="b"/>
                      <a:r>
                        <a:rPr lang="en-US" sz="1800" b="0" i="0" u="none" strike="noStrike">
                          <a:solidFill>
                            <a:srgbClr val="000000"/>
                          </a:solidFill>
                          <a:effectLst/>
                          <a:latin typeface="Calibri"/>
                        </a:rPr>
                        <a:t>74</a:t>
                      </a:r>
                    </a:p>
                  </a:txBody>
                  <a:tcPr marL="7620" marR="7620" marT="7620" marB="0" anchor="b">
                    <a:solidFill>
                      <a:schemeClr val="bg1">
                        <a:lumMod val="75000"/>
                      </a:schemeClr>
                    </a:solidFill>
                  </a:tcPr>
                </a:tc>
                <a:tc>
                  <a:txBody>
                    <a:bodyPr/>
                    <a:lstStyle/>
                    <a:p>
                      <a:pPr marL="0" marR="0" algn="ctr">
                        <a:lnSpc>
                          <a:spcPct val="115000"/>
                        </a:lnSpc>
                        <a:spcBef>
                          <a:spcPts val="0"/>
                        </a:spcBef>
                        <a:spcAft>
                          <a:spcPts val="0"/>
                        </a:spcAft>
                      </a:pPr>
                      <a:endParaRPr lang="en-US" sz="1800" b="1" dirty="0">
                        <a:solidFill>
                          <a:srgbClr val="000000"/>
                        </a:solidFill>
                        <a:effectLst/>
                        <a:latin typeface="Calibri"/>
                        <a:ea typeface="Times New Roman"/>
                        <a:cs typeface="Times New Roman"/>
                      </a:endParaRPr>
                    </a:p>
                  </a:txBody>
                  <a:tcPr marL="52302" marR="52302" marT="0" marB="0" anchor="ctr">
                    <a:solidFill>
                      <a:schemeClr val="bg1">
                        <a:lumMod val="75000"/>
                      </a:schemeClr>
                    </a:solidFill>
                  </a:tcPr>
                </a:tc>
              </a:tr>
              <a:tr h="333678">
                <a:tc>
                  <a:txBody>
                    <a:bodyPr/>
                    <a:lstStyle/>
                    <a:p>
                      <a:pPr algn="ctr" fontAlgn="b"/>
                      <a:r>
                        <a:rPr lang="en-US" sz="1800" b="1" i="0" u="none" strike="noStrike" dirty="0">
                          <a:solidFill>
                            <a:schemeClr val="bg1"/>
                          </a:solidFill>
                          <a:effectLst/>
                          <a:latin typeface="Calibri"/>
                        </a:rPr>
                        <a:t>12</a:t>
                      </a:r>
                    </a:p>
                  </a:txBody>
                  <a:tcPr marL="7620" marR="7620" marT="7620" marB="0" anchor="b"/>
                </a:tc>
                <a:tc>
                  <a:txBody>
                    <a:bodyPr/>
                    <a:lstStyle/>
                    <a:p>
                      <a:pPr algn="r" fontAlgn="b"/>
                      <a:r>
                        <a:rPr lang="en-US" sz="1800" b="0" i="0" u="none" strike="noStrike">
                          <a:solidFill>
                            <a:srgbClr val="000000"/>
                          </a:solidFill>
                          <a:effectLst/>
                          <a:latin typeface="Calibri"/>
                        </a:rPr>
                        <a:t>537</a:t>
                      </a:r>
                    </a:p>
                  </a:txBody>
                  <a:tcPr marL="7620" marR="7620" marT="7620" marB="0" anchor="b"/>
                </a:tc>
                <a:tc>
                  <a:txBody>
                    <a:bodyPr/>
                    <a:lstStyle/>
                    <a:p>
                      <a:pPr algn="r" fontAlgn="b"/>
                      <a:r>
                        <a:rPr lang="en-US" sz="1800" b="0" i="0" u="none" strike="noStrike">
                          <a:solidFill>
                            <a:srgbClr val="000000"/>
                          </a:solidFill>
                          <a:effectLst/>
                          <a:latin typeface="Calibri"/>
                        </a:rPr>
                        <a:t>562</a:t>
                      </a:r>
                    </a:p>
                  </a:txBody>
                  <a:tcPr marL="7620" marR="7620" marT="7620" marB="0" anchor="b"/>
                </a:tc>
                <a:tc>
                  <a:txBody>
                    <a:bodyPr/>
                    <a:lstStyle/>
                    <a:p>
                      <a:pPr algn="r" fontAlgn="b"/>
                      <a:r>
                        <a:rPr lang="en-US" sz="1800" b="0" i="0" u="none" strike="noStrike">
                          <a:solidFill>
                            <a:srgbClr val="000000"/>
                          </a:solidFill>
                          <a:effectLst/>
                          <a:latin typeface="Calibri"/>
                        </a:rPr>
                        <a:t>25</a:t>
                      </a:r>
                    </a:p>
                  </a:txBody>
                  <a:tcPr marL="7620" marR="7620" marT="7620" marB="0" anchor="b"/>
                </a:tc>
                <a:tc>
                  <a:txBody>
                    <a:bodyPr/>
                    <a:lstStyle/>
                    <a:p>
                      <a:pPr marL="0" marR="0" algn="ctr">
                        <a:lnSpc>
                          <a:spcPct val="115000"/>
                        </a:lnSpc>
                        <a:spcBef>
                          <a:spcPts val="0"/>
                        </a:spcBef>
                        <a:spcAft>
                          <a:spcPts val="0"/>
                        </a:spcAft>
                      </a:pPr>
                      <a:endParaRPr lang="en-US" sz="1800" dirty="0">
                        <a:solidFill>
                          <a:srgbClr val="000000"/>
                        </a:solidFill>
                        <a:effectLst/>
                        <a:latin typeface="Calibri"/>
                        <a:ea typeface="Times New Roman"/>
                        <a:cs typeface="Times New Roman"/>
                      </a:endParaRPr>
                    </a:p>
                  </a:txBody>
                  <a:tcPr marL="52302" marR="52302" marT="0" marB="0" anchor="ctr"/>
                </a:tc>
                <a:tc>
                  <a:txBody>
                    <a:bodyPr/>
                    <a:lstStyle/>
                    <a:p>
                      <a:pPr algn="r" fontAlgn="b"/>
                      <a:r>
                        <a:rPr lang="en-US" sz="1800" b="0" i="0" u="none" strike="noStrike">
                          <a:solidFill>
                            <a:srgbClr val="000000"/>
                          </a:solidFill>
                          <a:effectLst/>
                          <a:latin typeface="Calibri"/>
                        </a:rPr>
                        <a:t>490</a:t>
                      </a:r>
                    </a:p>
                  </a:txBody>
                  <a:tcPr marL="7620" marR="7620" marT="7620" marB="0" anchor="b"/>
                </a:tc>
                <a:tc>
                  <a:txBody>
                    <a:bodyPr/>
                    <a:lstStyle/>
                    <a:p>
                      <a:pPr algn="r" fontAlgn="b"/>
                      <a:r>
                        <a:rPr lang="en-US" sz="1800" b="0" i="0" u="none" strike="noStrike" dirty="0">
                          <a:solidFill>
                            <a:srgbClr val="000000"/>
                          </a:solidFill>
                          <a:effectLst/>
                          <a:latin typeface="Calibri"/>
                        </a:rPr>
                        <a:t>538</a:t>
                      </a:r>
                    </a:p>
                  </a:txBody>
                  <a:tcPr marL="7620" marR="7620" marT="7620" marB="0" anchor="b"/>
                </a:tc>
                <a:tc>
                  <a:txBody>
                    <a:bodyPr/>
                    <a:lstStyle/>
                    <a:p>
                      <a:pPr algn="r" fontAlgn="b"/>
                      <a:r>
                        <a:rPr lang="en-US" sz="1800" b="0" i="0" u="none" strike="noStrike" dirty="0">
                          <a:solidFill>
                            <a:srgbClr val="000000"/>
                          </a:solidFill>
                          <a:effectLst/>
                          <a:latin typeface="Calibri"/>
                        </a:rPr>
                        <a:t>48</a:t>
                      </a:r>
                    </a:p>
                  </a:txBody>
                  <a:tcPr marL="7620" marR="7620" marT="7620" marB="0" anchor="b"/>
                </a:tc>
                <a:tc>
                  <a:txBody>
                    <a:bodyPr/>
                    <a:lstStyle/>
                    <a:p>
                      <a:pPr marL="0" marR="0" algn="ctr">
                        <a:lnSpc>
                          <a:spcPct val="115000"/>
                        </a:lnSpc>
                        <a:spcBef>
                          <a:spcPts val="0"/>
                        </a:spcBef>
                        <a:spcAft>
                          <a:spcPts val="0"/>
                        </a:spcAft>
                      </a:pPr>
                      <a:endParaRPr lang="en-US" sz="1800" dirty="0">
                        <a:solidFill>
                          <a:srgbClr val="000000"/>
                        </a:solidFill>
                        <a:effectLst/>
                        <a:latin typeface="Calibri"/>
                        <a:ea typeface="Times New Roman"/>
                        <a:cs typeface="Times New Roman"/>
                      </a:endParaRPr>
                    </a:p>
                  </a:txBody>
                  <a:tcPr marL="52302" marR="52302" marT="0" marB="0" anchor="ctr"/>
                </a:tc>
              </a:tr>
              <a:tr h="333678">
                <a:tc>
                  <a:txBody>
                    <a:bodyPr/>
                    <a:lstStyle/>
                    <a:p>
                      <a:pPr algn="ctr" fontAlgn="b"/>
                      <a:r>
                        <a:rPr lang="en-US" sz="1800" b="1" i="0" u="none" strike="noStrike" dirty="0">
                          <a:solidFill>
                            <a:schemeClr val="bg1"/>
                          </a:solidFill>
                          <a:effectLst/>
                          <a:latin typeface="Calibri"/>
                        </a:rPr>
                        <a:t>13</a:t>
                      </a:r>
                    </a:p>
                  </a:txBody>
                  <a:tcPr marL="7620" marR="7620" marT="7620" marB="0" anchor="b"/>
                </a:tc>
                <a:tc>
                  <a:txBody>
                    <a:bodyPr/>
                    <a:lstStyle/>
                    <a:p>
                      <a:pPr algn="r" fontAlgn="b"/>
                      <a:r>
                        <a:rPr lang="en-US" sz="1800" b="0" i="0" u="none" strike="noStrike">
                          <a:solidFill>
                            <a:srgbClr val="000000"/>
                          </a:solidFill>
                          <a:effectLst/>
                          <a:latin typeface="Calibri"/>
                        </a:rPr>
                        <a:t>434</a:t>
                      </a:r>
                    </a:p>
                  </a:txBody>
                  <a:tcPr marL="7620" marR="7620" marT="7620" marB="0" anchor="b"/>
                </a:tc>
                <a:tc>
                  <a:txBody>
                    <a:bodyPr/>
                    <a:lstStyle/>
                    <a:p>
                      <a:pPr algn="r" fontAlgn="b"/>
                      <a:r>
                        <a:rPr lang="en-US" sz="1800" b="0" i="0" u="none" strike="noStrike">
                          <a:solidFill>
                            <a:srgbClr val="000000"/>
                          </a:solidFill>
                          <a:effectLst/>
                          <a:latin typeface="Calibri"/>
                        </a:rPr>
                        <a:t>494</a:t>
                      </a:r>
                    </a:p>
                  </a:txBody>
                  <a:tcPr marL="7620" marR="7620" marT="7620" marB="0" anchor="b"/>
                </a:tc>
                <a:tc>
                  <a:txBody>
                    <a:bodyPr/>
                    <a:lstStyle/>
                    <a:p>
                      <a:pPr algn="r" fontAlgn="b"/>
                      <a:r>
                        <a:rPr lang="en-US" sz="1800" b="0" i="0" u="none" strike="noStrike">
                          <a:solidFill>
                            <a:srgbClr val="000000"/>
                          </a:solidFill>
                          <a:effectLst/>
                          <a:latin typeface="Calibri"/>
                        </a:rPr>
                        <a:t>60</a:t>
                      </a:r>
                    </a:p>
                  </a:txBody>
                  <a:tcPr marL="7620" marR="7620" marT="7620" marB="0" anchor="b"/>
                </a:tc>
                <a:tc>
                  <a:txBody>
                    <a:bodyPr/>
                    <a:lstStyle/>
                    <a:p>
                      <a:pPr marL="0" marR="0" algn="ctr">
                        <a:lnSpc>
                          <a:spcPct val="115000"/>
                        </a:lnSpc>
                        <a:spcBef>
                          <a:spcPts val="0"/>
                        </a:spcBef>
                        <a:spcAft>
                          <a:spcPts val="0"/>
                        </a:spcAft>
                      </a:pPr>
                      <a:endParaRPr lang="en-US" sz="1800" dirty="0">
                        <a:solidFill>
                          <a:srgbClr val="000000"/>
                        </a:solidFill>
                        <a:effectLst/>
                        <a:latin typeface="Calibri"/>
                        <a:ea typeface="Times New Roman"/>
                        <a:cs typeface="Times New Roman"/>
                      </a:endParaRPr>
                    </a:p>
                  </a:txBody>
                  <a:tcPr marL="52302" marR="52302" marT="0" marB="0" anchor="ctr"/>
                </a:tc>
                <a:tc>
                  <a:txBody>
                    <a:bodyPr/>
                    <a:lstStyle/>
                    <a:p>
                      <a:pPr algn="r" fontAlgn="b"/>
                      <a:r>
                        <a:rPr lang="en-US" sz="1800" b="0" i="0" u="none" strike="noStrike">
                          <a:solidFill>
                            <a:srgbClr val="000000"/>
                          </a:solidFill>
                          <a:effectLst/>
                          <a:latin typeface="Calibri"/>
                        </a:rPr>
                        <a:t>435</a:t>
                      </a:r>
                    </a:p>
                  </a:txBody>
                  <a:tcPr marL="7620" marR="7620" marT="7620" marB="0" anchor="b"/>
                </a:tc>
                <a:tc>
                  <a:txBody>
                    <a:bodyPr/>
                    <a:lstStyle/>
                    <a:p>
                      <a:pPr algn="r" fontAlgn="b"/>
                      <a:r>
                        <a:rPr lang="en-US" sz="1800" b="0" i="0" u="none" strike="noStrike">
                          <a:solidFill>
                            <a:srgbClr val="000000"/>
                          </a:solidFill>
                          <a:effectLst/>
                          <a:latin typeface="Calibri"/>
                        </a:rPr>
                        <a:t>522</a:t>
                      </a:r>
                    </a:p>
                  </a:txBody>
                  <a:tcPr marL="7620" marR="7620" marT="7620" marB="0" anchor="b"/>
                </a:tc>
                <a:tc>
                  <a:txBody>
                    <a:bodyPr/>
                    <a:lstStyle/>
                    <a:p>
                      <a:pPr algn="r" fontAlgn="b"/>
                      <a:r>
                        <a:rPr lang="en-US" sz="1800" b="0" i="0" u="none" strike="noStrike" dirty="0">
                          <a:solidFill>
                            <a:srgbClr val="000000"/>
                          </a:solidFill>
                          <a:effectLst/>
                          <a:latin typeface="Calibri"/>
                        </a:rPr>
                        <a:t>87</a:t>
                      </a:r>
                    </a:p>
                  </a:txBody>
                  <a:tcPr marL="7620" marR="7620" marT="7620" marB="0" anchor="b"/>
                </a:tc>
                <a:tc>
                  <a:txBody>
                    <a:bodyPr/>
                    <a:lstStyle/>
                    <a:p>
                      <a:pPr marL="0" marR="0" algn="ctr">
                        <a:lnSpc>
                          <a:spcPct val="115000"/>
                        </a:lnSpc>
                        <a:spcBef>
                          <a:spcPts val="0"/>
                        </a:spcBef>
                        <a:spcAft>
                          <a:spcPts val="0"/>
                        </a:spcAft>
                      </a:pPr>
                      <a:endParaRPr lang="en-US" sz="1800" dirty="0">
                        <a:solidFill>
                          <a:srgbClr val="000000"/>
                        </a:solidFill>
                        <a:effectLst/>
                        <a:latin typeface="Calibri"/>
                        <a:ea typeface="Times New Roman"/>
                        <a:cs typeface="Times New Roman"/>
                      </a:endParaRPr>
                    </a:p>
                  </a:txBody>
                  <a:tcPr marL="52302" marR="52302" marT="0" marB="0" anchor="ctr"/>
                </a:tc>
              </a:tr>
              <a:tr h="333678">
                <a:tc>
                  <a:txBody>
                    <a:bodyPr/>
                    <a:lstStyle/>
                    <a:p>
                      <a:pPr algn="ctr" fontAlgn="b"/>
                      <a:r>
                        <a:rPr lang="en-US" sz="1800" b="1" i="0" u="none" strike="noStrike" dirty="0">
                          <a:solidFill>
                            <a:schemeClr val="bg1"/>
                          </a:solidFill>
                          <a:effectLst/>
                          <a:latin typeface="Calibri"/>
                        </a:rPr>
                        <a:t>14</a:t>
                      </a:r>
                    </a:p>
                  </a:txBody>
                  <a:tcPr marL="7620" marR="7620" marT="7620" marB="0" anchor="b">
                    <a:solidFill>
                      <a:schemeClr val="tx1"/>
                    </a:solidFill>
                  </a:tcPr>
                </a:tc>
                <a:tc>
                  <a:txBody>
                    <a:bodyPr/>
                    <a:lstStyle/>
                    <a:p>
                      <a:pPr algn="r" fontAlgn="b"/>
                      <a:r>
                        <a:rPr lang="en-US" sz="1800" b="0" i="0" u="none" strike="noStrike" dirty="0">
                          <a:solidFill>
                            <a:srgbClr val="000000"/>
                          </a:solidFill>
                          <a:effectLst/>
                          <a:latin typeface="Calibri"/>
                        </a:rPr>
                        <a:t>434</a:t>
                      </a:r>
                    </a:p>
                  </a:txBody>
                  <a:tcPr marL="7620" marR="7620" marT="7620" marB="0" anchor="b">
                    <a:solidFill>
                      <a:schemeClr val="bg1">
                        <a:lumMod val="95000"/>
                      </a:schemeClr>
                    </a:solidFill>
                  </a:tcPr>
                </a:tc>
                <a:tc>
                  <a:txBody>
                    <a:bodyPr/>
                    <a:lstStyle/>
                    <a:p>
                      <a:pPr algn="r" fontAlgn="b"/>
                      <a:r>
                        <a:rPr lang="en-US" sz="1800" b="0" i="0" u="none" strike="noStrike" dirty="0">
                          <a:solidFill>
                            <a:srgbClr val="000000"/>
                          </a:solidFill>
                          <a:effectLst/>
                          <a:latin typeface="Calibri"/>
                        </a:rPr>
                        <a:t>492</a:t>
                      </a:r>
                    </a:p>
                  </a:txBody>
                  <a:tcPr marL="7620" marR="7620" marT="7620" marB="0" anchor="b">
                    <a:solidFill>
                      <a:schemeClr val="bg1">
                        <a:lumMod val="95000"/>
                      </a:schemeClr>
                    </a:solidFill>
                  </a:tcPr>
                </a:tc>
                <a:tc>
                  <a:txBody>
                    <a:bodyPr/>
                    <a:lstStyle/>
                    <a:p>
                      <a:pPr algn="r" fontAlgn="b"/>
                      <a:r>
                        <a:rPr lang="en-US" sz="1800" b="0" i="0" u="none" strike="noStrike" dirty="0">
                          <a:solidFill>
                            <a:srgbClr val="000000"/>
                          </a:solidFill>
                          <a:effectLst/>
                          <a:latin typeface="Calibri"/>
                        </a:rPr>
                        <a:t>58</a:t>
                      </a:r>
                    </a:p>
                  </a:txBody>
                  <a:tcPr marL="7620" marR="7620" marT="7620" marB="0" anchor="b">
                    <a:solidFill>
                      <a:schemeClr val="bg1">
                        <a:lumMod val="95000"/>
                      </a:schemeClr>
                    </a:solidFill>
                  </a:tcPr>
                </a:tc>
                <a:tc>
                  <a:txBody>
                    <a:bodyPr/>
                    <a:lstStyle/>
                    <a:p>
                      <a:pPr marL="0" marR="0" algn="ctr">
                        <a:lnSpc>
                          <a:spcPct val="115000"/>
                        </a:lnSpc>
                        <a:spcBef>
                          <a:spcPts val="0"/>
                        </a:spcBef>
                        <a:spcAft>
                          <a:spcPts val="0"/>
                        </a:spcAft>
                      </a:pPr>
                      <a:endParaRPr lang="en-US" sz="1800" b="1" dirty="0">
                        <a:solidFill>
                          <a:srgbClr val="000000"/>
                        </a:solidFill>
                        <a:effectLst/>
                        <a:latin typeface="Calibri"/>
                        <a:ea typeface="Times New Roman"/>
                        <a:cs typeface="Times New Roman"/>
                      </a:endParaRPr>
                    </a:p>
                  </a:txBody>
                  <a:tcPr marL="52302" marR="52302" marT="0" marB="0" anchor="ctr">
                    <a:solidFill>
                      <a:schemeClr val="bg1">
                        <a:lumMod val="95000"/>
                      </a:schemeClr>
                    </a:solidFill>
                  </a:tcPr>
                </a:tc>
                <a:tc>
                  <a:txBody>
                    <a:bodyPr/>
                    <a:lstStyle/>
                    <a:p>
                      <a:pPr algn="r" fontAlgn="b"/>
                      <a:r>
                        <a:rPr lang="en-US" sz="1800" b="0" i="0" u="none" strike="noStrike" dirty="0">
                          <a:solidFill>
                            <a:srgbClr val="000000"/>
                          </a:solidFill>
                          <a:effectLst/>
                          <a:latin typeface="Calibri"/>
                        </a:rPr>
                        <a:t>447</a:t>
                      </a:r>
                    </a:p>
                  </a:txBody>
                  <a:tcPr marL="7620" marR="7620" marT="7620" marB="0" anchor="b">
                    <a:solidFill>
                      <a:schemeClr val="bg1">
                        <a:lumMod val="95000"/>
                      </a:schemeClr>
                    </a:solidFill>
                  </a:tcPr>
                </a:tc>
                <a:tc>
                  <a:txBody>
                    <a:bodyPr/>
                    <a:lstStyle/>
                    <a:p>
                      <a:pPr algn="r" fontAlgn="b"/>
                      <a:r>
                        <a:rPr lang="en-US" sz="1800" b="0" i="0" u="none" strike="noStrike" dirty="0">
                          <a:solidFill>
                            <a:srgbClr val="000000"/>
                          </a:solidFill>
                          <a:effectLst/>
                          <a:latin typeface="Calibri"/>
                        </a:rPr>
                        <a:t>522</a:t>
                      </a:r>
                    </a:p>
                  </a:txBody>
                  <a:tcPr marL="7620" marR="7620" marT="7620" marB="0" anchor="b">
                    <a:solidFill>
                      <a:schemeClr val="bg1">
                        <a:lumMod val="95000"/>
                      </a:schemeClr>
                    </a:solidFill>
                  </a:tcPr>
                </a:tc>
                <a:tc>
                  <a:txBody>
                    <a:bodyPr/>
                    <a:lstStyle/>
                    <a:p>
                      <a:pPr algn="r" fontAlgn="b"/>
                      <a:r>
                        <a:rPr lang="en-US" sz="1800" b="0" i="0" u="none" strike="noStrike" dirty="0">
                          <a:solidFill>
                            <a:srgbClr val="000000"/>
                          </a:solidFill>
                          <a:effectLst/>
                          <a:latin typeface="Calibri"/>
                        </a:rPr>
                        <a:t>75</a:t>
                      </a:r>
                    </a:p>
                  </a:txBody>
                  <a:tcPr marL="7620" marR="7620" marT="7620" marB="0" anchor="b">
                    <a:solidFill>
                      <a:schemeClr val="bg1">
                        <a:lumMod val="95000"/>
                      </a:schemeClr>
                    </a:solidFill>
                  </a:tcPr>
                </a:tc>
                <a:tc>
                  <a:txBody>
                    <a:bodyPr/>
                    <a:lstStyle/>
                    <a:p>
                      <a:pPr marL="0" marR="0" algn="ctr">
                        <a:lnSpc>
                          <a:spcPct val="115000"/>
                        </a:lnSpc>
                        <a:spcBef>
                          <a:spcPts val="0"/>
                        </a:spcBef>
                        <a:spcAft>
                          <a:spcPts val="0"/>
                        </a:spcAft>
                      </a:pPr>
                      <a:endParaRPr lang="en-US" sz="1800" b="1" dirty="0">
                        <a:solidFill>
                          <a:srgbClr val="000000"/>
                        </a:solidFill>
                        <a:effectLst/>
                        <a:latin typeface="Calibri"/>
                        <a:ea typeface="Times New Roman"/>
                        <a:cs typeface="Times New Roman"/>
                      </a:endParaRPr>
                    </a:p>
                  </a:txBody>
                  <a:tcPr marL="52302" marR="52302" marT="0" marB="0" anchor="ctr">
                    <a:solidFill>
                      <a:schemeClr val="bg1">
                        <a:lumMod val="95000"/>
                      </a:schemeClr>
                    </a:solidFill>
                  </a:tcPr>
                </a:tc>
              </a:tr>
            </a:tbl>
          </a:graphicData>
        </a:graphic>
      </p:graphicFrame>
      <p:grpSp>
        <p:nvGrpSpPr>
          <p:cNvPr id="2088" name="Group 2087"/>
          <p:cNvGrpSpPr/>
          <p:nvPr/>
        </p:nvGrpSpPr>
        <p:grpSpPr>
          <a:xfrm>
            <a:off x="4474468" y="1835942"/>
            <a:ext cx="252209" cy="4644926"/>
            <a:chOff x="4283968" y="1839117"/>
            <a:chExt cx="252209" cy="4644926"/>
          </a:xfrm>
        </p:grpSpPr>
        <p:sp>
          <p:nvSpPr>
            <p:cNvPr id="218" name="Up Arrow 217"/>
            <p:cNvSpPr/>
            <p:nvPr/>
          </p:nvSpPr>
          <p:spPr>
            <a:xfrm>
              <a:off x="4283968" y="1839117"/>
              <a:ext cx="228600" cy="166687"/>
            </a:xfrm>
            <a:prstGeom prst="upArrow">
              <a:avLst/>
            </a:prstGeom>
            <a:solidFill>
              <a:srgbClr val="00B050"/>
            </a:solidFill>
            <a:ln w="25400" cap="flat" cmpd="sng" algn="ctr">
              <a:solidFill>
                <a:srgbClr val="00B050"/>
              </a:solidFill>
              <a:prstDash val="solid"/>
            </a:ln>
            <a:effectLst/>
          </p:spPr>
          <p:txBody>
            <a:bodyPr rtlCol="0" anchor="t"/>
            <a:lstStyle/>
            <a:p>
              <a:endParaRPr lang="en-US"/>
            </a:p>
          </p:txBody>
        </p:sp>
        <p:sp>
          <p:nvSpPr>
            <p:cNvPr id="220" name="Up Arrow 219"/>
            <p:cNvSpPr/>
            <p:nvPr/>
          </p:nvSpPr>
          <p:spPr>
            <a:xfrm>
              <a:off x="4307577" y="5995190"/>
              <a:ext cx="228600" cy="174625"/>
            </a:xfrm>
            <a:prstGeom prst="upArrow">
              <a:avLst/>
            </a:prstGeom>
            <a:solidFill>
              <a:srgbClr val="00B050"/>
            </a:solidFill>
            <a:ln w="25400" cap="flat" cmpd="sng" algn="ctr">
              <a:solidFill>
                <a:srgbClr val="00B050"/>
              </a:solidFill>
              <a:prstDash val="solid"/>
            </a:ln>
            <a:effectLst/>
          </p:spPr>
          <p:txBody>
            <a:bodyPr rtlCol="0" anchor="t"/>
            <a:lstStyle/>
            <a:p>
              <a:endParaRPr lang="en-US"/>
            </a:p>
          </p:txBody>
        </p:sp>
        <p:sp>
          <p:nvSpPr>
            <p:cNvPr id="221" name="Up Arrow 220"/>
            <p:cNvSpPr/>
            <p:nvPr/>
          </p:nvSpPr>
          <p:spPr>
            <a:xfrm>
              <a:off x="4292649" y="2176460"/>
              <a:ext cx="236537" cy="166688"/>
            </a:xfrm>
            <a:prstGeom prst="upArrow">
              <a:avLst/>
            </a:prstGeom>
            <a:solidFill>
              <a:srgbClr val="00B050"/>
            </a:solidFill>
            <a:ln w="25400" cap="flat" cmpd="sng" algn="ctr">
              <a:solidFill>
                <a:srgbClr val="00B050"/>
              </a:solidFill>
              <a:prstDash val="solid"/>
            </a:ln>
            <a:effectLst/>
          </p:spPr>
          <p:txBody>
            <a:bodyPr rtlCol="0" anchor="t"/>
            <a:lstStyle/>
            <a:p>
              <a:endParaRPr lang="en-US"/>
            </a:p>
          </p:txBody>
        </p:sp>
        <p:sp>
          <p:nvSpPr>
            <p:cNvPr id="223" name="Up Arrow 222"/>
            <p:cNvSpPr/>
            <p:nvPr/>
          </p:nvSpPr>
          <p:spPr>
            <a:xfrm>
              <a:off x="4307577" y="6309418"/>
              <a:ext cx="228600" cy="174625"/>
            </a:xfrm>
            <a:prstGeom prst="upArrow">
              <a:avLst/>
            </a:prstGeom>
            <a:solidFill>
              <a:srgbClr val="00B050"/>
            </a:solidFill>
            <a:ln w="25400" cap="flat" cmpd="sng" algn="ctr">
              <a:solidFill>
                <a:srgbClr val="00B050"/>
              </a:solidFill>
              <a:prstDash val="solid"/>
            </a:ln>
            <a:effectLst/>
          </p:spPr>
          <p:txBody>
            <a:bodyPr rtlCol="0" anchor="t"/>
            <a:lstStyle/>
            <a:p>
              <a:endParaRPr lang="en-US"/>
            </a:p>
          </p:txBody>
        </p:sp>
        <p:sp>
          <p:nvSpPr>
            <p:cNvPr id="224" name="Up Arrow 223"/>
            <p:cNvSpPr/>
            <p:nvPr/>
          </p:nvSpPr>
          <p:spPr>
            <a:xfrm>
              <a:off x="4283968" y="2507452"/>
              <a:ext cx="236537" cy="174625"/>
            </a:xfrm>
            <a:prstGeom prst="upArrow">
              <a:avLst/>
            </a:prstGeom>
            <a:solidFill>
              <a:srgbClr val="00B050"/>
            </a:solidFill>
            <a:ln w="25400" cap="flat" cmpd="sng" algn="ctr">
              <a:solidFill>
                <a:srgbClr val="00B050"/>
              </a:solidFill>
              <a:prstDash val="solid"/>
            </a:ln>
            <a:effectLst/>
          </p:spPr>
          <p:txBody>
            <a:bodyPr rtlCol="0" anchor="t"/>
            <a:lstStyle/>
            <a:p>
              <a:endParaRPr lang="en-US"/>
            </a:p>
          </p:txBody>
        </p:sp>
        <p:sp>
          <p:nvSpPr>
            <p:cNvPr id="238" name="Up Arrow 237"/>
            <p:cNvSpPr/>
            <p:nvPr/>
          </p:nvSpPr>
          <p:spPr>
            <a:xfrm>
              <a:off x="4292649" y="3438524"/>
              <a:ext cx="228600" cy="174625"/>
            </a:xfrm>
            <a:prstGeom prst="upArrow">
              <a:avLst/>
            </a:prstGeom>
            <a:solidFill>
              <a:srgbClr val="00B050"/>
            </a:solidFill>
            <a:ln w="25400" cap="flat" cmpd="sng" algn="ctr">
              <a:solidFill>
                <a:srgbClr val="00B050"/>
              </a:solidFill>
              <a:prstDash val="solid"/>
            </a:ln>
            <a:effectLst/>
          </p:spPr>
          <p:txBody>
            <a:bodyPr rtlCol="0" anchor="t"/>
            <a:lstStyle/>
            <a:p>
              <a:endParaRPr lang="en-US"/>
            </a:p>
          </p:txBody>
        </p:sp>
        <p:sp>
          <p:nvSpPr>
            <p:cNvPr id="241" name="Up Arrow 240"/>
            <p:cNvSpPr/>
            <p:nvPr/>
          </p:nvSpPr>
          <p:spPr>
            <a:xfrm>
              <a:off x="4307181" y="3144043"/>
              <a:ext cx="228600" cy="174625"/>
            </a:xfrm>
            <a:prstGeom prst="upArrow">
              <a:avLst/>
            </a:prstGeom>
            <a:solidFill>
              <a:srgbClr val="00B050"/>
            </a:solidFill>
            <a:ln w="25400" cap="flat" cmpd="sng" algn="ctr">
              <a:solidFill>
                <a:srgbClr val="00B050"/>
              </a:solidFill>
              <a:prstDash val="solid"/>
            </a:ln>
            <a:effectLst/>
          </p:spPr>
          <p:txBody>
            <a:bodyPr rtlCol="0" anchor="t"/>
            <a:lstStyle/>
            <a:p>
              <a:endParaRPr lang="en-US"/>
            </a:p>
          </p:txBody>
        </p:sp>
        <p:sp>
          <p:nvSpPr>
            <p:cNvPr id="244" name="Up Arrow 243"/>
            <p:cNvSpPr/>
            <p:nvPr/>
          </p:nvSpPr>
          <p:spPr>
            <a:xfrm>
              <a:off x="4292649" y="3771796"/>
              <a:ext cx="228600" cy="174625"/>
            </a:xfrm>
            <a:prstGeom prst="upArrow">
              <a:avLst/>
            </a:prstGeom>
            <a:solidFill>
              <a:srgbClr val="00B050"/>
            </a:solidFill>
            <a:ln w="25400" cap="flat" cmpd="sng" algn="ctr">
              <a:solidFill>
                <a:srgbClr val="00B050"/>
              </a:solidFill>
              <a:prstDash val="solid"/>
            </a:ln>
            <a:effectLst/>
          </p:spPr>
          <p:txBody>
            <a:bodyPr rtlCol="0" anchor="t"/>
            <a:lstStyle/>
            <a:p>
              <a:endParaRPr lang="en-US"/>
            </a:p>
          </p:txBody>
        </p:sp>
        <p:sp>
          <p:nvSpPr>
            <p:cNvPr id="247" name="Up Arrow 246"/>
            <p:cNvSpPr/>
            <p:nvPr/>
          </p:nvSpPr>
          <p:spPr>
            <a:xfrm>
              <a:off x="4292649" y="4068761"/>
              <a:ext cx="228600" cy="174625"/>
            </a:xfrm>
            <a:prstGeom prst="upArrow">
              <a:avLst/>
            </a:prstGeom>
            <a:solidFill>
              <a:srgbClr val="00B050"/>
            </a:solidFill>
            <a:ln w="25400" cap="flat" cmpd="sng" algn="ctr">
              <a:solidFill>
                <a:srgbClr val="00B050"/>
              </a:solidFill>
              <a:prstDash val="solid"/>
            </a:ln>
            <a:effectLst/>
          </p:spPr>
          <p:txBody>
            <a:bodyPr rtlCol="0" anchor="t"/>
            <a:lstStyle/>
            <a:p>
              <a:endParaRPr lang="en-US"/>
            </a:p>
          </p:txBody>
        </p:sp>
        <p:sp>
          <p:nvSpPr>
            <p:cNvPr id="250" name="Up Arrow 249"/>
            <p:cNvSpPr/>
            <p:nvPr/>
          </p:nvSpPr>
          <p:spPr>
            <a:xfrm>
              <a:off x="4307577" y="4416424"/>
              <a:ext cx="228600" cy="176213"/>
            </a:xfrm>
            <a:prstGeom prst="upArrow">
              <a:avLst/>
            </a:prstGeom>
            <a:solidFill>
              <a:srgbClr val="00B050"/>
            </a:solidFill>
            <a:ln w="25400" cap="flat" cmpd="sng" algn="ctr">
              <a:solidFill>
                <a:srgbClr val="00B050"/>
              </a:solidFill>
              <a:prstDash val="solid"/>
            </a:ln>
            <a:effectLst/>
          </p:spPr>
          <p:txBody>
            <a:bodyPr rtlCol="0" anchor="t"/>
            <a:lstStyle/>
            <a:p>
              <a:endParaRPr lang="en-US"/>
            </a:p>
          </p:txBody>
        </p:sp>
        <p:sp>
          <p:nvSpPr>
            <p:cNvPr id="253" name="Up Arrow 252"/>
            <p:cNvSpPr/>
            <p:nvPr/>
          </p:nvSpPr>
          <p:spPr>
            <a:xfrm>
              <a:off x="4292649" y="4733128"/>
              <a:ext cx="228600" cy="176212"/>
            </a:xfrm>
            <a:prstGeom prst="upArrow">
              <a:avLst/>
            </a:prstGeom>
            <a:solidFill>
              <a:srgbClr val="00B050"/>
            </a:solidFill>
            <a:ln w="25400" cap="flat" cmpd="sng" algn="ctr">
              <a:solidFill>
                <a:srgbClr val="00B050"/>
              </a:solidFill>
              <a:prstDash val="solid"/>
            </a:ln>
            <a:effectLst/>
          </p:spPr>
          <p:txBody>
            <a:bodyPr rtlCol="0" anchor="t"/>
            <a:lstStyle/>
            <a:p>
              <a:endParaRPr lang="en-US"/>
            </a:p>
          </p:txBody>
        </p:sp>
        <p:sp>
          <p:nvSpPr>
            <p:cNvPr id="255" name="Up Arrow 254"/>
            <p:cNvSpPr/>
            <p:nvPr/>
          </p:nvSpPr>
          <p:spPr>
            <a:xfrm>
              <a:off x="4292649" y="5027611"/>
              <a:ext cx="228600" cy="174625"/>
            </a:xfrm>
            <a:prstGeom prst="upArrow">
              <a:avLst/>
            </a:prstGeom>
            <a:solidFill>
              <a:srgbClr val="00B050"/>
            </a:solidFill>
            <a:ln w="25400" cap="flat" cmpd="sng" algn="ctr">
              <a:solidFill>
                <a:srgbClr val="00B050"/>
              </a:solidFill>
              <a:prstDash val="solid"/>
            </a:ln>
            <a:effectLst/>
          </p:spPr>
          <p:txBody>
            <a:bodyPr rtlCol="0" anchor="t"/>
            <a:lstStyle/>
            <a:p>
              <a:endParaRPr lang="en-US"/>
            </a:p>
          </p:txBody>
        </p:sp>
        <p:sp>
          <p:nvSpPr>
            <p:cNvPr id="258" name="Up Arrow 257"/>
            <p:cNvSpPr/>
            <p:nvPr/>
          </p:nvSpPr>
          <p:spPr>
            <a:xfrm>
              <a:off x="4292649" y="5345110"/>
              <a:ext cx="228600" cy="174625"/>
            </a:xfrm>
            <a:prstGeom prst="upArrow">
              <a:avLst/>
            </a:prstGeom>
            <a:solidFill>
              <a:srgbClr val="00B050"/>
            </a:solidFill>
            <a:ln w="25400" cap="flat" cmpd="sng" algn="ctr">
              <a:solidFill>
                <a:srgbClr val="00B050"/>
              </a:solidFill>
              <a:prstDash val="solid"/>
            </a:ln>
            <a:effectLst/>
          </p:spPr>
          <p:txBody>
            <a:bodyPr rtlCol="0" anchor="t"/>
            <a:lstStyle/>
            <a:p>
              <a:endParaRPr lang="en-US"/>
            </a:p>
          </p:txBody>
        </p:sp>
        <p:sp>
          <p:nvSpPr>
            <p:cNvPr id="261" name="Up Arrow 260"/>
            <p:cNvSpPr/>
            <p:nvPr/>
          </p:nvSpPr>
          <p:spPr>
            <a:xfrm>
              <a:off x="4303412" y="2804317"/>
              <a:ext cx="228600" cy="176213"/>
            </a:xfrm>
            <a:prstGeom prst="upArrow">
              <a:avLst/>
            </a:prstGeom>
            <a:solidFill>
              <a:srgbClr val="00B050"/>
            </a:solidFill>
            <a:ln w="25400" cap="flat" cmpd="sng" algn="ctr">
              <a:solidFill>
                <a:srgbClr val="00B050"/>
              </a:solidFill>
              <a:prstDash val="solid"/>
            </a:ln>
            <a:effectLst/>
          </p:spPr>
          <p:txBody>
            <a:bodyPr rtlCol="0" anchor="t"/>
            <a:lstStyle/>
            <a:p>
              <a:endParaRPr lang="en-US"/>
            </a:p>
          </p:txBody>
        </p:sp>
        <p:sp>
          <p:nvSpPr>
            <p:cNvPr id="263" name="Up Arrow 262"/>
            <p:cNvSpPr/>
            <p:nvPr/>
          </p:nvSpPr>
          <p:spPr>
            <a:xfrm>
              <a:off x="4300586" y="5663402"/>
              <a:ext cx="228600" cy="174625"/>
            </a:xfrm>
            <a:prstGeom prst="upArrow">
              <a:avLst/>
            </a:prstGeom>
            <a:solidFill>
              <a:srgbClr val="00B050"/>
            </a:solidFill>
            <a:ln w="25400" cap="flat" cmpd="sng" algn="ctr">
              <a:solidFill>
                <a:srgbClr val="00B050"/>
              </a:solidFill>
              <a:prstDash val="solid"/>
            </a:ln>
            <a:effectLst/>
          </p:spPr>
          <p:txBody>
            <a:bodyPr rtlCol="0" anchor="t"/>
            <a:lstStyle/>
            <a:p>
              <a:endParaRPr lang="en-US"/>
            </a:p>
          </p:txBody>
        </p:sp>
      </p:grpSp>
      <p:grpSp>
        <p:nvGrpSpPr>
          <p:cNvPr id="277" name="Group 276"/>
          <p:cNvGrpSpPr/>
          <p:nvPr/>
        </p:nvGrpSpPr>
        <p:grpSpPr>
          <a:xfrm>
            <a:off x="8392616" y="1831177"/>
            <a:ext cx="252209" cy="4644926"/>
            <a:chOff x="4283968" y="1839117"/>
            <a:chExt cx="252209" cy="4644926"/>
          </a:xfrm>
        </p:grpSpPr>
        <p:sp>
          <p:nvSpPr>
            <p:cNvPr id="278" name="Up Arrow 277"/>
            <p:cNvSpPr/>
            <p:nvPr/>
          </p:nvSpPr>
          <p:spPr>
            <a:xfrm>
              <a:off x="4283968" y="1839117"/>
              <a:ext cx="228600" cy="166687"/>
            </a:xfrm>
            <a:prstGeom prst="upArrow">
              <a:avLst/>
            </a:prstGeom>
            <a:solidFill>
              <a:srgbClr val="00B050"/>
            </a:solidFill>
            <a:ln w="25400" cap="flat" cmpd="sng" algn="ctr">
              <a:solidFill>
                <a:srgbClr val="00B050"/>
              </a:solidFill>
              <a:prstDash val="solid"/>
            </a:ln>
            <a:effectLst/>
          </p:spPr>
          <p:txBody>
            <a:bodyPr rtlCol="0" anchor="t"/>
            <a:lstStyle/>
            <a:p>
              <a:endParaRPr lang="en-US"/>
            </a:p>
          </p:txBody>
        </p:sp>
        <p:sp>
          <p:nvSpPr>
            <p:cNvPr id="279" name="Up Arrow 278"/>
            <p:cNvSpPr/>
            <p:nvPr/>
          </p:nvSpPr>
          <p:spPr>
            <a:xfrm>
              <a:off x="4307577" y="5995190"/>
              <a:ext cx="228600" cy="174625"/>
            </a:xfrm>
            <a:prstGeom prst="upArrow">
              <a:avLst/>
            </a:prstGeom>
            <a:solidFill>
              <a:srgbClr val="00B050"/>
            </a:solidFill>
            <a:ln w="25400" cap="flat" cmpd="sng" algn="ctr">
              <a:solidFill>
                <a:srgbClr val="00B050"/>
              </a:solidFill>
              <a:prstDash val="solid"/>
            </a:ln>
            <a:effectLst/>
          </p:spPr>
          <p:txBody>
            <a:bodyPr rtlCol="0" anchor="t"/>
            <a:lstStyle/>
            <a:p>
              <a:endParaRPr lang="en-US"/>
            </a:p>
          </p:txBody>
        </p:sp>
        <p:sp>
          <p:nvSpPr>
            <p:cNvPr id="280" name="Up Arrow 279"/>
            <p:cNvSpPr/>
            <p:nvPr/>
          </p:nvSpPr>
          <p:spPr>
            <a:xfrm>
              <a:off x="4292649" y="2176460"/>
              <a:ext cx="236537" cy="166688"/>
            </a:xfrm>
            <a:prstGeom prst="upArrow">
              <a:avLst/>
            </a:prstGeom>
            <a:solidFill>
              <a:srgbClr val="00B050"/>
            </a:solidFill>
            <a:ln w="25400" cap="flat" cmpd="sng" algn="ctr">
              <a:solidFill>
                <a:srgbClr val="00B050"/>
              </a:solidFill>
              <a:prstDash val="solid"/>
            </a:ln>
            <a:effectLst/>
          </p:spPr>
          <p:txBody>
            <a:bodyPr rtlCol="0" anchor="t"/>
            <a:lstStyle/>
            <a:p>
              <a:endParaRPr lang="en-US"/>
            </a:p>
          </p:txBody>
        </p:sp>
        <p:sp>
          <p:nvSpPr>
            <p:cNvPr id="281" name="Up Arrow 280"/>
            <p:cNvSpPr/>
            <p:nvPr/>
          </p:nvSpPr>
          <p:spPr>
            <a:xfrm>
              <a:off x="4307577" y="6309418"/>
              <a:ext cx="228600" cy="174625"/>
            </a:xfrm>
            <a:prstGeom prst="upArrow">
              <a:avLst/>
            </a:prstGeom>
            <a:solidFill>
              <a:srgbClr val="00B050"/>
            </a:solidFill>
            <a:ln w="25400" cap="flat" cmpd="sng" algn="ctr">
              <a:solidFill>
                <a:srgbClr val="00B050"/>
              </a:solidFill>
              <a:prstDash val="solid"/>
            </a:ln>
            <a:effectLst/>
          </p:spPr>
          <p:txBody>
            <a:bodyPr rtlCol="0" anchor="t"/>
            <a:lstStyle/>
            <a:p>
              <a:endParaRPr lang="en-US"/>
            </a:p>
          </p:txBody>
        </p:sp>
        <p:sp>
          <p:nvSpPr>
            <p:cNvPr id="282" name="Up Arrow 281"/>
            <p:cNvSpPr/>
            <p:nvPr/>
          </p:nvSpPr>
          <p:spPr>
            <a:xfrm>
              <a:off x="4283968" y="2507452"/>
              <a:ext cx="236537" cy="174625"/>
            </a:xfrm>
            <a:prstGeom prst="upArrow">
              <a:avLst/>
            </a:prstGeom>
            <a:solidFill>
              <a:srgbClr val="00B050"/>
            </a:solidFill>
            <a:ln w="25400" cap="flat" cmpd="sng" algn="ctr">
              <a:solidFill>
                <a:srgbClr val="00B050"/>
              </a:solidFill>
              <a:prstDash val="solid"/>
            </a:ln>
            <a:effectLst/>
          </p:spPr>
          <p:txBody>
            <a:bodyPr rtlCol="0" anchor="t"/>
            <a:lstStyle/>
            <a:p>
              <a:endParaRPr lang="en-US"/>
            </a:p>
          </p:txBody>
        </p:sp>
        <p:sp>
          <p:nvSpPr>
            <p:cNvPr id="283" name="Up Arrow 282"/>
            <p:cNvSpPr/>
            <p:nvPr/>
          </p:nvSpPr>
          <p:spPr>
            <a:xfrm>
              <a:off x="4292649" y="3438524"/>
              <a:ext cx="228600" cy="174625"/>
            </a:xfrm>
            <a:prstGeom prst="upArrow">
              <a:avLst/>
            </a:prstGeom>
            <a:solidFill>
              <a:srgbClr val="00B050"/>
            </a:solidFill>
            <a:ln w="25400" cap="flat" cmpd="sng" algn="ctr">
              <a:solidFill>
                <a:srgbClr val="00B050"/>
              </a:solidFill>
              <a:prstDash val="solid"/>
            </a:ln>
            <a:effectLst/>
          </p:spPr>
          <p:txBody>
            <a:bodyPr rtlCol="0" anchor="t"/>
            <a:lstStyle/>
            <a:p>
              <a:endParaRPr lang="en-US"/>
            </a:p>
          </p:txBody>
        </p:sp>
        <p:sp>
          <p:nvSpPr>
            <p:cNvPr id="284" name="Up Arrow 283"/>
            <p:cNvSpPr/>
            <p:nvPr/>
          </p:nvSpPr>
          <p:spPr>
            <a:xfrm>
              <a:off x="4307181" y="3144043"/>
              <a:ext cx="228600" cy="174625"/>
            </a:xfrm>
            <a:prstGeom prst="upArrow">
              <a:avLst/>
            </a:prstGeom>
            <a:solidFill>
              <a:srgbClr val="00B050"/>
            </a:solidFill>
            <a:ln w="25400" cap="flat" cmpd="sng" algn="ctr">
              <a:solidFill>
                <a:srgbClr val="00B050"/>
              </a:solidFill>
              <a:prstDash val="solid"/>
            </a:ln>
            <a:effectLst/>
          </p:spPr>
          <p:txBody>
            <a:bodyPr rtlCol="0" anchor="t"/>
            <a:lstStyle/>
            <a:p>
              <a:endParaRPr lang="en-US"/>
            </a:p>
          </p:txBody>
        </p:sp>
        <p:sp>
          <p:nvSpPr>
            <p:cNvPr id="285" name="Up Arrow 284"/>
            <p:cNvSpPr/>
            <p:nvPr/>
          </p:nvSpPr>
          <p:spPr>
            <a:xfrm>
              <a:off x="4292649" y="3771796"/>
              <a:ext cx="228600" cy="174625"/>
            </a:xfrm>
            <a:prstGeom prst="upArrow">
              <a:avLst/>
            </a:prstGeom>
            <a:solidFill>
              <a:srgbClr val="00B050"/>
            </a:solidFill>
            <a:ln w="25400" cap="flat" cmpd="sng" algn="ctr">
              <a:solidFill>
                <a:srgbClr val="00B050"/>
              </a:solidFill>
              <a:prstDash val="solid"/>
            </a:ln>
            <a:effectLst/>
          </p:spPr>
          <p:txBody>
            <a:bodyPr rtlCol="0" anchor="t"/>
            <a:lstStyle/>
            <a:p>
              <a:endParaRPr lang="en-US"/>
            </a:p>
          </p:txBody>
        </p:sp>
        <p:sp>
          <p:nvSpPr>
            <p:cNvPr id="286" name="Up Arrow 285"/>
            <p:cNvSpPr/>
            <p:nvPr/>
          </p:nvSpPr>
          <p:spPr>
            <a:xfrm>
              <a:off x="4292649" y="4068761"/>
              <a:ext cx="228600" cy="174625"/>
            </a:xfrm>
            <a:prstGeom prst="upArrow">
              <a:avLst/>
            </a:prstGeom>
            <a:solidFill>
              <a:srgbClr val="00B050"/>
            </a:solidFill>
            <a:ln w="25400" cap="flat" cmpd="sng" algn="ctr">
              <a:solidFill>
                <a:srgbClr val="00B050"/>
              </a:solidFill>
              <a:prstDash val="solid"/>
            </a:ln>
            <a:effectLst/>
          </p:spPr>
          <p:txBody>
            <a:bodyPr rtlCol="0" anchor="t"/>
            <a:lstStyle/>
            <a:p>
              <a:endParaRPr lang="en-US"/>
            </a:p>
          </p:txBody>
        </p:sp>
        <p:sp>
          <p:nvSpPr>
            <p:cNvPr id="287" name="Up Arrow 286"/>
            <p:cNvSpPr/>
            <p:nvPr/>
          </p:nvSpPr>
          <p:spPr>
            <a:xfrm>
              <a:off x="4307577" y="4416424"/>
              <a:ext cx="228600" cy="176213"/>
            </a:xfrm>
            <a:prstGeom prst="upArrow">
              <a:avLst/>
            </a:prstGeom>
            <a:solidFill>
              <a:srgbClr val="00B050"/>
            </a:solidFill>
            <a:ln w="25400" cap="flat" cmpd="sng" algn="ctr">
              <a:solidFill>
                <a:srgbClr val="00B050"/>
              </a:solidFill>
              <a:prstDash val="solid"/>
            </a:ln>
            <a:effectLst/>
          </p:spPr>
          <p:txBody>
            <a:bodyPr rtlCol="0" anchor="t"/>
            <a:lstStyle/>
            <a:p>
              <a:endParaRPr lang="en-US"/>
            </a:p>
          </p:txBody>
        </p:sp>
        <p:sp>
          <p:nvSpPr>
            <p:cNvPr id="288" name="Up Arrow 287"/>
            <p:cNvSpPr/>
            <p:nvPr/>
          </p:nvSpPr>
          <p:spPr>
            <a:xfrm>
              <a:off x="4292649" y="4733128"/>
              <a:ext cx="228600" cy="176212"/>
            </a:xfrm>
            <a:prstGeom prst="upArrow">
              <a:avLst/>
            </a:prstGeom>
            <a:solidFill>
              <a:srgbClr val="00B050"/>
            </a:solidFill>
            <a:ln w="25400" cap="flat" cmpd="sng" algn="ctr">
              <a:solidFill>
                <a:srgbClr val="00B050"/>
              </a:solidFill>
              <a:prstDash val="solid"/>
            </a:ln>
            <a:effectLst/>
          </p:spPr>
          <p:txBody>
            <a:bodyPr rtlCol="0" anchor="t"/>
            <a:lstStyle/>
            <a:p>
              <a:endParaRPr lang="en-US"/>
            </a:p>
          </p:txBody>
        </p:sp>
        <p:sp>
          <p:nvSpPr>
            <p:cNvPr id="289" name="Up Arrow 288"/>
            <p:cNvSpPr/>
            <p:nvPr/>
          </p:nvSpPr>
          <p:spPr>
            <a:xfrm>
              <a:off x="4292649" y="5027611"/>
              <a:ext cx="228600" cy="174625"/>
            </a:xfrm>
            <a:prstGeom prst="upArrow">
              <a:avLst/>
            </a:prstGeom>
            <a:solidFill>
              <a:srgbClr val="00B050"/>
            </a:solidFill>
            <a:ln w="25400" cap="flat" cmpd="sng" algn="ctr">
              <a:solidFill>
                <a:srgbClr val="00B050"/>
              </a:solidFill>
              <a:prstDash val="solid"/>
            </a:ln>
            <a:effectLst/>
          </p:spPr>
          <p:txBody>
            <a:bodyPr rtlCol="0" anchor="t"/>
            <a:lstStyle/>
            <a:p>
              <a:endParaRPr lang="en-US"/>
            </a:p>
          </p:txBody>
        </p:sp>
        <p:sp>
          <p:nvSpPr>
            <p:cNvPr id="290" name="Up Arrow 289"/>
            <p:cNvSpPr/>
            <p:nvPr/>
          </p:nvSpPr>
          <p:spPr>
            <a:xfrm>
              <a:off x="4292649" y="5345110"/>
              <a:ext cx="228600" cy="174625"/>
            </a:xfrm>
            <a:prstGeom prst="upArrow">
              <a:avLst/>
            </a:prstGeom>
            <a:solidFill>
              <a:srgbClr val="00B050"/>
            </a:solidFill>
            <a:ln w="25400" cap="flat" cmpd="sng" algn="ctr">
              <a:solidFill>
                <a:srgbClr val="00B050"/>
              </a:solidFill>
              <a:prstDash val="solid"/>
            </a:ln>
            <a:effectLst/>
          </p:spPr>
          <p:txBody>
            <a:bodyPr rtlCol="0" anchor="t"/>
            <a:lstStyle/>
            <a:p>
              <a:endParaRPr lang="en-US"/>
            </a:p>
          </p:txBody>
        </p:sp>
        <p:sp>
          <p:nvSpPr>
            <p:cNvPr id="291" name="Up Arrow 290"/>
            <p:cNvSpPr/>
            <p:nvPr/>
          </p:nvSpPr>
          <p:spPr>
            <a:xfrm>
              <a:off x="4303412" y="2804317"/>
              <a:ext cx="228600" cy="176213"/>
            </a:xfrm>
            <a:prstGeom prst="upArrow">
              <a:avLst/>
            </a:prstGeom>
            <a:solidFill>
              <a:srgbClr val="00B050"/>
            </a:solidFill>
            <a:ln w="25400" cap="flat" cmpd="sng" algn="ctr">
              <a:solidFill>
                <a:srgbClr val="00B050"/>
              </a:solidFill>
              <a:prstDash val="solid"/>
            </a:ln>
            <a:effectLst/>
          </p:spPr>
          <p:txBody>
            <a:bodyPr rtlCol="0" anchor="t"/>
            <a:lstStyle/>
            <a:p>
              <a:endParaRPr lang="en-US"/>
            </a:p>
          </p:txBody>
        </p:sp>
        <p:sp>
          <p:nvSpPr>
            <p:cNvPr id="292" name="Up Arrow 291"/>
            <p:cNvSpPr/>
            <p:nvPr/>
          </p:nvSpPr>
          <p:spPr>
            <a:xfrm>
              <a:off x="4300586" y="5663402"/>
              <a:ext cx="228600" cy="174625"/>
            </a:xfrm>
            <a:prstGeom prst="upArrow">
              <a:avLst/>
            </a:prstGeom>
            <a:solidFill>
              <a:srgbClr val="00B050"/>
            </a:solidFill>
            <a:ln w="25400" cap="flat" cmpd="sng" algn="ctr">
              <a:solidFill>
                <a:srgbClr val="00B050"/>
              </a:solidFill>
              <a:prstDash val="solid"/>
            </a:ln>
            <a:effectLst/>
          </p:spPr>
          <p:txBody>
            <a:bodyPr rtlCol="0" anchor="t"/>
            <a:lstStyle/>
            <a:p>
              <a:endParaRPr lang="en-US"/>
            </a:p>
          </p:txBody>
        </p:sp>
      </p:grpSp>
    </p:spTree>
    <p:extLst>
      <p:ext uri="{BB962C8B-B14F-4D97-AF65-F5344CB8AC3E}">
        <p14:creationId xmlns:p14="http://schemas.microsoft.com/office/powerpoint/2010/main" xmlns="" val="13843863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67943"/>
            <a:ext cx="9144000" cy="871297"/>
          </a:xfrm>
        </p:spPr>
        <p:txBody>
          <a:bodyPr>
            <a:noAutofit/>
          </a:bodyPr>
          <a:lstStyle/>
          <a:p>
            <a:r>
              <a:rPr lang="en-US" altLang="en-US" sz="3200" b="1" dirty="0" smtClean="0">
                <a:solidFill>
                  <a:schemeClr val="accent6">
                    <a:lumMod val="75000"/>
                  </a:schemeClr>
                </a:solidFill>
                <a:effectLst>
                  <a:outerShdw blurRad="38100" dist="38100" dir="2700000" algn="tl">
                    <a:srgbClr val="000000">
                      <a:alpha val="43137"/>
                    </a:srgbClr>
                  </a:outerShdw>
                </a:effectLst>
              </a:rPr>
              <a:t>OVERALL PERFORMANCE: </a:t>
            </a:r>
            <a:br>
              <a:rPr lang="en-US" altLang="en-US" sz="3200" b="1" dirty="0" smtClean="0">
                <a:solidFill>
                  <a:schemeClr val="accent6">
                    <a:lumMod val="75000"/>
                  </a:schemeClr>
                </a:solidFill>
                <a:effectLst>
                  <a:outerShdw blurRad="38100" dist="38100" dir="2700000" algn="tl">
                    <a:srgbClr val="000000">
                      <a:alpha val="43137"/>
                    </a:srgbClr>
                  </a:outerShdw>
                </a:effectLst>
              </a:rPr>
            </a:br>
            <a:r>
              <a:rPr lang="en-US" altLang="en-US" sz="3200" b="1" dirty="0" smtClean="0">
                <a:solidFill>
                  <a:schemeClr val="accent6">
                    <a:lumMod val="75000"/>
                  </a:schemeClr>
                </a:solidFill>
                <a:effectLst>
                  <a:outerShdw blurRad="38100" dist="38100" dir="2700000" algn="tl">
                    <a:srgbClr val="000000">
                      <a:alpha val="43137"/>
                    </a:srgbClr>
                  </a:outerShdw>
                </a:effectLst>
              </a:rPr>
              <a:t>READING AND MATHEMATICS</a:t>
            </a:r>
          </a:p>
        </p:txBody>
      </p:sp>
      <p:sp>
        <p:nvSpPr>
          <p:cNvPr id="11267" name="Rectangle 3"/>
          <p:cNvSpPr>
            <a:spLocks noGrp="1" noChangeArrowheads="1"/>
          </p:cNvSpPr>
          <p:nvPr>
            <p:ph type="body" idx="1"/>
          </p:nvPr>
        </p:nvSpPr>
        <p:spPr>
          <a:xfrm>
            <a:off x="0" y="692696"/>
            <a:ext cx="9144000" cy="5616624"/>
          </a:xfrm>
        </p:spPr>
        <p:txBody>
          <a:bodyPr>
            <a:noAutofit/>
          </a:bodyPr>
          <a:lstStyle/>
          <a:p>
            <a:pPr algn="just"/>
            <a:r>
              <a:rPr lang="en-US" altLang="en-US" sz="2500" dirty="0" smtClean="0"/>
              <a:t>Across all SACMEQ countries, there was a notable improvement in the overall reading and mathematics scores of learners. </a:t>
            </a:r>
          </a:p>
          <a:p>
            <a:pPr algn="just"/>
            <a:r>
              <a:rPr lang="en-US" altLang="en-US" sz="2500" dirty="0" smtClean="0"/>
              <a:t>Against the SACMEQ centre point of 500 (established in SACMEQ 11), learners in South Africa for the first time achieved a mean score above the centre point with </a:t>
            </a:r>
            <a:r>
              <a:rPr lang="en-US" altLang="en-US" sz="2500" b="1" dirty="0" smtClean="0">
                <a:solidFill>
                  <a:srgbClr val="FF0000"/>
                </a:solidFill>
              </a:rPr>
              <a:t>558</a:t>
            </a:r>
            <a:r>
              <a:rPr lang="en-US" altLang="en-US" sz="2500" dirty="0" smtClean="0"/>
              <a:t> in reading and </a:t>
            </a:r>
            <a:r>
              <a:rPr lang="en-US" altLang="en-US" sz="2500" b="1" dirty="0" smtClean="0">
                <a:solidFill>
                  <a:srgbClr val="FF0000"/>
                </a:solidFill>
              </a:rPr>
              <a:t>587</a:t>
            </a:r>
            <a:r>
              <a:rPr lang="en-US" altLang="en-US" sz="2500" dirty="0" smtClean="0"/>
              <a:t> in mathematics.</a:t>
            </a:r>
          </a:p>
          <a:p>
            <a:pPr algn="just"/>
            <a:r>
              <a:rPr lang="en-US" altLang="en-US" sz="2500" dirty="0" smtClean="0"/>
              <a:t> In SACMEQ 4 (SOU (S IV)), learners showed significant improvement, with an increase by </a:t>
            </a:r>
            <a:r>
              <a:rPr lang="en-US" altLang="en-US" sz="2500" b="1" dirty="0" smtClean="0">
                <a:solidFill>
                  <a:srgbClr val="FF0000"/>
                </a:solidFill>
              </a:rPr>
              <a:t>63 points </a:t>
            </a:r>
            <a:r>
              <a:rPr lang="en-US" altLang="en-US" sz="2500" dirty="0" smtClean="0"/>
              <a:t>reading and </a:t>
            </a:r>
            <a:r>
              <a:rPr lang="en-US" altLang="en-US" sz="2500" b="1" dirty="0" smtClean="0">
                <a:solidFill>
                  <a:srgbClr val="FF0000"/>
                </a:solidFill>
              </a:rPr>
              <a:t>92 points</a:t>
            </a:r>
            <a:r>
              <a:rPr lang="en-US" altLang="en-US" sz="2500" dirty="0" smtClean="0"/>
              <a:t> in mathematics. </a:t>
            </a:r>
          </a:p>
          <a:p>
            <a:pPr algn="just"/>
            <a:r>
              <a:rPr lang="en-US" altLang="en-US" sz="2500" dirty="0" smtClean="0"/>
              <a:t>Only 2 other countries within SACMEQ had more significant increases than South Africa. Given the significant improvements, the South African national research team requested SACMEQ to double check the results and were subsequently reassured on their accuracy.</a:t>
            </a:r>
          </a:p>
          <a:p>
            <a:endParaRPr lang="en-US" altLang="en-US" sz="2500" dirty="0" smtClean="0"/>
          </a:p>
          <a:p>
            <a:pPr>
              <a:buFontTx/>
              <a:buNone/>
            </a:pPr>
            <a:r>
              <a:rPr lang="en-US" altLang="en-US" sz="2500" dirty="0" smtClean="0"/>
              <a:t>	</a:t>
            </a:r>
            <a:endParaRPr lang="en-US" altLang="en-US" sz="2500" b="1" i="1" dirty="0" smtClean="0"/>
          </a:p>
          <a:p>
            <a:endParaRPr lang="en-US" altLang="en-US" sz="2500" b="1" i="1" dirty="0" smtClean="0"/>
          </a:p>
        </p:txBody>
      </p:sp>
    </p:spTree>
    <p:extLst>
      <p:ext uri="{BB962C8B-B14F-4D97-AF65-F5344CB8AC3E}">
        <p14:creationId xmlns:p14="http://schemas.microsoft.com/office/powerpoint/2010/main" xmlns="" val="39012478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36" y="188640"/>
            <a:ext cx="8229600" cy="634081"/>
          </a:xfrm>
        </p:spPr>
        <p:txBody>
          <a:bodyPr>
            <a:normAutofit fontScale="90000"/>
          </a:bodyPr>
          <a:lstStyle/>
          <a:p>
            <a:r>
              <a:rPr lang="en-US" b="1" dirty="0" smtClean="0">
                <a:solidFill>
                  <a:schemeClr val="accent6">
                    <a:lumMod val="75000"/>
                  </a:schemeClr>
                </a:solidFill>
                <a:effectLst>
                  <a:outerShdw blurRad="38100" dist="38100" dir="2700000" algn="tl">
                    <a:srgbClr val="000000">
                      <a:alpha val="43137"/>
                    </a:srgbClr>
                  </a:outerShdw>
                </a:effectLst>
              </a:rPr>
              <a:t>PROVINCIAL PERFORMANCE</a:t>
            </a:r>
            <a:endParaRPr lang="en-US" b="1" dirty="0">
              <a:solidFill>
                <a:schemeClr val="accent6">
                  <a:lumMod val="75000"/>
                </a:schemeClr>
              </a:solidFill>
              <a:effectLst>
                <a:outerShdw blurRad="38100" dist="38100" dir="2700000" algn="tl">
                  <a:srgbClr val="000000">
                    <a:alpha val="43137"/>
                  </a:srgbClr>
                </a:outerShdw>
              </a:effectLst>
            </a:endParaRPr>
          </a:p>
        </p:txBody>
      </p:sp>
      <p:graphicFrame>
        <p:nvGraphicFramePr>
          <p:cNvPr id="5" name="Group 459"/>
          <p:cNvGraphicFramePr>
            <a:graphicFrameLocks noGrp="1"/>
          </p:cNvGraphicFramePr>
          <p:nvPr>
            <p:ph sz="half" idx="1"/>
            <p:extLst>
              <p:ext uri="{D42A27DB-BD31-4B8C-83A1-F6EECF244321}">
                <p14:modId xmlns:p14="http://schemas.microsoft.com/office/powerpoint/2010/main" xmlns="" val="3437827778"/>
              </p:ext>
            </p:extLst>
          </p:nvPr>
        </p:nvGraphicFramePr>
        <p:xfrm>
          <a:off x="0" y="980729"/>
          <a:ext cx="9144000" cy="5040560"/>
        </p:xfrm>
        <a:graphic>
          <a:graphicData uri="http://schemas.openxmlformats.org/drawingml/2006/table">
            <a:tbl>
              <a:tblPr/>
              <a:tblGrid>
                <a:gridCol w="2062192"/>
                <a:gridCol w="1755624"/>
                <a:gridCol w="1785280"/>
                <a:gridCol w="1755624"/>
                <a:gridCol w="1785280"/>
              </a:tblGrid>
              <a:tr h="539342">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Province</a:t>
                      </a: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Learner reading score </a:t>
                      </a: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Learner math score</a:t>
                      </a: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368298">
                <a:tc>
                  <a:txBody>
                    <a:bodyPr/>
                    <a:lstStyle/>
                    <a:p>
                      <a:pPr marL="0" marR="0" lvl="0" indent="0" algn="just" defTabSz="914400" rtl="0" eaLnBrk="1" fontAlgn="ctr"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smtClean="0">
                          <a:ln>
                            <a:noFill/>
                          </a:ln>
                          <a:solidFill>
                            <a:schemeClr val="tx1"/>
                          </a:solidFill>
                          <a:effectLst/>
                          <a:latin typeface="Arial" charset="0"/>
                          <a:cs typeface="Arial" charset="0"/>
                        </a:rPr>
                        <a:t>SACMEQ III</a:t>
                      </a: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SACMEQ IV</a:t>
                      </a: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smtClean="0">
                          <a:ln>
                            <a:noFill/>
                          </a:ln>
                          <a:solidFill>
                            <a:schemeClr val="tx1"/>
                          </a:solidFill>
                          <a:effectLst/>
                          <a:latin typeface="Arial" charset="0"/>
                          <a:cs typeface="Arial" charset="0"/>
                        </a:rPr>
                        <a:t>SACMEQ III</a:t>
                      </a: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SACMEQ IV</a:t>
                      </a: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3292">
                <a:tc>
                  <a:txBody>
                    <a:body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Eastern Cape</a:t>
                      </a:r>
                    </a:p>
                  </a:txBody>
                  <a:tcPr marL="91439" marR="914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448</a:t>
                      </a:r>
                    </a:p>
                  </a:txBody>
                  <a:tcPr marL="91439" marR="914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0000"/>
                    </a:solidFill>
                  </a:tcPr>
                </a:tc>
                <a:tc>
                  <a:txBody>
                    <a:bodyPr/>
                    <a:lstStyle/>
                    <a:p>
                      <a:pPr algn="ctr" fontAlgn="ctr"/>
                      <a:r>
                        <a:rPr lang="en-US" sz="1800" b="1" i="0" u="none" strike="noStrike" dirty="0">
                          <a:solidFill>
                            <a:srgbClr val="000000"/>
                          </a:solidFill>
                          <a:effectLst/>
                          <a:latin typeface="Arial"/>
                        </a:rPr>
                        <a:t>535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469</a:t>
                      </a:r>
                    </a:p>
                  </a:txBody>
                  <a:tcPr marL="91439" marR="914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0000"/>
                    </a:solidFill>
                  </a:tcPr>
                </a:tc>
                <a:tc>
                  <a:txBody>
                    <a:bodyPr/>
                    <a:lstStyle/>
                    <a:p>
                      <a:pPr algn="ctr" fontAlgn="ctr"/>
                      <a:r>
                        <a:rPr lang="en-US" sz="1800" b="1" i="0" u="none" strike="noStrike" dirty="0">
                          <a:solidFill>
                            <a:srgbClr val="000000"/>
                          </a:solidFill>
                          <a:effectLst/>
                          <a:latin typeface="Arial"/>
                        </a:rPr>
                        <a:t>570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0000"/>
                    </a:solidFill>
                  </a:tcPr>
                </a:tc>
              </a:tr>
              <a:tr h="413292">
                <a:tc>
                  <a:txBody>
                    <a:body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Free State</a:t>
                      </a:r>
                    </a:p>
                  </a:txBody>
                  <a:tcPr marL="91439" marR="914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491</a:t>
                      </a:r>
                    </a:p>
                  </a:txBody>
                  <a:tcPr marL="91439" marR="914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algn="ctr" fontAlgn="ctr"/>
                      <a:r>
                        <a:rPr lang="en-US" sz="1800" b="0" i="0" u="none" strike="noStrike" dirty="0">
                          <a:solidFill>
                            <a:srgbClr val="000000"/>
                          </a:solidFill>
                          <a:effectLst/>
                          <a:latin typeface="Arial"/>
                        </a:rPr>
                        <a:t>563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492</a:t>
                      </a:r>
                    </a:p>
                  </a:txBody>
                  <a:tcPr marL="91439" marR="914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algn="ctr" fontAlgn="ctr"/>
                      <a:r>
                        <a:rPr lang="en-US" sz="1800" b="0" i="0" u="none" strike="noStrike" dirty="0">
                          <a:solidFill>
                            <a:srgbClr val="000000"/>
                          </a:solidFill>
                          <a:effectLst/>
                          <a:latin typeface="Arial"/>
                        </a:rPr>
                        <a:t>584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13292">
                <a:tc>
                  <a:txBody>
                    <a:body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Gauteng</a:t>
                      </a:r>
                    </a:p>
                  </a:txBody>
                  <a:tcPr marL="91439" marR="914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573</a:t>
                      </a:r>
                    </a:p>
                  </a:txBody>
                  <a:tcPr marL="91439" marR="914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algn="ctr" fontAlgn="ctr"/>
                      <a:r>
                        <a:rPr lang="en-US" sz="1800" b="0" i="0" u="none" strike="noStrike" dirty="0">
                          <a:solidFill>
                            <a:srgbClr val="000000"/>
                          </a:solidFill>
                          <a:effectLst/>
                          <a:latin typeface="Arial"/>
                        </a:rPr>
                        <a:t>599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545</a:t>
                      </a:r>
                    </a:p>
                  </a:txBody>
                  <a:tcPr marL="91439" marR="914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algn="ctr" fontAlgn="ctr"/>
                      <a:r>
                        <a:rPr lang="en-US" sz="1800" b="0" i="0" u="none" strike="noStrike" dirty="0">
                          <a:solidFill>
                            <a:srgbClr val="000000"/>
                          </a:solidFill>
                          <a:effectLst/>
                          <a:latin typeface="Arial"/>
                        </a:rPr>
                        <a:t>615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13292">
                <a:tc>
                  <a:txBody>
                    <a:body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Kwazulu-Natal</a:t>
                      </a:r>
                    </a:p>
                  </a:txBody>
                  <a:tcPr marL="91439" marR="914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486</a:t>
                      </a:r>
                    </a:p>
                  </a:txBody>
                  <a:tcPr marL="91439" marR="914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algn="ctr" fontAlgn="ctr"/>
                      <a:r>
                        <a:rPr lang="en-US" sz="1800" b="0" i="0" u="none" strike="noStrike" dirty="0">
                          <a:solidFill>
                            <a:srgbClr val="000000"/>
                          </a:solidFill>
                          <a:effectLst/>
                          <a:latin typeface="Arial"/>
                        </a:rPr>
                        <a:t>552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485</a:t>
                      </a:r>
                    </a:p>
                  </a:txBody>
                  <a:tcPr marL="91439" marR="914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algn="ctr" fontAlgn="ctr"/>
                      <a:r>
                        <a:rPr lang="en-US" sz="1800" b="0" i="0" u="none" strike="noStrike" dirty="0">
                          <a:solidFill>
                            <a:srgbClr val="000000"/>
                          </a:solidFill>
                          <a:effectLst/>
                          <a:latin typeface="Arial"/>
                        </a:rPr>
                        <a:t>579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13292">
                <a:tc>
                  <a:txBody>
                    <a:body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Limpopo</a:t>
                      </a:r>
                    </a:p>
                  </a:txBody>
                  <a:tcPr marL="91439" marR="914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425</a:t>
                      </a:r>
                    </a:p>
                  </a:txBody>
                  <a:tcPr marL="91439" marR="914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0000"/>
                    </a:solidFill>
                  </a:tcPr>
                </a:tc>
                <a:tc>
                  <a:txBody>
                    <a:bodyPr/>
                    <a:lstStyle/>
                    <a:p>
                      <a:pPr algn="ctr" fontAlgn="ctr"/>
                      <a:r>
                        <a:rPr lang="en-US" sz="1800" b="1" i="0" u="none" strike="noStrike" dirty="0">
                          <a:solidFill>
                            <a:srgbClr val="000000"/>
                          </a:solidFill>
                          <a:effectLst/>
                          <a:latin typeface="Arial"/>
                        </a:rPr>
                        <a:t>519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447</a:t>
                      </a:r>
                    </a:p>
                  </a:txBody>
                  <a:tcPr marL="91439" marR="914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0000"/>
                    </a:solidFill>
                  </a:tcPr>
                </a:tc>
                <a:tc>
                  <a:txBody>
                    <a:bodyPr/>
                    <a:lstStyle/>
                    <a:p>
                      <a:pPr algn="ctr" fontAlgn="ctr"/>
                      <a:r>
                        <a:rPr lang="en-US" sz="1800" b="1" i="0" u="none" strike="noStrike" dirty="0">
                          <a:solidFill>
                            <a:srgbClr val="000000"/>
                          </a:solidFill>
                          <a:effectLst/>
                          <a:latin typeface="Arial"/>
                        </a:rPr>
                        <a:t>554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0000"/>
                    </a:solidFill>
                  </a:tcPr>
                </a:tc>
              </a:tr>
              <a:tr h="413292">
                <a:tc>
                  <a:txBody>
                    <a:body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Mpumalanga</a:t>
                      </a:r>
                    </a:p>
                  </a:txBody>
                  <a:tcPr marL="91439" marR="914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474</a:t>
                      </a:r>
                    </a:p>
                  </a:txBody>
                  <a:tcPr marL="91439" marR="914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algn="ctr" fontAlgn="ctr"/>
                      <a:r>
                        <a:rPr lang="en-US" sz="1800" b="0" i="0" u="none" strike="noStrike" dirty="0">
                          <a:solidFill>
                            <a:srgbClr val="000000"/>
                          </a:solidFill>
                          <a:effectLst/>
                          <a:latin typeface="Arial"/>
                        </a:rPr>
                        <a:t>553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476</a:t>
                      </a:r>
                    </a:p>
                  </a:txBody>
                  <a:tcPr marL="91439" marR="914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algn="ctr" fontAlgn="ctr"/>
                      <a:r>
                        <a:rPr lang="en-US" sz="1800" b="0" i="0" u="none" strike="noStrike" dirty="0">
                          <a:solidFill>
                            <a:srgbClr val="000000"/>
                          </a:solidFill>
                          <a:effectLst/>
                          <a:latin typeface="Arial"/>
                        </a:rPr>
                        <a:t>576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13292">
                <a:tc>
                  <a:txBody>
                    <a:body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Northern Cape</a:t>
                      </a:r>
                    </a:p>
                  </a:txBody>
                  <a:tcPr marL="91439" marR="914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506</a:t>
                      </a:r>
                    </a:p>
                  </a:txBody>
                  <a:tcPr marL="91439" marR="914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algn="ctr" fontAlgn="ctr"/>
                      <a:r>
                        <a:rPr lang="en-US" sz="1800" b="0" i="0" u="none" strike="noStrike" dirty="0">
                          <a:solidFill>
                            <a:srgbClr val="000000"/>
                          </a:solidFill>
                          <a:effectLst/>
                          <a:latin typeface="Arial"/>
                        </a:rPr>
                        <a:t>544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499</a:t>
                      </a:r>
                    </a:p>
                  </a:txBody>
                  <a:tcPr marL="91439" marR="914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algn="ctr" fontAlgn="ctr"/>
                      <a:r>
                        <a:rPr lang="en-US" sz="1800" b="0" i="0" u="none" strike="noStrike" dirty="0">
                          <a:solidFill>
                            <a:srgbClr val="000000"/>
                          </a:solidFill>
                          <a:effectLst/>
                          <a:latin typeface="Arial"/>
                        </a:rPr>
                        <a:t>575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13292">
                <a:tc>
                  <a:txBody>
                    <a:body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North West</a:t>
                      </a:r>
                    </a:p>
                  </a:txBody>
                  <a:tcPr marL="91439" marR="914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506</a:t>
                      </a:r>
                    </a:p>
                  </a:txBody>
                  <a:tcPr marL="91439" marR="914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algn="ctr" fontAlgn="ctr"/>
                      <a:r>
                        <a:rPr lang="en-US" sz="1800" b="0" i="0" u="none" strike="noStrike" dirty="0">
                          <a:solidFill>
                            <a:srgbClr val="000000"/>
                          </a:solidFill>
                          <a:effectLst/>
                          <a:latin typeface="Arial"/>
                        </a:rPr>
                        <a:t>543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503</a:t>
                      </a:r>
                    </a:p>
                  </a:txBody>
                  <a:tcPr marL="91439" marR="914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algn="ctr" fontAlgn="ctr"/>
                      <a:r>
                        <a:rPr lang="en-US" sz="1800" b="0" i="0" u="none" strike="noStrike" dirty="0">
                          <a:solidFill>
                            <a:srgbClr val="000000"/>
                          </a:solidFill>
                          <a:effectLst/>
                          <a:latin typeface="Arial"/>
                        </a:rPr>
                        <a:t>574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13292">
                <a:tc>
                  <a:txBody>
                    <a:body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Western Cape</a:t>
                      </a:r>
                    </a:p>
                  </a:txBody>
                  <a:tcPr marL="91439" marR="914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583</a:t>
                      </a:r>
                    </a:p>
                  </a:txBody>
                  <a:tcPr marL="91439" marR="914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00"/>
                    </a:solidFill>
                  </a:tcPr>
                </a:tc>
                <a:tc>
                  <a:txBody>
                    <a:bodyPr/>
                    <a:lstStyle/>
                    <a:p>
                      <a:pPr algn="ctr" fontAlgn="ctr"/>
                      <a:r>
                        <a:rPr lang="en-US" sz="1800" b="1" i="0" u="none" strike="noStrike" dirty="0">
                          <a:solidFill>
                            <a:srgbClr val="000000"/>
                          </a:solidFill>
                          <a:effectLst/>
                          <a:latin typeface="Arial"/>
                        </a:rPr>
                        <a:t>630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566</a:t>
                      </a:r>
                    </a:p>
                  </a:txBody>
                  <a:tcPr marL="91439" marR="914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00"/>
                    </a:solidFill>
                  </a:tcPr>
                </a:tc>
                <a:tc>
                  <a:txBody>
                    <a:bodyPr/>
                    <a:lstStyle/>
                    <a:p>
                      <a:pPr algn="ctr" fontAlgn="ctr"/>
                      <a:r>
                        <a:rPr lang="en-US" sz="1800" b="1" i="0" u="none" strike="noStrike" dirty="0">
                          <a:solidFill>
                            <a:srgbClr val="000000"/>
                          </a:solidFill>
                          <a:effectLst/>
                          <a:latin typeface="Arial"/>
                        </a:rPr>
                        <a:t>673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00"/>
                    </a:solidFill>
                  </a:tcPr>
                </a:tc>
              </a:tr>
              <a:tr h="413292">
                <a:tc>
                  <a:txBody>
                    <a:body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National</a:t>
                      </a:r>
                    </a:p>
                  </a:txBody>
                  <a:tcPr marL="91439" marR="914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495</a:t>
                      </a:r>
                    </a:p>
                  </a:txBody>
                  <a:tcPr marL="91439" marR="914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1" i="0" u="none" strike="noStrike" dirty="0">
                          <a:solidFill>
                            <a:srgbClr val="000000"/>
                          </a:solidFill>
                          <a:effectLst/>
                          <a:latin typeface="Arial"/>
                        </a:rPr>
                        <a:t>558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495</a:t>
                      </a:r>
                    </a:p>
                  </a:txBody>
                  <a:tcPr marL="91439" marR="914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1" i="0" u="none" strike="noStrike" dirty="0">
                          <a:solidFill>
                            <a:srgbClr val="000000"/>
                          </a:solidFill>
                          <a:effectLst/>
                          <a:latin typeface="Arial"/>
                        </a:rPr>
                        <a:t>587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4134501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294" y="85732"/>
            <a:ext cx="8003232" cy="922114"/>
          </a:xfrm>
        </p:spPr>
        <p:txBody>
          <a:bodyPr>
            <a:normAutofit fontScale="90000"/>
          </a:bodyPr>
          <a:lstStyle/>
          <a:p>
            <a:r>
              <a:rPr lang="en-US" b="1" dirty="0" smtClean="0">
                <a:solidFill>
                  <a:schemeClr val="accent6">
                    <a:lumMod val="75000"/>
                  </a:schemeClr>
                </a:solidFill>
                <a:effectLst>
                  <a:outerShdw blurRad="38100" dist="38100" dir="2700000" algn="tl">
                    <a:srgbClr val="000000">
                      <a:alpha val="43137"/>
                    </a:srgbClr>
                  </a:outerShdw>
                </a:effectLst>
              </a:rPr>
              <a:t>READING IMPROVEMENT</a:t>
            </a:r>
            <a:r>
              <a:rPr lang="en-US" dirty="0" smtClean="0"/>
              <a:t/>
            </a:r>
            <a:br>
              <a:rPr lang="en-US" dirty="0" smtClean="0"/>
            </a:br>
            <a:r>
              <a:rPr lang="en-US" sz="2200" dirty="0" smtClean="0"/>
              <a:t>                                                   </a:t>
            </a:r>
            <a:r>
              <a:rPr lang="en-US" sz="2200" b="1" dirty="0" smtClean="0">
                <a:solidFill>
                  <a:schemeClr val="accent6">
                    <a:lumMod val="75000"/>
                  </a:schemeClr>
                </a:solidFill>
                <a:effectLst>
                  <a:outerShdw blurRad="38100" dist="38100" dir="2700000" algn="tl">
                    <a:srgbClr val="000000">
                      <a:alpha val="43137"/>
                    </a:srgbClr>
                  </a:outerShdw>
                </a:effectLst>
              </a:rPr>
              <a:t>&gt; </a:t>
            </a:r>
            <a:r>
              <a:rPr lang="en-US" sz="2200" b="1" dirty="0">
                <a:solidFill>
                  <a:schemeClr val="accent6">
                    <a:lumMod val="75000"/>
                  </a:schemeClr>
                </a:solidFill>
                <a:effectLst>
                  <a:outerShdw blurRad="38100" dist="38100" dir="2700000" algn="tl">
                    <a:srgbClr val="000000">
                      <a:alpha val="43137"/>
                    </a:srgbClr>
                  </a:outerShdw>
                </a:effectLst>
              </a:rPr>
              <a:t>national </a:t>
            </a:r>
            <a:r>
              <a:rPr lang="en-US" sz="2200" b="1" dirty="0" smtClean="0">
                <a:solidFill>
                  <a:schemeClr val="accent6">
                    <a:lumMod val="75000"/>
                  </a:schemeClr>
                </a:solidFill>
                <a:effectLst>
                  <a:outerShdw blurRad="38100" dist="38100" dir="2700000" algn="tl">
                    <a:srgbClr val="000000">
                      <a:alpha val="43137"/>
                    </a:srgbClr>
                  </a:outerShdw>
                </a:effectLst>
              </a:rPr>
              <a:t>increase</a:t>
            </a:r>
            <a:r>
              <a:rPr lang="en-US" sz="2200" dirty="0" smtClean="0">
                <a:solidFill>
                  <a:prstClr val="black"/>
                </a:solidFill>
              </a:rPr>
              <a:t> </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xmlns="" val="4188131023"/>
              </p:ext>
            </p:extLst>
          </p:nvPr>
        </p:nvGraphicFramePr>
        <p:xfrm>
          <a:off x="34336" y="1124744"/>
          <a:ext cx="9109664" cy="573325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6924600" y="817346"/>
            <a:ext cx="432048" cy="108012"/>
          </a:xfrm>
          <a:prstGeom prst="rect">
            <a:avLst/>
          </a:prstGeom>
          <a:solidFill>
            <a:srgbClr val="00B05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4116337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51520" y="188640"/>
            <a:ext cx="8507412" cy="719807"/>
          </a:xfrm>
        </p:spPr>
        <p:txBody>
          <a:bodyPr>
            <a:noAutofit/>
          </a:bodyPr>
          <a:lstStyle/>
          <a:p>
            <a:pPr eaLnBrk="1" hangingPunct="1"/>
            <a:r>
              <a:rPr lang="en-US" altLang="en-US" sz="4000" b="1" dirty="0" smtClean="0">
                <a:solidFill>
                  <a:schemeClr val="accent6">
                    <a:lumMod val="75000"/>
                  </a:schemeClr>
                </a:solidFill>
                <a:effectLst>
                  <a:outerShdw blurRad="38100" dist="38100" dir="2700000" algn="tl">
                    <a:srgbClr val="000000">
                      <a:alpha val="43137"/>
                    </a:srgbClr>
                  </a:outerShdw>
                </a:effectLst>
                <a:cs typeface="Tahoma" pitchFamily="34" charset="0"/>
              </a:rPr>
              <a:t>PRESENTATION OUTLINE</a:t>
            </a:r>
          </a:p>
        </p:txBody>
      </p:sp>
      <p:sp>
        <p:nvSpPr>
          <p:cNvPr id="31747" name="Rectangle 3"/>
          <p:cNvSpPr>
            <a:spLocks noGrp="1" noChangeArrowheads="1"/>
          </p:cNvSpPr>
          <p:nvPr>
            <p:ph type="body" idx="1"/>
          </p:nvPr>
        </p:nvSpPr>
        <p:spPr>
          <a:xfrm>
            <a:off x="107504" y="980728"/>
            <a:ext cx="8858250" cy="4948237"/>
          </a:xfrm>
        </p:spPr>
        <p:txBody>
          <a:bodyPr>
            <a:normAutofit fontScale="92500" lnSpcReduction="20000"/>
          </a:bodyPr>
          <a:lstStyle/>
          <a:p>
            <a:pPr marL="431800" eaLnBrk="1" hangingPunct="1">
              <a:lnSpc>
                <a:spcPct val="200000"/>
              </a:lnSpc>
              <a:spcBef>
                <a:spcPts val="1200"/>
              </a:spcBef>
              <a:spcAft>
                <a:spcPts val="1200"/>
              </a:spcAft>
            </a:pPr>
            <a:r>
              <a:rPr lang="en-US" altLang="en-US" sz="2800" dirty="0" smtClean="0">
                <a:latin typeface="Tahoma" pitchFamily="34" charset="0"/>
                <a:cs typeface="Tahoma" pitchFamily="34" charset="0"/>
              </a:rPr>
              <a:t>The SACMEQ Purpose, Mission and Model</a:t>
            </a:r>
          </a:p>
          <a:p>
            <a:pPr marL="431800" eaLnBrk="1" hangingPunct="1">
              <a:lnSpc>
                <a:spcPct val="200000"/>
              </a:lnSpc>
              <a:spcBef>
                <a:spcPts val="1200"/>
              </a:spcBef>
              <a:spcAft>
                <a:spcPts val="1200"/>
              </a:spcAft>
            </a:pPr>
            <a:r>
              <a:rPr lang="en-US" altLang="en-US" sz="2800" dirty="0" smtClean="0">
                <a:latin typeface="Tahoma" pitchFamily="34" charset="0"/>
                <a:cs typeface="Tahoma" pitchFamily="34" charset="0"/>
              </a:rPr>
              <a:t>Methodology</a:t>
            </a:r>
          </a:p>
          <a:p>
            <a:pPr marL="431800" eaLnBrk="1" hangingPunct="1">
              <a:lnSpc>
                <a:spcPct val="200000"/>
              </a:lnSpc>
              <a:spcBef>
                <a:spcPts val="1200"/>
              </a:spcBef>
              <a:spcAft>
                <a:spcPts val="1200"/>
              </a:spcAft>
            </a:pPr>
            <a:r>
              <a:rPr lang="en-US" altLang="en-US" sz="2800" dirty="0" smtClean="0">
                <a:latin typeface="Tahoma" pitchFamily="34" charset="0"/>
                <a:cs typeface="Tahoma" pitchFamily="34" charset="0"/>
              </a:rPr>
              <a:t>Key findings </a:t>
            </a:r>
            <a:r>
              <a:rPr lang="en-US" altLang="en-US" sz="2800" dirty="0" smtClean="0">
                <a:cs typeface="Tahoma" pitchFamily="34" charset="0"/>
              </a:rPr>
              <a:t>on</a:t>
            </a:r>
            <a:r>
              <a:rPr lang="en-US" altLang="en-US" sz="2800" dirty="0" smtClean="0">
                <a:latin typeface="Tahoma" pitchFamily="34" charset="0"/>
                <a:cs typeface="Tahoma" pitchFamily="34" charset="0"/>
              </a:rPr>
              <a:t> South Africa’s Learner Performance</a:t>
            </a:r>
          </a:p>
          <a:p>
            <a:pPr marL="431800" eaLnBrk="1" hangingPunct="1">
              <a:lnSpc>
                <a:spcPct val="200000"/>
              </a:lnSpc>
              <a:spcBef>
                <a:spcPts val="1200"/>
              </a:spcBef>
              <a:spcAft>
                <a:spcPts val="1200"/>
              </a:spcAft>
            </a:pPr>
            <a:r>
              <a:rPr lang="en-US" altLang="en-US" sz="2800" dirty="0" smtClean="0">
                <a:latin typeface="Tahoma" pitchFamily="34" charset="0"/>
                <a:cs typeface="Tahoma" pitchFamily="34" charset="0"/>
              </a:rPr>
              <a:t>Some Factors Affecting Learner Performance</a:t>
            </a:r>
          </a:p>
          <a:p>
            <a:pPr marL="431800" eaLnBrk="1" hangingPunct="1">
              <a:lnSpc>
                <a:spcPct val="200000"/>
              </a:lnSpc>
              <a:spcBef>
                <a:spcPts val="1200"/>
              </a:spcBef>
              <a:spcAft>
                <a:spcPts val="1200"/>
              </a:spcAft>
            </a:pPr>
            <a:r>
              <a:rPr lang="en-US" altLang="en-US" sz="2800" dirty="0" smtClean="0">
                <a:latin typeface="Tahoma" pitchFamily="34" charset="0"/>
                <a:cs typeface="Tahoma" pitchFamily="34" charset="0"/>
              </a:rPr>
              <a:t>Way forward</a:t>
            </a:r>
          </a:p>
        </p:txBody>
      </p:sp>
    </p:spTree>
    <p:extLst>
      <p:ext uri="{BB962C8B-B14F-4D97-AF65-F5344CB8AC3E}">
        <p14:creationId xmlns:p14="http://schemas.microsoft.com/office/powerpoint/2010/main" xmlns="" val="856970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82873"/>
            <a:ext cx="7920880" cy="712304"/>
          </a:xfrm>
        </p:spPr>
        <p:txBody>
          <a:bodyPr>
            <a:normAutofit fontScale="90000"/>
          </a:bodyPr>
          <a:lstStyle/>
          <a:p>
            <a:r>
              <a:rPr lang="en-US" sz="4900" b="1" dirty="0" smtClean="0">
                <a:solidFill>
                  <a:schemeClr val="accent6">
                    <a:lumMod val="75000"/>
                  </a:schemeClr>
                </a:solidFill>
                <a:effectLst>
                  <a:outerShdw blurRad="38100" dist="38100" dir="2700000" algn="tl">
                    <a:srgbClr val="000000">
                      <a:alpha val="43137"/>
                    </a:srgbClr>
                  </a:outerShdw>
                </a:effectLst>
              </a:rPr>
              <a:t>MATHEMATICS IMPROVEMENT</a:t>
            </a:r>
            <a:r>
              <a:rPr lang="en-US" b="1" dirty="0" smtClean="0">
                <a:solidFill>
                  <a:schemeClr val="accent6">
                    <a:lumMod val="75000"/>
                  </a:schemeClr>
                </a:solidFill>
                <a:effectLst>
                  <a:outerShdw blurRad="38100" dist="38100" dir="2700000" algn="tl">
                    <a:srgbClr val="000000">
                      <a:alpha val="43137"/>
                    </a:srgbClr>
                  </a:outerShdw>
                </a:effectLst>
              </a:rPr>
              <a:t/>
            </a:r>
            <a:br>
              <a:rPr lang="en-US" b="1" dirty="0" smtClean="0">
                <a:solidFill>
                  <a:schemeClr val="accent6">
                    <a:lumMod val="75000"/>
                  </a:schemeClr>
                </a:solidFill>
                <a:effectLst>
                  <a:outerShdw blurRad="38100" dist="38100" dir="2700000" algn="tl">
                    <a:srgbClr val="000000">
                      <a:alpha val="43137"/>
                    </a:srgbClr>
                  </a:outerShdw>
                </a:effectLst>
              </a:rPr>
            </a:br>
            <a:r>
              <a:rPr lang="en-US" sz="2200" b="1" dirty="0" smtClean="0">
                <a:solidFill>
                  <a:schemeClr val="accent6">
                    <a:lumMod val="75000"/>
                  </a:schemeClr>
                </a:solidFill>
                <a:effectLst>
                  <a:outerShdw blurRad="38100" dist="38100" dir="2700000" algn="tl">
                    <a:srgbClr val="000000">
                      <a:alpha val="43137"/>
                    </a:srgbClr>
                  </a:outerShdw>
                </a:effectLst>
              </a:rPr>
              <a:t>                                                                          &gt; national increase</a:t>
            </a:r>
            <a:endParaRPr lang="en-US" sz="2200" b="1" dirty="0">
              <a:solidFill>
                <a:schemeClr val="accent6">
                  <a:lumMod val="75000"/>
                </a:schemeClr>
              </a:solidFill>
              <a:effectLst>
                <a:outerShdw blurRad="38100" dist="38100" dir="2700000" algn="tl">
                  <a:srgbClr val="000000">
                    <a:alpha val="43137"/>
                  </a:srgbClr>
                </a:outerShdw>
              </a:effectLst>
            </a:endParaRPr>
          </a:p>
        </p:txBody>
      </p:sp>
      <p:graphicFrame>
        <p:nvGraphicFramePr>
          <p:cNvPr id="4" name="Chart 3"/>
          <p:cNvGraphicFramePr>
            <a:graphicFrameLocks/>
          </p:cNvGraphicFramePr>
          <p:nvPr>
            <p:extLst>
              <p:ext uri="{D42A27DB-BD31-4B8C-83A1-F6EECF244321}">
                <p14:modId xmlns:p14="http://schemas.microsoft.com/office/powerpoint/2010/main" xmlns="" val="3585293791"/>
              </p:ext>
            </p:extLst>
          </p:nvPr>
        </p:nvGraphicFramePr>
        <p:xfrm>
          <a:off x="0" y="1340768"/>
          <a:ext cx="9144000" cy="551723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7452320" y="931366"/>
            <a:ext cx="432048" cy="108012"/>
          </a:xfrm>
          <a:prstGeom prst="rect">
            <a:avLst/>
          </a:prstGeom>
          <a:solidFill>
            <a:srgbClr val="00B05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3310057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51520" y="188640"/>
            <a:ext cx="8229600" cy="922113"/>
          </a:xfrm>
        </p:spPr>
        <p:txBody>
          <a:bodyPr/>
          <a:lstStyle/>
          <a:p>
            <a:pPr eaLnBrk="1" hangingPunct="1"/>
            <a:r>
              <a:rPr lang="en-US" altLang="en-US" b="1" dirty="0" smtClean="0">
                <a:solidFill>
                  <a:schemeClr val="accent6">
                    <a:lumMod val="75000"/>
                  </a:schemeClr>
                </a:solidFill>
                <a:effectLst>
                  <a:outerShdw blurRad="38100" dist="38100" dir="2700000" algn="tl">
                    <a:srgbClr val="000000">
                      <a:alpha val="43137"/>
                    </a:srgbClr>
                  </a:outerShdw>
                </a:effectLst>
              </a:rPr>
              <a:t>PROVINCIAL PERFORMANCE</a:t>
            </a:r>
          </a:p>
        </p:txBody>
      </p:sp>
      <p:sp>
        <p:nvSpPr>
          <p:cNvPr id="14339" name="Rectangle 4"/>
          <p:cNvSpPr>
            <a:spLocks noGrp="1" noChangeArrowheads="1"/>
          </p:cNvSpPr>
          <p:nvPr>
            <p:ph type="body" idx="1"/>
          </p:nvPr>
        </p:nvSpPr>
        <p:spPr>
          <a:xfrm>
            <a:off x="179512" y="1052736"/>
            <a:ext cx="8640960" cy="4824536"/>
          </a:xfrm>
        </p:spPr>
        <p:txBody>
          <a:bodyPr>
            <a:noAutofit/>
          </a:bodyPr>
          <a:lstStyle/>
          <a:p>
            <a:pPr marL="533400" indent="-533400" algn="just" eaLnBrk="1" hangingPunct="1"/>
            <a:r>
              <a:rPr lang="en-US" altLang="en-US" sz="2600" dirty="0" smtClean="0"/>
              <a:t>The improvement in learner performance is more explicit at a provincial (regional) level. </a:t>
            </a:r>
          </a:p>
          <a:p>
            <a:pPr marL="533400" indent="-533400" algn="just" eaLnBrk="1" hangingPunct="1"/>
            <a:r>
              <a:rPr lang="en-US" altLang="en-US" sz="2600" dirty="0" smtClean="0"/>
              <a:t>In SACMEQ III, only three of our provinces - Western Cape, Gauteng and the North West province achieved scores in reading and mathematics above the SACMEQ mean score of 500, but in SACMEQ IV all provinces had scores above 500.</a:t>
            </a:r>
          </a:p>
          <a:p>
            <a:pPr marL="533400" indent="-533400" algn="just" eaLnBrk="1" hangingPunct="1"/>
            <a:r>
              <a:rPr lang="en-US" altLang="en-US" sz="2600" dirty="0" smtClean="0"/>
              <a:t>Provinces such as Eastern Cape and Limpopo which had low scores in SACMEQ III, had the biggest improvement margins in SACMEQ IV.</a:t>
            </a:r>
          </a:p>
          <a:p>
            <a:pPr marL="533400" indent="-533400" algn="just" eaLnBrk="1" hangingPunct="1"/>
            <a:r>
              <a:rPr lang="en-US" altLang="en-US" sz="2600" dirty="0" smtClean="0"/>
              <a:t> Western Cape also showed a significant increase in mathematics performance.</a:t>
            </a:r>
          </a:p>
          <a:p>
            <a:pPr marL="533400" indent="-533400" algn="just" eaLnBrk="1" hangingPunct="1">
              <a:buFontTx/>
              <a:buNone/>
            </a:pPr>
            <a:endParaRPr lang="en-US" altLang="en-US" sz="2600" dirty="0" smtClean="0"/>
          </a:p>
        </p:txBody>
      </p:sp>
    </p:spTree>
    <p:extLst>
      <p:ext uri="{BB962C8B-B14F-4D97-AF65-F5344CB8AC3E}">
        <p14:creationId xmlns:p14="http://schemas.microsoft.com/office/powerpoint/2010/main" xmlns="" val="4730760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5760"/>
            <a:ext cx="8352928" cy="706089"/>
          </a:xfrm>
        </p:spPr>
        <p:txBody>
          <a:bodyPr>
            <a:normAutofit fontScale="90000"/>
          </a:bodyPr>
          <a:lstStyle/>
          <a:p>
            <a:r>
              <a:rPr lang="en-US" b="1" dirty="0" smtClean="0">
                <a:solidFill>
                  <a:schemeClr val="accent6">
                    <a:lumMod val="75000"/>
                  </a:schemeClr>
                </a:solidFill>
                <a:effectLst>
                  <a:outerShdw blurRad="38100" dist="38100" dir="2700000" algn="tl">
                    <a:srgbClr val="000000">
                      <a:alpha val="43137"/>
                    </a:srgbClr>
                  </a:outerShdw>
                </a:effectLst>
                <a:cs typeface="Tahoma" pitchFamily="34" charset="0"/>
              </a:rPr>
              <a:t>PROVINCIAL TRENDS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xmlns="" val="4102874899"/>
              </p:ext>
            </p:extLst>
          </p:nvPr>
        </p:nvGraphicFramePr>
        <p:xfrm>
          <a:off x="0" y="894728"/>
          <a:ext cx="9144000" cy="59632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128754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38101"/>
            <a:ext cx="9036496" cy="726604"/>
          </a:xfrm>
        </p:spPr>
        <p:txBody>
          <a:bodyPr>
            <a:noAutofit/>
          </a:bodyPr>
          <a:lstStyle/>
          <a:p>
            <a:pPr eaLnBrk="1" hangingPunct="1"/>
            <a:r>
              <a:rPr lang="en-US" altLang="en-US" sz="3200" b="1" dirty="0" smtClean="0">
                <a:solidFill>
                  <a:schemeClr val="accent6">
                    <a:lumMod val="75000"/>
                  </a:schemeClr>
                </a:solidFill>
                <a:effectLst>
                  <a:outerShdw blurRad="38100" dist="38100" dir="2700000" algn="tl">
                    <a:srgbClr val="000000">
                      <a:alpha val="43137"/>
                    </a:srgbClr>
                  </a:outerShdw>
                </a:effectLst>
              </a:rPr>
              <a:t>SACMEQ READING LEVELS &amp; SA GRADE EQUIVALENTS</a:t>
            </a:r>
            <a:endParaRPr lang="en-GB" altLang="en-US" sz="3200" b="1" dirty="0" smtClean="0">
              <a:solidFill>
                <a:schemeClr val="accent6">
                  <a:lumMod val="75000"/>
                </a:schemeClr>
              </a:solidFill>
              <a:effectLst>
                <a:outerShdw blurRad="38100" dist="38100" dir="2700000" algn="tl">
                  <a:srgbClr val="000000">
                    <a:alpha val="43137"/>
                  </a:srgbClr>
                </a:outerShdw>
              </a:effectLst>
            </a:endParaRPr>
          </a:p>
        </p:txBody>
      </p:sp>
      <p:graphicFrame>
        <p:nvGraphicFramePr>
          <p:cNvPr id="101418" name="Group 42"/>
          <p:cNvGraphicFramePr>
            <a:graphicFrameLocks noGrp="1"/>
          </p:cNvGraphicFramePr>
          <p:nvPr>
            <p:ph idx="1"/>
            <p:extLst>
              <p:ext uri="{D42A27DB-BD31-4B8C-83A1-F6EECF244321}">
                <p14:modId xmlns:p14="http://schemas.microsoft.com/office/powerpoint/2010/main" xmlns="" val="883662383"/>
              </p:ext>
            </p:extLst>
          </p:nvPr>
        </p:nvGraphicFramePr>
        <p:xfrm>
          <a:off x="0" y="908720"/>
          <a:ext cx="9144000" cy="5949278"/>
        </p:xfrm>
        <a:graphic>
          <a:graphicData uri="http://schemas.openxmlformats.org/drawingml/2006/table">
            <a:tbl>
              <a:tblPr/>
              <a:tblGrid>
                <a:gridCol w="5429256"/>
                <a:gridCol w="3714744"/>
              </a:tblGrid>
              <a:tr h="7511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34" charset="0"/>
                        </a:rPr>
                        <a:t>SACMEQ levels of competency</a:t>
                      </a:r>
                      <a:endParaRPr kumimoji="0" lang="en-GB" sz="2800" b="0" i="0" u="none" strike="noStrike" cap="none" normalizeH="0" baseline="0" dirty="0" smtClean="0">
                        <a:ln>
                          <a:noFill/>
                        </a:ln>
                        <a:solidFill>
                          <a:schemeClr val="tx1"/>
                        </a:solidFill>
                        <a:effectLst/>
                        <a:latin typeface="Tahoma" pitchFamily="34" charset="0"/>
                      </a:endParaRPr>
                    </a:p>
                  </a:txBody>
                  <a:tcPr marL="84950" marR="84950"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36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34" charset="0"/>
                        </a:rPr>
                        <a:t>SA grade equivalents</a:t>
                      </a:r>
                      <a:endParaRPr kumimoji="0" lang="en-GB" sz="2800" b="0" i="0" u="none" strike="noStrike" cap="none" normalizeH="0" baseline="0" dirty="0" smtClean="0">
                        <a:ln>
                          <a:noFill/>
                        </a:ln>
                        <a:solidFill>
                          <a:schemeClr val="tx1"/>
                        </a:solidFill>
                        <a:effectLst/>
                        <a:latin typeface="Tahoma" pitchFamily="34" charset="0"/>
                      </a:endParaRPr>
                    </a:p>
                  </a:txBody>
                  <a:tcPr marL="84950" marR="84950"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36B"/>
                    </a:solidFill>
                  </a:tcPr>
                </a:tc>
              </a:tr>
              <a:tr h="6497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34" charset="0"/>
                        </a:rPr>
                        <a:t>1. Pre-reading</a:t>
                      </a:r>
                      <a:endParaRPr kumimoji="0" lang="en-GB" sz="2800" b="0" i="0" u="none" strike="noStrike" cap="none" normalizeH="0" baseline="0" dirty="0" smtClean="0">
                        <a:ln>
                          <a:noFill/>
                        </a:ln>
                        <a:solidFill>
                          <a:schemeClr val="tx1"/>
                        </a:solidFill>
                        <a:effectLst/>
                        <a:latin typeface="Tahoma" pitchFamily="34" charset="0"/>
                      </a:endParaRPr>
                    </a:p>
                  </a:txBody>
                  <a:tcPr marL="84950" marR="84950"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34" charset="0"/>
                        </a:rPr>
                        <a:t>2 and lower</a:t>
                      </a:r>
                      <a:endParaRPr kumimoji="0" lang="en-GB" sz="2800" b="0" i="0" u="none" strike="noStrike" cap="none" normalizeH="0" baseline="0" dirty="0" smtClean="0">
                        <a:ln>
                          <a:noFill/>
                        </a:ln>
                        <a:solidFill>
                          <a:schemeClr val="tx1"/>
                        </a:solidFill>
                        <a:effectLst/>
                        <a:latin typeface="Tahoma" pitchFamily="34" charset="0"/>
                      </a:endParaRPr>
                    </a:p>
                  </a:txBody>
                  <a:tcPr marL="84950" marR="84950"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97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34" charset="0"/>
                        </a:rPr>
                        <a:t>2. Emergent reading</a:t>
                      </a:r>
                      <a:endParaRPr kumimoji="0" lang="en-GB" sz="2800" b="0" i="0" u="none" strike="noStrike" cap="none" normalizeH="0" baseline="0" dirty="0" smtClean="0">
                        <a:ln>
                          <a:noFill/>
                        </a:ln>
                        <a:solidFill>
                          <a:schemeClr val="tx1"/>
                        </a:solidFill>
                        <a:effectLst/>
                        <a:latin typeface="Tahoma" pitchFamily="34" charset="0"/>
                      </a:endParaRPr>
                    </a:p>
                  </a:txBody>
                  <a:tcPr marL="84950" marR="84950"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34" charset="0"/>
                        </a:rPr>
                        <a:t>3</a:t>
                      </a:r>
                      <a:endParaRPr kumimoji="0" lang="en-GB" sz="2800" b="0" i="0" u="none" strike="noStrike" cap="none" normalizeH="0" baseline="0" dirty="0" smtClean="0">
                        <a:ln>
                          <a:noFill/>
                        </a:ln>
                        <a:solidFill>
                          <a:schemeClr val="tx1"/>
                        </a:solidFill>
                        <a:effectLst/>
                        <a:latin typeface="Tahoma" pitchFamily="34" charset="0"/>
                      </a:endParaRPr>
                    </a:p>
                  </a:txBody>
                  <a:tcPr marL="84950" marR="84950"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97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34" charset="0"/>
                        </a:rPr>
                        <a:t>3. Basic reading</a:t>
                      </a:r>
                      <a:endParaRPr kumimoji="0" lang="en-GB" sz="2800" b="0" i="0" u="none" strike="noStrike" cap="none" normalizeH="0" baseline="0" dirty="0" smtClean="0">
                        <a:ln>
                          <a:noFill/>
                        </a:ln>
                        <a:solidFill>
                          <a:schemeClr val="tx1"/>
                        </a:solidFill>
                        <a:effectLst/>
                        <a:latin typeface="Tahoma" pitchFamily="34" charset="0"/>
                      </a:endParaRPr>
                    </a:p>
                  </a:txBody>
                  <a:tcPr marL="84950" marR="84950"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34" charset="0"/>
                        </a:rPr>
                        <a:t>4</a:t>
                      </a:r>
                      <a:endParaRPr kumimoji="0" lang="en-GB" sz="2800" b="0" i="0" u="none" strike="noStrike" cap="none" normalizeH="0" baseline="0" dirty="0" smtClean="0">
                        <a:ln>
                          <a:noFill/>
                        </a:ln>
                        <a:solidFill>
                          <a:schemeClr val="tx1"/>
                        </a:solidFill>
                        <a:effectLst/>
                        <a:latin typeface="Tahoma" pitchFamily="34" charset="0"/>
                      </a:endParaRPr>
                    </a:p>
                  </a:txBody>
                  <a:tcPr marL="84950" marR="84950"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97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34" charset="0"/>
                        </a:rPr>
                        <a:t>4. Reading for meaning</a:t>
                      </a:r>
                      <a:endParaRPr kumimoji="0" lang="en-GB" sz="2800" b="0" i="0" u="none" strike="noStrike" cap="none" normalizeH="0" baseline="0" dirty="0" smtClean="0">
                        <a:ln>
                          <a:noFill/>
                        </a:ln>
                        <a:solidFill>
                          <a:schemeClr val="tx1"/>
                        </a:solidFill>
                        <a:effectLst/>
                        <a:latin typeface="Tahoma" pitchFamily="34" charset="0"/>
                      </a:endParaRPr>
                    </a:p>
                  </a:txBody>
                  <a:tcPr marL="84950" marR="84950"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34" charset="0"/>
                        </a:rPr>
                        <a:t>5</a:t>
                      </a:r>
                      <a:endParaRPr kumimoji="0" lang="en-GB" sz="2800" b="0" i="0" u="none" strike="noStrike" cap="none" normalizeH="0" baseline="0" dirty="0" smtClean="0">
                        <a:ln>
                          <a:noFill/>
                        </a:ln>
                        <a:solidFill>
                          <a:schemeClr val="tx1"/>
                        </a:solidFill>
                        <a:effectLst/>
                        <a:latin typeface="Tahoma" pitchFamily="34" charset="0"/>
                      </a:endParaRPr>
                    </a:p>
                  </a:txBody>
                  <a:tcPr marL="84950" marR="84950"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97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34" charset="0"/>
                        </a:rPr>
                        <a:t>5. Interpretive reading</a:t>
                      </a:r>
                      <a:endParaRPr kumimoji="0" lang="en-GB" sz="2800" b="0" i="0" u="none" strike="noStrike" cap="none" normalizeH="0" baseline="0" dirty="0" smtClean="0">
                        <a:ln>
                          <a:noFill/>
                        </a:ln>
                        <a:solidFill>
                          <a:schemeClr val="tx1"/>
                        </a:solidFill>
                        <a:effectLst/>
                        <a:latin typeface="Tahoma" pitchFamily="34" charset="0"/>
                      </a:endParaRPr>
                    </a:p>
                  </a:txBody>
                  <a:tcPr marL="84950" marR="84950"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34" charset="0"/>
                        </a:rPr>
                        <a:t>6</a:t>
                      </a:r>
                      <a:endParaRPr kumimoji="0" lang="en-GB" sz="2800" b="0" i="0" u="none" strike="noStrike" cap="none" normalizeH="0" baseline="0" dirty="0" smtClean="0">
                        <a:ln>
                          <a:noFill/>
                        </a:ln>
                        <a:solidFill>
                          <a:schemeClr val="tx1"/>
                        </a:solidFill>
                        <a:effectLst/>
                        <a:latin typeface="Tahoma" pitchFamily="34" charset="0"/>
                      </a:endParaRPr>
                    </a:p>
                  </a:txBody>
                  <a:tcPr marL="84950" marR="84950"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97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34" charset="0"/>
                        </a:rPr>
                        <a:t>6. Inferential reading</a:t>
                      </a:r>
                      <a:endParaRPr kumimoji="0" lang="en-GB" sz="2800" b="0" i="0" u="none" strike="noStrike" cap="none" normalizeH="0" baseline="0" dirty="0" smtClean="0">
                        <a:ln>
                          <a:noFill/>
                        </a:ln>
                        <a:solidFill>
                          <a:schemeClr val="tx1"/>
                        </a:solidFill>
                        <a:effectLst/>
                        <a:latin typeface="Tahoma" pitchFamily="34" charset="0"/>
                      </a:endParaRPr>
                    </a:p>
                  </a:txBody>
                  <a:tcPr marL="84950" marR="84950"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34" charset="0"/>
                        </a:rPr>
                        <a:t>7</a:t>
                      </a:r>
                      <a:endParaRPr kumimoji="0" lang="en-GB" sz="2800" b="0" i="0" u="none" strike="noStrike" cap="none" normalizeH="0" baseline="0" dirty="0" smtClean="0">
                        <a:ln>
                          <a:noFill/>
                        </a:ln>
                        <a:solidFill>
                          <a:schemeClr val="tx1"/>
                        </a:solidFill>
                        <a:effectLst/>
                        <a:latin typeface="Tahoma" pitchFamily="34" charset="0"/>
                      </a:endParaRPr>
                    </a:p>
                  </a:txBody>
                  <a:tcPr marL="84950" marR="84950"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97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34" charset="0"/>
                        </a:rPr>
                        <a:t>7. Analytical reading</a:t>
                      </a:r>
                      <a:endParaRPr kumimoji="0" lang="en-GB" sz="2800" b="0" i="0" u="none" strike="noStrike" cap="none" normalizeH="0" baseline="0" dirty="0" smtClean="0">
                        <a:ln>
                          <a:noFill/>
                        </a:ln>
                        <a:solidFill>
                          <a:schemeClr val="tx1"/>
                        </a:solidFill>
                        <a:effectLst/>
                        <a:latin typeface="Tahoma" pitchFamily="34" charset="0"/>
                      </a:endParaRPr>
                    </a:p>
                  </a:txBody>
                  <a:tcPr marL="84950" marR="84950"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34" charset="0"/>
                        </a:rPr>
                        <a:t>7+</a:t>
                      </a:r>
                      <a:endParaRPr kumimoji="0" lang="en-GB" sz="2800" b="0" i="0" u="none" strike="noStrike" cap="none" normalizeH="0" baseline="0" dirty="0" smtClean="0">
                        <a:ln>
                          <a:noFill/>
                        </a:ln>
                        <a:solidFill>
                          <a:schemeClr val="tx1"/>
                        </a:solidFill>
                        <a:effectLst/>
                        <a:latin typeface="Tahoma" pitchFamily="34" charset="0"/>
                      </a:endParaRPr>
                    </a:p>
                  </a:txBody>
                  <a:tcPr marL="84950" marR="84950"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6497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34" charset="0"/>
                        </a:rPr>
                        <a:t>8. Critical reading</a:t>
                      </a:r>
                      <a:endParaRPr kumimoji="0" lang="en-GB" sz="2800" b="0" i="0" u="none" strike="noStrike" cap="none" normalizeH="0" baseline="0" dirty="0" smtClean="0">
                        <a:ln>
                          <a:noFill/>
                        </a:ln>
                        <a:solidFill>
                          <a:schemeClr val="tx1"/>
                        </a:solidFill>
                        <a:effectLst/>
                        <a:latin typeface="Tahoma" pitchFamily="34" charset="0"/>
                      </a:endParaRPr>
                    </a:p>
                  </a:txBody>
                  <a:tcPr marL="84950" marR="84950"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34" charset="0"/>
                        </a:rPr>
                        <a:t>7++</a:t>
                      </a:r>
                      <a:endParaRPr kumimoji="0" lang="en-GB" sz="2800" b="0" i="0" u="none" strike="noStrike" cap="none" normalizeH="0" baseline="0" dirty="0" smtClean="0">
                        <a:ln>
                          <a:noFill/>
                        </a:ln>
                        <a:solidFill>
                          <a:schemeClr val="tx1"/>
                        </a:solidFill>
                        <a:effectLst/>
                        <a:latin typeface="Tahoma" pitchFamily="34" charset="0"/>
                      </a:endParaRPr>
                    </a:p>
                  </a:txBody>
                  <a:tcPr marL="84950" marR="84950"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00"/>
                    </a:solidFill>
                  </a:tcPr>
                </a:tc>
              </a:tr>
            </a:tbl>
          </a:graphicData>
        </a:graphic>
      </p:graphicFrame>
    </p:spTree>
    <p:extLst>
      <p:ext uri="{BB962C8B-B14F-4D97-AF65-F5344CB8AC3E}">
        <p14:creationId xmlns:p14="http://schemas.microsoft.com/office/powerpoint/2010/main" xmlns="" val="17028169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229600" cy="922113"/>
          </a:xfrm>
        </p:spPr>
        <p:txBody>
          <a:bodyPr>
            <a:normAutofit fontScale="90000"/>
          </a:bodyPr>
          <a:lstStyle/>
          <a:p>
            <a:r>
              <a:rPr lang="en-US" altLang="en-US" b="1" dirty="0" smtClean="0">
                <a:solidFill>
                  <a:schemeClr val="accent6">
                    <a:lumMod val="75000"/>
                  </a:schemeClr>
                </a:solidFill>
                <a:effectLst>
                  <a:outerShdw blurRad="38100" dist="38100" dir="2700000" algn="tl">
                    <a:srgbClr val="000000">
                      <a:alpha val="43137"/>
                    </a:srgbClr>
                  </a:outerShdw>
                </a:effectLst>
                <a:cs typeface="Tahoma" pitchFamily="34" charset="0"/>
              </a:rPr>
              <a:t>LEVELS OF ACHIEVEMENT - READING</a:t>
            </a:r>
            <a:endParaRPr lang="en-US" dirty="0">
              <a:solidFill>
                <a:schemeClr val="accent6">
                  <a:lumMod val="75000"/>
                </a:schemeClr>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788378962"/>
              </p:ext>
            </p:extLst>
          </p:nvPr>
        </p:nvGraphicFramePr>
        <p:xfrm>
          <a:off x="33208" y="1110753"/>
          <a:ext cx="9075294" cy="5702618"/>
        </p:xfrm>
        <a:graphic>
          <a:graphicData uri="http://schemas.openxmlformats.org/drawingml/2006/table">
            <a:tbl>
              <a:tblPr firstRow="1" firstCol="1" bandRow="1">
                <a:tableStyleId>{073A0DAA-6AF3-43AB-8588-CEC1D06C72B9}</a:tableStyleId>
              </a:tblPr>
              <a:tblGrid>
                <a:gridCol w="1413363"/>
                <a:gridCol w="967040"/>
                <a:gridCol w="892653"/>
                <a:gridCol w="969088"/>
                <a:gridCol w="966630"/>
                <a:gridCol w="966630"/>
                <a:gridCol w="966630"/>
                <a:gridCol w="966630"/>
                <a:gridCol w="966630"/>
              </a:tblGrid>
              <a:tr h="374396">
                <a:tc rowSpan="3">
                  <a:txBody>
                    <a:bodyPr/>
                    <a:lstStyle/>
                    <a:p>
                      <a:pPr marL="0" marR="0" algn="ctr">
                        <a:lnSpc>
                          <a:spcPct val="115000"/>
                        </a:lnSpc>
                        <a:spcBef>
                          <a:spcPts val="0"/>
                        </a:spcBef>
                        <a:spcAft>
                          <a:spcPts val="0"/>
                        </a:spcAft>
                      </a:pPr>
                      <a:r>
                        <a:rPr lang="en-US" sz="2000" dirty="0">
                          <a:effectLst/>
                        </a:rPr>
                        <a:t>SACMEQ IV</a:t>
                      </a:r>
                      <a:endParaRPr lang="en-US" sz="2000" dirty="0">
                        <a:effectLst/>
                        <a:latin typeface="Times New Roman"/>
                        <a:ea typeface="Times New Roman"/>
                      </a:endParaRPr>
                    </a:p>
                  </a:txBody>
                  <a:tcPr marL="68580" marR="68580" marT="0" marB="0" anchor="ctr"/>
                </a:tc>
                <a:tc gridSpan="2">
                  <a:txBody>
                    <a:bodyPr/>
                    <a:lstStyle/>
                    <a:p>
                      <a:pPr marL="0" marR="0" algn="ctr">
                        <a:lnSpc>
                          <a:spcPct val="115000"/>
                        </a:lnSpc>
                        <a:spcBef>
                          <a:spcPts val="0"/>
                        </a:spcBef>
                        <a:spcAft>
                          <a:spcPts val="0"/>
                        </a:spcAft>
                      </a:pPr>
                      <a:r>
                        <a:rPr lang="en-US" sz="2000" dirty="0" smtClean="0">
                          <a:effectLst/>
                          <a:latin typeface="+mn-lt"/>
                          <a:ea typeface="Times New Roman"/>
                        </a:rPr>
                        <a:t>NON</a:t>
                      </a:r>
                      <a:r>
                        <a:rPr lang="en-US" sz="2000" baseline="0" dirty="0" smtClean="0">
                          <a:effectLst/>
                          <a:latin typeface="+mn-lt"/>
                          <a:ea typeface="Times New Roman"/>
                        </a:rPr>
                        <a:t> READER</a:t>
                      </a:r>
                      <a:endParaRPr lang="en-US" sz="2000" dirty="0">
                        <a:effectLst/>
                        <a:latin typeface="+mn-lt"/>
                        <a:ea typeface="Times New Roman"/>
                      </a:endParaRPr>
                    </a:p>
                  </a:txBody>
                  <a:tcPr marL="68580" marR="68580" marT="0" marB="0" anchor="b"/>
                </a:tc>
                <a:tc hMerge="1">
                  <a:txBody>
                    <a:bodyPr/>
                    <a:lstStyle/>
                    <a:p>
                      <a:pPr marL="0" marR="0" algn="ctr">
                        <a:lnSpc>
                          <a:spcPct val="115000"/>
                        </a:lnSpc>
                        <a:spcBef>
                          <a:spcPts val="0"/>
                        </a:spcBef>
                        <a:spcAft>
                          <a:spcPts val="0"/>
                        </a:spcAft>
                      </a:pPr>
                      <a:endParaRPr lang="en-US" sz="2000" dirty="0">
                        <a:effectLst/>
                        <a:latin typeface="Times New Roman"/>
                        <a:ea typeface="Times New Roman"/>
                      </a:endParaRPr>
                    </a:p>
                  </a:txBody>
                  <a:tcPr marL="68580" marR="68580" marT="0" marB="0" anchor="b"/>
                </a:tc>
                <a:tc rowSpan="2">
                  <a:txBody>
                    <a:bodyPr/>
                    <a:lstStyle/>
                    <a:p>
                      <a:pPr marL="0" marR="0" algn="ctr">
                        <a:lnSpc>
                          <a:spcPct val="115000"/>
                        </a:lnSpc>
                        <a:spcBef>
                          <a:spcPts val="0"/>
                        </a:spcBef>
                        <a:spcAft>
                          <a:spcPts val="0"/>
                        </a:spcAft>
                      </a:pPr>
                      <a:r>
                        <a:rPr lang="en-US" sz="2000">
                          <a:effectLst/>
                        </a:rPr>
                        <a:t>Level 3</a:t>
                      </a:r>
                      <a:endParaRPr lang="en-US" sz="2000">
                        <a:effectLst/>
                        <a:latin typeface="Times New Roman"/>
                        <a:ea typeface="Times New Roman"/>
                      </a:endParaRPr>
                    </a:p>
                  </a:txBody>
                  <a:tcPr marL="68580" marR="68580" marT="0" marB="0" anchor="b"/>
                </a:tc>
                <a:tc rowSpan="2">
                  <a:txBody>
                    <a:bodyPr/>
                    <a:lstStyle/>
                    <a:p>
                      <a:pPr marL="0" marR="0" algn="ctr">
                        <a:lnSpc>
                          <a:spcPct val="115000"/>
                        </a:lnSpc>
                        <a:spcBef>
                          <a:spcPts val="0"/>
                        </a:spcBef>
                        <a:spcAft>
                          <a:spcPts val="0"/>
                        </a:spcAft>
                      </a:pPr>
                      <a:r>
                        <a:rPr lang="en-US" sz="2000">
                          <a:effectLst/>
                        </a:rPr>
                        <a:t>Level 4</a:t>
                      </a:r>
                      <a:endParaRPr lang="en-US" sz="2000">
                        <a:effectLst/>
                        <a:latin typeface="Times New Roman"/>
                        <a:ea typeface="Times New Roman"/>
                      </a:endParaRPr>
                    </a:p>
                  </a:txBody>
                  <a:tcPr marL="68580" marR="68580" marT="0" marB="0" anchor="b"/>
                </a:tc>
                <a:tc rowSpan="2">
                  <a:txBody>
                    <a:bodyPr/>
                    <a:lstStyle/>
                    <a:p>
                      <a:pPr marL="0" marR="0" algn="ctr">
                        <a:lnSpc>
                          <a:spcPct val="115000"/>
                        </a:lnSpc>
                        <a:spcBef>
                          <a:spcPts val="0"/>
                        </a:spcBef>
                        <a:spcAft>
                          <a:spcPts val="0"/>
                        </a:spcAft>
                      </a:pPr>
                      <a:r>
                        <a:rPr lang="en-US" sz="2000">
                          <a:effectLst/>
                        </a:rPr>
                        <a:t>Level 5</a:t>
                      </a:r>
                      <a:endParaRPr lang="en-US" sz="2000">
                        <a:effectLst/>
                        <a:latin typeface="Times New Roman"/>
                        <a:ea typeface="Times New Roman"/>
                      </a:endParaRPr>
                    </a:p>
                  </a:txBody>
                  <a:tcPr marL="68580" marR="68580" marT="0" marB="0" anchor="b"/>
                </a:tc>
                <a:tc gridSpan="3">
                  <a:txBody>
                    <a:bodyPr/>
                    <a:lstStyle/>
                    <a:p>
                      <a:pPr marL="0" marR="0" algn="ctr">
                        <a:lnSpc>
                          <a:spcPct val="115000"/>
                        </a:lnSpc>
                        <a:spcBef>
                          <a:spcPts val="0"/>
                        </a:spcBef>
                        <a:spcAft>
                          <a:spcPts val="0"/>
                        </a:spcAft>
                      </a:pPr>
                      <a:r>
                        <a:rPr lang="en-US" sz="2000" dirty="0" smtClean="0">
                          <a:effectLst/>
                          <a:latin typeface="+mn-lt"/>
                          <a:ea typeface="Times New Roman"/>
                        </a:rPr>
                        <a:t>ADVANCED</a:t>
                      </a:r>
                      <a:endParaRPr lang="en-US" sz="2000" dirty="0">
                        <a:effectLst/>
                        <a:latin typeface="+mn-lt"/>
                        <a:ea typeface="Times New Roman"/>
                      </a:endParaRPr>
                    </a:p>
                  </a:txBody>
                  <a:tcPr marL="68580" marR="68580" marT="0" marB="0" anchor="b"/>
                </a:tc>
                <a:tc hMerge="1">
                  <a:txBody>
                    <a:bodyPr/>
                    <a:lstStyle/>
                    <a:p>
                      <a:pPr marL="0" marR="0" algn="ctr">
                        <a:lnSpc>
                          <a:spcPct val="115000"/>
                        </a:lnSpc>
                        <a:spcBef>
                          <a:spcPts val="0"/>
                        </a:spcBef>
                        <a:spcAft>
                          <a:spcPts val="0"/>
                        </a:spcAft>
                      </a:pPr>
                      <a:endParaRPr lang="en-US" sz="2000" dirty="0">
                        <a:effectLst/>
                        <a:latin typeface="Times New Roman"/>
                        <a:ea typeface="Times New Roman"/>
                      </a:endParaRPr>
                    </a:p>
                  </a:txBody>
                  <a:tcPr marL="68580" marR="68580" marT="0" marB="0" anchor="b"/>
                </a:tc>
                <a:tc hMerge="1">
                  <a:txBody>
                    <a:bodyPr/>
                    <a:lstStyle/>
                    <a:p>
                      <a:pPr marL="0" marR="0" algn="ctr">
                        <a:lnSpc>
                          <a:spcPct val="115000"/>
                        </a:lnSpc>
                        <a:spcBef>
                          <a:spcPts val="0"/>
                        </a:spcBef>
                        <a:spcAft>
                          <a:spcPts val="0"/>
                        </a:spcAft>
                      </a:pPr>
                      <a:endParaRPr lang="en-US" sz="2000" dirty="0">
                        <a:effectLst/>
                        <a:latin typeface="Times New Roman"/>
                        <a:ea typeface="Times New Roman"/>
                      </a:endParaRPr>
                    </a:p>
                  </a:txBody>
                  <a:tcPr marL="68580" marR="68580" marT="0" marB="0" anchor="b"/>
                </a:tc>
              </a:tr>
              <a:tr h="374396">
                <a:tc vMerge="1">
                  <a:txBody>
                    <a:bodyPr/>
                    <a:lstStyle/>
                    <a:p>
                      <a:endParaRPr lang="en-US"/>
                    </a:p>
                  </a:txBody>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dirty="0" smtClean="0">
                          <a:effectLst/>
                        </a:rPr>
                        <a:t>Level 1</a:t>
                      </a:r>
                      <a:endParaRPr lang="en-US" sz="2000" dirty="0" smtClean="0">
                        <a:effectLst/>
                        <a:latin typeface="Times New Roman"/>
                        <a:ea typeface="Times New Roman"/>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dirty="0" smtClean="0">
                          <a:effectLst/>
                        </a:rPr>
                        <a:t>Level 2</a:t>
                      </a:r>
                      <a:endParaRPr lang="en-US" sz="2000" dirty="0" smtClean="0">
                        <a:effectLst/>
                        <a:latin typeface="Times New Roman"/>
                        <a:ea typeface="Times New Roman"/>
                      </a:endParaRPr>
                    </a:p>
                  </a:txBody>
                  <a:tcPr marL="68580" marR="68580" marT="0" marB="0" anchor="b">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dirty="0" smtClean="0">
                          <a:effectLst/>
                        </a:rPr>
                        <a:t>Level 6</a:t>
                      </a:r>
                      <a:endParaRPr lang="en-US" sz="2000" dirty="0" smtClean="0">
                        <a:effectLst/>
                        <a:latin typeface="Times New Roman"/>
                        <a:ea typeface="Times New Roman"/>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effectLst/>
                        </a:rPr>
                        <a:t>Level 7</a:t>
                      </a:r>
                      <a:endParaRPr lang="en-US" sz="2000" dirty="0">
                        <a:effectLst/>
                        <a:latin typeface="Times New Roman"/>
                        <a:ea typeface="Times New Roman"/>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dirty="0" smtClean="0">
                          <a:effectLst/>
                        </a:rPr>
                        <a:t>Level 8</a:t>
                      </a:r>
                      <a:endParaRPr lang="en-US" sz="2000" dirty="0" smtClean="0">
                        <a:effectLst/>
                        <a:latin typeface="Times New Roman"/>
                        <a:ea typeface="Times New Roman"/>
                      </a:endParaRPr>
                    </a:p>
                  </a:txBody>
                  <a:tcPr marL="68580" marR="68580" marT="0" marB="0" anchor="b">
                    <a:lnB w="12700" cap="flat" cmpd="sng" algn="ctr">
                      <a:solidFill>
                        <a:schemeClr val="tx1"/>
                      </a:solidFill>
                      <a:prstDash val="solid"/>
                      <a:round/>
                      <a:headEnd type="none" w="med" len="med"/>
                      <a:tailEnd type="none" w="med" len="med"/>
                    </a:lnB>
                  </a:tcPr>
                </a:tc>
              </a:tr>
              <a:tr h="430081">
                <a:tc vMerge="1">
                  <a:txBody>
                    <a:bodyPr/>
                    <a:lstStyle/>
                    <a:p>
                      <a:endParaRPr lang="en-US"/>
                    </a:p>
                  </a:txBody>
                  <a:tcPr/>
                </a:tc>
                <a:tc>
                  <a:txBody>
                    <a:bodyPr/>
                    <a:lstStyle/>
                    <a:p>
                      <a:pPr marL="0" marR="0" algn="r">
                        <a:lnSpc>
                          <a:spcPct val="115000"/>
                        </a:lnSpc>
                        <a:spcBef>
                          <a:spcPts val="0"/>
                        </a:spcBef>
                        <a:spcAft>
                          <a:spcPts val="0"/>
                        </a:spcAft>
                      </a:pPr>
                      <a:r>
                        <a:rPr lang="en-US" sz="2000" dirty="0">
                          <a:effectLst/>
                        </a:rPr>
                        <a:t>%</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lnSpc>
                          <a:spcPct val="115000"/>
                        </a:lnSpc>
                        <a:spcBef>
                          <a:spcPts val="0"/>
                        </a:spcBef>
                        <a:spcAft>
                          <a:spcPts val="0"/>
                        </a:spcAft>
                      </a:pPr>
                      <a:r>
                        <a:rPr lang="en-US" sz="2000" dirty="0">
                          <a:effectLst/>
                        </a:rPr>
                        <a:t>%</a:t>
                      </a:r>
                      <a:endParaRPr lang="en-US" sz="2000" dirty="0">
                        <a:effectLst/>
                        <a:latin typeface="Times New Roman"/>
                        <a:ea typeface="Times New Roman"/>
                      </a:endParaRPr>
                    </a:p>
                  </a:txBody>
                  <a:tcPr marL="68580" marR="68580" marT="0" marB="0" anchor="b"/>
                </a:tc>
                <a:tc>
                  <a:txBody>
                    <a:bodyPr/>
                    <a:lstStyle/>
                    <a:p>
                      <a:pPr marL="0" marR="0" algn="r">
                        <a:lnSpc>
                          <a:spcPct val="115000"/>
                        </a:lnSpc>
                        <a:spcBef>
                          <a:spcPts val="0"/>
                        </a:spcBef>
                        <a:spcAft>
                          <a:spcPts val="0"/>
                        </a:spcAft>
                      </a:pPr>
                      <a:r>
                        <a:rPr lang="en-US" sz="2000" dirty="0">
                          <a:effectLst/>
                        </a:rPr>
                        <a:t>%</a:t>
                      </a:r>
                      <a:endParaRPr lang="en-US" sz="2000" dirty="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dirty="0">
                          <a:effectLst/>
                        </a:rPr>
                        <a:t>%</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09601">
                <a:tc>
                  <a:txBody>
                    <a:bodyPr/>
                    <a:lstStyle/>
                    <a:p>
                      <a:pPr marL="0" marR="0">
                        <a:lnSpc>
                          <a:spcPct val="115000"/>
                        </a:lnSpc>
                        <a:spcBef>
                          <a:spcPts val="0"/>
                        </a:spcBef>
                        <a:spcAft>
                          <a:spcPts val="0"/>
                        </a:spcAft>
                      </a:pPr>
                      <a:r>
                        <a:rPr lang="en-US" sz="2000" dirty="0">
                          <a:effectLst/>
                        </a:rPr>
                        <a:t>EC</a:t>
                      </a:r>
                      <a:endParaRPr lang="en-US" sz="2000" dirty="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dirty="0">
                          <a:effectLst/>
                        </a:rPr>
                        <a:t>0.9</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4</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a:effectLst/>
                        </a:rPr>
                        <a:t>9.9</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lnSpc>
                          <a:spcPct val="115000"/>
                        </a:lnSpc>
                        <a:spcBef>
                          <a:spcPts val="0"/>
                        </a:spcBef>
                        <a:spcAft>
                          <a:spcPts val="0"/>
                        </a:spcAft>
                      </a:pPr>
                      <a:r>
                        <a:rPr lang="en-US" sz="2000">
                          <a:effectLst/>
                        </a:rPr>
                        <a:t>31.7</a:t>
                      </a:r>
                      <a:endParaRPr lang="en-US" sz="2000">
                        <a:effectLst/>
                        <a:latin typeface="Times New Roman"/>
                        <a:ea typeface="Times New Roman"/>
                      </a:endParaRPr>
                    </a:p>
                  </a:txBody>
                  <a:tcPr marL="68580" marR="68580" marT="0" marB="0" anchor="b"/>
                </a:tc>
                <a:tc>
                  <a:txBody>
                    <a:bodyPr/>
                    <a:lstStyle/>
                    <a:p>
                      <a:pPr marL="0" marR="0" algn="r">
                        <a:lnSpc>
                          <a:spcPct val="115000"/>
                        </a:lnSpc>
                        <a:spcBef>
                          <a:spcPts val="0"/>
                        </a:spcBef>
                        <a:spcAft>
                          <a:spcPts val="0"/>
                        </a:spcAft>
                      </a:pPr>
                      <a:r>
                        <a:rPr lang="en-US" sz="2000">
                          <a:effectLst/>
                        </a:rPr>
                        <a:t>17.7</a:t>
                      </a:r>
                      <a:endParaRPr lang="en-US" sz="200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dirty="0">
                          <a:effectLst/>
                        </a:rPr>
                        <a:t>18.5</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15</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2.3</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09601">
                <a:tc>
                  <a:txBody>
                    <a:bodyPr/>
                    <a:lstStyle/>
                    <a:p>
                      <a:pPr marL="0" marR="0">
                        <a:lnSpc>
                          <a:spcPct val="115000"/>
                        </a:lnSpc>
                        <a:spcBef>
                          <a:spcPts val="0"/>
                        </a:spcBef>
                        <a:spcAft>
                          <a:spcPts val="0"/>
                        </a:spcAft>
                      </a:pPr>
                      <a:r>
                        <a:rPr lang="en-US" sz="2000">
                          <a:effectLst/>
                        </a:rPr>
                        <a:t>FS</a:t>
                      </a:r>
                      <a:endParaRPr lang="en-US" sz="200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a:effectLst/>
                        </a:rPr>
                        <a:t>0</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1.9</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a:effectLst/>
                        </a:rPr>
                        <a:t>3.5</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lnSpc>
                          <a:spcPct val="115000"/>
                        </a:lnSpc>
                        <a:spcBef>
                          <a:spcPts val="0"/>
                        </a:spcBef>
                        <a:spcAft>
                          <a:spcPts val="0"/>
                        </a:spcAft>
                      </a:pPr>
                      <a:r>
                        <a:rPr lang="en-US" sz="2000">
                          <a:effectLst/>
                        </a:rPr>
                        <a:t>20.5</a:t>
                      </a:r>
                      <a:endParaRPr lang="en-US" sz="2000">
                        <a:effectLst/>
                        <a:latin typeface="Times New Roman"/>
                        <a:ea typeface="Times New Roman"/>
                      </a:endParaRPr>
                    </a:p>
                  </a:txBody>
                  <a:tcPr marL="68580" marR="68580" marT="0" marB="0" anchor="b"/>
                </a:tc>
                <a:tc>
                  <a:txBody>
                    <a:bodyPr/>
                    <a:lstStyle/>
                    <a:p>
                      <a:pPr marL="0" marR="0" algn="r">
                        <a:lnSpc>
                          <a:spcPct val="115000"/>
                        </a:lnSpc>
                        <a:spcBef>
                          <a:spcPts val="0"/>
                        </a:spcBef>
                        <a:spcAft>
                          <a:spcPts val="0"/>
                        </a:spcAft>
                      </a:pPr>
                      <a:r>
                        <a:rPr lang="en-US" sz="2000">
                          <a:effectLst/>
                        </a:rPr>
                        <a:t>17.7</a:t>
                      </a:r>
                      <a:endParaRPr lang="en-US" sz="200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a:effectLst/>
                        </a:rPr>
                        <a:t>27</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a:effectLst/>
                        </a:rPr>
                        <a:t>21</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1.8</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09601">
                <a:tc>
                  <a:txBody>
                    <a:bodyPr/>
                    <a:lstStyle/>
                    <a:p>
                      <a:pPr marL="0" marR="0">
                        <a:lnSpc>
                          <a:spcPct val="115000"/>
                        </a:lnSpc>
                        <a:spcBef>
                          <a:spcPts val="0"/>
                        </a:spcBef>
                        <a:spcAft>
                          <a:spcPts val="0"/>
                        </a:spcAft>
                      </a:pPr>
                      <a:r>
                        <a:rPr lang="en-US" sz="2000">
                          <a:effectLst/>
                        </a:rPr>
                        <a:t>GP</a:t>
                      </a:r>
                      <a:endParaRPr lang="en-US" sz="200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a:effectLst/>
                        </a:rPr>
                        <a:t>0</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0.7</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3.6</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lnSpc>
                          <a:spcPct val="115000"/>
                        </a:lnSpc>
                        <a:spcBef>
                          <a:spcPts val="0"/>
                        </a:spcBef>
                        <a:spcAft>
                          <a:spcPts val="0"/>
                        </a:spcAft>
                      </a:pPr>
                      <a:r>
                        <a:rPr lang="en-US" sz="2000">
                          <a:effectLst/>
                        </a:rPr>
                        <a:t>11.9</a:t>
                      </a:r>
                      <a:endParaRPr lang="en-US" sz="2000">
                        <a:effectLst/>
                        <a:latin typeface="Times New Roman"/>
                        <a:ea typeface="Times New Roman"/>
                      </a:endParaRPr>
                    </a:p>
                  </a:txBody>
                  <a:tcPr marL="68580" marR="68580" marT="0" marB="0" anchor="b"/>
                </a:tc>
                <a:tc>
                  <a:txBody>
                    <a:bodyPr/>
                    <a:lstStyle/>
                    <a:p>
                      <a:pPr marL="0" marR="0" algn="r">
                        <a:lnSpc>
                          <a:spcPct val="115000"/>
                        </a:lnSpc>
                        <a:spcBef>
                          <a:spcPts val="0"/>
                        </a:spcBef>
                        <a:spcAft>
                          <a:spcPts val="0"/>
                        </a:spcAft>
                      </a:pPr>
                      <a:r>
                        <a:rPr lang="en-US" sz="2000">
                          <a:effectLst/>
                        </a:rPr>
                        <a:t>24.2</a:t>
                      </a:r>
                      <a:endParaRPr lang="en-US" sz="200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a:effectLst/>
                        </a:rPr>
                        <a:t>23</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a:effectLst/>
                        </a:rPr>
                        <a:t>36.4</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8.7</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09601">
                <a:tc>
                  <a:txBody>
                    <a:bodyPr/>
                    <a:lstStyle/>
                    <a:p>
                      <a:pPr marL="0" marR="0">
                        <a:lnSpc>
                          <a:spcPct val="115000"/>
                        </a:lnSpc>
                        <a:spcBef>
                          <a:spcPts val="0"/>
                        </a:spcBef>
                        <a:spcAft>
                          <a:spcPts val="0"/>
                        </a:spcAft>
                      </a:pPr>
                      <a:r>
                        <a:rPr lang="en-US" sz="2000">
                          <a:effectLst/>
                        </a:rPr>
                        <a:t>KZN</a:t>
                      </a:r>
                      <a:endParaRPr lang="en-US" sz="200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a:effectLst/>
                        </a:rPr>
                        <a:t>0.5</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2.4</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a:effectLst/>
                        </a:rPr>
                        <a:t>7.3</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lnSpc>
                          <a:spcPct val="115000"/>
                        </a:lnSpc>
                        <a:spcBef>
                          <a:spcPts val="0"/>
                        </a:spcBef>
                        <a:spcAft>
                          <a:spcPts val="0"/>
                        </a:spcAft>
                      </a:pPr>
                      <a:r>
                        <a:rPr lang="en-US" sz="2000">
                          <a:effectLst/>
                        </a:rPr>
                        <a:t>27.6</a:t>
                      </a:r>
                      <a:endParaRPr lang="en-US" sz="2000">
                        <a:effectLst/>
                        <a:latin typeface="Times New Roman"/>
                        <a:ea typeface="Times New Roman"/>
                      </a:endParaRPr>
                    </a:p>
                  </a:txBody>
                  <a:tcPr marL="68580" marR="68580" marT="0" marB="0" anchor="b"/>
                </a:tc>
                <a:tc>
                  <a:txBody>
                    <a:bodyPr/>
                    <a:lstStyle/>
                    <a:p>
                      <a:pPr marL="0" marR="0" algn="r">
                        <a:lnSpc>
                          <a:spcPct val="115000"/>
                        </a:lnSpc>
                        <a:spcBef>
                          <a:spcPts val="0"/>
                        </a:spcBef>
                        <a:spcAft>
                          <a:spcPts val="0"/>
                        </a:spcAft>
                      </a:pPr>
                      <a:r>
                        <a:rPr lang="en-US" sz="2000">
                          <a:effectLst/>
                        </a:rPr>
                        <a:t>15.9</a:t>
                      </a:r>
                      <a:endParaRPr lang="en-US" sz="200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a:effectLst/>
                        </a:rPr>
                        <a:t>18.9</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a:effectLst/>
                        </a:rPr>
                        <a:t>16.4</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5.5</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0960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000" dirty="0" smtClean="0">
                          <a:effectLst/>
                        </a:rPr>
                        <a:t>LP</a:t>
                      </a:r>
                      <a:endParaRPr lang="en-US" sz="2000" dirty="0" smtClean="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dirty="0">
                          <a:effectLst/>
                        </a:rPr>
                        <a:t>0.8</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4.3</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12.2</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lnSpc>
                          <a:spcPct val="115000"/>
                        </a:lnSpc>
                        <a:spcBef>
                          <a:spcPts val="0"/>
                        </a:spcBef>
                        <a:spcAft>
                          <a:spcPts val="0"/>
                        </a:spcAft>
                      </a:pPr>
                      <a:r>
                        <a:rPr lang="en-US" sz="2000" dirty="0">
                          <a:effectLst/>
                        </a:rPr>
                        <a:t>37.7</a:t>
                      </a:r>
                      <a:endParaRPr lang="en-US" sz="2000" dirty="0">
                        <a:effectLst/>
                        <a:latin typeface="Times New Roman"/>
                        <a:ea typeface="Times New Roman"/>
                      </a:endParaRPr>
                    </a:p>
                  </a:txBody>
                  <a:tcPr marL="68580" marR="68580" marT="0" marB="0" anchor="b"/>
                </a:tc>
                <a:tc>
                  <a:txBody>
                    <a:bodyPr/>
                    <a:lstStyle/>
                    <a:p>
                      <a:pPr marL="0" marR="0" algn="r">
                        <a:lnSpc>
                          <a:spcPct val="115000"/>
                        </a:lnSpc>
                        <a:spcBef>
                          <a:spcPts val="0"/>
                        </a:spcBef>
                        <a:spcAft>
                          <a:spcPts val="0"/>
                        </a:spcAft>
                      </a:pPr>
                      <a:r>
                        <a:rPr lang="en-US" sz="2000" dirty="0">
                          <a:effectLst/>
                        </a:rPr>
                        <a:t>21.4</a:t>
                      </a:r>
                      <a:endParaRPr lang="en-US" sz="2000" dirty="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a:effectLst/>
                        </a:rPr>
                        <a:t>13.8</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10.3</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1.3</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09601">
                <a:tc>
                  <a:txBody>
                    <a:bodyPr/>
                    <a:lstStyle/>
                    <a:p>
                      <a:pPr marL="0" marR="0">
                        <a:lnSpc>
                          <a:spcPct val="115000"/>
                        </a:lnSpc>
                        <a:spcBef>
                          <a:spcPts val="0"/>
                        </a:spcBef>
                        <a:spcAft>
                          <a:spcPts val="0"/>
                        </a:spcAft>
                      </a:pPr>
                      <a:r>
                        <a:rPr lang="en-US" sz="2000">
                          <a:effectLst/>
                        </a:rPr>
                        <a:t>MPU</a:t>
                      </a:r>
                      <a:endParaRPr lang="en-US" sz="200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dirty="0">
                          <a:effectLst/>
                        </a:rPr>
                        <a:t>0</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1.1</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6</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lnSpc>
                          <a:spcPct val="115000"/>
                        </a:lnSpc>
                        <a:spcBef>
                          <a:spcPts val="0"/>
                        </a:spcBef>
                        <a:spcAft>
                          <a:spcPts val="0"/>
                        </a:spcAft>
                      </a:pPr>
                      <a:r>
                        <a:rPr lang="en-US" sz="2000" dirty="0">
                          <a:effectLst/>
                        </a:rPr>
                        <a:t>25.7</a:t>
                      </a:r>
                      <a:endParaRPr lang="en-US" sz="2000" dirty="0">
                        <a:effectLst/>
                        <a:latin typeface="Times New Roman"/>
                        <a:ea typeface="Times New Roman"/>
                      </a:endParaRPr>
                    </a:p>
                  </a:txBody>
                  <a:tcPr marL="68580" marR="68580" marT="0" marB="0" anchor="b"/>
                </a:tc>
                <a:tc>
                  <a:txBody>
                    <a:bodyPr/>
                    <a:lstStyle/>
                    <a:p>
                      <a:pPr marL="0" marR="0" algn="r">
                        <a:lnSpc>
                          <a:spcPct val="115000"/>
                        </a:lnSpc>
                        <a:spcBef>
                          <a:spcPts val="0"/>
                        </a:spcBef>
                        <a:spcAft>
                          <a:spcPts val="0"/>
                        </a:spcAft>
                      </a:pPr>
                      <a:r>
                        <a:rPr lang="en-US" sz="2000" dirty="0">
                          <a:effectLst/>
                        </a:rPr>
                        <a:t>19.6</a:t>
                      </a:r>
                      <a:endParaRPr lang="en-US" sz="2000" dirty="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dirty="0">
                          <a:effectLst/>
                        </a:rPr>
                        <a:t>23.3</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18.3</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1.9</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09601">
                <a:tc>
                  <a:txBody>
                    <a:bodyPr/>
                    <a:lstStyle/>
                    <a:p>
                      <a:pPr marL="0" marR="0">
                        <a:lnSpc>
                          <a:spcPct val="115000"/>
                        </a:lnSpc>
                        <a:spcBef>
                          <a:spcPts val="0"/>
                        </a:spcBef>
                        <a:spcAft>
                          <a:spcPts val="0"/>
                        </a:spcAft>
                      </a:pPr>
                      <a:r>
                        <a:rPr lang="en-US" sz="2000">
                          <a:effectLst/>
                        </a:rPr>
                        <a:t>NC</a:t>
                      </a:r>
                      <a:endParaRPr lang="en-US" sz="200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dirty="0">
                          <a:effectLst/>
                        </a:rPr>
                        <a:t>0.5</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3.1</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11</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lnSpc>
                          <a:spcPct val="115000"/>
                        </a:lnSpc>
                        <a:spcBef>
                          <a:spcPts val="0"/>
                        </a:spcBef>
                        <a:spcAft>
                          <a:spcPts val="0"/>
                        </a:spcAft>
                      </a:pPr>
                      <a:r>
                        <a:rPr lang="en-US" sz="2000" dirty="0">
                          <a:effectLst/>
                        </a:rPr>
                        <a:t>18.7</a:t>
                      </a:r>
                      <a:endParaRPr lang="en-US" sz="2000" dirty="0">
                        <a:effectLst/>
                        <a:latin typeface="Times New Roman"/>
                        <a:ea typeface="Times New Roman"/>
                      </a:endParaRPr>
                    </a:p>
                  </a:txBody>
                  <a:tcPr marL="68580" marR="68580" marT="0" marB="0" anchor="b"/>
                </a:tc>
                <a:tc>
                  <a:txBody>
                    <a:bodyPr/>
                    <a:lstStyle/>
                    <a:p>
                      <a:pPr marL="0" marR="0" algn="r">
                        <a:lnSpc>
                          <a:spcPct val="115000"/>
                        </a:lnSpc>
                        <a:spcBef>
                          <a:spcPts val="0"/>
                        </a:spcBef>
                        <a:spcAft>
                          <a:spcPts val="0"/>
                        </a:spcAft>
                      </a:pPr>
                      <a:r>
                        <a:rPr lang="en-US" sz="2000" dirty="0">
                          <a:effectLst/>
                        </a:rPr>
                        <a:t>23.8</a:t>
                      </a:r>
                      <a:endParaRPr lang="en-US" sz="2000" dirty="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dirty="0">
                          <a:effectLst/>
                        </a:rPr>
                        <a:t>26.8</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15.3</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0.5</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09601">
                <a:tc>
                  <a:txBody>
                    <a:bodyPr/>
                    <a:lstStyle/>
                    <a:p>
                      <a:pPr marL="0" marR="0">
                        <a:lnSpc>
                          <a:spcPct val="115000"/>
                        </a:lnSpc>
                        <a:spcBef>
                          <a:spcPts val="0"/>
                        </a:spcBef>
                        <a:spcAft>
                          <a:spcPts val="0"/>
                        </a:spcAft>
                      </a:pPr>
                      <a:r>
                        <a:rPr lang="en-US" sz="2000" dirty="0">
                          <a:effectLst/>
                        </a:rPr>
                        <a:t>NW</a:t>
                      </a:r>
                      <a:endParaRPr lang="en-US" sz="2000" dirty="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a:effectLst/>
                        </a:rPr>
                        <a:t>0.5</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1.9</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a:effectLst/>
                        </a:rPr>
                        <a:t>7</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lnSpc>
                          <a:spcPct val="115000"/>
                        </a:lnSpc>
                        <a:spcBef>
                          <a:spcPts val="0"/>
                        </a:spcBef>
                        <a:spcAft>
                          <a:spcPts val="0"/>
                        </a:spcAft>
                      </a:pPr>
                      <a:r>
                        <a:rPr lang="en-US" sz="2000">
                          <a:effectLst/>
                        </a:rPr>
                        <a:t>29.5</a:t>
                      </a:r>
                      <a:endParaRPr lang="en-US" sz="2000">
                        <a:effectLst/>
                        <a:latin typeface="Times New Roman"/>
                        <a:ea typeface="Times New Roman"/>
                      </a:endParaRPr>
                    </a:p>
                  </a:txBody>
                  <a:tcPr marL="68580" marR="68580" marT="0" marB="0" anchor="b"/>
                </a:tc>
                <a:tc>
                  <a:txBody>
                    <a:bodyPr/>
                    <a:lstStyle/>
                    <a:p>
                      <a:pPr marL="0" marR="0" algn="r">
                        <a:lnSpc>
                          <a:spcPct val="115000"/>
                        </a:lnSpc>
                        <a:spcBef>
                          <a:spcPts val="0"/>
                        </a:spcBef>
                        <a:spcAft>
                          <a:spcPts val="0"/>
                        </a:spcAft>
                      </a:pPr>
                      <a:r>
                        <a:rPr lang="en-US" sz="2000">
                          <a:effectLst/>
                        </a:rPr>
                        <a:t>24</a:t>
                      </a:r>
                      <a:endParaRPr lang="en-US" sz="200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a:effectLst/>
                        </a:rPr>
                        <a:t>19.9</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a:effectLst/>
                        </a:rPr>
                        <a:t>14.2</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2.1</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30081">
                <a:tc>
                  <a:txBody>
                    <a:bodyPr/>
                    <a:lstStyle/>
                    <a:p>
                      <a:pPr marL="0" marR="0">
                        <a:lnSpc>
                          <a:spcPct val="115000"/>
                        </a:lnSpc>
                        <a:spcBef>
                          <a:spcPts val="0"/>
                        </a:spcBef>
                        <a:spcAft>
                          <a:spcPts val="0"/>
                        </a:spcAft>
                      </a:pPr>
                      <a:r>
                        <a:rPr lang="en-US" sz="2000">
                          <a:effectLst/>
                        </a:rPr>
                        <a:t>WC</a:t>
                      </a:r>
                      <a:endParaRPr lang="en-US" sz="200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a:effectLst/>
                        </a:rPr>
                        <a:t>0.3</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0.6</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a:effectLst/>
                        </a:rPr>
                        <a:t>1.8</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lnSpc>
                          <a:spcPct val="115000"/>
                        </a:lnSpc>
                        <a:spcBef>
                          <a:spcPts val="0"/>
                        </a:spcBef>
                        <a:spcAft>
                          <a:spcPts val="0"/>
                        </a:spcAft>
                      </a:pPr>
                      <a:r>
                        <a:rPr lang="en-US" sz="2000">
                          <a:effectLst/>
                        </a:rPr>
                        <a:t>6.4</a:t>
                      </a:r>
                      <a:endParaRPr lang="en-US" sz="2000">
                        <a:effectLst/>
                        <a:latin typeface="Times New Roman"/>
                        <a:ea typeface="Times New Roman"/>
                      </a:endParaRPr>
                    </a:p>
                  </a:txBody>
                  <a:tcPr marL="68580" marR="68580" marT="0" marB="0" anchor="b"/>
                </a:tc>
                <a:tc>
                  <a:txBody>
                    <a:bodyPr/>
                    <a:lstStyle/>
                    <a:p>
                      <a:pPr marL="0" marR="0" algn="r">
                        <a:lnSpc>
                          <a:spcPct val="115000"/>
                        </a:lnSpc>
                        <a:spcBef>
                          <a:spcPts val="0"/>
                        </a:spcBef>
                        <a:spcAft>
                          <a:spcPts val="0"/>
                        </a:spcAft>
                      </a:pPr>
                      <a:r>
                        <a:rPr lang="en-US" sz="2000">
                          <a:effectLst/>
                        </a:rPr>
                        <a:t>24.8</a:t>
                      </a:r>
                      <a:endParaRPr lang="en-US" sz="200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a:effectLst/>
                        </a:rPr>
                        <a:t>21.3</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a:effectLst/>
                        </a:rPr>
                        <a:t>45.4</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15.5</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816856">
                <a:tc>
                  <a:txBody>
                    <a:bodyPr/>
                    <a:lstStyle/>
                    <a:p>
                      <a:pPr marL="0" marR="0">
                        <a:lnSpc>
                          <a:spcPct val="115000"/>
                        </a:lnSpc>
                        <a:spcBef>
                          <a:spcPts val="0"/>
                        </a:spcBef>
                        <a:spcAft>
                          <a:spcPts val="0"/>
                        </a:spcAft>
                      </a:pPr>
                      <a:r>
                        <a:rPr lang="en-US" sz="2000" dirty="0" smtClean="0">
                          <a:effectLst/>
                        </a:rPr>
                        <a:t>SOUTH AFRICA</a:t>
                      </a:r>
                      <a:endParaRPr lang="en-US" sz="2000" dirty="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a:effectLst/>
                        </a:rPr>
                        <a:t>0.4</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2.3</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a:effectLst/>
                        </a:rPr>
                        <a:t>7.1</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lnSpc>
                          <a:spcPct val="115000"/>
                        </a:lnSpc>
                        <a:spcBef>
                          <a:spcPts val="0"/>
                        </a:spcBef>
                        <a:spcAft>
                          <a:spcPts val="0"/>
                        </a:spcAft>
                      </a:pPr>
                      <a:r>
                        <a:rPr lang="en-US" sz="2000">
                          <a:effectLst/>
                        </a:rPr>
                        <a:t>24.9</a:t>
                      </a:r>
                      <a:endParaRPr lang="en-US" sz="2000">
                        <a:effectLst/>
                        <a:latin typeface="Times New Roman"/>
                        <a:ea typeface="Times New Roman"/>
                      </a:endParaRPr>
                    </a:p>
                  </a:txBody>
                  <a:tcPr marL="68580" marR="68580" marT="0" marB="0" anchor="b"/>
                </a:tc>
                <a:tc>
                  <a:txBody>
                    <a:bodyPr/>
                    <a:lstStyle/>
                    <a:p>
                      <a:pPr marL="0" marR="0" algn="r">
                        <a:lnSpc>
                          <a:spcPct val="115000"/>
                        </a:lnSpc>
                        <a:spcBef>
                          <a:spcPts val="0"/>
                        </a:spcBef>
                        <a:spcAft>
                          <a:spcPts val="0"/>
                        </a:spcAft>
                      </a:pPr>
                      <a:r>
                        <a:rPr lang="en-US" sz="2000">
                          <a:effectLst/>
                        </a:rPr>
                        <a:t>8.8</a:t>
                      </a:r>
                      <a:endParaRPr lang="en-US" sz="200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dirty="0">
                          <a:effectLst/>
                        </a:rPr>
                        <a:t>20.1</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20.8</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4.8</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5" name="Oval 4"/>
          <p:cNvSpPr/>
          <p:nvPr/>
        </p:nvSpPr>
        <p:spPr>
          <a:xfrm>
            <a:off x="6516216" y="6358480"/>
            <a:ext cx="1584176" cy="504056"/>
          </a:xfrm>
          <a:prstGeom prst="ellipse">
            <a:avLst/>
          </a:prstGeom>
          <a:noFill/>
          <a:ln>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xmlns="" val="11054525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95536" y="116632"/>
            <a:ext cx="8229600" cy="936104"/>
          </a:xfrm>
        </p:spPr>
        <p:txBody>
          <a:bodyPr>
            <a:noAutofit/>
          </a:bodyPr>
          <a:lstStyle/>
          <a:p>
            <a:pPr eaLnBrk="1" hangingPunct="1"/>
            <a:r>
              <a:rPr lang="en-US" altLang="en-US" sz="3200" b="1" dirty="0" smtClean="0">
                <a:solidFill>
                  <a:schemeClr val="accent6">
                    <a:lumMod val="75000"/>
                  </a:schemeClr>
                </a:solidFill>
                <a:effectLst>
                  <a:outerShdw blurRad="38100" dist="38100" dir="2700000" algn="tl">
                    <a:srgbClr val="000000">
                      <a:alpha val="43137"/>
                    </a:srgbClr>
                  </a:outerShdw>
                </a:effectLst>
              </a:rPr>
              <a:t>SACMEQ MATH LEVELS &amp; SA GRADE EQUIVALENTS</a:t>
            </a:r>
            <a:endParaRPr lang="en-GB" altLang="en-US" sz="3200" b="1" dirty="0" smtClean="0">
              <a:solidFill>
                <a:schemeClr val="accent6">
                  <a:lumMod val="75000"/>
                </a:schemeClr>
              </a:solidFill>
              <a:effectLst>
                <a:outerShdw blurRad="38100" dist="38100" dir="2700000" algn="tl">
                  <a:srgbClr val="000000">
                    <a:alpha val="43137"/>
                  </a:srgbClr>
                </a:outerShdw>
              </a:effectLst>
            </a:endParaRPr>
          </a:p>
        </p:txBody>
      </p:sp>
      <p:graphicFrame>
        <p:nvGraphicFramePr>
          <p:cNvPr id="101418" name="Group 42"/>
          <p:cNvGraphicFramePr>
            <a:graphicFrameLocks noGrp="1"/>
          </p:cNvGraphicFramePr>
          <p:nvPr>
            <p:ph idx="1"/>
            <p:extLst>
              <p:ext uri="{D42A27DB-BD31-4B8C-83A1-F6EECF244321}">
                <p14:modId xmlns:p14="http://schemas.microsoft.com/office/powerpoint/2010/main" xmlns="" val="3498765274"/>
              </p:ext>
            </p:extLst>
          </p:nvPr>
        </p:nvGraphicFramePr>
        <p:xfrm>
          <a:off x="21776" y="1124744"/>
          <a:ext cx="9122224" cy="5733255"/>
        </p:xfrm>
        <a:graphic>
          <a:graphicData uri="http://schemas.openxmlformats.org/drawingml/2006/table">
            <a:tbl>
              <a:tblPr/>
              <a:tblGrid>
                <a:gridCol w="5301804"/>
                <a:gridCol w="3820420"/>
              </a:tblGrid>
              <a:tr h="5402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SACMEQ Levels of competency</a:t>
                      </a:r>
                      <a:endParaRPr kumimoji="0" lang="en-GB" sz="2400" b="0" i="0" u="none" strike="noStrike" cap="none" normalizeH="0" baseline="0" dirty="0" smtClean="0">
                        <a:ln>
                          <a:noFill/>
                        </a:ln>
                        <a:solidFill>
                          <a:schemeClr val="tx1"/>
                        </a:solidFill>
                        <a:effectLst/>
                        <a:latin typeface="Tahoma" pitchFamily="34" charset="0"/>
                      </a:endParaRPr>
                    </a:p>
                  </a:txBody>
                  <a:tcPr marL="90032" marR="900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36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SA grade equivalents</a:t>
                      </a:r>
                      <a:endParaRPr kumimoji="0" lang="en-GB" sz="2400" b="0" i="0" u="none" strike="noStrike" cap="none" normalizeH="0" baseline="0" dirty="0" smtClean="0">
                        <a:ln>
                          <a:noFill/>
                        </a:ln>
                        <a:solidFill>
                          <a:schemeClr val="tx1"/>
                        </a:solidFill>
                        <a:effectLst/>
                        <a:latin typeface="Tahoma" pitchFamily="34" charset="0"/>
                      </a:endParaRPr>
                    </a:p>
                  </a:txBody>
                  <a:tcPr marL="90032" marR="900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36B"/>
                    </a:solidFill>
                  </a:tcPr>
                </a:tc>
              </a:tr>
              <a:tr h="6080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1. Pre numeracy</a:t>
                      </a:r>
                      <a:endParaRPr kumimoji="0" lang="en-GB" sz="2400" b="0" i="0" u="none" strike="noStrike" cap="none" normalizeH="0" baseline="0" dirty="0" smtClean="0">
                        <a:ln>
                          <a:noFill/>
                        </a:ln>
                        <a:solidFill>
                          <a:schemeClr val="tx1"/>
                        </a:solidFill>
                        <a:effectLst/>
                        <a:latin typeface="Tahoma" pitchFamily="34" charset="0"/>
                      </a:endParaRPr>
                    </a:p>
                  </a:txBody>
                  <a:tcPr marL="90032" marR="900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2 and lower</a:t>
                      </a:r>
                      <a:endParaRPr kumimoji="0" lang="en-GB" sz="2400" b="0" i="0" u="none" strike="noStrike" cap="none" normalizeH="0" baseline="0" dirty="0" smtClean="0">
                        <a:ln>
                          <a:noFill/>
                        </a:ln>
                        <a:solidFill>
                          <a:schemeClr val="tx1"/>
                        </a:solidFill>
                        <a:effectLst/>
                        <a:latin typeface="Tahoma" pitchFamily="34" charset="0"/>
                      </a:endParaRPr>
                    </a:p>
                  </a:txBody>
                  <a:tcPr marL="90032" marR="900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02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2. Emergent numeracy</a:t>
                      </a:r>
                      <a:endParaRPr kumimoji="0" lang="en-GB" sz="2400" b="0" i="0" u="none" strike="noStrike" cap="none" normalizeH="0" baseline="0" dirty="0" smtClean="0">
                        <a:ln>
                          <a:noFill/>
                        </a:ln>
                        <a:solidFill>
                          <a:schemeClr val="tx1"/>
                        </a:solidFill>
                        <a:effectLst/>
                        <a:latin typeface="Tahoma" pitchFamily="34" charset="0"/>
                      </a:endParaRPr>
                    </a:p>
                  </a:txBody>
                  <a:tcPr marL="90032" marR="900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3</a:t>
                      </a:r>
                      <a:endParaRPr kumimoji="0" lang="en-GB" sz="2400" b="0" i="0" u="none" strike="noStrike" cap="none" normalizeH="0" baseline="0" dirty="0" smtClean="0">
                        <a:ln>
                          <a:noFill/>
                        </a:ln>
                        <a:solidFill>
                          <a:schemeClr val="tx1"/>
                        </a:solidFill>
                        <a:effectLst/>
                        <a:latin typeface="Tahoma" pitchFamily="34" charset="0"/>
                      </a:endParaRPr>
                    </a:p>
                  </a:txBody>
                  <a:tcPr marL="90032" marR="900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71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3. Basic numeracy</a:t>
                      </a:r>
                      <a:endParaRPr kumimoji="0" lang="en-GB" sz="2400" b="0" i="0" u="none" strike="noStrike" cap="none" normalizeH="0" baseline="0" dirty="0" smtClean="0">
                        <a:ln>
                          <a:noFill/>
                        </a:ln>
                        <a:solidFill>
                          <a:schemeClr val="tx1"/>
                        </a:solidFill>
                        <a:effectLst/>
                        <a:latin typeface="Tahoma" pitchFamily="34" charset="0"/>
                      </a:endParaRPr>
                    </a:p>
                  </a:txBody>
                  <a:tcPr marL="90032" marR="900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4</a:t>
                      </a:r>
                      <a:endParaRPr kumimoji="0" lang="en-GB" sz="2400" b="0" i="0" u="none" strike="noStrike" cap="none" normalizeH="0" baseline="0" dirty="0" smtClean="0">
                        <a:ln>
                          <a:noFill/>
                        </a:ln>
                        <a:solidFill>
                          <a:schemeClr val="tx1"/>
                        </a:solidFill>
                        <a:effectLst/>
                        <a:latin typeface="Tahoma" pitchFamily="34" charset="0"/>
                      </a:endParaRPr>
                    </a:p>
                  </a:txBody>
                  <a:tcPr marL="90032" marR="900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4. Beginning numeracy</a:t>
                      </a:r>
                      <a:endParaRPr kumimoji="0" lang="en-GB" sz="2400" b="0" i="0" u="none" strike="noStrike" cap="none" normalizeH="0" baseline="0" dirty="0" smtClean="0">
                        <a:ln>
                          <a:noFill/>
                        </a:ln>
                        <a:solidFill>
                          <a:schemeClr val="tx1"/>
                        </a:solidFill>
                        <a:effectLst/>
                        <a:latin typeface="Tahoma" pitchFamily="34" charset="0"/>
                      </a:endParaRPr>
                    </a:p>
                  </a:txBody>
                  <a:tcPr marL="90032" marR="900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5</a:t>
                      </a:r>
                      <a:endParaRPr kumimoji="0" lang="en-GB" sz="2400" b="0" i="0" u="none" strike="noStrike" cap="none" normalizeH="0" baseline="0" dirty="0" smtClean="0">
                        <a:ln>
                          <a:noFill/>
                        </a:ln>
                        <a:solidFill>
                          <a:schemeClr val="tx1"/>
                        </a:solidFill>
                        <a:effectLst/>
                        <a:latin typeface="Tahoma" pitchFamily="34" charset="0"/>
                      </a:endParaRPr>
                    </a:p>
                  </a:txBody>
                  <a:tcPr marL="90032" marR="900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02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5. Competent numeracy</a:t>
                      </a:r>
                    </a:p>
                  </a:txBody>
                  <a:tcPr marL="90032" marR="900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6</a:t>
                      </a:r>
                      <a:endParaRPr kumimoji="0" lang="en-GB" sz="2400" b="0" i="0" u="none" strike="noStrike" cap="none" normalizeH="0" baseline="0" dirty="0" smtClean="0">
                        <a:ln>
                          <a:noFill/>
                        </a:ln>
                        <a:solidFill>
                          <a:schemeClr val="tx1"/>
                        </a:solidFill>
                        <a:effectLst/>
                        <a:latin typeface="Tahoma" pitchFamily="34" charset="0"/>
                      </a:endParaRPr>
                    </a:p>
                  </a:txBody>
                  <a:tcPr marL="90032" marR="900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02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6. Mathematically – skilled</a:t>
                      </a:r>
                      <a:endParaRPr kumimoji="0" lang="en-GB" sz="2400" b="0" i="0" u="none" strike="noStrike" cap="none" normalizeH="0" baseline="0" dirty="0" smtClean="0">
                        <a:ln>
                          <a:noFill/>
                        </a:ln>
                        <a:solidFill>
                          <a:schemeClr val="tx1"/>
                        </a:solidFill>
                        <a:effectLst/>
                        <a:latin typeface="Tahoma" pitchFamily="34" charset="0"/>
                      </a:endParaRPr>
                    </a:p>
                  </a:txBody>
                  <a:tcPr marL="90032" marR="900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7</a:t>
                      </a:r>
                      <a:endParaRPr kumimoji="0" lang="en-GB" sz="2400" b="0" i="0" u="none" strike="noStrike" cap="none" normalizeH="0" baseline="0" dirty="0" smtClean="0">
                        <a:ln>
                          <a:noFill/>
                        </a:ln>
                        <a:solidFill>
                          <a:schemeClr val="tx1"/>
                        </a:solidFill>
                        <a:effectLst/>
                        <a:latin typeface="Tahoma" pitchFamily="34" charset="0"/>
                      </a:endParaRPr>
                    </a:p>
                  </a:txBody>
                  <a:tcPr marL="90032" marR="900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7. Concrete problem-solving skills</a:t>
                      </a:r>
                      <a:endParaRPr kumimoji="0" lang="en-GB" sz="2400" b="0" i="0" u="none" strike="noStrike" cap="none" normalizeH="0" baseline="0" dirty="0" smtClean="0">
                        <a:ln>
                          <a:noFill/>
                        </a:ln>
                        <a:solidFill>
                          <a:schemeClr val="tx1"/>
                        </a:solidFill>
                        <a:effectLst/>
                        <a:latin typeface="Tahoma" pitchFamily="34" charset="0"/>
                      </a:endParaRPr>
                    </a:p>
                  </a:txBody>
                  <a:tcPr marL="90032" marR="900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7+</a:t>
                      </a:r>
                      <a:endParaRPr kumimoji="0" lang="en-GB" sz="2400" b="0" i="0" u="none" strike="noStrike" cap="none" normalizeH="0" baseline="0" dirty="0" smtClean="0">
                        <a:ln>
                          <a:noFill/>
                        </a:ln>
                        <a:solidFill>
                          <a:schemeClr val="tx1"/>
                        </a:solidFill>
                        <a:effectLst/>
                        <a:latin typeface="Tahoma" pitchFamily="34" charset="0"/>
                      </a:endParaRPr>
                    </a:p>
                  </a:txBody>
                  <a:tcPr marL="90032" marR="900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9478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8. Abstract problem –solving skills</a:t>
                      </a:r>
                      <a:endParaRPr kumimoji="0" lang="en-GB" sz="2400" b="0" i="0" u="none" strike="noStrike" cap="none" normalizeH="0" baseline="0" dirty="0" smtClean="0">
                        <a:ln>
                          <a:noFill/>
                        </a:ln>
                        <a:solidFill>
                          <a:schemeClr val="tx1"/>
                        </a:solidFill>
                        <a:effectLst/>
                        <a:latin typeface="Tahoma" pitchFamily="34" charset="0"/>
                      </a:endParaRPr>
                    </a:p>
                  </a:txBody>
                  <a:tcPr marL="90032" marR="900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7++</a:t>
                      </a:r>
                      <a:endParaRPr kumimoji="0" lang="en-GB" sz="2400" b="0" i="0" u="none" strike="noStrike" cap="none" normalizeH="0" baseline="0" dirty="0" smtClean="0">
                        <a:ln>
                          <a:noFill/>
                        </a:ln>
                        <a:solidFill>
                          <a:schemeClr val="tx1"/>
                        </a:solidFill>
                        <a:effectLst/>
                        <a:latin typeface="Tahoma" pitchFamily="34" charset="0"/>
                      </a:endParaRPr>
                    </a:p>
                  </a:txBody>
                  <a:tcPr marL="90032" marR="900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00"/>
                    </a:solidFill>
                  </a:tcPr>
                </a:tc>
              </a:tr>
            </a:tbl>
          </a:graphicData>
        </a:graphic>
      </p:graphicFrame>
    </p:spTree>
    <p:extLst>
      <p:ext uri="{BB962C8B-B14F-4D97-AF65-F5344CB8AC3E}">
        <p14:creationId xmlns:p14="http://schemas.microsoft.com/office/powerpoint/2010/main" xmlns="" val="7224446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99" y="0"/>
            <a:ext cx="8856984" cy="922113"/>
          </a:xfrm>
        </p:spPr>
        <p:txBody>
          <a:bodyPr>
            <a:normAutofit/>
          </a:bodyPr>
          <a:lstStyle/>
          <a:p>
            <a:r>
              <a:rPr lang="en-US" altLang="en-US" sz="3800" b="1" dirty="0" smtClean="0">
                <a:solidFill>
                  <a:schemeClr val="accent6">
                    <a:lumMod val="75000"/>
                  </a:schemeClr>
                </a:solidFill>
                <a:effectLst>
                  <a:outerShdw blurRad="38100" dist="38100" dir="2700000" algn="tl">
                    <a:srgbClr val="000000">
                      <a:alpha val="43137"/>
                    </a:srgbClr>
                  </a:outerShdw>
                </a:effectLst>
                <a:cs typeface="Tahoma" pitchFamily="34" charset="0"/>
              </a:rPr>
              <a:t>LEVELS OF ACHIEVEMENT – MATHEMATICS</a:t>
            </a:r>
            <a:endParaRPr lang="en-US" sz="3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90782038"/>
              </p:ext>
            </p:extLst>
          </p:nvPr>
        </p:nvGraphicFramePr>
        <p:xfrm>
          <a:off x="2" y="1131292"/>
          <a:ext cx="9094178" cy="5726710"/>
        </p:xfrm>
        <a:graphic>
          <a:graphicData uri="http://schemas.openxmlformats.org/drawingml/2006/table">
            <a:tbl>
              <a:tblPr firstRow="1" firstCol="1" bandRow="1">
                <a:tableStyleId>{073A0DAA-6AF3-43AB-8588-CEC1D06C72B9}</a:tableStyleId>
              </a:tblPr>
              <a:tblGrid>
                <a:gridCol w="1395775"/>
                <a:gridCol w="1013377"/>
                <a:gridCol w="942840"/>
                <a:gridCol w="957031"/>
                <a:gridCol w="957031"/>
                <a:gridCol w="957031"/>
                <a:gridCol w="957031"/>
                <a:gridCol w="957031"/>
                <a:gridCol w="957031"/>
              </a:tblGrid>
              <a:tr h="403493">
                <a:tc rowSpan="3">
                  <a:txBody>
                    <a:bodyPr/>
                    <a:lstStyle/>
                    <a:p>
                      <a:pPr marL="0" marR="0" algn="ctr">
                        <a:lnSpc>
                          <a:spcPct val="115000"/>
                        </a:lnSpc>
                        <a:spcBef>
                          <a:spcPts val="0"/>
                        </a:spcBef>
                        <a:spcAft>
                          <a:spcPts val="0"/>
                        </a:spcAft>
                      </a:pPr>
                      <a:r>
                        <a:rPr lang="en-US" sz="2000" dirty="0">
                          <a:effectLst/>
                        </a:rPr>
                        <a:t>SACMEQ IV</a:t>
                      </a:r>
                      <a:endParaRPr lang="en-US" sz="2000" dirty="0">
                        <a:effectLst/>
                        <a:latin typeface="Times New Roman"/>
                        <a:ea typeface="Times New Roman"/>
                      </a:endParaRPr>
                    </a:p>
                  </a:txBody>
                  <a:tcPr marL="68580" marR="68580" marT="0" marB="0" anchor="ctr"/>
                </a:tc>
                <a:tc gridSpan="2">
                  <a:txBody>
                    <a:bodyPr/>
                    <a:lstStyle/>
                    <a:p>
                      <a:pPr marL="0" marR="0" algn="r">
                        <a:lnSpc>
                          <a:spcPct val="115000"/>
                        </a:lnSpc>
                        <a:spcBef>
                          <a:spcPts val="0"/>
                        </a:spcBef>
                        <a:spcAft>
                          <a:spcPts val="0"/>
                        </a:spcAft>
                      </a:pPr>
                      <a:r>
                        <a:rPr lang="en-US" sz="2000" dirty="0" smtClean="0">
                          <a:effectLst/>
                          <a:latin typeface="+mn-lt"/>
                          <a:ea typeface="Times New Roman"/>
                        </a:rPr>
                        <a:t>NON</a:t>
                      </a:r>
                      <a:r>
                        <a:rPr lang="en-US" sz="2000" baseline="0" dirty="0" smtClean="0">
                          <a:effectLst/>
                          <a:latin typeface="+mn-lt"/>
                          <a:ea typeface="Times New Roman"/>
                        </a:rPr>
                        <a:t> NUMERATE</a:t>
                      </a:r>
                      <a:endParaRPr lang="en-US" sz="2000" dirty="0">
                        <a:effectLst/>
                        <a:latin typeface="+mn-lt"/>
                        <a:ea typeface="Times New Roman"/>
                      </a:endParaRPr>
                    </a:p>
                  </a:txBody>
                  <a:tcPr marL="68580" marR="68580" marT="0" marB="0" anchor="b"/>
                </a:tc>
                <a:tc hMerge="1">
                  <a:txBody>
                    <a:bodyPr/>
                    <a:lstStyle/>
                    <a:p>
                      <a:pPr marL="0" marR="0" algn="r">
                        <a:lnSpc>
                          <a:spcPct val="115000"/>
                        </a:lnSpc>
                        <a:spcBef>
                          <a:spcPts val="0"/>
                        </a:spcBef>
                        <a:spcAft>
                          <a:spcPts val="0"/>
                        </a:spcAft>
                      </a:pPr>
                      <a:endParaRPr lang="en-US" sz="2000" dirty="0">
                        <a:effectLst/>
                        <a:latin typeface="Times New Roman"/>
                        <a:ea typeface="Times New Roman"/>
                      </a:endParaRPr>
                    </a:p>
                  </a:txBody>
                  <a:tcPr marL="68580" marR="68580" marT="0" marB="0" anchor="b"/>
                </a:tc>
                <a:tc rowSpan="2">
                  <a:txBody>
                    <a:bodyPr/>
                    <a:lstStyle/>
                    <a:p>
                      <a:pPr marL="0" marR="0" algn="r">
                        <a:lnSpc>
                          <a:spcPct val="115000"/>
                        </a:lnSpc>
                        <a:spcBef>
                          <a:spcPts val="0"/>
                        </a:spcBef>
                        <a:spcAft>
                          <a:spcPts val="0"/>
                        </a:spcAft>
                      </a:pPr>
                      <a:r>
                        <a:rPr lang="en-US" sz="2000" dirty="0">
                          <a:effectLst/>
                        </a:rPr>
                        <a:t>Level 3</a:t>
                      </a:r>
                      <a:endParaRPr lang="en-US" sz="2000" dirty="0">
                        <a:effectLst/>
                        <a:latin typeface="Times New Roman"/>
                        <a:ea typeface="Times New Roman"/>
                      </a:endParaRPr>
                    </a:p>
                  </a:txBody>
                  <a:tcPr marL="68580" marR="68580" marT="0" marB="0" anchor="b"/>
                </a:tc>
                <a:tc rowSpan="2">
                  <a:txBody>
                    <a:bodyPr/>
                    <a:lstStyle/>
                    <a:p>
                      <a:pPr marL="0" marR="0" algn="r">
                        <a:lnSpc>
                          <a:spcPct val="115000"/>
                        </a:lnSpc>
                        <a:spcBef>
                          <a:spcPts val="0"/>
                        </a:spcBef>
                        <a:spcAft>
                          <a:spcPts val="0"/>
                        </a:spcAft>
                      </a:pPr>
                      <a:r>
                        <a:rPr lang="en-US" sz="2000" dirty="0">
                          <a:effectLst/>
                        </a:rPr>
                        <a:t>Level 4</a:t>
                      </a:r>
                      <a:endParaRPr lang="en-US" sz="2000" dirty="0">
                        <a:effectLst/>
                        <a:latin typeface="Times New Roman"/>
                        <a:ea typeface="Times New Roman"/>
                      </a:endParaRPr>
                    </a:p>
                  </a:txBody>
                  <a:tcPr marL="68580" marR="68580" marT="0" marB="0" anchor="b"/>
                </a:tc>
                <a:tc rowSpan="2">
                  <a:txBody>
                    <a:bodyPr/>
                    <a:lstStyle/>
                    <a:p>
                      <a:pPr marL="0" marR="0" algn="r">
                        <a:lnSpc>
                          <a:spcPct val="115000"/>
                        </a:lnSpc>
                        <a:spcBef>
                          <a:spcPts val="0"/>
                        </a:spcBef>
                        <a:spcAft>
                          <a:spcPts val="0"/>
                        </a:spcAft>
                      </a:pPr>
                      <a:r>
                        <a:rPr lang="en-US" sz="2000" dirty="0">
                          <a:effectLst/>
                        </a:rPr>
                        <a:t>Level 5</a:t>
                      </a:r>
                      <a:endParaRPr lang="en-US" sz="2000" dirty="0">
                        <a:effectLst/>
                        <a:latin typeface="Times New Roman"/>
                        <a:ea typeface="Times New Roman"/>
                      </a:endParaRPr>
                    </a:p>
                  </a:txBody>
                  <a:tcPr marL="68580" marR="68580" marT="0" marB="0" anchor="b"/>
                </a:tc>
                <a:tc gridSpan="3">
                  <a:txBody>
                    <a:bodyPr/>
                    <a:lstStyle/>
                    <a:p>
                      <a:pPr marL="0" marR="0" algn="ctr">
                        <a:lnSpc>
                          <a:spcPct val="115000"/>
                        </a:lnSpc>
                        <a:spcBef>
                          <a:spcPts val="0"/>
                        </a:spcBef>
                        <a:spcAft>
                          <a:spcPts val="0"/>
                        </a:spcAft>
                      </a:pPr>
                      <a:r>
                        <a:rPr lang="en-US" sz="2000" dirty="0" smtClean="0">
                          <a:effectLst/>
                          <a:latin typeface="+mn-lt"/>
                          <a:ea typeface="Times New Roman"/>
                        </a:rPr>
                        <a:t>ADVANCED</a:t>
                      </a:r>
                      <a:r>
                        <a:rPr lang="en-US" sz="2000" dirty="0" smtClean="0">
                          <a:effectLst/>
                          <a:latin typeface="Times New Roman"/>
                          <a:ea typeface="Times New Roman"/>
                        </a:rPr>
                        <a:t> </a:t>
                      </a:r>
                      <a:endParaRPr lang="en-US" sz="2000" dirty="0">
                        <a:effectLst/>
                        <a:latin typeface="Times New Roman"/>
                        <a:ea typeface="Times New Roman"/>
                      </a:endParaRPr>
                    </a:p>
                  </a:txBody>
                  <a:tcPr marL="68580" marR="68580" marT="0" marB="0" anchor="b"/>
                </a:tc>
                <a:tc hMerge="1">
                  <a:txBody>
                    <a:bodyPr/>
                    <a:lstStyle/>
                    <a:p>
                      <a:pPr marL="0" marR="0" algn="r">
                        <a:lnSpc>
                          <a:spcPct val="115000"/>
                        </a:lnSpc>
                        <a:spcBef>
                          <a:spcPts val="0"/>
                        </a:spcBef>
                        <a:spcAft>
                          <a:spcPts val="0"/>
                        </a:spcAft>
                      </a:pPr>
                      <a:endParaRPr lang="en-US" sz="2000" dirty="0">
                        <a:effectLst/>
                        <a:latin typeface="Times New Roman"/>
                        <a:ea typeface="Times New Roman"/>
                      </a:endParaRPr>
                    </a:p>
                  </a:txBody>
                  <a:tcPr marL="68580" marR="68580" marT="0" marB="0" anchor="b"/>
                </a:tc>
                <a:tc hMerge="1">
                  <a:txBody>
                    <a:bodyPr/>
                    <a:lstStyle/>
                    <a:p>
                      <a:pPr marL="0" marR="0" algn="r">
                        <a:lnSpc>
                          <a:spcPct val="115000"/>
                        </a:lnSpc>
                        <a:spcBef>
                          <a:spcPts val="0"/>
                        </a:spcBef>
                        <a:spcAft>
                          <a:spcPts val="0"/>
                        </a:spcAft>
                      </a:pPr>
                      <a:endParaRPr lang="en-US" sz="2000" dirty="0">
                        <a:effectLst/>
                        <a:latin typeface="Times New Roman"/>
                        <a:ea typeface="Times New Roman"/>
                      </a:endParaRPr>
                    </a:p>
                  </a:txBody>
                  <a:tcPr marL="68580" marR="68580" marT="0" marB="0" anchor="b"/>
                </a:tc>
              </a:tr>
              <a:tr h="403493">
                <a:tc vMerge="1">
                  <a:txBody>
                    <a:bodyPr/>
                    <a:lstStyle/>
                    <a:p>
                      <a:endParaRPr lang="en-US"/>
                    </a:p>
                  </a:txBody>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2000" dirty="0" smtClean="0">
                          <a:effectLst/>
                        </a:rPr>
                        <a:t>Level 1</a:t>
                      </a:r>
                      <a:endParaRPr lang="en-US" sz="2000" dirty="0" smtClean="0">
                        <a:effectLst/>
                        <a:latin typeface="Times New Roman"/>
                        <a:ea typeface="Times New Roman"/>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2000" dirty="0" smtClean="0">
                          <a:effectLst/>
                        </a:rPr>
                        <a:t>Level 2</a:t>
                      </a:r>
                      <a:endParaRPr lang="en-US" sz="2000" dirty="0" smtClean="0">
                        <a:effectLst/>
                        <a:latin typeface="Times New Roman"/>
                        <a:ea typeface="Times New Roman"/>
                      </a:endParaRPr>
                    </a:p>
                  </a:txBody>
                  <a:tcPr marL="68580" marR="68580" marT="0" marB="0" anchor="b">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2000" dirty="0" smtClean="0">
                          <a:effectLst/>
                        </a:rPr>
                        <a:t>Level 6</a:t>
                      </a:r>
                      <a:endParaRPr lang="en-US" sz="2000" dirty="0" smtClean="0">
                        <a:effectLst/>
                        <a:latin typeface="Times New Roman"/>
                        <a:ea typeface="Times New Roman"/>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effectLst/>
                        </a:rPr>
                        <a:t>Level 7</a:t>
                      </a:r>
                      <a:endParaRPr lang="en-US" sz="2000" dirty="0">
                        <a:effectLst/>
                        <a:latin typeface="Times New Roman"/>
                        <a:ea typeface="Times New Roman"/>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effectLst/>
                        </a:rPr>
                        <a:t>Level 8</a:t>
                      </a:r>
                      <a:endParaRPr lang="en-US" sz="2000" dirty="0">
                        <a:effectLst/>
                        <a:latin typeface="Times New Roman"/>
                        <a:ea typeface="Times New Roman"/>
                      </a:endParaRPr>
                    </a:p>
                  </a:txBody>
                  <a:tcPr marL="68580" marR="68580" marT="0" marB="0" anchor="b">
                    <a:lnB w="12700" cap="flat" cmpd="sng" algn="ctr">
                      <a:solidFill>
                        <a:schemeClr val="tx1"/>
                      </a:solidFill>
                      <a:prstDash val="solid"/>
                      <a:round/>
                      <a:headEnd type="none" w="med" len="med"/>
                      <a:tailEnd type="none" w="med" len="med"/>
                    </a:lnB>
                  </a:tcPr>
                </a:tc>
              </a:tr>
              <a:tr h="427561">
                <a:tc vMerge="1">
                  <a:txBody>
                    <a:bodyPr/>
                    <a:lstStyle/>
                    <a:p>
                      <a:endParaRPr lang="en-US"/>
                    </a:p>
                  </a:txBody>
                  <a:tcPr/>
                </a:tc>
                <a:tc>
                  <a:txBody>
                    <a:bodyPr/>
                    <a:lstStyle/>
                    <a:p>
                      <a:pPr marL="0" marR="0" algn="r">
                        <a:lnSpc>
                          <a:spcPct val="115000"/>
                        </a:lnSpc>
                        <a:spcBef>
                          <a:spcPts val="0"/>
                        </a:spcBef>
                        <a:spcAft>
                          <a:spcPts val="0"/>
                        </a:spcAft>
                      </a:pPr>
                      <a:r>
                        <a:rPr lang="en-US" sz="2000" dirty="0">
                          <a:effectLst/>
                        </a:rPr>
                        <a:t>%</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lnSpc>
                          <a:spcPct val="115000"/>
                        </a:lnSpc>
                        <a:spcBef>
                          <a:spcPts val="0"/>
                        </a:spcBef>
                        <a:spcAft>
                          <a:spcPts val="0"/>
                        </a:spcAft>
                      </a:pPr>
                      <a:r>
                        <a:rPr lang="en-US" sz="2000">
                          <a:effectLst/>
                        </a:rPr>
                        <a:t>%</a:t>
                      </a:r>
                      <a:endParaRPr lang="en-US" sz="2000">
                        <a:effectLst/>
                        <a:latin typeface="Times New Roman"/>
                        <a:ea typeface="Times New Roman"/>
                      </a:endParaRPr>
                    </a:p>
                  </a:txBody>
                  <a:tcPr marL="68580" marR="68580" marT="0" marB="0" anchor="b"/>
                </a:tc>
                <a:tc>
                  <a:txBody>
                    <a:bodyPr/>
                    <a:lstStyle/>
                    <a:p>
                      <a:pPr marL="0" marR="0" algn="r">
                        <a:lnSpc>
                          <a:spcPct val="115000"/>
                        </a:lnSpc>
                        <a:spcBef>
                          <a:spcPts val="0"/>
                        </a:spcBef>
                        <a:spcAft>
                          <a:spcPts val="0"/>
                        </a:spcAft>
                      </a:pPr>
                      <a:r>
                        <a:rPr lang="en-US" sz="2000">
                          <a:effectLst/>
                        </a:rPr>
                        <a:t>%</a:t>
                      </a:r>
                      <a:endParaRPr lang="en-US" sz="200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dirty="0">
                          <a:effectLst/>
                        </a:rPr>
                        <a:t>%</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07202">
                <a:tc>
                  <a:txBody>
                    <a:bodyPr/>
                    <a:lstStyle/>
                    <a:p>
                      <a:pPr marL="0" marR="0">
                        <a:lnSpc>
                          <a:spcPct val="115000"/>
                        </a:lnSpc>
                        <a:spcBef>
                          <a:spcPts val="0"/>
                        </a:spcBef>
                        <a:spcAft>
                          <a:spcPts val="0"/>
                        </a:spcAft>
                      </a:pPr>
                      <a:r>
                        <a:rPr lang="en-US" sz="2000" dirty="0">
                          <a:effectLst/>
                        </a:rPr>
                        <a:t>EC</a:t>
                      </a:r>
                      <a:endParaRPr lang="en-US" sz="2000" dirty="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a:effectLst/>
                        </a:rPr>
                        <a:t>0</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6.9</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a:effectLst/>
                        </a:rPr>
                        <a:t>26.7</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lnSpc>
                          <a:spcPct val="115000"/>
                        </a:lnSpc>
                        <a:spcBef>
                          <a:spcPts val="0"/>
                        </a:spcBef>
                        <a:spcAft>
                          <a:spcPts val="0"/>
                        </a:spcAft>
                      </a:pPr>
                      <a:r>
                        <a:rPr lang="en-US" sz="2000" dirty="0">
                          <a:effectLst/>
                        </a:rPr>
                        <a:t>26.9</a:t>
                      </a:r>
                      <a:endParaRPr lang="en-US" sz="2000" dirty="0">
                        <a:effectLst/>
                        <a:latin typeface="Times New Roman"/>
                        <a:ea typeface="Times New Roman"/>
                      </a:endParaRPr>
                    </a:p>
                  </a:txBody>
                  <a:tcPr marL="68580" marR="68580" marT="0" marB="0" anchor="b"/>
                </a:tc>
                <a:tc>
                  <a:txBody>
                    <a:bodyPr/>
                    <a:lstStyle/>
                    <a:p>
                      <a:pPr marL="0" marR="0" algn="r">
                        <a:lnSpc>
                          <a:spcPct val="115000"/>
                        </a:lnSpc>
                        <a:spcBef>
                          <a:spcPts val="0"/>
                        </a:spcBef>
                        <a:spcAft>
                          <a:spcPts val="0"/>
                        </a:spcAft>
                      </a:pPr>
                      <a:r>
                        <a:rPr lang="en-US" sz="2000">
                          <a:effectLst/>
                        </a:rPr>
                        <a:t>22.9</a:t>
                      </a:r>
                      <a:endParaRPr lang="en-US" sz="200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a:effectLst/>
                        </a:rPr>
                        <a:t>10.9</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5.3</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0.4</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07202">
                <a:tc>
                  <a:txBody>
                    <a:bodyPr/>
                    <a:lstStyle/>
                    <a:p>
                      <a:pPr marL="0" marR="0">
                        <a:lnSpc>
                          <a:spcPct val="115000"/>
                        </a:lnSpc>
                        <a:spcBef>
                          <a:spcPts val="0"/>
                        </a:spcBef>
                        <a:spcAft>
                          <a:spcPts val="0"/>
                        </a:spcAft>
                      </a:pPr>
                      <a:r>
                        <a:rPr lang="en-US" sz="2000" dirty="0">
                          <a:effectLst/>
                        </a:rPr>
                        <a:t>FS</a:t>
                      </a:r>
                      <a:endParaRPr lang="en-US" sz="2000" dirty="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a:effectLst/>
                        </a:rPr>
                        <a:t>0</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1.5</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a:effectLst/>
                        </a:rPr>
                        <a:t>22.6</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lnSpc>
                          <a:spcPct val="115000"/>
                        </a:lnSpc>
                        <a:spcBef>
                          <a:spcPts val="0"/>
                        </a:spcBef>
                        <a:spcAft>
                          <a:spcPts val="0"/>
                        </a:spcAft>
                      </a:pPr>
                      <a:r>
                        <a:rPr lang="en-US" sz="2000" dirty="0">
                          <a:effectLst/>
                        </a:rPr>
                        <a:t>30.6</a:t>
                      </a:r>
                      <a:endParaRPr lang="en-US" sz="2000" dirty="0">
                        <a:effectLst/>
                        <a:latin typeface="Times New Roman"/>
                        <a:ea typeface="Times New Roman"/>
                      </a:endParaRPr>
                    </a:p>
                  </a:txBody>
                  <a:tcPr marL="68580" marR="68580" marT="0" marB="0" anchor="b"/>
                </a:tc>
                <a:tc>
                  <a:txBody>
                    <a:bodyPr/>
                    <a:lstStyle/>
                    <a:p>
                      <a:pPr marL="0" marR="0" algn="r">
                        <a:lnSpc>
                          <a:spcPct val="115000"/>
                        </a:lnSpc>
                        <a:spcBef>
                          <a:spcPts val="0"/>
                        </a:spcBef>
                        <a:spcAft>
                          <a:spcPts val="0"/>
                        </a:spcAft>
                      </a:pPr>
                      <a:r>
                        <a:rPr lang="en-US" sz="2000" dirty="0">
                          <a:effectLst/>
                        </a:rPr>
                        <a:t>27.7</a:t>
                      </a:r>
                      <a:endParaRPr lang="en-US" sz="2000" dirty="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a:effectLst/>
                        </a:rPr>
                        <a:t>12.8</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a:effectLst/>
                        </a:rPr>
                        <a:t>3.7</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1.1</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07202">
                <a:tc>
                  <a:txBody>
                    <a:bodyPr/>
                    <a:lstStyle/>
                    <a:p>
                      <a:pPr marL="0" marR="0">
                        <a:lnSpc>
                          <a:spcPct val="115000"/>
                        </a:lnSpc>
                        <a:spcBef>
                          <a:spcPts val="0"/>
                        </a:spcBef>
                        <a:spcAft>
                          <a:spcPts val="0"/>
                        </a:spcAft>
                      </a:pPr>
                      <a:r>
                        <a:rPr lang="en-US" sz="2000" dirty="0">
                          <a:effectLst/>
                        </a:rPr>
                        <a:t>GP</a:t>
                      </a:r>
                      <a:endParaRPr lang="en-US" sz="2000" dirty="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a:effectLst/>
                        </a:rPr>
                        <a:t>0</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2.6</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a:effectLst/>
                        </a:rPr>
                        <a:t>14.3</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lnSpc>
                          <a:spcPct val="115000"/>
                        </a:lnSpc>
                        <a:spcBef>
                          <a:spcPts val="0"/>
                        </a:spcBef>
                        <a:spcAft>
                          <a:spcPts val="0"/>
                        </a:spcAft>
                      </a:pPr>
                      <a:r>
                        <a:rPr lang="en-US" sz="2000">
                          <a:effectLst/>
                        </a:rPr>
                        <a:t>26.1</a:t>
                      </a:r>
                      <a:endParaRPr lang="en-US" sz="2000">
                        <a:effectLst/>
                        <a:latin typeface="Times New Roman"/>
                        <a:ea typeface="Times New Roman"/>
                      </a:endParaRPr>
                    </a:p>
                  </a:txBody>
                  <a:tcPr marL="68580" marR="68580" marT="0" marB="0" anchor="b"/>
                </a:tc>
                <a:tc>
                  <a:txBody>
                    <a:bodyPr/>
                    <a:lstStyle/>
                    <a:p>
                      <a:pPr marL="0" marR="0" algn="r">
                        <a:lnSpc>
                          <a:spcPct val="115000"/>
                        </a:lnSpc>
                        <a:spcBef>
                          <a:spcPts val="0"/>
                        </a:spcBef>
                        <a:spcAft>
                          <a:spcPts val="0"/>
                        </a:spcAft>
                      </a:pPr>
                      <a:r>
                        <a:rPr lang="en-US" sz="2000">
                          <a:effectLst/>
                        </a:rPr>
                        <a:t>24.3</a:t>
                      </a:r>
                      <a:endParaRPr lang="en-US" sz="200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dirty="0">
                          <a:effectLst/>
                        </a:rPr>
                        <a:t>17.4</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a:effectLst/>
                        </a:rPr>
                        <a:t>11.3</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3.9</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07202">
                <a:tc>
                  <a:txBody>
                    <a:bodyPr/>
                    <a:lstStyle/>
                    <a:p>
                      <a:pPr marL="0" marR="0">
                        <a:lnSpc>
                          <a:spcPct val="115000"/>
                        </a:lnSpc>
                        <a:spcBef>
                          <a:spcPts val="0"/>
                        </a:spcBef>
                        <a:spcAft>
                          <a:spcPts val="0"/>
                        </a:spcAft>
                      </a:pPr>
                      <a:r>
                        <a:rPr lang="en-US" sz="2000" dirty="0">
                          <a:effectLst/>
                        </a:rPr>
                        <a:t>KZN</a:t>
                      </a:r>
                      <a:endParaRPr lang="en-US" sz="2000" dirty="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a:effectLst/>
                        </a:rPr>
                        <a:t>0</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4.9</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a:effectLst/>
                        </a:rPr>
                        <a:t>23.2</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lnSpc>
                          <a:spcPct val="115000"/>
                        </a:lnSpc>
                        <a:spcBef>
                          <a:spcPts val="0"/>
                        </a:spcBef>
                        <a:spcAft>
                          <a:spcPts val="0"/>
                        </a:spcAft>
                      </a:pPr>
                      <a:r>
                        <a:rPr lang="en-US" sz="2000">
                          <a:effectLst/>
                        </a:rPr>
                        <a:t>30.4</a:t>
                      </a:r>
                      <a:endParaRPr lang="en-US" sz="2000">
                        <a:effectLst/>
                        <a:latin typeface="Times New Roman"/>
                        <a:ea typeface="Times New Roman"/>
                      </a:endParaRPr>
                    </a:p>
                  </a:txBody>
                  <a:tcPr marL="68580" marR="68580" marT="0" marB="0" anchor="b"/>
                </a:tc>
                <a:tc>
                  <a:txBody>
                    <a:bodyPr/>
                    <a:lstStyle/>
                    <a:p>
                      <a:pPr marL="0" marR="0" algn="r">
                        <a:lnSpc>
                          <a:spcPct val="115000"/>
                        </a:lnSpc>
                        <a:spcBef>
                          <a:spcPts val="0"/>
                        </a:spcBef>
                        <a:spcAft>
                          <a:spcPts val="0"/>
                        </a:spcAft>
                      </a:pPr>
                      <a:r>
                        <a:rPr lang="en-US" sz="2000">
                          <a:effectLst/>
                        </a:rPr>
                        <a:t>24.1</a:t>
                      </a:r>
                      <a:endParaRPr lang="en-US" sz="200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dirty="0">
                          <a:effectLst/>
                        </a:rPr>
                        <a:t>10.5</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a:effectLst/>
                        </a:rPr>
                        <a:t>5.7</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1.2</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07202">
                <a:tc>
                  <a:txBody>
                    <a:bodyPr/>
                    <a:lstStyle/>
                    <a:p>
                      <a:pPr marL="0" marR="0">
                        <a:lnSpc>
                          <a:spcPct val="115000"/>
                        </a:lnSpc>
                        <a:spcBef>
                          <a:spcPts val="0"/>
                        </a:spcBef>
                        <a:spcAft>
                          <a:spcPts val="0"/>
                        </a:spcAft>
                      </a:pPr>
                      <a:r>
                        <a:rPr lang="en-US" sz="2000" dirty="0">
                          <a:effectLst/>
                        </a:rPr>
                        <a:t>LP</a:t>
                      </a:r>
                      <a:endParaRPr lang="en-US" sz="2000" dirty="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a:effectLst/>
                        </a:rPr>
                        <a:t>0.8</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7.6</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a:effectLst/>
                        </a:rPr>
                        <a:t>30.2</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lnSpc>
                          <a:spcPct val="115000"/>
                        </a:lnSpc>
                        <a:spcBef>
                          <a:spcPts val="0"/>
                        </a:spcBef>
                        <a:spcAft>
                          <a:spcPts val="0"/>
                        </a:spcAft>
                      </a:pPr>
                      <a:r>
                        <a:rPr lang="en-US" sz="2000">
                          <a:effectLst/>
                        </a:rPr>
                        <a:t>31.9</a:t>
                      </a:r>
                      <a:endParaRPr lang="en-US" sz="2000">
                        <a:effectLst/>
                        <a:latin typeface="Times New Roman"/>
                        <a:ea typeface="Times New Roman"/>
                      </a:endParaRPr>
                    </a:p>
                  </a:txBody>
                  <a:tcPr marL="68580" marR="68580" marT="0" marB="0" anchor="b"/>
                </a:tc>
                <a:tc>
                  <a:txBody>
                    <a:bodyPr/>
                    <a:lstStyle/>
                    <a:p>
                      <a:pPr marL="0" marR="0" algn="r">
                        <a:lnSpc>
                          <a:spcPct val="115000"/>
                        </a:lnSpc>
                        <a:spcBef>
                          <a:spcPts val="0"/>
                        </a:spcBef>
                        <a:spcAft>
                          <a:spcPts val="0"/>
                        </a:spcAft>
                      </a:pPr>
                      <a:r>
                        <a:rPr lang="en-US" sz="2000">
                          <a:effectLst/>
                        </a:rPr>
                        <a:t>18.4</a:t>
                      </a:r>
                      <a:endParaRPr lang="en-US" sz="200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a:effectLst/>
                        </a:rPr>
                        <a:t>7.8</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a:effectLst/>
                        </a:rPr>
                        <a:t>2.8</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0.5</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07202">
                <a:tc>
                  <a:txBody>
                    <a:bodyPr/>
                    <a:lstStyle/>
                    <a:p>
                      <a:pPr marL="0" marR="0">
                        <a:lnSpc>
                          <a:spcPct val="115000"/>
                        </a:lnSpc>
                        <a:spcBef>
                          <a:spcPts val="0"/>
                        </a:spcBef>
                        <a:spcAft>
                          <a:spcPts val="0"/>
                        </a:spcAft>
                      </a:pPr>
                      <a:r>
                        <a:rPr lang="en-US" sz="2000" dirty="0">
                          <a:effectLst/>
                        </a:rPr>
                        <a:t>MPU</a:t>
                      </a:r>
                      <a:endParaRPr lang="en-US" sz="2000" dirty="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a:effectLst/>
                        </a:rPr>
                        <a:t>0.2</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5</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a:effectLst/>
                        </a:rPr>
                        <a:t>24.4</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lnSpc>
                          <a:spcPct val="115000"/>
                        </a:lnSpc>
                        <a:spcBef>
                          <a:spcPts val="0"/>
                        </a:spcBef>
                        <a:spcAft>
                          <a:spcPts val="0"/>
                        </a:spcAft>
                      </a:pPr>
                      <a:r>
                        <a:rPr lang="en-US" sz="2000">
                          <a:effectLst/>
                        </a:rPr>
                        <a:t>29.3</a:t>
                      </a:r>
                      <a:endParaRPr lang="en-US" sz="2000">
                        <a:effectLst/>
                        <a:latin typeface="Times New Roman"/>
                        <a:ea typeface="Times New Roman"/>
                      </a:endParaRPr>
                    </a:p>
                  </a:txBody>
                  <a:tcPr marL="68580" marR="68580" marT="0" marB="0" anchor="b"/>
                </a:tc>
                <a:tc>
                  <a:txBody>
                    <a:bodyPr/>
                    <a:lstStyle/>
                    <a:p>
                      <a:pPr marL="0" marR="0" algn="r">
                        <a:lnSpc>
                          <a:spcPct val="115000"/>
                        </a:lnSpc>
                        <a:spcBef>
                          <a:spcPts val="0"/>
                        </a:spcBef>
                        <a:spcAft>
                          <a:spcPts val="0"/>
                        </a:spcAft>
                      </a:pPr>
                      <a:r>
                        <a:rPr lang="en-US" sz="2000">
                          <a:effectLst/>
                        </a:rPr>
                        <a:t>22.7</a:t>
                      </a:r>
                      <a:endParaRPr lang="en-US" sz="200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a:effectLst/>
                        </a:rPr>
                        <a:t>15.4</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2.1</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0.9</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07202">
                <a:tc>
                  <a:txBody>
                    <a:bodyPr/>
                    <a:lstStyle/>
                    <a:p>
                      <a:pPr marL="0" marR="0">
                        <a:lnSpc>
                          <a:spcPct val="115000"/>
                        </a:lnSpc>
                        <a:spcBef>
                          <a:spcPts val="0"/>
                        </a:spcBef>
                        <a:spcAft>
                          <a:spcPts val="0"/>
                        </a:spcAft>
                      </a:pPr>
                      <a:r>
                        <a:rPr lang="en-US" sz="2000" dirty="0">
                          <a:effectLst/>
                        </a:rPr>
                        <a:t>NC</a:t>
                      </a:r>
                      <a:endParaRPr lang="en-US" sz="2000" dirty="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a:effectLst/>
                        </a:rPr>
                        <a:t>0</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2.9</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a:effectLst/>
                        </a:rPr>
                        <a:t>22</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lnSpc>
                          <a:spcPct val="115000"/>
                        </a:lnSpc>
                        <a:spcBef>
                          <a:spcPts val="0"/>
                        </a:spcBef>
                        <a:spcAft>
                          <a:spcPts val="0"/>
                        </a:spcAft>
                      </a:pPr>
                      <a:r>
                        <a:rPr lang="en-US" sz="2000">
                          <a:effectLst/>
                        </a:rPr>
                        <a:t>34.9</a:t>
                      </a:r>
                      <a:endParaRPr lang="en-US" sz="2000">
                        <a:effectLst/>
                        <a:latin typeface="Times New Roman"/>
                        <a:ea typeface="Times New Roman"/>
                      </a:endParaRPr>
                    </a:p>
                  </a:txBody>
                  <a:tcPr marL="68580" marR="68580" marT="0" marB="0" anchor="b"/>
                </a:tc>
                <a:tc>
                  <a:txBody>
                    <a:bodyPr/>
                    <a:lstStyle/>
                    <a:p>
                      <a:pPr marL="0" marR="0" algn="r">
                        <a:lnSpc>
                          <a:spcPct val="115000"/>
                        </a:lnSpc>
                        <a:spcBef>
                          <a:spcPts val="0"/>
                        </a:spcBef>
                        <a:spcAft>
                          <a:spcPts val="0"/>
                        </a:spcAft>
                      </a:pPr>
                      <a:r>
                        <a:rPr lang="en-US" sz="2000">
                          <a:effectLst/>
                        </a:rPr>
                        <a:t>25.5</a:t>
                      </a:r>
                      <a:endParaRPr lang="en-US" sz="200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a:effectLst/>
                        </a:rPr>
                        <a:t>13</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1.4</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0.4</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07202">
                <a:tc>
                  <a:txBody>
                    <a:bodyPr/>
                    <a:lstStyle/>
                    <a:p>
                      <a:pPr marL="0" marR="0">
                        <a:lnSpc>
                          <a:spcPct val="115000"/>
                        </a:lnSpc>
                        <a:spcBef>
                          <a:spcPts val="0"/>
                        </a:spcBef>
                        <a:spcAft>
                          <a:spcPts val="0"/>
                        </a:spcAft>
                      </a:pPr>
                      <a:r>
                        <a:rPr lang="en-US" sz="2000" dirty="0">
                          <a:effectLst/>
                        </a:rPr>
                        <a:t>NW</a:t>
                      </a:r>
                      <a:endParaRPr lang="en-US" sz="2000" dirty="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a:effectLst/>
                        </a:rPr>
                        <a:t>0</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a:effectLst/>
                        </a:rPr>
                        <a:t>5.4</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a:effectLst/>
                        </a:rPr>
                        <a:t>23.9</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lnSpc>
                          <a:spcPct val="115000"/>
                        </a:lnSpc>
                        <a:spcBef>
                          <a:spcPts val="0"/>
                        </a:spcBef>
                        <a:spcAft>
                          <a:spcPts val="0"/>
                        </a:spcAft>
                      </a:pPr>
                      <a:r>
                        <a:rPr lang="en-US" sz="2000">
                          <a:effectLst/>
                        </a:rPr>
                        <a:t>27</a:t>
                      </a:r>
                      <a:endParaRPr lang="en-US" sz="2000">
                        <a:effectLst/>
                        <a:latin typeface="Times New Roman"/>
                        <a:ea typeface="Times New Roman"/>
                      </a:endParaRPr>
                    </a:p>
                  </a:txBody>
                  <a:tcPr marL="68580" marR="68580" marT="0" marB="0" anchor="b"/>
                </a:tc>
                <a:tc>
                  <a:txBody>
                    <a:bodyPr/>
                    <a:lstStyle/>
                    <a:p>
                      <a:pPr marL="0" marR="0" algn="r">
                        <a:lnSpc>
                          <a:spcPct val="115000"/>
                        </a:lnSpc>
                        <a:spcBef>
                          <a:spcPts val="0"/>
                        </a:spcBef>
                        <a:spcAft>
                          <a:spcPts val="0"/>
                        </a:spcAft>
                      </a:pPr>
                      <a:r>
                        <a:rPr lang="en-US" sz="2000">
                          <a:effectLst/>
                        </a:rPr>
                        <a:t>30.6</a:t>
                      </a:r>
                      <a:endParaRPr lang="en-US" sz="200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a:effectLst/>
                        </a:rPr>
                        <a:t>9.3</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3.1</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0.7</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27561">
                <a:tc>
                  <a:txBody>
                    <a:bodyPr/>
                    <a:lstStyle/>
                    <a:p>
                      <a:pPr marL="0" marR="0">
                        <a:lnSpc>
                          <a:spcPct val="115000"/>
                        </a:lnSpc>
                        <a:spcBef>
                          <a:spcPts val="0"/>
                        </a:spcBef>
                        <a:spcAft>
                          <a:spcPts val="0"/>
                        </a:spcAft>
                      </a:pPr>
                      <a:r>
                        <a:rPr lang="en-US" sz="2000" dirty="0">
                          <a:effectLst/>
                        </a:rPr>
                        <a:t>WC</a:t>
                      </a:r>
                      <a:endParaRPr lang="en-US" sz="2000" dirty="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a:effectLst/>
                        </a:rPr>
                        <a:t>0</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0.3</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a:effectLst/>
                        </a:rPr>
                        <a:t>6.1</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lnSpc>
                          <a:spcPct val="115000"/>
                        </a:lnSpc>
                        <a:spcBef>
                          <a:spcPts val="0"/>
                        </a:spcBef>
                        <a:spcAft>
                          <a:spcPts val="0"/>
                        </a:spcAft>
                      </a:pPr>
                      <a:r>
                        <a:rPr lang="en-US" sz="2000">
                          <a:effectLst/>
                        </a:rPr>
                        <a:t>15.6</a:t>
                      </a:r>
                      <a:endParaRPr lang="en-US" sz="2000">
                        <a:effectLst/>
                        <a:latin typeface="Times New Roman"/>
                        <a:ea typeface="Times New Roman"/>
                      </a:endParaRPr>
                    </a:p>
                  </a:txBody>
                  <a:tcPr marL="68580" marR="68580" marT="0" marB="0" anchor="b"/>
                </a:tc>
                <a:tc>
                  <a:txBody>
                    <a:bodyPr/>
                    <a:lstStyle/>
                    <a:p>
                      <a:pPr marL="0" marR="0" algn="r">
                        <a:lnSpc>
                          <a:spcPct val="115000"/>
                        </a:lnSpc>
                        <a:spcBef>
                          <a:spcPts val="0"/>
                        </a:spcBef>
                        <a:spcAft>
                          <a:spcPts val="0"/>
                        </a:spcAft>
                      </a:pPr>
                      <a:r>
                        <a:rPr lang="en-US" sz="2000">
                          <a:effectLst/>
                        </a:rPr>
                        <a:t>22.3</a:t>
                      </a:r>
                      <a:endParaRPr lang="en-US" sz="200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dirty="0">
                          <a:effectLst/>
                        </a:rPr>
                        <a:t>21.7</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a:effectLst/>
                        </a:rPr>
                        <a:t>24.2</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9.9</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806986">
                <a:tc>
                  <a:txBody>
                    <a:bodyPr/>
                    <a:lstStyle/>
                    <a:p>
                      <a:pPr marL="0" marR="0">
                        <a:lnSpc>
                          <a:spcPct val="115000"/>
                        </a:lnSpc>
                        <a:spcBef>
                          <a:spcPts val="0"/>
                        </a:spcBef>
                        <a:spcAft>
                          <a:spcPts val="0"/>
                        </a:spcAft>
                      </a:pPr>
                      <a:r>
                        <a:rPr lang="en-US" sz="2000" dirty="0" smtClean="0">
                          <a:effectLst/>
                        </a:rPr>
                        <a:t>SOUTH AFRICA</a:t>
                      </a:r>
                      <a:endParaRPr lang="en-US" sz="2000" dirty="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a:effectLst/>
                        </a:rPr>
                        <a:t>0.1</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4.5</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a:effectLst/>
                        </a:rPr>
                        <a:t>21.9</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r">
                        <a:lnSpc>
                          <a:spcPct val="115000"/>
                        </a:lnSpc>
                        <a:spcBef>
                          <a:spcPts val="0"/>
                        </a:spcBef>
                        <a:spcAft>
                          <a:spcPts val="0"/>
                        </a:spcAft>
                      </a:pPr>
                      <a:r>
                        <a:rPr lang="en-US" sz="2000">
                          <a:effectLst/>
                        </a:rPr>
                        <a:t>28.1</a:t>
                      </a:r>
                      <a:endParaRPr lang="en-US" sz="2000">
                        <a:effectLst/>
                        <a:latin typeface="Times New Roman"/>
                        <a:ea typeface="Times New Roman"/>
                      </a:endParaRPr>
                    </a:p>
                  </a:txBody>
                  <a:tcPr marL="68580" marR="68580" marT="0" marB="0" anchor="b"/>
                </a:tc>
                <a:tc>
                  <a:txBody>
                    <a:bodyPr/>
                    <a:lstStyle/>
                    <a:p>
                      <a:pPr marL="0" marR="0" algn="r">
                        <a:lnSpc>
                          <a:spcPct val="115000"/>
                        </a:lnSpc>
                        <a:spcBef>
                          <a:spcPts val="0"/>
                        </a:spcBef>
                        <a:spcAft>
                          <a:spcPts val="0"/>
                        </a:spcAft>
                      </a:pPr>
                      <a:r>
                        <a:rPr lang="en-US" sz="2000" dirty="0">
                          <a:effectLst/>
                        </a:rPr>
                        <a:t>23.7</a:t>
                      </a:r>
                      <a:endParaRPr lang="en-US" sz="2000" dirty="0">
                        <a:effectLst/>
                        <a:latin typeface="Times New Roman"/>
                        <a:ea typeface="Times New Roman"/>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r">
                        <a:lnSpc>
                          <a:spcPct val="115000"/>
                        </a:lnSpc>
                        <a:spcBef>
                          <a:spcPts val="0"/>
                        </a:spcBef>
                        <a:spcAft>
                          <a:spcPts val="0"/>
                        </a:spcAft>
                      </a:pPr>
                      <a:r>
                        <a:rPr lang="en-US" sz="2000">
                          <a:effectLst/>
                        </a:rPr>
                        <a:t>12.8</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a:effectLst/>
                        </a:rPr>
                        <a:t>6.8</a:t>
                      </a:r>
                      <a:endParaRPr lang="en-US" sz="200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15000"/>
                        </a:lnSpc>
                        <a:spcBef>
                          <a:spcPts val="0"/>
                        </a:spcBef>
                        <a:spcAft>
                          <a:spcPts val="0"/>
                        </a:spcAft>
                      </a:pPr>
                      <a:r>
                        <a:rPr lang="en-US" sz="2000" dirty="0">
                          <a:effectLst/>
                        </a:rPr>
                        <a:t>2.0</a:t>
                      </a:r>
                      <a:endParaRPr lang="en-US" sz="20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5" name="Oval 4"/>
          <p:cNvSpPr/>
          <p:nvPr/>
        </p:nvSpPr>
        <p:spPr>
          <a:xfrm>
            <a:off x="4547091" y="6446493"/>
            <a:ext cx="158417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2135981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229600" cy="850105"/>
          </a:xfrm>
        </p:spPr>
        <p:txBody>
          <a:bodyPr>
            <a:normAutofit/>
          </a:bodyPr>
          <a:lstStyle/>
          <a:p>
            <a:r>
              <a:rPr lang="en-US" sz="4000" b="1" dirty="0" smtClean="0">
                <a:solidFill>
                  <a:schemeClr val="accent6">
                    <a:lumMod val="75000"/>
                  </a:schemeClr>
                </a:solidFill>
                <a:effectLst>
                  <a:outerShdw blurRad="38100" dist="38100" dir="2700000" algn="tl">
                    <a:srgbClr val="000000">
                      <a:alpha val="43137"/>
                    </a:srgbClr>
                  </a:outerShdw>
                </a:effectLst>
              </a:rPr>
              <a:t>ADVANCED LEVELS COMPARISON </a:t>
            </a:r>
            <a:endParaRPr lang="en-US" sz="4000" b="1" dirty="0">
              <a:solidFill>
                <a:schemeClr val="accent6">
                  <a:lumMod val="75000"/>
                </a:schemeClr>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754513801"/>
              </p:ext>
            </p:extLst>
          </p:nvPr>
        </p:nvGraphicFramePr>
        <p:xfrm>
          <a:off x="0" y="1124740"/>
          <a:ext cx="9143999" cy="5733264"/>
        </p:xfrm>
        <a:graphic>
          <a:graphicData uri="http://schemas.openxmlformats.org/drawingml/2006/table">
            <a:tbl>
              <a:tblPr>
                <a:tableStyleId>{5C22544A-7EE6-4342-B048-85BDC9FD1C3A}</a:tableStyleId>
              </a:tblPr>
              <a:tblGrid>
                <a:gridCol w="1909483"/>
                <a:gridCol w="1909483"/>
                <a:gridCol w="1775011"/>
                <a:gridCol w="1775011"/>
                <a:gridCol w="1775011"/>
              </a:tblGrid>
              <a:tr h="477772">
                <a:tc rowSpan="2">
                  <a:txBody>
                    <a:bodyPr/>
                    <a:lstStyle/>
                    <a:p>
                      <a:pPr algn="l" fontAlgn="ctr"/>
                      <a:r>
                        <a:rPr lang="en-US" sz="2200" b="1" u="none" strike="noStrike" dirty="0">
                          <a:solidFill>
                            <a:schemeClr val="bg1"/>
                          </a:solidFill>
                          <a:effectLst/>
                        </a:rPr>
                        <a:t>Provinces</a:t>
                      </a:r>
                      <a:endParaRPr lang="en-US" sz="2200" b="1" i="0" u="none" strike="noStrike" dirty="0">
                        <a:solidFill>
                          <a:schemeClr val="bg1"/>
                        </a:solidFill>
                        <a:effectLst/>
                        <a:latin typeface="Calibri"/>
                      </a:endParaRPr>
                    </a:p>
                  </a:txBody>
                  <a:tcPr marL="7620" marR="7620" marT="7620" marB="0" anchor="ctr">
                    <a:solidFill>
                      <a:schemeClr val="tx1"/>
                    </a:solidFill>
                  </a:tcPr>
                </a:tc>
                <a:tc>
                  <a:txBody>
                    <a:bodyPr/>
                    <a:lstStyle/>
                    <a:p>
                      <a:pPr algn="l" fontAlgn="b"/>
                      <a:r>
                        <a:rPr lang="en-US" sz="2200" b="1" u="none" strike="noStrike" dirty="0">
                          <a:solidFill>
                            <a:schemeClr val="bg1"/>
                          </a:solidFill>
                          <a:effectLst/>
                        </a:rPr>
                        <a:t>S III </a:t>
                      </a:r>
                      <a:r>
                        <a:rPr lang="en-US" sz="2200" b="1" u="none" strike="noStrike" dirty="0" smtClean="0">
                          <a:solidFill>
                            <a:schemeClr val="bg1"/>
                          </a:solidFill>
                          <a:effectLst/>
                        </a:rPr>
                        <a:t>Reading</a:t>
                      </a:r>
                      <a:endParaRPr lang="en-US" sz="2200" b="1" i="0" u="none" strike="noStrike" dirty="0">
                        <a:solidFill>
                          <a:schemeClr val="bg1"/>
                        </a:solidFill>
                        <a:effectLst/>
                        <a:latin typeface="Calibri"/>
                      </a:endParaRPr>
                    </a:p>
                  </a:txBody>
                  <a:tcPr marL="7620" marR="7620" marT="7620" marB="0" anchor="b">
                    <a:solidFill>
                      <a:schemeClr val="tx1"/>
                    </a:solidFill>
                  </a:tcPr>
                </a:tc>
                <a:tc>
                  <a:txBody>
                    <a:bodyPr/>
                    <a:lstStyle/>
                    <a:p>
                      <a:pPr algn="l" fontAlgn="b"/>
                      <a:r>
                        <a:rPr lang="en-US" sz="2200" b="1" u="none" strike="noStrike" dirty="0">
                          <a:solidFill>
                            <a:schemeClr val="bg1"/>
                          </a:solidFill>
                          <a:effectLst/>
                        </a:rPr>
                        <a:t>S IV Reading</a:t>
                      </a:r>
                      <a:endParaRPr lang="en-US" sz="2200" b="1" i="0" u="none" strike="noStrike" dirty="0">
                        <a:solidFill>
                          <a:schemeClr val="bg1"/>
                        </a:solidFill>
                        <a:effectLst/>
                        <a:latin typeface="Calibri"/>
                      </a:endParaRPr>
                    </a:p>
                  </a:txBody>
                  <a:tcPr marL="7620" marR="7620" marT="7620" marB="0" anchor="b">
                    <a:solidFill>
                      <a:schemeClr val="tx1"/>
                    </a:solidFill>
                  </a:tcPr>
                </a:tc>
                <a:tc>
                  <a:txBody>
                    <a:bodyPr/>
                    <a:lstStyle/>
                    <a:p>
                      <a:pPr algn="l" fontAlgn="b"/>
                      <a:r>
                        <a:rPr lang="en-US" sz="2200" b="1" u="none" strike="noStrike" dirty="0">
                          <a:solidFill>
                            <a:schemeClr val="bg1"/>
                          </a:solidFill>
                          <a:effectLst/>
                        </a:rPr>
                        <a:t>S III Maths</a:t>
                      </a:r>
                      <a:endParaRPr lang="en-US" sz="2200" b="1" i="0" u="none" strike="noStrike" dirty="0">
                        <a:solidFill>
                          <a:schemeClr val="bg1"/>
                        </a:solidFill>
                        <a:effectLst/>
                        <a:latin typeface="Calibri"/>
                      </a:endParaRPr>
                    </a:p>
                  </a:txBody>
                  <a:tcPr marL="7620" marR="7620" marT="7620" marB="0" anchor="b">
                    <a:solidFill>
                      <a:schemeClr val="tx1"/>
                    </a:solidFill>
                  </a:tcPr>
                </a:tc>
                <a:tc>
                  <a:txBody>
                    <a:bodyPr/>
                    <a:lstStyle/>
                    <a:p>
                      <a:pPr algn="l" fontAlgn="b"/>
                      <a:r>
                        <a:rPr lang="en-US" sz="2200" b="1" u="none" strike="noStrike">
                          <a:solidFill>
                            <a:schemeClr val="bg1"/>
                          </a:solidFill>
                          <a:effectLst/>
                        </a:rPr>
                        <a:t>S IV Maths</a:t>
                      </a:r>
                      <a:endParaRPr lang="en-US" sz="2200" b="1" i="0" u="none" strike="noStrike">
                        <a:solidFill>
                          <a:schemeClr val="bg1"/>
                        </a:solidFill>
                        <a:effectLst/>
                        <a:latin typeface="Calibri"/>
                      </a:endParaRPr>
                    </a:p>
                  </a:txBody>
                  <a:tcPr marL="7620" marR="7620" marT="7620" marB="0" anchor="b">
                    <a:solidFill>
                      <a:schemeClr val="tx1"/>
                    </a:solidFill>
                  </a:tcPr>
                </a:tc>
              </a:tr>
              <a:tr h="477772">
                <a:tc vMerge="1">
                  <a:txBody>
                    <a:bodyPr/>
                    <a:lstStyle/>
                    <a:p>
                      <a:endParaRPr lang="en-US"/>
                    </a:p>
                  </a:txBody>
                  <a:tcPr/>
                </a:tc>
                <a:tc>
                  <a:txBody>
                    <a:bodyPr/>
                    <a:lstStyle/>
                    <a:p>
                      <a:pPr algn="l" fontAlgn="b"/>
                      <a:r>
                        <a:rPr lang="en-US" sz="2200" b="1" u="none" strike="noStrike">
                          <a:solidFill>
                            <a:schemeClr val="bg1"/>
                          </a:solidFill>
                          <a:effectLst/>
                        </a:rPr>
                        <a:t>Level 6 - 8 (%)</a:t>
                      </a:r>
                      <a:endParaRPr lang="en-US" sz="2200" b="1" i="0" u="none" strike="noStrike">
                        <a:solidFill>
                          <a:schemeClr val="bg1"/>
                        </a:solidFill>
                        <a:effectLst/>
                        <a:latin typeface="Calibri"/>
                      </a:endParaRPr>
                    </a:p>
                  </a:txBody>
                  <a:tcPr marL="7620" marR="7620" marT="7620" marB="0" anchor="b">
                    <a:lnB w="12700" cap="flat" cmpd="sng" algn="ctr">
                      <a:solidFill>
                        <a:schemeClr val="tx1"/>
                      </a:solidFill>
                      <a:prstDash val="solid"/>
                      <a:round/>
                      <a:headEnd type="none" w="med" len="med"/>
                      <a:tailEnd type="none" w="med" len="med"/>
                    </a:lnB>
                    <a:solidFill>
                      <a:schemeClr val="tx1"/>
                    </a:solidFill>
                  </a:tcPr>
                </a:tc>
                <a:tc>
                  <a:txBody>
                    <a:bodyPr/>
                    <a:lstStyle/>
                    <a:p>
                      <a:pPr algn="l" fontAlgn="b"/>
                      <a:r>
                        <a:rPr lang="en-US" sz="2200" b="1" u="none" strike="noStrike" dirty="0">
                          <a:solidFill>
                            <a:schemeClr val="bg1"/>
                          </a:solidFill>
                          <a:effectLst/>
                        </a:rPr>
                        <a:t>Level 6 - 8 (%)</a:t>
                      </a:r>
                      <a:endParaRPr lang="en-US" sz="2200" b="1" i="0" u="none" strike="noStrike" dirty="0">
                        <a:solidFill>
                          <a:schemeClr val="bg1"/>
                        </a:solidFill>
                        <a:effectLst/>
                        <a:latin typeface="Calibri"/>
                      </a:endParaRPr>
                    </a:p>
                  </a:txBody>
                  <a:tcPr marL="7620" marR="7620" marT="7620" marB="0" anchor="b">
                    <a:lnB w="12700" cap="flat" cmpd="sng" algn="ctr">
                      <a:solidFill>
                        <a:schemeClr val="tx1"/>
                      </a:solidFill>
                      <a:prstDash val="solid"/>
                      <a:round/>
                      <a:headEnd type="none" w="med" len="med"/>
                      <a:tailEnd type="none" w="med" len="med"/>
                    </a:lnB>
                    <a:solidFill>
                      <a:schemeClr val="tx1"/>
                    </a:solidFill>
                  </a:tcPr>
                </a:tc>
                <a:tc>
                  <a:txBody>
                    <a:bodyPr/>
                    <a:lstStyle/>
                    <a:p>
                      <a:pPr algn="l" fontAlgn="b"/>
                      <a:r>
                        <a:rPr lang="en-US" sz="2200" b="1" u="none" strike="noStrike" dirty="0">
                          <a:solidFill>
                            <a:schemeClr val="bg1"/>
                          </a:solidFill>
                          <a:effectLst/>
                        </a:rPr>
                        <a:t>Level 6 - 8 (%)</a:t>
                      </a:r>
                      <a:endParaRPr lang="en-US" sz="2200" b="1" i="0" u="none" strike="noStrike" dirty="0">
                        <a:solidFill>
                          <a:schemeClr val="bg1"/>
                        </a:solidFill>
                        <a:effectLst/>
                        <a:latin typeface="Calibri"/>
                      </a:endParaRPr>
                    </a:p>
                  </a:txBody>
                  <a:tcPr marL="7620" marR="7620" marT="7620" marB="0" anchor="b">
                    <a:lnB w="12700" cap="flat" cmpd="sng" algn="ctr">
                      <a:solidFill>
                        <a:schemeClr val="tx1"/>
                      </a:solidFill>
                      <a:prstDash val="solid"/>
                      <a:round/>
                      <a:headEnd type="none" w="med" len="med"/>
                      <a:tailEnd type="none" w="med" len="med"/>
                    </a:lnB>
                    <a:solidFill>
                      <a:schemeClr val="tx1"/>
                    </a:solidFill>
                  </a:tcPr>
                </a:tc>
                <a:tc>
                  <a:txBody>
                    <a:bodyPr/>
                    <a:lstStyle/>
                    <a:p>
                      <a:pPr algn="l" fontAlgn="b"/>
                      <a:r>
                        <a:rPr lang="en-US" sz="2200" b="1" u="none" strike="noStrike" dirty="0">
                          <a:solidFill>
                            <a:schemeClr val="bg1"/>
                          </a:solidFill>
                          <a:effectLst/>
                        </a:rPr>
                        <a:t>Level 6 - 8 (%)</a:t>
                      </a:r>
                      <a:endParaRPr lang="en-US" sz="2200" b="1" i="0" u="none" strike="noStrike" dirty="0">
                        <a:solidFill>
                          <a:schemeClr val="bg1"/>
                        </a:solidFill>
                        <a:effectLst/>
                        <a:latin typeface="Calibri"/>
                      </a:endParaRPr>
                    </a:p>
                  </a:txBody>
                  <a:tcPr marL="7620" marR="7620" marT="7620" marB="0" anchor="b">
                    <a:lnB w="12700" cap="flat" cmpd="sng" algn="ctr">
                      <a:solidFill>
                        <a:schemeClr val="tx1"/>
                      </a:solidFill>
                      <a:prstDash val="solid"/>
                      <a:round/>
                      <a:headEnd type="none" w="med" len="med"/>
                      <a:tailEnd type="none" w="med" len="med"/>
                    </a:lnB>
                    <a:solidFill>
                      <a:schemeClr val="tx1"/>
                    </a:solidFill>
                  </a:tcPr>
                </a:tc>
              </a:tr>
              <a:tr h="477772">
                <a:tc>
                  <a:txBody>
                    <a:bodyPr/>
                    <a:lstStyle/>
                    <a:p>
                      <a:pPr algn="l" fontAlgn="b"/>
                      <a:r>
                        <a:rPr lang="en-US" sz="2200" b="1" u="none" strike="noStrike" dirty="0">
                          <a:solidFill>
                            <a:schemeClr val="bg1"/>
                          </a:solidFill>
                          <a:effectLst/>
                        </a:rPr>
                        <a:t>EC</a:t>
                      </a:r>
                      <a:endParaRPr lang="en-US" sz="2200" b="1" i="0" u="none" strike="noStrike" dirty="0">
                        <a:solidFill>
                          <a:schemeClr val="bg1"/>
                        </a:solidFill>
                        <a:effectLst/>
                        <a:latin typeface="Calibri"/>
                      </a:endParaRPr>
                    </a:p>
                  </a:txBody>
                  <a:tcPr marL="7620" marR="7620" marT="7620" marB="0" anchor="b">
                    <a:lnR w="12700" cap="flat" cmpd="sng" algn="ctr">
                      <a:solidFill>
                        <a:schemeClr val="tx1"/>
                      </a:solidFill>
                      <a:prstDash val="solid"/>
                      <a:round/>
                      <a:headEnd type="none" w="med" len="med"/>
                      <a:tailEnd type="none" w="med" len="med"/>
                    </a:lnR>
                    <a:solidFill>
                      <a:schemeClr val="tx1"/>
                    </a:solidFill>
                  </a:tcPr>
                </a:tc>
                <a:tc>
                  <a:txBody>
                    <a:bodyPr/>
                    <a:lstStyle/>
                    <a:p>
                      <a:pPr algn="r" fontAlgn="b"/>
                      <a:r>
                        <a:rPr lang="en-US" sz="2200" u="none" strike="noStrike" dirty="0">
                          <a:effectLst/>
                        </a:rPr>
                        <a:t>9.3</a:t>
                      </a:r>
                      <a:endParaRPr lang="en-US" sz="22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200" u="none" strike="noStrike" dirty="0">
                          <a:effectLst/>
                        </a:rPr>
                        <a:t>36</a:t>
                      </a:r>
                      <a:endParaRPr lang="en-US" sz="22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2200" u="none" strike="noStrike">
                          <a:effectLst/>
                        </a:rPr>
                        <a:t>4.1</a:t>
                      </a:r>
                      <a:endParaRPr lang="en-US" sz="22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200" u="none" strike="noStrike" dirty="0">
                          <a:effectLst/>
                        </a:rPr>
                        <a:t>17</a:t>
                      </a:r>
                      <a:endParaRPr lang="en-US" sz="22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77772">
                <a:tc>
                  <a:txBody>
                    <a:bodyPr/>
                    <a:lstStyle/>
                    <a:p>
                      <a:pPr algn="l" fontAlgn="b"/>
                      <a:r>
                        <a:rPr lang="en-US" sz="2200" b="1" u="none" strike="noStrike" dirty="0">
                          <a:solidFill>
                            <a:schemeClr val="bg1"/>
                          </a:solidFill>
                          <a:effectLst/>
                        </a:rPr>
                        <a:t>FS</a:t>
                      </a:r>
                      <a:endParaRPr lang="en-US" sz="2200" b="1" i="0" u="none" strike="noStrike" dirty="0">
                        <a:solidFill>
                          <a:schemeClr val="bg1"/>
                        </a:solidFill>
                        <a:effectLst/>
                        <a:latin typeface="Calibri"/>
                      </a:endParaRPr>
                    </a:p>
                  </a:txBody>
                  <a:tcPr marL="7620" marR="7620" marT="7620" marB="0" anchor="b">
                    <a:lnR w="12700" cap="flat" cmpd="sng" algn="ctr">
                      <a:solidFill>
                        <a:schemeClr val="tx1"/>
                      </a:solidFill>
                      <a:prstDash val="solid"/>
                      <a:round/>
                      <a:headEnd type="none" w="med" len="med"/>
                      <a:tailEnd type="none" w="med" len="med"/>
                    </a:lnR>
                    <a:solidFill>
                      <a:schemeClr val="tx1"/>
                    </a:solidFill>
                  </a:tcPr>
                </a:tc>
                <a:tc>
                  <a:txBody>
                    <a:bodyPr/>
                    <a:lstStyle/>
                    <a:p>
                      <a:pPr algn="r" fontAlgn="b"/>
                      <a:r>
                        <a:rPr lang="en-US" sz="2200" u="none" strike="noStrike">
                          <a:effectLst/>
                        </a:rPr>
                        <a:t>23.2</a:t>
                      </a:r>
                      <a:endParaRPr lang="en-US" sz="22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200" u="none" strike="noStrike" dirty="0">
                          <a:effectLst/>
                        </a:rPr>
                        <a:t>50</a:t>
                      </a:r>
                      <a:endParaRPr lang="en-US" sz="22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2200" u="none" strike="noStrike" dirty="0">
                          <a:effectLst/>
                        </a:rPr>
                        <a:t>5.5</a:t>
                      </a:r>
                      <a:endParaRPr lang="en-US" sz="22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200" u="none" strike="noStrike" dirty="0">
                          <a:effectLst/>
                        </a:rPr>
                        <a:t>18</a:t>
                      </a:r>
                      <a:endParaRPr lang="en-US" sz="22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77772">
                <a:tc>
                  <a:txBody>
                    <a:bodyPr/>
                    <a:lstStyle/>
                    <a:p>
                      <a:pPr algn="l" fontAlgn="b"/>
                      <a:r>
                        <a:rPr lang="en-US" sz="2200" b="1" u="none" strike="noStrike" dirty="0">
                          <a:solidFill>
                            <a:schemeClr val="bg1"/>
                          </a:solidFill>
                          <a:effectLst/>
                        </a:rPr>
                        <a:t>GP</a:t>
                      </a:r>
                      <a:endParaRPr lang="en-US" sz="2200" b="1" i="0" u="none" strike="noStrike" dirty="0">
                        <a:solidFill>
                          <a:schemeClr val="bg1"/>
                        </a:solidFill>
                        <a:effectLst/>
                        <a:latin typeface="Calibri"/>
                      </a:endParaRPr>
                    </a:p>
                  </a:txBody>
                  <a:tcPr marL="7620" marR="7620" marT="7620" marB="0" anchor="b">
                    <a:lnR w="12700" cap="flat" cmpd="sng" algn="ctr">
                      <a:solidFill>
                        <a:schemeClr val="tx1"/>
                      </a:solidFill>
                      <a:prstDash val="solid"/>
                      <a:round/>
                      <a:headEnd type="none" w="med" len="med"/>
                      <a:tailEnd type="none" w="med" len="med"/>
                    </a:lnR>
                    <a:solidFill>
                      <a:schemeClr val="tx1"/>
                    </a:solidFill>
                  </a:tcPr>
                </a:tc>
                <a:tc>
                  <a:txBody>
                    <a:bodyPr/>
                    <a:lstStyle/>
                    <a:p>
                      <a:pPr algn="r" fontAlgn="b"/>
                      <a:r>
                        <a:rPr lang="en-US" sz="2200" u="none" strike="noStrike">
                          <a:effectLst/>
                        </a:rPr>
                        <a:t>55.1</a:t>
                      </a:r>
                      <a:endParaRPr lang="en-US" sz="22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200" u="none" strike="noStrike" dirty="0">
                          <a:effectLst/>
                        </a:rPr>
                        <a:t>68</a:t>
                      </a:r>
                      <a:endParaRPr lang="en-US" sz="22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2200" u="none" strike="noStrike" dirty="0">
                          <a:effectLst/>
                        </a:rPr>
                        <a:t>17.3</a:t>
                      </a:r>
                      <a:endParaRPr lang="en-US" sz="22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200" u="none" strike="noStrike" dirty="0">
                          <a:effectLst/>
                        </a:rPr>
                        <a:t>33</a:t>
                      </a:r>
                      <a:endParaRPr lang="en-US" sz="22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77772">
                <a:tc>
                  <a:txBody>
                    <a:bodyPr/>
                    <a:lstStyle/>
                    <a:p>
                      <a:pPr algn="l" fontAlgn="b"/>
                      <a:r>
                        <a:rPr lang="en-US" sz="2200" b="1" u="none" strike="noStrike" dirty="0">
                          <a:solidFill>
                            <a:schemeClr val="bg1"/>
                          </a:solidFill>
                          <a:effectLst/>
                        </a:rPr>
                        <a:t>KZN</a:t>
                      </a:r>
                      <a:endParaRPr lang="en-US" sz="2200" b="1" i="0" u="none" strike="noStrike" dirty="0">
                        <a:solidFill>
                          <a:schemeClr val="bg1"/>
                        </a:solidFill>
                        <a:effectLst/>
                        <a:latin typeface="Calibri"/>
                      </a:endParaRPr>
                    </a:p>
                  </a:txBody>
                  <a:tcPr marL="7620" marR="7620" marT="7620" marB="0" anchor="b">
                    <a:lnR w="12700" cap="flat" cmpd="sng" algn="ctr">
                      <a:solidFill>
                        <a:schemeClr val="tx1"/>
                      </a:solidFill>
                      <a:prstDash val="solid"/>
                      <a:round/>
                      <a:headEnd type="none" w="med" len="med"/>
                      <a:tailEnd type="none" w="med" len="med"/>
                    </a:lnR>
                    <a:solidFill>
                      <a:schemeClr val="tx1"/>
                    </a:solidFill>
                  </a:tcPr>
                </a:tc>
                <a:tc>
                  <a:txBody>
                    <a:bodyPr/>
                    <a:lstStyle/>
                    <a:p>
                      <a:pPr algn="r" fontAlgn="b"/>
                      <a:r>
                        <a:rPr lang="en-US" sz="2200" u="none" strike="noStrike">
                          <a:effectLst/>
                        </a:rPr>
                        <a:t>22.1</a:t>
                      </a:r>
                      <a:endParaRPr lang="en-US" sz="22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200" u="none" strike="noStrike" dirty="0">
                          <a:effectLst/>
                        </a:rPr>
                        <a:t>41</a:t>
                      </a:r>
                      <a:endParaRPr lang="en-US" sz="22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2200" u="none" strike="noStrike" dirty="0">
                          <a:effectLst/>
                        </a:rPr>
                        <a:t>6.8</a:t>
                      </a:r>
                      <a:endParaRPr lang="en-US" sz="22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200" u="none" strike="noStrike" dirty="0">
                          <a:effectLst/>
                        </a:rPr>
                        <a:t>17</a:t>
                      </a:r>
                      <a:endParaRPr lang="en-US" sz="22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77772">
                <a:tc>
                  <a:txBody>
                    <a:bodyPr/>
                    <a:lstStyle/>
                    <a:p>
                      <a:pPr algn="l" fontAlgn="b"/>
                      <a:r>
                        <a:rPr lang="en-US" sz="2200" b="1" u="none" strike="noStrike" dirty="0">
                          <a:solidFill>
                            <a:schemeClr val="bg1"/>
                          </a:solidFill>
                          <a:effectLst/>
                        </a:rPr>
                        <a:t>LP</a:t>
                      </a:r>
                      <a:endParaRPr lang="en-US" sz="2200" b="1" i="0" u="none" strike="noStrike" dirty="0">
                        <a:solidFill>
                          <a:schemeClr val="bg1"/>
                        </a:solidFill>
                        <a:effectLst/>
                        <a:latin typeface="Calibri"/>
                      </a:endParaRPr>
                    </a:p>
                  </a:txBody>
                  <a:tcPr marL="7620" marR="7620" marT="7620" marB="0" anchor="b">
                    <a:lnR w="12700" cap="flat" cmpd="sng" algn="ctr">
                      <a:solidFill>
                        <a:schemeClr val="tx1"/>
                      </a:solidFill>
                      <a:prstDash val="solid"/>
                      <a:round/>
                      <a:headEnd type="none" w="med" len="med"/>
                      <a:tailEnd type="none" w="med" len="med"/>
                    </a:lnR>
                    <a:solidFill>
                      <a:schemeClr val="tx1"/>
                    </a:solidFill>
                  </a:tcPr>
                </a:tc>
                <a:tc>
                  <a:txBody>
                    <a:bodyPr/>
                    <a:lstStyle/>
                    <a:p>
                      <a:pPr algn="r" fontAlgn="b"/>
                      <a:r>
                        <a:rPr lang="en-US" sz="2200" u="none" strike="noStrike">
                          <a:effectLst/>
                        </a:rPr>
                        <a:t>5.7</a:t>
                      </a:r>
                      <a:endParaRPr lang="en-US" sz="22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200" u="none" strike="noStrike" dirty="0">
                          <a:effectLst/>
                        </a:rPr>
                        <a:t>25</a:t>
                      </a:r>
                      <a:endParaRPr lang="en-US" sz="22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2200" u="none" strike="noStrike">
                          <a:effectLst/>
                        </a:rPr>
                        <a:t>0.9</a:t>
                      </a:r>
                      <a:endParaRPr lang="en-US" sz="22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200" u="none" strike="noStrike" dirty="0">
                          <a:effectLst/>
                        </a:rPr>
                        <a:t>11</a:t>
                      </a:r>
                      <a:endParaRPr lang="en-US" sz="22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77772">
                <a:tc>
                  <a:txBody>
                    <a:bodyPr/>
                    <a:lstStyle/>
                    <a:p>
                      <a:pPr algn="l" fontAlgn="b"/>
                      <a:r>
                        <a:rPr lang="en-US" sz="2200" b="1" u="none" strike="noStrike" dirty="0">
                          <a:solidFill>
                            <a:schemeClr val="bg1"/>
                          </a:solidFill>
                          <a:effectLst/>
                        </a:rPr>
                        <a:t>MPU</a:t>
                      </a:r>
                      <a:endParaRPr lang="en-US" sz="2200" b="1" i="0" u="none" strike="noStrike" dirty="0">
                        <a:solidFill>
                          <a:schemeClr val="bg1"/>
                        </a:solidFill>
                        <a:effectLst/>
                        <a:latin typeface="Calibri"/>
                      </a:endParaRPr>
                    </a:p>
                  </a:txBody>
                  <a:tcPr marL="7620" marR="7620" marT="7620" marB="0" anchor="b">
                    <a:lnR w="12700" cap="flat" cmpd="sng" algn="ctr">
                      <a:solidFill>
                        <a:schemeClr val="tx1"/>
                      </a:solidFill>
                      <a:prstDash val="solid"/>
                      <a:round/>
                      <a:headEnd type="none" w="med" len="med"/>
                      <a:tailEnd type="none" w="med" len="med"/>
                    </a:lnR>
                    <a:solidFill>
                      <a:schemeClr val="tx1"/>
                    </a:solidFill>
                  </a:tcPr>
                </a:tc>
                <a:tc>
                  <a:txBody>
                    <a:bodyPr/>
                    <a:lstStyle/>
                    <a:p>
                      <a:pPr algn="r" fontAlgn="b"/>
                      <a:r>
                        <a:rPr lang="en-US" sz="2200" u="none" strike="noStrike">
                          <a:effectLst/>
                        </a:rPr>
                        <a:t>16.5</a:t>
                      </a:r>
                      <a:endParaRPr lang="en-US" sz="22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200" u="none" strike="noStrike" dirty="0">
                          <a:effectLst/>
                        </a:rPr>
                        <a:t>44</a:t>
                      </a:r>
                      <a:endParaRPr lang="en-US" sz="22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2200" u="none" strike="noStrike">
                          <a:effectLst/>
                        </a:rPr>
                        <a:t>3.1</a:t>
                      </a:r>
                      <a:endParaRPr lang="en-US" sz="22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200" u="none" strike="noStrike" dirty="0">
                          <a:effectLst/>
                        </a:rPr>
                        <a:t>18</a:t>
                      </a:r>
                      <a:endParaRPr lang="en-US" sz="22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77772">
                <a:tc>
                  <a:txBody>
                    <a:bodyPr/>
                    <a:lstStyle/>
                    <a:p>
                      <a:pPr algn="l" fontAlgn="b"/>
                      <a:r>
                        <a:rPr lang="en-US" sz="2200" b="1" u="none" strike="noStrike" dirty="0">
                          <a:solidFill>
                            <a:schemeClr val="bg1"/>
                          </a:solidFill>
                          <a:effectLst/>
                        </a:rPr>
                        <a:t>NC</a:t>
                      </a:r>
                      <a:endParaRPr lang="en-US" sz="2200" b="1" i="0" u="none" strike="noStrike" dirty="0">
                        <a:solidFill>
                          <a:schemeClr val="bg1"/>
                        </a:solidFill>
                        <a:effectLst/>
                        <a:latin typeface="Calibri"/>
                      </a:endParaRPr>
                    </a:p>
                  </a:txBody>
                  <a:tcPr marL="7620" marR="7620" marT="7620" marB="0" anchor="b">
                    <a:lnR w="12700" cap="flat" cmpd="sng" algn="ctr">
                      <a:solidFill>
                        <a:schemeClr val="tx1"/>
                      </a:solidFill>
                      <a:prstDash val="solid"/>
                      <a:round/>
                      <a:headEnd type="none" w="med" len="med"/>
                      <a:tailEnd type="none" w="med" len="med"/>
                    </a:lnR>
                    <a:solidFill>
                      <a:schemeClr val="tx1"/>
                    </a:solidFill>
                  </a:tcPr>
                </a:tc>
                <a:tc>
                  <a:txBody>
                    <a:bodyPr/>
                    <a:lstStyle/>
                    <a:p>
                      <a:pPr algn="r" fontAlgn="b"/>
                      <a:r>
                        <a:rPr lang="en-US" sz="2200" u="none" strike="noStrike">
                          <a:effectLst/>
                        </a:rPr>
                        <a:t>28.6</a:t>
                      </a:r>
                      <a:endParaRPr lang="en-US" sz="22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200" u="none" strike="noStrike" dirty="0">
                          <a:effectLst/>
                        </a:rPr>
                        <a:t>43</a:t>
                      </a:r>
                      <a:endParaRPr lang="en-US" sz="22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2200" u="none" strike="noStrike">
                          <a:effectLst/>
                        </a:rPr>
                        <a:t>8.4</a:t>
                      </a:r>
                      <a:endParaRPr lang="en-US" sz="22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200" u="none" strike="noStrike" dirty="0">
                          <a:effectLst/>
                        </a:rPr>
                        <a:t>15</a:t>
                      </a:r>
                      <a:endParaRPr lang="en-US" sz="22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77772">
                <a:tc>
                  <a:txBody>
                    <a:bodyPr/>
                    <a:lstStyle/>
                    <a:p>
                      <a:pPr algn="l" fontAlgn="b"/>
                      <a:r>
                        <a:rPr lang="en-US" sz="2200" b="1" u="none" strike="noStrike" dirty="0">
                          <a:solidFill>
                            <a:schemeClr val="bg1"/>
                          </a:solidFill>
                          <a:effectLst/>
                        </a:rPr>
                        <a:t>NW</a:t>
                      </a:r>
                      <a:endParaRPr lang="en-US" sz="2200" b="1" i="0" u="none" strike="noStrike" dirty="0">
                        <a:solidFill>
                          <a:schemeClr val="bg1"/>
                        </a:solidFill>
                        <a:effectLst/>
                        <a:latin typeface="Calibri"/>
                      </a:endParaRPr>
                    </a:p>
                  </a:txBody>
                  <a:tcPr marL="7620" marR="7620" marT="7620" marB="0" anchor="b">
                    <a:lnR w="12700" cap="flat" cmpd="sng" algn="ctr">
                      <a:solidFill>
                        <a:schemeClr val="tx1"/>
                      </a:solidFill>
                      <a:prstDash val="solid"/>
                      <a:round/>
                      <a:headEnd type="none" w="med" len="med"/>
                      <a:tailEnd type="none" w="med" len="med"/>
                    </a:lnR>
                    <a:solidFill>
                      <a:schemeClr val="tx1"/>
                    </a:solidFill>
                  </a:tcPr>
                </a:tc>
                <a:tc>
                  <a:txBody>
                    <a:bodyPr/>
                    <a:lstStyle/>
                    <a:p>
                      <a:pPr algn="r" fontAlgn="b"/>
                      <a:r>
                        <a:rPr lang="en-US" sz="2200" u="none" strike="noStrike">
                          <a:effectLst/>
                        </a:rPr>
                        <a:t>28.9</a:t>
                      </a:r>
                      <a:endParaRPr lang="en-US" sz="22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200" u="none" strike="noStrike" dirty="0">
                          <a:effectLst/>
                        </a:rPr>
                        <a:t>36</a:t>
                      </a:r>
                      <a:endParaRPr lang="en-US" sz="22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2200" u="none" strike="noStrike">
                          <a:effectLst/>
                        </a:rPr>
                        <a:t>10.3</a:t>
                      </a:r>
                      <a:endParaRPr lang="en-US" sz="22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200" u="none" strike="noStrike" dirty="0">
                          <a:effectLst/>
                        </a:rPr>
                        <a:t>13</a:t>
                      </a:r>
                      <a:endParaRPr lang="en-US" sz="22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77772">
                <a:tc>
                  <a:txBody>
                    <a:bodyPr/>
                    <a:lstStyle/>
                    <a:p>
                      <a:pPr algn="l" fontAlgn="b"/>
                      <a:r>
                        <a:rPr lang="en-US" sz="2200" b="1" u="none" strike="noStrike" dirty="0">
                          <a:solidFill>
                            <a:schemeClr val="bg1"/>
                          </a:solidFill>
                          <a:effectLst/>
                        </a:rPr>
                        <a:t>WC</a:t>
                      </a:r>
                      <a:endParaRPr lang="en-US" sz="2200" b="1" i="0" u="none" strike="noStrike" dirty="0">
                        <a:solidFill>
                          <a:schemeClr val="bg1"/>
                        </a:solidFill>
                        <a:effectLst/>
                        <a:latin typeface="Calibri"/>
                      </a:endParaRPr>
                    </a:p>
                  </a:txBody>
                  <a:tcPr marL="7620" marR="7620" marT="7620" marB="0" anchor="b">
                    <a:lnR w="12700" cap="flat" cmpd="sng" algn="ctr">
                      <a:solidFill>
                        <a:schemeClr val="tx1"/>
                      </a:solidFill>
                      <a:prstDash val="solid"/>
                      <a:round/>
                      <a:headEnd type="none" w="med" len="med"/>
                      <a:tailEnd type="none" w="med" len="med"/>
                    </a:lnR>
                    <a:solidFill>
                      <a:schemeClr val="tx1"/>
                    </a:solidFill>
                  </a:tcPr>
                </a:tc>
                <a:tc>
                  <a:txBody>
                    <a:bodyPr/>
                    <a:lstStyle/>
                    <a:p>
                      <a:pPr algn="r" fontAlgn="b"/>
                      <a:r>
                        <a:rPr lang="en-US" sz="2200" u="none" strike="noStrike">
                          <a:effectLst/>
                        </a:rPr>
                        <a:t>57.1</a:t>
                      </a:r>
                      <a:endParaRPr lang="en-US" sz="22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200" u="none" strike="noStrike" dirty="0">
                          <a:effectLst/>
                        </a:rPr>
                        <a:t>82</a:t>
                      </a:r>
                      <a:endParaRPr lang="en-US" sz="22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2200" u="none" strike="noStrike">
                          <a:effectLst/>
                        </a:rPr>
                        <a:t>21.1</a:t>
                      </a:r>
                      <a:endParaRPr lang="en-US" sz="22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200" u="none" strike="noStrike" dirty="0">
                          <a:effectLst/>
                        </a:rPr>
                        <a:t>56</a:t>
                      </a:r>
                      <a:endParaRPr lang="en-US" sz="22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77772">
                <a:tc>
                  <a:txBody>
                    <a:bodyPr/>
                    <a:lstStyle/>
                    <a:p>
                      <a:pPr algn="l" fontAlgn="b"/>
                      <a:r>
                        <a:rPr lang="en-US" sz="2200" b="1" u="none" strike="noStrike" dirty="0">
                          <a:solidFill>
                            <a:schemeClr val="bg1"/>
                          </a:solidFill>
                          <a:effectLst/>
                        </a:rPr>
                        <a:t>SOUTH AFRICA</a:t>
                      </a:r>
                      <a:endParaRPr lang="en-US" sz="2200" b="1" i="0" u="none" strike="noStrike" dirty="0">
                        <a:solidFill>
                          <a:schemeClr val="bg1"/>
                        </a:solidFill>
                        <a:effectLst/>
                        <a:latin typeface="Calibri"/>
                      </a:endParaRPr>
                    </a:p>
                  </a:txBody>
                  <a:tcPr marL="7620" marR="7620" marT="7620" marB="0" anchor="b">
                    <a:lnR w="12700" cap="flat" cmpd="sng" algn="ctr">
                      <a:solidFill>
                        <a:schemeClr val="tx1"/>
                      </a:solidFill>
                      <a:prstDash val="solid"/>
                      <a:round/>
                      <a:headEnd type="none" w="med" len="med"/>
                      <a:tailEnd type="none" w="med" len="med"/>
                    </a:lnR>
                    <a:solidFill>
                      <a:schemeClr val="tx1"/>
                    </a:solidFill>
                  </a:tcPr>
                </a:tc>
                <a:tc>
                  <a:txBody>
                    <a:bodyPr/>
                    <a:lstStyle/>
                    <a:p>
                      <a:pPr algn="r" fontAlgn="b"/>
                      <a:r>
                        <a:rPr lang="en-US" sz="2200" u="none" strike="noStrike">
                          <a:effectLst/>
                        </a:rPr>
                        <a:t>26.4</a:t>
                      </a:r>
                      <a:endParaRPr lang="en-US" sz="22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200" u="none" strike="noStrike" dirty="0">
                          <a:effectLst/>
                        </a:rPr>
                        <a:t>46</a:t>
                      </a:r>
                      <a:endParaRPr lang="en-US" sz="22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2200" u="none" strike="noStrike">
                          <a:effectLst/>
                        </a:rPr>
                        <a:t>8.4</a:t>
                      </a:r>
                      <a:endParaRPr lang="en-US" sz="22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200" u="none" strike="noStrike" dirty="0">
                          <a:effectLst/>
                        </a:rPr>
                        <a:t>22</a:t>
                      </a:r>
                      <a:endParaRPr lang="en-US" sz="22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xmlns="" val="29581148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107504" y="0"/>
            <a:ext cx="8643938" cy="720080"/>
          </a:xfrm>
        </p:spPr>
        <p:txBody>
          <a:bodyPr>
            <a:normAutofit fontScale="90000"/>
          </a:bodyPr>
          <a:lstStyle/>
          <a:p>
            <a:pPr algn="l"/>
            <a:r>
              <a:rPr lang="en-US" altLang="en-US" sz="3200" b="1" dirty="0" smtClean="0">
                <a:solidFill>
                  <a:schemeClr val="accent6">
                    <a:lumMod val="75000"/>
                  </a:schemeClr>
                </a:solidFill>
              </a:rPr>
              <a:t>ACHIEVEMENT: NON READERS AND NON NUMERATE</a:t>
            </a:r>
          </a:p>
        </p:txBody>
      </p:sp>
      <p:graphicFrame>
        <p:nvGraphicFramePr>
          <p:cNvPr id="1026" name="Object 2"/>
          <p:cNvGraphicFramePr>
            <a:graphicFrameLocks noChangeAspect="1"/>
          </p:cNvGraphicFramePr>
          <p:nvPr>
            <p:extLst>
              <p:ext uri="{D42A27DB-BD31-4B8C-83A1-F6EECF244321}">
                <p14:modId xmlns:p14="http://schemas.microsoft.com/office/powerpoint/2010/main" xmlns="" val="3496615650"/>
              </p:ext>
            </p:extLst>
          </p:nvPr>
        </p:nvGraphicFramePr>
        <p:xfrm>
          <a:off x="3238500" y="2298700"/>
          <a:ext cx="2578100" cy="749300"/>
        </p:xfrm>
        <a:graphic>
          <a:graphicData uri="http://schemas.openxmlformats.org/presentationml/2006/ole">
            <p:oleObj spid="_x0000_s26691" name="Document" r:id="rId3" imgW="1872334" imgH="541094" progId="Word.Document.12">
              <p:embed/>
            </p:oleObj>
          </a:graphicData>
        </a:graphic>
      </p:graphicFrame>
      <p:graphicFrame>
        <p:nvGraphicFramePr>
          <p:cNvPr id="2" name="Table 1"/>
          <p:cNvGraphicFramePr>
            <a:graphicFrameLocks noGrp="1"/>
          </p:cNvGraphicFramePr>
          <p:nvPr>
            <p:extLst>
              <p:ext uri="{D42A27DB-BD31-4B8C-83A1-F6EECF244321}">
                <p14:modId xmlns:p14="http://schemas.microsoft.com/office/powerpoint/2010/main" xmlns="" val="4271899662"/>
              </p:ext>
            </p:extLst>
          </p:nvPr>
        </p:nvGraphicFramePr>
        <p:xfrm>
          <a:off x="29776" y="980728"/>
          <a:ext cx="9114225" cy="4967874"/>
        </p:xfrm>
        <a:graphic>
          <a:graphicData uri="http://schemas.openxmlformats.org/drawingml/2006/table">
            <a:tbl>
              <a:tblPr firstRow="1" firstCol="1" bandRow="1">
                <a:tableStyleId>{073A0DAA-6AF3-43AB-8588-CEC1D06C72B9}</a:tableStyleId>
              </a:tblPr>
              <a:tblGrid>
                <a:gridCol w="1947517"/>
                <a:gridCol w="1753355"/>
                <a:gridCol w="1753355"/>
                <a:gridCol w="1754999"/>
                <a:gridCol w="1904999"/>
              </a:tblGrid>
              <a:tr h="936104">
                <a:tc>
                  <a:txBody>
                    <a:bodyPr/>
                    <a:lstStyle/>
                    <a:p>
                      <a:pPr marL="0" marR="0" algn="l">
                        <a:lnSpc>
                          <a:spcPct val="115000"/>
                        </a:lnSpc>
                        <a:spcBef>
                          <a:spcPts val="0"/>
                        </a:spcBef>
                        <a:spcAft>
                          <a:spcPts val="0"/>
                        </a:spcAft>
                      </a:pPr>
                      <a:r>
                        <a:rPr lang="en-US" sz="2200" dirty="0">
                          <a:effectLst/>
                        </a:rPr>
                        <a:t>Provinces</a:t>
                      </a:r>
                      <a:endParaRPr lang="en-US" sz="22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2200" dirty="0" smtClean="0">
                          <a:effectLst/>
                        </a:rPr>
                        <a:t>S</a:t>
                      </a:r>
                      <a:r>
                        <a:rPr lang="en-US" sz="2200" baseline="0" dirty="0" smtClean="0">
                          <a:effectLst/>
                        </a:rPr>
                        <a:t> III - </a:t>
                      </a:r>
                      <a:r>
                        <a:rPr lang="en-US" sz="2200" dirty="0" smtClean="0">
                          <a:effectLst/>
                        </a:rPr>
                        <a:t>% Non</a:t>
                      </a:r>
                      <a:r>
                        <a:rPr lang="en-US" sz="2200" baseline="0" dirty="0" smtClean="0">
                          <a:effectLst/>
                        </a:rPr>
                        <a:t> R</a:t>
                      </a:r>
                      <a:r>
                        <a:rPr lang="en-US" sz="2200" dirty="0" smtClean="0">
                          <a:effectLst/>
                        </a:rPr>
                        <a:t>eaders</a:t>
                      </a:r>
                      <a:endParaRPr lang="en-US" sz="22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2200" dirty="0" smtClean="0">
                          <a:effectLst/>
                        </a:rPr>
                        <a:t>S IV - % Non</a:t>
                      </a:r>
                      <a:r>
                        <a:rPr lang="en-US" sz="2200" baseline="0" dirty="0" smtClean="0">
                          <a:effectLst/>
                        </a:rPr>
                        <a:t> R</a:t>
                      </a:r>
                      <a:r>
                        <a:rPr lang="en-US" sz="2200" dirty="0" smtClean="0">
                          <a:effectLst/>
                        </a:rPr>
                        <a:t>eaders</a:t>
                      </a:r>
                      <a:endParaRPr lang="en-US" sz="22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200" dirty="0" smtClean="0">
                          <a:effectLst/>
                        </a:rPr>
                        <a:t>S III - % Non</a:t>
                      </a:r>
                      <a:r>
                        <a:rPr lang="en-US" sz="2200" baseline="0" dirty="0" smtClean="0">
                          <a:effectLst/>
                        </a:rPr>
                        <a:t> N</a:t>
                      </a:r>
                      <a:r>
                        <a:rPr lang="en-US" sz="2200" dirty="0" smtClean="0">
                          <a:effectLst/>
                        </a:rPr>
                        <a:t>umerate</a:t>
                      </a:r>
                      <a:endParaRPr lang="en-US" sz="2200" dirty="0">
                        <a:effectLst/>
                        <a:latin typeface="Times New Roman"/>
                        <a:ea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200" dirty="0" smtClean="0">
                          <a:effectLst/>
                        </a:rPr>
                        <a:t>S</a:t>
                      </a:r>
                      <a:r>
                        <a:rPr lang="en-US" sz="2200" baseline="0" dirty="0" smtClean="0">
                          <a:effectLst/>
                        </a:rPr>
                        <a:t> IV - </a:t>
                      </a:r>
                      <a:r>
                        <a:rPr lang="en-US" sz="2200" dirty="0" smtClean="0">
                          <a:effectLst/>
                        </a:rPr>
                        <a:t>% Non</a:t>
                      </a:r>
                      <a:r>
                        <a:rPr lang="en-US" sz="2200" baseline="0" dirty="0" smtClean="0">
                          <a:effectLst/>
                        </a:rPr>
                        <a:t> N</a:t>
                      </a:r>
                      <a:r>
                        <a:rPr lang="en-US" sz="2200" dirty="0" smtClean="0">
                          <a:effectLst/>
                        </a:rPr>
                        <a:t>umerate</a:t>
                      </a:r>
                    </a:p>
                  </a:txBody>
                  <a:tcPr marL="68580" marR="68580" marT="0" marB="0"/>
                </a:tc>
              </a:tr>
              <a:tr h="403177">
                <a:tc>
                  <a:txBody>
                    <a:bodyPr/>
                    <a:lstStyle/>
                    <a:p>
                      <a:pPr marL="0" marR="0">
                        <a:lnSpc>
                          <a:spcPct val="115000"/>
                        </a:lnSpc>
                        <a:spcBef>
                          <a:spcPts val="0"/>
                        </a:spcBef>
                        <a:spcAft>
                          <a:spcPts val="0"/>
                        </a:spcAft>
                      </a:pPr>
                      <a:r>
                        <a:rPr lang="en-US" sz="2200" dirty="0">
                          <a:effectLst/>
                        </a:rPr>
                        <a:t>EC</a:t>
                      </a:r>
                      <a:endParaRPr lang="en-US" sz="2200" dirty="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2200" dirty="0">
                          <a:effectLst/>
                        </a:rPr>
                        <a:t>38.6</a:t>
                      </a:r>
                      <a:endParaRPr lang="en-US" sz="2200" dirty="0">
                        <a:effectLst/>
                        <a:latin typeface="Times New Roman"/>
                        <a:ea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2200" dirty="0" smtClean="0">
                          <a:effectLst/>
                          <a:latin typeface="+mn-lt"/>
                          <a:ea typeface="Times New Roman"/>
                        </a:rPr>
                        <a:t>4.9</a:t>
                      </a:r>
                      <a:endParaRPr lang="en-US" sz="2200" dirty="0">
                        <a:effectLst/>
                        <a:latin typeface="+mn-lt"/>
                        <a:ea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2200" dirty="0">
                          <a:effectLst/>
                        </a:rPr>
                        <a:t>50.3</a:t>
                      </a:r>
                      <a:endParaRPr lang="en-US" sz="2200" dirty="0">
                        <a:effectLst/>
                        <a:latin typeface="Times New Roman"/>
                        <a:ea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2200" dirty="0" smtClean="0">
                          <a:effectLst/>
                          <a:latin typeface="+mn-lt"/>
                          <a:ea typeface="Times New Roman"/>
                        </a:rPr>
                        <a:t>6.9</a:t>
                      </a:r>
                      <a:endParaRPr lang="en-US" sz="2200" dirty="0">
                        <a:effectLst/>
                        <a:latin typeface="+mn-lt"/>
                        <a:ea typeface="Times New Roman"/>
                      </a:endParaRPr>
                    </a:p>
                  </a:txBody>
                  <a:tcPr marL="68580" marR="68580" marT="0" marB="0">
                    <a:solidFill>
                      <a:srgbClr val="FFFF00"/>
                    </a:solidFill>
                  </a:tcPr>
                </a:tc>
              </a:tr>
              <a:tr h="403177">
                <a:tc>
                  <a:txBody>
                    <a:bodyPr/>
                    <a:lstStyle/>
                    <a:p>
                      <a:pPr marL="0" marR="0">
                        <a:lnSpc>
                          <a:spcPct val="115000"/>
                        </a:lnSpc>
                        <a:spcBef>
                          <a:spcPts val="0"/>
                        </a:spcBef>
                        <a:spcAft>
                          <a:spcPts val="0"/>
                        </a:spcAft>
                      </a:pPr>
                      <a:r>
                        <a:rPr lang="en-US" sz="2200" dirty="0">
                          <a:effectLst/>
                        </a:rPr>
                        <a:t>FS</a:t>
                      </a:r>
                      <a:endParaRPr lang="en-US" sz="2200" dirty="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2200" dirty="0">
                          <a:effectLst/>
                        </a:rPr>
                        <a:t>22.3</a:t>
                      </a:r>
                      <a:endParaRPr lang="en-US" sz="22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2200" dirty="0" smtClean="0">
                          <a:effectLst/>
                          <a:latin typeface="+mn-lt"/>
                          <a:ea typeface="Times New Roman"/>
                        </a:rPr>
                        <a:t>1.9</a:t>
                      </a:r>
                      <a:endParaRPr lang="en-US" sz="22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200" dirty="0">
                          <a:effectLst/>
                        </a:rPr>
                        <a:t>38.1</a:t>
                      </a:r>
                      <a:endParaRPr lang="en-US" sz="22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2200" dirty="0" smtClean="0">
                          <a:effectLst/>
                          <a:latin typeface="+mn-lt"/>
                          <a:ea typeface="Times New Roman"/>
                        </a:rPr>
                        <a:t>1.5</a:t>
                      </a:r>
                      <a:endParaRPr lang="en-US" sz="2200" dirty="0">
                        <a:effectLst/>
                        <a:latin typeface="+mn-lt"/>
                        <a:ea typeface="Times New Roman"/>
                      </a:endParaRPr>
                    </a:p>
                  </a:txBody>
                  <a:tcPr marL="68580" marR="68580" marT="0" marB="0"/>
                </a:tc>
              </a:tr>
              <a:tr h="403177">
                <a:tc>
                  <a:txBody>
                    <a:bodyPr/>
                    <a:lstStyle/>
                    <a:p>
                      <a:pPr marL="0" marR="0">
                        <a:lnSpc>
                          <a:spcPct val="115000"/>
                        </a:lnSpc>
                        <a:spcBef>
                          <a:spcPts val="0"/>
                        </a:spcBef>
                        <a:spcAft>
                          <a:spcPts val="0"/>
                        </a:spcAft>
                      </a:pPr>
                      <a:r>
                        <a:rPr lang="en-US" sz="2200" dirty="0">
                          <a:effectLst/>
                        </a:rPr>
                        <a:t>GP</a:t>
                      </a:r>
                      <a:endParaRPr lang="en-US" sz="2200" dirty="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2200" dirty="0">
                          <a:effectLst/>
                        </a:rPr>
                        <a:t>11.6</a:t>
                      </a:r>
                      <a:endParaRPr lang="en-US" sz="22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2200" dirty="0" smtClean="0">
                          <a:effectLst/>
                          <a:latin typeface="+mn-lt"/>
                          <a:ea typeface="Times New Roman"/>
                        </a:rPr>
                        <a:t>0.6</a:t>
                      </a:r>
                      <a:endParaRPr lang="en-US" sz="22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200" dirty="0">
                          <a:effectLst/>
                        </a:rPr>
                        <a:t>20.5</a:t>
                      </a:r>
                      <a:endParaRPr lang="en-US" sz="22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2200" dirty="0" smtClean="0">
                          <a:effectLst/>
                          <a:latin typeface="+mn-lt"/>
                          <a:ea typeface="Times New Roman"/>
                        </a:rPr>
                        <a:t>2.6</a:t>
                      </a:r>
                      <a:endParaRPr lang="en-US" sz="2200" dirty="0">
                        <a:effectLst/>
                        <a:latin typeface="+mn-lt"/>
                        <a:ea typeface="Times New Roman"/>
                      </a:endParaRPr>
                    </a:p>
                  </a:txBody>
                  <a:tcPr marL="68580" marR="68580" marT="0" marB="0"/>
                </a:tc>
              </a:tr>
              <a:tr h="403177">
                <a:tc>
                  <a:txBody>
                    <a:bodyPr/>
                    <a:lstStyle/>
                    <a:p>
                      <a:pPr marL="0" marR="0">
                        <a:lnSpc>
                          <a:spcPct val="115000"/>
                        </a:lnSpc>
                        <a:spcBef>
                          <a:spcPts val="0"/>
                        </a:spcBef>
                        <a:spcAft>
                          <a:spcPts val="0"/>
                        </a:spcAft>
                      </a:pPr>
                      <a:r>
                        <a:rPr lang="en-US" sz="2200" dirty="0">
                          <a:effectLst/>
                        </a:rPr>
                        <a:t>KZN</a:t>
                      </a:r>
                      <a:endParaRPr lang="en-US" sz="2200" dirty="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2200" dirty="0">
                          <a:effectLst/>
                        </a:rPr>
                        <a:t>28.4</a:t>
                      </a:r>
                      <a:endParaRPr lang="en-US" sz="22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2200" dirty="0" smtClean="0">
                          <a:effectLst/>
                          <a:latin typeface="+mn-lt"/>
                          <a:ea typeface="Times New Roman"/>
                        </a:rPr>
                        <a:t>2.9</a:t>
                      </a:r>
                      <a:endParaRPr lang="en-US" sz="22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200" dirty="0">
                          <a:effectLst/>
                        </a:rPr>
                        <a:t>44</a:t>
                      </a:r>
                      <a:endParaRPr lang="en-US" sz="22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2200" dirty="0" smtClean="0">
                          <a:effectLst/>
                          <a:latin typeface="+mn-lt"/>
                          <a:ea typeface="Times New Roman"/>
                        </a:rPr>
                        <a:t>4.9</a:t>
                      </a:r>
                      <a:endParaRPr lang="en-US" sz="2200" dirty="0">
                        <a:effectLst/>
                        <a:latin typeface="+mn-lt"/>
                        <a:ea typeface="Times New Roman"/>
                      </a:endParaRPr>
                    </a:p>
                  </a:txBody>
                  <a:tcPr marL="68580" marR="68580" marT="0" marB="0"/>
                </a:tc>
              </a:tr>
              <a:tr h="403177">
                <a:tc>
                  <a:txBody>
                    <a:bodyPr/>
                    <a:lstStyle/>
                    <a:p>
                      <a:pPr marL="0" marR="0">
                        <a:lnSpc>
                          <a:spcPct val="115000"/>
                        </a:lnSpc>
                        <a:spcBef>
                          <a:spcPts val="0"/>
                        </a:spcBef>
                        <a:spcAft>
                          <a:spcPts val="0"/>
                        </a:spcAft>
                      </a:pPr>
                      <a:r>
                        <a:rPr lang="en-US" sz="2200" dirty="0">
                          <a:effectLst/>
                        </a:rPr>
                        <a:t>LP</a:t>
                      </a:r>
                      <a:endParaRPr lang="en-US" sz="2200" dirty="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2200" dirty="0">
                          <a:effectLst/>
                        </a:rPr>
                        <a:t>49</a:t>
                      </a:r>
                      <a:endParaRPr lang="en-US" sz="2200" dirty="0">
                        <a:effectLst/>
                        <a:latin typeface="Times New Roman"/>
                        <a:ea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2200" dirty="0" smtClean="0">
                          <a:effectLst/>
                          <a:latin typeface="+mn-lt"/>
                          <a:ea typeface="Times New Roman"/>
                        </a:rPr>
                        <a:t>5.1</a:t>
                      </a:r>
                      <a:endParaRPr lang="en-US" sz="2200" dirty="0">
                        <a:effectLst/>
                        <a:latin typeface="+mn-lt"/>
                        <a:ea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2200" dirty="0">
                          <a:effectLst/>
                        </a:rPr>
                        <a:t>60.6</a:t>
                      </a:r>
                      <a:endParaRPr lang="en-US" sz="2200" dirty="0">
                        <a:effectLst/>
                        <a:latin typeface="Times New Roman"/>
                        <a:ea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2200" dirty="0" smtClean="0">
                          <a:effectLst/>
                          <a:latin typeface="+mn-lt"/>
                          <a:ea typeface="Times New Roman"/>
                        </a:rPr>
                        <a:t>8.4</a:t>
                      </a:r>
                      <a:endParaRPr lang="en-US" sz="2200" dirty="0">
                        <a:effectLst/>
                        <a:latin typeface="+mn-lt"/>
                        <a:ea typeface="Times New Roman"/>
                      </a:endParaRPr>
                    </a:p>
                  </a:txBody>
                  <a:tcPr marL="68580" marR="68580" marT="0" marB="0">
                    <a:solidFill>
                      <a:srgbClr val="FFFF00"/>
                    </a:solidFill>
                  </a:tcPr>
                </a:tc>
              </a:tr>
              <a:tr h="403177">
                <a:tc>
                  <a:txBody>
                    <a:bodyPr/>
                    <a:lstStyle/>
                    <a:p>
                      <a:pPr marL="0" marR="0">
                        <a:lnSpc>
                          <a:spcPct val="115000"/>
                        </a:lnSpc>
                        <a:spcBef>
                          <a:spcPts val="0"/>
                        </a:spcBef>
                        <a:spcAft>
                          <a:spcPts val="0"/>
                        </a:spcAft>
                      </a:pPr>
                      <a:r>
                        <a:rPr lang="en-US" sz="2200" dirty="0">
                          <a:effectLst/>
                        </a:rPr>
                        <a:t>MPU</a:t>
                      </a:r>
                      <a:endParaRPr lang="en-US" sz="2200" dirty="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2200" dirty="0">
                          <a:effectLst/>
                        </a:rPr>
                        <a:t>28.4</a:t>
                      </a:r>
                      <a:endParaRPr lang="en-US" sz="22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2200" dirty="0" smtClean="0">
                          <a:effectLst/>
                          <a:latin typeface="+mn-lt"/>
                          <a:ea typeface="Times New Roman"/>
                        </a:rPr>
                        <a:t>1.1</a:t>
                      </a:r>
                      <a:endParaRPr lang="en-US" sz="22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200" dirty="0">
                          <a:effectLst/>
                        </a:rPr>
                        <a:t>43.8</a:t>
                      </a:r>
                      <a:endParaRPr lang="en-US" sz="22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2200" dirty="0" smtClean="0">
                          <a:effectLst/>
                          <a:latin typeface="+mn-lt"/>
                          <a:ea typeface="Times New Roman"/>
                        </a:rPr>
                        <a:t>5.2</a:t>
                      </a:r>
                      <a:endParaRPr lang="en-US" sz="2200" dirty="0">
                        <a:effectLst/>
                        <a:latin typeface="+mn-lt"/>
                        <a:ea typeface="Times New Roman"/>
                      </a:endParaRPr>
                    </a:p>
                  </a:txBody>
                  <a:tcPr marL="68580" marR="68580" marT="0" marB="0"/>
                </a:tc>
              </a:tr>
              <a:tr h="403177">
                <a:tc>
                  <a:txBody>
                    <a:bodyPr/>
                    <a:lstStyle/>
                    <a:p>
                      <a:pPr marL="0" marR="0">
                        <a:lnSpc>
                          <a:spcPct val="115000"/>
                        </a:lnSpc>
                        <a:spcBef>
                          <a:spcPts val="0"/>
                        </a:spcBef>
                        <a:spcAft>
                          <a:spcPts val="0"/>
                        </a:spcAft>
                      </a:pPr>
                      <a:r>
                        <a:rPr lang="en-US" sz="2200" dirty="0">
                          <a:effectLst/>
                        </a:rPr>
                        <a:t>NC</a:t>
                      </a:r>
                      <a:endParaRPr lang="en-US" sz="2200" dirty="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2200" dirty="0">
                          <a:effectLst/>
                        </a:rPr>
                        <a:t>21.4</a:t>
                      </a:r>
                      <a:endParaRPr lang="en-US" sz="22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2200" dirty="0" smtClean="0">
                          <a:effectLst/>
                          <a:latin typeface="+mn-lt"/>
                          <a:ea typeface="Times New Roman"/>
                        </a:rPr>
                        <a:t>3.6</a:t>
                      </a:r>
                      <a:endParaRPr lang="en-US" sz="22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200" dirty="0">
                          <a:effectLst/>
                        </a:rPr>
                        <a:t>37.1</a:t>
                      </a:r>
                      <a:endParaRPr lang="en-US" sz="22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2200" dirty="0" smtClean="0">
                          <a:effectLst/>
                          <a:latin typeface="+mn-lt"/>
                          <a:ea typeface="Times New Roman"/>
                        </a:rPr>
                        <a:t>2.9</a:t>
                      </a:r>
                      <a:endParaRPr lang="en-US" sz="2200" dirty="0">
                        <a:effectLst/>
                        <a:latin typeface="+mn-lt"/>
                        <a:ea typeface="Times New Roman"/>
                      </a:endParaRPr>
                    </a:p>
                  </a:txBody>
                  <a:tcPr marL="68580" marR="68580" marT="0" marB="0"/>
                </a:tc>
              </a:tr>
              <a:tr h="403177">
                <a:tc>
                  <a:txBody>
                    <a:bodyPr/>
                    <a:lstStyle/>
                    <a:p>
                      <a:pPr marL="0" marR="0">
                        <a:lnSpc>
                          <a:spcPct val="115000"/>
                        </a:lnSpc>
                        <a:spcBef>
                          <a:spcPts val="0"/>
                        </a:spcBef>
                        <a:spcAft>
                          <a:spcPts val="0"/>
                        </a:spcAft>
                      </a:pPr>
                      <a:r>
                        <a:rPr lang="en-US" sz="2200" dirty="0">
                          <a:effectLst/>
                        </a:rPr>
                        <a:t>NW</a:t>
                      </a:r>
                      <a:endParaRPr lang="en-US" sz="2200" dirty="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2200" dirty="0">
                          <a:effectLst/>
                        </a:rPr>
                        <a:t>21.9</a:t>
                      </a:r>
                      <a:endParaRPr lang="en-US" sz="22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2200" dirty="0" smtClean="0">
                          <a:effectLst/>
                          <a:latin typeface="+mn-lt"/>
                          <a:ea typeface="Times New Roman"/>
                        </a:rPr>
                        <a:t>2.4</a:t>
                      </a:r>
                      <a:endParaRPr lang="en-US" sz="22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200" dirty="0">
                          <a:effectLst/>
                        </a:rPr>
                        <a:t>38.1</a:t>
                      </a:r>
                      <a:endParaRPr lang="en-US" sz="22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2200" dirty="0" smtClean="0">
                          <a:effectLst/>
                          <a:latin typeface="+mn-lt"/>
                          <a:ea typeface="Times New Roman"/>
                        </a:rPr>
                        <a:t>5.4</a:t>
                      </a:r>
                      <a:endParaRPr lang="en-US" sz="2200" dirty="0">
                        <a:effectLst/>
                        <a:latin typeface="+mn-lt"/>
                        <a:ea typeface="Times New Roman"/>
                      </a:endParaRPr>
                    </a:p>
                  </a:txBody>
                  <a:tcPr marL="68580" marR="68580" marT="0" marB="0"/>
                </a:tc>
              </a:tr>
              <a:tr h="403177">
                <a:tc>
                  <a:txBody>
                    <a:bodyPr/>
                    <a:lstStyle/>
                    <a:p>
                      <a:pPr marL="0" marR="0">
                        <a:lnSpc>
                          <a:spcPct val="115000"/>
                        </a:lnSpc>
                        <a:spcBef>
                          <a:spcPts val="0"/>
                        </a:spcBef>
                        <a:spcAft>
                          <a:spcPts val="0"/>
                        </a:spcAft>
                      </a:pPr>
                      <a:r>
                        <a:rPr lang="en-US" sz="2200" dirty="0">
                          <a:effectLst/>
                        </a:rPr>
                        <a:t>WC</a:t>
                      </a:r>
                      <a:endParaRPr lang="en-US" sz="2200" dirty="0">
                        <a:effectLst/>
                        <a:latin typeface="Times New Roman"/>
                        <a:ea typeface="Times New Roman"/>
                      </a:endParaRPr>
                    </a:p>
                  </a:txBody>
                  <a:tcPr marL="68580" marR="68580" marT="0" marB="0" anchor="b"/>
                </a:tc>
                <a:tc>
                  <a:txBody>
                    <a:bodyPr/>
                    <a:lstStyle/>
                    <a:p>
                      <a:pPr marL="0" marR="0" algn="ctr">
                        <a:lnSpc>
                          <a:spcPct val="115000"/>
                        </a:lnSpc>
                        <a:spcBef>
                          <a:spcPts val="0"/>
                        </a:spcBef>
                        <a:spcAft>
                          <a:spcPts val="0"/>
                        </a:spcAft>
                      </a:pPr>
                      <a:r>
                        <a:rPr lang="en-US" sz="2200" dirty="0">
                          <a:effectLst/>
                        </a:rPr>
                        <a:t>5.1</a:t>
                      </a:r>
                      <a:endParaRPr lang="en-US" sz="22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2200" dirty="0" smtClean="0">
                          <a:effectLst/>
                          <a:latin typeface="+mn-lt"/>
                          <a:ea typeface="Times New Roman"/>
                        </a:rPr>
                        <a:t>0.9</a:t>
                      </a:r>
                      <a:endParaRPr lang="en-US" sz="22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200" dirty="0">
                          <a:effectLst/>
                        </a:rPr>
                        <a:t>15</a:t>
                      </a:r>
                      <a:endParaRPr lang="en-US" sz="22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2200" dirty="0" smtClean="0">
                          <a:effectLst/>
                          <a:latin typeface="+mn-lt"/>
                          <a:ea typeface="Times New Roman"/>
                        </a:rPr>
                        <a:t>0.3</a:t>
                      </a:r>
                      <a:endParaRPr lang="en-US" sz="2200" dirty="0">
                        <a:effectLst/>
                        <a:latin typeface="+mn-lt"/>
                        <a:ea typeface="Times New Roman"/>
                      </a:endParaRPr>
                    </a:p>
                  </a:txBody>
                  <a:tcPr marL="68580" marR="68580" marT="0" marB="0"/>
                </a:tc>
              </a:tr>
              <a:tr h="403177">
                <a:tc>
                  <a:txBody>
                    <a:bodyPr/>
                    <a:lstStyle/>
                    <a:p>
                      <a:pPr marL="0" marR="0" algn="l">
                        <a:lnSpc>
                          <a:spcPct val="115000"/>
                        </a:lnSpc>
                        <a:spcBef>
                          <a:spcPts val="0"/>
                        </a:spcBef>
                        <a:spcAft>
                          <a:spcPts val="0"/>
                        </a:spcAft>
                      </a:pPr>
                      <a:r>
                        <a:rPr lang="en-US" sz="2200" dirty="0">
                          <a:effectLst/>
                        </a:rPr>
                        <a:t>South Africa</a:t>
                      </a:r>
                      <a:endParaRPr lang="en-US" sz="22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2200" dirty="0">
                          <a:effectLst/>
                        </a:rPr>
                        <a:t>27.2</a:t>
                      </a:r>
                      <a:endParaRPr lang="en-US" sz="22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2200" dirty="0" smtClean="0">
                          <a:effectLst/>
                          <a:latin typeface="+mn-lt"/>
                          <a:ea typeface="Times New Roman"/>
                        </a:rPr>
                        <a:t>2.7</a:t>
                      </a:r>
                      <a:endParaRPr lang="en-US" sz="22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200" dirty="0">
                          <a:effectLst/>
                        </a:rPr>
                        <a:t>40.2</a:t>
                      </a:r>
                      <a:endParaRPr lang="en-US" sz="22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2200" dirty="0" smtClean="0">
                          <a:effectLst/>
                          <a:latin typeface="+mn-lt"/>
                          <a:ea typeface="Times New Roman"/>
                        </a:rPr>
                        <a:t>4.7</a:t>
                      </a:r>
                      <a:endParaRPr lang="en-US" sz="2200" dirty="0">
                        <a:effectLst/>
                        <a:latin typeface="+mn-lt"/>
                        <a:ea typeface="Times New Roman"/>
                      </a:endParaRPr>
                    </a:p>
                  </a:txBody>
                  <a:tcPr marL="68580" marR="68580" marT="0" marB="0"/>
                </a:tc>
              </a:tr>
            </a:tbl>
          </a:graphicData>
        </a:graphic>
      </p:graphicFrame>
    </p:spTree>
    <p:extLst>
      <p:ext uri="{BB962C8B-B14F-4D97-AF65-F5344CB8AC3E}">
        <p14:creationId xmlns:p14="http://schemas.microsoft.com/office/powerpoint/2010/main" xmlns="" val="1858401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9552" y="0"/>
            <a:ext cx="8229600" cy="936625"/>
          </a:xfrm>
        </p:spPr>
        <p:txBody>
          <a:bodyPr>
            <a:normAutofit/>
          </a:bodyPr>
          <a:lstStyle/>
          <a:p>
            <a:r>
              <a:rPr lang="en-US" altLang="en-US" sz="4000" b="1" dirty="0" smtClean="0">
                <a:solidFill>
                  <a:schemeClr val="accent6">
                    <a:lumMod val="75000"/>
                  </a:schemeClr>
                </a:solidFill>
                <a:effectLst>
                  <a:outerShdw blurRad="38100" dist="38100" dir="2700000" algn="tl">
                    <a:srgbClr val="000000">
                      <a:alpha val="43137"/>
                    </a:srgbClr>
                  </a:outerShdw>
                </a:effectLst>
              </a:rPr>
              <a:t>ACHIEVEMENT </a:t>
            </a:r>
            <a:r>
              <a:rPr lang="en-US" altLang="en-US" sz="4000" b="1" dirty="0">
                <a:solidFill>
                  <a:schemeClr val="accent6">
                    <a:lumMod val="75000"/>
                  </a:schemeClr>
                </a:solidFill>
                <a:effectLst>
                  <a:outerShdw blurRad="38100" dist="38100" dir="2700000" algn="tl">
                    <a:srgbClr val="000000">
                      <a:alpha val="43137"/>
                    </a:srgbClr>
                  </a:outerShdw>
                </a:effectLst>
              </a:rPr>
              <a:t>LEVELS</a:t>
            </a:r>
            <a:r>
              <a:rPr lang="en-US" altLang="en-US" sz="4000" b="1" dirty="0" smtClean="0">
                <a:solidFill>
                  <a:schemeClr val="accent6">
                    <a:lumMod val="75000"/>
                  </a:schemeClr>
                </a:solidFill>
                <a:effectLst>
                  <a:outerShdw blurRad="38100" dist="38100" dir="2700000" algn="tl">
                    <a:srgbClr val="000000">
                      <a:alpha val="43137"/>
                    </a:srgbClr>
                  </a:outerShdw>
                </a:effectLst>
              </a:rPr>
              <a:t> </a:t>
            </a:r>
          </a:p>
        </p:txBody>
      </p:sp>
      <p:sp>
        <p:nvSpPr>
          <p:cNvPr id="16387" name="Rectangle 3"/>
          <p:cNvSpPr>
            <a:spLocks noGrp="1" noChangeArrowheads="1"/>
          </p:cNvSpPr>
          <p:nvPr>
            <p:ph type="body" idx="1"/>
          </p:nvPr>
        </p:nvSpPr>
        <p:spPr>
          <a:xfrm>
            <a:off x="395536" y="1052736"/>
            <a:ext cx="8229600" cy="5112568"/>
          </a:xfrm>
        </p:spPr>
        <p:txBody>
          <a:bodyPr>
            <a:noAutofit/>
          </a:bodyPr>
          <a:lstStyle/>
          <a:p>
            <a:pPr marL="609600" indent="-609600">
              <a:lnSpc>
                <a:spcPct val="80000"/>
              </a:lnSpc>
            </a:pPr>
            <a:r>
              <a:rPr lang="en-US" altLang="en-US" sz="2800" b="1" i="1" dirty="0" smtClean="0"/>
              <a:t>We have made great strides in achieving at the higher Grade 6 levels</a:t>
            </a:r>
          </a:p>
          <a:p>
            <a:pPr marL="1257300" lvl="1" indent="-533400">
              <a:lnSpc>
                <a:spcPct val="80000"/>
              </a:lnSpc>
            </a:pPr>
            <a:r>
              <a:rPr lang="en-US" altLang="en-US" dirty="0" smtClean="0"/>
              <a:t>In Reading: L6 - L8 (46%) – advanced reading skills</a:t>
            </a:r>
          </a:p>
          <a:p>
            <a:pPr marL="1257300" lvl="1" indent="-533400">
              <a:lnSpc>
                <a:spcPct val="80000"/>
              </a:lnSpc>
            </a:pPr>
            <a:r>
              <a:rPr lang="en-US" altLang="en-US" dirty="0" smtClean="0"/>
              <a:t>In Maths: L6 - L8 (22%) – advanced math skills</a:t>
            </a:r>
          </a:p>
          <a:p>
            <a:pPr marL="1257300" lvl="1" indent="-533400">
              <a:lnSpc>
                <a:spcPct val="80000"/>
              </a:lnSpc>
              <a:buFontTx/>
              <a:buNone/>
            </a:pPr>
            <a:endParaRPr lang="en-US" altLang="en-US" u="sng" dirty="0" smtClean="0">
              <a:solidFill>
                <a:srgbClr val="FF0000"/>
              </a:solidFill>
            </a:endParaRPr>
          </a:p>
          <a:p>
            <a:pPr marL="609600" indent="-609600">
              <a:lnSpc>
                <a:spcPct val="80000"/>
              </a:lnSpc>
            </a:pPr>
            <a:r>
              <a:rPr lang="en-US" altLang="en-US" sz="2800" b="1" dirty="0"/>
              <a:t>A</a:t>
            </a:r>
            <a:r>
              <a:rPr lang="en-US" altLang="en-US" sz="2800" b="1" dirty="0" smtClean="0"/>
              <a:t>nd reduced </a:t>
            </a:r>
            <a:r>
              <a:rPr lang="en-US" altLang="en-US" sz="2800" dirty="0" smtClean="0"/>
              <a:t>the number of non readers and non numerate learners across all provinces to:</a:t>
            </a:r>
          </a:p>
          <a:p>
            <a:pPr marL="1257300" lvl="1" indent="-533400">
              <a:lnSpc>
                <a:spcPct val="80000"/>
              </a:lnSpc>
            </a:pPr>
            <a:r>
              <a:rPr lang="en-US" altLang="en-US" dirty="0" smtClean="0"/>
              <a:t>2.7% Non readers (</a:t>
            </a:r>
            <a:r>
              <a:rPr lang="en-ZA" altLang="en-US" dirty="0" smtClean="0"/>
              <a:t>cannot “interpret meaning in a short and simple text”), and </a:t>
            </a:r>
            <a:endParaRPr lang="en-US" altLang="en-US" dirty="0" smtClean="0"/>
          </a:p>
          <a:p>
            <a:pPr marL="1257300" lvl="1" indent="-533400">
              <a:lnSpc>
                <a:spcPct val="80000"/>
              </a:lnSpc>
            </a:pPr>
            <a:r>
              <a:rPr lang="en-US" altLang="en-US" dirty="0" smtClean="0"/>
              <a:t>4.7% Non numerate (not able to move beyond mechanical skills)</a:t>
            </a:r>
          </a:p>
          <a:p>
            <a:pPr marL="609600" indent="-609600">
              <a:lnSpc>
                <a:spcPct val="80000"/>
              </a:lnSpc>
              <a:buFontTx/>
              <a:buNone/>
            </a:pPr>
            <a:r>
              <a:rPr lang="en-US" altLang="en-US" sz="2800" i="1" dirty="0" smtClean="0"/>
              <a:t>	</a:t>
            </a:r>
          </a:p>
        </p:txBody>
      </p:sp>
    </p:spTree>
    <p:extLst>
      <p:ext uri="{BB962C8B-B14F-4D97-AF65-F5344CB8AC3E}">
        <p14:creationId xmlns:p14="http://schemas.microsoft.com/office/powerpoint/2010/main" xmlns="" val="3796677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00063" y="2228850"/>
            <a:ext cx="8229600" cy="1000125"/>
          </a:xfrm>
          <a:ln>
            <a:noFill/>
          </a:ln>
        </p:spPr>
        <p:txBody>
          <a:bodyPr>
            <a:noAutofit/>
          </a:bodyPr>
          <a:lstStyle/>
          <a:p>
            <a:r>
              <a:rPr lang="en-US" altLang="en-US" sz="3600" b="1" dirty="0" smtClean="0">
                <a:solidFill>
                  <a:schemeClr val="accent6">
                    <a:lumMod val="75000"/>
                  </a:schemeClr>
                </a:solidFill>
                <a:effectLst>
                  <a:outerShdw blurRad="38100" dist="38100" dir="2700000" algn="tl">
                    <a:srgbClr val="000000">
                      <a:alpha val="43137"/>
                    </a:srgbClr>
                  </a:outerShdw>
                </a:effectLst>
                <a:latin typeface="+mn-lt"/>
                <a:cs typeface="Tahoma" pitchFamily="34" charset="0"/>
              </a:rPr>
              <a:t/>
            </a:r>
            <a:br>
              <a:rPr lang="en-US" altLang="en-US" sz="3600" b="1" dirty="0" smtClean="0">
                <a:solidFill>
                  <a:schemeClr val="accent6">
                    <a:lumMod val="75000"/>
                  </a:schemeClr>
                </a:solidFill>
                <a:effectLst>
                  <a:outerShdw blurRad="38100" dist="38100" dir="2700000" algn="tl">
                    <a:srgbClr val="000000">
                      <a:alpha val="43137"/>
                    </a:srgbClr>
                  </a:outerShdw>
                </a:effectLst>
                <a:latin typeface="+mn-lt"/>
                <a:cs typeface="Tahoma" pitchFamily="34" charset="0"/>
              </a:rPr>
            </a:br>
            <a:r>
              <a:rPr lang="en-US" altLang="en-US" sz="3600" b="1" dirty="0" smtClean="0">
                <a:solidFill>
                  <a:schemeClr val="accent6">
                    <a:lumMod val="75000"/>
                  </a:schemeClr>
                </a:solidFill>
                <a:effectLst>
                  <a:outerShdw blurRad="38100" dist="38100" dir="2700000" algn="tl">
                    <a:srgbClr val="000000">
                      <a:alpha val="43137"/>
                    </a:srgbClr>
                  </a:outerShdw>
                </a:effectLst>
                <a:latin typeface="+mn-lt"/>
                <a:cs typeface="Tahoma" pitchFamily="34" charset="0"/>
              </a:rPr>
              <a:t>The SACMEQ Purpose, Mission and Model</a:t>
            </a:r>
            <a:br>
              <a:rPr lang="en-US" altLang="en-US" sz="3600" b="1" dirty="0" smtClean="0">
                <a:solidFill>
                  <a:schemeClr val="accent6">
                    <a:lumMod val="75000"/>
                  </a:schemeClr>
                </a:solidFill>
                <a:effectLst>
                  <a:outerShdw blurRad="38100" dist="38100" dir="2700000" algn="tl">
                    <a:srgbClr val="000000">
                      <a:alpha val="43137"/>
                    </a:srgbClr>
                  </a:outerShdw>
                </a:effectLst>
                <a:latin typeface="+mn-lt"/>
                <a:cs typeface="Tahoma" pitchFamily="34" charset="0"/>
              </a:rPr>
            </a:br>
            <a:endParaRPr lang="en-ZA" altLang="en-US" sz="3600" b="1" dirty="0" smtClean="0">
              <a:solidFill>
                <a:schemeClr val="accent6">
                  <a:lumMod val="75000"/>
                </a:schemeClr>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xmlns="" val="15752985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229600" cy="648072"/>
          </a:xfrm>
        </p:spPr>
        <p:txBody>
          <a:bodyPr>
            <a:normAutofit fontScale="90000"/>
          </a:bodyPr>
          <a:lstStyle/>
          <a:p>
            <a:r>
              <a:rPr lang="en-US" altLang="en-US" sz="4000" b="1" dirty="0" smtClean="0">
                <a:solidFill>
                  <a:schemeClr val="accent6">
                    <a:lumMod val="75000"/>
                  </a:schemeClr>
                </a:solidFill>
                <a:effectLst>
                  <a:outerShdw blurRad="38100" dist="38100" dir="2700000" algn="tl">
                    <a:srgbClr val="000000">
                      <a:alpha val="43137"/>
                    </a:srgbClr>
                  </a:outerShdw>
                </a:effectLst>
              </a:rPr>
              <a:t>ACHIEVEMENT BY SUB-GROUPS</a:t>
            </a:r>
            <a:endParaRPr lang="en-US" sz="4000" dirty="0"/>
          </a:p>
        </p:txBody>
      </p:sp>
      <p:graphicFrame>
        <p:nvGraphicFramePr>
          <p:cNvPr id="10" name="Chart 9"/>
          <p:cNvGraphicFramePr>
            <a:graphicFrameLocks/>
          </p:cNvGraphicFramePr>
          <p:nvPr>
            <p:extLst>
              <p:ext uri="{D42A27DB-BD31-4B8C-83A1-F6EECF244321}">
                <p14:modId xmlns:p14="http://schemas.microsoft.com/office/powerpoint/2010/main" xmlns="" val="3761297166"/>
              </p:ext>
            </p:extLst>
          </p:nvPr>
        </p:nvGraphicFramePr>
        <p:xfrm>
          <a:off x="93787" y="836712"/>
          <a:ext cx="9014717" cy="4968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9780659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2000250"/>
            <a:ext cx="8715375" cy="1000125"/>
          </a:xfrm>
        </p:spPr>
        <p:txBody>
          <a:bodyPr>
            <a:normAutofit fontScale="90000"/>
          </a:bodyPr>
          <a:lstStyle/>
          <a:p>
            <a:pPr marL="432000" indent="-342900" eaLnBrk="1" hangingPunct="1">
              <a:lnSpc>
                <a:spcPct val="200000"/>
              </a:lnSpc>
              <a:spcBef>
                <a:spcPts val="1200"/>
              </a:spcBef>
              <a:spcAft>
                <a:spcPts val="1200"/>
              </a:spcAft>
              <a:defRPr/>
            </a:pPr>
            <a:r>
              <a:rPr lang="en-US" sz="3200" dirty="0" smtClean="0">
                <a:latin typeface="Tahoma" pitchFamily="34" charset="0"/>
                <a:cs typeface="Tahoma" pitchFamily="34" charset="0"/>
              </a:rPr>
              <a:t/>
            </a:r>
            <a:br>
              <a:rPr lang="en-US" sz="3200" dirty="0" smtClean="0">
                <a:latin typeface="Tahoma" pitchFamily="34" charset="0"/>
                <a:cs typeface="Tahoma" pitchFamily="34" charset="0"/>
              </a:rPr>
            </a:br>
            <a:r>
              <a:rPr lang="en-US" sz="2800" dirty="0" smtClean="0">
                <a:solidFill>
                  <a:srgbClr val="000000"/>
                </a:solidFill>
                <a:latin typeface="Tahoma" pitchFamily="34" charset="0"/>
                <a:ea typeface="+mn-ea"/>
                <a:cs typeface="Tahoma" pitchFamily="34" charset="0"/>
              </a:rPr>
              <a:t> </a:t>
            </a:r>
            <a:br>
              <a:rPr lang="en-US" sz="2800" dirty="0" smtClean="0">
                <a:solidFill>
                  <a:srgbClr val="000000"/>
                </a:solidFill>
                <a:latin typeface="Tahoma" pitchFamily="34" charset="0"/>
                <a:ea typeface="+mn-ea"/>
                <a:cs typeface="Tahoma" pitchFamily="34" charset="0"/>
              </a:rPr>
            </a:br>
            <a:r>
              <a:rPr lang="en-US" sz="2800" dirty="0" smtClean="0">
                <a:solidFill>
                  <a:srgbClr val="000000"/>
                </a:solidFill>
                <a:latin typeface="Tahoma" pitchFamily="34" charset="0"/>
                <a:ea typeface="+mn-ea"/>
                <a:cs typeface="Tahoma" pitchFamily="34" charset="0"/>
              </a:rPr>
              <a:t/>
            </a:r>
            <a:br>
              <a:rPr lang="en-US" sz="2800" dirty="0" smtClean="0">
                <a:solidFill>
                  <a:srgbClr val="000000"/>
                </a:solidFill>
                <a:latin typeface="Tahoma" pitchFamily="34" charset="0"/>
                <a:ea typeface="+mn-ea"/>
                <a:cs typeface="Tahoma" pitchFamily="34" charset="0"/>
              </a:rPr>
            </a:br>
            <a:r>
              <a:rPr lang="en-US" sz="2800" dirty="0" smtClean="0">
                <a:solidFill>
                  <a:srgbClr val="000000"/>
                </a:solidFill>
                <a:latin typeface="Tahoma" pitchFamily="34" charset="0"/>
                <a:ea typeface="+mn-ea"/>
                <a:cs typeface="Tahoma" pitchFamily="34" charset="0"/>
              </a:rPr>
              <a:t/>
            </a:r>
            <a:br>
              <a:rPr lang="en-US" sz="2800" dirty="0" smtClean="0">
                <a:solidFill>
                  <a:srgbClr val="000000"/>
                </a:solidFill>
                <a:latin typeface="Tahoma" pitchFamily="34" charset="0"/>
                <a:ea typeface="+mn-ea"/>
                <a:cs typeface="Tahoma" pitchFamily="34" charset="0"/>
              </a:rPr>
            </a:br>
            <a:r>
              <a:rPr lang="en-US" dirty="0" smtClean="0">
                <a:latin typeface="Tahoma" pitchFamily="34" charset="0"/>
                <a:cs typeface="Tahoma" pitchFamily="34" charset="0"/>
              </a:rPr>
              <a:t/>
            </a:r>
            <a:br>
              <a:rPr lang="en-US" dirty="0" smtClean="0">
                <a:latin typeface="Tahoma" pitchFamily="34" charset="0"/>
                <a:cs typeface="Tahoma" pitchFamily="34" charset="0"/>
              </a:rPr>
            </a:br>
            <a:endParaRPr lang="en-ZA" dirty="0"/>
          </a:p>
        </p:txBody>
      </p:sp>
      <p:sp>
        <p:nvSpPr>
          <p:cNvPr id="3" name="Title 1"/>
          <p:cNvSpPr txBox="1">
            <a:spLocks/>
          </p:cNvSpPr>
          <p:nvPr/>
        </p:nvSpPr>
        <p:spPr>
          <a:xfrm>
            <a:off x="251520" y="2564904"/>
            <a:ext cx="8712968" cy="1000125"/>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b="1" dirty="0" smtClean="0">
                <a:solidFill>
                  <a:schemeClr val="accent6">
                    <a:lumMod val="75000"/>
                  </a:schemeClr>
                </a:solidFill>
                <a:effectLst>
                  <a:outerShdw blurRad="38100" dist="38100" dir="2700000" algn="tl">
                    <a:srgbClr val="000000">
                      <a:alpha val="43137"/>
                    </a:srgbClr>
                  </a:outerShdw>
                </a:effectLst>
                <a:latin typeface="+mn-lt"/>
                <a:cs typeface="Tahoma" pitchFamily="34" charset="0"/>
              </a:rPr>
              <a:t/>
            </a:r>
            <a:br>
              <a:rPr lang="en-US" altLang="en-US" sz="3600" b="1" dirty="0" smtClean="0">
                <a:solidFill>
                  <a:schemeClr val="accent6">
                    <a:lumMod val="75000"/>
                  </a:schemeClr>
                </a:solidFill>
                <a:effectLst>
                  <a:outerShdw blurRad="38100" dist="38100" dir="2700000" algn="tl">
                    <a:srgbClr val="000000">
                      <a:alpha val="43137"/>
                    </a:srgbClr>
                  </a:outerShdw>
                </a:effectLst>
                <a:latin typeface="+mn-lt"/>
                <a:cs typeface="Tahoma" pitchFamily="34" charset="0"/>
              </a:rPr>
            </a:br>
            <a:r>
              <a:rPr lang="en-US" sz="3600" b="1" dirty="0" smtClean="0">
                <a:solidFill>
                  <a:schemeClr val="accent6">
                    <a:lumMod val="75000"/>
                  </a:schemeClr>
                </a:solidFill>
                <a:effectLst>
                  <a:outerShdw blurRad="38100" dist="38100" dir="2700000" algn="tl">
                    <a:srgbClr val="000000">
                      <a:alpha val="43137"/>
                    </a:srgbClr>
                  </a:outerShdw>
                </a:effectLst>
                <a:latin typeface="+mn-lt"/>
                <a:cs typeface="Tahoma" pitchFamily="34" charset="0"/>
              </a:rPr>
              <a:t>SOME FACTORS AFFECTING LEARNER PERFORMANCE</a:t>
            </a:r>
            <a:r>
              <a:rPr lang="en-US" altLang="en-US" sz="3600" b="1" dirty="0" smtClean="0">
                <a:solidFill>
                  <a:schemeClr val="accent6">
                    <a:lumMod val="75000"/>
                  </a:schemeClr>
                </a:solidFill>
                <a:effectLst>
                  <a:outerShdw blurRad="38100" dist="38100" dir="2700000" algn="tl">
                    <a:srgbClr val="000000">
                      <a:alpha val="43137"/>
                    </a:srgbClr>
                  </a:outerShdw>
                </a:effectLst>
                <a:latin typeface="+mn-lt"/>
                <a:cs typeface="Tahoma" pitchFamily="34" charset="0"/>
              </a:rPr>
              <a:t/>
            </a:r>
            <a:br>
              <a:rPr lang="en-US" altLang="en-US" sz="3600" b="1" dirty="0" smtClean="0">
                <a:solidFill>
                  <a:schemeClr val="accent6">
                    <a:lumMod val="75000"/>
                  </a:schemeClr>
                </a:solidFill>
                <a:effectLst>
                  <a:outerShdw blurRad="38100" dist="38100" dir="2700000" algn="tl">
                    <a:srgbClr val="000000">
                      <a:alpha val="43137"/>
                    </a:srgbClr>
                  </a:outerShdw>
                </a:effectLst>
                <a:latin typeface="+mn-lt"/>
                <a:cs typeface="Tahoma" pitchFamily="34" charset="0"/>
              </a:rPr>
            </a:br>
            <a:endParaRPr lang="en-ZA" altLang="en-US" sz="3600" b="1" dirty="0" smtClean="0">
              <a:solidFill>
                <a:schemeClr val="accent6">
                  <a:lumMod val="75000"/>
                </a:schemeClr>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xmlns="" val="17636696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7904"/>
          <a:stretch/>
        </p:blipFill>
        <p:spPr bwMode="auto">
          <a:xfrm>
            <a:off x="35496" y="0"/>
            <a:ext cx="9073321"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218278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04"/>
            <a:ext cx="8229600" cy="850105"/>
          </a:xfrm>
        </p:spPr>
        <p:txBody>
          <a:bodyPr/>
          <a:lstStyle/>
          <a:p>
            <a:r>
              <a:rPr lang="en-US" b="1" dirty="0" smtClean="0">
                <a:solidFill>
                  <a:schemeClr val="accent6">
                    <a:lumMod val="75000"/>
                  </a:schemeClr>
                </a:solidFill>
                <a:effectLst>
                  <a:outerShdw blurRad="38100" dist="38100" dir="2700000" algn="tl">
                    <a:srgbClr val="000000">
                      <a:alpha val="43137"/>
                    </a:srgbClr>
                  </a:outerShdw>
                </a:effectLst>
              </a:rPr>
              <a:t>TEACHER TESTS</a:t>
            </a:r>
            <a:endParaRPr lang="en-US" b="1"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9512" y="980729"/>
            <a:ext cx="8784976" cy="5145436"/>
          </a:xfrm>
        </p:spPr>
        <p:txBody>
          <a:bodyPr>
            <a:normAutofit fontScale="92500" lnSpcReduction="10000"/>
          </a:bodyPr>
          <a:lstStyle/>
          <a:p>
            <a:pPr algn="just"/>
            <a:r>
              <a:rPr lang="en-US" altLang="en-US" dirty="0"/>
              <a:t>South African </a:t>
            </a:r>
            <a:r>
              <a:rPr lang="en-US" altLang="en-US" dirty="0" smtClean="0"/>
              <a:t>Grade 6 teachers </a:t>
            </a:r>
            <a:r>
              <a:rPr lang="en-US" altLang="en-US" dirty="0"/>
              <a:t>participated for the first time in SACMEQ III in 2007. Their participation in the SACMEQ IV allows for comparisons to be made</a:t>
            </a:r>
            <a:r>
              <a:rPr lang="en-US" altLang="en-US" dirty="0" smtClean="0"/>
              <a:t>.</a:t>
            </a:r>
          </a:p>
          <a:p>
            <a:pPr marL="0" indent="0" algn="just">
              <a:buNone/>
            </a:pPr>
            <a:endParaRPr lang="en-US" altLang="en-US" sz="1200" dirty="0"/>
          </a:p>
          <a:p>
            <a:pPr algn="just">
              <a:spcBef>
                <a:spcPts val="0"/>
              </a:spcBef>
            </a:pPr>
            <a:r>
              <a:rPr lang="en-US" altLang="en-US" dirty="0" smtClean="0"/>
              <a:t>Grade 6 Language and Mathematics teachers </a:t>
            </a:r>
            <a:r>
              <a:rPr lang="en-US" altLang="en-US" dirty="0"/>
              <a:t>responded to the same test items as learners with a few items pitched at a higher level </a:t>
            </a:r>
            <a:r>
              <a:rPr lang="en-US" altLang="en-US" dirty="0" smtClean="0"/>
              <a:t>of </a:t>
            </a:r>
            <a:r>
              <a:rPr lang="en-US" altLang="en-US" dirty="0"/>
              <a:t>difficulty than those of learners.  </a:t>
            </a:r>
            <a:endParaRPr lang="en-US" altLang="en-US" dirty="0" smtClean="0"/>
          </a:p>
          <a:p>
            <a:pPr marL="0" indent="0" algn="just">
              <a:buNone/>
            </a:pPr>
            <a:endParaRPr lang="en-US" altLang="en-US" sz="1200" dirty="0" smtClean="0"/>
          </a:p>
          <a:p>
            <a:pPr algn="just"/>
            <a:r>
              <a:rPr lang="en-US" altLang="en-US" dirty="0"/>
              <a:t>Teachers who took the HIV-and-AIDS knowledge test </a:t>
            </a:r>
            <a:r>
              <a:rPr lang="en-US" altLang="en-US" dirty="0" smtClean="0"/>
              <a:t>(HAKT) and TB Knowledge test (TBKT) were </a:t>
            </a:r>
            <a:r>
              <a:rPr lang="en-US" altLang="en-US" dirty="0"/>
              <a:t>those who taught mathematics, reading and life orientation at </a:t>
            </a:r>
            <a:r>
              <a:rPr lang="en-US" altLang="en-US" dirty="0" smtClean="0"/>
              <a:t>the Grade </a:t>
            </a:r>
            <a:r>
              <a:rPr lang="en-US" altLang="en-US" dirty="0"/>
              <a:t>6 level. </a:t>
            </a:r>
          </a:p>
          <a:p>
            <a:pPr algn="just"/>
            <a:endParaRPr lang="en-US" altLang="en-US" dirty="0"/>
          </a:p>
          <a:p>
            <a:pPr algn="just"/>
            <a:endParaRPr lang="en-US" dirty="0"/>
          </a:p>
        </p:txBody>
      </p:sp>
    </p:spTree>
    <p:extLst>
      <p:ext uri="{BB962C8B-B14F-4D97-AF65-F5344CB8AC3E}">
        <p14:creationId xmlns:p14="http://schemas.microsoft.com/office/powerpoint/2010/main" xmlns="" val="13621711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7560840" cy="706089"/>
          </a:xfrm>
        </p:spPr>
        <p:txBody>
          <a:bodyPr>
            <a:normAutofit/>
          </a:bodyPr>
          <a:lstStyle/>
          <a:p>
            <a:r>
              <a:rPr lang="en-US" sz="3600" b="1" dirty="0" smtClean="0">
                <a:solidFill>
                  <a:schemeClr val="accent6">
                    <a:lumMod val="75000"/>
                  </a:schemeClr>
                </a:solidFill>
                <a:effectLst>
                  <a:outerShdw blurRad="38100" dist="38100" dir="2700000" algn="tl">
                    <a:srgbClr val="000000">
                      <a:alpha val="43137"/>
                    </a:srgbClr>
                  </a:outerShdw>
                </a:effectLst>
              </a:rPr>
              <a:t>OVERALL MEAN SCORES OF TEACHERS</a:t>
            </a:r>
            <a:endParaRPr lang="en-US" sz="3600" b="1" dirty="0">
              <a:solidFill>
                <a:schemeClr val="accent6">
                  <a:lumMod val="75000"/>
                </a:schemeClr>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38366524"/>
              </p:ext>
            </p:extLst>
          </p:nvPr>
        </p:nvGraphicFramePr>
        <p:xfrm>
          <a:off x="179512" y="1052736"/>
          <a:ext cx="8445521" cy="4824529"/>
        </p:xfrm>
        <a:graphic>
          <a:graphicData uri="http://schemas.openxmlformats.org/drawingml/2006/table">
            <a:tbl>
              <a:tblPr firstRow="1" firstCol="1" bandRow="1">
                <a:tableStyleId>{073A0DAA-6AF3-43AB-8588-CEC1D06C72B9}</a:tableStyleId>
              </a:tblPr>
              <a:tblGrid>
                <a:gridCol w="2111206"/>
                <a:gridCol w="1466977"/>
                <a:gridCol w="1486027"/>
                <a:gridCol w="1895284"/>
                <a:gridCol w="1486027"/>
              </a:tblGrid>
              <a:tr h="351169">
                <a:tc rowSpan="3">
                  <a:txBody>
                    <a:bodyPr/>
                    <a:lstStyle/>
                    <a:p>
                      <a:pPr marL="0" marR="0">
                        <a:spcBef>
                          <a:spcPts val="0"/>
                        </a:spcBef>
                        <a:spcAft>
                          <a:spcPts val="0"/>
                        </a:spcAft>
                      </a:pPr>
                      <a:r>
                        <a:rPr lang="en-US" sz="2000" dirty="0">
                          <a:effectLst/>
                        </a:rPr>
                        <a:t> </a:t>
                      </a:r>
                    </a:p>
                    <a:p>
                      <a:pPr marL="0" marR="0">
                        <a:spcBef>
                          <a:spcPts val="0"/>
                        </a:spcBef>
                        <a:spcAft>
                          <a:spcPts val="0"/>
                        </a:spcAft>
                      </a:pPr>
                      <a:r>
                        <a:rPr lang="en-US" sz="2000" dirty="0">
                          <a:effectLst/>
                        </a:rPr>
                        <a:t>Provinces</a:t>
                      </a:r>
                      <a:endParaRPr lang="en-US" sz="2000" dirty="0">
                        <a:effectLst/>
                        <a:latin typeface="Times New Roman"/>
                        <a:ea typeface="Times New Roman"/>
                      </a:endParaRPr>
                    </a:p>
                  </a:txBody>
                  <a:tcPr marL="68580" marR="68580" marT="0" marB="0"/>
                </a:tc>
                <a:tc gridSpan="4">
                  <a:txBody>
                    <a:bodyPr/>
                    <a:lstStyle/>
                    <a:p>
                      <a:pPr marL="0" marR="0" algn="ctr">
                        <a:spcBef>
                          <a:spcPts val="0"/>
                        </a:spcBef>
                        <a:spcAft>
                          <a:spcPts val="0"/>
                        </a:spcAft>
                      </a:pPr>
                      <a:r>
                        <a:rPr lang="en-US" sz="2200" dirty="0">
                          <a:effectLst/>
                        </a:rPr>
                        <a:t>Teachers</a:t>
                      </a:r>
                      <a:endParaRPr lang="en-US" sz="2200" dirty="0">
                        <a:effectLst/>
                        <a:latin typeface="Times New Roman"/>
                        <a:ea typeface="Times New Roman"/>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pPr marL="0" marR="0" algn="ctr">
                        <a:spcBef>
                          <a:spcPts val="0"/>
                        </a:spcBef>
                        <a:spcAft>
                          <a:spcPts val="0"/>
                        </a:spcAft>
                      </a:pPr>
                      <a:endParaRPr lang="en-US" sz="2200" dirty="0">
                        <a:effectLst/>
                        <a:latin typeface="Times New Roman"/>
                        <a:ea typeface="Times New Roman"/>
                      </a:endParaRPr>
                    </a:p>
                  </a:txBody>
                  <a:tcPr marL="68580" marR="68580" marT="0" marB="0" anchor="b"/>
                </a:tc>
              </a:tr>
              <a:tr h="372780">
                <a:tc vMerge="1">
                  <a:txBody>
                    <a:bodyPr/>
                    <a:lstStyle/>
                    <a:p>
                      <a:endParaRPr lang="en-US"/>
                    </a:p>
                  </a:txBody>
                  <a:tcPr/>
                </a:tc>
                <a:tc gridSpan="2">
                  <a:txBody>
                    <a:bodyPr/>
                    <a:lstStyle/>
                    <a:p>
                      <a:pPr marL="0" marR="0" algn="ctr">
                        <a:spcBef>
                          <a:spcPts val="0"/>
                        </a:spcBef>
                        <a:spcAft>
                          <a:spcPts val="0"/>
                        </a:spcAft>
                      </a:pPr>
                      <a:r>
                        <a:rPr lang="en-US" sz="2200" dirty="0" smtClean="0">
                          <a:effectLst/>
                        </a:rPr>
                        <a:t>READING </a:t>
                      </a:r>
                      <a:endParaRPr lang="en-US" sz="2200" dirty="0">
                        <a:effectLst/>
                        <a:latin typeface="Times New Roman"/>
                        <a:ea typeface="Times New Roman"/>
                      </a:endParaRPr>
                    </a:p>
                  </a:txBody>
                  <a:tcPr marL="68580" marR="68580" marT="0" marB="0" anchor="b"/>
                </a:tc>
                <a:tc hMerge="1">
                  <a:txBody>
                    <a:bodyPr/>
                    <a:lstStyle/>
                    <a:p>
                      <a:pPr marL="0" marR="0" algn="ctr">
                        <a:spcBef>
                          <a:spcPts val="0"/>
                        </a:spcBef>
                        <a:spcAft>
                          <a:spcPts val="0"/>
                        </a:spcAft>
                      </a:pPr>
                      <a:endParaRPr lang="en-US" sz="2200" dirty="0">
                        <a:effectLst/>
                        <a:latin typeface="Times New Roman"/>
                        <a:ea typeface="Times New Roman"/>
                      </a:endParaRPr>
                    </a:p>
                  </a:txBody>
                  <a:tcPr marL="68580" marR="68580" marT="0" marB="0" anchor="b"/>
                </a:tc>
                <a:tc gridSpan="2">
                  <a:txBody>
                    <a:bodyPr/>
                    <a:lstStyle/>
                    <a:p>
                      <a:pPr marL="0" marR="0" algn="ctr">
                        <a:spcBef>
                          <a:spcPts val="0"/>
                        </a:spcBef>
                        <a:spcAft>
                          <a:spcPts val="0"/>
                        </a:spcAft>
                      </a:pPr>
                      <a:r>
                        <a:rPr lang="en-US" sz="2200" dirty="0" smtClean="0">
                          <a:effectLst/>
                        </a:rPr>
                        <a:t>MATHEMATICS</a:t>
                      </a:r>
                      <a:endParaRPr lang="en-US" sz="2200" dirty="0">
                        <a:effectLst/>
                        <a:latin typeface="Times New Roman"/>
                        <a:ea typeface="Times New Roman"/>
                      </a:endParaRPr>
                    </a:p>
                  </a:txBody>
                  <a:tcPr marL="68580" marR="68580" marT="0" marB="0" anchor="b"/>
                </a:tc>
                <a:tc hMerge="1">
                  <a:txBody>
                    <a:bodyPr/>
                    <a:lstStyle/>
                    <a:p>
                      <a:pPr marL="0" marR="0" algn="ctr">
                        <a:spcBef>
                          <a:spcPts val="0"/>
                        </a:spcBef>
                        <a:spcAft>
                          <a:spcPts val="0"/>
                        </a:spcAft>
                      </a:pPr>
                      <a:endParaRPr lang="en-US" sz="2200" dirty="0">
                        <a:effectLst/>
                        <a:latin typeface="Times New Roman"/>
                        <a:ea typeface="Times New Roman"/>
                      </a:endParaRPr>
                    </a:p>
                  </a:txBody>
                  <a:tcPr marL="68580" marR="68580" marT="0" marB="0" anchor="b"/>
                </a:tc>
              </a:tr>
              <a:tr h="372780">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200" dirty="0" smtClean="0">
                          <a:effectLst/>
                          <a:latin typeface="+mn-lt"/>
                          <a:ea typeface="Times New Roman"/>
                        </a:rPr>
                        <a:t>SACMEQ</a:t>
                      </a:r>
                      <a:r>
                        <a:rPr lang="en-US" sz="2200" baseline="0" dirty="0" smtClean="0">
                          <a:effectLst/>
                          <a:latin typeface="+mn-lt"/>
                          <a:ea typeface="Times New Roman"/>
                        </a:rPr>
                        <a:t> III</a:t>
                      </a:r>
                      <a:endParaRPr lang="en-US" sz="2200" dirty="0" smtClean="0">
                        <a:effectLst/>
                        <a:latin typeface="+mn-lt"/>
                        <a:ea typeface="Times New Roman"/>
                      </a:endParaRPr>
                    </a:p>
                  </a:txBody>
                  <a:tcPr marL="68580" marR="68580" marT="0" marB="0" anchor="b"/>
                </a:tc>
                <a:tc>
                  <a:txBody>
                    <a:bodyPr/>
                    <a:lstStyle/>
                    <a:p>
                      <a:pPr marL="0" marR="0" algn="r">
                        <a:spcBef>
                          <a:spcPts val="0"/>
                        </a:spcBef>
                        <a:spcAft>
                          <a:spcPts val="0"/>
                        </a:spcAft>
                      </a:pPr>
                      <a:r>
                        <a:rPr lang="en-US" sz="2200" dirty="0" smtClean="0">
                          <a:effectLst/>
                          <a:latin typeface="+mn-lt"/>
                          <a:ea typeface="Times New Roman"/>
                        </a:rPr>
                        <a:t>SACMEQ</a:t>
                      </a:r>
                      <a:r>
                        <a:rPr lang="en-US" sz="2200" baseline="0" dirty="0" smtClean="0">
                          <a:effectLst/>
                          <a:latin typeface="+mn-lt"/>
                          <a:ea typeface="Times New Roman"/>
                        </a:rPr>
                        <a:t> IV</a:t>
                      </a:r>
                      <a:endParaRPr lang="en-US" sz="2200" dirty="0">
                        <a:effectLst/>
                        <a:latin typeface="+mn-lt"/>
                        <a:ea typeface="Times New Roman"/>
                      </a:endParaRPr>
                    </a:p>
                  </a:txBody>
                  <a:tcPr marL="68580" marR="68580" marT="0" marB="0" anchor="b"/>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200" dirty="0" smtClean="0">
                          <a:effectLst/>
                          <a:latin typeface="+mn-lt"/>
                          <a:ea typeface="Times New Roman"/>
                        </a:rPr>
                        <a:t>SACMEQ</a:t>
                      </a:r>
                      <a:r>
                        <a:rPr lang="en-US" sz="2200" baseline="0" dirty="0" smtClean="0">
                          <a:effectLst/>
                          <a:latin typeface="+mn-lt"/>
                          <a:ea typeface="Times New Roman"/>
                        </a:rPr>
                        <a:t> III</a:t>
                      </a:r>
                      <a:endParaRPr lang="en-US" sz="2200" dirty="0" smtClean="0">
                        <a:effectLst/>
                        <a:latin typeface="+mn-lt"/>
                        <a:ea typeface="Times New Roman"/>
                      </a:endParaRPr>
                    </a:p>
                  </a:txBody>
                  <a:tcPr marL="68580" marR="68580" marT="0" marB="0" anchor="b"/>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200" dirty="0" smtClean="0">
                          <a:effectLst/>
                          <a:latin typeface="+mn-lt"/>
                          <a:ea typeface="Times New Roman"/>
                        </a:rPr>
                        <a:t>SACMEQ</a:t>
                      </a:r>
                      <a:r>
                        <a:rPr lang="en-US" sz="2200" baseline="0" dirty="0" smtClean="0">
                          <a:effectLst/>
                          <a:latin typeface="+mn-lt"/>
                          <a:ea typeface="Times New Roman"/>
                        </a:rPr>
                        <a:t> IV</a:t>
                      </a:r>
                      <a:endParaRPr lang="en-US" sz="2200" dirty="0" smtClean="0">
                        <a:effectLst/>
                        <a:latin typeface="+mn-lt"/>
                        <a:ea typeface="Times New Roman"/>
                      </a:endParaRPr>
                    </a:p>
                  </a:txBody>
                  <a:tcPr marL="68580" marR="68580" marT="0" marB="0" anchor="b"/>
                </a:tc>
              </a:tr>
              <a:tr h="372780">
                <a:tc>
                  <a:txBody>
                    <a:bodyPr/>
                    <a:lstStyle/>
                    <a:p>
                      <a:pPr marL="0" marR="0">
                        <a:spcBef>
                          <a:spcPts val="0"/>
                        </a:spcBef>
                        <a:spcAft>
                          <a:spcPts val="0"/>
                        </a:spcAft>
                      </a:pPr>
                      <a:r>
                        <a:rPr lang="en-US" sz="2000">
                          <a:effectLst/>
                        </a:rPr>
                        <a:t>Eastern Cape </a:t>
                      </a:r>
                      <a:endParaRPr lang="en-US" sz="2000">
                        <a:effectLst/>
                        <a:latin typeface="Times New Roman"/>
                        <a:ea typeface="Times New Roman"/>
                      </a:endParaRPr>
                    </a:p>
                  </a:txBody>
                  <a:tcPr marL="68580" marR="68580" marT="0" marB="0" anchor="b"/>
                </a:tc>
                <a:tc>
                  <a:txBody>
                    <a:bodyPr/>
                    <a:lstStyle/>
                    <a:p>
                      <a:pPr algn="r" fontAlgn="b"/>
                      <a:r>
                        <a:rPr lang="en-US" sz="2200" b="0" i="0" u="none" strike="noStrike" dirty="0">
                          <a:effectLst/>
                          <a:latin typeface="+mn-lt"/>
                        </a:rPr>
                        <a:t>724</a:t>
                      </a:r>
                    </a:p>
                  </a:txBody>
                  <a:tcPr marL="7620" marR="7620" marT="7620" marB="0" anchor="b"/>
                </a:tc>
                <a:tc>
                  <a:txBody>
                    <a:bodyPr/>
                    <a:lstStyle/>
                    <a:p>
                      <a:pPr marL="0" marR="0" algn="r">
                        <a:spcBef>
                          <a:spcPts val="0"/>
                        </a:spcBef>
                        <a:spcAft>
                          <a:spcPts val="0"/>
                        </a:spcAft>
                      </a:pPr>
                      <a:r>
                        <a:rPr lang="en-US" sz="2200" dirty="0">
                          <a:effectLst/>
                        </a:rPr>
                        <a:t>657</a:t>
                      </a:r>
                      <a:endParaRPr lang="en-US" sz="2200" dirty="0">
                        <a:effectLst/>
                        <a:latin typeface="Times New Roman"/>
                        <a:ea typeface="Times New Roman"/>
                      </a:endParaRPr>
                    </a:p>
                  </a:txBody>
                  <a:tcPr marL="68580" marR="68580" marT="0" marB="0" anchor="b"/>
                </a:tc>
                <a:tc>
                  <a:txBody>
                    <a:bodyPr/>
                    <a:lstStyle/>
                    <a:p>
                      <a:pPr algn="r" fontAlgn="b"/>
                      <a:r>
                        <a:rPr lang="en-US" sz="2200" b="0" i="0" u="none" strike="noStrike">
                          <a:effectLst/>
                          <a:latin typeface="+mn-lt"/>
                        </a:rPr>
                        <a:t>730</a:t>
                      </a:r>
                    </a:p>
                  </a:txBody>
                  <a:tcPr marL="7620" marR="7620" marT="7620" marB="0" anchor="b"/>
                </a:tc>
                <a:tc>
                  <a:txBody>
                    <a:bodyPr/>
                    <a:lstStyle/>
                    <a:p>
                      <a:pPr marL="0" marR="0" algn="r">
                        <a:spcBef>
                          <a:spcPts val="0"/>
                        </a:spcBef>
                        <a:spcAft>
                          <a:spcPts val="0"/>
                        </a:spcAft>
                      </a:pPr>
                      <a:r>
                        <a:rPr lang="en-US" sz="2200" dirty="0">
                          <a:effectLst/>
                        </a:rPr>
                        <a:t>764</a:t>
                      </a:r>
                      <a:endParaRPr lang="en-US" sz="2200" dirty="0">
                        <a:effectLst/>
                        <a:latin typeface="Times New Roman"/>
                        <a:ea typeface="Times New Roman"/>
                      </a:endParaRPr>
                    </a:p>
                  </a:txBody>
                  <a:tcPr marL="68580" marR="68580" marT="0" marB="0" anchor="b">
                    <a:solidFill>
                      <a:srgbClr val="92D050"/>
                    </a:solidFill>
                  </a:tcPr>
                </a:tc>
              </a:tr>
              <a:tr h="372780">
                <a:tc>
                  <a:txBody>
                    <a:bodyPr/>
                    <a:lstStyle/>
                    <a:p>
                      <a:pPr marL="0" marR="0">
                        <a:spcBef>
                          <a:spcPts val="0"/>
                        </a:spcBef>
                        <a:spcAft>
                          <a:spcPts val="0"/>
                        </a:spcAft>
                      </a:pPr>
                      <a:r>
                        <a:rPr lang="en-US" sz="2000">
                          <a:effectLst/>
                        </a:rPr>
                        <a:t>Free State </a:t>
                      </a:r>
                      <a:endParaRPr lang="en-US" sz="2000">
                        <a:effectLst/>
                        <a:latin typeface="Times New Roman"/>
                        <a:ea typeface="Times New Roman"/>
                      </a:endParaRPr>
                    </a:p>
                  </a:txBody>
                  <a:tcPr marL="68580" marR="68580" marT="0" marB="0" anchor="b"/>
                </a:tc>
                <a:tc>
                  <a:txBody>
                    <a:bodyPr/>
                    <a:lstStyle/>
                    <a:p>
                      <a:pPr algn="r" fontAlgn="b"/>
                      <a:r>
                        <a:rPr lang="en-US" sz="2200" b="0" i="0" u="none" strike="noStrike" dirty="0">
                          <a:effectLst/>
                          <a:latin typeface="+mn-lt"/>
                        </a:rPr>
                        <a:t>757</a:t>
                      </a:r>
                    </a:p>
                  </a:txBody>
                  <a:tcPr marL="7620" marR="7620" marT="7620" marB="0" anchor="b"/>
                </a:tc>
                <a:tc>
                  <a:txBody>
                    <a:bodyPr/>
                    <a:lstStyle/>
                    <a:p>
                      <a:pPr marL="0" marR="0" algn="r">
                        <a:spcBef>
                          <a:spcPts val="0"/>
                        </a:spcBef>
                        <a:spcAft>
                          <a:spcPts val="0"/>
                        </a:spcAft>
                      </a:pPr>
                      <a:r>
                        <a:rPr lang="en-US" sz="2200" dirty="0">
                          <a:effectLst/>
                        </a:rPr>
                        <a:t>639</a:t>
                      </a:r>
                      <a:endParaRPr lang="en-US" sz="2200" dirty="0">
                        <a:effectLst/>
                        <a:latin typeface="Times New Roman"/>
                        <a:ea typeface="Times New Roman"/>
                      </a:endParaRPr>
                    </a:p>
                  </a:txBody>
                  <a:tcPr marL="68580" marR="68580" marT="0" marB="0" anchor="b"/>
                </a:tc>
                <a:tc>
                  <a:txBody>
                    <a:bodyPr/>
                    <a:lstStyle/>
                    <a:p>
                      <a:pPr algn="r" fontAlgn="b"/>
                      <a:r>
                        <a:rPr lang="en-US" sz="2200" b="0" i="0" u="none" strike="noStrike" dirty="0">
                          <a:effectLst/>
                          <a:latin typeface="+mn-lt"/>
                        </a:rPr>
                        <a:t>782</a:t>
                      </a:r>
                    </a:p>
                  </a:txBody>
                  <a:tcPr marL="7620" marR="7620" marT="7620" marB="0" anchor="b"/>
                </a:tc>
                <a:tc>
                  <a:txBody>
                    <a:bodyPr/>
                    <a:lstStyle/>
                    <a:p>
                      <a:pPr marL="0" marR="0" algn="r">
                        <a:spcBef>
                          <a:spcPts val="0"/>
                        </a:spcBef>
                        <a:spcAft>
                          <a:spcPts val="0"/>
                        </a:spcAft>
                      </a:pPr>
                      <a:r>
                        <a:rPr lang="en-US" sz="2200" dirty="0">
                          <a:effectLst/>
                        </a:rPr>
                        <a:t>763</a:t>
                      </a:r>
                      <a:endParaRPr lang="en-US" sz="2200" dirty="0">
                        <a:effectLst/>
                        <a:latin typeface="Times New Roman"/>
                        <a:ea typeface="Times New Roman"/>
                      </a:endParaRPr>
                    </a:p>
                  </a:txBody>
                  <a:tcPr marL="68580" marR="68580" marT="0" marB="0" anchor="b"/>
                </a:tc>
              </a:tr>
              <a:tr h="372780">
                <a:tc>
                  <a:txBody>
                    <a:bodyPr/>
                    <a:lstStyle/>
                    <a:p>
                      <a:pPr marL="0" marR="0">
                        <a:spcBef>
                          <a:spcPts val="0"/>
                        </a:spcBef>
                        <a:spcAft>
                          <a:spcPts val="0"/>
                        </a:spcAft>
                      </a:pPr>
                      <a:r>
                        <a:rPr lang="en-US" sz="2000">
                          <a:effectLst/>
                        </a:rPr>
                        <a:t>Gauteng </a:t>
                      </a:r>
                      <a:endParaRPr lang="en-US" sz="2000">
                        <a:effectLst/>
                        <a:latin typeface="Times New Roman"/>
                        <a:ea typeface="Times New Roman"/>
                      </a:endParaRPr>
                    </a:p>
                  </a:txBody>
                  <a:tcPr marL="68580" marR="68580" marT="0" marB="0" anchor="b"/>
                </a:tc>
                <a:tc>
                  <a:txBody>
                    <a:bodyPr/>
                    <a:lstStyle/>
                    <a:p>
                      <a:pPr algn="r" fontAlgn="b"/>
                      <a:r>
                        <a:rPr lang="en-US" sz="2200" b="0" i="0" u="none" strike="noStrike" dirty="0">
                          <a:effectLst/>
                          <a:latin typeface="+mn-lt"/>
                        </a:rPr>
                        <a:t>776</a:t>
                      </a:r>
                    </a:p>
                  </a:txBody>
                  <a:tcPr marL="7620" marR="7620" marT="7620" marB="0" anchor="b">
                    <a:solidFill>
                      <a:srgbClr val="FFFF00"/>
                    </a:solidFill>
                  </a:tcPr>
                </a:tc>
                <a:tc>
                  <a:txBody>
                    <a:bodyPr/>
                    <a:lstStyle/>
                    <a:p>
                      <a:pPr marL="0" marR="0" algn="r">
                        <a:spcBef>
                          <a:spcPts val="0"/>
                        </a:spcBef>
                        <a:spcAft>
                          <a:spcPts val="0"/>
                        </a:spcAft>
                      </a:pPr>
                      <a:r>
                        <a:rPr lang="en-US" sz="2200" dirty="0">
                          <a:effectLst/>
                        </a:rPr>
                        <a:t>704</a:t>
                      </a:r>
                      <a:endParaRPr lang="en-US" sz="2200" dirty="0">
                        <a:effectLst/>
                        <a:latin typeface="Times New Roman"/>
                        <a:ea typeface="Times New Roman"/>
                      </a:endParaRPr>
                    </a:p>
                  </a:txBody>
                  <a:tcPr marL="68580" marR="68580" marT="0" marB="0" anchor="b">
                    <a:solidFill>
                      <a:srgbClr val="FFFF00"/>
                    </a:solidFill>
                  </a:tcPr>
                </a:tc>
                <a:tc>
                  <a:txBody>
                    <a:bodyPr/>
                    <a:lstStyle/>
                    <a:p>
                      <a:pPr algn="r" fontAlgn="b"/>
                      <a:r>
                        <a:rPr lang="en-US" sz="2200" b="0" i="0" u="none" strike="noStrike">
                          <a:effectLst/>
                          <a:latin typeface="+mn-lt"/>
                        </a:rPr>
                        <a:t>788</a:t>
                      </a:r>
                    </a:p>
                  </a:txBody>
                  <a:tcPr marL="7620" marR="7620" marT="7620" marB="0" anchor="b">
                    <a:solidFill>
                      <a:srgbClr val="FFFF00"/>
                    </a:solidFill>
                  </a:tcPr>
                </a:tc>
                <a:tc>
                  <a:txBody>
                    <a:bodyPr/>
                    <a:lstStyle/>
                    <a:p>
                      <a:pPr marL="0" marR="0" algn="r">
                        <a:spcBef>
                          <a:spcPts val="0"/>
                        </a:spcBef>
                        <a:spcAft>
                          <a:spcPts val="0"/>
                        </a:spcAft>
                      </a:pPr>
                      <a:r>
                        <a:rPr lang="en-US" sz="2200" dirty="0">
                          <a:effectLst/>
                        </a:rPr>
                        <a:t>830</a:t>
                      </a:r>
                      <a:endParaRPr lang="en-US" sz="2200" dirty="0">
                        <a:effectLst/>
                        <a:latin typeface="Times New Roman"/>
                        <a:ea typeface="Times New Roman"/>
                      </a:endParaRPr>
                    </a:p>
                  </a:txBody>
                  <a:tcPr marL="68580" marR="68580" marT="0" marB="0" anchor="b">
                    <a:solidFill>
                      <a:srgbClr val="FFFF00"/>
                    </a:solidFill>
                  </a:tcPr>
                </a:tc>
              </a:tr>
              <a:tr h="372780">
                <a:tc>
                  <a:txBody>
                    <a:bodyPr/>
                    <a:lstStyle/>
                    <a:p>
                      <a:pPr marL="0" marR="0">
                        <a:spcBef>
                          <a:spcPts val="0"/>
                        </a:spcBef>
                        <a:spcAft>
                          <a:spcPts val="0"/>
                        </a:spcAft>
                      </a:pPr>
                      <a:r>
                        <a:rPr lang="en-US" sz="2000">
                          <a:effectLst/>
                        </a:rPr>
                        <a:t>Kwazulu-Natal </a:t>
                      </a:r>
                      <a:endParaRPr lang="en-US" sz="2000">
                        <a:effectLst/>
                        <a:latin typeface="Times New Roman"/>
                        <a:ea typeface="Times New Roman"/>
                      </a:endParaRPr>
                    </a:p>
                  </a:txBody>
                  <a:tcPr marL="68580" marR="68580" marT="0" marB="0" anchor="b"/>
                </a:tc>
                <a:tc>
                  <a:txBody>
                    <a:bodyPr/>
                    <a:lstStyle/>
                    <a:p>
                      <a:pPr algn="r" fontAlgn="b"/>
                      <a:r>
                        <a:rPr lang="en-US" sz="2200" b="0" i="0" u="none" strike="noStrike" dirty="0">
                          <a:effectLst/>
                          <a:latin typeface="+mn-lt"/>
                        </a:rPr>
                        <a:t>758</a:t>
                      </a:r>
                    </a:p>
                  </a:txBody>
                  <a:tcPr marL="7620" marR="7620" marT="7620" marB="0" anchor="b"/>
                </a:tc>
                <a:tc>
                  <a:txBody>
                    <a:bodyPr/>
                    <a:lstStyle/>
                    <a:p>
                      <a:pPr marL="0" marR="0" algn="r">
                        <a:spcBef>
                          <a:spcPts val="0"/>
                        </a:spcBef>
                        <a:spcAft>
                          <a:spcPts val="0"/>
                        </a:spcAft>
                      </a:pPr>
                      <a:r>
                        <a:rPr lang="en-US" sz="2200" dirty="0">
                          <a:effectLst/>
                        </a:rPr>
                        <a:t>660</a:t>
                      </a:r>
                      <a:endParaRPr lang="en-US" sz="2200" dirty="0">
                        <a:effectLst/>
                        <a:latin typeface="Times New Roman"/>
                        <a:ea typeface="Times New Roman"/>
                      </a:endParaRPr>
                    </a:p>
                  </a:txBody>
                  <a:tcPr marL="68580" marR="68580" marT="0" marB="0" anchor="b"/>
                </a:tc>
                <a:tc>
                  <a:txBody>
                    <a:bodyPr/>
                    <a:lstStyle/>
                    <a:p>
                      <a:pPr algn="r" fontAlgn="b"/>
                      <a:r>
                        <a:rPr lang="en-US" sz="2200" b="0" i="0" u="none" strike="noStrike">
                          <a:effectLst/>
                          <a:latin typeface="+mn-lt"/>
                        </a:rPr>
                        <a:t>765</a:t>
                      </a:r>
                    </a:p>
                  </a:txBody>
                  <a:tcPr marL="7620" marR="7620" marT="7620" marB="0" anchor="b"/>
                </a:tc>
                <a:tc>
                  <a:txBody>
                    <a:bodyPr/>
                    <a:lstStyle/>
                    <a:p>
                      <a:pPr marL="0" marR="0" algn="r">
                        <a:spcBef>
                          <a:spcPts val="0"/>
                        </a:spcBef>
                        <a:spcAft>
                          <a:spcPts val="0"/>
                        </a:spcAft>
                      </a:pPr>
                      <a:r>
                        <a:rPr lang="en-US" sz="2200" dirty="0">
                          <a:effectLst/>
                        </a:rPr>
                        <a:t>729</a:t>
                      </a:r>
                      <a:endParaRPr lang="en-US" sz="2200" dirty="0">
                        <a:effectLst/>
                        <a:latin typeface="Times New Roman"/>
                        <a:ea typeface="Times New Roman"/>
                      </a:endParaRPr>
                    </a:p>
                  </a:txBody>
                  <a:tcPr marL="68580" marR="68580" marT="0" marB="0" anchor="b"/>
                </a:tc>
              </a:tr>
              <a:tr h="372780">
                <a:tc>
                  <a:txBody>
                    <a:bodyPr/>
                    <a:lstStyle/>
                    <a:p>
                      <a:pPr marL="0" marR="0">
                        <a:spcBef>
                          <a:spcPts val="0"/>
                        </a:spcBef>
                        <a:spcAft>
                          <a:spcPts val="0"/>
                        </a:spcAft>
                      </a:pPr>
                      <a:r>
                        <a:rPr lang="en-US" sz="2000">
                          <a:effectLst/>
                        </a:rPr>
                        <a:t>Limpopo</a:t>
                      </a:r>
                      <a:endParaRPr lang="en-US" sz="2000">
                        <a:effectLst/>
                        <a:latin typeface="Times New Roman"/>
                        <a:ea typeface="Times New Roman"/>
                      </a:endParaRPr>
                    </a:p>
                  </a:txBody>
                  <a:tcPr marL="68580" marR="68580" marT="0" marB="0" anchor="b"/>
                </a:tc>
                <a:tc>
                  <a:txBody>
                    <a:bodyPr/>
                    <a:lstStyle/>
                    <a:p>
                      <a:pPr algn="r" fontAlgn="b"/>
                      <a:r>
                        <a:rPr lang="en-US" sz="2200" b="0" i="0" u="none" strike="noStrike" dirty="0">
                          <a:effectLst/>
                          <a:latin typeface="+mn-lt"/>
                        </a:rPr>
                        <a:t>745</a:t>
                      </a:r>
                    </a:p>
                  </a:txBody>
                  <a:tcPr marL="7620" marR="7620" marT="7620" marB="0" anchor="b"/>
                </a:tc>
                <a:tc>
                  <a:txBody>
                    <a:bodyPr/>
                    <a:lstStyle/>
                    <a:p>
                      <a:pPr marL="0" marR="0" algn="r">
                        <a:spcBef>
                          <a:spcPts val="0"/>
                        </a:spcBef>
                        <a:spcAft>
                          <a:spcPts val="0"/>
                        </a:spcAft>
                      </a:pPr>
                      <a:r>
                        <a:rPr lang="en-US" sz="2200" dirty="0">
                          <a:effectLst/>
                        </a:rPr>
                        <a:t>667</a:t>
                      </a:r>
                      <a:endParaRPr lang="en-US" sz="2200" dirty="0">
                        <a:effectLst/>
                        <a:latin typeface="Times New Roman"/>
                        <a:ea typeface="Times New Roman"/>
                      </a:endParaRPr>
                    </a:p>
                  </a:txBody>
                  <a:tcPr marL="68580" marR="68580" marT="0" marB="0" anchor="b"/>
                </a:tc>
                <a:tc>
                  <a:txBody>
                    <a:bodyPr/>
                    <a:lstStyle/>
                    <a:p>
                      <a:pPr algn="r" fontAlgn="b"/>
                      <a:r>
                        <a:rPr lang="en-US" sz="2200" b="0" i="0" u="none" strike="noStrike">
                          <a:effectLst/>
                          <a:latin typeface="+mn-lt"/>
                        </a:rPr>
                        <a:t>748</a:t>
                      </a:r>
                    </a:p>
                  </a:txBody>
                  <a:tcPr marL="7620" marR="7620" marT="7620" marB="0" anchor="b"/>
                </a:tc>
                <a:tc>
                  <a:txBody>
                    <a:bodyPr/>
                    <a:lstStyle/>
                    <a:p>
                      <a:pPr marL="0" marR="0" algn="r">
                        <a:spcBef>
                          <a:spcPts val="0"/>
                        </a:spcBef>
                        <a:spcAft>
                          <a:spcPts val="0"/>
                        </a:spcAft>
                      </a:pPr>
                      <a:r>
                        <a:rPr lang="en-US" sz="2200" dirty="0">
                          <a:effectLst/>
                        </a:rPr>
                        <a:t>718</a:t>
                      </a:r>
                      <a:endParaRPr lang="en-US" sz="2200" dirty="0">
                        <a:effectLst/>
                        <a:latin typeface="Times New Roman"/>
                        <a:ea typeface="Times New Roman"/>
                      </a:endParaRPr>
                    </a:p>
                  </a:txBody>
                  <a:tcPr marL="68580" marR="68580" marT="0" marB="0" anchor="b"/>
                </a:tc>
              </a:tr>
              <a:tr h="372780">
                <a:tc>
                  <a:txBody>
                    <a:bodyPr/>
                    <a:lstStyle/>
                    <a:p>
                      <a:pPr marL="0" marR="0">
                        <a:spcBef>
                          <a:spcPts val="0"/>
                        </a:spcBef>
                        <a:spcAft>
                          <a:spcPts val="0"/>
                        </a:spcAft>
                      </a:pPr>
                      <a:r>
                        <a:rPr lang="en-US" sz="2000" dirty="0">
                          <a:effectLst/>
                        </a:rPr>
                        <a:t>Mpumalanga </a:t>
                      </a:r>
                      <a:endParaRPr lang="en-US" sz="2000" dirty="0">
                        <a:effectLst/>
                        <a:latin typeface="Times New Roman"/>
                        <a:ea typeface="Times New Roman"/>
                      </a:endParaRPr>
                    </a:p>
                  </a:txBody>
                  <a:tcPr marL="68580" marR="68580" marT="0" marB="0" anchor="b"/>
                </a:tc>
                <a:tc>
                  <a:txBody>
                    <a:bodyPr/>
                    <a:lstStyle/>
                    <a:p>
                      <a:pPr algn="r" fontAlgn="b"/>
                      <a:r>
                        <a:rPr lang="en-US" sz="2200" b="0" i="0" u="none" strike="noStrike" dirty="0">
                          <a:effectLst/>
                          <a:latin typeface="+mn-lt"/>
                        </a:rPr>
                        <a:t>754</a:t>
                      </a:r>
                    </a:p>
                  </a:txBody>
                  <a:tcPr marL="7620" marR="7620" marT="7620" marB="0" anchor="b"/>
                </a:tc>
                <a:tc>
                  <a:txBody>
                    <a:bodyPr/>
                    <a:lstStyle/>
                    <a:p>
                      <a:pPr marL="0" marR="0" algn="r">
                        <a:spcBef>
                          <a:spcPts val="0"/>
                        </a:spcBef>
                        <a:spcAft>
                          <a:spcPts val="0"/>
                        </a:spcAft>
                      </a:pPr>
                      <a:r>
                        <a:rPr lang="en-US" sz="2200" dirty="0">
                          <a:effectLst/>
                        </a:rPr>
                        <a:t>660</a:t>
                      </a:r>
                      <a:endParaRPr lang="en-US" sz="2200" dirty="0">
                        <a:effectLst/>
                        <a:latin typeface="Times New Roman"/>
                        <a:ea typeface="Times New Roman"/>
                      </a:endParaRPr>
                    </a:p>
                  </a:txBody>
                  <a:tcPr marL="68580" marR="68580" marT="0" marB="0" anchor="b"/>
                </a:tc>
                <a:tc>
                  <a:txBody>
                    <a:bodyPr/>
                    <a:lstStyle/>
                    <a:p>
                      <a:pPr algn="r" fontAlgn="b"/>
                      <a:r>
                        <a:rPr lang="en-US" sz="2200" b="0" i="0" u="none" strike="noStrike" dirty="0">
                          <a:effectLst/>
                          <a:latin typeface="+mn-lt"/>
                        </a:rPr>
                        <a:t>700</a:t>
                      </a:r>
                    </a:p>
                  </a:txBody>
                  <a:tcPr marL="7620" marR="7620" marT="7620" marB="0" anchor="b"/>
                </a:tc>
                <a:tc>
                  <a:txBody>
                    <a:bodyPr/>
                    <a:lstStyle/>
                    <a:p>
                      <a:pPr marL="0" marR="0" algn="r">
                        <a:spcBef>
                          <a:spcPts val="0"/>
                        </a:spcBef>
                        <a:spcAft>
                          <a:spcPts val="0"/>
                        </a:spcAft>
                      </a:pPr>
                      <a:r>
                        <a:rPr lang="en-US" sz="2200" dirty="0">
                          <a:effectLst/>
                        </a:rPr>
                        <a:t>779</a:t>
                      </a:r>
                      <a:endParaRPr lang="en-US" sz="2200" dirty="0">
                        <a:effectLst/>
                        <a:latin typeface="Times New Roman"/>
                        <a:ea typeface="Times New Roman"/>
                      </a:endParaRPr>
                    </a:p>
                  </a:txBody>
                  <a:tcPr marL="68580" marR="68580" marT="0" marB="0" anchor="b">
                    <a:solidFill>
                      <a:srgbClr val="92D050"/>
                    </a:solidFill>
                  </a:tcPr>
                </a:tc>
              </a:tr>
              <a:tr h="372780">
                <a:tc>
                  <a:txBody>
                    <a:bodyPr/>
                    <a:lstStyle/>
                    <a:p>
                      <a:pPr marL="0" marR="0">
                        <a:spcBef>
                          <a:spcPts val="0"/>
                        </a:spcBef>
                        <a:spcAft>
                          <a:spcPts val="0"/>
                        </a:spcAft>
                      </a:pPr>
                      <a:r>
                        <a:rPr lang="en-US" sz="2000">
                          <a:effectLst/>
                        </a:rPr>
                        <a:t>Northern Cape </a:t>
                      </a:r>
                      <a:endParaRPr lang="en-US" sz="2000">
                        <a:effectLst/>
                        <a:latin typeface="Times New Roman"/>
                        <a:ea typeface="Times New Roman"/>
                      </a:endParaRPr>
                    </a:p>
                  </a:txBody>
                  <a:tcPr marL="68580" marR="68580" marT="0" marB="0" anchor="b"/>
                </a:tc>
                <a:tc>
                  <a:txBody>
                    <a:bodyPr/>
                    <a:lstStyle/>
                    <a:p>
                      <a:pPr algn="r" fontAlgn="b"/>
                      <a:r>
                        <a:rPr lang="en-US" sz="2200" b="0" i="0" u="none" strike="noStrike" dirty="0">
                          <a:effectLst/>
                          <a:latin typeface="+mn-lt"/>
                        </a:rPr>
                        <a:t>756</a:t>
                      </a:r>
                    </a:p>
                  </a:txBody>
                  <a:tcPr marL="7620" marR="7620" marT="7620" marB="0" anchor="b"/>
                </a:tc>
                <a:tc>
                  <a:txBody>
                    <a:bodyPr/>
                    <a:lstStyle/>
                    <a:p>
                      <a:pPr marL="0" marR="0" algn="r">
                        <a:spcBef>
                          <a:spcPts val="0"/>
                        </a:spcBef>
                        <a:spcAft>
                          <a:spcPts val="0"/>
                        </a:spcAft>
                      </a:pPr>
                      <a:r>
                        <a:rPr lang="en-US" sz="2200" dirty="0">
                          <a:effectLst/>
                        </a:rPr>
                        <a:t>673</a:t>
                      </a:r>
                      <a:endParaRPr lang="en-US" sz="2200" dirty="0">
                        <a:effectLst/>
                        <a:latin typeface="Times New Roman"/>
                        <a:ea typeface="Times New Roman"/>
                      </a:endParaRPr>
                    </a:p>
                  </a:txBody>
                  <a:tcPr marL="68580" marR="68580" marT="0" marB="0" anchor="b"/>
                </a:tc>
                <a:tc>
                  <a:txBody>
                    <a:bodyPr/>
                    <a:lstStyle/>
                    <a:p>
                      <a:pPr algn="r" fontAlgn="b"/>
                      <a:r>
                        <a:rPr lang="en-US" sz="2200" b="0" i="0" u="none" strike="noStrike" dirty="0">
                          <a:effectLst/>
                          <a:latin typeface="+mn-lt"/>
                        </a:rPr>
                        <a:t>796</a:t>
                      </a:r>
                    </a:p>
                  </a:txBody>
                  <a:tcPr marL="7620" marR="7620" marT="7620" marB="0" anchor="b"/>
                </a:tc>
                <a:tc>
                  <a:txBody>
                    <a:bodyPr/>
                    <a:lstStyle/>
                    <a:p>
                      <a:pPr marL="0" marR="0" algn="r">
                        <a:spcBef>
                          <a:spcPts val="0"/>
                        </a:spcBef>
                        <a:spcAft>
                          <a:spcPts val="0"/>
                        </a:spcAft>
                      </a:pPr>
                      <a:r>
                        <a:rPr lang="en-US" sz="2200" dirty="0">
                          <a:effectLst/>
                        </a:rPr>
                        <a:t>769</a:t>
                      </a:r>
                      <a:endParaRPr lang="en-US" sz="2200" dirty="0">
                        <a:effectLst/>
                        <a:latin typeface="Times New Roman"/>
                        <a:ea typeface="Times New Roman"/>
                      </a:endParaRPr>
                    </a:p>
                  </a:txBody>
                  <a:tcPr marL="68580" marR="68580" marT="0" marB="0" anchor="b"/>
                </a:tc>
              </a:tr>
              <a:tr h="372780">
                <a:tc>
                  <a:txBody>
                    <a:bodyPr/>
                    <a:lstStyle/>
                    <a:p>
                      <a:pPr marL="0" marR="0">
                        <a:spcBef>
                          <a:spcPts val="0"/>
                        </a:spcBef>
                        <a:spcAft>
                          <a:spcPts val="0"/>
                        </a:spcAft>
                      </a:pPr>
                      <a:r>
                        <a:rPr lang="en-US" sz="2000">
                          <a:effectLst/>
                        </a:rPr>
                        <a:t>North West </a:t>
                      </a:r>
                      <a:endParaRPr lang="en-US" sz="2000">
                        <a:effectLst/>
                        <a:latin typeface="Times New Roman"/>
                        <a:ea typeface="Times New Roman"/>
                      </a:endParaRPr>
                    </a:p>
                  </a:txBody>
                  <a:tcPr marL="68580" marR="68580" marT="0" marB="0" anchor="b"/>
                </a:tc>
                <a:tc>
                  <a:txBody>
                    <a:bodyPr/>
                    <a:lstStyle/>
                    <a:p>
                      <a:pPr algn="r" fontAlgn="b"/>
                      <a:r>
                        <a:rPr lang="en-US" sz="2200" b="0" i="0" u="none" strike="noStrike" dirty="0">
                          <a:effectLst/>
                          <a:latin typeface="+mn-lt"/>
                        </a:rPr>
                        <a:t>758</a:t>
                      </a:r>
                    </a:p>
                  </a:txBody>
                  <a:tcPr marL="7620" marR="7620" marT="7620" marB="0" anchor="b"/>
                </a:tc>
                <a:tc>
                  <a:txBody>
                    <a:bodyPr/>
                    <a:lstStyle/>
                    <a:p>
                      <a:pPr marL="0" marR="0" algn="r">
                        <a:spcBef>
                          <a:spcPts val="0"/>
                        </a:spcBef>
                        <a:spcAft>
                          <a:spcPts val="0"/>
                        </a:spcAft>
                      </a:pPr>
                      <a:r>
                        <a:rPr lang="en-US" sz="2200" dirty="0">
                          <a:effectLst/>
                        </a:rPr>
                        <a:t>687</a:t>
                      </a:r>
                      <a:endParaRPr lang="en-US" sz="2200" dirty="0">
                        <a:effectLst/>
                        <a:latin typeface="Times New Roman"/>
                        <a:ea typeface="Times New Roman"/>
                      </a:endParaRPr>
                    </a:p>
                  </a:txBody>
                  <a:tcPr marL="68580" marR="68580" marT="0" marB="0" anchor="b"/>
                </a:tc>
                <a:tc>
                  <a:txBody>
                    <a:bodyPr/>
                    <a:lstStyle/>
                    <a:p>
                      <a:pPr algn="r" fontAlgn="b"/>
                      <a:r>
                        <a:rPr lang="en-US" sz="2200" b="0" i="0" u="none" strike="noStrike" dirty="0">
                          <a:effectLst/>
                          <a:latin typeface="+mn-lt"/>
                        </a:rPr>
                        <a:t>767</a:t>
                      </a:r>
                    </a:p>
                  </a:txBody>
                  <a:tcPr marL="7620" marR="7620" marT="7620" marB="0" anchor="b"/>
                </a:tc>
                <a:tc>
                  <a:txBody>
                    <a:bodyPr/>
                    <a:lstStyle/>
                    <a:p>
                      <a:pPr marL="0" marR="0" algn="r">
                        <a:spcBef>
                          <a:spcPts val="0"/>
                        </a:spcBef>
                        <a:spcAft>
                          <a:spcPts val="0"/>
                        </a:spcAft>
                      </a:pPr>
                      <a:r>
                        <a:rPr lang="en-US" sz="2200" dirty="0">
                          <a:effectLst/>
                        </a:rPr>
                        <a:t>703</a:t>
                      </a:r>
                      <a:endParaRPr lang="en-US" sz="2200" dirty="0">
                        <a:effectLst/>
                        <a:latin typeface="Times New Roman"/>
                        <a:ea typeface="Times New Roman"/>
                      </a:endParaRPr>
                    </a:p>
                  </a:txBody>
                  <a:tcPr marL="68580" marR="68580" marT="0" marB="0" anchor="b"/>
                </a:tc>
              </a:tr>
              <a:tr h="372780">
                <a:tc>
                  <a:txBody>
                    <a:bodyPr/>
                    <a:lstStyle/>
                    <a:p>
                      <a:pPr marL="0" marR="0">
                        <a:spcBef>
                          <a:spcPts val="0"/>
                        </a:spcBef>
                        <a:spcAft>
                          <a:spcPts val="0"/>
                        </a:spcAft>
                      </a:pPr>
                      <a:r>
                        <a:rPr lang="en-US" sz="2000">
                          <a:effectLst/>
                        </a:rPr>
                        <a:t>Western Cape </a:t>
                      </a:r>
                      <a:endParaRPr lang="en-US" sz="2000">
                        <a:effectLst/>
                        <a:latin typeface="Times New Roman"/>
                        <a:ea typeface="Times New Roman"/>
                      </a:endParaRPr>
                    </a:p>
                  </a:txBody>
                  <a:tcPr marL="68580" marR="68580" marT="0" marB="0" anchor="b"/>
                </a:tc>
                <a:tc>
                  <a:txBody>
                    <a:bodyPr/>
                    <a:lstStyle/>
                    <a:p>
                      <a:pPr algn="r" fontAlgn="b"/>
                      <a:r>
                        <a:rPr lang="en-US" sz="2200" b="0" i="0" u="none" strike="noStrike" dirty="0">
                          <a:effectLst/>
                          <a:latin typeface="+mn-lt"/>
                        </a:rPr>
                        <a:t>813</a:t>
                      </a:r>
                    </a:p>
                  </a:txBody>
                  <a:tcPr marL="7620" marR="7620" marT="7620" marB="0" anchor="b">
                    <a:solidFill>
                      <a:srgbClr val="FFFF00"/>
                    </a:solidFill>
                  </a:tcPr>
                </a:tc>
                <a:tc>
                  <a:txBody>
                    <a:bodyPr/>
                    <a:lstStyle/>
                    <a:p>
                      <a:pPr marL="0" marR="0" algn="r">
                        <a:spcBef>
                          <a:spcPts val="0"/>
                        </a:spcBef>
                        <a:spcAft>
                          <a:spcPts val="0"/>
                        </a:spcAft>
                      </a:pPr>
                      <a:r>
                        <a:rPr lang="en-US" sz="2200" dirty="0">
                          <a:effectLst/>
                        </a:rPr>
                        <a:t>733</a:t>
                      </a:r>
                      <a:endParaRPr lang="en-US" sz="2200" dirty="0">
                        <a:effectLst/>
                        <a:latin typeface="Times New Roman"/>
                        <a:ea typeface="Times New Roman"/>
                      </a:endParaRPr>
                    </a:p>
                  </a:txBody>
                  <a:tcPr marL="68580" marR="68580" marT="0" marB="0" anchor="b">
                    <a:solidFill>
                      <a:srgbClr val="FFFF00"/>
                    </a:solidFill>
                  </a:tcPr>
                </a:tc>
                <a:tc>
                  <a:txBody>
                    <a:bodyPr/>
                    <a:lstStyle/>
                    <a:p>
                      <a:pPr algn="r" fontAlgn="b"/>
                      <a:r>
                        <a:rPr lang="en-US" sz="2200" b="0" i="0" u="none" strike="noStrike" dirty="0">
                          <a:effectLst/>
                          <a:latin typeface="+mn-lt"/>
                        </a:rPr>
                        <a:t>852</a:t>
                      </a:r>
                    </a:p>
                  </a:txBody>
                  <a:tcPr marL="7620" marR="7620" marT="7620" marB="0" anchor="b">
                    <a:solidFill>
                      <a:srgbClr val="FFFF00"/>
                    </a:solidFill>
                  </a:tcPr>
                </a:tc>
                <a:tc>
                  <a:txBody>
                    <a:bodyPr/>
                    <a:lstStyle/>
                    <a:p>
                      <a:pPr marL="0" marR="0" algn="r">
                        <a:spcBef>
                          <a:spcPts val="0"/>
                        </a:spcBef>
                        <a:spcAft>
                          <a:spcPts val="0"/>
                        </a:spcAft>
                      </a:pPr>
                      <a:r>
                        <a:rPr lang="en-US" sz="2200" dirty="0">
                          <a:effectLst/>
                        </a:rPr>
                        <a:t>829</a:t>
                      </a:r>
                      <a:endParaRPr lang="en-US" sz="2200" dirty="0">
                        <a:effectLst/>
                        <a:latin typeface="Times New Roman"/>
                        <a:ea typeface="Times New Roman"/>
                      </a:endParaRPr>
                    </a:p>
                  </a:txBody>
                  <a:tcPr marL="68580" marR="68580" marT="0" marB="0" anchor="b">
                    <a:solidFill>
                      <a:srgbClr val="FFFF00"/>
                    </a:solidFill>
                  </a:tcPr>
                </a:tc>
              </a:tr>
              <a:tr h="372780">
                <a:tc>
                  <a:txBody>
                    <a:bodyPr/>
                    <a:lstStyle/>
                    <a:p>
                      <a:pPr marL="0" marR="0">
                        <a:spcBef>
                          <a:spcPts val="0"/>
                        </a:spcBef>
                        <a:spcAft>
                          <a:spcPts val="0"/>
                        </a:spcAft>
                      </a:pPr>
                      <a:r>
                        <a:rPr lang="en-US" sz="2000">
                          <a:effectLst/>
                        </a:rPr>
                        <a:t>South Africa</a:t>
                      </a:r>
                      <a:endParaRPr lang="en-US" sz="2000">
                        <a:effectLst/>
                        <a:latin typeface="Times New Roman"/>
                        <a:ea typeface="Times New Roman"/>
                      </a:endParaRPr>
                    </a:p>
                  </a:txBody>
                  <a:tcPr marL="68580" marR="68580" marT="0" marB="0" anchor="b"/>
                </a:tc>
                <a:tc>
                  <a:txBody>
                    <a:bodyPr/>
                    <a:lstStyle/>
                    <a:p>
                      <a:pPr algn="r" fontAlgn="b"/>
                      <a:r>
                        <a:rPr lang="en-US" sz="2200" b="1" i="0" u="none" strike="noStrike" dirty="0">
                          <a:effectLst/>
                          <a:latin typeface="+mn-lt"/>
                        </a:rPr>
                        <a:t>758</a:t>
                      </a:r>
                    </a:p>
                  </a:txBody>
                  <a:tcPr marL="7620" marR="7620" marT="7620" marB="0" anchor="b"/>
                </a:tc>
                <a:tc>
                  <a:txBody>
                    <a:bodyPr/>
                    <a:lstStyle/>
                    <a:p>
                      <a:pPr marL="0" marR="0" algn="r">
                        <a:spcBef>
                          <a:spcPts val="0"/>
                        </a:spcBef>
                        <a:spcAft>
                          <a:spcPts val="0"/>
                        </a:spcAft>
                      </a:pPr>
                      <a:r>
                        <a:rPr lang="en-US" sz="2200" b="1" dirty="0">
                          <a:effectLst/>
                        </a:rPr>
                        <a:t>672</a:t>
                      </a:r>
                      <a:endParaRPr lang="en-US" sz="2200" b="1" dirty="0">
                        <a:effectLst/>
                        <a:latin typeface="Times New Roman"/>
                        <a:ea typeface="Times New Roman"/>
                      </a:endParaRPr>
                    </a:p>
                  </a:txBody>
                  <a:tcPr marL="68580" marR="68580" marT="0" marB="0" anchor="b"/>
                </a:tc>
                <a:tc>
                  <a:txBody>
                    <a:bodyPr/>
                    <a:lstStyle/>
                    <a:p>
                      <a:pPr algn="r" fontAlgn="b"/>
                      <a:r>
                        <a:rPr lang="en-US" sz="2200" b="1" i="0" u="none" strike="noStrike" dirty="0">
                          <a:effectLst/>
                          <a:latin typeface="+mn-lt"/>
                        </a:rPr>
                        <a:t>764</a:t>
                      </a:r>
                    </a:p>
                  </a:txBody>
                  <a:tcPr marL="7620" marR="7620" marT="7620" marB="0" anchor="b"/>
                </a:tc>
                <a:tc>
                  <a:txBody>
                    <a:bodyPr/>
                    <a:lstStyle/>
                    <a:p>
                      <a:pPr marL="0" marR="0" algn="r">
                        <a:spcBef>
                          <a:spcPts val="0"/>
                        </a:spcBef>
                        <a:spcAft>
                          <a:spcPts val="0"/>
                        </a:spcAft>
                      </a:pPr>
                      <a:r>
                        <a:rPr lang="en-US" sz="2200" b="1" dirty="0">
                          <a:effectLst/>
                        </a:rPr>
                        <a:t>757</a:t>
                      </a:r>
                      <a:endParaRPr lang="en-US" sz="2200" b="1" dirty="0">
                        <a:effectLst/>
                        <a:latin typeface="Times New Roman"/>
                        <a:ea typeface="Times New Roman"/>
                      </a:endParaRPr>
                    </a:p>
                  </a:txBody>
                  <a:tcPr marL="68580" marR="68580" marT="0" marB="0" anchor="b"/>
                </a:tc>
              </a:tr>
            </a:tbl>
          </a:graphicData>
        </a:graphic>
      </p:graphicFrame>
      <p:sp>
        <p:nvSpPr>
          <p:cNvPr id="5" name="Oval 4"/>
          <p:cNvSpPr/>
          <p:nvPr/>
        </p:nvSpPr>
        <p:spPr>
          <a:xfrm>
            <a:off x="3143275" y="5461992"/>
            <a:ext cx="216024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209678" y="2304306"/>
            <a:ext cx="144016" cy="30243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2188242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229600" cy="720080"/>
          </a:xfrm>
        </p:spPr>
        <p:txBody>
          <a:bodyPr>
            <a:normAutofit fontScale="90000"/>
          </a:bodyPr>
          <a:lstStyle/>
          <a:p>
            <a:r>
              <a:rPr lang="en-US" b="1" dirty="0" smtClean="0">
                <a:solidFill>
                  <a:schemeClr val="accent6">
                    <a:lumMod val="75000"/>
                  </a:schemeClr>
                </a:solidFill>
                <a:effectLst>
                  <a:outerShdw blurRad="38100" dist="38100" dir="2700000" algn="tl">
                    <a:srgbClr val="000000">
                      <a:alpha val="43137"/>
                    </a:srgbClr>
                  </a:outerShdw>
                </a:effectLst>
              </a:rPr>
              <a:t>TEACHER READING SCORES BY LEVELS</a:t>
            </a:r>
            <a:endParaRPr lang="en-US" b="1" dirty="0">
              <a:solidFill>
                <a:schemeClr val="accent6">
                  <a:lumMod val="75000"/>
                </a:schemeClr>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109462839"/>
              </p:ext>
            </p:extLst>
          </p:nvPr>
        </p:nvGraphicFramePr>
        <p:xfrm>
          <a:off x="179509" y="908720"/>
          <a:ext cx="8784979" cy="5304690"/>
        </p:xfrm>
        <a:graphic>
          <a:graphicData uri="http://schemas.openxmlformats.org/drawingml/2006/table">
            <a:tbl>
              <a:tblPr>
                <a:tableStyleId>{69CF1AB2-1976-4502-BF36-3FF5EA218861}</a:tableStyleId>
              </a:tblPr>
              <a:tblGrid>
                <a:gridCol w="1901602"/>
                <a:gridCol w="1140960"/>
                <a:gridCol w="1153499"/>
                <a:gridCol w="1140960"/>
                <a:gridCol w="1153499"/>
                <a:gridCol w="1140960"/>
                <a:gridCol w="1153499"/>
              </a:tblGrid>
              <a:tr h="486050">
                <a:tc rowSpan="2">
                  <a:txBody>
                    <a:bodyPr/>
                    <a:lstStyle/>
                    <a:p>
                      <a:pPr algn="l" fontAlgn="b"/>
                      <a:r>
                        <a:rPr lang="en-US" sz="2200" u="none" strike="noStrike" dirty="0" smtClean="0">
                          <a:solidFill>
                            <a:schemeClr val="bg1"/>
                          </a:solidFill>
                          <a:effectLst/>
                        </a:rPr>
                        <a:t>Provinces</a:t>
                      </a:r>
                      <a:endParaRPr lang="en-US" sz="2200" b="0" i="0" u="none" strike="noStrike" dirty="0">
                        <a:solidFill>
                          <a:schemeClr val="bg1"/>
                        </a:solidFill>
                        <a:effectLst/>
                        <a:latin typeface="Calibri"/>
                      </a:endParaRPr>
                    </a:p>
                  </a:txBody>
                  <a:tcPr marL="7620" marR="7620" marT="7620" marB="0" anchor="ctr">
                    <a:solidFill>
                      <a:schemeClr val="tx1"/>
                    </a:solidFill>
                  </a:tcPr>
                </a:tc>
                <a:tc gridSpan="2">
                  <a:txBody>
                    <a:bodyPr/>
                    <a:lstStyle/>
                    <a:p>
                      <a:pPr algn="l" fontAlgn="b"/>
                      <a:r>
                        <a:rPr lang="en-US" sz="2200" u="none" strike="noStrike" dirty="0">
                          <a:solidFill>
                            <a:schemeClr val="bg1"/>
                          </a:solidFill>
                          <a:effectLst/>
                        </a:rPr>
                        <a:t>Level 6 %</a:t>
                      </a:r>
                      <a:endParaRPr lang="en-US" sz="2200" b="0" i="0" u="none" strike="noStrike" dirty="0">
                        <a:solidFill>
                          <a:schemeClr val="bg1"/>
                        </a:solidFill>
                        <a:effectLst/>
                        <a:latin typeface="Calibri"/>
                      </a:endParaRPr>
                    </a:p>
                  </a:txBody>
                  <a:tcPr marL="7620" marR="7620" marT="7620" marB="0" anchor="b">
                    <a:solidFill>
                      <a:schemeClr val="tx1"/>
                    </a:solidFill>
                  </a:tcPr>
                </a:tc>
                <a:tc hMerge="1">
                  <a:txBody>
                    <a:bodyPr/>
                    <a:lstStyle/>
                    <a:p>
                      <a:endParaRPr lang="en-US"/>
                    </a:p>
                  </a:txBody>
                  <a:tcPr/>
                </a:tc>
                <a:tc gridSpan="2">
                  <a:txBody>
                    <a:bodyPr/>
                    <a:lstStyle/>
                    <a:p>
                      <a:pPr algn="l" fontAlgn="b"/>
                      <a:r>
                        <a:rPr lang="en-US" sz="2200" u="none" strike="noStrike" dirty="0">
                          <a:solidFill>
                            <a:schemeClr val="bg1"/>
                          </a:solidFill>
                          <a:effectLst/>
                        </a:rPr>
                        <a:t>Level 7 %</a:t>
                      </a:r>
                      <a:endParaRPr lang="en-US" sz="2200" b="0" i="0" u="none" strike="noStrike" dirty="0">
                        <a:solidFill>
                          <a:schemeClr val="bg1"/>
                        </a:solidFill>
                        <a:effectLst/>
                        <a:latin typeface="Calibri"/>
                      </a:endParaRPr>
                    </a:p>
                  </a:txBody>
                  <a:tcPr marL="7620" marR="7620" marT="7620" marB="0" anchor="b">
                    <a:solidFill>
                      <a:schemeClr val="tx1"/>
                    </a:solidFill>
                  </a:tcPr>
                </a:tc>
                <a:tc hMerge="1">
                  <a:txBody>
                    <a:bodyPr/>
                    <a:lstStyle/>
                    <a:p>
                      <a:endParaRPr lang="en-US"/>
                    </a:p>
                  </a:txBody>
                  <a:tcPr/>
                </a:tc>
                <a:tc gridSpan="2">
                  <a:txBody>
                    <a:bodyPr/>
                    <a:lstStyle/>
                    <a:p>
                      <a:pPr algn="l" fontAlgn="b"/>
                      <a:r>
                        <a:rPr lang="en-US" sz="2200" u="none" strike="noStrike" dirty="0">
                          <a:solidFill>
                            <a:schemeClr val="bg1"/>
                          </a:solidFill>
                          <a:effectLst/>
                        </a:rPr>
                        <a:t>Level 8 %</a:t>
                      </a:r>
                      <a:endParaRPr lang="en-US" sz="2200" b="0" i="0" u="none" strike="noStrike" dirty="0">
                        <a:solidFill>
                          <a:schemeClr val="bg1"/>
                        </a:solidFill>
                        <a:effectLst/>
                        <a:latin typeface="Calibri"/>
                      </a:endParaRPr>
                    </a:p>
                  </a:txBody>
                  <a:tcPr marL="7620" marR="7620" marT="7620" marB="0" anchor="b">
                    <a:solidFill>
                      <a:schemeClr val="tx1"/>
                    </a:solidFill>
                  </a:tcPr>
                </a:tc>
                <a:tc hMerge="1">
                  <a:txBody>
                    <a:bodyPr/>
                    <a:lstStyle/>
                    <a:p>
                      <a:endParaRPr lang="en-US"/>
                    </a:p>
                  </a:txBody>
                  <a:tcPr/>
                </a:tc>
              </a:tr>
              <a:tr h="414046">
                <a:tc vMerge="1">
                  <a:txBody>
                    <a:bodyPr/>
                    <a:lstStyle/>
                    <a:p>
                      <a:endParaRPr lang="en-US"/>
                    </a:p>
                  </a:txBody>
                  <a:tcPr/>
                </a:tc>
                <a:tc>
                  <a:txBody>
                    <a:bodyPr/>
                    <a:lstStyle/>
                    <a:p>
                      <a:pPr algn="l" fontAlgn="b"/>
                      <a:r>
                        <a:rPr lang="en-US" sz="2200" u="none" strike="noStrike">
                          <a:solidFill>
                            <a:schemeClr val="bg1"/>
                          </a:solidFill>
                          <a:effectLst/>
                        </a:rPr>
                        <a:t>SACMEQ III</a:t>
                      </a:r>
                      <a:endParaRPr lang="en-US" sz="2200" b="0" i="0" u="none" strike="noStrike">
                        <a:solidFill>
                          <a:schemeClr val="bg1"/>
                        </a:solidFill>
                        <a:effectLst/>
                        <a:latin typeface="Calibri"/>
                      </a:endParaRPr>
                    </a:p>
                  </a:txBody>
                  <a:tcPr marL="7620" marR="7620" marT="7620" marB="0" anchor="b">
                    <a:solidFill>
                      <a:schemeClr val="tx1"/>
                    </a:solidFill>
                  </a:tcPr>
                </a:tc>
                <a:tc>
                  <a:txBody>
                    <a:bodyPr/>
                    <a:lstStyle/>
                    <a:p>
                      <a:pPr algn="l" fontAlgn="b"/>
                      <a:r>
                        <a:rPr lang="en-US" sz="2200" u="none" strike="noStrike">
                          <a:solidFill>
                            <a:schemeClr val="bg1"/>
                          </a:solidFill>
                          <a:effectLst/>
                        </a:rPr>
                        <a:t>SACMEQ IV</a:t>
                      </a:r>
                      <a:endParaRPr lang="en-US" sz="2200" b="0" i="0" u="none" strike="noStrike">
                        <a:solidFill>
                          <a:schemeClr val="bg1"/>
                        </a:solidFill>
                        <a:effectLst/>
                        <a:latin typeface="Calibri"/>
                      </a:endParaRPr>
                    </a:p>
                  </a:txBody>
                  <a:tcPr marL="7620" marR="7620" marT="7620" marB="0" anchor="b">
                    <a:solidFill>
                      <a:schemeClr val="tx1"/>
                    </a:solidFill>
                  </a:tcPr>
                </a:tc>
                <a:tc>
                  <a:txBody>
                    <a:bodyPr/>
                    <a:lstStyle/>
                    <a:p>
                      <a:pPr algn="l" fontAlgn="b"/>
                      <a:r>
                        <a:rPr lang="en-US" sz="2200" u="none" strike="noStrike">
                          <a:solidFill>
                            <a:schemeClr val="bg1"/>
                          </a:solidFill>
                          <a:effectLst/>
                        </a:rPr>
                        <a:t>SACMEQ III</a:t>
                      </a:r>
                      <a:endParaRPr lang="en-US" sz="2200" b="0" i="0" u="none" strike="noStrike">
                        <a:solidFill>
                          <a:schemeClr val="bg1"/>
                        </a:solidFill>
                        <a:effectLst/>
                        <a:latin typeface="Calibri"/>
                      </a:endParaRPr>
                    </a:p>
                  </a:txBody>
                  <a:tcPr marL="7620" marR="7620" marT="7620" marB="0" anchor="b">
                    <a:solidFill>
                      <a:schemeClr val="tx1"/>
                    </a:solidFill>
                  </a:tcPr>
                </a:tc>
                <a:tc>
                  <a:txBody>
                    <a:bodyPr/>
                    <a:lstStyle/>
                    <a:p>
                      <a:pPr algn="l" fontAlgn="b"/>
                      <a:r>
                        <a:rPr lang="en-US" sz="2200" u="none" strike="noStrike" dirty="0">
                          <a:solidFill>
                            <a:schemeClr val="bg1"/>
                          </a:solidFill>
                          <a:effectLst/>
                        </a:rPr>
                        <a:t>SACMEQ IV</a:t>
                      </a:r>
                      <a:endParaRPr lang="en-US" sz="2200" b="0" i="0" u="none" strike="noStrike" dirty="0">
                        <a:solidFill>
                          <a:schemeClr val="bg1"/>
                        </a:solidFill>
                        <a:effectLst/>
                        <a:latin typeface="Calibri"/>
                      </a:endParaRPr>
                    </a:p>
                  </a:txBody>
                  <a:tcPr marL="7620" marR="7620" marT="7620" marB="0" anchor="b">
                    <a:solidFill>
                      <a:schemeClr val="tx1"/>
                    </a:solidFill>
                  </a:tcPr>
                </a:tc>
                <a:tc>
                  <a:txBody>
                    <a:bodyPr/>
                    <a:lstStyle/>
                    <a:p>
                      <a:pPr algn="l" fontAlgn="b"/>
                      <a:r>
                        <a:rPr lang="en-US" sz="2200" u="none" strike="noStrike" dirty="0">
                          <a:solidFill>
                            <a:schemeClr val="bg1"/>
                          </a:solidFill>
                          <a:effectLst/>
                        </a:rPr>
                        <a:t>SACMEQ III</a:t>
                      </a:r>
                      <a:endParaRPr lang="en-US" sz="2200" b="0" i="0" u="none" strike="noStrike" dirty="0">
                        <a:solidFill>
                          <a:schemeClr val="bg1"/>
                        </a:solidFill>
                        <a:effectLst/>
                        <a:latin typeface="Calibri"/>
                      </a:endParaRPr>
                    </a:p>
                  </a:txBody>
                  <a:tcPr marL="7620" marR="7620" marT="7620" marB="0" anchor="b">
                    <a:solidFill>
                      <a:schemeClr val="tx1"/>
                    </a:solidFill>
                  </a:tcPr>
                </a:tc>
                <a:tc>
                  <a:txBody>
                    <a:bodyPr/>
                    <a:lstStyle/>
                    <a:p>
                      <a:pPr algn="l" fontAlgn="b"/>
                      <a:r>
                        <a:rPr lang="en-US" sz="2200" u="none" strike="noStrike" dirty="0">
                          <a:solidFill>
                            <a:schemeClr val="bg1"/>
                          </a:solidFill>
                          <a:effectLst/>
                        </a:rPr>
                        <a:t>SACMEQ IV</a:t>
                      </a:r>
                      <a:endParaRPr lang="en-US" sz="2200" b="0" i="0" u="none" strike="noStrike" dirty="0">
                        <a:solidFill>
                          <a:schemeClr val="bg1"/>
                        </a:solidFill>
                        <a:effectLst/>
                        <a:latin typeface="Calibri"/>
                      </a:endParaRPr>
                    </a:p>
                  </a:txBody>
                  <a:tcPr marL="7620" marR="7620" marT="7620" marB="0" anchor="b">
                    <a:solidFill>
                      <a:schemeClr val="tx1"/>
                    </a:solidFill>
                  </a:tcPr>
                </a:tc>
              </a:tr>
              <a:tr h="414046">
                <a:tc>
                  <a:txBody>
                    <a:bodyPr/>
                    <a:lstStyle/>
                    <a:p>
                      <a:pPr algn="l" fontAlgn="b"/>
                      <a:r>
                        <a:rPr lang="en-US" sz="2200" u="none" strike="noStrike" dirty="0">
                          <a:solidFill>
                            <a:schemeClr val="bg1"/>
                          </a:solidFill>
                          <a:effectLst/>
                        </a:rPr>
                        <a:t>Eastern Cape </a:t>
                      </a:r>
                      <a:endParaRPr lang="en-US" sz="2200" b="0" i="0" u="none" strike="noStrike" dirty="0">
                        <a:solidFill>
                          <a:schemeClr val="bg1"/>
                        </a:solidFill>
                        <a:effectLst/>
                        <a:latin typeface="Calibri"/>
                      </a:endParaRPr>
                    </a:p>
                  </a:txBody>
                  <a:tcPr marL="7620" marR="7620" marT="7620" marB="0" anchor="b">
                    <a:solidFill>
                      <a:schemeClr val="tx1"/>
                    </a:solidFill>
                  </a:tcPr>
                </a:tc>
                <a:tc>
                  <a:txBody>
                    <a:bodyPr/>
                    <a:lstStyle/>
                    <a:p>
                      <a:pPr algn="r" fontAlgn="b"/>
                      <a:r>
                        <a:rPr lang="en-US" sz="2200" u="none" strike="noStrike">
                          <a:effectLst/>
                        </a:rPr>
                        <a:t>0</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20</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36.4</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48.5</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62.5</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24.6</a:t>
                      </a:r>
                      <a:endParaRPr lang="en-US" sz="2200" b="0" i="0" u="none" strike="noStrike">
                        <a:solidFill>
                          <a:srgbClr val="000000"/>
                        </a:solidFill>
                        <a:effectLst/>
                        <a:latin typeface="Calibri"/>
                      </a:endParaRPr>
                    </a:p>
                  </a:txBody>
                  <a:tcPr marL="7620" marR="7620" marT="7620" marB="0" anchor="b"/>
                </a:tc>
              </a:tr>
              <a:tr h="414046">
                <a:tc>
                  <a:txBody>
                    <a:bodyPr/>
                    <a:lstStyle/>
                    <a:p>
                      <a:pPr algn="l" fontAlgn="b"/>
                      <a:r>
                        <a:rPr lang="en-US" sz="2200" u="none" strike="noStrike" dirty="0">
                          <a:solidFill>
                            <a:schemeClr val="bg1"/>
                          </a:solidFill>
                          <a:effectLst/>
                        </a:rPr>
                        <a:t>Free State </a:t>
                      </a:r>
                      <a:endParaRPr lang="en-US" sz="2200" b="0" i="0" u="none" strike="noStrike" dirty="0">
                        <a:solidFill>
                          <a:schemeClr val="bg1"/>
                        </a:solidFill>
                        <a:effectLst/>
                        <a:latin typeface="Calibri"/>
                      </a:endParaRPr>
                    </a:p>
                  </a:txBody>
                  <a:tcPr marL="7620" marR="7620" marT="7620" marB="0" anchor="b">
                    <a:solidFill>
                      <a:schemeClr val="tx1"/>
                    </a:solidFill>
                  </a:tcPr>
                </a:tc>
                <a:tc>
                  <a:txBody>
                    <a:bodyPr/>
                    <a:lstStyle/>
                    <a:p>
                      <a:pPr algn="r" fontAlgn="b"/>
                      <a:r>
                        <a:rPr lang="en-US" sz="2200" u="none" strike="noStrike">
                          <a:effectLst/>
                        </a:rPr>
                        <a:t>0</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13.2</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20.5</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66</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79.5</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4.7</a:t>
                      </a:r>
                      <a:endParaRPr lang="en-US" sz="2200" b="0" i="0" u="none" strike="noStrike">
                        <a:solidFill>
                          <a:srgbClr val="000000"/>
                        </a:solidFill>
                        <a:effectLst/>
                        <a:latin typeface="Calibri"/>
                      </a:endParaRPr>
                    </a:p>
                  </a:txBody>
                  <a:tcPr marL="7620" marR="7620" marT="7620" marB="0" anchor="b"/>
                </a:tc>
              </a:tr>
              <a:tr h="414046">
                <a:tc>
                  <a:txBody>
                    <a:bodyPr/>
                    <a:lstStyle/>
                    <a:p>
                      <a:pPr algn="l" fontAlgn="b"/>
                      <a:r>
                        <a:rPr lang="en-US" sz="2200" u="none" strike="noStrike" dirty="0">
                          <a:solidFill>
                            <a:schemeClr val="bg1"/>
                          </a:solidFill>
                          <a:effectLst/>
                        </a:rPr>
                        <a:t>Gauteng </a:t>
                      </a:r>
                      <a:endParaRPr lang="en-US" sz="2200" b="0" i="0" u="none" strike="noStrike" dirty="0">
                        <a:solidFill>
                          <a:schemeClr val="bg1"/>
                        </a:solidFill>
                        <a:effectLst/>
                        <a:latin typeface="Calibri"/>
                      </a:endParaRPr>
                    </a:p>
                  </a:txBody>
                  <a:tcPr marL="7620" marR="7620" marT="7620" marB="0" anchor="b">
                    <a:solidFill>
                      <a:schemeClr val="tx1"/>
                    </a:solidFill>
                  </a:tcPr>
                </a:tc>
                <a:tc>
                  <a:txBody>
                    <a:bodyPr/>
                    <a:lstStyle/>
                    <a:p>
                      <a:pPr algn="r" fontAlgn="b"/>
                      <a:r>
                        <a:rPr lang="en-US" sz="2200" u="none" strike="noStrike">
                          <a:effectLst/>
                        </a:rPr>
                        <a:t>0</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19.1</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10</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24.4</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87.6</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56.5</a:t>
                      </a:r>
                      <a:endParaRPr lang="en-US" sz="2200" b="0" i="0" u="none" strike="noStrike">
                        <a:solidFill>
                          <a:srgbClr val="000000"/>
                        </a:solidFill>
                        <a:effectLst/>
                        <a:latin typeface="Calibri"/>
                      </a:endParaRPr>
                    </a:p>
                  </a:txBody>
                  <a:tcPr marL="7620" marR="7620" marT="7620" marB="0" anchor="b"/>
                </a:tc>
              </a:tr>
              <a:tr h="414046">
                <a:tc>
                  <a:txBody>
                    <a:bodyPr/>
                    <a:lstStyle/>
                    <a:p>
                      <a:pPr algn="l" fontAlgn="b"/>
                      <a:r>
                        <a:rPr lang="en-US" sz="2200" u="none" strike="noStrike" dirty="0">
                          <a:solidFill>
                            <a:schemeClr val="bg1"/>
                          </a:solidFill>
                          <a:effectLst/>
                        </a:rPr>
                        <a:t>Kwazulu-Natal </a:t>
                      </a:r>
                      <a:endParaRPr lang="en-US" sz="2200" b="0" i="0" u="none" strike="noStrike" dirty="0">
                        <a:solidFill>
                          <a:schemeClr val="bg1"/>
                        </a:solidFill>
                        <a:effectLst/>
                        <a:latin typeface="Calibri"/>
                      </a:endParaRPr>
                    </a:p>
                  </a:txBody>
                  <a:tcPr marL="7620" marR="7620" marT="7620" marB="0" anchor="b">
                    <a:solidFill>
                      <a:schemeClr val="tx1"/>
                    </a:solidFill>
                  </a:tcPr>
                </a:tc>
                <a:tc>
                  <a:txBody>
                    <a:bodyPr/>
                    <a:lstStyle/>
                    <a:p>
                      <a:pPr algn="r" fontAlgn="b"/>
                      <a:r>
                        <a:rPr lang="en-US" sz="2200" u="none" strike="noStrike">
                          <a:effectLst/>
                        </a:rPr>
                        <a:t>3.6</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25.2</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22.4</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31.1</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73.9</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32.3</a:t>
                      </a:r>
                      <a:endParaRPr lang="en-US" sz="2200" b="0" i="0" u="none" strike="noStrike">
                        <a:solidFill>
                          <a:srgbClr val="000000"/>
                        </a:solidFill>
                        <a:effectLst/>
                        <a:latin typeface="Calibri"/>
                      </a:endParaRPr>
                    </a:p>
                  </a:txBody>
                  <a:tcPr marL="7620" marR="7620" marT="7620" marB="0" anchor="b"/>
                </a:tc>
              </a:tr>
              <a:tr h="414046">
                <a:tc>
                  <a:txBody>
                    <a:bodyPr/>
                    <a:lstStyle/>
                    <a:p>
                      <a:pPr algn="l" fontAlgn="b"/>
                      <a:r>
                        <a:rPr lang="en-US" sz="2200" u="none" strike="noStrike" dirty="0">
                          <a:solidFill>
                            <a:schemeClr val="bg1"/>
                          </a:solidFill>
                          <a:effectLst/>
                        </a:rPr>
                        <a:t>Limpopo </a:t>
                      </a:r>
                      <a:endParaRPr lang="en-US" sz="2200" b="0" i="0" u="none" strike="noStrike" dirty="0">
                        <a:solidFill>
                          <a:schemeClr val="bg1"/>
                        </a:solidFill>
                        <a:effectLst/>
                        <a:latin typeface="Calibri"/>
                      </a:endParaRPr>
                    </a:p>
                  </a:txBody>
                  <a:tcPr marL="7620" marR="7620" marT="7620" marB="0" anchor="b">
                    <a:solidFill>
                      <a:schemeClr val="tx1"/>
                    </a:solidFill>
                  </a:tcPr>
                </a:tc>
                <a:tc>
                  <a:txBody>
                    <a:bodyPr/>
                    <a:lstStyle/>
                    <a:p>
                      <a:pPr algn="r" fontAlgn="b"/>
                      <a:r>
                        <a:rPr lang="en-US" sz="2200" u="none" strike="noStrike">
                          <a:effectLst/>
                        </a:rPr>
                        <a:t>2</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23.5</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11</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40.4</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87.1</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34.1</a:t>
                      </a:r>
                      <a:endParaRPr lang="en-US" sz="2200" b="0" i="0" u="none" strike="noStrike">
                        <a:solidFill>
                          <a:srgbClr val="000000"/>
                        </a:solidFill>
                        <a:effectLst/>
                        <a:latin typeface="Calibri"/>
                      </a:endParaRPr>
                    </a:p>
                  </a:txBody>
                  <a:tcPr marL="7620" marR="7620" marT="7620" marB="0" anchor="b"/>
                </a:tc>
              </a:tr>
              <a:tr h="414046">
                <a:tc>
                  <a:txBody>
                    <a:bodyPr/>
                    <a:lstStyle/>
                    <a:p>
                      <a:pPr algn="l" fontAlgn="b"/>
                      <a:r>
                        <a:rPr lang="en-US" sz="2200" u="none" strike="noStrike" dirty="0">
                          <a:solidFill>
                            <a:schemeClr val="bg1"/>
                          </a:solidFill>
                          <a:effectLst/>
                        </a:rPr>
                        <a:t>Mpumalanga </a:t>
                      </a:r>
                      <a:endParaRPr lang="en-US" sz="2200" b="0" i="0" u="none" strike="noStrike" dirty="0">
                        <a:solidFill>
                          <a:schemeClr val="bg1"/>
                        </a:solidFill>
                        <a:effectLst/>
                        <a:latin typeface="Calibri"/>
                      </a:endParaRPr>
                    </a:p>
                  </a:txBody>
                  <a:tcPr marL="7620" marR="7620" marT="7620" marB="0" anchor="b">
                    <a:solidFill>
                      <a:schemeClr val="tx1"/>
                    </a:solidFill>
                  </a:tcPr>
                </a:tc>
                <a:tc>
                  <a:txBody>
                    <a:bodyPr/>
                    <a:lstStyle/>
                    <a:p>
                      <a:pPr algn="r" fontAlgn="b"/>
                      <a:r>
                        <a:rPr lang="en-US" sz="2200" u="none" strike="noStrike">
                          <a:effectLst/>
                        </a:rPr>
                        <a:t>0</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18</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37.8</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56.9</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62.2</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19.1</a:t>
                      </a:r>
                      <a:endParaRPr lang="en-US" sz="2200" b="0" i="0" u="none" strike="noStrike">
                        <a:solidFill>
                          <a:srgbClr val="000000"/>
                        </a:solidFill>
                        <a:effectLst/>
                        <a:latin typeface="Calibri"/>
                      </a:endParaRPr>
                    </a:p>
                  </a:txBody>
                  <a:tcPr marL="7620" marR="7620" marT="7620" marB="0" anchor="b"/>
                </a:tc>
              </a:tr>
              <a:tr h="414046">
                <a:tc>
                  <a:txBody>
                    <a:bodyPr/>
                    <a:lstStyle/>
                    <a:p>
                      <a:pPr algn="l" fontAlgn="b"/>
                      <a:r>
                        <a:rPr lang="en-US" sz="2200" u="none" strike="noStrike" dirty="0">
                          <a:solidFill>
                            <a:schemeClr val="bg1"/>
                          </a:solidFill>
                          <a:effectLst/>
                        </a:rPr>
                        <a:t>Northern Cape </a:t>
                      </a:r>
                      <a:endParaRPr lang="en-US" sz="2200" b="0" i="0" u="none" strike="noStrike" dirty="0">
                        <a:solidFill>
                          <a:schemeClr val="bg1"/>
                        </a:solidFill>
                        <a:effectLst/>
                        <a:latin typeface="Calibri"/>
                      </a:endParaRPr>
                    </a:p>
                  </a:txBody>
                  <a:tcPr marL="7620" marR="7620" marT="7620" marB="0" anchor="b">
                    <a:solidFill>
                      <a:schemeClr val="tx1"/>
                    </a:solidFill>
                  </a:tcPr>
                </a:tc>
                <a:tc>
                  <a:txBody>
                    <a:bodyPr/>
                    <a:lstStyle/>
                    <a:p>
                      <a:pPr algn="r" fontAlgn="b"/>
                      <a:r>
                        <a:rPr lang="en-US" sz="2200" u="none" strike="noStrike">
                          <a:effectLst/>
                        </a:rPr>
                        <a:t>0</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0</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10.5</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67.8</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87.1</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26</a:t>
                      </a:r>
                      <a:endParaRPr lang="en-US" sz="2200" b="0" i="0" u="none" strike="noStrike">
                        <a:solidFill>
                          <a:srgbClr val="000000"/>
                        </a:solidFill>
                        <a:effectLst/>
                        <a:latin typeface="Calibri"/>
                      </a:endParaRPr>
                    </a:p>
                  </a:txBody>
                  <a:tcPr marL="7620" marR="7620" marT="7620" marB="0" anchor="b"/>
                </a:tc>
              </a:tr>
              <a:tr h="414046">
                <a:tc>
                  <a:txBody>
                    <a:bodyPr/>
                    <a:lstStyle/>
                    <a:p>
                      <a:pPr algn="l" fontAlgn="b"/>
                      <a:r>
                        <a:rPr lang="en-US" sz="2200" u="none" strike="noStrike" dirty="0">
                          <a:solidFill>
                            <a:schemeClr val="bg1"/>
                          </a:solidFill>
                          <a:effectLst/>
                        </a:rPr>
                        <a:t>North West </a:t>
                      </a:r>
                      <a:endParaRPr lang="en-US" sz="2200" b="0" i="0" u="none" strike="noStrike" dirty="0">
                        <a:solidFill>
                          <a:schemeClr val="bg1"/>
                        </a:solidFill>
                        <a:effectLst/>
                        <a:latin typeface="Calibri"/>
                      </a:endParaRPr>
                    </a:p>
                  </a:txBody>
                  <a:tcPr marL="7620" marR="7620" marT="7620" marB="0" anchor="b">
                    <a:solidFill>
                      <a:schemeClr val="tx1"/>
                    </a:solidFill>
                  </a:tcPr>
                </a:tc>
                <a:tc>
                  <a:txBody>
                    <a:bodyPr/>
                    <a:lstStyle/>
                    <a:p>
                      <a:pPr algn="r" fontAlgn="b"/>
                      <a:r>
                        <a:rPr lang="en-US" sz="2200" u="none" strike="noStrike">
                          <a:effectLst/>
                        </a:rPr>
                        <a:t>0</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0</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19.4</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73</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80.6</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27</a:t>
                      </a:r>
                      <a:endParaRPr lang="en-US" sz="2200" b="0" i="0" u="none" strike="noStrike">
                        <a:solidFill>
                          <a:srgbClr val="000000"/>
                        </a:solidFill>
                        <a:effectLst/>
                        <a:latin typeface="Calibri"/>
                      </a:endParaRPr>
                    </a:p>
                  </a:txBody>
                  <a:tcPr marL="7620" marR="7620" marT="7620" marB="0" anchor="b"/>
                </a:tc>
              </a:tr>
              <a:tr h="414046">
                <a:tc>
                  <a:txBody>
                    <a:bodyPr/>
                    <a:lstStyle/>
                    <a:p>
                      <a:pPr algn="l" fontAlgn="b"/>
                      <a:r>
                        <a:rPr lang="en-US" sz="2200" u="none" strike="noStrike" dirty="0">
                          <a:solidFill>
                            <a:schemeClr val="bg1"/>
                          </a:solidFill>
                          <a:effectLst/>
                        </a:rPr>
                        <a:t>Western Cape </a:t>
                      </a:r>
                      <a:endParaRPr lang="en-US" sz="2200" b="0" i="0" u="none" strike="noStrike" dirty="0">
                        <a:solidFill>
                          <a:schemeClr val="bg1"/>
                        </a:solidFill>
                        <a:effectLst/>
                        <a:latin typeface="Calibri"/>
                      </a:endParaRPr>
                    </a:p>
                  </a:txBody>
                  <a:tcPr marL="7620" marR="7620" marT="7620" marB="0" anchor="b">
                    <a:solidFill>
                      <a:schemeClr val="tx1"/>
                    </a:solidFill>
                  </a:tcPr>
                </a:tc>
                <a:tc>
                  <a:txBody>
                    <a:bodyPr/>
                    <a:lstStyle/>
                    <a:p>
                      <a:pPr algn="r" fontAlgn="b"/>
                      <a:r>
                        <a:rPr lang="en-US" sz="2200" u="none" strike="noStrike">
                          <a:effectLst/>
                        </a:rPr>
                        <a:t>0</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1.2</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6.1</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37.3</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93.9</a:t>
                      </a:r>
                      <a:endParaRPr lang="en-US" sz="2200" b="0" i="0" u="none" strike="noStrike">
                        <a:solidFill>
                          <a:srgbClr val="000000"/>
                        </a:solidFill>
                        <a:effectLst/>
                        <a:latin typeface="Calibri"/>
                      </a:endParaRPr>
                    </a:p>
                  </a:txBody>
                  <a:tcPr marL="7620" marR="7620" marT="7620" marB="0" anchor="b"/>
                </a:tc>
                <a:tc>
                  <a:txBody>
                    <a:bodyPr/>
                    <a:lstStyle/>
                    <a:p>
                      <a:pPr algn="r" fontAlgn="b"/>
                      <a:r>
                        <a:rPr lang="en-US" sz="2200" u="none" strike="noStrike">
                          <a:effectLst/>
                        </a:rPr>
                        <a:t>61.4</a:t>
                      </a:r>
                      <a:endParaRPr lang="en-US" sz="2200" b="0" i="0" u="none" strike="noStrike">
                        <a:solidFill>
                          <a:srgbClr val="000000"/>
                        </a:solidFill>
                        <a:effectLst/>
                        <a:latin typeface="Calibri"/>
                      </a:endParaRPr>
                    </a:p>
                  </a:txBody>
                  <a:tcPr marL="7620" marR="7620" marT="7620" marB="0" anchor="b"/>
                </a:tc>
              </a:tr>
              <a:tr h="414046">
                <a:tc>
                  <a:txBody>
                    <a:bodyPr/>
                    <a:lstStyle/>
                    <a:p>
                      <a:pPr algn="l" fontAlgn="b"/>
                      <a:r>
                        <a:rPr lang="en-US" sz="2200" u="none" strike="noStrike" dirty="0">
                          <a:solidFill>
                            <a:schemeClr val="bg1"/>
                          </a:solidFill>
                          <a:effectLst/>
                        </a:rPr>
                        <a:t>South Africa</a:t>
                      </a:r>
                      <a:endParaRPr lang="en-US" sz="2200" b="0" i="0" u="none" strike="noStrike" dirty="0">
                        <a:solidFill>
                          <a:schemeClr val="bg1"/>
                        </a:solidFill>
                        <a:effectLst/>
                        <a:latin typeface="Calibri"/>
                      </a:endParaRPr>
                    </a:p>
                  </a:txBody>
                  <a:tcPr marL="7620" marR="7620" marT="7620" marB="0" anchor="b">
                    <a:solidFill>
                      <a:schemeClr val="tx1"/>
                    </a:solidFill>
                  </a:tcPr>
                </a:tc>
                <a:tc>
                  <a:txBody>
                    <a:bodyPr/>
                    <a:lstStyle/>
                    <a:p>
                      <a:pPr algn="r" fontAlgn="b"/>
                      <a:r>
                        <a:rPr lang="en-US" sz="2200" b="1" u="none" strike="noStrike" dirty="0">
                          <a:effectLst/>
                        </a:rPr>
                        <a:t>1.2</a:t>
                      </a:r>
                      <a:endParaRPr lang="en-US" sz="2200" b="1" i="0" u="none" strike="noStrike" dirty="0">
                        <a:solidFill>
                          <a:srgbClr val="000000"/>
                        </a:solidFill>
                        <a:effectLst/>
                        <a:latin typeface="Calibri"/>
                      </a:endParaRPr>
                    </a:p>
                  </a:txBody>
                  <a:tcPr marL="7620" marR="7620" marT="7620" marB="0" anchor="b"/>
                </a:tc>
                <a:tc>
                  <a:txBody>
                    <a:bodyPr/>
                    <a:lstStyle/>
                    <a:p>
                      <a:pPr algn="r" fontAlgn="b"/>
                      <a:r>
                        <a:rPr lang="en-US" sz="2200" b="1" u="none" strike="noStrike" dirty="0">
                          <a:effectLst/>
                        </a:rPr>
                        <a:t>18.2</a:t>
                      </a:r>
                      <a:endParaRPr lang="en-US" sz="2200" b="1" i="0" u="none" strike="noStrike" dirty="0">
                        <a:solidFill>
                          <a:srgbClr val="000000"/>
                        </a:solidFill>
                        <a:effectLst/>
                        <a:latin typeface="Calibri"/>
                      </a:endParaRPr>
                    </a:p>
                  </a:txBody>
                  <a:tcPr marL="7620" marR="7620" marT="7620" marB="0" anchor="b"/>
                </a:tc>
                <a:tc>
                  <a:txBody>
                    <a:bodyPr/>
                    <a:lstStyle/>
                    <a:p>
                      <a:pPr algn="r" fontAlgn="b"/>
                      <a:r>
                        <a:rPr lang="en-US" sz="2200" b="1" u="none" strike="noStrike" dirty="0">
                          <a:effectLst/>
                        </a:rPr>
                        <a:t>20.5</a:t>
                      </a:r>
                      <a:endParaRPr lang="en-US" sz="2200" b="1" i="0" u="none" strike="noStrike" dirty="0">
                        <a:solidFill>
                          <a:srgbClr val="000000"/>
                        </a:solidFill>
                        <a:effectLst/>
                        <a:latin typeface="Calibri"/>
                      </a:endParaRPr>
                    </a:p>
                  </a:txBody>
                  <a:tcPr marL="7620" marR="7620" marT="7620" marB="0" anchor="b"/>
                </a:tc>
                <a:tc>
                  <a:txBody>
                    <a:bodyPr/>
                    <a:lstStyle/>
                    <a:p>
                      <a:pPr algn="r" fontAlgn="b"/>
                      <a:r>
                        <a:rPr lang="en-US" sz="2200" b="1" u="none" strike="noStrike" dirty="0">
                          <a:effectLst/>
                        </a:rPr>
                        <a:t>43</a:t>
                      </a:r>
                      <a:endParaRPr lang="en-US" sz="2200" b="1" i="0" u="none" strike="noStrike" dirty="0">
                        <a:solidFill>
                          <a:srgbClr val="000000"/>
                        </a:solidFill>
                        <a:effectLst/>
                        <a:latin typeface="Calibri"/>
                      </a:endParaRPr>
                    </a:p>
                  </a:txBody>
                  <a:tcPr marL="7620" marR="7620" marT="7620" marB="0" anchor="b"/>
                </a:tc>
                <a:tc>
                  <a:txBody>
                    <a:bodyPr/>
                    <a:lstStyle/>
                    <a:p>
                      <a:pPr algn="r" fontAlgn="b"/>
                      <a:r>
                        <a:rPr lang="en-US" sz="2200" b="1" u="none" strike="noStrike" dirty="0">
                          <a:effectLst/>
                        </a:rPr>
                        <a:t>77.8</a:t>
                      </a:r>
                      <a:endParaRPr lang="en-US" sz="2200" b="1" i="0" u="none" strike="noStrike" dirty="0">
                        <a:solidFill>
                          <a:srgbClr val="000000"/>
                        </a:solidFill>
                        <a:effectLst/>
                        <a:latin typeface="Calibri"/>
                      </a:endParaRPr>
                    </a:p>
                  </a:txBody>
                  <a:tcPr marL="7620" marR="7620" marT="7620" marB="0" anchor="b"/>
                </a:tc>
                <a:tc>
                  <a:txBody>
                    <a:bodyPr/>
                    <a:lstStyle/>
                    <a:p>
                      <a:pPr algn="r" fontAlgn="b"/>
                      <a:r>
                        <a:rPr lang="en-US" sz="2200" b="1" u="none" strike="noStrike" dirty="0">
                          <a:effectLst/>
                        </a:rPr>
                        <a:t>32.9</a:t>
                      </a:r>
                      <a:endParaRPr lang="en-US" sz="2200" b="1" i="0" u="none" strike="noStrike" dirty="0">
                        <a:solidFill>
                          <a:srgbClr val="000000"/>
                        </a:solidFill>
                        <a:effectLst/>
                        <a:latin typeface="Calibri"/>
                      </a:endParaRPr>
                    </a:p>
                  </a:txBody>
                  <a:tcPr marL="7620" marR="7620" marT="7620" marB="0" anchor="b"/>
                </a:tc>
              </a:tr>
            </a:tbl>
          </a:graphicData>
        </a:graphic>
      </p:graphicFrame>
      <p:sp>
        <p:nvSpPr>
          <p:cNvPr id="5" name="Oval 4"/>
          <p:cNvSpPr/>
          <p:nvPr/>
        </p:nvSpPr>
        <p:spPr>
          <a:xfrm>
            <a:off x="7164288" y="5805264"/>
            <a:ext cx="1944216"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944059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188640"/>
            <a:ext cx="8229600" cy="706089"/>
          </a:xfrm>
        </p:spPr>
        <p:txBody>
          <a:bodyPr>
            <a:normAutofit fontScale="90000"/>
          </a:bodyPr>
          <a:lstStyle/>
          <a:p>
            <a:r>
              <a:rPr lang="en-US" b="1" dirty="0" smtClean="0">
                <a:solidFill>
                  <a:schemeClr val="accent6">
                    <a:lumMod val="75000"/>
                  </a:schemeClr>
                </a:solidFill>
                <a:effectLst>
                  <a:outerShdw blurRad="38100" dist="38100" dir="2700000" algn="tl">
                    <a:srgbClr val="000000">
                      <a:alpha val="43137"/>
                    </a:srgbClr>
                  </a:outerShdw>
                </a:effectLst>
              </a:rPr>
              <a:t>REDUCED TEACHER SCORES</a:t>
            </a:r>
            <a:endParaRPr lang="en-US" b="1" dirty="0">
              <a:solidFill>
                <a:schemeClr val="accent6">
                  <a:lumMod val="75000"/>
                </a:schemeClr>
              </a:solidFill>
              <a:effectLst>
                <a:outerShdw blurRad="38100" dist="38100" dir="2700000" algn="tl">
                  <a:srgbClr val="000000">
                    <a:alpha val="43137"/>
                  </a:srgbClr>
                </a:outerShdw>
              </a:effectLst>
            </a:endParaRPr>
          </a:p>
        </p:txBody>
      </p:sp>
      <p:graphicFrame>
        <p:nvGraphicFramePr>
          <p:cNvPr id="6" name="Chart 5"/>
          <p:cNvGraphicFramePr>
            <a:graphicFrameLocks/>
          </p:cNvGraphicFramePr>
          <p:nvPr>
            <p:extLst>
              <p:ext uri="{D42A27DB-BD31-4B8C-83A1-F6EECF244321}">
                <p14:modId xmlns:p14="http://schemas.microsoft.com/office/powerpoint/2010/main" xmlns="" val="2276057426"/>
              </p:ext>
            </p:extLst>
          </p:nvPr>
        </p:nvGraphicFramePr>
        <p:xfrm>
          <a:off x="107504" y="1052737"/>
          <a:ext cx="8928992" cy="51125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6691785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9600" cy="706089"/>
          </a:xfrm>
        </p:spPr>
        <p:txBody>
          <a:bodyPr>
            <a:normAutofit fontScale="90000"/>
          </a:bodyPr>
          <a:lstStyle/>
          <a:p>
            <a:r>
              <a:rPr lang="en-US" b="1" dirty="0" smtClean="0">
                <a:solidFill>
                  <a:schemeClr val="accent6">
                    <a:lumMod val="75000"/>
                  </a:schemeClr>
                </a:solidFill>
                <a:effectLst>
                  <a:outerShdw blurRad="38100" dist="38100" dir="2700000" algn="tl">
                    <a:srgbClr val="000000">
                      <a:alpha val="43137"/>
                    </a:srgbClr>
                  </a:outerShdw>
                </a:effectLst>
              </a:rPr>
              <a:t>TEACHER IN-SERVICE TRAINING</a:t>
            </a:r>
            <a:endParaRPr lang="en-US" b="1" dirty="0">
              <a:solidFill>
                <a:schemeClr val="accent6">
                  <a:lumMod val="75000"/>
                </a:schemeClr>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31220702"/>
              </p:ext>
            </p:extLst>
          </p:nvPr>
        </p:nvGraphicFramePr>
        <p:xfrm>
          <a:off x="251520" y="1124745"/>
          <a:ext cx="8712968" cy="46805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2494326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260648"/>
            <a:ext cx="8229600" cy="778097"/>
          </a:xfrm>
        </p:spPr>
        <p:txBody>
          <a:bodyPr/>
          <a:lstStyle/>
          <a:p>
            <a:r>
              <a:rPr lang="en-US" b="1" dirty="0" smtClean="0">
                <a:solidFill>
                  <a:schemeClr val="accent6">
                    <a:lumMod val="75000"/>
                  </a:schemeClr>
                </a:solidFill>
                <a:effectLst>
                  <a:outerShdw blurRad="38100" dist="38100" dir="2700000" algn="tl">
                    <a:srgbClr val="000000">
                      <a:alpha val="43137"/>
                    </a:srgbClr>
                  </a:outerShdw>
                </a:effectLst>
              </a:rPr>
              <a:t>ATTEND EXTRA TUITION</a:t>
            </a:r>
            <a:endParaRPr lang="en-US" b="1" dirty="0">
              <a:solidFill>
                <a:schemeClr val="accent6">
                  <a:lumMod val="75000"/>
                </a:schemeClr>
              </a:solidFill>
              <a:effectLst>
                <a:outerShdw blurRad="38100" dist="38100" dir="2700000" algn="tl">
                  <a:srgbClr val="000000">
                    <a:alpha val="43137"/>
                  </a:srgbClr>
                </a:outerShdw>
              </a:effectLst>
            </a:endParaRPr>
          </a:p>
        </p:txBody>
      </p:sp>
      <p:graphicFrame>
        <p:nvGraphicFramePr>
          <p:cNvPr id="6" name="Chart 5"/>
          <p:cNvGraphicFramePr>
            <a:graphicFrameLocks/>
          </p:cNvGraphicFramePr>
          <p:nvPr>
            <p:extLst>
              <p:ext uri="{D42A27DB-BD31-4B8C-83A1-F6EECF244321}">
                <p14:modId xmlns:p14="http://schemas.microsoft.com/office/powerpoint/2010/main" xmlns="" val="2943089211"/>
              </p:ext>
            </p:extLst>
          </p:nvPr>
        </p:nvGraphicFramePr>
        <p:xfrm>
          <a:off x="107504" y="1052736"/>
          <a:ext cx="8856984"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2233631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16632"/>
            <a:ext cx="8229600" cy="778097"/>
          </a:xfrm>
        </p:spPr>
        <p:txBody>
          <a:bodyPr>
            <a:normAutofit/>
          </a:bodyPr>
          <a:lstStyle/>
          <a:p>
            <a:r>
              <a:rPr lang="en-US" dirty="0" smtClean="0">
                <a:solidFill>
                  <a:schemeClr val="accent6">
                    <a:lumMod val="75000"/>
                  </a:schemeClr>
                </a:solidFill>
                <a:effectLst>
                  <a:outerShdw blurRad="38100" dist="38100" dir="2700000" algn="tl">
                    <a:srgbClr val="000000">
                      <a:alpha val="43137"/>
                    </a:srgbClr>
                  </a:outerShdw>
                </a:effectLst>
              </a:rPr>
              <a:t>ACCESS TO LTSM</a:t>
            </a:r>
            <a:endParaRPr lang="en-US" dirty="0">
              <a:solidFill>
                <a:schemeClr val="accent6">
                  <a:lumMod val="75000"/>
                </a:schemeClr>
              </a:solidFill>
              <a:effectLst>
                <a:outerShdw blurRad="38100" dist="38100" dir="2700000" algn="tl">
                  <a:srgbClr val="000000">
                    <a:alpha val="43137"/>
                  </a:srgbClr>
                </a:out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xmlns="" val="2733115470"/>
              </p:ext>
            </p:extLst>
          </p:nvPr>
        </p:nvGraphicFramePr>
        <p:xfrm>
          <a:off x="179512" y="1052736"/>
          <a:ext cx="8856982" cy="5184581"/>
        </p:xfrm>
        <a:graphic>
          <a:graphicData uri="http://schemas.openxmlformats.org/drawingml/2006/table">
            <a:tbl>
              <a:tblPr firstRow="1" firstCol="1" bandRow="1">
                <a:tableStyleId>{073A0DAA-6AF3-43AB-8588-CEC1D06C72B9}</a:tableStyleId>
              </a:tblPr>
              <a:tblGrid>
                <a:gridCol w="1498637"/>
                <a:gridCol w="1471669"/>
                <a:gridCol w="1471669"/>
                <a:gridCol w="1471669"/>
                <a:gridCol w="1471669"/>
                <a:gridCol w="1471669"/>
              </a:tblGrid>
              <a:tr h="363355">
                <a:tc rowSpan="2">
                  <a:txBody>
                    <a:bodyPr/>
                    <a:lstStyle/>
                    <a:p>
                      <a:pPr marL="0" marR="0">
                        <a:spcBef>
                          <a:spcPts val="0"/>
                        </a:spcBef>
                        <a:spcAft>
                          <a:spcPts val="0"/>
                        </a:spcAft>
                      </a:pPr>
                      <a:r>
                        <a:rPr lang="en-US" sz="1800" dirty="0">
                          <a:effectLst/>
                        </a:rPr>
                        <a:t>Province</a:t>
                      </a:r>
                      <a:endParaRPr lang="en-US" sz="1800" dirty="0">
                        <a:effectLst/>
                        <a:latin typeface="Times New Roman"/>
                        <a:ea typeface="Times New Roman"/>
                      </a:endParaRPr>
                    </a:p>
                  </a:txBody>
                  <a:tcPr marL="68580" marR="68580" marT="0" marB="0" anchor="ctr"/>
                </a:tc>
                <a:tc gridSpan="5">
                  <a:txBody>
                    <a:bodyPr/>
                    <a:lstStyle/>
                    <a:p>
                      <a:pPr marL="0" marR="0" algn="ctr">
                        <a:spcBef>
                          <a:spcPts val="0"/>
                        </a:spcBef>
                        <a:spcAft>
                          <a:spcPts val="0"/>
                        </a:spcAft>
                      </a:pPr>
                      <a:r>
                        <a:rPr lang="en-US" sz="1800" dirty="0">
                          <a:effectLst/>
                        </a:rPr>
                        <a:t>Percentage </a:t>
                      </a:r>
                      <a:r>
                        <a:rPr lang="en-US" sz="1800" dirty="0" smtClean="0">
                          <a:effectLst/>
                        </a:rPr>
                        <a:t>of</a:t>
                      </a:r>
                      <a:r>
                        <a:rPr lang="en-US" sz="1800" baseline="0" dirty="0" smtClean="0">
                          <a:effectLst/>
                        </a:rPr>
                        <a:t> </a:t>
                      </a:r>
                      <a:r>
                        <a:rPr lang="en-US" sz="1800" dirty="0" smtClean="0">
                          <a:effectLst/>
                        </a:rPr>
                        <a:t>learner </a:t>
                      </a:r>
                      <a:r>
                        <a:rPr lang="en-US" sz="1800" dirty="0">
                          <a:effectLst/>
                        </a:rPr>
                        <a:t>access to learning materials</a:t>
                      </a:r>
                      <a:endParaRPr lang="en-US" sz="1800" dirty="0">
                        <a:effectLst/>
                        <a:latin typeface="Times New Roman"/>
                        <a:ea typeface="Times New Roman"/>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66150">
                <a:tc vMerge="1">
                  <a:txBody>
                    <a:bodyPr/>
                    <a:lstStyle/>
                    <a:p>
                      <a:endParaRPr lang="en-US"/>
                    </a:p>
                  </a:txBody>
                  <a:tcPr/>
                </a:tc>
                <a:tc>
                  <a:txBody>
                    <a:bodyPr/>
                    <a:lstStyle/>
                    <a:p>
                      <a:pPr marL="0" marR="0">
                        <a:spcBef>
                          <a:spcPts val="0"/>
                        </a:spcBef>
                        <a:spcAft>
                          <a:spcPts val="0"/>
                        </a:spcAft>
                      </a:pPr>
                      <a:r>
                        <a:rPr lang="en-US" sz="1800">
                          <a:effectLst/>
                        </a:rPr>
                        <a:t>Sitting and Writing Place</a:t>
                      </a:r>
                      <a:endParaRPr lang="en-US" sz="1800">
                        <a:effectLst/>
                        <a:latin typeface="Times New Roman"/>
                        <a:ea typeface="Times New Roman"/>
                      </a:endParaRPr>
                    </a:p>
                  </a:txBody>
                  <a:tcPr marL="68580" marR="68580" marT="0" marB="0"/>
                </a:tc>
                <a:tc>
                  <a:txBody>
                    <a:bodyPr/>
                    <a:lstStyle/>
                    <a:p>
                      <a:pPr marL="0" marR="0">
                        <a:spcBef>
                          <a:spcPts val="0"/>
                        </a:spcBef>
                        <a:spcAft>
                          <a:spcPts val="0"/>
                        </a:spcAft>
                      </a:pPr>
                      <a:r>
                        <a:rPr lang="en-US" sz="1800">
                          <a:effectLst/>
                        </a:rPr>
                        <a:t>Exercise Book, Pen, Ruler</a:t>
                      </a:r>
                      <a:endParaRPr lang="en-US" sz="1800">
                        <a:effectLst/>
                        <a:latin typeface="Times New Roman"/>
                        <a:ea typeface="Times New Roman"/>
                      </a:endParaRPr>
                    </a:p>
                  </a:txBody>
                  <a:tcPr marL="68580" marR="68580" marT="0" marB="0"/>
                </a:tc>
                <a:tc>
                  <a:txBody>
                    <a:bodyPr/>
                    <a:lstStyle/>
                    <a:p>
                      <a:pPr marL="0" marR="0">
                        <a:spcBef>
                          <a:spcPts val="0"/>
                        </a:spcBef>
                        <a:spcAft>
                          <a:spcPts val="0"/>
                        </a:spcAft>
                      </a:pPr>
                      <a:r>
                        <a:rPr lang="en-US" sz="1800">
                          <a:effectLst/>
                        </a:rPr>
                        <a:t>Own Reading Textbook</a:t>
                      </a:r>
                      <a:endParaRPr lang="en-US" sz="1800">
                        <a:effectLst/>
                        <a:latin typeface="Times New Roman"/>
                        <a:ea typeface="Times New Roman"/>
                      </a:endParaRPr>
                    </a:p>
                  </a:txBody>
                  <a:tcPr marL="68580" marR="68580" marT="0" marB="0"/>
                </a:tc>
                <a:tc>
                  <a:txBody>
                    <a:bodyPr/>
                    <a:lstStyle/>
                    <a:p>
                      <a:pPr marL="0" marR="0">
                        <a:spcBef>
                          <a:spcPts val="0"/>
                        </a:spcBef>
                        <a:spcAft>
                          <a:spcPts val="0"/>
                        </a:spcAft>
                      </a:pPr>
                      <a:r>
                        <a:rPr lang="en-US" sz="1800">
                          <a:effectLst/>
                        </a:rPr>
                        <a:t>Own Math Textbook</a:t>
                      </a:r>
                      <a:endParaRPr lang="en-US" sz="1800">
                        <a:effectLst/>
                        <a:latin typeface="Times New Roman"/>
                        <a:ea typeface="Times New Roman"/>
                      </a:endParaRPr>
                    </a:p>
                  </a:txBody>
                  <a:tcPr marL="68580" marR="68580" marT="0" marB="0"/>
                </a:tc>
                <a:tc>
                  <a:txBody>
                    <a:bodyPr/>
                    <a:lstStyle/>
                    <a:p>
                      <a:pPr marL="0" marR="0">
                        <a:spcBef>
                          <a:spcPts val="0"/>
                        </a:spcBef>
                        <a:spcAft>
                          <a:spcPts val="0"/>
                        </a:spcAft>
                      </a:pPr>
                      <a:r>
                        <a:rPr lang="en-US" sz="1800">
                          <a:effectLst/>
                        </a:rPr>
                        <a:t>Notebooks or Workbooks</a:t>
                      </a:r>
                      <a:endParaRPr lang="en-US" sz="1800">
                        <a:effectLst/>
                        <a:latin typeface="Times New Roman"/>
                        <a:ea typeface="Times New Roman"/>
                      </a:endParaRPr>
                    </a:p>
                  </a:txBody>
                  <a:tcPr marL="68580" marR="68580" marT="0" marB="0"/>
                </a:tc>
              </a:tr>
              <a:tr h="363355">
                <a:tc>
                  <a:txBody>
                    <a:bodyPr/>
                    <a:lstStyle/>
                    <a:p>
                      <a:pPr marL="0" marR="0">
                        <a:spcBef>
                          <a:spcPts val="0"/>
                        </a:spcBef>
                        <a:spcAft>
                          <a:spcPts val="0"/>
                        </a:spcAft>
                      </a:pPr>
                      <a:r>
                        <a:rPr lang="en-US" sz="1800">
                          <a:effectLst/>
                        </a:rPr>
                        <a:t>Eastern Cape</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800" dirty="0">
                          <a:effectLst/>
                        </a:rPr>
                        <a:t>99.5</a:t>
                      </a:r>
                      <a:endParaRPr lang="en-US" sz="18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800">
                          <a:effectLst/>
                        </a:rPr>
                        <a:t>90.1</a:t>
                      </a:r>
                      <a:endParaRPr lang="en-US" sz="18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800" dirty="0">
                          <a:effectLst/>
                        </a:rPr>
                        <a:t>56.2</a:t>
                      </a:r>
                      <a:endParaRPr lang="en-US" sz="1800" dirty="0">
                        <a:effectLst/>
                        <a:latin typeface="Times New Roman"/>
                        <a:ea typeface="Times New Roman"/>
                      </a:endParaRPr>
                    </a:p>
                  </a:txBody>
                  <a:tcPr marL="68580" marR="68580" marT="0" marB="0" anchor="b">
                    <a:solidFill>
                      <a:srgbClr val="FF0000"/>
                    </a:solidFill>
                  </a:tcPr>
                </a:tc>
                <a:tc>
                  <a:txBody>
                    <a:bodyPr/>
                    <a:lstStyle/>
                    <a:p>
                      <a:pPr marL="0" marR="0" algn="r">
                        <a:spcBef>
                          <a:spcPts val="0"/>
                        </a:spcBef>
                        <a:spcAft>
                          <a:spcPts val="0"/>
                        </a:spcAft>
                      </a:pPr>
                      <a:r>
                        <a:rPr lang="en-US" sz="1800" dirty="0">
                          <a:effectLst/>
                        </a:rPr>
                        <a:t>57.2</a:t>
                      </a:r>
                      <a:endParaRPr lang="en-US" sz="1800" dirty="0">
                        <a:effectLst/>
                        <a:latin typeface="Times New Roman"/>
                        <a:ea typeface="Times New Roman"/>
                      </a:endParaRPr>
                    </a:p>
                  </a:txBody>
                  <a:tcPr marL="68580" marR="68580" marT="0" marB="0" anchor="b">
                    <a:solidFill>
                      <a:srgbClr val="FF0000"/>
                    </a:solidFill>
                  </a:tcPr>
                </a:tc>
                <a:tc>
                  <a:txBody>
                    <a:bodyPr/>
                    <a:lstStyle/>
                    <a:p>
                      <a:pPr marL="0" marR="0" algn="r">
                        <a:spcBef>
                          <a:spcPts val="0"/>
                        </a:spcBef>
                        <a:spcAft>
                          <a:spcPts val="0"/>
                        </a:spcAft>
                      </a:pPr>
                      <a:r>
                        <a:rPr lang="en-US" sz="1800">
                          <a:effectLst/>
                        </a:rPr>
                        <a:t>82.5</a:t>
                      </a:r>
                      <a:endParaRPr lang="en-US" sz="1800">
                        <a:effectLst/>
                        <a:latin typeface="Times New Roman"/>
                        <a:ea typeface="Times New Roman"/>
                      </a:endParaRPr>
                    </a:p>
                  </a:txBody>
                  <a:tcPr marL="68580" marR="68580" marT="0" marB="0" anchor="b"/>
                </a:tc>
              </a:tr>
              <a:tr h="363355">
                <a:tc>
                  <a:txBody>
                    <a:bodyPr/>
                    <a:lstStyle/>
                    <a:p>
                      <a:pPr marL="0" marR="0">
                        <a:spcBef>
                          <a:spcPts val="0"/>
                        </a:spcBef>
                        <a:spcAft>
                          <a:spcPts val="0"/>
                        </a:spcAft>
                      </a:pPr>
                      <a:r>
                        <a:rPr lang="en-US" sz="1800">
                          <a:effectLst/>
                        </a:rPr>
                        <a:t>Free State</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800">
                          <a:effectLst/>
                        </a:rPr>
                        <a:t>98.8</a:t>
                      </a:r>
                      <a:endParaRPr lang="en-US" sz="18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800">
                          <a:effectLst/>
                        </a:rPr>
                        <a:t>88.0</a:t>
                      </a:r>
                      <a:endParaRPr lang="en-US" sz="18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800">
                          <a:effectLst/>
                        </a:rPr>
                        <a:t>81.2</a:t>
                      </a:r>
                      <a:endParaRPr lang="en-US" sz="18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800">
                          <a:effectLst/>
                        </a:rPr>
                        <a:t>77.1</a:t>
                      </a:r>
                      <a:endParaRPr lang="en-US" sz="18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800">
                          <a:effectLst/>
                        </a:rPr>
                        <a:t>82.1</a:t>
                      </a:r>
                      <a:endParaRPr lang="en-US" sz="1800">
                        <a:effectLst/>
                        <a:latin typeface="Times New Roman"/>
                        <a:ea typeface="Times New Roman"/>
                      </a:endParaRPr>
                    </a:p>
                  </a:txBody>
                  <a:tcPr marL="68580" marR="68580" marT="0" marB="0" anchor="b"/>
                </a:tc>
              </a:tr>
              <a:tr h="363355">
                <a:tc>
                  <a:txBody>
                    <a:bodyPr/>
                    <a:lstStyle/>
                    <a:p>
                      <a:pPr marL="0" marR="0">
                        <a:spcBef>
                          <a:spcPts val="0"/>
                        </a:spcBef>
                        <a:spcAft>
                          <a:spcPts val="0"/>
                        </a:spcAft>
                      </a:pPr>
                      <a:r>
                        <a:rPr lang="en-US" sz="1800">
                          <a:effectLst/>
                        </a:rPr>
                        <a:t>Gauteng</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800">
                          <a:effectLst/>
                        </a:rPr>
                        <a:t>99.2</a:t>
                      </a:r>
                      <a:endParaRPr lang="en-US" sz="18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800">
                          <a:effectLst/>
                        </a:rPr>
                        <a:t>90.1</a:t>
                      </a:r>
                      <a:endParaRPr lang="en-US" sz="18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800">
                          <a:effectLst/>
                        </a:rPr>
                        <a:t>73.0</a:t>
                      </a:r>
                      <a:endParaRPr lang="en-US" sz="18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800">
                          <a:effectLst/>
                        </a:rPr>
                        <a:t>64.8</a:t>
                      </a:r>
                      <a:endParaRPr lang="en-US" sz="18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800">
                          <a:effectLst/>
                        </a:rPr>
                        <a:t>68.4</a:t>
                      </a:r>
                      <a:endParaRPr lang="en-US" sz="1800">
                        <a:effectLst/>
                        <a:latin typeface="Times New Roman"/>
                        <a:ea typeface="Times New Roman"/>
                      </a:endParaRPr>
                    </a:p>
                  </a:txBody>
                  <a:tcPr marL="68580" marR="68580" marT="0" marB="0" anchor="b"/>
                </a:tc>
              </a:tr>
              <a:tr h="582086">
                <a:tc>
                  <a:txBody>
                    <a:bodyPr/>
                    <a:lstStyle/>
                    <a:p>
                      <a:pPr marL="0" marR="0">
                        <a:spcBef>
                          <a:spcPts val="0"/>
                        </a:spcBef>
                        <a:spcAft>
                          <a:spcPts val="0"/>
                        </a:spcAft>
                      </a:pPr>
                      <a:r>
                        <a:rPr lang="en-US" sz="1800">
                          <a:effectLst/>
                        </a:rPr>
                        <a:t>Kwazulu-Natal</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800">
                          <a:effectLst/>
                        </a:rPr>
                        <a:t>98.9</a:t>
                      </a:r>
                      <a:endParaRPr lang="en-US" sz="18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800">
                          <a:effectLst/>
                        </a:rPr>
                        <a:t>90.1</a:t>
                      </a:r>
                      <a:endParaRPr lang="en-US" sz="18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800" dirty="0">
                          <a:effectLst/>
                        </a:rPr>
                        <a:t>45.4</a:t>
                      </a:r>
                      <a:endParaRPr lang="en-US" sz="1800" dirty="0">
                        <a:effectLst/>
                        <a:latin typeface="Times New Roman"/>
                        <a:ea typeface="Times New Roman"/>
                      </a:endParaRPr>
                    </a:p>
                  </a:txBody>
                  <a:tcPr marL="68580" marR="68580" marT="0" marB="0" anchor="b">
                    <a:solidFill>
                      <a:srgbClr val="FF0000"/>
                    </a:solidFill>
                  </a:tcPr>
                </a:tc>
                <a:tc>
                  <a:txBody>
                    <a:bodyPr/>
                    <a:lstStyle/>
                    <a:p>
                      <a:pPr marL="0" marR="0" algn="r">
                        <a:spcBef>
                          <a:spcPts val="0"/>
                        </a:spcBef>
                        <a:spcAft>
                          <a:spcPts val="0"/>
                        </a:spcAft>
                      </a:pPr>
                      <a:r>
                        <a:rPr lang="en-US" sz="1800" dirty="0">
                          <a:effectLst/>
                        </a:rPr>
                        <a:t>50.1</a:t>
                      </a:r>
                      <a:endParaRPr lang="en-US" sz="1800" dirty="0">
                        <a:effectLst/>
                        <a:latin typeface="Times New Roman"/>
                        <a:ea typeface="Times New Roman"/>
                      </a:endParaRPr>
                    </a:p>
                  </a:txBody>
                  <a:tcPr marL="68580" marR="68580" marT="0" marB="0" anchor="b">
                    <a:solidFill>
                      <a:srgbClr val="FF0000"/>
                    </a:solidFill>
                  </a:tcPr>
                </a:tc>
                <a:tc>
                  <a:txBody>
                    <a:bodyPr/>
                    <a:lstStyle/>
                    <a:p>
                      <a:pPr marL="0" marR="0" algn="r">
                        <a:spcBef>
                          <a:spcPts val="0"/>
                        </a:spcBef>
                        <a:spcAft>
                          <a:spcPts val="0"/>
                        </a:spcAft>
                      </a:pPr>
                      <a:r>
                        <a:rPr lang="en-US" sz="1800">
                          <a:effectLst/>
                        </a:rPr>
                        <a:t>78.9</a:t>
                      </a:r>
                      <a:endParaRPr lang="en-US" sz="1800">
                        <a:effectLst/>
                        <a:latin typeface="Times New Roman"/>
                        <a:ea typeface="Times New Roman"/>
                      </a:endParaRPr>
                    </a:p>
                  </a:txBody>
                  <a:tcPr marL="68580" marR="68580" marT="0" marB="0" anchor="b"/>
                </a:tc>
              </a:tr>
              <a:tr h="363355">
                <a:tc>
                  <a:txBody>
                    <a:bodyPr/>
                    <a:lstStyle/>
                    <a:p>
                      <a:pPr marL="0" marR="0">
                        <a:spcBef>
                          <a:spcPts val="0"/>
                        </a:spcBef>
                        <a:spcAft>
                          <a:spcPts val="0"/>
                        </a:spcAft>
                      </a:pPr>
                      <a:r>
                        <a:rPr lang="en-US" sz="1800">
                          <a:effectLst/>
                        </a:rPr>
                        <a:t>Limpopo</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800">
                          <a:effectLst/>
                        </a:rPr>
                        <a:t>99.4</a:t>
                      </a:r>
                      <a:endParaRPr lang="en-US" sz="18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800">
                          <a:effectLst/>
                        </a:rPr>
                        <a:t>90.0</a:t>
                      </a:r>
                      <a:endParaRPr lang="en-US" sz="18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800" dirty="0">
                          <a:effectLst/>
                        </a:rPr>
                        <a:t>58.9</a:t>
                      </a:r>
                      <a:endParaRPr lang="en-US" sz="1800" dirty="0">
                        <a:effectLst/>
                        <a:latin typeface="Times New Roman"/>
                        <a:ea typeface="Times New Roman"/>
                      </a:endParaRPr>
                    </a:p>
                  </a:txBody>
                  <a:tcPr marL="68580" marR="68580" marT="0" marB="0" anchor="b">
                    <a:solidFill>
                      <a:srgbClr val="FF0000"/>
                    </a:solidFill>
                  </a:tcPr>
                </a:tc>
                <a:tc>
                  <a:txBody>
                    <a:bodyPr/>
                    <a:lstStyle/>
                    <a:p>
                      <a:pPr marL="0" marR="0" algn="r">
                        <a:spcBef>
                          <a:spcPts val="0"/>
                        </a:spcBef>
                        <a:spcAft>
                          <a:spcPts val="0"/>
                        </a:spcAft>
                      </a:pPr>
                      <a:r>
                        <a:rPr lang="en-US" sz="1800" dirty="0">
                          <a:effectLst/>
                        </a:rPr>
                        <a:t>62.4</a:t>
                      </a:r>
                      <a:endParaRPr lang="en-US" sz="1800" dirty="0">
                        <a:effectLst/>
                        <a:latin typeface="Times New Roman"/>
                        <a:ea typeface="Times New Roman"/>
                      </a:endParaRPr>
                    </a:p>
                  </a:txBody>
                  <a:tcPr marL="68580" marR="68580" marT="0" marB="0" anchor="b">
                    <a:solidFill>
                      <a:srgbClr val="FF0000"/>
                    </a:solidFill>
                  </a:tcPr>
                </a:tc>
                <a:tc>
                  <a:txBody>
                    <a:bodyPr/>
                    <a:lstStyle/>
                    <a:p>
                      <a:pPr marL="0" marR="0" algn="r">
                        <a:spcBef>
                          <a:spcPts val="0"/>
                        </a:spcBef>
                        <a:spcAft>
                          <a:spcPts val="0"/>
                        </a:spcAft>
                      </a:pPr>
                      <a:r>
                        <a:rPr lang="en-US" sz="1800">
                          <a:effectLst/>
                        </a:rPr>
                        <a:t>85.9</a:t>
                      </a:r>
                      <a:endParaRPr lang="en-US" sz="1800">
                        <a:effectLst/>
                        <a:latin typeface="Times New Roman"/>
                        <a:ea typeface="Times New Roman"/>
                      </a:endParaRPr>
                    </a:p>
                  </a:txBody>
                  <a:tcPr marL="68580" marR="68580" marT="0" marB="0" anchor="b"/>
                </a:tc>
              </a:tr>
              <a:tr h="363355">
                <a:tc>
                  <a:txBody>
                    <a:bodyPr/>
                    <a:lstStyle/>
                    <a:p>
                      <a:pPr marL="0" marR="0">
                        <a:spcBef>
                          <a:spcPts val="0"/>
                        </a:spcBef>
                        <a:spcAft>
                          <a:spcPts val="0"/>
                        </a:spcAft>
                      </a:pPr>
                      <a:r>
                        <a:rPr lang="en-US" sz="1800">
                          <a:effectLst/>
                        </a:rPr>
                        <a:t>Mpumalanga</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800">
                          <a:effectLst/>
                        </a:rPr>
                        <a:t>99.0</a:t>
                      </a:r>
                      <a:endParaRPr lang="en-US" sz="18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800">
                          <a:effectLst/>
                        </a:rPr>
                        <a:t>89.5</a:t>
                      </a:r>
                      <a:endParaRPr lang="en-US" sz="18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800">
                          <a:effectLst/>
                        </a:rPr>
                        <a:t>81.4</a:t>
                      </a:r>
                      <a:endParaRPr lang="en-US" sz="18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800">
                          <a:effectLst/>
                        </a:rPr>
                        <a:t>86.7</a:t>
                      </a:r>
                      <a:endParaRPr lang="en-US" sz="18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800">
                          <a:effectLst/>
                        </a:rPr>
                        <a:t>71.4</a:t>
                      </a:r>
                      <a:endParaRPr lang="en-US" sz="1800">
                        <a:effectLst/>
                        <a:latin typeface="Times New Roman"/>
                        <a:ea typeface="Times New Roman"/>
                      </a:endParaRPr>
                    </a:p>
                  </a:txBody>
                  <a:tcPr marL="68580" marR="68580" marT="0" marB="0" anchor="b"/>
                </a:tc>
              </a:tr>
              <a:tr h="666150">
                <a:tc>
                  <a:txBody>
                    <a:bodyPr/>
                    <a:lstStyle/>
                    <a:p>
                      <a:pPr marL="0" marR="0">
                        <a:spcBef>
                          <a:spcPts val="0"/>
                        </a:spcBef>
                        <a:spcAft>
                          <a:spcPts val="0"/>
                        </a:spcAft>
                      </a:pPr>
                      <a:r>
                        <a:rPr lang="en-US" sz="1800">
                          <a:effectLst/>
                        </a:rPr>
                        <a:t>Northern Cape</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800">
                          <a:effectLst/>
                        </a:rPr>
                        <a:t>98.0</a:t>
                      </a:r>
                      <a:endParaRPr lang="en-US" sz="18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800">
                          <a:effectLst/>
                        </a:rPr>
                        <a:t>77.7</a:t>
                      </a:r>
                      <a:endParaRPr lang="en-US" sz="18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800">
                          <a:effectLst/>
                        </a:rPr>
                        <a:t>84.2</a:t>
                      </a:r>
                      <a:endParaRPr lang="en-US" sz="18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800">
                          <a:effectLst/>
                        </a:rPr>
                        <a:t>79.8</a:t>
                      </a:r>
                      <a:endParaRPr lang="en-US" sz="18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800">
                          <a:effectLst/>
                        </a:rPr>
                        <a:t>64.7</a:t>
                      </a:r>
                      <a:endParaRPr lang="en-US" sz="1800">
                        <a:effectLst/>
                        <a:latin typeface="Times New Roman"/>
                        <a:ea typeface="Times New Roman"/>
                      </a:endParaRPr>
                    </a:p>
                  </a:txBody>
                  <a:tcPr marL="68580" marR="68580" marT="0" marB="0" anchor="b"/>
                </a:tc>
              </a:tr>
              <a:tr h="363355">
                <a:tc>
                  <a:txBody>
                    <a:bodyPr/>
                    <a:lstStyle/>
                    <a:p>
                      <a:pPr marL="0" marR="0">
                        <a:spcBef>
                          <a:spcPts val="0"/>
                        </a:spcBef>
                        <a:spcAft>
                          <a:spcPts val="0"/>
                        </a:spcAft>
                      </a:pPr>
                      <a:r>
                        <a:rPr lang="en-US" sz="1800">
                          <a:effectLst/>
                        </a:rPr>
                        <a:t>North West</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800">
                          <a:effectLst/>
                        </a:rPr>
                        <a:t>98.5</a:t>
                      </a:r>
                      <a:endParaRPr lang="en-US" sz="18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800">
                          <a:effectLst/>
                        </a:rPr>
                        <a:t>92.6</a:t>
                      </a:r>
                      <a:endParaRPr lang="en-US" sz="18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800">
                          <a:effectLst/>
                        </a:rPr>
                        <a:t>80.3</a:t>
                      </a:r>
                      <a:endParaRPr lang="en-US" sz="18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800">
                          <a:effectLst/>
                        </a:rPr>
                        <a:t>80.0</a:t>
                      </a:r>
                      <a:endParaRPr lang="en-US" sz="18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800">
                          <a:effectLst/>
                        </a:rPr>
                        <a:t>79.5</a:t>
                      </a:r>
                      <a:endParaRPr lang="en-US" sz="1800">
                        <a:effectLst/>
                        <a:latin typeface="Times New Roman"/>
                        <a:ea typeface="Times New Roman"/>
                      </a:endParaRPr>
                    </a:p>
                  </a:txBody>
                  <a:tcPr marL="68580" marR="68580" marT="0" marB="0" anchor="b"/>
                </a:tc>
              </a:tr>
              <a:tr h="363355">
                <a:tc>
                  <a:txBody>
                    <a:bodyPr/>
                    <a:lstStyle/>
                    <a:p>
                      <a:pPr marL="0" marR="0">
                        <a:spcBef>
                          <a:spcPts val="0"/>
                        </a:spcBef>
                        <a:spcAft>
                          <a:spcPts val="0"/>
                        </a:spcAft>
                      </a:pPr>
                      <a:r>
                        <a:rPr lang="en-US" sz="1800">
                          <a:effectLst/>
                        </a:rPr>
                        <a:t>Western Cape</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800">
                          <a:effectLst/>
                        </a:rPr>
                        <a:t>98.9</a:t>
                      </a:r>
                      <a:endParaRPr lang="en-US" sz="18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800">
                          <a:effectLst/>
                        </a:rPr>
                        <a:t>91.4</a:t>
                      </a:r>
                      <a:endParaRPr lang="en-US" sz="18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800">
                          <a:effectLst/>
                        </a:rPr>
                        <a:t>85.6</a:t>
                      </a:r>
                      <a:endParaRPr lang="en-US" sz="18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800">
                          <a:effectLst/>
                        </a:rPr>
                        <a:t>87.0</a:t>
                      </a:r>
                      <a:endParaRPr lang="en-US" sz="18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800">
                          <a:effectLst/>
                        </a:rPr>
                        <a:t>71.4</a:t>
                      </a:r>
                      <a:endParaRPr lang="en-US" sz="1800">
                        <a:effectLst/>
                        <a:latin typeface="Times New Roman"/>
                        <a:ea typeface="Times New Roman"/>
                      </a:endParaRPr>
                    </a:p>
                  </a:txBody>
                  <a:tcPr marL="68580" marR="68580" marT="0" marB="0" anchor="b"/>
                </a:tc>
              </a:tr>
              <a:tr h="363355">
                <a:tc>
                  <a:txBody>
                    <a:bodyPr/>
                    <a:lstStyle/>
                    <a:p>
                      <a:pPr marL="0" marR="0">
                        <a:spcBef>
                          <a:spcPts val="0"/>
                        </a:spcBef>
                        <a:spcAft>
                          <a:spcPts val="0"/>
                        </a:spcAft>
                      </a:pPr>
                      <a:r>
                        <a:rPr lang="en-US" sz="1800">
                          <a:effectLst/>
                        </a:rPr>
                        <a:t>South Africa</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800" b="1" dirty="0">
                          <a:effectLst/>
                        </a:rPr>
                        <a:t>99.1</a:t>
                      </a:r>
                      <a:endParaRPr lang="en-US" sz="1800" b="1"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800" b="1" dirty="0">
                          <a:effectLst/>
                        </a:rPr>
                        <a:t>89.9</a:t>
                      </a:r>
                      <a:endParaRPr lang="en-US" sz="1800" b="1"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800" b="1" dirty="0">
                          <a:effectLst/>
                        </a:rPr>
                        <a:t>          65.6</a:t>
                      </a:r>
                      <a:endParaRPr lang="en-US" sz="1800" b="1"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800" b="1" dirty="0">
                          <a:effectLst/>
                        </a:rPr>
                        <a:t>        66.1</a:t>
                      </a:r>
                      <a:endParaRPr lang="en-US" sz="1800" b="1"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800" b="1" dirty="0">
                          <a:effectLst/>
                        </a:rPr>
                        <a:t>77.0</a:t>
                      </a:r>
                      <a:endParaRPr lang="en-US" sz="1800" b="1" dirty="0">
                        <a:effectLst/>
                        <a:latin typeface="Times New Roman"/>
                        <a:ea typeface="Times New Roman"/>
                      </a:endParaRPr>
                    </a:p>
                  </a:txBody>
                  <a:tcPr marL="68580" marR="68580" marT="0" marB="0" anchor="b"/>
                </a:tc>
              </a:tr>
            </a:tbl>
          </a:graphicData>
        </a:graphic>
      </p:graphicFrame>
      <p:sp>
        <p:nvSpPr>
          <p:cNvPr id="7" name="Oval 6"/>
          <p:cNvSpPr/>
          <p:nvPr/>
        </p:nvSpPr>
        <p:spPr>
          <a:xfrm>
            <a:off x="5364088" y="5877272"/>
            <a:ext cx="230425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73741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2" descr="SACMEQ_map.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76200"/>
            <a:ext cx="8464550" cy="670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C5C84C9-3C5C-4E16-B6C7-5D6421055C94}" type="slidenum">
              <a:rPr lang="en-US" altLang="en-US">
                <a:latin typeface="Lucida Sans Unicode" pitchFamily="34" charset="0"/>
              </a:rPr>
              <a:pPr eaLnBrk="1" hangingPunct="1"/>
              <a:t>4</a:t>
            </a:fld>
            <a:endParaRPr lang="en-US" altLang="en-US">
              <a:latin typeface="Lucida Sans Unicode" pitchFamily="34" charset="0"/>
            </a:endParaRPr>
          </a:p>
        </p:txBody>
      </p:sp>
      <p:sp>
        <p:nvSpPr>
          <p:cNvPr id="24" name="Rectangle 23"/>
          <p:cNvSpPr/>
          <p:nvPr/>
        </p:nvSpPr>
        <p:spPr>
          <a:xfrm>
            <a:off x="571500" y="76200"/>
            <a:ext cx="7086600" cy="707886"/>
          </a:xfrm>
          <a:prstGeom prst="rect">
            <a:avLst/>
          </a:prstGeom>
          <a:noFill/>
        </p:spPr>
        <p:txBody>
          <a:bodyPr>
            <a:spAutoFit/>
          </a:bodyPr>
          <a:lstStyle/>
          <a:p>
            <a:pPr algn="ctr">
              <a:defRPr/>
            </a:pPr>
            <a:r>
              <a:rPr lang="en-GB" sz="40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What is SACMEQ?</a:t>
            </a:r>
            <a:endParaRPr lang="en-US" sz="40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
        <p:nvSpPr>
          <p:cNvPr id="25" name="Rectangle 24"/>
          <p:cNvSpPr/>
          <p:nvPr/>
        </p:nvSpPr>
        <p:spPr>
          <a:xfrm>
            <a:off x="990600" y="962025"/>
            <a:ext cx="6400800" cy="523220"/>
          </a:xfrm>
          <a:prstGeom prst="rect">
            <a:avLst/>
          </a:prstGeom>
          <a:noFill/>
        </p:spPr>
        <p:txBody>
          <a:bodyPr>
            <a:spAutoFit/>
          </a:bodyPr>
          <a:lstStyle/>
          <a:p>
            <a:pPr algn="ctr">
              <a:defRPr/>
            </a:pPr>
            <a:r>
              <a:rPr lang="en-US" sz="28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A network of 15 Ministries of Education</a:t>
            </a:r>
          </a:p>
        </p:txBody>
      </p:sp>
    </p:spTree>
    <p:extLst>
      <p:ext uri="{BB962C8B-B14F-4D97-AF65-F5344CB8AC3E}">
        <p14:creationId xmlns:p14="http://schemas.microsoft.com/office/powerpoint/2010/main" xmlns="" val="374442032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1"/>
            <a:ext cx="8229600" cy="936104"/>
          </a:xfrm>
        </p:spPr>
        <p:txBody>
          <a:bodyPr/>
          <a:lstStyle/>
          <a:p>
            <a:r>
              <a:rPr lang="en-US" b="1" dirty="0" smtClean="0">
                <a:solidFill>
                  <a:schemeClr val="accent6">
                    <a:lumMod val="75000"/>
                  </a:schemeClr>
                </a:solidFill>
                <a:effectLst>
                  <a:outerShdw blurRad="38100" dist="38100" dir="2700000" algn="tl">
                    <a:srgbClr val="000000">
                      <a:alpha val="43137"/>
                    </a:srgbClr>
                  </a:outerShdw>
                </a:effectLst>
              </a:rPr>
              <a:t>HEALTH KNOWLEDGE</a:t>
            </a:r>
            <a:endParaRPr lang="en-US" b="1" dirty="0">
              <a:solidFill>
                <a:schemeClr val="accent6">
                  <a:lumMod val="75000"/>
                </a:schemeClr>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xmlns="" val="3884152506"/>
              </p:ext>
            </p:extLst>
          </p:nvPr>
        </p:nvGraphicFramePr>
        <p:xfrm>
          <a:off x="197446" y="2060848"/>
          <a:ext cx="3942506" cy="2016225"/>
        </p:xfrm>
        <a:graphic>
          <a:graphicData uri="http://schemas.openxmlformats.org/drawingml/2006/table">
            <a:tbl>
              <a:tblPr firstRow="1" firstCol="1" bandRow="1">
                <a:tableStyleId>{7DF18680-E054-41AD-8BC1-D1AEF772440D}</a:tableStyleId>
              </a:tblPr>
              <a:tblGrid>
                <a:gridCol w="1926282"/>
                <a:gridCol w="957362"/>
                <a:gridCol w="1058862"/>
              </a:tblGrid>
              <a:tr h="672075">
                <a:tc>
                  <a:txBody>
                    <a:bodyPr/>
                    <a:lstStyle/>
                    <a:p>
                      <a:pPr marL="0" marR="0" algn="ctr">
                        <a:spcBef>
                          <a:spcPts val="0"/>
                        </a:spcBef>
                        <a:spcAft>
                          <a:spcPts val="0"/>
                        </a:spcAft>
                      </a:pPr>
                      <a:r>
                        <a:rPr lang="en-US" sz="2000" dirty="0">
                          <a:effectLst/>
                        </a:rPr>
                        <a:t>Average HAKT</a:t>
                      </a:r>
                      <a:endParaRPr lang="en-US" sz="2000" dirty="0">
                        <a:effectLst/>
                        <a:latin typeface="Times New Roman"/>
                        <a:ea typeface="Times New Roman"/>
                      </a:endParaRPr>
                    </a:p>
                  </a:txBody>
                  <a:tcPr marL="73121" marR="73121" marT="0" marB="0" anchor="b"/>
                </a:tc>
                <a:tc>
                  <a:txBody>
                    <a:bodyPr/>
                    <a:lstStyle/>
                    <a:p>
                      <a:pPr marL="0" marR="0" algn="ctr">
                        <a:spcBef>
                          <a:spcPts val="0"/>
                        </a:spcBef>
                        <a:spcAft>
                          <a:spcPts val="0"/>
                        </a:spcAft>
                      </a:pPr>
                      <a:r>
                        <a:rPr lang="en-US" sz="2000" dirty="0" smtClean="0">
                          <a:effectLst/>
                        </a:rPr>
                        <a:t>2007 </a:t>
                      </a:r>
                    </a:p>
                    <a:p>
                      <a:pPr marL="0" marR="0" algn="ctr">
                        <a:spcBef>
                          <a:spcPts val="0"/>
                        </a:spcBef>
                        <a:spcAft>
                          <a:spcPts val="0"/>
                        </a:spcAft>
                      </a:pPr>
                      <a:r>
                        <a:rPr lang="en-US" sz="2000" dirty="0" smtClean="0">
                          <a:effectLst/>
                        </a:rPr>
                        <a:t>(S 111)</a:t>
                      </a:r>
                      <a:endParaRPr lang="en-US" sz="2000" dirty="0">
                        <a:effectLst/>
                        <a:latin typeface="Times New Roman"/>
                        <a:ea typeface="Times New Roman"/>
                      </a:endParaRPr>
                    </a:p>
                  </a:txBody>
                  <a:tcPr marL="73121" marR="73121" marT="0" marB="0" anchor="b"/>
                </a:tc>
                <a:tc>
                  <a:txBody>
                    <a:bodyPr/>
                    <a:lstStyle/>
                    <a:p>
                      <a:pPr marL="0" marR="0" algn="ctr">
                        <a:spcBef>
                          <a:spcPts val="0"/>
                        </a:spcBef>
                        <a:spcAft>
                          <a:spcPts val="0"/>
                        </a:spcAft>
                      </a:pPr>
                      <a:r>
                        <a:rPr lang="en-US" sz="2000" dirty="0" smtClean="0">
                          <a:effectLst/>
                        </a:rPr>
                        <a:t>2013 </a:t>
                      </a:r>
                    </a:p>
                    <a:p>
                      <a:pPr marL="0" marR="0" algn="ctr">
                        <a:spcBef>
                          <a:spcPts val="0"/>
                        </a:spcBef>
                        <a:spcAft>
                          <a:spcPts val="0"/>
                        </a:spcAft>
                      </a:pPr>
                      <a:r>
                        <a:rPr lang="en-US" sz="2000" dirty="0" smtClean="0">
                          <a:effectLst/>
                        </a:rPr>
                        <a:t>(S IV)</a:t>
                      </a:r>
                      <a:endParaRPr lang="en-US" sz="2000" dirty="0">
                        <a:effectLst/>
                        <a:latin typeface="Times New Roman"/>
                        <a:ea typeface="Times New Roman"/>
                      </a:endParaRPr>
                    </a:p>
                  </a:txBody>
                  <a:tcPr marL="73121" marR="73121" marT="0" marB="0" anchor="b"/>
                </a:tc>
              </a:tr>
              <a:tr h="672075">
                <a:tc>
                  <a:txBody>
                    <a:bodyPr/>
                    <a:lstStyle/>
                    <a:p>
                      <a:pPr marL="0" marR="0" algn="ctr">
                        <a:spcBef>
                          <a:spcPts val="0"/>
                        </a:spcBef>
                        <a:spcAft>
                          <a:spcPts val="0"/>
                        </a:spcAft>
                      </a:pPr>
                      <a:r>
                        <a:rPr lang="en-US" sz="2000" dirty="0">
                          <a:effectLst/>
                        </a:rPr>
                        <a:t>Grade 6 learners</a:t>
                      </a:r>
                      <a:endParaRPr lang="en-US" sz="2000" dirty="0">
                        <a:effectLst/>
                        <a:latin typeface="Times New Roman"/>
                        <a:ea typeface="Times New Roman"/>
                      </a:endParaRPr>
                    </a:p>
                  </a:txBody>
                  <a:tcPr marL="73121" marR="73121" marT="0" marB="0" anchor="b"/>
                </a:tc>
                <a:tc>
                  <a:txBody>
                    <a:bodyPr/>
                    <a:lstStyle/>
                    <a:p>
                      <a:pPr marL="0" marR="0" algn="ctr">
                        <a:spcBef>
                          <a:spcPts val="0"/>
                        </a:spcBef>
                        <a:spcAft>
                          <a:spcPts val="0"/>
                        </a:spcAft>
                      </a:pPr>
                      <a:r>
                        <a:rPr lang="en-US" sz="2000" dirty="0">
                          <a:effectLst/>
                        </a:rPr>
                        <a:t>503</a:t>
                      </a:r>
                      <a:endParaRPr lang="en-US" sz="2000" dirty="0">
                        <a:effectLst/>
                        <a:latin typeface="Times New Roman"/>
                        <a:ea typeface="Times New Roman"/>
                      </a:endParaRPr>
                    </a:p>
                  </a:txBody>
                  <a:tcPr marL="73121" marR="73121" marT="0" marB="0" anchor="b"/>
                </a:tc>
                <a:tc>
                  <a:txBody>
                    <a:bodyPr/>
                    <a:lstStyle/>
                    <a:p>
                      <a:pPr marL="0" marR="0" algn="ctr">
                        <a:spcBef>
                          <a:spcPts val="0"/>
                        </a:spcBef>
                        <a:spcAft>
                          <a:spcPts val="0"/>
                        </a:spcAft>
                      </a:pPr>
                      <a:r>
                        <a:rPr lang="en-US" sz="2000">
                          <a:effectLst/>
                        </a:rPr>
                        <a:t>468</a:t>
                      </a:r>
                      <a:endParaRPr lang="en-US" sz="2000">
                        <a:effectLst/>
                        <a:latin typeface="Times New Roman"/>
                        <a:ea typeface="Times New Roman"/>
                      </a:endParaRPr>
                    </a:p>
                  </a:txBody>
                  <a:tcPr marL="73121" marR="73121" marT="0" marB="0" anchor="b"/>
                </a:tc>
              </a:tr>
              <a:tr h="672075">
                <a:tc>
                  <a:txBody>
                    <a:bodyPr/>
                    <a:lstStyle/>
                    <a:p>
                      <a:pPr marL="0" marR="0" algn="ctr">
                        <a:spcBef>
                          <a:spcPts val="0"/>
                        </a:spcBef>
                        <a:spcAft>
                          <a:spcPts val="0"/>
                        </a:spcAft>
                      </a:pPr>
                      <a:r>
                        <a:rPr lang="en-US" sz="2000">
                          <a:effectLst/>
                        </a:rPr>
                        <a:t>Health Teachers</a:t>
                      </a:r>
                      <a:endParaRPr lang="en-US" sz="2000">
                        <a:effectLst/>
                        <a:latin typeface="Times New Roman"/>
                        <a:ea typeface="Times New Roman"/>
                      </a:endParaRPr>
                    </a:p>
                  </a:txBody>
                  <a:tcPr marL="73121" marR="73121" marT="0" marB="0" anchor="b"/>
                </a:tc>
                <a:tc>
                  <a:txBody>
                    <a:bodyPr/>
                    <a:lstStyle/>
                    <a:p>
                      <a:pPr marL="0" marR="0" algn="ctr">
                        <a:spcBef>
                          <a:spcPts val="0"/>
                        </a:spcBef>
                        <a:spcAft>
                          <a:spcPts val="0"/>
                        </a:spcAft>
                      </a:pPr>
                      <a:r>
                        <a:rPr lang="en-US" sz="2000">
                          <a:effectLst/>
                        </a:rPr>
                        <a:t>799</a:t>
                      </a:r>
                      <a:endParaRPr lang="en-US" sz="2000">
                        <a:effectLst/>
                        <a:latin typeface="Times New Roman"/>
                        <a:ea typeface="Times New Roman"/>
                      </a:endParaRPr>
                    </a:p>
                  </a:txBody>
                  <a:tcPr marL="73121" marR="73121" marT="0" marB="0" anchor="b"/>
                </a:tc>
                <a:tc>
                  <a:txBody>
                    <a:bodyPr/>
                    <a:lstStyle/>
                    <a:p>
                      <a:pPr marL="0" marR="0" algn="ctr">
                        <a:spcBef>
                          <a:spcPts val="0"/>
                        </a:spcBef>
                        <a:spcAft>
                          <a:spcPts val="0"/>
                        </a:spcAft>
                      </a:pPr>
                      <a:r>
                        <a:rPr lang="en-US" sz="2000" dirty="0">
                          <a:effectLst/>
                        </a:rPr>
                        <a:t>773</a:t>
                      </a:r>
                      <a:endParaRPr lang="en-US" sz="2000" dirty="0">
                        <a:effectLst/>
                        <a:latin typeface="Times New Roman"/>
                        <a:ea typeface="Times New Roman"/>
                      </a:endParaRPr>
                    </a:p>
                  </a:txBody>
                  <a:tcPr marL="73121" marR="73121" marT="0" marB="0" anchor="b"/>
                </a:tc>
              </a:tr>
            </a:tbl>
          </a:graphicData>
        </a:graphic>
      </p:graphicFrame>
      <p:sp>
        <p:nvSpPr>
          <p:cNvPr id="6" name="Rectangle 5"/>
          <p:cNvSpPr/>
          <p:nvPr/>
        </p:nvSpPr>
        <p:spPr>
          <a:xfrm>
            <a:off x="179512" y="1268760"/>
            <a:ext cx="4392488" cy="646331"/>
          </a:xfrm>
          <a:prstGeom prst="rect">
            <a:avLst/>
          </a:prstGeom>
        </p:spPr>
        <p:txBody>
          <a:bodyPr wrap="square">
            <a:spAutoFit/>
          </a:bodyPr>
          <a:lstStyle/>
          <a:p>
            <a:r>
              <a:rPr lang="en-US" b="1" dirty="0"/>
              <a:t>HIV and AIDS </a:t>
            </a:r>
            <a:r>
              <a:rPr lang="en-US" b="1" dirty="0" smtClean="0"/>
              <a:t>Knowledge Test (HAKT): </a:t>
            </a:r>
          </a:p>
          <a:p>
            <a:r>
              <a:rPr lang="en-US" b="1" dirty="0" smtClean="0"/>
              <a:t>Grade </a:t>
            </a:r>
            <a:r>
              <a:rPr lang="en-US" b="1" dirty="0"/>
              <a:t>6 Learners and Teachers </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xmlns="" val="1452244504"/>
              </p:ext>
            </p:extLst>
          </p:nvPr>
        </p:nvGraphicFramePr>
        <p:xfrm>
          <a:off x="4283968" y="1484784"/>
          <a:ext cx="4680520" cy="46413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9311441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06089"/>
          </a:xfrm>
        </p:spPr>
        <p:txBody>
          <a:bodyPr>
            <a:normAutofit fontScale="90000"/>
          </a:bodyPr>
          <a:lstStyle/>
          <a:p>
            <a:r>
              <a:rPr lang="en-US" b="1" dirty="0" smtClean="0">
                <a:solidFill>
                  <a:schemeClr val="accent6">
                    <a:lumMod val="75000"/>
                  </a:schemeClr>
                </a:solidFill>
                <a:effectLst>
                  <a:outerShdw blurRad="38100" dist="38100" dir="2700000" algn="tl">
                    <a:srgbClr val="000000">
                      <a:alpha val="43137"/>
                    </a:srgbClr>
                  </a:outerShdw>
                </a:effectLst>
              </a:rPr>
              <a:t>HEALTH QUESTIONAIRE</a:t>
            </a:r>
            <a:endParaRPr lang="en-US" b="1" dirty="0">
              <a:solidFill>
                <a:schemeClr val="accent6">
                  <a:lumMod val="75000"/>
                </a:schemeClr>
              </a:solidFill>
              <a:effectLst>
                <a:outerShdw blurRad="38100" dist="38100" dir="2700000" algn="tl">
                  <a:srgbClr val="000000">
                    <a:alpha val="43137"/>
                  </a:srgbClr>
                </a:outerShdw>
              </a:effectLst>
            </a:endParaRPr>
          </a:p>
        </p:txBody>
      </p:sp>
      <p:graphicFrame>
        <p:nvGraphicFramePr>
          <p:cNvPr id="5" name="Chart 4"/>
          <p:cNvGraphicFramePr/>
          <p:nvPr>
            <p:extLst>
              <p:ext uri="{D42A27DB-BD31-4B8C-83A1-F6EECF244321}">
                <p14:modId xmlns:p14="http://schemas.microsoft.com/office/powerpoint/2010/main" xmlns="" val="4133641898"/>
              </p:ext>
            </p:extLst>
          </p:nvPr>
        </p:nvGraphicFramePr>
        <p:xfrm>
          <a:off x="251520" y="1726649"/>
          <a:ext cx="3600400" cy="400109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467544" y="1218818"/>
            <a:ext cx="2886881" cy="369332"/>
          </a:xfrm>
          <a:prstGeom prst="rect">
            <a:avLst/>
          </a:prstGeom>
        </p:spPr>
        <p:txBody>
          <a:bodyPr wrap="none">
            <a:spAutoFit/>
          </a:bodyPr>
          <a:lstStyle/>
          <a:p>
            <a:pPr lvl="0"/>
            <a:r>
              <a:rPr lang="en-GB" dirty="0"/>
              <a:t>AVAILABILITY OF TEXTBOOKS</a:t>
            </a:r>
            <a:endParaRPr lang="en-US" dirty="0"/>
          </a:p>
        </p:txBody>
      </p:sp>
      <p:sp>
        <p:nvSpPr>
          <p:cNvPr id="8" name="Rectangle 7"/>
          <p:cNvSpPr/>
          <p:nvPr/>
        </p:nvSpPr>
        <p:spPr>
          <a:xfrm>
            <a:off x="4211960" y="1080318"/>
            <a:ext cx="4572000" cy="646331"/>
          </a:xfrm>
          <a:prstGeom prst="rect">
            <a:avLst/>
          </a:prstGeom>
        </p:spPr>
        <p:txBody>
          <a:bodyPr>
            <a:spAutoFit/>
          </a:bodyPr>
          <a:lstStyle/>
          <a:p>
            <a:pPr lvl="0"/>
            <a:r>
              <a:rPr lang="en-GB" dirty="0"/>
              <a:t>PUPIL ATTITUDES TOWARDS HIV INFECTED INDIVIDUALS</a:t>
            </a:r>
            <a:endParaRPr lang="en-US" dirty="0"/>
          </a:p>
        </p:txBody>
      </p:sp>
      <p:graphicFrame>
        <p:nvGraphicFramePr>
          <p:cNvPr id="9" name="Chart 8"/>
          <p:cNvGraphicFramePr/>
          <p:nvPr>
            <p:extLst>
              <p:ext uri="{D42A27DB-BD31-4B8C-83A1-F6EECF244321}">
                <p14:modId xmlns:p14="http://schemas.microsoft.com/office/powerpoint/2010/main" xmlns="" val="3216571658"/>
              </p:ext>
            </p:extLst>
          </p:nvPr>
        </p:nvGraphicFramePr>
        <p:xfrm>
          <a:off x="3995936" y="1726649"/>
          <a:ext cx="5027290" cy="46546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3534562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4" y="188640"/>
            <a:ext cx="7662440" cy="648072"/>
          </a:xfrm>
        </p:spPr>
        <p:txBody>
          <a:bodyPr>
            <a:normAutofit fontScale="90000"/>
          </a:bodyPr>
          <a:lstStyle/>
          <a:p>
            <a:r>
              <a:rPr lang="en-US" b="1" dirty="0" smtClean="0">
                <a:solidFill>
                  <a:schemeClr val="accent6">
                    <a:lumMod val="75000"/>
                  </a:schemeClr>
                </a:solidFill>
                <a:effectLst>
                  <a:outerShdw blurRad="38100" dist="38100" dir="2700000" algn="tl">
                    <a:srgbClr val="000000">
                      <a:alpha val="43137"/>
                    </a:srgbClr>
                  </a:outerShdw>
                </a:effectLst>
              </a:rPr>
              <a:t>PERFORMANCE WITHIN SACMEQ</a:t>
            </a:r>
            <a:endParaRPr lang="en-US" b="1" dirty="0">
              <a:solidFill>
                <a:schemeClr val="accent6">
                  <a:lumMod val="75000"/>
                </a:schemeClr>
              </a:solidFill>
              <a:effectLst>
                <a:outerShdw blurRad="38100" dist="38100" dir="2700000" algn="tl">
                  <a:srgbClr val="000000">
                    <a:alpha val="43137"/>
                  </a:srgbClr>
                </a:outerShdw>
              </a:effectLst>
            </a:endParaRPr>
          </a:p>
        </p:txBody>
      </p:sp>
      <p:graphicFrame>
        <p:nvGraphicFramePr>
          <p:cNvPr id="2083" name="Table 2082"/>
          <p:cNvGraphicFramePr>
            <a:graphicFrameLocks noGrp="1"/>
          </p:cNvGraphicFramePr>
          <p:nvPr>
            <p:extLst>
              <p:ext uri="{D42A27DB-BD31-4B8C-83A1-F6EECF244321}">
                <p14:modId xmlns:p14="http://schemas.microsoft.com/office/powerpoint/2010/main" xmlns="" val="1104553583"/>
              </p:ext>
            </p:extLst>
          </p:nvPr>
        </p:nvGraphicFramePr>
        <p:xfrm>
          <a:off x="251518" y="889890"/>
          <a:ext cx="4680521" cy="5383338"/>
        </p:xfrm>
        <a:graphic>
          <a:graphicData uri="http://schemas.openxmlformats.org/drawingml/2006/table">
            <a:tbl>
              <a:tblPr firstRow="1" firstCol="1" bandRow="1">
                <a:tableStyleId>{073A0DAA-6AF3-43AB-8588-CEC1D06C72B9}</a:tableStyleId>
              </a:tblPr>
              <a:tblGrid>
                <a:gridCol w="1021412"/>
                <a:gridCol w="1138830"/>
                <a:gridCol w="1080120"/>
                <a:gridCol w="562561"/>
                <a:gridCol w="877598"/>
              </a:tblGrid>
              <a:tr h="246760">
                <a:tc>
                  <a:txBody>
                    <a:bodyPr/>
                    <a:lstStyle/>
                    <a:p>
                      <a:pPr marL="0" marR="0">
                        <a:lnSpc>
                          <a:spcPct val="115000"/>
                        </a:lnSpc>
                        <a:spcBef>
                          <a:spcPts val="0"/>
                        </a:spcBef>
                        <a:spcAft>
                          <a:spcPts val="0"/>
                        </a:spcAft>
                      </a:pPr>
                      <a:r>
                        <a:rPr lang="en-US" sz="1600" dirty="0">
                          <a:effectLst/>
                        </a:rPr>
                        <a:t>Means</a:t>
                      </a:r>
                      <a:endParaRPr lang="en-US" sz="1600" dirty="0">
                        <a:effectLst/>
                        <a:latin typeface="Calibri"/>
                        <a:ea typeface="Calibri"/>
                        <a:cs typeface="Times New Roman"/>
                      </a:endParaRPr>
                    </a:p>
                  </a:txBody>
                  <a:tcPr marL="52302" marR="52302" marT="0" marB="0"/>
                </a:tc>
                <a:tc gridSpan="4">
                  <a:txBody>
                    <a:bodyPr/>
                    <a:lstStyle/>
                    <a:p>
                      <a:pPr marL="0" marR="0" algn="ctr">
                        <a:lnSpc>
                          <a:spcPct val="115000"/>
                        </a:lnSpc>
                        <a:spcBef>
                          <a:spcPts val="0"/>
                        </a:spcBef>
                        <a:spcAft>
                          <a:spcPts val="0"/>
                        </a:spcAft>
                      </a:pPr>
                      <a:r>
                        <a:rPr lang="en-US" sz="1600">
                          <a:effectLst/>
                        </a:rPr>
                        <a:t>HAKT</a:t>
                      </a:r>
                      <a:endParaRPr lang="en-US" sz="1600">
                        <a:effectLst/>
                        <a:latin typeface="Calibri"/>
                        <a:ea typeface="Calibri"/>
                        <a:cs typeface="Times New Roman"/>
                      </a:endParaRPr>
                    </a:p>
                  </a:txBody>
                  <a:tcPr marL="52302" marR="52302" marT="0" marB="0"/>
                </a:tc>
                <a:tc hMerge="1">
                  <a:txBody>
                    <a:bodyPr/>
                    <a:lstStyle/>
                    <a:p>
                      <a:endParaRPr lang="en-US"/>
                    </a:p>
                  </a:txBody>
                  <a:tcPr/>
                </a:tc>
                <a:tc hMerge="1">
                  <a:txBody>
                    <a:bodyPr/>
                    <a:lstStyle/>
                    <a:p>
                      <a:endParaRPr lang="en-US"/>
                    </a:p>
                  </a:txBody>
                  <a:tcPr/>
                </a:tc>
                <a:tc hMerge="1">
                  <a:txBody>
                    <a:bodyPr/>
                    <a:lstStyle/>
                    <a:p>
                      <a:endParaRPr lang="en-US"/>
                    </a:p>
                  </a:txBody>
                  <a:tcPr/>
                </a:tc>
              </a:tr>
              <a:tr h="545336">
                <a:tc>
                  <a:txBody>
                    <a:bodyPr/>
                    <a:lstStyle/>
                    <a:p>
                      <a:pPr marL="0" marR="0">
                        <a:lnSpc>
                          <a:spcPct val="115000"/>
                        </a:lnSpc>
                        <a:spcBef>
                          <a:spcPts val="0"/>
                        </a:spcBef>
                        <a:spcAft>
                          <a:spcPts val="0"/>
                        </a:spcAft>
                      </a:pPr>
                      <a:r>
                        <a:rPr lang="en-US" sz="1600" dirty="0">
                          <a:effectLst/>
                        </a:rPr>
                        <a:t>Country**</a:t>
                      </a:r>
                      <a:endParaRPr lang="en-US" sz="1600" b="1" dirty="0">
                        <a:effectLst/>
                        <a:latin typeface="Calibri"/>
                        <a:ea typeface="Calibri"/>
                        <a:cs typeface="Times New Roman"/>
                      </a:endParaRPr>
                    </a:p>
                  </a:txBody>
                  <a:tcPr marL="52302" marR="52302" marT="0" marB="0"/>
                </a:tc>
                <a:tc>
                  <a:txBody>
                    <a:bodyPr/>
                    <a:lstStyle/>
                    <a:p>
                      <a:pPr marL="0" marR="0">
                        <a:lnSpc>
                          <a:spcPct val="115000"/>
                        </a:lnSpc>
                        <a:spcBef>
                          <a:spcPts val="0"/>
                        </a:spcBef>
                        <a:spcAft>
                          <a:spcPts val="0"/>
                        </a:spcAft>
                      </a:pPr>
                      <a:r>
                        <a:rPr lang="en-US" sz="1600" b="1" dirty="0">
                          <a:effectLst/>
                        </a:rPr>
                        <a:t>SACMEQ III</a:t>
                      </a:r>
                      <a:endParaRPr lang="en-US" sz="1600" b="1" dirty="0">
                        <a:effectLst/>
                        <a:latin typeface="Calibri"/>
                        <a:ea typeface="Calibri"/>
                        <a:cs typeface="Times New Roman"/>
                      </a:endParaRPr>
                    </a:p>
                  </a:txBody>
                  <a:tcPr marL="52302" marR="52302" marT="0" marB="0"/>
                </a:tc>
                <a:tc>
                  <a:txBody>
                    <a:bodyPr/>
                    <a:lstStyle/>
                    <a:p>
                      <a:pPr marL="0" marR="0">
                        <a:lnSpc>
                          <a:spcPct val="115000"/>
                        </a:lnSpc>
                        <a:spcBef>
                          <a:spcPts val="0"/>
                        </a:spcBef>
                        <a:spcAft>
                          <a:spcPts val="0"/>
                        </a:spcAft>
                      </a:pPr>
                      <a:r>
                        <a:rPr lang="en-US" sz="1600" b="1" dirty="0">
                          <a:effectLst/>
                        </a:rPr>
                        <a:t>SACMEQ IV</a:t>
                      </a:r>
                      <a:endParaRPr lang="en-US" sz="1600" b="1" dirty="0">
                        <a:effectLst/>
                        <a:latin typeface="Calibri"/>
                        <a:ea typeface="Calibri"/>
                        <a:cs typeface="Times New Roman"/>
                      </a:endParaRPr>
                    </a:p>
                  </a:txBody>
                  <a:tcPr marL="52302" marR="52302" marT="0" marB="0"/>
                </a:tc>
                <a:tc>
                  <a:txBody>
                    <a:bodyPr/>
                    <a:lstStyle/>
                    <a:p>
                      <a:pPr marL="0" marR="0">
                        <a:lnSpc>
                          <a:spcPct val="115000"/>
                        </a:lnSpc>
                        <a:spcBef>
                          <a:spcPts val="0"/>
                        </a:spcBef>
                        <a:spcAft>
                          <a:spcPts val="0"/>
                        </a:spcAft>
                      </a:pPr>
                      <a:r>
                        <a:rPr lang="en-US" sz="1600" b="1" dirty="0" smtClean="0">
                          <a:effectLst/>
                        </a:rPr>
                        <a:t>Diff</a:t>
                      </a:r>
                      <a:endParaRPr lang="en-US" sz="1600" b="1" dirty="0">
                        <a:effectLst/>
                        <a:latin typeface="Calibri"/>
                        <a:ea typeface="Calibri"/>
                        <a:cs typeface="Times New Roman"/>
                      </a:endParaRPr>
                    </a:p>
                  </a:txBody>
                  <a:tcPr marL="52302" marR="52302" marT="0" marB="0"/>
                </a:tc>
                <a:tc>
                  <a:txBody>
                    <a:bodyPr/>
                    <a:lstStyle/>
                    <a:p>
                      <a:pPr marL="0" marR="0" algn="ctr">
                        <a:lnSpc>
                          <a:spcPct val="115000"/>
                        </a:lnSpc>
                        <a:spcBef>
                          <a:spcPts val="0"/>
                        </a:spcBef>
                        <a:spcAft>
                          <a:spcPts val="0"/>
                        </a:spcAft>
                      </a:pPr>
                      <a:r>
                        <a:rPr lang="en-US" sz="1600" b="1" dirty="0" smtClean="0">
                          <a:effectLst/>
                        </a:rPr>
                        <a:t>Change</a:t>
                      </a:r>
                      <a:endParaRPr lang="en-US" sz="1600" b="1" dirty="0">
                        <a:effectLst/>
                        <a:latin typeface="Calibri"/>
                        <a:ea typeface="Calibri"/>
                        <a:cs typeface="Times New Roman"/>
                      </a:endParaRPr>
                    </a:p>
                  </a:txBody>
                  <a:tcPr marL="52302" marR="52302" marT="0" marB="0"/>
                </a:tc>
              </a:tr>
              <a:tr h="305127">
                <a:tc>
                  <a:txBody>
                    <a:bodyPr/>
                    <a:lstStyle/>
                    <a:p>
                      <a:pPr algn="r" fontAlgn="b"/>
                      <a:r>
                        <a:rPr lang="en-US" sz="1800" b="1" i="0" u="none" strike="noStrike" dirty="0">
                          <a:solidFill>
                            <a:schemeClr val="bg1"/>
                          </a:solidFill>
                          <a:effectLst/>
                          <a:latin typeface="Calibri"/>
                        </a:rPr>
                        <a:t>1</a:t>
                      </a:r>
                    </a:p>
                  </a:txBody>
                  <a:tcPr marL="7620" marR="7620" marT="7620" marB="0" anchor="b"/>
                </a:tc>
                <a:tc>
                  <a:txBody>
                    <a:bodyPr/>
                    <a:lstStyle/>
                    <a:p>
                      <a:pPr algn="r" fontAlgn="b"/>
                      <a:r>
                        <a:rPr lang="en-US" sz="1800" b="0" i="0" u="none" strike="noStrike">
                          <a:solidFill>
                            <a:srgbClr val="000000"/>
                          </a:solidFill>
                          <a:effectLst/>
                          <a:latin typeface="Calibri"/>
                        </a:rPr>
                        <a:t>531</a:t>
                      </a:r>
                    </a:p>
                  </a:txBody>
                  <a:tcPr marL="7620" marR="7620" marT="7620" marB="0" anchor="b"/>
                </a:tc>
                <a:tc>
                  <a:txBody>
                    <a:bodyPr/>
                    <a:lstStyle/>
                    <a:p>
                      <a:pPr algn="r" fontAlgn="b"/>
                      <a:r>
                        <a:rPr lang="en-US" sz="1800" b="0" i="0" u="none" strike="noStrike">
                          <a:solidFill>
                            <a:srgbClr val="000000"/>
                          </a:solidFill>
                          <a:effectLst/>
                          <a:latin typeface="Calibri"/>
                        </a:rPr>
                        <a:t>529</a:t>
                      </a:r>
                    </a:p>
                  </a:txBody>
                  <a:tcPr marL="7620" marR="7620" marT="7620" marB="0" anchor="b"/>
                </a:tc>
                <a:tc>
                  <a:txBody>
                    <a:bodyPr/>
                    <a:lstStyle/>
                    <a:p>
                      <a:pPr algn="r" fontAlgn="b"/>
                      <a:r>
                        <a:rPr lang="en-US" sz="1800" b="0" i="0" u="none" strike="noStrike">
                          <a:solidFill>
                            <a:srgbClr val="000000"/>
                          </a:solidFill>
                          <a:effectLst/>
                          <a:latin typeface="Calibri"/>
                        </a:rPr>
                        <a:t>-2</a:t>
                      </a:r>
                    </a:p>
                  </a:txBody>
                  <a:tcPr marL="7620" marR="7620" marT="7620" marB="0" anchor="b"/>
                </a:tc>
                <a:tc>
                  <a:txBody>
                    <a:bodyPr/>
                    <a:lstStyle/>
                    <a:p>
                      <a:pPr marL="0" marR="0" algn="ctr">
                        <a:lnSpc>
                          <a:spcPct val="115000"/>
                        </a:lnSpc>
                        <a:spcBef>
                          <a:spcPts val="0"/>
                        </a:spcBef>
                        <a:spcAft>
                          <a:spcPts val="0"/>
                        </a:spcAft>
                      </a:pPr>
                      <a:endParaRPr lang="en-US" sz="1600">
                        <a:solidFill>
                          <a:srgbClr val="000000"/>
                        </a:solidFill>
                        <a:effectLst/>
                        <a:latin typeface="Calibri"/>
                        <a:ea typeface="Times New Roman"/>
                        <a:cs typeface="Times New Roman"/>
                      </a:endParaRPr>
                    </a:p>
                  </a:txBody>
                  <a:tcPr marL="52302" marR="52302" marT="0" marB="0" anchor="ctr"/>
                </a:tc>
              </a:tr>
              <a:tr h="305127">
                <a:tc>
                  <a:txBody>
                    <a:bodyPr/>
                    <a:lstStyle/>
                    <a:p>
                      <a:pPr algn="r" fontAlgn="b"/>
                      <a:r>
                        <a:rPr lang="en-US" sz="1800" b="1" i="0" u="none" strike="noStrike">
                          <a:solidFill>
                            <a:schemeClr val="bg1"/>
                          </a:solidFill>
                          <a:effectLst/>
                          <a:latin typeface="Calibri"/>
                        </a:rPr>
                        <a:t>2</a:t>
                      </a:r>
                    </a:p>
                  </a:txBody>
                  <a:tcPr marL="7620" marR="7620" marT="7620" marB="0" anchor="b"/>
                </a:tc>
                <a:tc>
                  <a:txBody>
                    <a:bodyPr/>
                    <a:lstStyle/>
                    <a:p>
                      <a:pPr algn="r" fontAlgn="b"/>
                      <a:r>
                        <a:rPr lang="en-US" sz="1800" b="0" i="0" u="none" strike="noStrike">
                          <a:solidFill>
                            <a:srgbClr val="000000"/>
                          </a:solidFill>
                          <a:effectLst/>
                          <a:latin typeface="Calibri"/>
                        </a:rPr>
                        <a:t>509</a:t>
                      </a:r>
                    </a:p>
                  </a:txBody>
                  <a:tcPr marL="7620" marR="7620" marT="7620" marB="0" anchor="b"/>
                </a:tc>
                <a:tc>
                  <a:txBody>
                    <a:bodyPr/>
                    <a:lstStyle/>
                    <a:p>
                      <a:pPr algn="r" fontAlgn="b"/>
                      <a:r>
                        <a:rPr lang="en-US" sz="1800" b="0" i="0" u="none" strike="noStrike">
                          <a:solidFill>
                            <a:srgbClr val="000000"/>
                          </a:solidFill>
                          <a:effectLst/>
                          <a:latin typeface="Calibri"/>
                        </a:rPr>
                        <a:t>520</a:t>
                      </a:r>
                    </a:p>
                  </a:txBody>
                  <a:tcPr marL="7620" marR="7620" marT="7620" marB="0" anchor="b"/>
                </a:tc>
                <a:tc>
                  <a:txBody>
                    <a:bodyPr/>
                    <a:lstStyle/>
                    <a:p>
                      <a:pPr algn="r" fontAlgn="b"/>
                      <a:r>
                        <a:rPr lang="en-US" sz="1800" b="0" i="0" u="none" strike="noStrike">
                          <a:solidFill>
                            <a:srgbClr val="000000"/>
                          </a:solidFill>
                          <a:effectLst/>
                          <a:latin typeface="Calibri"/>
                        </a:rPr>
                        <a:t>11</a:t>
                      </a:r>
                    </a:p>
                  </a:txBody>
                  <a:tcPr marL="7620" marR="7620" marT="7620" marB="0" anchor="b"/>
                </a:tc>
                <a:tc>
                  <a:txBody>
                    <a:bodyPr/>
                    <a:lstStyle/>
                    <a:p>
                      <a:pPr marL="0" marR="0" algn="ctr">
                        <a:lnSpc>
                          <a:spcPct val="115000"/>
                        </a:lnSpc>
                        <a:spcBef>
                          <a:spcPts val="0"/>
                        </a:spcBef>
                        <a:spcAft>
                          <a:spcPts val="0"/>
                        </a:spcAft>
                      </a:pPr>
                      <a:endParaRPr lang="en-US" sz="1600" dirty="0">
                        <a:solidFill>
                          <a:srgbClr val="000000"/>
                        </a:solidFill>
                        <a:effectLst/>
                        <a:latin typeface="Calibri"/>
                        <a:ea typeface="Times New Roman"/>
                        <a:cs typeface="Times New Roman"/>
                      </a:endParaRPr>
                    </a:p>
                  </a:txBody>
                  <a:tcPr marL="52302" marR="52302" marT="0" marB="0" anchor="ctr"/>
                </a:tc>
              </a:tr>
              <a:tr h="305127">
                <a:tc>
                  <a:txBody>
                    <a:bodyPr/>
                    <a:lstStyle/>
                    <a:p>
                      <a:pPr algn="r" fontAlgn="b"/>
                      <a:r>
                        <a:rPr lang="en-US" sz="1800" b="1" i="0" u="none" strike="noStrike">
                          <a:solidFill>
                            <a:schemeClr val="bg1"/>
                          </a:solidFill>
                          <a:effectLst/>
                          <a:latin typeface="Calibri"/>
                        </a:rPr>
                        <a:t>3</a:t>
                      </a:r>
                    </a:p>
                  </a:txBody>
                  <a:tcPr marL="7620" marR="7620" marT="7620" marB="0" anchor="b"/>
                </a:tc>
                <a:tc>
                  <a:txBody>
                    <a:bodyPr/>
                    <a:lstStyle/>
                    <a:p>
                      <a:pPr algn="r" fontAlgn="b"/>
                      <a:r>
                        <a:rPr lang="en-US" sz="1800" b="0" i="0" u="none" strike="noStrike">
                          <a:solidFill>
                            <a:srgbClr val="000000"/>
                          </a:solidFill>
                          <a:effectLst/>
                          <a:latin typeface="Calibri"/>
                        </a:rPr>
                        <a:t>502</a:t>
                      </a:r>
                    </a:p>
                  </a:txBody>
                  <a:tcPr marL="7620" marR="7620" marT="7620" marB="0" anchor="b"/>
                </a:tc>
                <a:tc>
                  <a:txBody>
                    <a:bodyPr/>
                    <a:lstStyle/>
                    <a:p>
                      <a:pPr algn="r" fontAlgn="b"/>
                      <a:r>
                        <a:rPr lang="en-US" sz="1800" b="0" i="0" u="none" strike="noStrike">
                          <a:solidFill>
                            <a:srgbClr val="000000"/>
                          </a:solidFill>
                          <a:effectLst/>
                          <a:latin typeface="Calibri"/>
                        </a:rPr>
                        <a:t>510</a:t>
                      </a:r>
                    </a:p>
                  </a:txBody>
                  <a:tcPr marL="7620" marR="7620" marT="7620" marB="0" anchor="b"/>
                </a:tc>
                <a:tc>
                  <a:txBody>
                    <a:bodyPr/>
                    <a:lstStyle/>
                    <a:p>
                      <a:pPr algn="r" fontAlgn="b"/>
                      <a:r>
                        <a:rPr lang="en-US" sz="1800" b="0" i="0" u="none" strike="noStrike">
                          <a:solidFill>
                            <a:srgbClr val="000000"/>
                          </a:solidFill>
                          <a:effectLst/>
                          <a:latin typeface="Calibri"/>
                        </a:rPr>
                        <a:t>8</a:t>
                      </a:r>
                    </a:p>
                  </a:txBody>
                  <a:tcPr marL="7620" marR="7620" marT="7620" marB="0" anchor="b"/>
                </a:tc>
                <a:tc>
                  <a:txBody>
                    <a:bodyPr/>
                    <a:lstStyle/>
                    <a:p>
                      <a:pPr marL="0" marR="0" algn="ctr">
                        <a:lnSpc>
                          <a:spcPct val="115000"/>
                        </a:lnSpc>
                        <a:spcBef>
                          <a:spcPts val="0"/>
                        </a:spcBef>
                        <a:spcAft>
                          <a:spcPts val="0"/>
                        </a:spcAft>
                      </a:pPr>
                      <a:endParaRPr lang="en-US" sz="1600">
                        <a:solidFill>
                          <a:srgbClr val="000000"/>
                        </a:solidFill>
                        <a:effectLst/>
                        <a:latin typeface="Calibri"/>
                        <a:ea typeface="Times New Roman"/>
                        <a:cs typeface="Times New Roman"/>
                      </a:endParaRPr>
                    </a:p>
                  </a:txBody>
                  <a:tcPr marL="52302" marR="52302" marT="0" marB="0" anchor="ctr"/>
                </a:tc>
              </a:tr>
              <a:tr h="305127">
                <a:tc>
                  <a:txBody>
                    <a:bodyPr/>
                    <a:lstStyle/>
                    <a:p>
                      <a:pPr algn="r" fontAlgn="b"/>
                      <a:r>
                        <a:rPr lang="en-US" sz="1800" b="1" i="0" u="none" strike="noStrike">
                          <a:solidFill>
                            <a:schemeClr val="bg1"/>
                          </a:solidFill>
                          <a:effectLst/>
                          <a:latin typeface="Calibri"/>
                        </a:rPr>
                        <a:t>4</a:t>
                      </a:r>
                    </a:p>
                  </a:txBody>
                  <a:tcPr marL="7620" marR="7620" marT="7620" marB="0" anchor="b"/>
                </a:tc>
                <a:tc>
                  <a:txBody>
                    <a:bodyPr/>
                    <a:lstStyle/>
                    <a:p>
                      <a:pPr algn="r" fontAlgn="b"/>
                      <a:r>
                        <a:rPr lang="en-US" sz="1800" b="0" i="0" u="none" strike="noStrike">
                          <a:solidFill>
                            <a:srgbClr val="000000"/>
                          </a:solidFill>
                          <a:effectLst/>
                          <a:latin typeface="Calibri"/>
                        </a:rPr>
                        <a:t>465</a:t>
                      </a:r>
                    </a:p>
                  </a:txBody>
                  <a:tcPr marL="7620" marR="7620" marT="7620" marB="0" anchor="b"/>
                </a:tc>
                <a:tc>
                  <a:txBody>
                    <a:bodyPr/>
                    <a:lstStyle/>
                    <a:p>
                      <a:pPr algn="r" fontAlgn="b"/>
                      <a:r>
                        <a:rPr lang="en-US" sz="1800" b="0" i="0" u="none" strike="noStrike">
                          <a:solidFill>
                            <a:srgbClr val="000000"/>
                          </a:solidFill>
                          <a:effectLst/>
                          <a:latin typeface="Calibri"/>
                        </a:rPr>
                        <a:t>504</a:t>
                      </a:r>
                    </a:p>
                  </a:txBody>
                  <a:tcPr marL="7620" marR="7620" marT="7620" marB="0" anchor="b"/>
                </a:tc>
                <a:tc>
                  <a:txBody>
                    <a:bodyPr/>
                    <a:lstStyle/>
                    <a:p>
                      <a:pPr algn="r" fontAlgn="b"/>
                      <a:r>
                        <a:rPr lang="en-US" sz="1800" b="0" i="0" u="none" strike="noStrike">
                          <a:solidFill>
                            <a:srgbClr val="000000"/>
                          </a:solidFill>
                          <a:effectLst/>
                          <a:latin typeface="Calibri"/>
                        </a:rPr>
                        <a:t>39</a:t>
                      </a:r>
                    </a:p>
                  </a:txBody>
                  <a:tcPr marL="7620" marR="7620" marT="7620" marB="0" anchor="b"/>
                </a:tc>
                <a:tc>
                  <a:txBody>
                    <a:bodyPr/>
                    <a:lstStyle/>
                    <a:p>
                      <a:pPr marL="0" marR="0" algn="ctr">
                        <a:lnSpc>
                          <a:spcPct val="115000"/>
                        </a:lnSpc>
                        <a:spcBef>
                          <a:spcPts val="0"/>
                        </a:spcBef>
                        <a:spcAft>
                          <a:spcPts val="0"/>
                        </a:spcAft>
                      </a:pPr>
                      <a:endParaRPr lang="en-US" sz="1600">
                        <a:solidFill>
                          <a:srgbClr val="000000"/>
                        </a:solidFill>
                        <a:effectLst/>
                        <a:latin typeface="Calibri"/>
                        <a:ea typeface="Times New Roman"/>
                        <a:cs typeface="Times New Roman"/>
                      </a:endParaRPr>
                    </a:p>
                  </a:txBody>
                  <a:tcPr marL="52302" marR="52302" marT="0" marB="0" anchor="ctr"/>
                </a:tc>
              </a:tr>
              <a:tr h="305127">
                <a:tc>
                  <a:txBody>
                    <a:bodyPr/>
                    <a:lstStyle/>
                    <a:p>
                      <a:pPr algn="r" fontAlgn="b"/>
                      <a:r>
                        <a:rPr lang="en-US" sz="1800" b="1" i="0" u="none" strike="noStrike">
                          <a:solidFill>
                            <a:schemeClr val="bg1"/>
                          </a:solidFill>
                          <a:effectLst/>
                          <a:latin typeface="Calibri"/>
                        </a:rPr>
                        <a:t>5</a:t>
                      </a:r>
                    </a:p>
                  </a:txBody>
                  <a:tcPr marL="7620" marR="7620" marT="7620" marB="0" anchor="b"/>
                </a:tc>
                <a:tc>
                  <a:txBody>
                    <a:bodyPr/>
                    <a:lstStyle/>
                    <a:p>
                      <a:pPr algn="r" fontAlgn="b"/>
                      <a:r>
                        <a:rPr lang="en-US" sz="1800" b="0" i="0" u="none" strike="noStrike">
                          <a:solidFill>
                            <a:srgbClr val="000000"/>
                          </a:solidFill>
                          <a:effectLst/>
                          <a:latin typeface="Calibri"/>
                        </a:rPr>
                        <a:t>499</a:t>
                      </a:r>
                    </a:p>
                  </a:txBody>
                  <a:tcPr marL="7620" marR="7620" marT="7620" marB="0" anchor="b"/>
                </a:tc>
                <a:tc>
                  <a:txBody>
                    <a:bodyPr/>
                    <a:lstStyle/>
                    <a:p>
                      <a:pPr algn="r" fontAlgn="b"/>
                      <a:r>
                        <a:rPr lang="en-US" sz="1800" b="0" i="0" u="none" strike="noStrike">
                          <a:solidFill>
                            <a:srgbClr val="000000"/>
                          </a:solidFill>
                          <a:effectLst/>
                          <a:latin typeface="Calibri"/>
                        </a:rPr>
                        <a:t>502</a:t>
                      </a:r>
                    </a:p>
                  </a:txBody>
                  <a:tcPr marL="7620" marR="7620" marT="7620" marB="0" anchor="b"/>
                </a:tc>
                <a:tc>
                  <a:txBody>
                    <a:bodyPr/>
                    <a:lstStyle/>
                    <a:p>
                      <a:pPr algn="r" fontAlgn="b"/>
                      <a:r>
                        <a:rPr lang="en-US" sz="1800" b="0" i="0" u="none" strike="noStrike">
                          <a:solidFill>
                            <a:srgbClr val="000000"/>
                          </a:solidFill>
                          <a:effectLst/>
                          <a:latin typeface="Calibri"/>
                        </a:rPr>
                        <a:t>3</a:t>
                      </a:r>
                    </a:p>
                  </a:txBody>
                  <a:tcPr marL="7620" marR="7620" marT="7620" marB="0" anchor="b"/>
                </a:tc>
                <a:tc>
                  <a:txBody>
                    <a:bodyPr/>
                    <a:lstStyle/>
                    <a:p>
                      <a:pPr marL="0" marR="0" algn="ctr">
                        <a:lnSpc>
                          <a:spcPct val="115000"/>
                        </a:lnSpc>
                        <a:spcBef>
                          <a:spcPts val="0"/>
                        </a:spcBef>
                        <a:spcAft>
                          <a:spcPts val="0"/>
                        </a:spcAft>
                      </a:pPr>
                      <a:endParaRPr lang="en-US" sz="1600" dirty="0">
                        <a:solidFill>
                          <a:srgbClr val="000000"/>
                        </a:solidFill>
                        <a:effectLst/>
                        <a:latin typeface="Calibri"/>
                        <a:ea typeface="Times New Roman"/>
                        <a:cs typeface="Times New Roman"/>
                      </a:endParaRPr>
                    </a:p>
                  </a:txBody>
                  <a:tcPr marL="52302" marR="52302" marT="0" marB="0" anchor="ctr"/>
                </a:tc>
              </a:tr>
              <a:tr h="305127">
                <a:tc>
                  <a:txBody>
                    <a:bodyPr/>
                    <a:lstStyle/>
                    <a:p>
                      <a:pPr algn="r" fontAlgn="b"/>
                      <a:r>
                        <a:rPr lang="en-US" sz="1800" b="1" i="0" u="none" strike="noStrike">
                          <a:solidFill>
                            <a:schemeClr val="bg1"/>
                          </a:solidFill>
                          <a:effectLst/>
                          <a:latin typeface="Calibri"/>
                        </a:rPr>
                        <a:t>6</a:t>
                      </a:r>
                    </a:p>
                  </a:txBody>
                  <a:tcPr marL="7620" marR="7620" marT="7620" marB="0" anchor="b"/>
                </a:tc>
                <a:tc>
                  <a:txBody>
                    <a:bodyPr/>
                    <a:lstStyle/>
                    <a:p>
                      <a:pPr algn="r" fontAlgn="b"/>
                      <a:r>
                        <a:rPr lang="en-US" sz="1800" b="0" i="0" u="none" strike="noStrike">
                          <a:solidFill>
                            <a:srgbClr val="000000"/>
                          </a:solidFill>
                          <a:effectLst/>
                          <a:latin typeface="Calibri"/>
                        </a:rPr>
                        <a:t>489</a:t>
                      </a:r>
                    </a:p>
                  </a:txBody>
                  <a:tcPr marL="7620" marR="7620" marT="7620" marB="0" anchor="b"/>
                </a:tc>
                <a:tc>
                  <a:txBody>
                    <a:bodyPr/>
                    <a:lstStyle/>
                    <a:p>
                      <a:pPr algn="r" fontAlgn="b"/>
                      <a:r>
                        <a:rPr lang="en-US" sz="1800" b="0" i="0" u="none" strike="noStrike">
                          <a:solidFill>
                            <a:srgbClr val="000000"/>
                          </a:solidFill>
                          <a:effectLst/>
                          <a:latin typeface="Calibri"/>
                        </a:rPr>
                        <a:t>500</a:t>
                      </a:r>
                    </a:p>
                  </a:txBody>
                  <a:tcPr marL="7620" marR="7620" marT="7620" marB="0" anchor="b"/>
                </a:tc>
                <a:tc>
                  <a:txBody>
                    <a:bodyPr/>
                    <a:lstStyle/>
                    <a:p>
                      <a:pPr algn="r" fontAlgn="b"/>
                      <a:r>
                        <a:rPr lang="en-US" sz="1800" b="0" i="0" u="none" strike="noStrike">
                          <a:solidFill>
                            <a:srgbClr val="000000"/>
                          </a:solidFill>
                          <a:effectLst/>
                          <a:latin typeface="Calibri"/>
                        </a:rPr>
                        <a:t>11</a:t>
                      </a:r>
                    </a:p>
                  </a:txBody>
                  <a:tcPr marL="7620" marR="7620" marT="7620" marB="0" anchor="b"/>
                </a:tc>
                <a:tc>
                  <a:txBody>
                    <a:bodyPr/>
                    <a:lstStyle/>
                    <a:p>
                      <a:pPr marL="0" marR="0" algn="ctr">
                        <a:lnSpc>
                          <a:spcPct val="115000"/>
                        </a:lnSpc>
                        <a:spcBef>
                          <a:spcPts val="0"/>
                        </a:spcBef>
                        <a:spcAft>
                          <a:spcPts val="0"/>
                        </a:spcAft>
                      </a:pPr>
                      <a:endParaRPr lang="en-US" sz="1600">
                        <a:solidFill>
                          <a:srgbClr val="000000"/>
                        </a:solidFill>
                        <a:effectLst/>
                        <a:latin typeface="Calibri"/>
                        <a:ea typeface="Times New Roman"/>
                        <a:cs typeface="Times New Roman"/>
                      </a:endParaRPr>
                    </a:p>
                  </a:txBody>
                  <a:tcPr marL="52302" marR="52302" marT="0" marB="0" anchor="ctr"/>
                </a:tc>
              </a:tr>
              <a:tr h="285808">
                <a:tc>
                  <a:txBody>
                    <a:bodyPr/>
                    <a:lstStyle/>
                    <a:p>
                      <a:pPr algn="ctr" fontAlgn="b"/>
                      <a:r>
                        <a:rPr lang="en-US" sz="1800" b="1" i="0" u="none" strike="noStrike" dirty="0">
                          <a:solidFill>
                            <a:schemeClr val="bg1"/>
                          </a:solidFill>
                          <a:effectLst/>
                          <a:latin typeface="Calibri"/>
                        </a:rPr>
                        <a:t>SACMEQ</a:t>
                      </a:r>
                    </a:p>
                  </a:txBody>
                  <a:tcPr marL="7620" marR="7620" marT="7620" marB="0" anchor="b">
                    <a:solidFill>
                      <a:srgbClr val="FFC000"/>
                    </a:solidFill>
                  </a:tcPr>
                </a:tc>
                <a:tc>
                  <a:txBody>
                    <a:bodyPr/>
                    <a:lstStyle/>
                    <a:p>
                      <a:pPr algn="r" fontAlgn="b"/>
                      <a:r>
                        <a:rPr lang="en-US" sz="1800" b="0" i="0" u="none" strike="noStrike" dirty="0">
                          <a:solidFill>
                            <a:srgbClr val="000000"/>
                          </a:solidFill>
                          <a:effectLst/>
                          <a:latin typeface="Calibri"/>
                        </a:rPr>
                        <a:t>495</a:t>
                      </a:r>
                    </a:p>
                  </a:txBody>
                  <a:tcPr marL="7620" marR="7620" marT="7620" marB="0" anchor="b">
                    <a:solidFill>
                      <a:srgbClr val="FFC000"/>
                    </a:solidFill>
                  </a:tcPr>
                </a:tc>
                <a:tc>
                  <a:txBody>
                    <a:bodyPr/>
                    <a:lstStyle/>
                    <a:p>
                      <a:pPr algn="r" fontAlgn="b"/>
                      <a:r>
                        <a:rPr lang="en-US" sz="1800" b="0" i="0" u="none" strike="noStrike" dirty="0">
                          <a:solidFill>
                            <a:srgbClr val="000000"/>
                          </a:solidFill>
                          <a:effectLst/>
                          <a:latin typeface="Calibri"/>
                        </a:rPr>
                        <a:t>483</a:t>
                      </a:r>
                    </a:p>
                  </a:txBody>
                  <a:tcPr marL="7620" marR="7620" marT="7620" marB="0" anchor="b">
                    <a:solidFill>
                      <a:srgbClr val="FFC000"/>
                    </a:solidFill>
                  </a:tcPr>
                </a:tc>
                <a:tc>
                  <a:txBody>
                    <a:bodyPr/>
                    <a:lstStyle/>
                    <a:p>
                      <a:pPr algn="r" fontAlgn="b"/>
                      <a:r>
                        <a:rPr lang="en-US" sz="1800" b="0" i="0" u="none" strike="noStrike" dirty="0">
                          <a:solidFill>
                            <a:srgbClr val="000000"/>
                          </a:solidFill>
                          <a:effectLst/>
                          <a:latin typeface="Calibri"/>
                        </a:rPr>
                        <a:t>-12</a:t>
                      </a:r>
                    </a:p>
                  </a:txBody>
                  <a:tcPr marL="7620" marR="7620" marT="7620" marB="0" anchor="b">
                    <a:solidFill>
                      <a:srgbClr val="FFC000"/>
                    </a:solidFill>
                  </a:tcPr>
                </a:tc>
                <a:tc>
                  <a:txBody>
                    <a:bodyPr/>
                    <a:lstStyle/>
                    <a:p>
                      <a:pPr marL="0" marR="0" algn="ctr">
                        <a:lnSpc>
                          <a:spcPct val="115000"/>
                        </a:lnSpc>
                        <a:spcBef>
                          <a:spcPts val="0"/>
                        </a:spcBef>
                        <a:spcAft>
                          <a:spcPts val="0"/>
                        </a:spcAft>
                      </a:pPr>
                      <a:endParaRPr lang="en-US" sz="1600" dirty="0">
                        <a:solidFill>
                          <a:srgbClr val="000000"/>
                        </a:solidFill>
                        <a:effectLst/>
                        <a:latin typeface="Calibri"/>
                        <a:ea typeface="Times New Roman"/>
                        <a:cs typeface="Times New Roman"/>
                      </a:endParaRPr>
                    </a:p>
                  </a:txBody>
                  <a:tcPr marL="52302" marR="52302" marT="0" marB="0" anchor="ctr">
                    <a:solidFill>
                      <a:srgbClr val="FFC000"/>
                    </a:solidFill>
                  </a:tcPr>
                </a:tc>
              </a:tr>
              <a:tr h="305127">
                <a:tc>
                  <a:txBody>
                    <a:bodyPr/>
                    <a:lstStyle/>
                    <a:p>
                      <a:pPr algn="r" fontAlgn="b"/>
                      <a:r>
                        <a:rPr lang="en-US" sz="1800" b="1" i="0" u="none" strike="noStrike">
                          <a:solidFill>
                            <a:schemeClr val="bg1"/>
                          </a:solidFill>
                          <a:effectLst/>
                          <a:latin typeface="Calibri"/>
                        </a:rPr>
                        <a:t>7</a:t>
                      </a:r>
                    </a:p>
                  </a:txBody>
                  <a:tcPr marL="7620" marR="7620" marT="7620" marB="0" anchor="b"/>
                </a:tc>
                <a:tc>
                  <a:txBody>
                    <a:bodyPr/>
                    <a:lstStyle/>
                    <a:p>
                      <a:pPr algn="r" fontAlgn="b"/>
                      <a:r>
                        <a:rPr lang="en-US" sz="1800" b="0" i="0" u="none" strike="noStrike">
                          <a:solidFill>
                            <a:srgbClr val="000000"/>
                          </a:solidFill>
                          <a:effectLst/>
                          <a:latin typeface="Calibri"/>
                        </a:rPr>
                        <a:t>501</a:t>
                      </a:r>
                    </a:p>
                  </a:txBody>
                  <a:tcPr marL="7620" marR="7620" marT="7620" marB="0" anchor="b"/>
                </a:tc>
                <a:tc>
                  <a:txBody>
                    <a:bodyPr/>
                    <a:lstStyle/>
                    <a:p>
                      <a:pPr algn="r" fontAlgn="b"/>
                      <a:r>
                        <a:rPr lang="en-US" sz="1800" b="0" i="0" u="none" strike="noStrike" dirty="0">
                          <a:solidFill>
                            <a:srgbClr val="000000"/>
                          </a:solidFill>
                          <a:effectLst/>
                          <a:latin typeface="Calibri"/>
                        </a:rPr>
                        <a:t>482</a:t>
                      </a:r>
                    </a:p>
                  </a:txBody>
                  <a:tcPr marL="7620" marR="7620" marT="7620" marB="0" anchor="b"/>
                </a:tc>
                <a:tc>
                  <a:txBody>
                    <a:bodyPr/>
                    <a:lstStyle/>
                    <a:p>
                      <a:pPr algn="r" fontAlgn="b"/>
                      <a:r>
                        <a:rPr lang="en-US" sz="1800" b="0" i="0" u="none" strike="noStrike" dirty="0">
                          <a:solidFill>
                            <a:srgbClr val="000000"/>
                          </a:solidFill>
                          <a:effectLst/>
                          <a:latin typeface="Calibri"/>
                        </a:rPr>
                        <a:t>-19</a:t>
                      </a:r>
                    </a:p>
                  </a:txBody>
                  <a:tcPr marL="7620" marR="7620" marT="7620" marB="0" anchor="b"/>
                </a:tc>
                <a:tc>
                  <a:txBody>
                    <a:bodyPr/>
                    <a:lstStyle/>
                    <a:p>
                      <a:pPr marL="0" marR="0" algn="ctr">
                        <a:lnSpc>
                          <a:spcPct val="115000"/>
                        </a:lnSpc>
                        <a:spcBef>
                          <a:spcPts val="0"/>
                        </a:spcBef>
                        <a:spcAft>
                          <a:spcPts val="0"/>
                        </a:spcAft>
                      </a:pPr>
                      <a:endParaRPr lang="en-US" sz="1600">
                        <a:solidFill>
                          <a:srgbClr val="000000"/>
                        </a:solidFill>
                        <a:effectLst/>
                        <a:latin typeface="Calibri"/>
                        <a:ea typeface="Times New Roman"/>
                        <a:cs typeface="Times New Roman"/>
                      </a:endParaRPr>
                    </a:p>
                  </a:txBody>
                  <a:tcPr marL="52302" marR="52302" marT="0" marB="0" anchor="ctr"/>
                </a:tc>
              </a:tr>
              <a:tr h="305127">
                <a:tc>
                  <a:txBody>
                    <a:bodyPr/>
                    <a:lstStyle/>
                    <a:p>
                      <a:pPr algn="r" fontAlgn="b"/>
                      <a:r>
                        <a:rPr lang="en-US" sz="1800" b="1" i="0" u="none" strike="noStrike">
                          <a:solidFill>
                            <a:schemeClr val="bg1"/>
                          </a:solidFill>
                          <a:effectLst/>
                          <a:latin typeface="Calibri"/>
                        </a:rPr>
                        <a:t>8</a:t>
                      </a:r>
                    </a:p>
                  </a:txBody>
                  <a:tcPr marL="7620" marR="7620" marT="7620" marB="0" anchor="b"/>
                </a:tc>
                <a:tc>
                  <a:txBody>
                    <a:bodyPr/>
                    <a:lstStyle/>
                    <a:p>
                      <a:pPr algn="r" fontAlgn="b"/>
                      <a:r>
                        <a:rPr lang="en-US" sz="1800" b="0" i="0" u="none" strike="noStrike">
                          <a:solidFill>
                            <a:srgbClr val="000000"/>
                          </a:solidFill>
                          <a:effectLst/>
                          <a:latin typeface="Calibri"/>
                        </a:rPr>
                        <a:t>488</a:t>
                      </a:r>
                    </a:p>
                  </a:txBody>
                  <a:tcPr marL="7620" marR="7620" marT="7620" marB="0" anchor="b"/>
                </a:tc>
                <a:tc>
                  <a:txBody>
                    <a:bodyPr/>
                    <a:lstStyle/>
                    <a:p>
                      <a:pPr algn="r" fontAlgn="b"/>
                      <a:r>
                        <a:rPr lang="en-US" sz="1800" b="0" i="0" u="none" strike="noStrike">
                          <a:solidFill>
                            <a:srgbClr val="000000"/>
                          </a:solidFill>
                          <a:effectLst/>
                          <a:latin typeface="Calibri"/>
                        </a:rPr>
                        <a:t>481</a:t>
                      </a:r>
                    </a:p>
                  </a:txBody>
                  <a:tcPr marL="7620" marR="7620" marT="7620" marB="0" anchor="b"/>
                </a:tc>
                <a:tc>
                  <a:txBody>
                    <a:bodyPr/>
                    <a:lstStyle/>
                    <a:p>
                      <a:pPr algn="r" fontAlgn="b"/>
                      <a:r>
                        <a:rPr lang="en-US" sz="1800" b="0" i="0" u="none" strike="noStrike">
                          <a:solidFill>
                            <a:srgbClr val="000000"/>
                          </a:solidFill>
                          <a:effectLst/>
                          <a:latin typeface="Calibri"/>
                        </a:rPr>
                        <a:t>-7</a:t>
                      </a:r>
                    </a:p>
                  </a:txBody>
                  <a:tcPr marL="7620" marR="7620" marT="7620" marB="0" anchor="b"/>
                </a:tc>
                <a:tc>
                  <a:txBody>
                    <a:bodyPr/>
                    <a:lstStyle/>
                    <a:p>
                      <a:pPr marL="0" marR="0" algn="ctr">
                        <a:lnSpc>
                          <a:spcPct val="115000"/>
                        </a:lnSpc>
                        <a:spcBef>
                          <a:spcPts val="0"/>
                        </a:spcBef>
                        <a:spcAft>
                          <a:spcPts val="0"/>
                        </a:spcAft>
                      </a:pPr>
                      <a:endParaRPr lang="en-US" sz="1600">
                        <a:solidFill>
                          <a:srgbClr val="000000"/>
                        </a:solidFill>
                        <a:effectLst/>
                        <a:latin typeface="Calibri"/>
                        <a:ea typeface="Times New Roman"/>
                        <a:cs typeface="Times New Roman"/>
                      </a:endParaRPr>
                    </a:p>
                  </a:txBody>
                  <a:tcPr marL="52302" marR="52302" marT="0" marB="0" anchor="ctr"/>
                </a:tc>
              </a:tr>
              <a:tr h="305127">
                <a:tc>
                  <a:txBody>
                    <a:bodyPr/>
                    <a:lstStyle/>
                    <a:p>
                      <a:pPr algn="r" fontAlgn="b"/>
                      <a:r>
                        <a:rPr lang="en-US" sz="1800" b="1" i="0" u="none" strike="noStrike">
                          <a:solidFill>
                            <a:schemeClr val="bg1"/>
                          </a:solidFill>
                          <a:effectLst/>
                          <a:latin typeface="Calibri"/>
                        </a:rPr>
                        <a:t>9</a:t>
                      </a:r>
                    </a:p>
                  </a:txBody>
                  <a:tcPr marL="7620" marR="7620" marT="7620" marB="0" anchor="b"/>
                </a:tc>
                <a:tc>
                  <a:txBody>
                    <a:bodyPr/>
                    <a:lstStyle/>
                    <a:p>
                      <a:pPr algn="r" fontAlgn="b"/>
                      <a:r>
                        <a:rPr lang="en-US" sz="1800" b="0" i="0" u="none" strike="noStrike">
                          <a:solidFill>
                            <a:srgbClr val="000000"/>
                          </a:solidFill>
                          <a:effectLst/>
                          <a:latin typeface="Calibri"/>
                        </a:rPr>
                        <a:t>488</a:t>
                      </a:r>
                    </a:p>
                  </a:txBody>
                  <a:tcPr marL="7620" marR="7620" marT="7620" marB="0" anchor="b"/>
                </a:tc>
                <a:tc>
                  <a:txBody>
                    <a:bodyPr/>
                    <a:lstStyle/>
                    <a:p>
                      <a:pPr algn="r" fontAlgn="b"/>
                      <a:r>
                        <a:rPr lang="en-US" sz="1800" b="0" i="0" u="none" strike="noStrike">
                          <a:solidFill>
                            <a:srgbClr val="000000"/>
                          </a:solidFill>
                          <a:effectLst/>
                          <a:latin typeface="Calibri"/>
                        </a:rPr>
                        <a:t>478</a:t>
                      </a:r>
                    </a:p>
                  </a:txBody>
                  <a:tcPr marL="7620" marR="7620" marT="7620" marB="0" anchor="b"/>
                </a:tc>
                <a:tc>
                  <a:txBody>
                    <a:bodyPr/>
                    <a:lstStyle/>
                    <a:p>
                      <a:pPr algn="r" fontAlgn="b"/>
                      <a:r>
                        <a:rPr lang="en-US" sz="1800" b="0" i="0" u="none" strike="noStrike">
                          <a:solidFill>
                            <a:srgbClr val="000000"/>
                          </a:solidFill>
                          <a:effectLst/>
                          <a:latin typeface="Calibri"/>
                        </a:rPr>
                        <a:t>-10</a:t>
                      </a:r>
                    </a:p>
                  </a:txBody>
                  <a:tcPr marL="7620" marR="7620" marT="7620" marB="0" anchor="b"/>
                </a:tc>
                <a:tc>
                  <a:txBody>
                    <a:bodyPr/>
                    <a:lstStyle/>
                    <a:p>
                      <a:pPr marL="0" marR="0">
                        <a:lnSpc>
                          <a:spcPct val="115000"/>
                        </a:lnSpc>
                        <a:spcBef>
                          <a:spcPts val="0"/>
                        </a:spcBef>
                        <a:spcAft>
                          <a:spcPts val="0"/>
                        </a:spcAft>
                      </a:pPr>
                      <a:endParaRPr lang="en-US" sz="1600">
                        <a:solidFill>
                          <a:srgbClr val="000000"/>
                        </a:solidFill>
                        <a:effectLst/>
                        <a:latin typeface="Calibri"/>
                        <a:ea typeface="Times New Roman"/>
                        <a:cs typeface="Times New Roman"/>
                      </a:endParaRPr>
                    </a:p>
                  </a:txBody>
                  <a:tcPr marL="52302" marR="52302" marT="0" marB="0"/>
                </a:tc>
              </a:tr>
              <a:tr h="305127">
                <a:tc>
                  <a:txBody>
                    <a:bodyPr/>
                    <a:lstStyle/>
                    <a:p>
                      <a:pPr algn="r" fontAlgn="b"/>
                      <a:r>
                        <a:rPr lang="en-US" sz="1800" b="1" i="0" u="none" strike="noStrike">
                          <a:solidFill>
                            <a:schemeClr val="bg1"/>
                          </a:solidFill>
                          <a:effectLst/>
                          <a:latin typeface="Calibri"/>
                        </a:rPr>
                        <a:t>10</a:t>
                      </a:r>
                    </a:p>
                  </a:txBody>
                  <a:tcPr marL="7620" marR="7620" marT="7620" marB="0" anchor="b"/>
                </a:tc>
                <a:tc>
                  <a:txBody>
                    <a:bodyPr/>
                    <a:lstStyle/>
                    <a:p>
                      <a:pPr algn="r" fontAlgn="b"/>
                      <a:r>
                        <a:rPr lang="en-US" sz="1800" b="0" i="0" u="none" strike="noStrike">
                          <a:solidFill>
                            <a:srgbClr val="000000"/>
                          </a:solidFill>
                          <a:effectLst/>
                          <a:latin typeface="Calibri"/>
                        </a:rPr>
                        <a:t>477</a:t>
                      </a:r>
                    </a:p>
                  </a:txBody>
                  <a:tcPr marL="7620" marR="7620" marT="7620" marB="0" anchor="b"/>
                </a:tc>
                <a:tc>
                  <a:txBody>
                    <a:bodyPr/>
                    <a:lstStyle/>
                    <a:p>
                      <a:pPr algn="r" fontAlgn="b"/>
                      <a:r>
                        <a:rPr lang="en-US" sz="1800" b="0" i="0" u="none" strike="noStrike">
                          <a:solidFill>
                            <a:srgbClr val="000000"/>
                          </a:solidFill>
                          <a:effectLst/>
                          <a:latin typeface="Calibri"/>
                        </a:rPr>
                        <a:t>477</a:t>
                      </a:r>
                    </a:p>
                  </a:txBody>
                  <a:tcPr marL="7620" marR="7620" marT="7620" marB="0" anchor="b"/>
                </a:tc>
                <a:tc>
                  <a:txBody>
                    <a:bodyPr/>
                    <a:lstStyle/>
                    <a:p>
                      <a:pPr algn="r" fontAlgn="b"/>
                      <a:r>
                        <a:rPr lang="en-US" sz="1800" b="0" i="0" u="none" strike="noStrike">
                          <a:solidFill>
                            <a:srgbClr val="000000"/>
                          </a:solidFill>
                          <a:effectLst/>
                          <a:latin typeface="Calibri"/>
                        </a:rPr>
                        <a:t>0</a:t>
                      </a:r>
                    </a:p>
                  </a:txBody>
                  <a:tcPr marL="7620" marR="7620" marT="7620" marB="0" anchor="b"/>
                </a:tc>
                <a:tc>
                  <a:txBody>
                    <a:bodyPr/>
                    <a:lstStyle/>
                    <a:p>
                      <a:pPr marL="0" marR="0" algn="ctr">
                        <a:lnSpc>
                          <a:spcPct val="115000"/>
                        </a:lnSpc>
                        <a:spcBef>
                          <a:spcPts val="0"/>
                        </a:spcBef>
                        <a:spcAft>
                          <a:spcPts val="0"/>
                        </a:spcAft>
                      </a:pPr>
                      <a:endParaRPr lang="en-US" sz="1600">
                        <a:solidFill>
                          <a:srgbClr val="000000"/>
                        </a:solidFill>
                        <a:effectLst/>
                        <a:latin typeface="Calibri"/>
                        <a:ea typeface="Times New Roman"/>
                        <a:cs typeface="Times New Roman"/>
                      </a:endParaRPr>
                    </a:p>
                  </a:txBody>
                  <a:tcPr marL="52302" marR="52302" marT="0" marB="0" anchor="ctr"/>
                </a:tc>
              </a:tr>
              <a:tr h="305127">
                <a:tc>
                  <a:txBody>
                    <a:bodyPr/>
                    <a:lstStyle/>
                    <a:p>
                      <a:pPr algn="r" fontAlgn="b"/>
                      <a:r>
                        <a:rPr lang="en-US" sz="1800" b="1" i="0" u="none" strike="noStrike" dirty="0">
                          <a:solidFill>
                            <a:schemeClr val="bg1"/>
                          </a:solidFill>
                          <a:effectLst/>
                          <a:latin typeface="Calibri"/>
                        </a:rPr>
                        <a:t>11. SOU</a:t>
                      </a:r>
                    </a:p>
                  </a:txBody>
                  <a:tcPr marL="7620" marR="7620" marT="7620" marB="0" anchor="b">
                    <a:solidFill>
                      <a:srgbClr val="00B0F0"/>
                    </a:solidFill>
                  </a:tcPr>
                </a:tc>
                <a:tc>
                  <a:txBody>
                    <a:bodyPr/>
                    <a:lstStyle/>
                    <a:p>
                      <a:pPr algn="r" fontAlgn="b"/>
                      <a:r>
                        <a:rPr lang="en-US" sz="1800" b="0" i="0" u="none" strike="noStrike">
                          <a:solidFill>
                            <a:srgbClr val="000000"/>
                          </a:solidFill>
                          <a:effectLst/>
                          <a:latin typeface="Calibri"/>
                        </a:rPr>
                        <a:t>503</a:t>
                      </a:r>
                    </a:p>
                  </a:txBody>
                  <a:tcPr marL="7620" marR="7620" marT="7620" marB="0" anchor="b">
                    <a:solidFill>
                      <a:srgbClr val="00B0F0"/>
                    </a:solidFill>
                  </a:tcPr>
                </a:tc>
                <a:tc>
                  <a:txBody>
                    <a:bodyPr/>
                    <a:lstStyle/>
                    <a:p>
                      <a:pPr algn="r" fontAlgn="b"/>
                      <a:r>
                        <a:rPr lang="en-US" sz="1800" b="0" i="0" u="none" strike="noStrike">
                          <a:solidFill>
                            <a:srgbClr val="000000"/>
                          </a:solidFill>
                          <a:effectLst/>
                          <a:latin typeface="Calibri"/>
                        </a:rPr>
                        <a:t>468</a:t>
                      </a:r>
                    </a:p>
                  </a:txBody>
                  <a:tcPr marL="7620" marR="7620" marT="7620" marB="0" anchor="b">
                    <a:solidFill>
                      <a:srgbClr val="00B0F0"/>
                    </a:solidFill>
                  </a:tcPr>
                </a:tc>
                <a:tc>
                  <a:txBody>
                    <a:bodyPr/>
                    <a:lstStyle/>
                    <a:p>
                      <a:pPr algn="r" fontAlgn="b"/>
                      <a:r>
                        <a:rPr lang="en-US" sz="1800" b="0" i="0" u="none" strike="noStrike">
                          <a:solidFill>
                            <a:srgbClr val="000000"/>
                          </a:solidFill>
                          <a:effectLst/>
                          <a:latin typeface="Calibri"/>
                        </a:rPr>
                        <a:t>-35</a:t>
                      </a:r>
                    </a:p>
                  </a:txBody>
                  <a:tcPr marL="7620" marR="7620" marT="7620" marB="0" anchor="b">
                    <a:solidFill>
                      <a:srgbClr val="00B0F0"/>
                    </a:solidFill>
                  </a:tcPr>
                </a:tc>
                <a:tc>
                  <a:txBody>
                    <a:bodyPr/>
                    <a:lstStyle/>
                    <a:p>
                      <a:pPr marL="0" marR="0" algn="ctr">
                        <a:lnSpc>
                          <a:spcPct val="115000"/>
                        </a:lnSpc>
                        <a:spcBef>
                          <a:spcPts val="0"/>
                        </a:spcBef>
                        <a:spcAft>
                          <a:spcPts val="0"/>
                        </a:spcAft>
                      </a:pPr>
                      <a:endParaRPr lang="en-US" sz="1600" b="1">
                        <a:solidFill>
                          <a:srgbClr val="000000"/>
                        </a:solidFill>
                        <a:effectLst/>
                        <a:latin typeface="Calibri"/>
                        <a:ea typeface="Times New Roman"/>
                        <a:cs typeface="Times New Roman"/>
                      </a:endParaRPr>
                    </a:p>
                  </a:txBody>
                  <a:tcPr marL="52302" marR="52302" marT="0" marB="0" anchor="ctr">
                    <a:solidFill>
                      <a:srgbClr val="00B0F0"/>
                    </a:solidFill>
                  </a:tcPr>
                </a:tc>
              </a:tr>
              <a:tr h="305127">
                <a:tc>
                  <a:txBody>
                    <a:bodyPr/>
                    <a:lstStyle/>
                    <a:p>
                      <a:pPr algn="r" fontAlgn="b"/>
                      <a:r>
                        <a:rPr lang="en-US" sz="1800" b="1" i="0" u="none" strike="noStrike">
                          <a:solidFill>
                            <a:schemeClr val="bg1"/>
                          </a:solidFill>
                          <a:effectLst/>
                          <a:latin typeface="Calibri"/>
                        </a:rPr>
                        <a:t>12</a:t>
                      </a:r>
                    </a:p>
                  </a:txBody>
                  <a:tcPr marL="7620" marR="7620" marT="7620" marB="0" anchor="b"/>
                </a:tc>
                <a:tc>
                  <a:txBody>
                    <a:bodyPr/>
                    <a:lstStyle/>
                    <a:p>
                      <a:pPr algn="r" fontAlgn="b"/>
                      <a:r>
                        <a:rPr lang="en-US" sz="1800" b="0" i="0" u="none" strike="noStrike">
                          <a:solidFill>
                            <a:srgbClr val="000000"/>
                          </a:solidFill>
                          <a:effectLst/>
                          <a:latin typeface="Calibri"/>
                        </a:rPr>
                        <a:t>507</a:t>
                      </a:r>
                    </a:p>
                  </a:txBody>
                  <a:tcPr marL="7620" marR="7620" marT="7620" marB="0" anchor="b"/>
                </a:tc>
                <a:tc>
                  <a:txBody>
                    <a:bodyPr/>
                    <a:lstStyle/>
                    <a:p>
                      <a:pPr algn="r" fontAlgn="b"/>
                      <a:r>
                        <a:rPr lang="en-US" sz="1800" b="0" i="0" u="none" strike="noStrike">
                          <a:solidFill>
                            <a:srgbClr val="000000"/>
                          </a:solidFill>
                          <a:effectLst/>
                          <a:latin typeface="Calibri"/>
                        </a:rPr>
                        <a:t>466</a:t>
                      </a:r>
                    </a:p>
                  </a:txBody>
                  <a:tcPr marL="7620" marR="7620" marT="7620" marB="0" anchor="b"/>
                </a:tc>
                <a:tc>
                  <a:txBody>
                    <a:bodyPr/>
                    <a:lstStyle/>
                    <a:p>
                      <a:pPr algn="r" fontAlgn="b"/>
                      <a:r>
                        <a:rPr lang="en-US" sz="1800" b="0" i="0" u="none" strike="noStrike">
                          <a:solidFill>
                            <a:srgbClr val="000000"/>
                          </a:solidFill>
                          <a:effectLst/>
                          <a:latin typeface="Calibri"/>
                        </a:rPr>
                        <a:t>-41</a:t>
                      </a:r>
                    </a:p>
                  </a:txBody>
                  <a:tcPr marL="7620" marR="7620" marT="7620" marB="0" anchor="b"/>
                </a:tc>
                <a:tc>
                  <a:txBody>
                    <a:bodyPr/>
                    <a:lstStyle/>
                    <a:p>
                      <a:pPr marL="0" marR="0" algn="ctr">
                        <a:lnSpc>
                          <a:spcPct val="115000"/>
                        </a:lnSpc>
                        <a:spcBef>
                          <a:spcPts val="0"/>
                        </a:spcBef>
                        <a:spcAft>
                          <a:spcPts val="0"/>
                        </a:spcAft>
                      </a:pPr>
                      <a:endParaRPr lang="en-US" sz="1600">
                        <a:solidFill>
                          <a:srgbClr val="000000"/>
                        </a:solidFill>
                        <a:effectLst/>
                        <a:latin typeface="Calibri"/>
                        <a:ea typeface="Times New Roman"/>
                        <a:cs typeface="Times New Roman"/>
                      </a:endParaRPr>
                    </a:p>
                  </a:txBody>
                  <a:tcPr marL="52302" marR="52302" marT="0" marB="0" anchor="ctr"/>
                </a:tc>
              </a:tr>
              <a:tr h="305127">
                <a:tc>
                  <a:txBody>
                    <a:bodyPr/>
                    <a:lstStyle/>
                    <a:p>
                      <a:pPr algn="r" fontAlgn="b"/>
                      <a:r>
                        <a:rPr lang="en-US" sz="1800" b="1" i="0" u="none" strike="noStrike">
                          <a:solidFill>
                            <a:schemeClr val="bg1"/>
                          </a:solidFill>
                          <a:effectLst/>
                          <a:latin typeface="Calibri"/>
                        </a:rPr>
                        <a:t>13</a:t>
                      </a:r>
                    </a:p>
                  </a:txBody>
                  <a:tcPr marL="7620" marR="7620" marT="7620" marB="0" anchor="b"/>
                </a:tc>
                <a:tc>
                  <a:txBody>
                    <a:bodyPr/>
                    <a:lstStyle/>
                    <a:p>
                      <a:pPr algn="r" fontAlgn="b"/>
                      <a:r>
                        <a:rPr lang="en-US" sz="1800" b="0" i="0" u="none" strike="noStrike">
                          <a:solidFill>
                            <a:srgbClr val="000000"/>
                          </a:solidFill>
                          <a:effectLst/>
                          <a:latin typeface="Calibri"/>
                        </a:rPr>
                        <a:t>512</a:t>
                      </a:r>
                    </a:p>
                  </a:txBody>
                  <a:tcPr marL="7620" marR="7620" marT="7620" marB="0" anchor="b"/>
                </a:tc>
                <a:tc>
                  <a:txBody>
                    <a:bodyPr/>
                    <a:lstStyle/>
                    <a:p>
                      <a:pPr algn="r" fontAlgn="b"/>
                      <a:r>
                        <a:rPr lang="en-US" sz="1800" b="0" i="0" u="none" strike="noStrike">
                          <a:solidFill>
                            <a:srgbClr val="000000"/>
                          </a:solidFill>
                          <a:effectLst/>
                          <a:latin typeface="Calibri"/>
                        </a:rPr>
                        <a:t>435</a:t>
                      </a:r>
                    </a:p>
                  </a:txBody>
                  <a:tcPr marL="7620" marR="7620" marT="7620" marB="0" anchor="b"/>
                </a:tc>
                <a:tc>
                  <a:txBody>
                    <a:bodyPr/>
                    <a:lstStyle/>
                    <a:p>
                      <a:pPr algn="r" fontAlgn="b"/>
                      <a:r>
                        <a:rPr lang="en-US" sz="1800" b="0" i="0" u="none" strike="noStrike">
                          <a:solidFill>
                            <a:srgbClr val="000000"/>
                          </a:solidFill>
                          <a:effectLst/>
                          <a:latin typeface="Calibri"/>
                        </a:rPr>
                        <a:t>-77</a:t>
                      </a:r>
                    </a:p>
                  </a:txBody>
                  <a:tcPr marL="7620" marR="7620" marT="7620" marB="0" anchor="b"/>
                </a:tc>
                <a:tc>
                  <a:txBody>
                    <a:bodyPr/>
                    <a:lstStyle/>
                    <a:p>
                      <a:pPr marL="0" marR="0" algn="ctr">
                        <a:lnSpc>
                          <a:spcPct val="115000"/>
                        </a:lnSpc>
                        <a:spcBef>
                          <a:spcPts val="0"/>
                        </a:spcBef>
                        <a:spcAft>
                          <a:spcPts val="0"/>
                        </a:spcAft>
                      </a:pPr>
                      <a:endParaRPr lang="en-US" sz="1600">
                        <a:solidFill>
                          <a:srgbClr val="000000"/>
                        </a:solidFill>
                        <a:effectLst/>
                        <a:latin typeface="Calibri"/>
                        <a:ea typeface="Times New Roman"/>
                        <a:cs typeface="Times New Roman"/>
                      </a:endParaRPr>
                    </a:p>
                  </a:txBody>
                  <a:tcPr marL="52302" marR="52302" marT="0" marB="0" anchor="ctr"/>
                </a:tc>
              </a:tr>
              <a:tr h="305127">
                <a:tc>
                  <a:txBody>
                    <a:bodyPr/>
                    <a:lstStyle/>
                    <a:p>
                      <a:pPr algn="r" fontAlgn="b"/>
                      <a:r>
                        <a:rPr lang="en-US" sz="1800" b="1" i="0" u="none" strike="noStrike" dirty="0">
                          <a:solidFill>
                            <a:schemeClr val="bg1"/>
                          </a:solidFill>
                          <a:effectLst/>
                          <a:latin typeface="Calibri"/>
                        </a:rPr>
                        <a:t>14</a:t>
                      </a:r>
                    </a:p>
                  </a:txBody>
                  <a:tcPr marL="7620" marR="7620" marT="7620" marB="0" anchor="b">
                    <a:solidFill>
                      <a:schemeClr val="tx1"/>
                    </a:solidFill>
                  </a:tcPr>
                </a:tc>
                <a:tc>
                  <a:txBody>
                    <a:bodyPr/>
                    <a:lstStyle/>
                    <a:p>
                      <a:pPr algn="r" fontAlgn="b"/>
                      <a:r>
                        <a:rPr lang="en-US" sz="1800" b="0" i="0" u="none" strike="noStrike" dirty="0">
                          <a:solidFill>
                            <a:srgbClr val="000000"/>
                          </a:solidFill>
                          <a:effectLst/>
                          <a:latin typeface="Calibri"/>
                        </a:rPr>
                        <a:t>453</a:t>
                      </a:r>
                    </a:p>
                  </a:txBody>
                  <a:tcPr marL="7620" marR="7620" marT="7620" marB="0" anchor="b">
                    <a:solidFill>
                      <a:schemeClr val="bg1">
                        <a:lumMod val="95000"/>
                      </a:schemeClr>
                    </a:solidFill>
                  </a:tcPr>
                </a:tc>
                <a:tc>
                  <a:txBody>
                    <a:bodyPr/>
                    <a:lstStyle/>
                    <a:p>
                      <a:pPr algn="r" fontAlgn="b"/>
                      <a:r>
                        <a:rPr lang="en-US" sz="1800" b="0" i="0" u="none" strike="noStrike" dirty="0">
                          <a:solidFill>
                            <a:srgbClr val="000000"/>
                          </a:solidFill>
                          <a:effectLst/>
                          <a:latin typeface="Calibri"/>
                        </a:rPr>
                        <a:t>412</a:t>
                      </a:r>
                    </a:p>
                  </a:txBody>
                  <a:tcPr marL="7620" marR="7620" marT="7620" marB="0" anchor="b">
                    <a:solidFill>
                      <a:schemeClr val="bg1">
                        <a:lumMod val="95000"/>
                      </a:schemeClr>
                    </a:solidFill>
                  </a:tcPr>
                </a:tc>
                <a:tc>
                  <a:txBody>
                    <a:bodyPr/>
                    <a:lstStyle/>
                    <a:p>
                      <a:pPr algn="r" fontAlgn="b"/>
                      <a:r>
                        <a:rPr lang="en-US" sz="1800" b="0" i="0" u="none" strike="noStrike" dirty="0">
                          <a:solidFill>
                            <a:srgbClr val="000000"/>
                          </a:solidFill>
                          <a:effectLst/>
                          <a:latin typeface="Calibri"/>
                        </a:rPr>
                        <a:t>-41</a:t>
                      </a:r>
                    </a:p>
                  </a:txBody>
                  <a:tcPr marL="7620" marR="7620" marT="7620" marB="0" anchor="b">
                    <a:solidFill>
                      <a:schemeClr val="bg1">
                        <a:lumMod val="95000"/>
                      </a:schemeClr>
                    </a:solidFill>
                  </a:tcPr>
                </a:tc>
                <a:tc>
                  <a:txBody>
                    <a:bodyPr/>
                    <a:lstStyle/>
                    <a:p>
                      <a:pPr marL="0" marR="0" algn="ctr">
                        <a:lnSpc>
                          <a:spcPct val="115000"/>
                        </a:lnSpc>
                        <a:spcBef>
                          <a:spcPts val="0"/>
                        </a:spcBef>
                        <a:spcAft>
                          <a:spcPts val="0"/>
                        </a:spcAft>
                      </a:pPr>
                      <a:endParaRPr lang="en-US" sz="1600" b="1" dirty="0">
                        <a:solidFill>
                          <a:srgbClr val="000000"/>
                        </a:solidFill>
                        <a:effectLst/>
                        <a:latin typeface="Calibri"/>
                        <a:ea typeface="Times New Roman"/>
                        <a:cs typeface="Times New Roman"/>
                      </a:endParaRPr>
                    </a:p>
                  </a:txBody>
                  <a:tcPr marL="52302" marR="52302" marT="0" marB="0" anchor="ctr">
                    <a:solidFill>
                      <a:schemeClr val="bg1">
                        <a:lumMod val="95000"/>
                      </a:schemeClr>
                    </a:solidFill>
                  </a:tcPr>
                </a:tc>
              </a:tr>
            </a:tbl>
          </a:graphicData>
        </a:graphic>
      </p:graphicFrame>
      <p:graphicFrame>
        <p:nvGraphicFramePr>
          <p:cNvPr id="2085" name="Table 2084"/>
          <p:cNvGraphicFramePr>
            <a:graphicFrameLocks noGrp="1"/>
          </p:cNvGraphicFramePr>
          <p:nvPr>
            <p:extLst>
              <p:ext uri="{D42A27DB-BD31-4B8C-83A1-F6EECF244321}">
                <p14:modId xmlns:p14="http://schemas.microsoft.com/office/powerpoint/2010/main" xmlns="" val="330208453"/>
              </p:ext>
            </p:extLst>
          </p:nvPr>
        </p:nvGraphicFramePr>
        <p:xfrm>
          <a:off x="5176116" y="1351193"/>
          <a:ext cx="3852366" cy="1568567"/>
        </p:xfrm>
        <a:graphic>
          <a:graphicData uri="http://schemas.openxmlformats.org/drawingml/2006/table">
            <a:tbl>
              <a:tblPr firstRow="1" firstCol="1" bandRow="1">
                <a:tableStyleId>{35758FB7-9AC5-4552-8A53-C91805E547FA}</a:tableStyleId>
              </a:tblPr>
              <a:tblGrid>
                <a:gridCol w="627403"/>
                <a:gridCol w="3224963"/>
              </a:tblGrid>
              <a:tr h="205877">
                <a:tc>
                  <a:txBody>
                    <a:bodyPr/>
                    <a:lstStyle/>
                    <a:p>
                      <a:pPr marL="0" marR="0">
                        <a:lnSpc>
                          <a:spcPct val="115000"/>
                        </a:lnSpc>
                        <a:spcBef>
                          <a:spcPts val="0"/>
                        </a:spcBef>
                        <a:spcAft>
                          <a:spcPts val="0"/>
                        </a:spcAft>
                      </a:pPr>
                      <a:r>
                        <a:rPr lang="en-US" sz="1000" dirty="0">
                          <a:effectLst/>
                        </a:rPr>
                        <a:t>Key:</a:t>
                      </a:r>
                      <a:endParaRPr lang="en-US" sz="1000" dirty="0">
                        <a:effectLst/>
                        <a:latin typeface="Calibri"/>
                        <a:ea typeface="Calibri"/>
                        <a:cs typeface="Times New Roman"/>
                      </a:endParaRPr>
                    </a:p>
                  </a:txBody>
                  <a:tcPr marL="61791" marR="61791" marT="0" marB="0"/>
                </a:tc>
                <a:tc>
                  <a:txBody>
                    <a:bodyPr/>
                    <a:lstStyle/>
                    <a:p>
                      <a:endParaRPr lang="en-US" sz="1000" dirty="0">
                        <a:effectLst/>
                        <a:latin typeface="Calibri"/>
                      </a:endParaRPr>
                    </a:p>
                  </a:txBody>
                  <a:tcPr marL="61791" marR="61791" marT="0" marB="0"/>
                </a:tc>
              </a:tr>
              <a:tr h="272538">
                <a:tc>
                  <a:txBody>
                    <a:bodyPr/>
                    <a:lstStyle/>
                    <a:p>
                      <a:pPr marL="0" marR="0">
                        <a:lnSpc>
                          <a:spcPct val="115000"/>
                        </a:lnSpc>
                        <a:spcBef>
                          <a:spcPts val="0"/>
                        </a:spcBef>
                        <a:spcAft>
                          <a:spcPts val="0"/>
                        </a:spcAft>
                      </a:pPr>
                      <a:endParaRPr lang="en-US" sz="1000" dirty="0">
                        <a:solidFill>
                          <a:srgbClr val="000000"/>
                        </a:solidFill>
                        <a:effectLst/>
                        <a:latin typeface="Calibri"/>
                        <a:ea typeface="Times New Roman"/>
                        <a:cs typeface="Times New Roman"/>
                      </a:endParaRPr>
                    </a:p>
                  </a:txBody>
                  <a:tcPr marL="61791" marR="61791" marT="0" marB="0"/>
                </a:tc>
                <a:tc>
                  <a:txBody>
                    <a:bodyPr/>
                    <a:lstStyle/>
                    <a:p>
                      <a:pPr marL="0" marR="0">
                        <a:lnSpc>
                          <a:spcPct val="115000"/>
                        </a:lnSpc>
                        <a:spcBef>
                          <a:spcPts val="0"/>
                        </a:spcBef>
                        <a:spcAft>
                          <a:spcPts val="0"/>
                        </a:spcAft>
                      </a:pPr>
                      <a:r>
                        <a:rPr lang="en-US" sz="1200" dirty="0">
                          <a:effectLst/>
                        </a:rPr>
                        <a:t>= Improvement by 10 points or more</a:t>
                      </a:r>
                      <a:endParaRPr lang="en-US" sz="1200" dirty="0">
                        <a:effectLst/>
                        <a:latin typeface="Calibri"/>
                        <a:ea typeface="Calibri"/>
                        <a:cs typeface="Times New Roman"/>
                      </a:endParaRPr>
                    </a:p>
                  </a:txBody>
                  <a:tcPr marL="61791" marR="61791" marT="0" marB="0"/>
                </a:tc>
              </a:tr>
              <a:tr h="272538">
                <a:tc>
                  <a:txBody>
                    <a:bodyPr/>
                    <a:lstStyle/>
                    <a:p>
                      <a:pPr marL="0" marR="0">
                        <a:lnSpc>
                          <a:spcPct val="115000"/>
                        </a:lnSpc>
                        <a:spcBef>
                          <a:spcPts val="0"/>
                        </a:spcBef>
                        <a:spcAft>
                          <a:spcPts val="0"/>
                        </a:spcAft>
                      </a:pPr>
                      <a:endParaRPr lang="en-US" sz="1000" dirty="0">
                        <a:solidFill>
                          <a:srgbClr val="000000"/>
                        </a:solidFill>
                        <a:effectLst/>
                        <a:latin typeface="Calibri"/>
                        <a:ea typeface="Times New Roman"/>
                        <a:cs typeface="Times New Roman"/>
                      </a:endParaRPr>
                    </a:p>
                  </a:txBody>
                  <a:tcPr marL="61791" marR="61791" marT="0" marB="0"/>
                </a:tc>
                <a:tc>
                  <a:txBody>
                    <a:bodyPr/>
                    <a:lstStyle/>
                    <a:p>
                      <a:pPr marL="0" marR="0">
                        <a:lnSpc>
                          <a:spcPct val="115000"/>
                        </a:lnSpc>
                        <a:spcBef>
                          <a:spcPts val="0"/>
                        </a:spcBef>
                        <a:spcAft>
                          <a:spcPts val="0"/>
                        </a:spcAft>
                      </a:pPr>
                      <a:r>
                        <a:rPr lang="en-US" sz="1200" dirty="0">
                          <a:effectLst/>
                        </a:rPr>
                        <a:t>= Improvement by less than 10 points</a:t>
                      </a:r>
                      <a:endParaRPr lang="en-US" sz="1200" dirty="0">
                        <a:effectLst/>
                        <a:latin typeface="Calibri"/>
                        <a:ea typeface="Calibri"/>
                        <a:cs typeface="Times New Roman"/>
                      </a:endParaRPr>
                    </a:p>
                  </a:txBody>
                  <a:tcPr marL="61791" marR="61791" marT="0" marB="0"/>
                </a:tc>
              </a:tr>
              <a:tr h="272538">
                <a:tc>
                  <a:txBody>
                    <a:bodyPr/>
                    <a:lstStyle/>
                    <a:p>
                      <a:pPr marL="0" marR="0">
                        <a:lnSpc>
                          <a:spcPct val="115000"/>
                        </a:lnSpc>
                        <a:spcBef>
                          <a:spcPts val="0"/>
                        </a:spcBef>
                        <a:spcAft>
                          <a:spcPts val="0"/>
                        </a:spcAft>
                      </a:pPr>
                      <a:endParaRPr lang="en-US" sz="1000" dirty="0">
                        <a:solidFill>
                          <a:srgbClr val="000000"/>
                        </a:solidFill>
                        <a:effectLst/>
                        <a:latin typeface="Calibri"/>
                        <a:ea typeface="Times New Roman"/>
                        <a:cs typeface="Times New Roman"/>
                      </a:endParaRPr>
                    </a:p>
                  </a:txBody>
                  <a:tcPr marL="61791" marR="61791" marT="0" marB="0"/>
                </a:tc>
                <a:tc>
                  <a:txBody>
                    <a:bodyPr/>
                    <a:lstStyle/>
                    <a:p>
                      <a:pPr marL="0" marR="0">
                        <a:lnSpc>
                          <a:spcPct val="115000"/>
                        </a:lnSpc>
                        <a:spcBef>
                          <a:spcPts val="0"/>
                        </a:spcBef>
                        <a:spcAft>
                          <a:spcPts val="0"/>
                        </a:spcAft>
                      </a:pPr>
                      <a:r>
                        <a:rPr lang="en-US" sz="1200" dirty="0">
                          <a:effectLst/>
                        </a:rPr>
                        <a:t>= Decline by 10 points or more</a:t>
                      </a:r>
                      <a:endParaRPr lang="en-US" sz="1200" dirty="0">
                        <a:effectLst/>
                        <a:latin typeface="Calibri"/>
                        <a:ea typeface="Calibri"/>
                        <a:cs typeface="Times New Roman"/>
                      </a:endParaRPr>
                    </a:p>
                  </a:txBody>
                  <a:tcPr marL="61791" marR="61791" marT="0" marB="0"/>
                </a:tc>
              </a:tr>
              <a:tr h="272538">
                <a:tc>
                  <a:txBody>
                    <a:bodyPr/>
                    <a:lstStyle/>
                    <a:p>
                      <a:pPr marL="0" marR="0">
                        <a:lnSpc>
                          <a:spcPct val="115000"/>
                        </a:lnSpc>
                        <a:spcBef>
                          <a:spcPts val="0"/>
                        </a:spcBef>
                        <a:spcAft>
                          <a:spcPts val="0"/>
                        </a:spcAft>
                      </a:pPr>
                      <a:endParaRPr lang="en-US" sz="1000" dirty="0">
                        <a:solidFill>
                          <a:srgbClr val="000000"/>
                        </a:solidFill>
                        <a:effectLst/>
                        <a:latin typeface="Calibri"/>
                        <a:ea typeface="Times New Roman"/>
                        <a:cs typeface="Times New Roman"/>
                      </a:endParaRPr>
                    </a:p>
                  </a:txBody>
                  <a:tcPr marL="61791" marR="61791" marT="0" marB="0"/>
                </a:tc>
                <a:tc>
                  <a:txBody>
                    <a:bodyPr/>
                    <a:lstStyle/>
                    <a:p>
                      <a:pPr marL="0" marR="0">
                        <a:lnSpc>
                          <a:spcPct val="115000"/>
                        </a:lnSpc>
                        <a:spcBef>
                          <a:spcPts val="0"/>
                        </a:spcBef>
                        <a:spcAft>
                          <a:spcPts val="0"/>
                        </a:spcAft>
                      </a:pPr>
                      <a:r>
                        <a:rPr lang="en-US" sz="1200" dirty="0">
                          <a:effectLst/>
                        </a:rPr>
                        <a:t>= Decline by less than 10 points</a:t>
                      </a:r>
                      <a:endParaRPr lang="en-US" sz="1200" dirty="0">
                        <a:effectLst/>
                        <a:latin typeface="Calibri"/>
                        <a:ea typeface="Calibri"/>
                        <a:cs typeface="Times New Roman"/>
                      </a:endParaRPr>
                    </a:p>
                  </a:txBody>
                  <a:tcPr marL="61791" marR="61791" marT="0" marB="0"/>
                </a:tc>
              </a:tr>
              <a:tr h="272538">
                <a:tc>
                  <a:txBody>
                    <a:bodyPr/>
                    <a:lstStyle/>
                    <a:p>
                      <a:pPr marL="0" marR="0">
                        <a:lnSpc>
                          <a:spcPct val="115000"/>
                        </a:lnSpc>
                        <a:spcBef>
                          <a:spcPts val="0"/>
                        </a:spcBef>
                        <a:spcAft>
                          <a:spcPts val="0"/>
                        </a:spcAft>
                      </a:pPr>
                      <a:endParaRPr lang="en-US" sz="1000" dirty="0">
                        <a:solidFill>
                          <a:srgbClr val="000000"/>
                        </a:solidFill>
                        <a:effectLst/>
                        <a:latin typeface="Calibri"/>
                        <a:ea typeface="Times New Roman"/>
                        <a:cs typeface="Times New Roman"/>
                      </a:endParaRPr>
                    </a:p>
                  </a:txBody>
                  <a:tcPr marL="61791" marR="61791" marT="0" marB="0"/>
                </a:tc>
                <a:tc>
                  <a:txBody>
                    <a:bodyPr/>
                    <a:lstStyle/>
                    <a:p>
                      <a:pPr marL="0" marR="0">
                        <a:lnSpc>
                          <a:spcPct val="115000"/>
                        </a:lnSpc>
                        <a:spcBef>
                          <a:spcPts val="0"/>
                        </a:spcBef>
                        <a:spcAft>
                          <a:spcPts val="0"/>
                        </a:spcAft>
                      </a:pPr>
                      <a:r>
                        <a:rPr lang="en-US" sz="1200" dirty="0">
                          <a:effectLst/>
                        </a:rPr>
                        <a:t>= No change</a:t>
                      </a:r>
                      <a:endParaRPr lang="en-US" sz="1200" dirty="0">
                        <a:effectLst/>
                        <a:latin typeface="Calibri"/>
                        <a:ea typeface="Calibri"/>
                        <a:cs typeface="Times New Roman"/>
                      </a:endParaRPr>
                    </a:p>
                  </a:txBody>
                  <a:tcPr marL="61791" marR="61791" marT="0" marB="0"/>
                </a:tc>
              </a:tr>
            </a:tbl>
          </a:graphicData>
        </a:graphic>
      </p:graphicFrame>
      <p:grpSp>
        <p:nvGrpSpPr>
          <p:cNvPr id="2086" name="Group 2085"/>
          <p:cNvGrpSpPr/>
          <p:nvPr/>
        </p:nvGrpSpPr>
        <p:grpSpPr>
          <a:xfrm>
            <a:off x="5301429" y="1604564"/>
            <a:ext cx="266700" cy="1264443"/>
            <a:chOff x="5055568" y="1723230"/>
            <a:chExt cx="266700" cy="1264443"/>
          </a:xfrm>
        </p:grpSpPr>
        <p:sp>
          <p:nvSpPr>
            <p:cNvPr id="266" name="Up Arrow 265"/>
            <p:cNvSpPr/>
            <p:nvPr/>
          </p:nvSpPr>
          <p:spPr>
            <a:xfrm>
              <a:off x="5076056" y="1723230"/>
              <a:ext cx="236538" cy="174625"/>
            </a:xfrm>
            <a:prstGeom prst="upArrow">
              <a:avLst/>
            </a:prstGeom>
            <a:solidFill>
              <a:srgbClr val="00B050"/>
            </a:solidFill>
            <a:ln w="25400" cap="flat" cmpd="sng" algn="ctr">
              <a:solidFill>
                <a:srgbClr val="00B050"/>
              </a:solidFill>
              <a:prstDash val="solid"/>
            </a:ln>
            <a:effectLst/>
          </p:spPr>
          <p:txBody>
            <a:bodyPr rtlCol="0" anchor="t"/>
            <a:lstStyle/>
            <a:p>
              <a:endParaRPr lang="en-US"/>
            </a:p>
          </p:txBody>
        </p:sp>
        <p:sp>
          <p:nvSpPr>
            <p:cNvPr id="267" name="Up Arrow 266"/>
            <p:cNvSpPr/>
            <p:nvPr/>
          </p:nvSpPr>
          <p:spPr>
            <a:xfrm>
              <a:off x="5076056" y="2007391"/>
              <a:ext cx="236537" cy="174625"/>
            </a:xfrm>
            <a:prstGeom prst="upArrow">
              <a:avLst/>
            </a:prstGeom>
            <a:solidFill>
              <a:srgbClr val="4F81BD"/>
            </a:solidFill>
            <a:ln w="25400" cap="flat" cmpd="sng" algn="ctr">
              <a:solidFill>
                <a:srgbClr val="4F81BD">
                  <a:shade val="50000"/>
                </a:srgbClr>
              </a:solidFill>
              <a:prstDash val="solid"/>
            </a:ln>
            <a:effectLst/>
          </p:spPr>
          <p:txBody>
            <a:bodyPr rtlCol="0" anchor="t"/>
            <a:lstStyle/>
            <a:p>
              <a:endParaRPr lang="en-US"/>
            </a:p>
          </p:txBody>
        </p:sp>
        <p:sp>
          <p:nvSpPr>
            <p:cNvPr id="268" name="Up Arrow 267"/>
            <p:cNvSpPr/>
            <p:nvPr/>
          </p:nvSpPr>
          <p:spPr>
            <a:xfrm flipV="1">
              <a:off x="5107806" y="2298698"/>
              <a:ext cx="204788" cy="168275"/>
            </a:xfrm>
            <a:prstGeom prst="upArrow">
              <a:avLst/>
            </a:prstGeom>
            <a:solidFill>
              <a:srgbClr val="FF0000"/>
            </a:solidFill>
            <a:ln w="25400" cap="flat" cmpd="sng" algn="ctr">
              <a:solidFill>
                <a:srgbClr val="FF0000"/>
              </a:solidFill>
              <a:prstDash val="solid"/>
            </a:ln>
            <a:effectLst/>
          </p:spPr>
          <p:txBody>
            <a:bodyPr rtlCol="0" anchor="t"/>
            <a:lstStyle/>
            <a:p>
              <a:endParaRPr lang="en-US"/>
            </a:p>
          </p:txBody>
        </p:sp>
        <p:sp>
          <p:nvSpPr>
            <p:cNvPr id="269" name="Up Arrow 268"/>
            <p:cNvSpPr/>
            <p:nvPr/>
          </p:nvSpPr>
          <p:spPr>
            <a:xfrm flipV="1">
              <a:off x="5083993" y="2577305"/>
              <a:ext cx="220663" cy="160338"/>
            </a:xfrm>
            <a:prstGeom prst="upArrow">
              <a:avLst/>
            </a:prstGeom>
            <a:solidFill>
              <a:srgbClr val="FFC000"/>
            </a:solidFill>
            <a:ln w="25400" cap="flat" cmpd="sng" algn="ctr">
              <a:solidFill>
                <a:srgbClr val="FFC000"/>
              </a:solidFill>
              <a:prstDash val="solid"/>
            </a:ln>
            <a:effectLst/>
          </p:spPr>
          <p:txBody>
            <a:bodyPr rtlCol="0" anchor="t"/>
            <a:lstStyle/>
            <a:p>
              <a:endParaRPr lang="en-US"/>
            </a:p>
          </p:txBody>
        </p:sp>
        <p:sp>
          <p:nvSpPr>
            <p:cNvPr id="270" name="Left-Right Arrow 269"/>
            <p:cNvSpPr/>
            <p:nvPr/>
          </p:nvSpPr>
          <p:spPr>
            <a:xfrm flipV="1">
              <a:off x="5055568" y="2813048"/>
              <a:ext cx="266700" cy="174625"/>
            </a:xfrm>
            <a:prstGeom prst="leftRightArrow">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t"/>
            <a:lstStyle/>
            <a:p>
              <a:endParaRPr lang="en-US"/>
            </a:p>
          </p:txBody>
        </p:sp>
      </p:grpSp>
      <p:grpSp>
        <p:nvGrpSpPr>
          <p:cNvPr id="3" name="Group 2"/>
          <p:cNvGrpSpPr/>
          <p:nvPr/>
        </p:nvGrpSpPr>
        <p:grpSpPr>
          <a:xfrm>
            <a:off x="4355976" y="1803399"/>
            <a:ext cx="289719" cy="4370980"/>
            <a:chOff x="4355976" y="1803399"/>
            <a:chExt cx="289719" cy="4370980"/>
          </a:xfrm>
        </p:grpSpPr>
        <p:sp>
          <p:nvSpPr>
            <p:cNvPr id="236" name="Up Arrow 235"/>
            <p:cNvSpPr/>
            <p:nvPr/>
          </p:nvSpPr>
          <p:spPr>
            <a:xfrm flipV="1">
              <a:off x="4400426" y="4221088"/>
              <a:ext cx="198438" cy="160338"/>
            </a:xfrm>
            <a:prstGeom prst="upArrow">
              <a:avLst/>
            </a:prstGeom>
            <a:solidFill>
              <a:srgbClr val="FFC000"/>
            </a:solidFill>
            <a:ln w="25400" cap="flat" cmpd="sng" algn="ctr">
              <a:solidFill>
                <a:srgbClr val="FFC000"/>
              </a:solidFill>
              <a:prstDash val="solid"/>
            </a:ln>
            <a:effectLst/>
          </p:spPr>
          <p:txBody>
            <a:bodyPr rtlCol="0" anchor="t"/>
            <a:lstStyle/>
            <a:p>
              <a:endParaRPr lang="en-US"/>
            </a:p>
          </p:txBody>
        </p:sp>
        <p:sp>
          <p:nvSpPr>
            <p:cNvPr id="239" name="Up Arrow 238"/>
            <p:cNvSpPr/>
            <p:nvPr/>
          </p:nvSpPr>
          <p:spPr>
            <a:xfrm flipV="1">
              <a:off x="4402014" y="3594893"/>
              <a:ext cx="196850" cy="160338"/>
            </a:xfrm>
            <a:prstGeom prst="upArrow">
              <a:avLst/>
            </a:prstGeom>
            <a:solidFill>
              <a:srgbClr val="FF0000"/>
            </a:solidFill>
            <a:ln w="25400" cap="flat" cmpd="sng" algn="ctr">
              <a:solidFill>
                <a:srgbClr val="FF0000"/>
              </a:solidFill>
              <a:prstDash val="solid"/>
            </a:ln>
            <a:effectLst/>
          </p:spPr>
          <p:txBody>
            <a:bodyPr rtlCol="0" anchor="t"/>
            <a:lstStyle/>
            <a:p>
              <a:endParaRPr lang="en-US"/>
            </a:p>
          </p:txBody>
        </p:sp>
        <p:sp>
          <p:nvSpPr>
            <p:cNvPr id="242" name="Up Arrow 241"/>
            <p:cNvSpPr/>
            <p:nvPr/>
          </p:nvSpPr>
          <p:spPr>
            <a:xfrm flipV="1">
              <a:off x="4402014" y="3872706"/>
              <a:ext cx="220663" cy="160338"/>
            </a:xfrm>
            <a:prstGeom prst="upArrow">
              <a:avLst/>
            </a:prstGeom>
            <a:solidFill>
              <a:srgbClr val="FF0000"/>
            </a:solidFill>
            <a:ln w="25400" cap="flat" cmpd="sng" algn="ctr">
              <a:solidFill>
                <a:srgbClr val="FF0000"/>
              </a:solidFill>
              <a:prstDash val="solid"/>
            </a:ln>
            <a:effectLst/>
          </p:spPr>
          <p:txBody>
            <a:bodyPr rtlCol="0" anchor="t"/>
            <a:lstStyle/>
            <a:p>
              <a:endParaRPr lang="en-US"/>
            </a:p>
          </p:txBody>
        </p:sp>
        <p:sp>
          <p:nvSpPr>
            <p:cNvPr id="245" name="Up Arrow 244"/>
            <p:cNvSpPr/>
            <p:nvPr/>
          </p:nvSpPr>
          <p:spPr>
            <a:xfrm flipV="1">
              <a:off x="4416302" y="4515638"/>
              <a:ext cx="206375" cy="168275"/>
            </a:xfrm>
            <a:prstGeom prst="upArrow">
              <a:avLst/>
            </a:prstGeom>
            <a:solidFill>
              <a:srgbClr val="FF0000"/>
            </a:solidFill>
            <a:ln w="25400" cap="flat" cmpd="sng" algn="ctr">
              <a:solidFill>
                <a:srgbClr val="FF0000"/>
              </a:solidFill>
              <a:prstDash val="solid"/>
            </a:ln>
            <a:effectLst/>
          </p:spPr>
          <p:txBody>
            <a:bodyPr rtlCol="0" anchor="t"/>
            <a:lstStyle/>
            <a:p>
              <a:endParaRPr lang="en-US"/>
            </a:p>
          </p:txBody>
        </p:sp>
        <p:sp>
          <p:nvSpPr>
            <p:cNvPr id="248" name="Up Arrow 247"/>
            <p:cNvSpPr/>
            <p:nvPr/>
          </p:nvSpPr>
          <p:spPr>
            <a:xfrm flipV="1">
              <a:off x="4406774" y="5114129"/>
              <a:ext cx="214312" cy="160338"/>
            </a:xfrm>
            <a:prstGeom prst="upArrow">
              <a:avLst/>
            </a:prstGeom>
            <a:solidFill>
              <a:srgbClr val="FF0000"/>
            </a:solidFill>
            <a:ln w="25400" cap="flat" cmpd="sng" algn="ctr">
              <a:solidFill>
                <a:srgbClr val="FF0000"/>
              </a:solidFill>
              <a:prstDash val="solid"/>
            </a:ln>
            <a:effectLst/>
          </p:spPr>
          <p:txBody>
            <a:bodyPr rtlCol="0" anchor="t"/>
            <a:lstStyle/>
            <a:p>
              <a:endParaRPr lang="en-US"/>
            </a:p>
          </p:txBody>
        </p:sp>
        <p:sp>
          <p:nvSpPr>
            <p:cNvPr id="251" name="Up Arrow 250"/>
            <p:cNvSpPr/>
            <p:nvPr/>
          </p:nvSpPr>
          <p:spPr>
            <a:xfrm flipV="1">
              <a:off x="4400426" y="5426070"/>
              <a:ext cx="220662" cy="160338"/>
            </a:xfrm>
            <a:prstGeom prst="upArrow">
              <a:avLst/>
            </a:prstGeom>
            <a:solidFill>
              <a:srgbClr val="FF0000"/>
            </a:solidFill>
            <a:ln w="25400" cap="flat" cmpd="sng" algn="ctr">
              <a:solidFill>
                <a:srgbClr val="FF0000"/>
              </a:solidFill>
              <a:prstDash val="solid"/>
            </a:ln>
            <a:effectLst/>
          </p:spPr>
          <p:txBody>
            <a:bodyPr rtlCol="0" anchor="t"/>
            <a:lstStyle/>
            <a:p>
              <a:endParaRPr lang="en-US"/>
            </a:p>
          </p:txBody>
        </p:sp>
        <p:sp>
          <p:nvSpPr>
            <p:cNvPr id="254" name="Up Arrow 253"/>
            <p:cNvSpPr/>
            <p:nvPr/>
          </p:nvSpPr>
          <p:spPr>
            <a:xfrm flipV="1">
              <a:off x="4416302" y="5706262"/>
              <a:ext cx="220663" cy="168275"/>
            </a:xfrm>
            <a:prstGeom prst="upArrow">
              <a:avLst/>
            </a:prstGeom>
            <a:solidFill>
              <a:srgbClr val="FF0000"/>
            </a:solidFill>
            <a:ln w="25400" cap="flat" cmpd="sng" algn="ctr">
              <a:solidFill>
                <a:srgbClr val="FF0000"/>
              </a:solidFill>
              <a:prstDash val="solid"/>
            </a:ln>
            <a:effectLst/>
          </p:spPr>
          <p:txBody>
            <a:bodyPr rtlCol="0" anchor="t"/>
            <a:lstStyle/>
            <a:p>
              <a:endParaRPr lang="en-US"/>
            </a:p>
          </p:txBody>
        </p:sp>
        <p:sp>
          <p:nvSpPr>
            <p:cNvPr id="257" name="Left-Right Arrow 256"/>
            <p:cNvSpPr/>
            <p:nvPr/>
          </p:nvSpPr>
          <p:spPr>
            <a:xfrm flipV="1">
              <a:off x="4378995" y="4809328"/>
              <a:ext cx="266700" cy="168275"/>
            </a:xfrm>
            <a:prstGeom prst="lef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p>
          </p:txBody>
        </p:sp>
        <p:sp>
          <p:nvSpPr>
            <p:cNvPr id="262" name="Up Arrow 261"/>
            <p:cNvSpPr/>
            <p:nvPr/>
          </p:nvSpPr>
          <p:spPr>
            <a:xfrm flipV="1">
              <a:off x="4416302" y="6014042"/>
              <a:ext cx="198437" cy="160337"/>
            </a:xfrm>
            <a:prstGeom prst="upArrow">
              <a:avLst/>
            </a:prstGeom>
            <a:solidFill>
              <a:srgbClr val="FF0000"/>
            </a:solidFill>
            <a:ln w="25400" cap="flat" cmpd="sng" algn="ctr">
              <a:solidFill>
                <a:srgbClr val="FF0000"/>
              </a:solidFill>
              <a:prstDash val="solid"/>
            </a:ln>
            <a:effectLst/>
          </p:spPr>
          <p:txBody>
            <a:bodyPr rtlCol="0" anchor="t"/>
            <a:lstStyle/>
            <a:p>
              <a:endParaRPr lang="en-US"/>
            </a:p>
          </p:txBody>
        </p:sp>
        <p:sp>
          <p:nvSpPr>
            <p:cNvPr id="60" name="Up Arrow 59"/>
            <p:cNvSpPr/>
            <p:nvPr/>
          </p:nvSpPr>
          <p:spPr>
            <a:xfrm>
              <a:off x="4364284" y="2077237"/>
              <a:ext cx="228600" cy="166687"/>
            </a:xfrm>
            <a:prstGeom prst="upArrow">
              <a:avLst/>
            </a:prstGeom>
            <a:solidFill>
              <a:srgbClr val="00B050"/>
            </a:solidFill>
            <a:ln w="25400" cap="flat" cmpd="sng" algn="ctr">
              <a:solidFill>
                <a:srgbClr val="00B050"/>
              </a:solidFill>
              <a:prstDash val="solid"/>
            </a:ln>
            <a:effectLst/>
          </p:spPr>
          <p:txBody>
            <a:bodyPr rtlCol="0" anchor="t"/>
            <a:lstStyle/>
            <a:p>
              <a:endParaRPr lang="en-US"/>
            </a:p>
          </p:txBody>
        </p:sp>
        <p:sp>
          <p:nvSpPr>
            <p:cNvPr id="61" name="Up Arrow 60"/>
            <p:cNvSpPr/>
            <p:nvPr/>
          </p:nvSpPr>
          <p:spPr>
            <a:xfrm>
              <a:off x="4378201" y="2692787"/>
              <a:ext cx="236537" cy="166688"/>
            </a:xfrm>
            <a:prstGeom prst="upArrow">
              <a:avLst/>
            </a:prstGeom>
            <a:solidFill>
              <a:srgbClr val="00B050"/>
            </a:solidFill>
            <a:ln w="25400" cap="flat" cmpd="sng" algn="ctr">
              <a:solidFill>
                <a:srgbClr val="00B050"/>
              </a:solidFill>
              <a:prstDash val="solid"/>
            </a:ln>
            <a:effectLst/>
          </p:spPr>
          <p:txBody>
            <a:bodyPr rtlCol="0" anchor="t"/>
            <a:lstStyle/>
            <a:p>
              <a:endParaRPr lang="en-US"/>
            </a:p>
          </p:txBody>
        </p:sp>
        <p:sp>
          <p:nvSpPr>
            <p:cNvPr id="62" name="Up Arrow 61"/>
            <p:cNvSpPr/>
            <p:nvPr/>
          </p:nvSpPr>
          <p:spPr>
            <a:xfrm>
              <a:off x="4378199" y="3284984"/>
              <a:ext cx="236537" cy="174625"/>
            </a:xfrm>
            <a:prstGeom prst="upArrow">
              <a:avLst/>
            </a:prstGeom>
            <a:solidFill>
              <a:srgbClr val="00B050"/>
            </a:solidFill>
            <a:ln w="25400" cap="flat" cmpd="sng" algn="ctr">
              <a:solidFill>
                <a:srgbClr val="00B050"/>
              </a:solidFill>
              <a:prstDash val="solid"/>
            </a:ln>
            <a:effectLst/>
          </p:spPr>
          <p:txBody>
            <a:bodyPr rtlCol="0" anchor="t"/>
            <a:lstStyle/>
            <a:p>
              <a:endParaRPr lang="en-US"/>
            </a:p>
          </p:txBody>
        </p:sp>
        <p:sp>
          <p:nvSpPr>
            <p:cNvPr id="63" name="Up Arrow 62"/>
            <p:cNvSpPr/>
            <p:nvPr/>
          </p:nvSpPr>
          <p:spPr>
            <a:xfrm>
              <a:off x="4355976" y="2384419"/>
              <a:ext cx="242888" cy="174625"/>
            </a:xfrm>
            <a:prstGeom prst="upArrow">
              <a:avLst/>
            </a:prstGeom>
            <a:solidFill>
              <a:srgbClr val="4F81BD"/>
            </a:solidFill>
            <a:ln w="25400" cap="flat" cmpd="sng" algn="ctr">
              <a:solidFill>
                <a:srgbClr val="4F81BD">
                  <a:shade val="50000"/>
                </a:srgbClr>
              </a:solidFill>
              <a:prstDash val="solid"/>
            </a:ln>
            <a:effectLst/>
          </p:spPr>
          <p:txBody>
            <a:bodyPr rtlCol="0" anchor="t"/>
            <a:lstStyle/>
            <a:p>
              <a:endParaRPr lang="en-US"/>
            </a:p>
          </p:txBody>
        </p:sp>
        <p:sp>
          <p:nvSpPr>
            <p:cNvPr id="64" name="Up Arrow 63"/>
            <p:cNvSpPr/>
            <p:nvPr/>
          </p:nvSpPr>
          <p:spPr>
            <a:xfrm>
              <a:off x="4378200" y="2998787"/>
              <a:ext cx="236537" cy="1762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p>
          </p:txBody>
        </p:sp>
        <p:sp>
          <p:nvSpPr>
            <p:cNvPr id="65" name="Up Arrow 64"/>
            <p:cNvSpPr/>
            <p:nvPr/>
          </p:nvSpPr>
          <p:spPr>
            <a:xfrm flipV="1">
              <a:off x="4378201" y="1803399"/>
              <a:ext cx="198438" cy="166687"/>
            </a:xfrm>
            <a:prstGeom prst="upArrow">
              <a:avLst/>
            </a:prstGeom>
            <a:solidFill>
              <a:srgbClr val="FFC000"/>
            </a:solidFill>
            <a:ln w="25400" cap="flat" cmpd="sng" algn="ctr">
              <a:solidFill>
                <a:srgbClr val="FFC000"/>
              </a:solidFill>
              <a:prstDash val="solid"/>
            </a:ln>
            <a:effectLst/>
          </p:spPr>
          <p:txBody>
            <a:bodyPr rtlCol="0" anchor="t"/>
            <a:lstStyle/>
            <a:p>
              <a:endParaRPr lang="en-US"/>
            </a:p>
          </p:txBody>
        </p:sp>
      </p:grpSp>
    </p:spTree>
    <p:extLst>
      <p:ext uri="{BB962C8B-B14F-4D97-AF65-F5344CB8AC3E}">
        <p14:creationId xmlns:p14="http://schemas.microsoft.com/office/powerpoint/2010/main" xmlns="" val="146771297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9"/>
            <a:ext cx="8229600" cy="778097"/>
          </a:xfrm>
        </p:spPr>
        <p:txBody>
          <a:bodyPr/>
          <a:lstStyle/>
          <a:p>
            <a:r>
              <a:rPr lang="en-US" b="1" dirty="0" smtClean="0">
                <a:solidFill>
                  <a:schemeClr val="accent6">
                    <a:lumMod val="75000"/>
                  </a:schemeClr>
                </a:solidFill>
                <a:effectLst>
                  <a:outerShdw blurRad="38100" dist="38100" dir="2700000" algn="tl">
                    <a:srgbClr val="000000">
                      <a:alpha val="43137"/>
                    </a:srgbClr>
                  </a:outerShdw>
                </a:effectLst>
              </a:rPr>
              <a:t>TB KNOWLEDGE - OVERALL</a:t>
            </a:r>
            <a:endParaRPr lang="en-US" b="1" dirty="0">
              <a:solidFill>
                <a:schemeClr val="accent6">
                  <a:lumMod val="75000"/>
                </a:schemeClr>
              </a:solidFill>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171744310"/>
              </p:ext>
            </p:extLst>
          </p:nvPr>
        </p:nvGraphicFramePr>
        <p:xfrm>
          <a:off x="0" y="1124744"/>
          <a:ext cx="9143999" cy="5733260"/>
        </p:xfrm>
        <a:graphic>
          <a:graphicData uri="http://schemas.openxmlformats.org/drawingml/2006/table">
            <a:tbl>
              <a:tblPr firstRow="1" firstCol="1" bandRow="1">
                <a:tableStyleId>{073A0DAA-6AF3-43AB-8588-CEC1D06C72B9}</a:tableStyleId>
              </a:tblPr>
              <a:tblGrid>
                <a:gridCol w="2423415"/>
                <a:gridCol w="3422744"/>
                <a:gridCol w="3297840"/>
              </a:tblGrid>
              <a:tr h="687220">
                <a:tc>
                  <a:txBody>
                    <a:bodyPr/>
                    <a:lstStyle/>
                    <a:p>
                      <a:pPr marL="0" marR="0">
                        <a:lnSpc>
                          <a:spcPct val="150000"/>
                        </a:lnSpc>
                        <a:spcBef>
                          <a:spcPts val="0"/>
                        </a:spcBef>
                        <a:spcAft>
                          <a:spcPts val="0"/>
                        </a:spcAft>
                      </a:pPr>
                      <a:r>
                        <a:rPr lang="en-US" sz="1800" dirty="0">
                          <a:effectLst/>
                        </a:rPr>
                        <a:t>Province</a:t>
                      </a:r>
                      <a:endParaRPr lang="en-US" sz="1800" dirty="0">
                        <a:effectLst/>
                        <a:latin typeface="Times New Roman"/>
                        <a:ea typeface="Times New Roman"/>
                      </a:endParaRPr>
                    </a:p>
                  </a:txBody>
                  <a:tcPr marL="68580" marR="68580" marT="0" marB="0"/>
                </a:tc>
                <a:tc>
                  <a:txBody>
                    <a:bodyPr/>
                    <a:lstStyle/>
                    <a:p>
                      <a:pPr marL="0" marR="0">
                        <a:lnSpc>
                          <a:spcPct val="150000"/>
                        </a:lnSpc>
                        <a:spcBef>
                          <a:spcPts val="0"/>
                        </a:spcBef>
                        <a:spcAft>
                          <a:spcPts val="0"/>
                        </a:spcAft>
                      </a:pPr>
                      <a:r>
                        <a:rPr lang="en-US" sz="1800" dirty="0">
                          <a:effectLst/>
                        </a:rPr>
                        <a:t>Teacher </a:t>
                      </a:r>
                      <a:r>
                        <a:rPr lang="en-US" sz="1800" dirty="0" smtClean="0">
                          <a:effectLst/>
                        </a:rPr>
                        <a:t>Scores</a:t>
                      </a:r>
                      <a:endParaRPr lang="en-US" sz="1800" dirty="0">
                        <a:effectLst/>
                        <a:latin typeface="Times New Roman"/>
                        <a:ea typeface="Times New Roman"/>
                      </a:endParaRPr>
                    </a:p>
                  </a:txBody>
                  <a:tcPr marL="68580" marR="68580" marT="0" marB="0"/>
                </a:tc>
                <a:tc>
                  <a:txBody>
                    <a:bodyPr/>
                    <a:lstStyle/>
                    <a:p>
                      <a:pPr marL="0" marR="0">
                        <a:lnSpc>
                          <a:spcPct val="150000"/>
                        </a:lnSpc>
                        <a:spcBef>
                          <a:spcPts val="0"/>
                        </a:spcBef>
                        <a:spcAft>
                          <a:spcPts val="0"/>
                        </a:spcAft>
                      </a:pPr>
                      <a:r>
                        <a:rPr lang="en-US" sz="1800" dirty="0">
                          <a:effectLst/>
                        </a:rPr>
                        <a:t>Learner </a:t>
                      </a:r>
                      <a:r>
                        <a:rPr lang="en-US" sz="1800" dirty="0" smtClean="0">
                          <a:effectLst/>
                        </a:rPr>
                        <a:t>Scores</a:t>
                      </a:r>
                      <a:endParaRPr lang="en-US" sz="1800" dirty="0">
                        <a:effectLst/>
                        <a:latin typeface="Times New Roman"/>
                        <a:ea typeface="Times New Roman"/>
                      </a:endParaRPr>
                    </a:p>
                  </a:txBody>
                  <a:tcPr marL="68580" marR="68580" marT="0" marB="0"/>
                </a:tc>
              </a:tr>
              <a:tr h="504604">
                <a:tc>
                  <a:txBody>
                    <a:bodyPr/>
                    <a:lstStyle/>
                    <a:p>
                      <a:pPr marL="0" marR="0">
                        <a:lnSpc>
                          <a:spcPct val="150000"/>
                        </a:lnSpc>
                        <a:spcBef>
                          <a:spcPts val="0"/>
                        </a:spcBef>
                        <a:spcAft>
                          <a:spcPts val="0"/>
                        </a:spcAft>
                      </a:pPr>
                      <a:r>
                        <a:rPr lang="en-US" sz="1800">
                          <a:effectLst/>
                        </a:rPr>
                        <a:t>Eastern Cape</a:t>
                      </a:r>
                      <a:endParaRPr lang="en-US" sz="1800">
                        <a:effectLst/>
                        <a:latin typeface="Times New Roman"/>
                        <a:ea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673</a:t>
                      </a:r>
                      <a:endParaRPr lang="en-US" sz="1800" dirty="0">
                        <a:effectLst/>
                        <a:latin typeface="Times New Roman"/>
                        <a:ea typeface="Times New Roman"/>
                      </a:endParaRPr>
                    </a:p>
                  </a:txBody>
                  <a:tcPr marL="68580" marR="68580" marT="0" marB="0"/>
                </a:tc>
                <a:tc>
                  <a:txBody>
                    <a:bodyPr/>
                    <a:lstStyle/>
                    <a:p>
                      <a:pPr marL="0" marR="0" algn="r">
                        <a:lnSpc>
                          <a:spcPct val="150000"/>
                        </a:lnSpc>
                        <a:spcBef>
                          <a:spcPts val="0"/>
                        </a:spcBef>
                        <a:spcAft>
                          <a:spcPts val="0"/>
                        </a:spcAft>
                      </a:pPr>
                      <a:r>
                        <a:rPr lang="en-US" sz="1800">
                          <a:effectLst/>
                        </a:rPr>
                        <a:t>560</a:t>
                      </a:r>
                      <a:endParaRPr lang="en-US" sz="1800">
                        <a:effectLst/>
                        <a:latin typeface="Times New Roman"/>
                        <a:ea typeface="Times New Roman"/>
                      </a:endParaRPr>
                    </a:p>
                  </a:txBody>
                  <a:tcPr marL="68580" marR="68580" marT="0" marB="0"/>
                </a:tc>
              </a:tr>
              <a:tr h="504604">
                <a:tc>
                  <a:txBody>
                    <a:bodyPr/>
                    <a:lstStyle/>
                    <a:p>
                      <a:pPr marL="0" marR="0">
                        <a:lnSpc>
                          <a:spcPct val="150000"/>
                        </a:lnSpc>
                        <a:spcBef>
                          <a:spcPts val="0"/>
                        </a:spcBef>
                        <a:spcAft>
                          <a:spcPts val="0"/>
                        </a:spcAft>
                      </a:pPr>
                      <a:r>
                        <a:rPr lang="en-US" sz="1800">
                          <a:effectLst/>
                        </a:rPr>
                        <a:t>Free State</a:t>
                      </a:r>
                      <a:endParaRPr lang="en-US" sz="1800">
                        <a:effectLst/>
                        <a:latin typeface="Times New Roman"/>
                        <a:ea typeface="Times New Roman"/>
                      </a:endParaRPr>
                    </a:p>
                  </a:txBody>
                  <a:tcPr marL="68580" marR="68580" marT="0" marB="0"/>
                </a:tc>
                <a:tc>
                  <a:txBody>
                    <a:bodyPr/>
                    <a:lstStyle/>
                    <a:p>
                      <a:pPr marL="0" marR="0" algn="r">
                        <a:lnSpc>
                          <a:spcPct val="150000"/>
                        </a:lnSpc>
                        <a:spcBef>
                          <a:spcPts val="0"/>
                        </a:spcBef>
                        <a:spcAft>
                          <a:spcPts val="0"/>
                        </a:spcAft>
                      </a:pPr>
                      <a:r>
                        <a:rPr lang="en-US" sz="1800">
                          <a:effectLst/>
                        </a:rPr>
                        <a:t>694</a:t>
                      </a:r>
                      <a:endParaRPr lang="en-US" sz="1800">
                        <a:effectLst/>
                        <a:latin typeface="Times New Roman"/>
                        <a:ea typeface="Times New Roman"/>
                      </a:endParaRPr>
                    </a:p>
                  </a:txBody>
                  <a:tcPr marL="68580" marR="68580" marT="0" marB="0"/>
                </a:tc>
                <a:tc>
                  <a:txBody>
                    <a:bodyPr/>
                    <a:lstStyle/>
                    <a:p>
                      <a:pPr marL="0" marR="0" algn="r">
                        <a:lnSpc>
                          <a:spcPct val="150000"/>
                        </a:lnSpc>
                        <a:spcBef>
                          <a:spcPts val="0"/>
                        </a:spcBef>
                        <a:spcAft>
                          <a:spcPts val="0"/>
                        </a:spcAft>
                      </a:pPr>
                      <a:r>
                        <a:rPr lang="en-US" sz="1800">
                          <a:effectLst/>
                        </a:rPr>
                        <a:t>566</a:t>
                      </a:r>
                      <a:endParaRPr lang="en-US" sz="1800">
                        <a:effectLst/>
                        <a:latin typeface="Times New Roman"/>
                        <a:ea typeface="Times New Roman"/>
                      </a:endParaRPr>
                    </a:p>
                  </a:txBody>
                  <a:tcPr marL="68580" marR="68580" marT="0" marB="0"/>
                </a:tc>
              </a:tr>
              <a:tr h="504604">
                <a:tc>
                  <a:txBody>
                    <a:bodyPr/>
                    <a:lstStyle/>
                    <a:p>
                      <a:pPr marL="0" marR="0">
                        <a:lnSpc>
                          <a:spcPct val="150000"/>
                        </a:lnSpc>
                        <a:spcBef>
                          <a:spcPts val="0"/>
                        </a:spcBef>
                        <a:spcAft>
                          <a:spcPts val="0"/>
                        </a:spcAft>
                      </a:pPr>
                      <a:r>
                        <a:rPr lang="en-US" sz="1800">
                          <a:effectLst/>
                        </a:rPr>
                        <a:t>Gauteng</a:t>
                      </a:r>
                      <a:endParaRPr lang="en-US" sz="1800">
                        <a:effectLst/>
                        <a:latin typeface="Times New Roman"/>
                        <a:ea typeface="Times New Roman"/>
                      </a:endParaRPr>
                    </a:p>
                  </a:txBody>
                  <a:tcPr marL="68580" marR="68580" marT="0" marB="0"/>
                </a:tc>
                <a:tc>
                  <a:txBody>
                    <a:bodyPr/>
                    <a:lstStyle/>
                    <a:p>
                      <a:pPr marL="0" marR="0" algn="r">
                        <a:lnSpc>
                          <a:spcPct val="150000"/>
                        </a:lnSpc>
                        <a:spcBef>
                          <a:spcPts val="0"/>
                        </a:spcBef>
                        <a:spcAft>
                          <a:spcPts val="0"/>
                        </a:spcAft>
                      </a:pPr>
                      <a:r>
                        <a:rPr lang="en-US" sz="1800">
                          <a:effectLst/>
                        </a:rPr>
                        <a:t>666</a:t>
                      </a:r>
                      <a:endParaRPr lang="en-US" sz="1800">
                        <a:effectLst/>
                        <a:latin typeface="Times New Roman"/>
                        <a:ea typeface="Times New Roman"/>
                      </a:endParaRPr>
                    </a:p>
                  </a:txBody>
                  <a:tcPr marL="68580" marR="68580" marT="0" marB="0"/>
                </a:tc>
                <a:tc>
                  <a:txBody>
                    <a:bodyPr/>
                    <a:lstStyle/>
                    <a:p>
                      <a:pPr marL="0" marR="0" algn="r">
                        <a:lnSpc>
                          <a:spcPct val="150000"/>
                        </a:lnSpc>
                        <a:spcBef>
                          <a:spcPts val="0"/>
                        </a:spcBef>
                        <a:spcAft>
                          <a:spcPts val="0"/>
                        </a:spcAft>
                      </a:pPr>
                      <a:r>
                        <a:rPr lang="en-US" sz="1800">
                          <a:effectLst/>
                        </a:rPr>
                        <a:t>565</a:t>
                      </a:r>
                      <a:endParaRPr lang="en-US" sz="1800">
                        <a:effectLst/>
                        <a:latin typeface="Times New Roman"/>
                        <a:ea typeface="Times New Roman"/>
                      </a:endParaRPr>
                    </a:p>
                  </a:txBody>
                  <a:tcPr marL="68580" marR="68580" marT="0" marB="0"/>
                </a:tc>
              </a:tr>
              <a:tr h="504604">
                <a:tc>
                  <a:txBody>
                    <a:bodyPr/>
                    <a:lstStyle/>
                    <a:p>
                      <a:pPr marL="0" marR="0">
                        <a:lnSpc>
                          <a:spcPct val="150000"/>
                        </a:lnSpc>
                        <a:spcBef>
                          <a:spcPts val="0"/>
                        </a:spcBef>
                        <a:spcAft>
                          <a:spcPts val="0"/>
                        </a:spcAft>
                      </a:pPr>
                      <a:r>
                        <a:rPr lang="en-US" sz="1800">
                          <a:effectLst/>
                        </a:rPr>
                        <a:t>KwaZulu-Natal</a:t>
                      </a:r>
                      <a:endParaRPr lang="en-US" sz="1800">
                        <a:effectLst/>
                        <a:latin typeface="Times New Roman"/>
                        <a:ea typeface="Times New Roman"/>
                      </a:endParaRPr>
                    </a:p>
                  </a:txBody>
                  <a:tcPr marL="68580" marR="68580" marT="0" marB="0"/>
                </a:tc>
                <a:tc>
                  <a:txBody>
                    <a:bodyPr/>
                    <a:lstStyle/>
                    <a:p>
                      <a:pPr marL="0" marR="0" algn="r">
                        <a:lnSpc>
                          <a:spcPct val="150000"/>
                        </a:lnSpc>
                        <a:spcBef>
                          <a:spcPts val="0"/>
                        </a:spcBef>
                        <a:spcAft>
                          <a:spcPts val="0"/>
                        </a:spcAft>
                      </a:pPr>
                      <a:r>
                        <a:rPr lang="en-US" sz="1800">
                          <a:effectLst/>
                        </a:rPr>
                        <a:t>667</a:t>
                      </a:r>
                      <a:endParaRPr lang="en-US" sz="1800">
                        <a:effectLst/>
                        <a:latin typeface="Times New Roman"/>
                        <a:ea typeface="Times New Roman"/>
                      </a:endParaRPr>
                    </a:p>
                  </a:txBody>
                  <a:tcPr marL="68580" marR="68580" marT="0" marB="0"/>
                </a:tc>
                <a:tc>
                  <a:txBody>
                    <a:bodyPr/>
                    <a:lstStyle/>
                    <a:p>
                      <a:pPr marL="0" marR="0" algn="r">
                        <a:lnSpc>
                          <a:spcPct val="150000"/>
                        </a:lnSpc>
                        <a:spcBef>
                          <a:spcPts val="0"/>
                        </a:spcBef>
                        <a:spcAft>
                          <a:spcPts val="0"/>
                        </a:spcAft>
                      </a:pPr>
                      <a:r>
                        <a:rPr lang="en-US" sz="1800">
                          <a:effectLst/>
                        </a:rPr>
                        <a:t>555</a:t>
                      </a:r>
                      <a:endParaRPr lang="en-US" sz="1800">
                        <a:effectLst/>
                        <a:latin typeface="Times New Roman"/>
                        <a:ea typeface="Times New Roman"/>
                      </a:endParaRPr>
                    </a:p>
                  </a:txBody>
                  <a:tcPr marL="68580" marR="68580" marT="0" marB="0"/>
                </a:tc>
              </a:tr>
              <a:tr h="504604">
                <a:tc>
                  <a:txBody>
                    <a:bodyPr/>
                    <a:lstStyle/>
                    <a:p>
                      <a:pPr marL="0" marR="0">
                        <a:lnSpc>
                          <a:spcPct val="150000"/>
                        </a:lnSpc>
                        <a:spcBef>
                          <a:spcPts val="0"/>
                        </a:spcBef>
                        <a:spcAft>
                          <a:spcPts val="0"/>
                        </a:spcAft>
                      </a:pPr>
                      <a:r>
                        <a:rPr lang="en-US" sz="1800">
                          <a:effectLst/>
                        </a:rPr>
                        <a:t>Limpopo</a:t>
                      </a:r>
                      <a:endParaRPr lang="en-US" sz="1800">
                        <a:effectLst/>
                        <a:latin typeface="Times New Roman"/>
                        <a:ea typeface="Times New Roman"/>
                      </a:endParaRPr>
                    </a:p>
                  </a:txBody>
                  <a:tcPr marL="68580" marR="68580" marT="0" marB="0"/>
                </a:tc>
                <a:tc>
                  <a:txBody>
                    <a:bodyPr/>
                    <a:lstStyle/>
                    <a:p>
                      <a:pPr marL="0" marR="0" algn="r">
                        <a:lnSpc>
                          <a:spcPct val="150000"/>
                        </a:lnSpc>
                        <a:spcBef>
                          <a:spcPts val="0"/>
                        </a:spcBef>
                        <a:spcAft>
                          <a:spcPts val="0"/>
                        </a:spcAft>
                      </a:pPr>
                      <a:r>
                        <a:rPr lang="en-US" sz="1800">
                          <a:effectLst/>
                        </a:rPr>
                        <a:t>660</a:t>
                      </a:r>
                      <a:endParaRPr lang="en-US" sz="1800">
                        <a:effectLst/>
                        <a:latin typeface="Times New Roman"/>
                        <a:ea typeface="Times New Roman"/>
                      </a:endParaRPr>
                    </a:p>
                  </a:txBody>
                  <a:tcPr marL="68580" marR="68580" marT="0" marB="0"/>
                </a:tc>
                <a:tc>
                  <a:txBody>
                    <a:bodyPr/>
                    <a:lstStyle/>
                    <a:p>
                      <a:pPr marL="0" marR="0" algn="r">
                        <a:lnSpc>
                          <a:spcPct val="150000"/>
                        </a:lnSpc>
                        <a:spcBef>
                          <a:spcPts val="0"/>
                        </a:spcBef>
                        <a:spcAft>
                          <a:spcPts val="0"/>
                        </a:spcAft>
                      </a:pPr>
                      <a:r>
                        <a:rPr lang="en-US" sz="1800">
                          <a:effectLst/>
                        </a:rPr>
                        <a:t>523</a:t>
                      </a:r>
                      <a:endParaRPr lang="en-US" sz="1800">
                        <a:effectLst/>
                        <a:latin typeface="Times New Roman"/>
                        <a:ea typeface="Times New Roman"/>
                      </a:endParaRPr>
                    </a:p>
                  </a:txBody>
                  <a:tcPr marL="68580" marR="68580" marT="0" marB="0"/>
                </a:tc>
              </a:tr>
              <a:tr h="504604">
                <a:tc>
                  <a:txBody>
                    <a:bodyPr/>
                    <a:lstStyle/>
                    <a:p>
                      <a:pPr marL="0" marR="0">
                        <a:lnSpc>
                          <a:spcPct val="150000"/>
                        </a:lnSpc>
                        <a:spcBef>
                          <a:spcPts val="0"/>
                        </a:spcBef>
                        <a:spcAft>
                          <a:spcPts val="0"/>
                        </a:spcAft>
                      </a:pPr>
                      <a:r>
                        <a:rPr lang="en-US" sz="1800">
                          <a:effectLst/>
                        </a:rPr>
                        <a:t>Mpumalanga</a:t>
                      </a:r>
                      <a:endParaRPr lang="en-US" sz="1800">
                        <a:effectLst/>
                        <a:latin typeface="Times New Roman"/>
                        <a:ea typeface="Times New Roman"/>
                      </a:endParaRPr>
                    </a:p>
                  </a:txBody>
                  <a:tcPr marL="68580" marR="68580" marT="0" marB="0"/>
                </a:tc>
                <a:tc>
                  <a:txBody>
                    <a:bodyPr/>
                    <a:lstStyle/>
                    <a:p>
                      <a:pPr marL="0" marR="0" algn="r">
                        <a:lnSpc>
                          <a:spcPct val="150000"/>
                        </a:lnSpc>
                        <a:spcBef>
                          <a:spcPts val="0"/>
                        </a:spcBef>
                        <a:spcAft>
                          <a:spcPts val="0"/>
                        </a:spcAft>
                      </a:pPr>
                      <a:r>
                        <a:rPr lang="en-US" sz="1800">
                          <a:effectLst/>
                        </a:rPr>
                        <a:t>668</a:t>
                      </a:r>
                      <a:endParaRPr lang="en-US" sz="1800">
                        <a:effectLst/>
                        <a:latin typeface="Times New Roman"/>
                        <a:ea typeface="Times New Roman"/>
                      </a:endParaRPr>
                    </a:p>
                  </a:txBody>
                  <a:tcPr marL="68580" marR="68580" marT="0" marB="0"/>
                </a:tc>
                <a:tc>
                  <a:txBody>
                    <a:bodyPr/>
                    <a:lstStyle/>
                    <a:p>
                      <a:pPr marL="0" marR="0" algn="r">
                        <a:lnSpc>
                          <a:spcPct val="150000"/>
                        </a:lnSpc>
                        <a:spcBef>
                          <a:spcPts val="0"/>
                        </a:spcBef>
                        <a:spcAft>
                          <a:spcPts val="0"/>
                        </a:spcAft>
                      </a:pPr>
                      <a:r>
                        <a:rPr lang="en-US" sz="1800">
                          <a:effectLst/>
                        </a:rPr>
                        <a:t>549</a:t>
                      </a:r>
                      <a:endParaRPr lang="en-US" sz="1800">
                        <a:effectLst/>
                        <a:latin typeface="Times New Roman"/>
                        <a:ea typeface="Times New Roman"/>
                      </a:endParaRPr>
                    </a:p>
                  </a:txBody>
                  <a:tcPr marL="68580" marR="68580" marT="0" marB="0"/>
                </a:tc>
              </a:tr>
              <a:tr h="504604">
                <a:tc>
                  <a:txBody>
                    <a:bodyPr/>
                    <a:lstStyle/>
                    <a:p>
                      <a:pPr marL="0" marR="0">
                        <a:lnSpc>
                          <a:spcPct val="150000"/>
                        </a:lnSpc>
                        <a:spcBef>
                          <a:spcPts val="0"/>
                        </a:spcBef>
                        <a:spcAft>
                          <a:spcPts val="0"/>
                        </a:spcAft>
                      </a:pPr>
                      <a:r>
                        <a:rPr lang="en-US" sz="1800">
                          <a:effectLst/>
                        </a:rPr>
                        <a:t>Northern Cape</a:t>
                      </a:r>
                      <a:endParaRPr lang="en-US" sz="1800">
                        <a:effectLst/>
                        <a:latin typeface="Times New Roman"/>
                        <a:ea typeface="Times New Roman"/>
                      </a:endParaRPr>
                    </a:p>
                  </a:txBody>
                  <a:tcPr marL="68580" marR="68580" marT="0" marB="0"/>
                </a:tc>
                <a:tc>
                  <a:txBody>
                    <a:bodyPr/>
                    <a:lstStyle/>
                    <a:p>
                      <a:pPr marL="0" marR="0" algn="r">
                        <a:lnSpc>
                          <a:spcPct val="150000"/>
                        </a:lnSpc>
                        <a:spcBef>
                          <a:spcPts val="0"/>
                        </a:spcBef>
                        <a:spcAft>
                          <a:spcPts val="0"/>
                        </a:spcAft>
                      </a:pPr>
                      <a:r>
                        <a:rPr lang="en-US" sz="1800">
                          <a:effectLst/>
                        </a:rPr>
                        <a:t>658</a:t>
                      </a:r>
                      <a:endParaRPr lang="en-US" sz="1800">
                        <a:effectLst/>
                        <a:latin typeface="Times New Roman"/>
                        <a:ea typeface="Times New Roman"/>
                      </a:endParaRPr>
                    </a:p>
                  </a:txBody>
                  <a:tcPr marL="68580" marR="68580" marT="0" marB="0"/>
                </a:tc>
                <a:tc>
                  <a:txBody>
                    <a:bodyPr/>
                    <a:lstStyle/>
                    <a:p>
                      <a:pPr marL="0" marR="0" algn="r">
                        <a:lnSpc>
                          <a:spcPct val="150000"/>
                        </a:lnSpc>
                        <a:spcBef>
                          <a:spcPts val="0"/>
                        </a:spcBef>
                        <a:spcAft>
                          <a:spcPts val="0"/>
                        </a:spcAft>
                      </a:pPr>
                      <a:r>
                        <a:rPr lang="en-US" sz="1800">
                          <a:effectLst/>
                        </a:rPr>
                        <a:t>576</a:t>
                      </a:r>
                      <a:endParaRPr lang="en-US" sz="1800">
                        <a:effectLst/>
                        <a:latin typeface="Times New Roman"/>
                        <a:ea typeface="Times New Roman"/>
                      </a:endParaRPr>
                    </a:p>
                  </a:txBody>
                  <a:tcPr marL="68580" marR="68580" marT="0" marB="0"/>
                </a:tc>
              </a:tr>
              <a:tr h="504604">
                <a:tc>
                  <a:txBody>
                    <a:bodyPr/>
                    <a:lstStyle/>
                    <a:p>
                      <a:pPr marL="0" marR="0">
                        <a:lnSpc>
                          <a:spcPct val="150000"/>
                        </a:lnSpc>
                        <a:spcBef>
                          <a:spcPts val="0"/>
                        </a:spcBef>
                        <a:spcAft>
                          <a:spcPts val="0"/>
                        </a:spcAft>
                      </a:pPr>
                      <a:r>
                        <a:rPr lang="en-US" sz="1800">
                          <a:effectLst/>
                        </a:rPr>
                        <a:t>Northwest</a:t>
                      </a:r>
                      <a:endParaRPr lang="en-US" sz="1800">
                        <a:effectLst/>
                        <a:latin typeface="Times New Roman"/>
                        <a:ea typeface="Times New Roman"/>
                      </a:endParaRPr>
                    </a:p>
                  </a:txBody>
                  <a:tcPr marL="68580" marR="68580" marT="0" marB="0"/>
                </a:tc>
                <a:tc>
                  <a:txBody>
                    <a:bodyPr/>
                    <a:lstStyle/>
                    <a:p>
                      <a:pPr marL="0" marR="0" algn="r">
                        <a:lnSpc>
                          <a:spcPct val="150000"/>
                        </a:lnSpc>
                        <a:spcBef>
                          <a:spcPts val="0"/>
                        </a:spcBef>
                        <a:spcAft>
                          <a:spcPts val="0"/>
                        </a:spcAft>
                      </a:pPr>
                      <a:r>
                        <a:rPr lang="en-US" sz="1800">
                          <a:effectLst/>
                        </a:rPr>
                        <a:t>654</a:t>
                      </a:r>
                      <a:endParaRPr lang="en-US" sz="1800">
                        <a:effectLst/>
                        <a:latin typeface="Times New Roman"/>
                        <a:ea typeface="Times New Roman"/>
                      </a:endParaRPr>
                    </a:p>
                  </a:txBody>
                  <a:tcPr marL="68580" marR="68580" marT="0" marB="0"/>
                </a:tc>
                <a:tc>
                  <a:txBody>
                    <a:bodyPr/>
                    <a:lstStyle/>
                    <a:p>
                      <a:pPr marL="0" marR="0" algn="r">
                        <a:lnSpc>
                          <a:spcPct val="150000"/>
                        </a:lnSpc>
                        <a:spcBef>
                          <a:spcPts val="0"/>
                        </a:spcBef>
                        <a:spcAft>
                          <a:spcPts val="0"/>
                        </a:spcAft>
                      </a:pPr>
                      <a:r>
                        <a:rPr lang="en-US" sz="1800">
                          <a:effectLst/>
                        </a:rPr>
                        <a:t>553</a:t>
                      </a:r>
                      <a:endParaRPr lang="en-US" sz="1800">
                        <a:effectLst/>
                        <a:latin typeface="Times New Roman"/>
                        <a:ea typeface="Times New Roman"/>
                      </a:endParaRPr>
                    </a:p>
                  </a:txBody>
                  <a:tcPr marL="68580" marR="68580" marT="0" marB="0"/>
                </a:tc>
              </a:tr>
              <a:tr h="504604">
                <a:tc>
                  <a:txBody>
                    <a:bodyPr/>
                    <a:lstStyle/>
                    <a:p>
                      <a:pPr marL="0" marR="0">
                        <a:lnSpc>
                          <a:spcPct val="150000"/>
                        </a:lnSpc>
                        <a:spcBef>
                          <a:spcPts val="0"/>
                        </a:spcBef>
                        <a:spcAft>
                          <a:spcPts val="0"/>
                        </a:spcAft>
                      </a:pPr>
                      <a:r>
                        <a:rPr lang="en-US" sz="1800">
                          <a:effectLst/>
                        </a:rPr>
                        <a:t>Western Cape</a:t>
                      </a:r>
                      <a:endParaRPr lang="en-US" sz="1800">
                        <a:effectLst/>
                        <a:latin typeface="Times New Roman"/>
                        <a:ea typeface="Times New Roman"/>
                      </a:endParaRPr>
                    </a:p>
                  </a:txBody>
                  <a:tcPr marL="68580" marR="68580" marT="0" marB="0"/>
                </a:tc>
                <a:tc>
                  <a:txBody>
                    <a:bodyPr/>
                    <a:lstStyle/>
                    <a:p>
                      <a:pPr marL="0" marR="0" algn="r">
                        <a:lnSpc>
                          <a:spcPct val="150000"/>
                        </a:lnSpc>
                        <a:spcBef>
                          <a:spcPts val="0"/>
                        </a:spcBef>
                        <a:spcAft>
                          <a:spcPts val="0"/>
                        </a:spcAft>
                      </a:pPr>
                      <a:r>
                        <a:rPr lang="en-US" sz="1800">
                          <a:effectLst/>
                        </a:rPr>
                        <a:t>662</a:t>
                      </a:r>
                      <a:endParaRPr lang="en-US" sz="1800">
                        <a:effectLst/>
                        <a:latin typeface="Times New Roman"/>
                        <a:ea typeface="Times New Roman"/>
                      </a:endParaRPr>
                    </a:p>
                  </a:txBody>
                  <a:tcPr marL="68580" marR="68580" marT="0" marB="0"/>
                </a:tc>
                <a:tc>
                  <a:txBody>
                    <a:bodyPr/>
                    <a:lstStyle/>
                    <a:p>
                      <a:pPr marL="0" marR="0" algn="r">
                        <a:lnSpc>
                          <a:spcPct val="150000"/>
                        </a:lnSpc>
                        <a:spcBef>
                          <a:spcPts val="0"/>
                        </a:spcBef>
                        <a:spcAft>
                          <a:spcPts val="0"/>
                        </a:spcAft>
                      </a:pPr>
                      <a:r>
                        <a:rPr lang="en-US" sz="1800">
                          <a:effectLst/>
                        </a:rPr>
                        <a:t>581</a:t>
                      </a:r>
                      <a:endParaRPr lang="en-US" sz="1800">
                        <a:effectLst/>
                        <a:latin typeface="Times New Roman"/>
                        <a:ea typeface="Times New Roman"/>
                      </a:endParaRPr>
                    </a:p>
                  </a:txBody>
                  <a:tcPr marL="68580" marR="68580" marT="0" marB="0"/>
                </a:tc>
              </a:tr>
              <a:tr h="504604">
                <a:tc>
                  <a:txBody>
                    <a:bodyPr/>
                    <a:lstStyle/>
                    <a:p>
                      <a:pPr marL="0" marR="0">
                        <a:lnSpc>
                          <a:spcPct val="150000"/>
                        </a:lnSpc>
                        <a:spcBef>
                          <a:spcPts val="0"/>
                        </a:spcBef>
                        <a:spcAft>
                          <a:spcPts val="0"/>
                        </a:spcAft>
                      </a:pPr>
                      <a:r>
                        <a:rPr lang="en-US" sz="1800">
                          <a:effectLst/>
                        </a:rPr>
                        <a:t>South Africa</a:t>
                      </a:r>
                      <a:endParaRPr lang="en-US" sz="1800">
                        <a:effectLst/>
                        <a:latin typeface="Times New Roman"/>
                        <a:ea typeface="Times New Roman"/>
                      </a:endParaRPr>
                    </a:p>
                  </a:txBody>
                  <a:tcPr marL="68580" marR="68580" marT="0" marB="0"/>
                </a:tc>
                <a:tc>
                  <a:txBody>
                    <a:bodyPr/>
                    <a:lstStyle/>
                    <a:p>
                      <a:pPr marL="0" marR="0" algn="r">
                        <a:lnSpc>
                          <a:spcPct val="150000"/>
                        </a:lnSpc>
                        <a:spcBef>
                          <a:spcPts val="0"/>
                        </a:spcBef>
                        <a:spcAft>
                          <a:spcPts val="0"/>
                        </a:spcAft>
                      </a:pPr>
                      <a:r>
                        <a:rPr lang="en-US" sz="1800">
                          <a:effectLst/>
                        </a:rPr>
                        <a:t>666</a:t>
                      </a:r>
                      <a:endParaRPr lang="en-US" sz="1800">
                        <a:effectLst/>
                        <a:latin typeface="Times New Roman"/>
                        <a:ea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559</a:t>
                      </a:r>
                      <a:endParaRPr lang="en-US" sz="18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xmlns="" val="18308970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9"/>
            <a:ext cx="8229600" cy="994121"/>
          </a:xfrm>
        </p:spPr>
        <p:txBody>
          <a:bodyPr>
            <a:noAutofit/>
          </a:bodyPr>
          <a:lstStyle/>
          <a:p>
            <a:r>
              <a:rPr lang="en-US" sz="4000" b="1" dirty="0">
                <a:solidFill>
                  <a:schemeClr val="accent6">
                    <a:lumMod val="75000"/>
                  </a:schemeClr>
                </a:solidFill>
                <a:effectLst>
                  <a:outerShdw blurRad="38100" dist="38100" dir="2700000" algn="tl">
                    <a:srgbClr val="000000">
                      <a:alpha val="43137"/>
                    </a:srgbClr>
                  </a:outerShdw>
                </a:effectLst>
              </a:rPr>
              <a:t>TB </a:t>
            </a:r>
            <a:r>
              <a:rPr lang="en-US" sz="4000" b="1" dirty="0" smtClean="0">
                <a:solidFill>
                  <a:schemeClr val="accent6">
                    <a:lumMod val="75000"/>
                  </a:schemeClr>
                </a:solidFill>
                <a:effectLst>
                  <a:outerShdw blurRad="38100" dist="38100" dir="2700000" algn="tl">
                    <a:srgbClr val="000000">
                      <a:alpha val="43137"/>
                    </a:srgbClr>
                  </a:outerShdw>
                </a:effectLst>
              </a:rPr>
              <a:t>PREVENTION REQUIREMENTS AND STRATEGIES</a:t>
            </a:r>
            <a:endParaRPr lang="en-US" sz="4000" dirty="0"/>
          </a:p>
        </p:txBody>
      </p:sp>
      <p:graphicFrame>
        <p:nvGraphicFramePr>
          <p:cNvPr id="6" name="Table 5"/>
          <p:cNvGraphicFramePr>
            <a:graphicFrameLocks noGrp="1"/>
          </p:cNvGraphicFramePr>
          <p:nvPr>
            <p:extLst>
              <p:ext uri="{D42A27DB-BD31-4B8C-83A1-F6EECF244321}">
                <p14:modId xmlns:p14="http://schemas.microsoft.com/office/powerpoint/2010/main" xmlns="" val="486490824"/>
              </p:ext>
            </p:extLst>
          </p:nvPr>
        </p:nvGraphicFramePr>
        <p:xfrm>
          <a:off x="36576" y="1484784"/>
          <a:ext cx="9107424" cy="5328588"/>
        </p:xfrm>
        <a:graphic>
          <a:graphicData uri="http://schemas.openxmlformats.org/drawingml/2006/table">
            <a:tbl>
              <a:tblPr firstRow="1" firstCol="1" bandRow="1">
                <a:tableStyleId>{073A0DAA-6AF3-43AB-8588-CEC1D06C72B9}</a:tableStyleId>
              </a:tblPr>
              <a:tblGrid>
                <a:gridCol w="2414411"/>
                <a:gridCol w="3407423"/>
                <a:gridCol w="3285590"/>
              </a:tblGrid>
              <a:tr h="654378">
                <a:tc>
                  <a:txBody>
                    <a:bodyPr/>
                    <a:lstStyle/>
                    <a:p>
                      <a:pPr marL="0" marR="0">
                        <a:lnSpc>
                          <a:spcPct val="150000"/>
                        </a:lnSpc>
                        <a:spcBef>
                          <a:spcPts val="0"/>
                        </a:spcBef>
                        <a:spcAft>
                          <a:spcPts val="0"/>
                        </a:spcAft>
                      </a:pPr>
                      <a:r>
                        <a:rPr lang="en-US" sz="1800" dirty="0">
                          <a:effectLst/>
                        </a:rPr>
                        <a:t>Province</a:t>
                      </a:r>
                      <a:endParaRPr lang="en-US" sz="1800" dirty="0">
                        <a:effectLst/>
                        <a:latin typeface="Times New Roman"/>
                        <a:ea typeface="Times New Roman"/>
                      </a:endParaRPr>
                    </a:p>
                  </a:txBody>
                  <a:tcPr marL="68580" marR="68580" marT="0" marB="0"/>
                </a:tc>
                <a:tc>
                  <a:txBody>
                    <a:bodyPr/>
                    <a:lstStyle/>
                    <a:p>
                      <a:pPr marL="0" marR="0">
                        <a:lnSpc>
                          <a:spcPct val="150000"/>
                        </a:lnSpc>
                        <a:spcBef>
                          <a:spcPts val="0"/>
                        </a:spcBef>
                        <a:spcAft>
                          <a:spcPts val="0"/>
                        </a:spcAft>
                      </a:pPr>
                      <a:r>
                        <a:rPr lang="en-US" sz="1800" dirty="0">
                          <a:effectLst/>
                        </a:rPr>
                        <a:t>Teacher </a:t>
                      </a:r>
                      <a:r>
                        <a:rPr lang="en-US" sz="1800" dirty="0" smtClean="0">
                          <a:effectLst/>
                        </a:rPr>
                        <a:t>Scores</a:t>
                      </a:r>
                      <a:endParaRPr lang="en-US" sz="1800" dirty="0">
                        <a:effectLst/>
                        <a:latin typeface="Times New Roman"/>
                        <a:ea typeface="Times New Roman"/>
                      </a:endParaRPr>
                    </a:p>
                  </a:txBody>
                  <a:tcPr marL="68580" marR="68580" marT="0" marB="0"/>
                </a:tc>
                <a:tc>
                  <a:txBody>
                    <a:bodyPr/>
                    <a:lstStyle/>
                    <a:p>
                      <a:pPr marL="0" marR="0">
                        <a:lnSpc>
                          <a:spcPct val="150000"/>
                        </a:lnSpc>
                        <a:spcBef>
                          <a:spcPts val="0"/>
                        </a:spcBef>
                        <a:spcAft>
                          <a:spcPts val="0"/>
                        </a:spcAft>
                      </a:pPr>
                      <a:r>
                        <a:rPr lang="en-US" sz="1800" dirty="0">
                          <a:effectLst/>
                        </a:rPr>
                        <a:t>Learner </a:t>
                      </a:r>
                      <a:r>
                        <a:rPr lang="en-US" sz="1800" dirty="0" smtClean="0">
                          <a:effectLst/>
                        </a:rPr>
                        <a:t>Scores</a:t>
                      </a:r>
                      <a:endParaRPr lang="en-US" sz="1800" dirty="0">
                        <a:effectLst/>
                        <a:latin typeface="Times New Roman"/>
                        <a:ea typeface="Times New Roman"/>
                      </a:endParaRPr>
                    </a:p>
                  </a:txBody>
                  <a:tcPr marL="68580" marR="68580" marT="0" marB="0"/>
                </a:tc>
              </a:tr>
              <a:tr h="467421">
                <a:tc>
                  <a:txBody>
                    <a:bodyPr/>
                    <a:lstStyle/>
                    <a:p>
                      <a:pPr marL="0" marR="0">
                        <a:lnSpc>
                          <a:spcPct val="150000"/>
                        </a:lnSpc>
                        <a:spcBef>
                          <a:spcPts val="0"/>
                        </a:spcBef>
                        <a:spcAft>
                          <a:spcPts val="0"/>
                        </a:spcAft>
                      </a:pPr>
                      <a:r>
                        <a:rPr lang="en-US" sz="1800">
                          <a:effectLst/>
                        </a:rPr>
                        <a:t>Eastern Cape</a:t>
                      </a:r>
                      <a:endParaRPr lang="en-US" sz="1800">
                        <a:effectLst/>
                        <a:latin typeface="Times New Roman"/>
                        <a:ea typeface="Times New Roman"/>
                      </a:endParaRPr>
                    </a:p>
                  </a:txBody>
                  <a:tcPr marL="68580" marR="68580" marT="0" marB="0"/>
                </a:tc>
                <a:tc>
                  <a:txBody>
                    <a:bodyPr/>
                    <a:lstStyle/>
                    <a:p>
                      <a:pPr marL="0" marR="0" algn="r">
                        <a:lnSpc>
                          <a:spcPct val="150000"/>
                        </a:lnSpc>
                        <a:spcBef>
                          <a:spcPts val="0"/>
                        </a:spcBef>
                        <a:spcAft>
                          <a:spcPts val="0"/>
                        </a:spcAft>
                      </a:pPr>
                      <a:r>
                        <a:rPr lang="en-US" sz="1800">
                          <a:effectLst/>
                        </a:rPr>
                        <a:t>620</a:t>
                      </a:r>
                      <a:endParaRPr lang="en-US" sz="1800">
                        <a:effectLst/>
                        <a:latin typeface="Times New Roman"/>
                        <a:ea typeface="Times New Roman"/>
                      </a:endParaRPr>
                    </a:p>
                  </a:txBody>
                  <a:tcPr marL="68580" marR="68580" marT="0" marB="0"/>
                </a:tc>
                <a:tc>
                  <a:txBody>
                    <a:bodyPr/>
                    <a:lstStyle/>
                    <a:p>
                      <a:pPr marL="0" marR="0" algn="r">
                        <a:lnSpc>
                          <a:spcPct val="150000"/>
                        </a:lnSpc>
                        <a:spcBef>
                          <a:spcPts val="0"/>
                        </a:spcBef>
                        <a:spcAft>
                          <a:spcPts val="0"/>
                        </a:spcAft>
                      </a:pPr>
                      <a:r>
                        <a:rPr lang="en-US" sz="1800">
                          <a:effectLst/>
                        </a:rPr>
                        <a:t>564</a:t>
                      </a:r>
                      <a:endParaRPr lang="en-US" sz="1800">
                        <a:effectLst/>
                        <a:latin typeface="Times New Roman"/>
                        <a:ea typeface="Times New Roman"/>
                      </a:endParaRPr>
                    </a:p>
                  </a:txBody>
                  <a:tcPr marL="68580" marR="68580" marT="0" marB="0"/>
                </a:tc>
              </a:tr>
              <a:tr h="467421">
                <a:tc>
                  <a:txBody>
                    <a:bodyPr/>
                    <a:lstStyle/>
                    <a:p>
                      <a:pPr marL="0" marR="0">
                        <a:lnSpc>
                          <a:spcPct val="150000"/>
                        </a:lnSpc>
                        <a:spcBef>
                          <a:spcPts val="0"/>
                        </a:spcBef>
                        <a:spcAft>
                          <a:spcPts val="0"/>
                        </a:spcAft>
                      </a:pPr>
                      <a:r>
                        <a:rPr lang="en-US" sz="1800">
                          <a:effectLst/>
                        </a:rPr>
                        <a:t>Free State</a:t>
                      </a:r>
                      <a:endParaRPr lang="en-US" sz="1800">
                        <a:effectLst/>
                        <a:latin typeface="Times New Roman"/>
                        <a:ea typeface="Times New Roman"/>
                      </a:endParaRPr>
                    </a:p>
                  </a:txBody>
                  <a:tcPr marL="68580" marR="68580" marT="0" marB="0"/>
                </a:tc>
                <a:tc>
                  <a:txBody>
                    <a:bodyPr/>
                    <a:lstStyle/>
                    <a:p>
                      <a:pPr marL="0" marR="0" algn="r">
                        <a:lnSpc>
                          <a:spcPct val="150000"/>
                        </a:lnSpc>
                        <a:spcBef>
                          <a:spcPts val="0"/>
                        </a:spcBef>
                        <a:spcAft>
                          <a:spcPts val="0"/>
                        </a:spcAft>
                      </a:pPr>
                      <a:r>
                        <a:rPr lang="en-US" sz="1800">
                          <a:effectLst/>
                        </a:rPr>
                        <a:t>634</a:t>
                      </a:r>
                      <a:endParaRPr lang="en-US" sz="1800">
                        <a:effectLst/>
                        <a:latin typeface="Times New Roman"/>
                        <a:ea typeface="Times New Roman"/>
                      </a:endParaRPr>
                    </a:p>
                  </a:txBody>
                  <a:tcPr marL="68580" marR="68580" marT="0" marB="0"/>
                </a:tc>
                <a:tc>
                  <a:txBody>
                    <a:bodyPr/>
                    <a:lstStyle/>
                    <a:p>
                      <a:pPr marL="0" marR="0" algn="r">
                        <a:lnSpc>
                          <a:spcPct val="150000"/>
                        </a:lnSpc>
                        <a:spcBef>
                          <a:spcPts val="0"/>
                        </a:spcBef>
                        <a:spcAft>
                          <a:spcPts val="0"/>
                        </a:spcAft>
                      </a:pPr>
                      <a:r>
                        <a:rPr lang="en-US" sz="1800">
                          <a:effectLst/>
                        </a:rPr>
                        <a:t>558</a:t>
                      </a:r>
                      <a:endParaRPr lang="en-US" sz="1800">
                        <a:effectLst/>
                        <a:latin typeface="Times New Roman"/>
                        <a:ea typeface="Times New Roman"/>
                      </a:endParaRPr>
                    </a:p>
                  </a:txBody>
                  <a:tcPr marL="68580" marR="68580" marT="0" marB="0"/>
                </a:tc>
              </a:tr>
              <a:tr h="467421">
                <a:tc>
                  <a:txBody>
                    <a:bodyPr/>
                    <a:lstStyle/>
                    <a:p>
                      <a:pPr marL="0" marR="0">
                        <a:lnSpc>
                          <a:spcPct val="150000"/>
                        </a:lnSpc>
                        <a:spcBef>
                          <a:spcPts val="0"/>
                        </a:spcBef>
                        <a:spcAft>
                          <a:spcPts val="0"/>
                        </a:spcAft>
                      </a:pPr>
                      <a:r>
                        <a:rPr lang="en-US" sz="1800">
                          <a:effectLst/>
                        </a:rPr>
                        <a:t>Gauteng</a:t>
                      </a:r>
                      <a:endParaRPr lang="en-US" sz="1800">
                        <a:effectLst/>
                        <a:latin typeface="Times New Roman"/>
                        <a:ea typeface="Times New Roman"/>
                      </a:endParaRPr>
                    </a:p>
                  </a:txBody>
                  <a:tcPr marL="68580" marR="68580" marT="0" marB="0"/>
                </a:tc>
                <a:tc>
                  <a:txBody>
                    <a:bodyPr/>
                    <a:lstStyle/>
                    <a:p>
                      <a:pPr marL="0" marR="0" algn="r">
                        <a:lnSpc>
                          <a:spcPct val="150000"/>
                        </a:lnSpc>
                        <a:spcBef>
                          <a:spcPts val="0"/>
                        </a:spcBef>
                        <a:spcAft>
                          <a:spcPts val="0"/>
                        </a:spcAft>
                      </a:pPr>
                      <a:r>
                        <a:rPr lang="en-US" sz="1800">
                          <a:effectLst/>
                        </a:rPr>
                        <a:t>652</a:t>
                      </a:r>
                      <a:endParaRPr lang="en-US" sz="1800">
                        <a:effectLst/>
                        <a:latin typeface="Times New Roman"/>
                        <a:ea typeface="Times New Roman"/>
                      </a:endParaRPr>
                    </a:p>
                  </a:txBody>
                  <a:tcPr marL="68580" marR="68580" marT="0" marB="0"/>
                </a:tc>
                <a:tc>
                  <a:txBody>
                    <a:bodyPr/>
                    <a:lstStyle/>
                    <a:p>
                      <a:pPr marL="0" marR="0" algn="r">
                        <a:lnSpc>
                          <a:spcPct val="150000"/>
                        </a:lnSpc>
                        <a:spcBef>
                          <a:spcPts val="0"/>
                        </a:spcBef>
                        <a:spcAft>
                          <a:spcPts val="0"/>
                        </a:spcAft>
                      </a:pPr>
                      <a:r>
                        <a:rPr lang="en-US" sz="1800">
                          <a:effectLst/>
                        </a:rPr>
                        <a:t>549</a:t>
                      </a:r>
                      <a:endParaRPr lang="en-US" sz="1800">
                        <a:effectLst/>
                        <a:latin typeface="Times New Roman"/>
                        <a:ea typeface="Times New Roman"/>
                      </a:endParaRPr>
                    </a:p>
                  </a:txBody>
                  <a:tcPr marL="68580" marR="68580" marT="0" marB="0"/>
                </a:tc>
              </a:tr>
              <a:tr h="467421">
                <a:tc>
                  <a:txBody>
                    <a:bodyPr/>
                    <a:lstStyle/>
                    <a:p>
                      <a:pPr marL="0" marR="0">
                        <a:lnSpc>
                          <a:spcPct val="150000"/>
                        </a:lnSpc>
                        <a:spcBef>
                          <a:spcPts val="0"/>
                        </a:spcBef>
                        <a:spcAft>
                          <a:spcPts val="0"/>
                        </a:spcAft>
                      </a:pPr>
                      <a:r>
                        <a:rPr lang="en-US" sz="1800">
                          <a:effectLst/>
                        </a:rPr>
                        <a:t>KwaZulu Natal</a:t>
                      </a:r>
                      <a:endParaRPr lang="en-US" sz="1800">
                        <a:effectLst/>
                        <a:latin typeface="Times New Roman"/>
                        <a:ea typeface="Times New Roman"/>
                      </a:endParaRPr>
                    </a:p>
                  </a:txBody>
                  <a:tcPr marL="68580" marR="68580" marT="0" marB="0"/>
                </a:tc>
                <a:tc>
                  <a:txBody>
                    <a:bodyPr/>
                    <a:lstStyle/>
                    <a:p>
                      <a:pPr marL="0" marR="0" algn="r">
                        <a:lnSpc>
                          <a:spcPct val="150000"/>
                        </a:lnSpc>
                        <a:spcBef>
                          <a:spcPts val="0"/>
                        </a:spcBef>
                        <a:spcAft>
                          <a:spcPts val="0"/>
                        </a:spcAft>
                      </a:pPr>
                      <a:r>
                        <a:rPr lang="en-US" sz="1800">
                          <a:effectLst/>
                        </a:rPr>
                        <a:t>630</a:t>
                      </a:r>
                      <a:endParaRPr lang="en-US" sz="1800">
                        <a:effectLst/>
                        <a:latin typeface="Times New Roman"/>
                        <a:ea typeface="Times New Roman"/>
                      </a:endParaRPr>
                    </a:p>
                  </a:txBody>
                  <a:tcPr marL="68580" marR="68580" marT="0" marB="0"/>
                </a:tc>
                <a:tc>
                  <a:txBody>
                    <a:bodyPr/>
                    <a:lstStyle/>
                    <a:p>
                      <a:pPr marL="0" marR="0" algn="r">
                        <a:lnSpc>
                          <a:spcPct val="150000"/>
                        </a:lnSpc>
                        <a:spcBef>
                          <a:spcPts val="0"/>
                        </a:spcBef>
                        <a:spcAft>
                          <a:spcPts val="0"/>
                        </a:spcAft>
                      </a:pPr>
                      <a:r>
                        <a:rPr lang="en-US" sz="1800">
                          <a:effectLst/>
                        </a:rPr>
                        <a:t>555</a:t>
                      </a:r>
                      <a:endParaRPr lang="en-US" sz="1800">
                        <a:effectLst/>
                        <a:latin typeface="Times New Roman"/>
                        <a:ea typeface="Times New Roman"/>
                      </a:endParaRPr>
                    </a:p>
                  </a:txBody>
                  <a:tcPr marL="68580" marR="68580" marT="0" marB="0"/>
                </a:tc>
              </a:tr>
              <a:tr h="467421">
                <a:tc>
                  <a:txBody>
                    <a:bodyPr/>
                    <a:lstStyle/>
                    <a:p>
                      <a:pPr marL="0" marR="0">
                        <a:lnSpc>
                          <a:spcPct val="150000"/>
                        </a:lnSpc>
                        <a:spcBef>
                          <a:spcPts val="0"/>
                        </a:spcBef>
                        <a:spcAft>
                          <a:spcPts val="0"/>
                        </a:spcAft>
                      </a:pPr>
                      <a:r>
                        <a:rPr lang="en-US" sz="1800">
                          <a:effectLst/>
                        </a:rPr>
                        <a:t>Limpopo</a:t>
                      </a:r>
                      <a:endParaRPr lang="en-US" sz="1800">
                        <a:effectLst/>
                        <a:latin typeface="Times New Roman"/>
                        <a:ea typeface="Times New Roman"/>
                      </a:endParaRPr>
                    </a:p>
                  </a:txBody>
                  <a:tcPr marL="68580" marR="68580" marT="0" marB="0"/>
                </a:tc>
                <a:tc>
                  <a:txBody>
                    <a:bodyPr/>
                    <a:lstStyle/>
                    <a:p>
                      <a:pPr marL="0" marR="0" algn="r">
                        <a:lnSpc>
                          <a:spcPct val="150000"/>
                        </a:lnSpc>
                        <a:spcBef>
                          <a:spcPts val="0"/>
                        </a:spcBef>
                        <a:spcAft>
                          <a:spcPts val="0"/>
                        </a:spcAft>
                      </a:pPr>
                      <a:r>
                        <a:rPr lang="en-US" sz="1800">
                          <a:effectLst/>
                        </a:rPr>
                        <a:t>613</a:t>
                      </a:r>
                      <a:endParaRPr lang="en-US" sz="1800">
                        <a:effectLst/>
                        <a:latin typeface="Times New Roman"/>
                        <a:ea typeface="Times New Roman"/>
                      </a:endParaRPr>
                    </a:p>
                  </a:txBody>
                  <a:tcPr marL="68580" marR="68580" marT="0" marB="0"/>
                </a:tc>
                <a:tc>
                  <a:txBody>
                    <a:bodyPr/>
                    <a:lstStyle/>
                    <a:p>
                      <a:pPr marL="0" marR="0" algn="r">
                        <a:lnSpc>
                          <a:spcPct val="150000"/>
                        </a:lnSpc>
                        <a:spcBef>
                          <a:spcPts val="0"/>
                        </a:spcBef>
                        <a:spcAft>
                          <a:spcPts val="0"/>
                        </a:spcAft>
                      </a:pPr>
                      <a:r>
                        <a:rPr lang="en-US" sz="1800">
                          <a:effectLst/>
                        </a:rPr>
                        <a:t>521</a:t>
                      </a:r>
                      <a:endParaRPr lang="en-US" sz="1800">
                        <a:effectLst/>
                        <a:latin typeface="Times New Roman"/>
                        <a:ea typeface="Times New Roman"/>
                      </a:endParaRPr>
                    </a:p>
                  </a:txBody>
                  <a:tcPr marL="68580" marR="68580" marT="0" marB="0"/>
                </a:tc>
              </a:tr>
              <a:tr h="467421">
                <a:tc>
                  <a:txBody>
                    <a:bodyPr/>
                    <a:lstStyle/>
                    <a:p>
                      <a:pPr marL="0" marR="0">
                        <a:lnSpc>
                          <a:spcPct val="150000"/>
                        </a:lnSpc>
                        <a:spcBef>
                          <a:spcPts val="0"/>
                        </a:spcBef>
                        <a:spcAft>
                          <a:spcPts val="0"/>
                        </a:spcAft>
                      </a:pPr>
                      <a:r>
                        <a:rPr lang="en-US" sz="1800">
                          <a:effectLst/>
                        </a:rPr>
                        <a:t>Mpumalanga</a:t>
                      </a:r>
                      <a:endParaRPr lang="en-US" sz="1800">
                        <a:effectLst/>
                        <a:latin typeface="Times New Roman"/>
                        <a:ea typeface="Times New Roman"/>
                      </a:endParaRPr>
                    </a:p>
                  </a:txBody>
                  <a:tcPr marL="68580" marR="68580" marT="0" marB="0"/>
                </a:tc>
                <a:tc>
                  <a:txBody>
                    <a:bodyPr/>
                    <a:lstStyle/>
                    <a:p>
                      <a:pPr marL="0" marR="0" algn="r">
                        <a:lnSpc>
                          <a:spcPct val="150000"/>
                        </a:lnSpc>
                        <a:spcBef>
                          <a:spcPts val="0"/>
                        </a:spcBef>
                        <a:spcAft>
                          <a:spcPts val="0"/>
                        </a:spcAft>
                      </a:pPr>
                      <a:r>
                        <a:rPr lang="en-US" sz="1800">
                          <a:effectLst/>
                        </a:rPr>
                        <a:t>637</a:t>
                      </a:r>
                      <a:endParaRPr lang="en-US" sz="1800">
                        <a:effectLst/>
                        <a:latin typeface="Times New Roman"/>
                        <a:ea typeface="Times New Roman"/>
                      </a:endParaRPr>
                    </a:p>
                  </a:txBody>
                  <a:tcPr marL="68580" marR="68580" marT="0" marB="0"/>
                </a:tc>
                <a:tc>
                  <a:txBody>
                    <a:bodyPr/>
                    <a:lstStyle/>
                    <a:p>
                      <a:pPr marL="0" marR="0" algn="r">
                        <a:lnSpc>
                          <a:spcPct val="150000"/>
                        </a:lnSpc>
                        <a:spcBef>
                          <a:spcPts val="0"/>
                        </a:spcBef>
                        <a:spcAft>
                          <a:spcPts val="0"/>
                        </a:spcAft>
                      </a:pPr>
                      <a:r>
                        <a:rPr lang="en-US" sz="1800">
                          <a:effectLst/>
                        </a:rPr>
                        <a:t>524</a:t>
                      </a:r>
                      <a:endParaRPr lang="en-US" sz="1800">
                        <a:effectLst/>
                        <a:latin typeface="Times New Roman"/>
                        <a:ea typeface="Times New Roman"/>
                      </a:endParaRPr>
                    </a:p>
                  </a:txBody>
                  <a:tcPr marL="68580" marR="68580" marT="0" marB="0"/>
                </a:tc>
              </a:tr>
              <a:tr h="467421">
                <a:tc>
                  <a:txBody>
                    <a:bodyPr/>
                    <a:lstStyle/>
                    <a:p>
                      <a:pPr marL="0" marR="0">
                        <a:lnSpc>
                          <a:spcPct val="150000"/>
                        </a:lnSpc>
                        <a:spcBef>
                          <a:spcPts val="0"/>
                        </a:spcBef>
                        <a:spcAft>
                          <a:spcPts val="0"/>
                        </a:spcAft>
                      </a:pPr>
                      <a:r>
                        <a:rPr lang="en-US" sz="1800">
                          <a:effectLst/>
                        </a:rPr>
                        <a:t>Northern Cape</a:t>
                      </a:r>
                      <a:endParaRPr lang="en-US" sz="1800">
                        <a:effectLst/>
                        <a:latin typeface="Times New Roman"/>
                        <a:ea typeface="Times New Roman"/>
                      </a:endParaRPr>
                    </a:p>
                  </a:txBody>
                  <a:tcPr marL="68580" marR="68580" marT="0" marB="0"/>
                </a:tc>
                <a:tc>
                  <a:txBody>
                    <a:bodyPr/>
                    <a:lstStyle/>
                    <a:p>
                      <a:pPr marL="0" marR="0" algn="r">
                        <a:lnSpc>
                          <a:spcPct val="150000"/>
                        </a:lnSpc>
                        <a:spcBef>
                          <a:spcPts val="0"/>
                        </a:spcBef>
                        <a:spcAft>
                          <a:spcPts val="0"/>
                        </a:spcAft>
                      </a:pPr>
                      <a:r>
                        <a:rPr lang="en-US" sz="1800">
                          <a:effectLst/>
                        </a:rPr>
                        <a:t>630</a:t>
                      </a:r>
                      <a:endParaRPr lang="en-US" sz="1800">
                        <a:effectLst/>
                        <a:latin typeface="Times New Roman"/>
                        <a:ea typeface="Times New Roman"/>
                      </a:endParaRPr>
                    </a:p>
                  </a:txBody>
                  <a:tcPr marL="68580" marR="68580" marT="0" marB="0"/>
                </a:tc>
                <a:tc>
                  <a:txBody>
                    <a:bodyPr/>
                    <a:lstStyle/>
                    <a:p>
                      <a:pPr marL="0" marR="0" algn="r">
                        <a:lnSpc>
                          <a:spcPct val="150000"/>
                        </a:lnSpc>
                        <a:spcBef>
                          <a:spcPts val="0"/>
                        </a:spcBef>
                        <a:spcAft>
                          <a:spcPts val="0"/>
                        </a:spcAft>
                      </a:pPr>
                      <a:r>
                        <a:rPr lang="en-US" sz="1800">
                          <a:effectLst/>
                        </a:rPr>
                        <a:t>567</a:t>
                      </a:r>
                      <a:endParaRPr lang="en-US" sz="1800">
                        <a:effectLst/>
                        <a:latin typeface="Times New Roman"/>
                        <a:ea typeface="Times New Roman"/>
                      </a:endParaRPr>
                    </a:p>
                  </a:txBody>
                  <a:tcPr marL="68580" marR="68580" marT="0" marB="0"/>
                </a:tc>
              </a:tr>
              <a:tr h="467421">
                <a:tc>
                  <a:txBody>
                    <a:bodyPr/>
                    <a:lstStyle/>
                    <a:p>
                      <a:pPr marL="0" marR="0">
                        <a:lnSpc>
                          <a:spcPct val="150000"/>
                        </a:lnSpc>
                        <a:spcBef>
                          <a:spcPts val="0"/>
                        </a:spcBef>
                        <a:spcAft>
                          <a:spcPts val="0"/>
                        </a:spcAft>
                      </a:pPr>
                      <a:r>
                        <a:rPr lang="en-US" sz="1800">
                          <a:effectLst/>
                        </a:rPr>
                        <a:t>Northwest</a:t>
                      </a:r>
                      <a:endParaRPr lang="en-US" sz="1800">
                        <a:effectLst/>
                        <a:latin typeface="Times New Roman"/>
                        <a:ea typeface="Times New Roman"/>
                      </a:endParaRPr>
                    </a:p>
                  </a:txBody>
                  <a:tcPr marL="68580" marR="68580" marT="0" marB="0"/>
                </a:tc>
                <a:tc>
                  <a:txBody>
                    <a:bodyPr/>
                    <a:lstStyle/>
                    <a:p>
                      <a:pPr marL="0" marR="0" algn="r">
                        <a:lnSpc>
                          <a:spcPct val="150000"/>
                        </a:lnSpc>
                        <a:spcBef>
                          <a:spcPts val="0"/>
                        </a:spcBef>
                        <a:spcAft>
                          <a:spcPts val="0"/>
                        </a:spcAft>
                      </a:pPr>
                      <a:r>
                        <a:rPr lang="en-US" sz="1800">
                          <a:effectLst/>
                        </a:rPr>
                        <a:t>647</a:t>
                      </a:r>
                      <a:endParaRPr lang="en-US" sz="1800">
                        <a:effectLst/>
                        <a:latin typeface="Times New Roman"/>
                        <a:ea typeface="Times New Roman"/>
                      </a:endParaRPr>
                    </a:p>
                  </a:txBody>
                  <a:tcPr marL="68580" marR="68580" marT="0" marB="0"/>
                </a:tc>
                <a:tc>
                  <a:txBody>
                    <a:bodyPr/>
                    <a:lstStyle/>
                    <a:p>
                      <a:pPr marL="0" marR="0" algn="r">
                        <a:lnSpc>
                          <a:spcPct val="150000"/>
                        </a:lnSpc>
                        <a:spcBef>
                          <a:spcPts val="0"/>
                        </a:spcBef>
                        <a:spcAft>
                          <a:spcPts val="0"/>
                        </a:spcAft>
                      </a:pPr>
                      <a:r>
                        <a:rPr lang="en-US" sz="1800">
                          <a:effectLst/>
                        </a:rPr>
                        <a:t>550</a:t>
                      </a:r>
                      <a:endParaRPr lang="en-US" sz="1800">
                        <a:effectLst/>
                        <a:latin typeface="Times New Roman"/>
                        <a:ea typeface="Times New Roman"/>
                      </a:endParaRPr>
                    </a:p>
                  </a:txBody>
                  <a:tcPr marL="68580" marR="68580" marT="0" marB="0"/>
                </a:tc>
              </a:tr>
              <a:tr h="467421">
                <a:tc>
                  <a:txBody>
                    <a:bodyPr/>
                    <a:lstStyle/>
                    <a:p>
                      <a:pPr marL="0" marR="0">
                        <a:lnSpc>
                          <a:spcPct val="150000"/>
                        </a:lnSpc>
                        <a:spcBef>
                          <a:spcPts val="0"/>
                        </a:spcBef>
                        <a:spcAft>
                          <a:spcPts val="0"/>
                        </a:spcAft>
                      </a:pPr>
                      <a:r>
                        <a:rPr lang="en-US" sz="1800">
                          <a:effectLst/>
                        </a:rPr>
                        <a:t>Western Cape</a:t>
                      </a:r>
                      <a:endParaRPr lang="en-US" sz="1800">
                        <a:effectLst/>
                        <a:latin typeface="Times New Roman"/>
                        <a:ea typeface="Times New Roman"/>
                      </a:endParaRPr>
                    </a:p>
                  </a:txBody>
                  <a:tcPr marL="68580" marR="68580" marT="0" marB="0"/>
                </a:tc>
                <a:tc>
                  <a:txBody>
                    <a:bodyPr/>
                    <a:lstStyle/>
                    <a:p>
                      <a:pPr marL="0" marR="0" algn="r">
                        <a:lnSpc>
                          <a:spcPct val="150000"/>
                        </a:lnSpc>
                        <a:spcBef>
                          <a:spcPts val="0"/>
                        </a:spcBef>
                        <a:spcAft>
                          <a:spcPts val="0"/>
                        </a:spcAft>
                      </a:pPr>
                      <a:r>
                        <a:rPr lang="en-US" sz="1800">
                          <a:effectLst/>
                        </a:rPr>
                        <a:t>624</a:t>
                      </a:r>
                      <a:endParaRPr lang="en-US" sz="1800">
                        <a:effectLst/>
                        <a:latin typeface="Times New Roman"/>
                        <a:ea typeface="Times New Roman"/>
                      </a:endParaRPr>
                    </a:p>
                  </a:txBody>
                  <a:tcPr marL="68580" marR="68580" marT="0" marB="0"/>
                </a:tc>
                <a:tc>
                  <a:txBody>
                    <a:bodyPr/>
                    <a:lstStyle/>
                    <a:p>
                      <a:pPr marL="0" marR="0" algn="r">
                        <a:lnSpc>
                          <a:spcPct val="150000"/>
                        </a:lnSpc>
                        <a:spcBef>
                          <a:spcPts val="0"/>
                        </a:spcBef>
                        <a:spcAft>
                          <a:spcPts val="0"/>
                        </a:spcAft>
                      </a:pPr>
                      <a:r>
                        <a:rPr lang="en-US" sz="1800">
                          <a:effectLst/>
                        </a:rPr>
                        <a:t>564</a:t>
                      </a:r>
                      <a:endParaRPr lang="en-US" sz="1800">
                        <a:effectLst/>
                        <a:latin typeface="Times New Roman"/>
                        <a:ea typeface="Times New Roman"/>
                      </a:endParaRPr>
                    </a:p>
                  </a:txBody>
                  <a:tcPr marL="68580" marR="68580" marT="0" marB="0"/>
                </a:tc>
              </a:tr>
              <a:tr h="467421">
                <a:tc>
                  <a:txBody>
                    <a:bodyPr/>
                    <a:lstStyle/>
                    <a:p>
                      <a:pPr marL="0" marR="0">
                        <a:lnSpc>
                          <a:spcPct val="150000"/>
                        </a:lnSpc>
                        <a:spcBef>
                          <a:spcPts val="0"/>
                        </a:spcBef>
                        <a:spcAft>
                          <a:spcPts val="0"/>
                        </a:spcAft>
                      </a:pPr>
                      <a:r>
                        <a:rPr lang="en-US" sz="1800">
                          <a:effectLst/>
                        </a:rPr>
                        <a:t>South Africa</a:t>
                      </a:r>
                      <a:endParaRPr lang="en-US" sz="1800">
                        <a:effectLst/>
                        <a:latin typeface="Times New Roman"/>
                        <a:ea typeface="Times New Roman"/>
                      </a:endParaRPr>
                    </a:p>
                  </a:txBody>
                  <a:tcPr marL="68580" marR="68580" marT="0" marB="0"/>
                </a:tc>
                <a:tc>
                  <a:txBody>
                    <a:bodyPr/>
                    <a:lstStyle/>
                    <a:p>
                      <a:pPr marL="0" marR="0" algn="r">
                        <a:lnSpc>
                          <a:spcPct val="150000"/>
                        </a:lnSpc>
                        <a:spcBef>
                          <a:spcPts val="0"/>
                        </a:spcBef>
                        <a:spcAft>
                          <a:spcPts val="0"/>
                        </a:spcAft>
                      </a:pPr>
                      <a:r>
                        <a:rPr lang="en-US" sz="1800">
                          <a:effectLst/>
                        </a:rPr>
                        <a:t>630</a:t>
                      </a:r>
                      <a:endParaRPr lang="en-US" sz="1800">
                        <a:effectLst/>
                        <a:latin typeface="Times New Roman"/>
                        <a:ea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554</a:t>
                      </a:r>
                      <a:endParaRPr lang="en-US" sz="18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xmlns="" val="13122555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1520" y="2564904"/>
            <a:ext cx="8712968" cy="1000125"/>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b="1" dirty="0" smtClean="0">
                <a:solidFill>
                  <a:schemeClr val="accent6">
                    <a:lumMod val="75000"/>
                  </a:schemeClr>
                </a:solidFill>
                <a:effectLst>
                  <a:outerShdw blurRad="38100" dist="38100" dir="2700000" algn="tl">
                    <a:srgbClr val="000000">
                      <a:alpha val="43137"/>
                    </a:srgbClr>
                  </a:outerShdw>
                </a:effectLst>
                <a:latin typeface="+mn-lt"/>
                <a:cs typeface="Tahoma" pitchFamily="34" charset="0"/>
              </a:rPr>
              <a:t/>
            </a:r>
            <a:br>
              <a:rPr lang="en-US" altLang="en-US" sz="3600" b="1" dirty="0" smtClean="0">
                <a:solidFill>
                  <a:schemeClr val="accent6">
                    <a:lumMod val="75000"/>
                  </a:schemeClr>
                </a:solidFill>
                <a:effectLst>
                  <a:outerShdw blurRad="38100" dist="38100" dir="2700000" algn="tl">
                    <a:srgbClr val="000000">
                      <a:alpha val="43137"/>
                    </a:srgbClr>
                  </a:outerShdw>
                </a:effectLst>
                <a:latin typeface="+mn-lt"/>
                <a:cs typeface="Tahoma" pitchFamily="34" charset="0"/>
              </a:rPr>
            </a:br>
            <a:r>
              <a:rPr lang="en-US" sz="3600" b="1" dirty="0" smtClean="0">
                <a:solidFill>
                  <a:schemeClr val="accent6">
                    <a:lumMod val="75000"/>
                  </a:schemeClr>
                </a:solidFill>
                <a:effectLst>
                  <a:outerShdw blurRad="38100" dist="38100" dir="2700000" algn="tl">
                    <a:srgbClr val="000000">
                      <a:alpha val="43137"/>
                    </a:srgbClr>
                  </a:outerShdw>
                </a:effectLst>
                <a:latin typeface="+mn-lt"/>
                <a:cs typeface="Tahoma" pitchFamily="34" charset="0"/>
              </a:rPr>
              <a:t>WAY FORWARD</a:t>
            </a:r>
            <a:r>
              <a:rPr lang="en-US" altLang="en-US" sz="3600" b="1" dirty="0" smtClean="0">
                <a:solidFill>
                  <a:schemeClr val="accent6">
                    <a:lumMod val="75000"/>
                  </a:schemeClr>
                </a:solidFill>
                <a:effectLst>
                  <a:outerShdw blurRad="38100" dist="38100" dir="2700000" algn="tl">
                    <a:srgbClr val="000000">
                      <a:alpha val="43137"/>
                    </a:srgbClr>
                  </a:outerShdw>
                </a:effectLst>
                <a:latin typeface="+mn-lt"/>
                <a:cs typeface="Tahoma" pitchFamily="34" charset="0"/>
              </a:rPr>
              <a:t/>
            </a:r>
            <a:br>
              <a:rPr lang="en-US" altLang="en-US" sz="3600" b="1" dirty="0" smtClean="0">
                <a:solidFill>
                  <a:schemeClr val="accent6">
                    <a:lumMod val="75000"/>
                  </a:schemeClr>
                </a:solidFill>
                <a:effectLst>
                  <a:outerShdw blurRad="38100" dist="38100" dir="2700000" algn="tl">
                    <a:srgbClr val="000000">
                      <a:alpha val="43137"/>
                    </a:srgbClr>
                  </a:outerShdw>
                </a:effectLst>
                <a:latin typeface="+mn-lt"/>
                <a:cs typeface="Tahoma" pitchFamily="34" charset="0"/>
              </a:rPr>
            </a:br>
            <a:endParaRPr lang="en-ZA" altLang="en-US" sz="3600" b="1" dirty="0" smtClean="0">
              <a:solidFill>
                <a:schemeClr val="accent6">
                  <a:lumMod val="75000"/>
                </a:schemeClr>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xmlns="" val="7931459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p:txBody>
          <a:bodyPr/>
          <a:lstStyle/>
          <a:p>
            <a:pPr eaLnBrk="1" hangingPunct="1"/>
            <a:r>
              <a:rPr lang="af-ZA" altLang="en-US" smtClean="0"/>
              <a:t>The Next Steps </a:t>
            </a:r>
            <a:r>
              <a:rPr lang="af-ZA" altLang="en-US" sz="2400" smtClean="0"/>
              <a:t>(following official release)</a:t>
            </a:r>
          </a:p>
        </p:txBody>
      </p:sp>
      <p:sp>
        <p:nvSpPr>
          <p:cNvPr id="25" name="TextBox 24"/>
          <p:cNvSpPr txBox="1"/>
          <p:nvPr/>
        </p:nvSpPr>
        <p:spPr>
          <a:xfrm>
            <a:off x="304800" y="1628775"/>
            <a:ext cx="3200400" cy="40640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af-ZA" sz="2000">
                <a:solidFill>
                  <a:srgbClr val="000000"/>
                </a:solidFill>
                <a:cs typeface="Arial" charset="0"/>
              </a:rPr>
              <a:t>The Agenda for Action</a:t>
            </a:r>
          </a:p>
        </p:txBody>
      </p:sp>
      <p:sp>
        <p:nvSpPr>
          <p:cNvPr id="26" name="TextBox 25"/>
          <p:cNvSpPr txBox="1"/>
          <p:nvPr/>
        </p:nvSpPr>
        <p:spPr>
          <a:xfrm>
            <a:off x="250825" y="4221163"/>
            <a:ext cx="3013075" cy="132080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af-ZA" sz="2000">
                <a:solidFill>
                  <a:srgbClr val="000000"/>
                </a:solidFill>
                <a:cs typeface="Arial" charset="0"/>
              </a:rPr>
              <a:t>Share findings with PED’s:</a:t>
            </a:r>
          </a:p>
          <a:p>
            <a:pPr>
              <a:buFontTx/>
              <a:buChar char="•"/>
              <a:defRPr/>
            </a:pPr>
            <a:r>
              <a:rPr lang="af-ZA" sz="2000">
                <a:solidFill>
                  <a:srgbClr val="000000"/>
                </a:solidFill>
                <a:cs typeface="Arial" charset="0"/>
              </a:rPr>
              <a:t>Workshops</a:t>
            </a:r>
          </a:p>
          <a:p>
            <a:pPr>
              <a:buFontTx/>
              <a:buChar char="•"/>
              <a:defRPr/>
            </a:pPr>
            <a:r>
              <a:rPr lang="af-ZA" sz="2000">
                <a:solidFill>
                  <a:srgbClr val="000000"/>
                </a:solidFill>
                <a:cs typeface="Arial" charset="0"/>
              </a:rPr>
              <a:t>Release of policy briefs</a:t>
            </a:r>
          </a:p>
        </p:txBody>
      </p:sp>
      <p:sp>
        <p:nvSpPr>
          <p:cNvPr id="27" name="TextBox 26"/>
          <p:cNvSpPr txBox="1"/>
          <p:nvPr/>
        </p:nvSpPr>
        <p:spPr>
          <a:xfrm>
            <a:off x="4211638" y="1484313"/>
            <a:ext cx="4608834" cy="1015663"/>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wrap="square">
            <a:spAutoFit/>
          </a:bodyPr>
          <a:lstStyle/>
          <a:p>
            <a:pPr>
              <a:buFont typeface="Arial" charset="0"/>
              <a:buNone/>
              <a:defRPr/>
            </a:pPr>
            <a:r>
              <a:rPr lang="en-ZA" sz="2000" b="1" dirty="0">
                <a:solidFill>
                  <a:srgbClr val="000000"/>
                </a:solidFill>
                <a:latin typeface="Calibri" pitchFamily="34" charset="0"/>
                <a:cs typeface="Arial" charset="0"/>
              </a:rPr>
              <a:t>The </a:t>
            </a:r>
            <a:r>
              <a:rPr lang="en-ZA" sz="2000" b="1" dirty="0" smtClean="0">
                <a:solidFill>
                  <a:srgbClr val="000000"/>
                </a:solidFill>
                <a:latin typeface="Calibri" pitchFamily="34" charset="0"/>
                <a:cs typeface="Arial" charset="0"/>
              </a:rPr>
              <a:t>SACMEQ Report concludes with </a:t>
            </a:r>
            <a:r>
              <a:rPr lang="en-ZA" sz="2000" b="1" dirty="0">
                <a:solidFill>
                  <a:srgbClr val="000000"/>
                </a:solidFill>
                <a:latin typeface="Calibri" pitchFamily="34" charset="0"/>
                <a:cs typeface="Arial" charset="0"/>
              </a:rPr>
              <a:t>policy suggestions and recommendations within the constraints of time and budget</a:t>
            </a:r>
          </a:p>
        </p:txBody>
      </p:sp>
      <p:sp>
        <p:nvSpPr>
          <p:cNvPr id="28" name="TextBox 27"/>
          <p:cNvSpPr txBox="1"/>
          <p:nvPr/>
        </p:nvSpPr>
        <p:spPr>
          <a:xfrm>
            <a:off x="3995738" y="3260502"/>
            <a:ext cx="4641850" cy="3108543"/>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buFont typeface="Arial" charset="0"/>
              <a:buNone/>
              <a:defRPr/>
            </a:pPr>
            <a:r>
              <a:rPr lang="af-ZA" sz="2000" dirty="0">
                <a:solidFill>
                  <a:srgbClr val="000000"/>
                </a:solidFill>
                <a:cs typeface="Arial" charset="0"/>
              </a:rPr>
              <a:t>5 </a:t>
            </a:r>
            <a:r>
              <a:rPr lang="af-ZA" sz="2000" dirty="0" smtClean="0">
                <a:solidFill>
                  <a:srgbClr val="000000"/>
                </a:solidFill>
                <a:cs typeface="Arial" charset="0"/>
              </a:rPr>
              <a:t>focus areas:</a:t>
            </a:r>
            <a:endParaRPr lang="af-ZA" sz="2000" dirty="0">
              <a:solidFill>
                <a:srgbClr val="000000"/>
              </a:solidFill>
              <a:cs typeface="Arial" charset="0"/>
            </a:endParaRPr>
          </a:p>
          <a:p>
            <a:pPr>
              <a:lnSpc>
                <a:spcPct val="110000"/>
              </a:lnSpc>
              <a:buFont typeface="Arial" charset="0"/>
              <a:buChar char="•"/>
              <a:defRPr/>
            </a:pPr>
            <a:r>
              <a:rPr lang="en-US" sz="2000" dirty="0">
                <a:solidFill>
                  <a:schemeClr val="tx1"/>
                </a:solidFill>
                <a:cs typeface="Arial" charset="0"/>
              </a:rPr>
              <a:t> </a:t>
            </a:r>
            <a:r>
              <a:rPr lang="en-US" sz="2000" dirty="0" smtClean="0">
                <a:solidFill>
                  <a:schemeClr val="tx1"/>
                </a:solidFill>
                <a:cs typeface="Arial" charset="0"/>
              </a:rPr>
              <a:t>Quality </a:t>
            </a:r>
            <a:r>
              <a:rPr lang="en-US" sz="2000" dirty="0">
                <a:solidFill>
                  <a:schemeClr val="tx1"/>
                </a:solidFill>
                <a:cs typeface="Arial" charset="0"/>
              </a:rPr>
              <a:t>of the learning environment, </a:t>
            </a:r>
          </a:p>
          <a:p>
            <a:pPr marL="114300" indent="-114300">
              <a:lnSpc>
                <a:spcPct val="110000"/>
              </a:lnSpc>
              <a:buFont typeface="Arial" charset="0"/>
              <a:buChar char="•"/>
              <a:defRPr/>
            </a:pPr>
            <a:r>
              <a:rPr lang="en-US" sz="2000" dirty="0" smtClean="0">
                <a:solidFill>
                  <a:schemeClr val="tx1"/>
                </a:solidFill>
                <a:cs typeface="Arial" charset="0"/>
              </a:rPr>
              <a:t>Reading </a:t>
            </a:r>
            <a:r>
              <a:rPr lang="en-US" sz="2000" dirty="0">
                <a:solidFill>
                  <a:schemeClr val="tx1"/>
                </a:solidFill>
                <a:cs typeface="Arial" charset="0"/>
              </a:rPr>
              <a:t>and Mathematics achievement levels of learners, </a:t>
            </a:r>
          </a:p>
          <a:p>
            <a:pPr>
              <a:lnSpc>
                <a:spcPct val="110000"/>
              </a:lnSpc>
              <a:buFont typeface="Arial" charset="0"/>
              <a:buChar char="•"/>
              <a:defRPr/>
            </a:pPr>
            <a:r>
              <a:rPr lang="en-US" sz="2000" dirty="0" smtClean="0">
                <a:solidFill>
                  <a:schemeClr val="tx1"/>
                </a:solidFill>
                <a:cs typeface="Arial" charset="0"/>
              </a:rPr>
              <a:t> Gender </a:t>
            </a:r>
            <a:r>
              <a:rPr lang="en-US" sz="2000" dirty="0">
                <a:solidFill>
                  <a:schemeClr val="tx1"/>
                </a:solidFill>
                <a:cs typeface="Arial" charset="0"/>
              </a:rPr>
              <a:t>equality and promotion,</a:t>
            </a:r>
          </a:p>
          <a:p>
            <a:pPr>
              <a:lnSpc>
                <a:spcPct val="110000"/>
              </a:lnSpc>
              <a:buFont typeface="Arial" charset="0"/>
              <a:buChar char="•"/>
              <a:defRPr/>
            </a:pPr>
            <a:r>
              <a:rPr lang="en-US" sz="2000" dirty="0">
                <a:solidFill>
                  <a:schemeClr val="tx1"/>
                </a:solidFill>
                <a:cs typeface="Arial" charset="0"/>
              </a:rPr>
              <a:t> </a:t>
            </a:r>
            <a:r>
              <a:rPr lang="en-US" sz="2000" dirty="0" smtClean="0">
                <a:solidFill>
                  <a:schemeClr val="tx1"/>
                </a:solidFill>
                <a:cs typeface="Arial" charset="0"/>
              </a:rPr>
              <a:t>Infrastructure and resources</a:t>
            </a:r>
            <a:endParaRPr lang="en-US" sz="2000" dirty="0">
              <a:solidFill>
                <a:schemeClr val="tx1"/>
              </a:solidFill>
              <a:cs typeface="Arial" charset="0"/>
            </a:endParaRPr>
          </a:p>
          <a:p>
            <a:pPr marL="114300" indent="-114300">
              <a:lnSpc>
                <a:spcPct val="110000"/>
              </a:lnSpc>
              <a:buFont typeface="Arial" charset="0"/>
              <a:buChar char="•"/>
              <a:defRPr/>
            </a:pPr>
            <a:r>
              <a:rPr lang="en-US" sz="2000" dirty="0" smtClean="0">
                <a:solidFill>
                  <a:schemeClr val="tx1"/>
                </a:solidFill>
                <a:cs typeface="Arial" charset="0"/>
              </a:rPr>
              <a:t>Learner </a:t>
            </a:r>
            <a:r>
              <a:rPr lang="en-US" sz="2000" dirty="0">
                <a:solidFill>
                  <a:schemeClr val="tx1"/>
                </a:solidFill>
                <a:cs typeface="Arial" charset="0"/>
              </a:rPr>
              <a:t>and teacher knowledge on HIV </a:t>
            </a:r>
            <a:r>
              <a:rPr lang="en-US" sz="2000" dirty="0" smtClean="0">
                <a:solidFill>
                  <a:schemeClr val="tx1"/>
                </a:solidFill>
                <a:cs typeface="Arial" charset="0"/>
              </a:rPr>
              <a:t>  and AIDS</a:t>
            </a:r>
            <a:r>
              <a:rPr lang="en-US" sz="2000" dirty="0">
                <a:solidFill>
                  <a:schemeClr val="tx1"/>
                </a:solidFill>
                <a:cs typeface="Arial" charset="0"/>
              </a:rPr>
              <a:t> </a:t>
            </a:r>
            <a:r>
              <a:rPr lang="en-US" sz="2000" dirty="0" smtClean="0">
                <a:solidFill>
                  <a:schemeClr val="tx1"/>
                </a:solidFill>
                <a:cs typeface="Arial" charset="0"/>
              </a:rPr>
              <a:t>and TB.</a:t>
            </a:r>
          </a:p>
          <a:p>
            <a:pPr marL="114300" indent="-114300">
              <a:lnSpc>
                <a:spcPct val="110000"/>
              </a:lnSpc>
              <a:buFont typeface="Arial" charset="0"/>
              <a:buChar char="•"/>
              <a:defRPr/>
            </a:pPr>
            <a:r>
              <a:rPr lang="en-US" sz="2000" dirty="0" smtClean="0">
                <a:solidFill>
                  <a:schemeClr val="tx1"/>
                </a:solidFill>
                <a:cs typeface="Arial" charset="0"/>
              </a:rPr>
              <a:t>Teacher development</a:t>
            </a:r>
            <a:endParaRPr lang="af-ZA" sz="2000" dirty="0">
              <a:solidFill>
                <a:schemeClr val="tx1"/>
              </a:solidFill>
              <a:cs typeface="Arial" charset="0"/>
            </a:endParaRPr>
          </a:p>
        </p:txBody>
      </p:sp>
      <p:sp>
        <p:nvSpPr>
          <p:cNvPr id="29" name="Right Arrow 28"/>
          <p:cNvSpPr>
            <a:spLocks noChangeArrowheads="1"/>
          </p:cNvSpPr>
          <p:nvPr/>
        </p:nvSpPr>
        <p:spPr bwMode="auto">
          <a:xfrm rot="5400000">
            <a:off x="6119813" y="2744788"/>
            <a:ext cx="431800" cy="215900"/>
          </a:xfrm>
          <a:prstGeom prst="rightArrow">
            <a:avLst>
              <a:gd name="adj1" fmla="val 50000"/>
              <a:gd name="adj2" fmla="val 24741"/>
            </a:avLst>
          </a:prstGeom>
          <a:solidFill>
            <a:schemeClr val="bg1"/>
          </a:solidFill>
          <a:ln w="25400" algn="ctr">
            <a:solidFill>
              <a:schemeClr val="tx1"/>
            </a:solidFill>
            <a:miter lim="800000"/>
            <a:headEnd/>
            <a:tailEnd/>
          </a:ln>
        </p:spPr>
        <p:txBody>
          <a:bodyPr rot="10800000" vert="eaVert" anchor="ctr"/>
          <a:lstStyle/>
          <a:p>
            <a:pPr algn="ctr" fontAlgn="auto">
              <a:spcBef>
                <a:spcPts val="0"/>
              </a:spcBef>
              <a:spcAft>
                <a:spcPts val="0"/>
              </a:spcAft>
              <a:defRPr/>
            </a:pPr>
            <a:endParaRPr lang="af-ZA">
              <a:solidFill>
                <a:schemeClr val="dk1"/>
              </a:solidFill>
              <a:latin typeface="+mn-lt"/>
              <a:cs typeface="+mn-cs"/>
            </a:endParaRPr>
          </a:p>
        </p:txBody>
      </p:sp>
      <p:sp>
        <p:nvSpPr>
          <p:cNvPr id="16" name="Right Arrow 15"/>
          <p:cNvSpPr/>
          <p:nvPr/>
        </p:nvSpPr>
        <p:spPr>
          <a:xfrm>
            <a:off x="3549650" y="1776244"/>
            <a:ext cx="603250" cy="215900"/>
          </a:xfrm>
          <a:prstGeom prst="rightArrow">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af-ZA"/>
          </a:p>
        </p:txBody>
      </p:sp>
      <p:sp>
        <p:nvSpPr>
          <p:cNvPr id="2" name="Right Arrow 28"/>
          <p:cNvSpPr>
            <a:spLocks noChangeArrowheads="1"/>
          </p:cNvSpPr>
          <p:nvPr/>
        </p:nvSpPr>
        <p:spPr bwMode="auto">
          <a:xfrm rot="10800000">
            <a:off x="3419475" y="4868863"/>
            <a:ext cx="431800" cy="215900"/>
          </a:xfrm>
          <a:prstGeom prst="rightArrow">
            <a:avLst>
              <a:gd name="adj1" fmla="val 50000"/>
              <a:gd name="adj2" fmla="val 24741"/>
            </a:avLst>
          </a:prstGeom>
          <a:solidFill>
            <a:schemeClr val="bg1"/>
          </a:solidFill>
          <a:ln w="25400" algn="ctr">
            <a:solidFill>
              <a:schemeClr val="tx1"/>
            </a:solidFill>
            <a:miter lim="800000"/>
            <a:headEnd/>
            <a:tailEnd/>
          </a:ln>
        </p:spPr>
        <p:txBody>
          <a:bodyPr rot="10800000" anchor="ctr"/>
          <a:lstStyle/>
          <a:p>
            <a:pPr algn="ctr" fontAlgn="auto">
              <a:spcBef>
                <a:spcPts val="0"/>
              </a:spcBef>
              <a:spcAft>
                <a:spcPts val="0"/>
              </a:spcAft>
              <a:defRPr/>
            </a:pPr>
            <a:endParaRPr lang="af-ZA">
              <a:solidFill>
                <a:schemeClr val="dk1"/>
              </a:solidFill>
              <a:latin typeface="+mn-lt"/>
              <a:cs typeface="+mn-cs"/>
            </a:endParaRPr>
          </a:p>
        </p:txBody>
      </p:sp>
      <p:sp>
        <p:nvSpPr>
          <p:cNvPr id="3" name="Right Arrow 28"/>
          <p:cNvSpPr>
            <a:spLocks noChangeArrowheads="1"/>
          </p:cNvSpPr>
          <p:nvPr/>
        </p:nvSpPr>
        <p:spPr bwMode="auto">
          <a:xfrm rot="-5400000">
            <a:off x="1655763" y="3824288"/>
            <a:ext cx="431800" cy="215900"/>
          </a:xfrm>
          <a:prstGeom prst="rightArrow">
            <a:avLst>
              <a:gd name="adj1" fmla="val 50000"/>
              <a:gd name="adj2" fmla="val 24741"/>
            </a:avLst>
          </a:prstGeom>
          <a:solidFill>
            <a:schemeClr val="bg1"/>
          </a:solidFill>
          <a:ln w="25400" algn="ctr">
            <a:solidFill>
              <a:schemeClr val="tx1"/>
            </a:solidFill>
            <a:miter lim="800000"/>
            <a:headEnd/>
            <a:tailEnd/>
          </a:ln>
        </p:spPr>
        <p:txBody>
          <a:bodyPr vert="eaVert" anchor="ctr"/>
          <a:lstStyle/>
          <a:p>
            <a:pPr algn="ctr" fontAlgn="auto">
              <a:spcBef>
                <a:spcPts val="0"/>
              </a:spcBef>
              <a:spcAft>
                <a:spcPts val="0"/>
              </a:spcAft>
              <a:defRPr/>
            </a:pPr>
            <a:endParaRPr lang="af-ZA">
              <a:solidFill>
                <a:schemeClr val="dk1"/>
              </a:solidFill>
              <a:latin typeface="+mn-lt"/>
              <a:cs typeface="+mn-cs"/>
            </a:endParaRPr>
          </a:p>
        </p:txBody>
      </p:sp>
      <p:sp>
        <p:nvSpPr>
          <p:cNvPr id="24587" name="Rectangle 14"/>
          <p:cNvSpPr>
            <a:spLocks noChangeArrowheads="1"/>
          </p:cNvSpPr>
          <p:nvPr/>
        </p:nvSpPr>
        <p:spPr bwMode="auto">
          <a:xfrm>
            <a:off x="335310" y="2617452"/>
            <a:ext cx="3095625" cy="792162"/>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dirty="0"/>
              <a:t>Align interventions </a:t>
            </a:r>
            <a:r>
              <a:rPr lang="en-US" altLang="en-US" dirty="0" smtClean="0"/>
              <a:t>to  </a:t>
            </a:r>
            <a:endParaRPr lang="en-US" altLang="en-US" dirty="0"/>
          </a:p>
          <a:p>
            <a:pPr algn="ctr" eaLnBrk="1" hangingPunct="1"/>
            <a:r>
              <a:rPr lang="en-US" altLang="en-US" dirty="0"/>
              <a:t>Action Plan </a:t>
            </a:r>
            <a:r>
              <a:rPr lang="en-US" altLang="en-US" dirty="0" smtClean="0"/>
              <a:t>2019 and NDP</a:t>
            </a:r>
            <a:endParaRPr lang="en-US" altLang="en-US" dirty="0"/>
          </a:p>
        </p:txBody>
      </p:sp>
    </p:spTree>
    <p:extLst>
      <p:ext uri="{BB962C8B-B14F-4D97-AF65-F5344CB8AC3E}">
        <p14:creationId xmlns:p14="http://schemas.microsoft.com/office/powerpoint/2010/main" xmlns="" val="39998046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78097"/>
          </a:xfrm>
        </p:spPr>
        <p:txBody>
          <a:bodyPr/>
          <a:lstStyle/>
          <a:p>
            <a:r>
              <a:rPr lang="en-US" b="1" dirty="0" smtClean="0">
                <a:solidFill>
                  <a:schemeClr val="accent6">
                    <a:lumMod val="75000"/>
                  </a:schemeClr>
                </a:solidFill>
                <a:effectLst>
                  <a:outerShdw blurRad="38100" dist="38100" dir="2700000" algn="tl">
                    <a:srgbClr val="000000">
                      <a:alpha val="43137"/>
                    </a:srgbClr>
                  </a:outerShdw>
                </a:effectLst>
              </a:rPr>
              <a:t>CONCLUSION</a:t>
            </a:r>
            <a:endParaRPr lang="en-US" b="1" dirty="0">
              <a:solidFill>
                <a:schemeClr val="accent6">
                  <a:lumMod val="75000"/>
                </a:schemeClr>
              </a:solidFill>
              <a:effectLst>
                <a:outerShdw blurRad="38100" dist="38100" dir="2700000" algn="tl">
                  <a:srgbClr val="000000">
                    <a:alpha val="43137"/>
                  </a:srgbClr>
                </a:outerShdw>
              </a:effectLst>
            </a:endParaRPr>
          </a:p>
        </p:txBody>
      </p:sp>
      <p:sp>
        <p:nvSpPr>
          <p:cNvPr id="4" name="Content Placeholder 2"/>
          <p:cNvSpPr>
            <a:spLocks noGrp="1"/>
          </p:cNvSpPr>
          <p:nvPr>
            <p:ph idx="1"/>
          </p:nvPr>
        </p:nvSpPr>
        <p:spPr>
          <a:xfrm>
            <a:off x="179512" y="980728"/>
            <a:ext cx="8858312" cy="5184576"/>
          </a:xfrm>
        </p:spPr>
        <p:txBody>
          <a:bodyPr>
            <a:noAutofit/>
          </a:bodyPr>
          <a:lstStyle/>
          <a:p>
            <a:pPr marL="514350" indent="-514350">
              <a:spcBef>
                <a:spcPts val="0"/>
              </a:spcBef>
              <a:spcAft>
                <a:spcPts val="0"/>
              </a:spcAft>
              <a:buFont typeface="+mj-lt"/>
              <a:buAutoNum type="arabicPeriod"/>
            </a:pPr>
            <a:r>
              <a:rPr lang="en-ZA" sz="2400" dirty="0" smtClean="0">
                <a:ea typeface="Tahoma" pitchFamily="34" charset="0"/>
                <a:cs typeface="Tahoma" pitchFamily="34" charset="0"/>
              </a:rPr>
              <a:t>The SACMEQ IV Study </a:t>
            </a:r>
            <a:r>
              <a:rPr lang="en-US" sz="2400" dirty="0"/>
              <a:t>R</a:t>
            </a:r>
            <a:r>
              <a:rPr lang="en-US" sz="2400" dirty="0" smtClean="0"/>
              <a:t>eport sheds </a:t>
            </a:r>
            <a:r>
              <a:rPr lang="en-US" sz="2400" dirty="0"/>
              <a:t>vital information </a:t>
            </a:r>
            <a:r>
              <a:rPr lang="en-US" sz="2400" dirty="0" smtClean="0"/>
              <a:t>on the following important research components on the functioning of schools for Grade </a:t>
            </a:r>
            <a:r>
              <a:rPr lang="en-US" sz="2400" dirty="0"/>
              <a:t>6 </a:t>
            </a:r>
            <a:r>
              <a:rPr lang="en-US" sz="2400" dirty="0" smtClean="0"/>
              <a:t>learners and their teachers in South Africa: </a:t>
            </a:r>
          </a:p>
          <a:p>
            <a:pPr marL="857250" lvl="1" indent="-457200">
              <a:spcBef>
                <a:spcPts val="0"/>
              </a:spcBef>
              <a:spcAft>
                <a:spcPts val="0"/>
              </a:spcAft>
              <a:buAutoNum type="alphaLcParenR"/>
            </a:pPr>
            <a:r>
              <a:rPr lang="en-US" sz="2400" dirty="0" smtClean="0"/>
              <a:t>Reading (Language) competency </a:t>
            </a:r>
          </a:p>
          <a:p>
            <a:pPr marL="857250" lvl="1" indent="-457200">
              <a:spcBef>
                <a:spcPts val="0"/>
              </a:spcBef>
              <a:spcAft>
                <a:spcPts val="0"/>
              </a:spcAft>
              <a:buAutoNum type="alphaLcParenR"/>
            </a:pPr>
            <a:r>
              <a:rPr lang="en-US" sz="2400" dirty="0"/>
              <a:t>M</a:t>
            </a:r>
            <a:r>
              <a:rPr lang="en-US" sz="2400" dirty="0" smtClean="0"/>
              <a:t>athematics competency</a:t>
            </a:r>
          </a:p>
          <a:p>
            <a:pPr marL="857250" lvl="1" indent="-457200">
              <a:spcBef>
                <a:spcPts val="0"/>
              </a:spcBef>
              <a:spcAft>
                <a:spcPts val="0"/>
              </a:spcAft>
              <a:buAutoNum type="alphaLcParenR"/>
            </a:pPr>
            <a:r>
              <a:rPr lang="en-US" sz="2400" dirty="0" smtClean="0"/>
              <a:t>Conditions of schooling </a:t>
            </a:r>
          </a:p>
          <a:p>
            <a:pPr marL="857250" lvl="1" indent="-457200">
              <a:spcBef>
                <a:spcPts val="0"/>
              </a:spcBef>
              <a:spcAft>
                <a:spcPts val="0"/>
              </a:spcAft>
              <a:buAutoNum type="alphaLcParenR"/>
            </a:pPr>
            <a:r>
              <a:rPr lang="en-US" sz="2400" dirty="0"/>
              <a:t>H</a:t>
            </a:r>
            <a:r>
              <a:rPr lang="en-US" sz="2400" dirty="0" smtClean="0"/>
              <a:t>ealth </a:t>
            </a:r>
            <a:r>
              <a:rPr lang="en-US" sz="2400" dirty="0"/>
              <a:t>knowledge on and the impact of </a:t>
            </a:r>
            <a:r>
              <a:rPr lang="en-US" sz="2400" dirty="0" smtClean="0"/>
              <a:t>HIV-AIDS.</a:t>
            </a:r>
          </a:p>
          <a:p>
            <a:pPr marL="400050" lvl="1" indent="0">
              <a:spcBef>
                <a:spcPts val="0"/>
              </a:spcBef>
              <a:spcAft>
                <a:spcPts val="0"/>
              </a:spcAft>
              <a:buNone/>
            </a:pPr>
            <a:endParaRPr lang="en-US" sz="2400" dirty="0" smtClean="0"/>
          </a:p>
          <a:p>
            <a:pPr marL="457200" indent="-457200" algn="just">
              <a:spcBef>
                <a:spcPts val="0"/>
              </a:spcBef>
              <a:spcAft>
                <a:spcPts val="0"/>
              </a:spcAft>
              <a:buAutoNum type="arabicPeriod"/>
            </a:pPr>
            <a:r>
              <a:rPr lang="en-US" sz="2400" dirty="0" smtClean="0"/>
              <a:t>In </a:t>
            </a:r>
            <a:r>
              <a:rPr lang="en-US" sz="2400" dirty="0"/>
              <a:t>addition, the </a:t>
            </a:r>
            <a:r>
              <a:rPr lang="en-US" sz="2400" dirty="0" smtClean="0"/>
              <a:t>Ministry </a:t>
            </a:r>
            <a:r>
              <a:rPr lang="en-US" sz="2400" dirty="0"/>
              <a:t>decided as part of its national option for the SACMEQ IV project, to include </a:t>
            </a:r>
            <a:r>
              <a:rPr lang="en-US" sz="2400" dirty="0" smtClean="0"/>
              <a:t>an additional research </a:t>
            </a:r>
            <a:r>
              <a:rPr lang="en-US" sz="2400" dirty="0"/>
              <a:t>component: health knowledge on and the impact of </a:t>
            </a:r>
            <a:r>
              <a:rPr lang="en-US" sz="2400" dirty="0" smtClean="0"/>
              <a:t>Tuberculosis. This </a:t>
            </a:r>
            <a:r>
              <a:rPr lang="en-US" sz="2400" dirty="0"/>
              <a:t>will enable South Africa to take the lead in correlating research on HIV/AIDS and </a:t>
            </a:r>
            <a:r>
              <a:rPr lang="en-US" sz="2400" dirty="0" smtClean="0"/>
              <a:t>Tuberculosis </a:t>
            </a:r>
            <a:r>
              <a:rPr lang="en-US" sz="2400" dirty="0"/>
              <a:t>on the functioning of schools.</a:t>
            </a:r>
            <a:endParaRPr lang="en-ZA" sz="2400" dirty="0"/>
          </a:p>
          <a:p>
            <a:pPr marL="0" indent="0">
              <a:lnSpc>
                <a:spcPct val="150000"/>
              </a:lnSpc>
              <a:spcBef>
                <a:spcPts val="1200"/>
              </a:spcBef>
              <a:spcAft>
                <a:spcPts val="1200"/>
              </a:spcAft>
              <a:buNone/>
            </a:pPr>
            <a:endParaRPr lang="en-ZA" sz="2400" dirty="0">
              <a:latin typeface="Tahoma" pitchFamily="34" charset="0"/>
              <a:ea typeface="Tahoma" pitchFamily="34" charset="0"/>
              <a:cs typeface="Tahoma" pitchFamily="34" charset="0"/>
            </a:endParaRPr>
          </a:p>
          <a:p>
            <a:pPr marL="0" indent="0">
              <a:lnSpc>
                <a:spcPct val="150000"/>
              </a:lnSpc>
              <a:spcBef>
                <a:spcPts val="1200"/>
              </a:spcBef>
              <a:spcAft>
                <a:spcPts val="1200"/>
              </a:spcAft>
              <a:buNone/>
            </a:pPr>
            <a:endParaRPr lang="en-ZA" sz="2400" dirty="0" smtClean="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36252699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65737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Slide Number Placeholder 5"/>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0925FDE-FCAA-488B-9321-39D323DE23C7}" type="slidenum">
              <a:rPr lang="en-US" altLang="en-US" smtClean="0"/>
              <a:pPr eaLnBrk="1" hangingPunct="1"/>
              <a:t>5</a:t>
            </a:fld>
            <a:endParaRPr lang="en-US" altLang="en-US" smtClean="0"/>
          </a:p>
        </p:txBody>
      </p:sp>
      <p:sp>
        <p:nvSpPr>
          <p:cNvPr id="34819" name="Rectangle 2"/>
          <p:cNvSpPr>
            <a:spLocks noGrp="1" noChangeArrowheads="1"/>
          </p:cNvSpPr>
          <p:nvPr>
            <p:ph type="title"/>
          </p:nvPr>
        </p:nvSpPr>
        <p:spPr>
          <a:xfrm>
            <a:off x="500063" y="142875"/>
            <a:ext cx="8229600" cy="928688"/>
          </a:xfrm>
        </p:spPr>
        <p:txBody>
          <a:bodyPr>
            <a:normAutofit/>
          </a:bodyPr>
          <a:lstStyle/>
          <a:p>
            <a:pPr eaLnBrk="1" hangingPunct="1"/>
            <a:r>
              <a:rPr lang="en-US" altLang="en-US" sz="4000" b="1" dirty="0" smtClean="0">
                <a:solidFill>
                  <a:schemeClr val="accent6">
                    <a:lumMod val="75000"/>
                  </a:schemeClr>
                </a:solidFill>
                <a:effectLst>
                  <a:outerShdw blurRad="38100" dist="38100" dir="2700000" algn="tl">
                    <a:srgbClr val="000000">
                      <a:alpha val="43137"/>
                    </a:srgbClr>
                  </a:outerShdw>
                </a:effectLst>
                <a:cs typeface="Tahoma" pitchFamily="34" charset="0"/>
              </a:rPr>
              <a:t>PURPOSE</a:t>
            </a:r>
          </a:p>
        </p:txBody>
      </p:sp>
      <p:sp>
        <p:nvSpPr>
          <p:cNvPr id="34820" name="Rectangle 3"/>
          <p:cNvSpPr>
            <a:spLocks noGrp="1" noChangeArrowheads="1"/>
          </p:cNvSpPr>
          <p:nvPr>
            <p:ph type="body" idx="1"/>
          </p:nvPr>
        </p:nvSpPr>
        <p:spPr>
          <a:xfrm>
            <a:off x="213420" y="1124744"/>
            <a:ext cx="8640960" cy="4518819"/>
          </a:xfrm>
        </p:spPr>
        <p:txBody>
          <a:bodyPr>
            <a:normAutofit fontScale="92500" lnSpcReduction="20000"/>
          </a:bodyPr>
          <a:lstStyle/>
          <a:p>
            <a:pPr indent="0" algn="just">
              <a:lnSpc>
                <a:spcPct val="200000"/>
              </a:lnSpc>
              <a:spcBef>
                <a:spcPts val="1800"/>
              </a:spcBef>
              <a:spcAft>
                <a:spcPts val="1800"/>
              </a:spcAft>
              <a:buNone/>
            </a:pPr>
            <a:r>
              <a:rPr lang="en-US" altLang="en-US" sz="2800" dirty="0" smtClean="0">
                <a:latin typeface="Tahoma" pitchFamily="34" charset="0"/>
                <a:cs typeface="Tahoma" pitchFamily="34" charset="0"/>
              </a:rPr>
              <a:t>The Southern and Eastern Africa Consortium for Monitoring Educational Quality (SACMEQ) is an African initiative in response to the targets set within the framework of the international Education for All (EFA) Campaign and </a:t>
            </a:r>
            <a:r>
              <a:rPr lang="en-US" sz="2800" dirty="0">
                <a:latin typeface="Tahoma" pitchFamily="34" charset="0"/>
                <a:cs typeface="Tahoma" pitchFamily="34" charset="0"/>
              </a:rPr>
              <a:t>UN Millennium Development </a:t>
            </a:r>
            <a:r>
              <a:rPr lang="en-US" sz="2800" dirty="0" smtClean="0">
                <a:latin typeface="Tahoma" pitchFamily="34" charset="0"/>
                <a:cs typeface="Tahoma" pitchFamily="34" charset="0"/>
              </a:rPr>
              <a:t>Goals (Now the Sustainable Development Goals)</a:t>
            </a:r>
            <a:endParaRPr lang="en-US" altLang="en-US" sz="2800" dirty="0" smtClean="0">
              <a:latin typeface="Tahoma" pitchFamily="34" charset="0"/>
              <a:cs typeface="Tahoma" pitchFamily="34" charset="0"/>
            </a:endParaRPr>
          </a:p>
        </p:txBody>
      </p:sp>
    </p:spTree>
    <p:extLst>
      <p:ext uri="{BB962C8B-B14F-4D97-AF65-F5344CB8AC3E}">
        <p14:creationId xmlns:p14="http://schemas.microsoft.com/office/powerpoint/2010/main" xmlns="" val="298754086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323528" y="1176065"/>
            <a:ext cx="8363272" cy="4950100"/>
          </a:xfrm>
        </p:spPr>
        <p:txBody>
          <a:bodyPr/>
          <a:lstStyle/>
          <a:p>
            <a:pPr eaLnBrk="1" hangingPunct="1"/>
            <a:r>
              <a:rPr lang="en-US" altLang="en-US" sz="3200" dirty="0" smtClean="0"/>
              <a:t>To undertake integrated  research and training that will develop the capacities of educational planners to:</a:t>
            </a:r>
          </a:p>
          <a:p>
            <a:pPr lvl="1" eaLnBrk="1" hangingPunct="1"/>
            <a:r>
              <a:rPr lang="en-US" altLang="en-US" dirty="0" smtClean="0"/>
              <a:t>Monitor and evaluate the conditions of schooling and the quality of their own basic education systems;</a:t>
            </a:r>
          </a:p>
          <a:p>
            <a:pPr lvl="1" eaLnBrk="1" hangingPunct="1"/>
            <a:r>
              <a:rPr lang="en-US" altLang="en-US" dirty="0" smtClean="0"/>
              <a:t>To generate research based information that can be used by decision-makers to plan for improvements in the quality of education.</a:t>
            </a:r>
          </a:p>
        </p:txBody>
      </p:sp>
      <p:sp>
        <p:nvSpPr>
          <p:cNvPr id="4" name="Rectangle 2"/>
          <p:cNvSpPr txBox="1">
            <a:spLocks noChangeArrowheads="1"/>
          </p:cNvSpPr>
          <p:nvPr/>
        </p:nvSpPr>
        <p:spPr>
          <a:xfrm>
            <a:off x="431924" y="188640"/>
            <a:ext cx="8229600" cy="987425"/>
          </a:xfrm>
          <a:prstGeom prst="rect">
            <a:avLst/>
          </a:prstGeom>
        </p:spPr>
        <p:txBody>
          <a:bodyPr anchor="ctr">
            <a:normAutofit/>
            <a:scene3d>
              <a:camera prst="orthographicFront"/>
              <a:lightRig rig="soft" dir="t"/>
            </a:scene3d>
            <a:sp3d prstMaterial="softEdge">
              <a:bevelT w="25400" h="25400"/>
            </a:sp3d>
          </a:bodyPr>
          <a:lstStyle/>
          <a:p>
            <a:pPr algn="ctr">
              <a:defRPr/>
            </a:pPr>
            <a:r>
              <a:rPr lang="en-US" sz="4000" b="1" dirty="0">
                <a:solidFill>
                  <a:schemeClr val="accent6">
                    <a:lumMod val="75000"/>
                  </a:schemeClr>
                </a:solidFill>
                <a:effectLst>
                  <a:outerShdw blurRad="31750" dist="25400" dir="5400000" algn="tl" rotWithShape="0">
                    <a:srgbClr val="000000">
                      <a:alpha val="25000"/>
                    </a:srgbClr>
                  </a:outerShdw>
                </a:effectLst>
                <a:latin typeface="+mj-lt"/>
                <a:ea typeface="+mj-ea"/>
                <a:cs typeface="+mj-cs"/>
              </a:rPr>
              <a:t>SACMEQ’S </a:t>
            </a:r>
            <a:r>
              <a:rPr lang="en-US" sz="4000" b="1" dirty="0" smtClean="0">
                <a:solidFill>
                  <a:schemeClr val="accent6">
                    <a:lumMod val="75000"/>
                  </a:schemeClr>
                </a:solidFill>
                <a:effectLst>
                  <a:outerShdw blurRad="31750" dist="25400" dir="5400000" algn="tl" rotWithShape="0">
                    <a:srgbClr val="000000">
                      <a:alpha val="25000"/>
                    </a:srgbClr>
                  </a:outerShdw>
                </a:effectLst>
                <a:latin typeface="+mj-lt"/>
                <a:ea typeface="+mj-ea"/>
                <a:cs typeface="+mj-cs"/>
              </a:rPr>
              <a:t>MISSION</a:t>
            </a:r>
            <a:endParaRPr lang="en-US" sz="4000" b="1" dirty="0">
              <a:solidFill>
                <a:schemeClr val="accent6">
                  <a:lumMod val="75000"/>
                </a:schemeClr>
              </a:solidFill>
              <a:effectLst>
                <a:outerShdw blurRad="31750" dist="25400" dir="5400000" algn="tl" rotWithShape="0">
                  <a:srgbClr val="000000">
                    <a:alpha val="25000"/>
                  </a:srgbClr>
                </a:outerShdw>
              </a:effectLst>
              <a:latin typeface="+mj-lt"/>
              <a:ea typeface="+mj-ea"/>
              <a:cs typeface="+mj-cs"/>
            </a:endParaRPr>
          </a:p>
        </p:txBody>
      </p:sp>
    </p:spTree>
    <p:extLst>
      <p:ext uri="{BB962C8B-B14F-4D97-AF65-F5344CB8AC3E}">
        <p14:creationId xmlns:p14="http://schemas.microsoft.com/office/powerpoint/2010/main" xmlns="" val="353760194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Slide Number Placeholder 6"/>
          <p:cNvSpPr>
            <a:spLocks noGrp="1"/>
          </p:cNvSpPr>
          <p:nvPr>
            <p:ph type="sldNum" sz="quarter" idx="4294967295"/>
          </p:nvPr>
        </p:nvSpPr>
        <p:spPr bwMode="auto">
          <a:xfrm>
            <a:off x="8647113" y="6408738"/>
            <a:ext cx="366712"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A3F81CE-5F05-4EB3-8F7C-DB3AB055297B}" type="slidenum">
              <a:rPr lang="en-US" altLang="en-US" smtClean="0">
                <a:latin typeface="Lucida Sans Unicode" pitchFamily="34" charset="0"/>
              </a:rPr>
              <a:pPr eaLnBrk="1" hangingPunct="1"/>
              <a:t>7</a:t>
            </a:fld>
            <a:endParaRPr lang="en-US" altLang="en-US" smtClean="0">
              <a:latin typeface="Lucida Sans Unicode" pitchFamily="34" charset="0"/>
            </a:endParaRPr>
          </a:p>
        </p:txBody>
      </p:sp>
      <p:sp>
        <p:nvSpPr>
          <p:cNvPr id="35842" name="Rectangle 2"/>
          <p:cNvSpPr>
            <a:spLocks noGrp="1" noChangeArrowheads="1"/>
          </p:cNvSpPr>
          <p:nvPr>
            <p:ph type="title"/>
          </p:nvPr>
        </p:nvSpPr>
        <p:spPr>
          <a:xfrm>
            <a:off x="82352" y="70661"/>
            <a:ext cx="7730008" cy="500820"/>
          </a:xfrm>
        </p:spPr>
        <p:txBody>
          <a:bodyPr>
            <a:noAutofit/>
          </a:bodyPr>
          <a:lstStyle/>
          <a:p>
            <a:pPr eaLnBrk="1" hangingPunct="1">
              <a:defRPr/>
            </a:pPr>
            <a:r>
              <a:rPr lang="en-US" sz="4000" b="1" dirty="0" smtClean="0">
                <a:solidFill>
                  <a:schemeClr val="accent6">
                    <a:lumMod val="75000"/>
                  </a:schemeClr>
                </a:solidFill>
                <a:effectLst>
                  <a:outerShdw blurRad="38100" dist="38100" dir="2700000" algn="tl">
                    <a:srgbClr val="000000">
                      <a:alpha val="43137"/>
                    </a:srgbClr>
                  </a:outerShdw>
                </a:effectLst>
                <a:cs typeface="Tahoma" pitchFamily="34" charset="0"/>
              </a:rPr>
              <a:t>THE CONCEPTUAL MODEL</a:t>
            </a:r>
          </a:p>
        </p:txBody>
      </p:sp>
      <p:sp>
        <p:nvSpPr>
          <p:cNvPr id="35843" name="Rectangle 3"/>
          <p:cNvSpPr>
            <a:spLocks noGrp="1" noChangeArrowheads="1"/>
          </p:cNvSpPr>
          <p:nvPr>
            <p:ph type="body" sz="half" idx="1"/>
          </p:nvPr>
        </p:nvSpPr>
        <p:spPr>
          <a:xfrm>
            <a:off x="142875" y="642938"/>
            <a:ext cx="5572125" cy="6429375"/>
          </a:xfrm>
        </p:spPr>
        <p:txBody>
          <a:bodyPr/>
          <a:lstStyle/>
          <a:p>
            <a:pPr eaLnBrk="1" hangingPunct="1">
              <a:lnSpc>
                <a:spcPct val="90000"/>
              </a:lnSpc>
              <a:buFont typeface="Lucida Sans Unicode" pitchFamily="34" charset="0"/>
              <a:buChar char="▶"/>
              <a:defRPr/>
            </a:pPr>
            <a:r>
              <a:rPr lang="en-US" dirty="0" smtClean="0">
                <a:solidFill>
                  <a:srgbClr val="0070C0"/>
                </a:solidFill>
                <a:latin typeface="Tahoma" pitchFamily="34" charset="0"/>
                <a:cs typeface="Tahoma" pitchFamily="34" charset="0"/>
              </a:rPr>
              <a:t>School Characteristics</a:t>
            </a:r>
          </a:p>
          <a:p>
            <a:pPr marL="360000" lvl="1" eaLnBrk="1" hangingPunct="1">
              <a:spcAft>
                <a:spcPts val="600"/>
              </a:spcAft>
              <a:defRPr/>
            </a:pPr>
            <a:r>
              <a:rPr lang="en-US" dirty="0" smtClean="0">
                <a:solidFill>
                  <a:srgbClr val="0D0D0D"/>
                </a:solidFill>
                <a:latin typeface="Tahoma" pitchFamily="34" charset="0"/>
                <a:cs typeface="Tahoma" pitchFamily="34" charset="0"/>
              </a:rPr>
              <a:t>Type, location, enrolment, resources, principal’s  qualifications, parental involvement, etc.</a:t>
            </a:r>
          </a:p>
          <a:p>
            <a:pPr lvl="1" eaLnBrk="1" hangingPunct="1">
              <a:lnSpc>
                <a:spcPct val="90000"/>
              </a:lnSpc>
              <a:buFont typeface="Verdana" pitchFamily="34" charset="0"/>
              <a:buNone/>
              <a:defRPr/>
            </a:pPr>
            <a:endParaRPr lang="en-US" sz="800" dirty="0" smtClean="0">
              <a:solidFill>
                <a:srgbClr val="0D0D0D"/>
              </a:solidFill>
              <a:latin typeface="Tahoma" pitchFamily="34" charset="0"/>
              <a:cs typeface="Tahoma" pitchFamily="34" charset="0"/>
            </a:endParaRPr>
          </a:p>
          <a:p>
            <a:pPr eaLnBrk="1" hangingPunct="1">
              <a:lnSpc>
                <a:spcPct val="90000"/>
              </a:lnSpc>
              <a:buFont typeface="Lucida Sans Unicode" pitchFamily="34" charset="0"/>
              <a:buChar char="▶"/>
              <a:defRPr/>
            </a:pPr>
            <a:r>
              <a:rPr lang="en-US" dirty="0" smtClean="0">
                <a:solidFill>
                  <a:srgbClr val="0070C0"/>
                </a:solidFill>
                <a:latin typeface="Tahoma" pitchFamily="34" charset="0"/>
                <a:cs typeface="Tahoma" pitchFamily="34" charset="0"/>
              </a:rPr>
              <a:t>Learner Characteristics</a:t>
            </a:r>
          </a:p>
          <a:p>
            <a:pPr lvl="1" eaLnBrk="1" hangingPunct="1">
              <a:spcAft>
                <a:spcPts val="600"/>
              </a:spcAft>
              <a:defRPr/>
            </a:pPr>
            <a:r>
              <a:rPr lang="en-US" dirty="0" smtClean="0">
                <a:solidFill>
                  <a:srgbClr val="0D0D0D"/>
                </a:solidFill>
                <a:latin typeface="Tahoma" pitchFamily="34" charset="0"/>
                <a:cs typeface="Tahoma" pitchFamily="34" charset="0"/>
              </a:rPr>
              <a:t>Age, gender, attendance, grade repetition, SES, nutrition, siblings, home help, etc.</a:t>
            </a:r>
          </a:p>
          <a:p>
            <a:pPr lvl="1" eaLnBrk="1" hangingPunct="1">
              <a:lnSpc>
                <a:spcPct val="90000"/>
              </a:lnSpc>
              <a:spcAft>
                <a:spcPts val="600"/>
              </a:spcAft>
              <a:buFont typeface="Verdana" pitchFamily="34" charset="0"/>
              <a:buNone/>
              <a:defRPr/>
            </a:pPr>
            <a:endParaRPr lang="en-US" sz="800" dirty="0" smtClean="0">
              <a:solidFill>
                <a:srgbClr val="0D0D0D"/>
              </a:solidFill>
              <a:latin typeface="Tahoma" pitchFamily="34" charset="0"/>
              <a:cs typeface="Tahoma" pitchFamily="34" charset="0"/>
            </a:endParaRPr>
          </a:p>
          <a:p>
            <a:pPr eaLnBrk="1" hangingPunct="1">
              <a:lnSpc>
                <a:spcPct val="90000"/>
              </a:lnSpc>
              <a:defRPr/>
            </a:pPr>
            <a:r>
              <a:rPr lang="en-US" dirty="0" smtClean="0">
                <a:solidFill>
                  <a:srgbClr val="0070C0"/>
                </a:solidFill>
                <a:latin typeface="Tahoma" pitchFamily="34" charset="0"/>
                <a:cs typeface="Tahoma" pitchFamily="34" charset="0"/>
              </a:rPr>
              <a:t>Teacher Characteristics</a:t>
            </a:r>
          </a:p>
          <a:p>
            <a:pPr marL="360000" lvl="1" eaLnBrk="1" hangingPunct="1">
              <a:spcAft>
                <a:spcPts val="600"/>
              </a:spcAft>
              <a:defRPr/>
            </a:pPr>
            <a:r>
              <a:rPr lang="en-US" dirty="0" smtClean="0">
                <a:solidFill>
                  <a:srgbClr val="0D0D0D"/>
                </a:solidFill>
                <a:latin typeface="Tahoma" pitchFamily="34" charset="0"/>
                <a:cs typeface="Tahoma" pitchFamily="34" charset="0"/>
              </a:rPr>
              <a:t>Age, gender, qualifications, subjects, classroom resources, behaviour, in-service training, etc.</a:t>
            </a:r>
          </a:p>
        </p:txBody>
      </p:sp>
      <p:sp>
        <p:nvSpPr>
          <p:cNvPr id="36870" name="Rectangle 4"/>
          <p:cNvSpPr>
            <a:spLocks noGrp="1" noChangeArrowheads="1"/>
          </p:cNvSpPr>
          <p:nvPr>
            <p:ph type="body" sz="half" idx="2"/>
          </p:nvPr>
        </p:nvSpPr>
        <p:spPr>
          <a:xfrm>
            <a:off x="5429250" y="1936750"/>
            <a:ext cx="3571875" cy="2706688"/>
          </a:xfrm>
        </p:spPr>
        <p:txBody>
          <a:bodyPr/>
          <a:lstStyle/>
          <a:p>
            <a:pPr eaLnBrk="1" hangingPunct="1"/>
            <a:endParaRPr lang="en-US" altLang="en-US" sz="2000" dirty="0" smtClean="0"/>
          </a:p>
          <a:p>
            <a:pPr eaLnBrk="1" hangingPunct="1">
              <a:buFont typeface="Wingdings 3" pitchFamily="18" charset="2"/>
              <a:buNone/>
            </a:pPr>
            <a:r>
              <a:rPr lang="en-US" altLang="en-US" sz="2400" b="1" u="sng" dirty="0" smtClean="0">
                <a:solidFill>
                  <a:schemeClr val="bg1">
                    <a:lumMod val="65000"/>
                  </a:schemeClr>
                </a:solidFill>
                <a:latin typeface="Tahoma" pitchFamily="34" charset="0"/>
                <a:cs typeface="Tahoma" pitchFamily="34" charset="0"/>
              </a:rPr>
              <a:t>Learner achievement</a:t>
            </a:r>
          </a:p>
          <a:p>
            <a:pPr eaLnBrk="1" hangingPunct="1"/>
            <a:r>
              <a:rPr lang="en-US" altLang="en-US" sz="2400" b="1" dirty="0" smtClean="0">
                <a:solidFill>
                  <a:srgbClr val="FF0000"/>
                </a:solidFill>
                <a:latin typeface="Tahoma" pitchFamily="34" charset="0"/>
                <a:cs typeface="Tahoma" pitchFamily="34" charset="0"/>
              </a:rPr>
              <a:t>Reading</a:t>
            </a:r>
            <a:r>
              <a:rPr lang="en-US" altLang="en-US" sz="2400" b="1" dirty="0" smtClean="0">
                <a:solidFill>
                  <a:schemeClr val="bg2"/>
                </a:solidFill>
                <a:latin typeface="Tahoma" pitchFamily="34" charset="0"/>
                <a:cs typeface="Tahoma" pitchFamily="34" charset="0"/>
              </a:rPr>
              <a:t> </a:t>
            </a:r>
          </a:p>
          <a:p>
            <a:pPr eaLnBrk="1" hangingPunct="1"/>
            <a:r>
              <a:rPr lang="en-US" altLang="en-US" sz="2400" b="1" dirty="0" smtClean="0">
                <a:solidFill>
                  <a:srgbClr val="1FAECD"/>
                </a:solidFill>
                <a:latin typeface="Tahoma" pitchFamily="34" charset="0"/>
                <a:cs typeface="Tahoma" pitchFamily="34" charset="0"/>
              </a:rPr>
              <a:t>Math</a:t>
            </a:r>
            <a:r>
              <a:rPr lang="en-US" altLang="en-US" sz="2400" b="1" dirty="0" smtClean="0">
                <a:solidFill>
                  <a:schemeClr val="bg2"/>
                </a:solidFill>
                <a:latin typeface="Tahoma" pitchFamily="34" charset="0"/>
                <a:cs typeface="Tahoma" pitchFamily="34" charset="0"/>
              </a:rPr>
              <a:t>  </a:t>
            </a:r>
          </a:p>
          <a:p>
            <a:pPr eaLnBrk="1" hangingPunct="1"/>
            <a:r>
              <a:rPr lang="en-US" altLang="en-US" sz="2400" b="1" dirty="0" smtClean="0">
                <a:solidFill>
                  <a:srgbClr val="00B050"/>
                </a:solidFill>
                <a:latin typeface="Tahoma" pitchFamily="34" charset="0"/>
                <a:cs typeface="Tahoma" pitchFamily="34" charset="0"/>
              </a:rPr>
              <a:t>Hea</a:t>
            </a:r>
            <a:r>
              <a:rPr lang="en-US" altLang="en-US" b="1" dirty="0" smtClean="0">
                <a:solidFill>
                  <a:srgbClr val="00B050"/>
                </a:solidFill>
                <a:latin typeface="Tahoma" pitchFamily="34" charset="0"/>
                <a:cs typeface="Tahoma" pitchFamily="34" charset="0"/>
              </a:rPr>
              <a:t>lth</a:t>
            </a:r>
          </a:p>
        </p:txBody>
      </p:sp>
      <p:pic>
        <p:nvPicPr>
          <p:cNvPr id="35848" name="Picture 8" descr="BD06390_"/>
          <p:cNvPicPr>
            <a:picLocks noChangeAspect="1" noChangeArrowheads="1"/>
          </p:cNvPicPr>
          <p:nvPr/>
        </p:nvPicPr>
        <p:blipFill>
          <a:blip r:embed="rId3" cstate="print"/>
          <a:srcRect/>
          <a:stretch>
            <a:fillRect/>
          </a:stretch>
        </p:blipFill>
        <p:spPr bwMode="auto">
          <a:xfrm>
            <a:off x="7215188" y="2714625"/>
            <a:ext cx="1785937" cy="3234655"/>
          </a:xfrm>
          <a:prstGeom prst="rect">
            <a:avLst/>
          </a:prstGeom>
          <a:solidFill>
            <a:srgbClr val="FFFF00"/>
          </a:solidFill>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 name="Group 30"/>
          <p:cNvGrpSpPr>
            <a:grpSpLocks/>
          </p:cNvGrpSpPr>
          <p:nvPr/>
        </p:nvGrpSpPr>
        <p:grpSpPr bwMode="auto">
          <a:xfrm>
            <a:off x="4000500" y="857250"/>
            <a:ext cx="2928938" cy="3643313"/>
            <a:chOff x="4000496" y="857232"/>
            <a:chExt cx="2928958" cy="3643338"/>
          </a:xfrm>
        </p:grpSpPr>
        <p:cxnSp>
          <p:nvCxnSpPr>
            <p:cNvPr id="12" name="Straight Arrow Connector 11"/>
            <p:cNvCxnSpPr/>
            <p:nvPr/>
          </p:nvCxnSpPr>
          <p:spPr>
            <a:xfrm>
              <a:off x="4000496" y="857232"/>
              <a:ext cx="2928958" cy="16430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214810" y="2500306"/>
              <a:ext cx="2714644" cy="20002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143372" y="2500306"/>
              <a:ext cx="2786082"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2986327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00063" y="2228850"/>
            <a:ext cx="8229600" cy="1000125"/>
          </a:xfrm>
          <a:ln>
            <a:noFill/>
          </a:ln>
        </p:spPr>
        <p:txBody>
          <a:bodyPr>
            <a:noAutofit/>
          </a:bodyPr>
          <a:lstStyle/>
          <a:p>
            <a:r>
              <a:rPr lang="en-US" altLang="en-US" sz="3600" b="1" dirty="0" smtClean="0">
                <a:solidFill>
                  <a:schemeClr val="accent6">
                    <a:lumMod val="75000"/>
                  </a:schemeClr>
                </a:solidFill>
                <a:effectLst>
                  <a:outerShdw blurRad="38100" dist="38100" dir="2700000" algn="tl">
                    <a:srgbClr val="000000">
                      <a:alpha val="43137"/>
                    </a:srgbClr>
                  </a:outerShdw>
                </a:effectLst>
                <a:latin typeface="+mn-lt"/>
                <a:cs typeface="Tahoma" pitchFamily="34" charset="0"/>
              </a:rPr>
              <a:t/>
            </a:r>
            <a:br>
              <a:rPr lang="en-US" altLang="en-US" sz="3600" b="1" dirty="0" smtClean="0">
                <a:solidFill>
                  <a:schemeClr val="accent6">
                    <a:lumMod val="75000"/>
                  </a:schemeClr>
                </a:solidFill>
                <a:effectLst>
                  <a:outerShdw blurRad="38100" dist="38100" dir="2700000" algn="tl">
                    <a:srgbClr val="000000">
                      <a:alpha val="43137"/>
                    </a:srgbClr>
                  </a:outerShdw>
                </a:effectLst>
                <a:latin typeface="+mn-lt"/>
                <a:cs typeface="Tahoma" pitchFamily="34" charset="0"/>
              </a:rPr>
            </a:br>
            <a:r>
              <a:rPr lang="en-US" altLang="en-US" sz="3600" b="1" dirty="0" smtClean="0">
                <a:solidFill>
                  <a:schemeClr val="accent6">
                    <a:lumMod val="75000"/>
                  </a:schemeClr>
                </a:solidFill>
                <a:effectLst>
                  <a:outerShdw blurRad="38100" dist="38100" dir="2700000" algn="tl">
                    <a:srgbClr val="000000">
                      <a:alpha val="43137"/>
                    </a:srgbClr>
                  </a:outerShdw>
                </a:effectLst>
                <a:latin typeface="+mn-lt"/>
                <a:cs typeface="Tahoma" pitchFamily="34" charset="0"/>
              </a:rPr>
              <a:t>METHODOLOGY</a:t>
            </a:r>
            <a:br>
              <a:rPr lang="en-US" altLang="en-US" sz="3600" b="1" dirty="0" smtClean="0">
                <a:solidFill>
                  <a:schemeClr val="accent6">
                    <a:lumMod val="75000"/>
                  </a:schemeClr>
                </a:solidFill>
                <a:effectLst>
                  <a:outerShdw blurRad="38100" dist="38100" dir="2700000" algn="tl">
                    <a:srgbClr val="000000">
                      <a:alpha val="43137"/>
                    </a:srgbClr>
                  </a:outerShdw>
                </a:effectLst>
                <a:latin typeface="+mn-lt"/>
                <a:cs typeface="Tahoma" pitchFamily="34" charset="0"/>
              </a:rPr>
            </a:br>
            <a:endParaRPr lang="en-ZA" altLang="en-US" sz="3600" b="1" dirty="0" smtClean="0">
              <a:solidFill>
                <a:schemeClr val="accent6">
                  <a:lumMod val="75000"/>
                </a:schemeClr>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xmlns="" val="1969209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7140" y="116632"/>
            <a:ext cx="8229600" cy="732408"/>
          </a:xfrm>
        </p:spPr>
        <p:txBody>
          <a:bodyPr>
            <a:normAutofit/>
          </a:bodyPr>
          <a:lstStyle/>
          <a:p>
            <a:r>
              <a:rPr lang="en-US" altLang="en-US" sz="4000" b="1" dirty="0" smtClean="0">
                <a:solidFill>
                  <a:schemeClr val="accent6">
                    <a:lumMod val="75000"/>
                  </a:schemeClr>
                </a:solidFill>
                <a:effectLst>
                  <a:outerShdw blurRad="38100" dist="38100" dir="2700000" algn="tl">
                    <a:srgbClr val="000000">
                      <a:alpha val="43137"/>
                    </a:srgbClr>
                  </a:outerShdw>
                </a:effectLst>
              </a:rPr>
              <a:t>RESEARCH DESIGN</a:t>
            </a:r>
          </a:p>
        </p:txBody>
      </p:sp>
      <p:sp>
        <p:nvSpPr>
          <p:cNvPr id="37891" name="Content Placeholder 2"/>
          <p:cNvSpPr>
            <a:spLocks noGrp="1"/>
          </p:cNvSpPr>
          <p:nvPr>
            <p:ph idx="1"/>
          </p:nvPr>
        </p:nvSpPr>
        <p:spPr>
          <a:xfrm>
            <a:off x="179513" y="836712"/>
            <a:ext cx="8496943" cy="5184576"/>
          </a:xfrm>
        </p:spPr>
        <p:txBody>
          <a:bodyPr/>
          <a:lstStyle/>
          <a:p>
            <a:pPr algn="just"/>
            <a:r>
              <a:rPr lang="en-US" altLang="en-US" sz="2800" dirty="0" smtClean="0"/>
              <a:t>SACMEQ research is informed by policy concerns identified by Ministers of the SACMEQ member countries.</a:t>
            </a:r>
          </a:p>
          <a:p>
            <a:pPr algn="just"/>
            <a:r>
              <a:rPr lang="en-US" altLang="en-US" sz="2800" dirty="0" smtClean="0"/>
              <a:t> Reading and Mathematics test frameworks cover curriculum ‘topics’ that are common across the member systems.</a:t>
            </a:r>
          </a:p>
          <a:p>
            <a:pPr algn="just"/>
            <a:r>
              <a:rPr lang="en-US" altLang="en-US" sz="2800" dirty="0" smtClean="0"/>
              <a:t>Samples and sample sizes are designed to ensure that estimates are reported with 95% level of confidence.</a:t>
            </a:r>
          </a:p>
          <a:p>
            <a:pPr algn="just"/>
            <a:r>
              <a:rPr lang="en-US" altLang="en-US" sz="2800" dirty="0" smtClean="0"/>
              <a:t>South Africa has participated in SACMEQ II (2000) and SACMEQ III (2007) and SACMEQ IV (2013) – this provides trend data.</a:t>
            </a:r>
          </a:p>
          <a:p>
            <a:pPr algn="just"/>
            <a:endParaRPr lang="en-US" altLang="en-US" sz="2800" dirty="0" smtClean="0"/>
          </a:p>
          <a:p>
            <a:pPr algn="just"/>
            <a:endParaRPr lang="en-US" altLang="en-US" sz="2800" dirty="0" smtClean="0"/>
          </a:p>
          <a:p>
            <a:pPr algn="just"/>
            <a:endParaRPr lang="en-US" altLang="en-US" sz="2800" dirty="0" smtClean="0"/>
          </a:p>
        </p:txBody>
      </p:sp>
    </p:spTree>
    <p:extLst>
      <p:ext uri="{BB962C8B-B14F-4D97-AF65-F5344CB8AC3E}">
        <p14:creationId xmlns:p14="http://schemas.microsoft.com/office/powerpoint/2010/main" xmlns="" val="349235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DBE Presentation template</Template>
  <TotalTime>1834</TotalTime>
  <Words>2519</Words>
  <Application>Microsoft Office PowerPoint</Application>
  <PresentationFormat>On-screen Show (4:3)</PresentationFormat>
  <Paragraphs>1126</Paragraphs>
  <Slides>48</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New DBE Presentation template</vt:lpstr>
      <vt:lpstr>Document</vt:lpstr>
      <vt:lpstr>SACMEQ IV STUDY  Results </vt:lpstr>
      <vt:lpstr>PRESENTATION OUTLINE</vt:lpstr>
      <vt:lpstr> The SACMEQ Purpose, Mission and Model </vt:lpstr>
      <vt:lpstr>Slide 4</vt:lpstr>
      <vt:lpstr>PURPOSE</vt:lpstr>
      <vt:lpstr>Slide 6</vt:lpstr>
      <vt:lpstr>THE CONCEPTUAL MODEL</vt:lpstr>
      <vt:lpstr> METHODOLOGY </vt:lpstr>
      <vt:lpstr>RESEARCH DESIGN</vt:lpstr>
      <vt:lpstr>TEST INSTRUMENTS</vt:lpstr>
      <vt:lpstr>DATA PROCESSES</vt:lpstr>
      <vt:lpstr>SAMPLE</vt:lpstr>
      <vt:lpstr> KEY FINDINGS ON SOUTH AFRICA’S LEARNER PERFORMANCE </vt:lpstr>
      <vt:lpstr>Slide 14</vt:lpstr>
      <vt:lpstr>What was the situation and have we moved since 2007?                                                                                                                                    Significant           </vt:lpstr>
      <vt:lpstr>SACMEQ TRENDS </vt:lpstr>
      <vt:lpstr>OVERALL PERFORMANCE:  READING AND MATHEMATICS</vt:lpstr>
      <vt:lpstr>PROVINCIAL PERFORMANCE</vt:lpstr>
      <vt:lpstr>READING IMPROVEMENT                                                    &gt; national increase </vt:lpstr>
      <vt:lpstr>MATHEMATICS IMPROVEMENT                                                                           &gt; national increase</vt:lpstr>
      <vt:lpstr>PROVINCIAL PERFORMANCE</vt:lpstr>
      <vt:lpstr>PROVINCIAL TRENDS</vt:lpstr>
      <vt:lpstr>SACMEQ READING LEVELS &amp; SA GRADE EQUIVALENTS</vt:lpstr>
      <vt:lpstr>LEVELS OF ACHIEVEMENT - READING</vt:lpstr>
      <vt:lpstr>SACMEQ MATH LEVELS &amp; SA GRADE EQUIVALENTS</vt:lpstr>
      <vt:lpstr>LEVELS OF ACHIEVEMENT – MATHEMATICS</vt:lpstr>
      <vt:lpstr>ADVANCED LEVELS COMPARISON </vt:lpstr>
      <vt:lpstr>ACHIEVEMENT: NON READERS AND NON NUMERATE</vt:lpstr>
      <vt:lpstr>ACHIEVEMENT LEVELS </vt:lpstr>
      <vt:lpstr>ACHIEVEMENT BY SUB-GROUPS</vt:lpstr>
      <vt:lpstr>      </vt:lpstr>
      <vt:lpstr>Slide 32</vt:lpstr>
      <vt:lpstr>TEACHER TESTS</vt:lpstr>
      <vt:lpstr>OVERALL MEAN SCORES OF TEACHERS</vt:lpstr>
      <vt:lpstr>TEACHER READING SCORES BY LEVELS</vt:lpstr>
      <vt:lpstr>REDUCED TEACHER SCORES</vt:lpstr>
      <vt:lpstr>TEACHER IN-SERVICE TRAINING</vt:lpstr>
      <vt:lpstr>ATTEND EXTRA TUITION</vt:lpstr>
      <vt:lpstr>ACCESS TO LTSM</vt:lpstr>
      <vt:lpstr>HEALTH KNOWLEDGE</vt:lpstr>
      <vt:lpstr>HEALTH QUESTIONAIRE</vt:lpstr>
      <vt:lpstr>PERFORMANCE WITHIN SACMEQ</vt:lpstr>
      <vt:lpstr>TB KNOWLEDGE - OVERALL</vt:lpstr>
      <vt:lpstr>TB PREVENTION REQUIREMENTS AND STRATEGIES</vt:lpstr>
      <vt:lpstr>Slide 45</vt:lpstr>
      <vt:lpstr>The Next Steps (following official release)</vt:lpstr>
      <vt:lpstr>CONCLUSION</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Title here</dc:title>
  <dc:creator>Moja Boitumelo</dc:creator>
  <cp:lastModifiedBy>PUMZA</cp:lastModifiedBy>
  <cp:revision>124</cp:revision>
  <cp:lastPrinted>2016-04-20T08:14:56Z</cp:lastPrinted>
  <dcterms:created xsi:type="dcterms:W3CDTF">2016-04-18T12:36:04Z</dcterms:created>
  <dcterms:modified xsi:type="dcterms:W3CDTF">2016-09-15T08:53:57Z</dcterms:modified>
</cp:coreProperties>
</file>