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720" r:id="rId4"/>
    <p:sldMasterId id="2147483732" r:id="rId5"/>
    <p:sldMasterId id="2147483744" r:id="rId6"/>
    <p:sldMasterId id="2147483756" r:id="rId7"/>
  </p:sldMasterIdLst>
  <p:notesMasterIdLst>
    <p:notesMasterId r:id="rId58"/>
  </p:notesMasterIdLst>
  <p:handoutMasterIdLst>
    <p:handoutMasterId r:id="rId59"/>
  </p:handoutMasterIdLst>
  <p:sldIdLst>
    <p:sldId id="563" r:id="rId8"/>
    <p:sldId id="572" r:id="rId9"/>
    <p:sldId id="571" r:id="rId10"/>
    <p:sldId id="578" r:id="rId11"/>
    <p:sldId id="579" r:id="rId12"/>
    <p:sldId id="509" r:id="rId13"/>
    <p:sldId id="573" r:id="rId14"/>
    <p:sldId id="574" r:id="rId15"/>
    <p:sldId id="512" r:id="rId16"/>
    <p:sldId id="513" r:id="rId17"/>
    <p:sldId id="514" r:id="rId18"/>
    <p:sldId id="515" r:id="rId19"/>
    <p:sldId id="516" r:id="rId20"/>
    <p:sldId id="517" r:id="rId21"/>
    <p:sldId id="518" r:id="rId22"/>
    <p:sldId id="519" r:id="rId23"/>
    <p:sldId id="521" r:id="rId24"/>
    <p:sldId id="522" r:id="rId25"/>
    <p:sldId id="565" r:id="rId26"/>
    <p:sldId id="523" r:id="rId27"/>
    <p:sldId id="524" r:id="rId28"/>
    <p:sldId id="525" r:id="rId29"/>
    <p:sldId id="526" r:id="rId30"/>
    <p:sldId id="527" r:id="rId31"/>
    <p:sldId id="528" r:id="rId32"/>
    <p:sldId id="529" r:id="rId33"/>
    <p:sldId id="532" r:id="rId34"/>
    <p:sldId id="533" r:id="rId35"/>
    <p:sldId id="535" r:id="rId36"/>
    <p:sldId id="536" r:id="rId37"/>
    <p:sldId id="537" r:id="rId38"/>
    <p:sldId id="538" r:id="rId39"/>
    <p:sldId id="539" r:id="rId40"/>
    <p:sldId id="540" r:id="rId41"/>
    <p:sldId id="541" r:id="rId42"/>
    <p:sldId id="542" r:id="rId43"/>
    <p:sldId id="567" r:id="rId44"/>
    <p:sldId id="544" r:id="rId45"/>
    <p:sldId id="575" r:id="rId46"/>
    <p:sldId id="545" r:id="rId47"/>
    <p:sldId id="546" r:id="rId48"/>
    <p:sldId id="547" r:id="rId49"/>
    <p:sldId id="576" r:id="rId50"/>
    <p:sldId id="577" r:id="rId51"/>
    <p:sldId id="580" r:id="rId52"/>
    <p:sldId id="581" r:id="rId53"/>
    <p:sldId id="582" r:id="rId54"/>
    <p:sldId id="584" r:id="rId55"/>
    <p:sldId id="583" r:id="rId56"/>
    <p:sldId id="550" r:id="rId5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09" autoAdjust="0"/>
    <p:restoredTop sz="94434" autoAdjust="0"/>
  </p:normalViewPr>
  <p:slideViewPr>
    <p:cSldViewPr>
      <p:cViewPr varScale="1">
        <p:scale>
          <a:sx n="86" d="100"/>
          <a:sy n="86" d="100"/>
        </p:scale>
        <p:origin x="1392" y="58"/>
      </p:cViewPr>
      <p:guideLst>
        <p:guide orient="horz" pos="2160"/>
        <p:guide pos="2880"/>
      </p:guideLst>
    </p:cSldViewPr>
  </p:slideViewPr>
  <p:outlineViewPr>
    <p:cViewPr>
      <p:scale>
        <a:sx n="33" d="100"/>
        <a:sy n="33" d="100"/>
      </p:scale>
      <p:origin x="0" y="-7068"/>
    </p:cViewPr>
  </p:outlineViewPr>
  <p:notesTextViewPr>
    <p:cViewPr>
      <p:scale>
        <a:sx n="1" d="1"/>
        <a:sy n="1" d="1"/>
      </p:scale>
      <p:origin x="0" y="0"/>
    </p:cViewPr>
  </p:notesTextViewPr>
  <p:sorterViewPr>
    <p:cViewPr varScale="1">
      <p:scale>
        <a:sx n="1" d="1"/>
        <a:sy n="1" d="1"/>
      </p:scale>
      <p:origin x="0" y="-9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Buta\Documents\GroupWise\2015-16%20PKS%20Quarter%204%20Final%20Performance%20Analysis%20and%20Annual%20Repo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00B050"/>
            </a:solidFill>
          </c:spPr>
          <c:dPt>
            <c:idx val="0"/>
            <c:bubble3D val="0"/>
            <c:spPr>
              <a:solidFill>
                <a:srgbClr val="00B050"/>
              </a:solidFill>
              <a:ln w="19050">
                <a:solidFill>
                  <a:schemeClr val="lt1"/>
                </a:solidFill>
              </a:ln>
              <a:effectLst/>
            </c:spPr>
          </c:dPt>
          <c:dPt>
            <c:idx val="1"/>
            <c:bubble3D val="0"/>
            <c:spPr>
              <a:solidFill>
                <a:srgbClr val="FFFF00"/>
              </a:solidFill>
              <a:ln w="19050">
                <a:solidFill>
                  <a:schemeClr val="lt1"/>
                </a:solidFill>
              </a:ln>
              <a:effectLst/>
            </c:spPr>
          </c:dPt>
          <c:dPt>
            <c:idx val="2"/>
            <c:bubble3D val="0"/>
            <c:spPr>
              <a:solidFill>
                <a:srgbClr val="FF0000"/>
              </a:solidFill>
              <a:ln w="19050">
                <a:solidFill>
                  <a:schemeClr val="lt1"/>
                </a:solidFill>
              </a:ln>
              <a:effectLst/>
            </c:spPr>
          </c:dPt>
          <c:dPt>
            <c:idx val="3"/>
            <c:bubble3D val="0"/>
            <c:spPr>
              <a:solidFill>
                <a:schemeClr val="accent6">
                  <a:lumMod val="50000"/>
                </a:schemeClr>
              </a:solidFill>
              <a:ln w="19050">
                <a:solidFill>
                  <a:schemeClr val="lt1"/>
                </a:solidFill>
              </a:ln>
              <a:effectLst/>
            </c:spPr>
          </c:dPt>
          <c:dLbls>
            <c:dLbl>
              <c:idx val="0"/>
              <c:layout>
                <c:manualLayout>
                  <c:x val="-0.13915077282006422"/>
                  <c:y val="-0.25246985728346455"/>
                </c:manualLayout>
              </c:layout>
              <c:tx>
                <c:rich>
                  <a:bodyPr/>
                  <a:lstStyle/>
                  <a:p>
                    <a:r>
                      <a:rPr lang="en-US" dirty="0" smtClean="0"/>
                      <a:t>84.21%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9.4142461358996787E-2"/>
                  <c:y val="0.1504847440944882"/>
                </c:manualLayout>
              </c:layout>
              <c:tx>
                <c:rich>
                  <a:bodyPr/>
                  <a:lstStyle/>
                  <a:p>
                    <a:r>
                      <a:rPr lang="en-US" dirty="0" smtClean="0"/>
                      <a:t>12.28%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1.6766987459900847E-2"/>
                  <c:y val="6.3815821850393695E-2"/>
                </c:manualLayout>
              </c:layout>
              <c:tx>
                <c:rich>
                  <a:bodyPr/>
                  <a:lstStyle/>
                  <a:p>
                    <a:r>
                      <a:rPr lang="en-US" dirty="0" smtClean="0"/>
                      <a:t>3.51%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Sheet3!$C$5:$F$5</c:f>
              <c:strCache>
                <c:ptCount val="4"/>
                <c:pt idx="0">
                  <c:v>Achieved</c:v>
                </c:pt>
                <c:pt idx="1">
                  <c:v>Not Achieved, Howeversignificant work done</c:v>
                </c:pt>
                <c:pt idx="2">
                  <c:v>Not Achieved, intervention required</c:v>
                </c:pt>
                <c:pt idx="3">
                  <c:v>Insufficient information to express opinion </c:v>
                </c:pt>
              </c:strCache>
            </c:strRef>
          </c:cat>
          <c:val>
            <c:numRef>
              <c:f>Sheet3!$C$6:$F$6</c:f>
              <c:numCache>
                <c:formatCode>General</c:formatCode>
                <c:ptCount val="4"/>
                <c:pt idx="0">
                  <c:v>85.71</c:v>
                </c:pt>
                <c:pt idx="1">
                  <c:v>10.71</c:v>
                </c:pt>
                <c:pt idx="2">
                  <c:v>3.57</c:v>
                </c:pt>
                <c:pt idx="3">
                  <c:v>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981481481481481"/>
          <c:y val="0.84482632053805773"/>
          <c:w val="0.3574074074074074"/>
          <c:h val="0.122756315616797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84EA20F-6685-4930-8E9A-6A0C40A44A98}" type="datetimeFigureOut">
              <a:rPr lang="en-ZA" smtClean="0"/>
              <a:t>2016/09/06</a:t>
            </a:fld>
            <a:endParaRPr lang="en-ZA" dirty="0"/>
          </a:p>
        </p:txBody>
      </p:sp>
      <p:sp>
        <p:nvSpPr>
          <p:cNvPr id="4" name="Footer Placeholder 3"/>
          <p:cNvSpPr>
            <a:spLocks noGrp="1"/>
          </p:cNvSpPr>
          <p:nvPr>
            <p:ph type="ftr" sz="quarter" idx="2"/>
          </p:nvPr>
        </p:nvSpPr>
        <p:spPr>
          <a:xfrm>
            <a:off x="2" y="9429750"/>
            <a:ext cx="2946400" cy="496888"/>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4E4DD5E-5E3C-4767-9A46-754F7732CC41}" type="slidenum">
              <a:rPr lang="en-ZA" smtClean="0"/>
              <a:t>‹#›</a:t>
            </a:fld>
            <a:endParaRPr lang="en-ZA" dirty="0"/>
          </a:p>
        </p:txBody>
      </p:sp>
    </p:spTree>
    <p:extLst>
      <p:ext uri="{BB962C8B-B14F-4D97-AF65-F5344CB8AC3E}">
        <p14:creationId xmlns:p14="http://schemas.microsoft.com/office/powerpoint/2010/main" val="71282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65332325-A9D3-4E7D-BAAE-F0C67C86AFFF}" type="datetimeFigureOut">
              <a:rPr lang="en-ZA" smtClean="0"/>
              <a:pPr/>
              <a:t>2016/09/06</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2"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FE5E5C04-7694-4E27-8632-56F0971B2F33}" type="slidenum">
              <a:rPr lang="en-ZA" smtClean="0"/>
              <a:pPr/>
              <a:t>‹#›</a:t>
            </a:fld>
            <a:endParaRPr lang="en-ZA" dirty="0"/>
          </a:p>
        </p:txBody>
      </p:sp>
    </p:spTree>
    <p:extLst>
      <p:ext uri="{BB962C8B-B14F-4D97-AF65-F5344CB8AC3E}">
        <p14:creationId xmlns:p14="http://schemas.microsoft.com/office/powerpoint/2010/main" val="1668633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E5E5C04-7694-4E27-8632-56F0971B2F33}"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val="229309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E5E5C04-7694-4E27-8632-56F0971B2F33}" type="slidenum">
              <a:rPr lang="en-ZA" smtClean="0"/>
              <a:pPr/>
              <a:t>2</a:t>
            </a:fld>
            <a:endParaRPr lang="en-ZA" dirty="0"/>
          </a:p>
        </p:txBody>
      </p:sp>
    </p:spTree>
    <p:extLst>
      <p:ext uri="{BB962C8B-B14F-4D97-AF65-F5344CB8AC3E}">
        <p14:creationId xmlns:p14="http://schemas.microsoft.com/office/powerpoint/2010/main" val="430592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E5E5C04-7694-4E27-8632-56F0971B2F33}" type="slidenum">
              <a:rPr lang="en-ZA" smtClean="0"/>
              <a:pPr/>
              <a:t>27</a:t>
            </a:fld>
            <a:endParaRPr lang="en-ZA" dirty="0"/>
          </a:p>
        </p:txBody>
      </p:sp>
    </p:spTree>
    <p:extLst>
      <p:ext uri="{BB962C8B-B14F-4D97-AF65-F5344CB8AC3E}">
        <p14:creationId xmlns:p14="http://schemas.microsoft.com/office/powerpoint/2010/main" val="331018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E5E5C04-7694-4E27-8632-56F0971B2F33}" type="slidenum">
              <a:rPr lang="en-ZA" smtClean="0"/>
              <a:pPr/>
              <a:t>50</a:t>
            </a:fld>
            <a:endParaRPr lang="en-ZA" dirty="0"/>
          </a:p>
        </p:txBody>
      </p:sp>
    </p:spTree>
    <p:extLst>
      <p:ext uri="{BB962C8B-B14F-4D97-AF65-F5344CB8AC3E}">
        <p14:creationId xmlns:p14="http://schemas.microsoft.com/office/powerpoint/2010/main" val="1766461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D586D622-F206-47A4-BB5E-75529FFB052D}" type="datetime1">
              <a:rPr lang="en-ZA" smtClean="0"/>
              <a:t>2016/09/06</a:t>
            </a:fld>
            <a:endParaRPr lang="en-ZA" dirty="0"/>
          </a:p>
        </p:txBody>
      </p:sp>
      <p:sp>
        <p:nvSpPr>
          <p:cNvPr id="5" name="Footer Placeholder 4"/>
          <p:cNvSpPr>
            <a:spLocks noGrp="1"/>
          </p:cNvSpPr>
          <p:nvPr>
            <p:ph type="ftr" sz="quarter" idx="11"/>
          </p:nvPr>
        </p:nvSpPr>
        <p:spPr/>
        <p:txBody>
          <a:bodyPr/>
          <a:lstStyle/>
          <a:p>
            <a:r>
              <a:rPr lang="en-ZA" smtClean="0"/>
              <a:t>2015-16 Quarter 1 Report - Actual Data</a:t>
            </a:r>
            <a:endParaRPr lang="en-ZA" dirty="0"/>
          </a:p>
        </p:txBody>
      </p:sp>
      <p:sp>
        <p:nvSpPr>
          <p:cNvPr id="6" name="Slide Number Placeholder 5"/>
          <p:cNvSpPr>
            <a:spLocks noGrp="1"/>
          </p:cNvSpPr>
          <p:nvPr>
            <p:ph type="sldNum" sz="quarter" idx="12"/>
          </p:nvPr>
        </p:nvSpPr>
        <p:spPr/>
        <p:txBody>
          <a:bodyPr/>
          <a:lstStyle/>
          <a:p>
            <a:fld id="{E2F236E4-C43B-47D9-92F3-DF5FF92BE2C0}" type="slidenum">
              <a:rPr lang="en-ZA" smtClean="0"/>
              <a:pPr/>
              <a:t>‹#›</a:t>
            </a:fld>
            <a:endParaRPr lang="en-ZA" dirty="0"/>
          </a:p>
        </p:txBody>
      </p:sp>
    </p:spTree>
    <p:extLst>
      <p:ext uri="{BB962C8B-B14F-4D97-AF65-F5344CB8AC3E}">
        <p14:creationId xmlns:p14="http://schemas.microsoft.com/office/powerpoint/2010/main" val="75122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03654E2-CB13-494D-BBAE-98E49B614431}" type="datetime1">
              <a:rPr lang="en-ZA" smtClean="0"/>
              <a:t>2016/09/06</a:t>
            </a:fld>
            <a:endParaRPr lang="en-ZA" dirty="0"/>
          </a:p>
        </p:txBody>
      </p:sp>
      <p:sp>
        <p:nvSpPr>
          <p:cNvPr id="5" name="Footer Placeholder 4"/>
          <p:cNvSpPr>
            <a:spLocks noGrp="1"/>
          </p:cNvSpPr>
          <p:nvPr>
            <p:ph type="ftr" sz="quarter" idx="11"/>
          </p:nvPr>
        </p:nvSpPr>
        <p:spPr/>
        <p:txBody>
          <a:bodyPr/>
          <a:lstStyle/>
          <a:p>
            <a:r>
              <a:rPr lang="en-ZA" smtClean="0"/>
              <a:t>2015-16 Quarter 1 Report - Actual Data</a:t>
            </a:r>
            <a:endParaRPr lang="en-ZA" dirty="0"/>
          </a:p>
        </p:txBody>
      </p:sp>
      <p:sp>
        <p:nvSpPr>
          <p:cNvPr id="6" name="Slide Number Placeholder 5"/>
          <p:cNvSpPr>
            <a:spLocks noGrp="1"/>
          </p:cNvSpPr>
          <p:nvPr>
            <p:ph type="sldNum" sz="quarter" idx="12"/>
          </p:nvPr>
        </p:nvSpPr>
        <p:spPr/>
        <p:txBody>
          <a:bodyPr/>
          <a:lstStyle/>
          <a:p>
            <a:fld id="{E2F236E4-C43B-47D9-92F3-DF5FF92BE2C0}" type="slidenum">
              <a:rPr lang="en-ZA" smtClean="0"/>
              <a:pPr/>
              <a:t>‹#›</a:t>
            </a:fld>
            <a:endParaRPr lang="en-ZA" dirty="0"/>
          </a:p>
        </p:txBody>
      </p:sp>
    </p:spTree>
    <p:extLst>
      <p:ext uri="{BB962C8B-B14F-4D97-AF65-F5344CB8AC3E}">
        <p14:creationId xmlns:p14="http://schemas.microsoft.com/office/powerpoint/2010/main" val="2486291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B541259-AFCF-4DE7-825D-B10C8FA91A34}" type="datetime1">
              <a:rPr lang="en-ZA" smtClean="0"/>
              <a:t>2016/09/06</a:t>
            </a:fld>
            <a:endParaRPr lang="en-ZA" dirty="0"/>
          </a:p>
        </p:txBody>
      </p:sp>
      <p:sp>
        <p:nvSpPr>
          <p:cNvPr id="5" name="Footer Placeholder 4"/>
          <p:cNvSpPr>
            <a:spLocks noGrp="1"/>
          </p:cNvSpPr>
          <p:nvPr>
            <p:ph type="ftr" sz="quarter" idx="11"/>
          </p:nvPr>
        </p:nvSpPr>
        <p:spPr/>
        <p:txBody>
          <a:bodyPr/>
          <a:lstStyle/>
          <a:p>
            <a:r>
              <a:rPr lang="en-ZA" smtClean="0"/>
              <a:t>2015-16 Quarter 1 Report - Actual Data</a:t>
            </a:r>
            <a:endParaRPr lang="en-ZA" dirty="0"/>
          </a:p>
        </p:txBody>
      </p:sp>
      <p:sp>
        <p:nvSpPr>
          <p:cNvPr id="6" name="Slide Number Placeholder 5"/>
          <p:cNvSpPr>
            <a:spLocks noGrp="1"/>
          </p:cNvSpPr>
          <p:nvPr>
            <p:ph type="sldNum" sz="quarter" idx="12"/>
          </p:nvPr>
        </p:nvSpPr>
        <p:spPr/>
        <p:txBody>
          <a:bodyPr/>
          <a:lstStyle/>
          <a:p>
            <a:fld id="{E2F236E4-C43B-47D9-92F3-DF5FF92BE2C0}" type="slidenum">
              <a:rPr lang="en-ZA" smtClean="0"/>
              <a:pPr/>
              <a:t>‹#›</a:t>
            </a:fld>
            <a:endParaRPr lang="en-ZA" dirty="0"/>
          </a:p>
        </p:txBody>
      </p:sp>
    </p:spTree>
    <p:extLst>
      <p:ext uri="{BB962C8B-B14F-4D97-AF65-F5344CB8AC3E}">
        <p14:creationId xmlns:p14="http://schemas.microsoft.com/office/powerpoint/2010/main" val="1375028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57CD8C97-AD7A-456F-B5E7-5EF726B121E9}" type="datetime1">
              <a:rPr lang="en-ZA" smtClean="0"/>
              <a:t>2016/09/06</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FE1A7618-99BF-484A-ACEB-4CF007491C2B}" type="slidenum">
              <a:rPr lang="en-ZA" altLang="en-US"/>
              <a:pPr>
                <a:defRPr/>
              </a:pPr>
              <a:t>‹#›</a:t>
            </a:fld>
            <a:endParaRPr lang="en-ZA" altLang="en-US" dirty="0"/>
          </a:p>
        </p:txBody>
      </p:sp>
    </p:spTree>
    <p:extLst>
      <p:ext uri="{BB962C8B-B14F-4D97-AF65-F5344CB8AC3E}">
        <p14:creationId xmlns:p14="http://schemas.microsoft.com/office/powerpoint/2010/main" val="3243679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A4522837-97C5-4533-A6F7-FD3D5B03A898}" type="datetime1">
              <a:rPr lang="en-ZA" smtClean="0"/>
              <a:t>2016/09/06</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293462A1-61B0-495A-8AA0-5F7BCE45609D}" type="slidenum">
              <a:rPr lang="en-ZA" altLang="en-US"/>
              <a:pPr>
                <a:defRPr/>
              </a:pPr>
              <a:t>‹#›</a:t>
            </a:fld>
            <a:endParaRPr lang="en-ZA" altLang="en-US" dirty="0"/>
          </a:p>
        </p:txBody>
      </p:sp>
    </p:spTree>
    <p:extLst>
      <p:ext uri="{BB962C8B-B14F-4D97-AF65-F5344CB8AC3E}">
        <p14:creationId xmlns:p14="http://schemas.microsoft.com/office/powerpoint/2010/main" val="3836854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08BF4A-8F61-406A-BBE1-DB8FA796A24D}" type="datetime1">
              <a:rPr lang="en-ZA" smtClean="0"/>
              <a:t>2016/09/06</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B8173A0-1299-4AB9-B3A7-24FA827DCFA9}" type="slidenum">
              <a:rPr lang="en-ZA" altLang="en-US"/>
              <a:pPr>
                <a:defRPr/>
              </a:pPr>
              <a:t>‹#›</a:t>
            </a:fld>
            <a:endParaRPr lang="en-ZA" altLang="en-US" dirty="0"/>
          </a:p>
        </p:txBody>
      </p:sp>
    </p:spTree>
    <p:extLst>
      <p:ext uri="{BB962C8B-B14F-4D97-AF65-F5344CB8AC3E}">
        <p14:creationId xmlns:p14="http://schemas.microsoft.com/office/powerpoint/2010/main" val="876640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0616C9B7-5A94-4F22-B2EB-D4E6F1E5499D}" type="datetime1">
              <a:rPr lang="en-ZA" smtClean="0"/>
              <a:t>2016/09/06</a:t>
            </a:fld>
            <a:endParaRPr lang="en-ZA" dirty="0"/>
          </a:p>
        </p:txBody>
      </p:sp>
      <p:sp>
        <p:nvSpPr>
          <p:cNvPr id="6"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94DDB9D9-DB8E-423C-B5C9-2BC52F8D4F8E}" type="slidenum">
              <a:rPr lang="en-ZA" altLang="en-US"/>
              <a:pPr>
                <a:defRPr/>
              </a:pPr>
              <a:t>‹#›</a:t>
            </a:fld>
            <a:endParaRPr lang="en-ZA" altLang="en-US" dirty="0"/>
          </a:p>
        </p:txBody>
      </p:sp>
    </p:spTree>
    <p:extLst>
      <p:ext uri="{BB962C8B-B14F-4D97-AF65-F5344CB8AC3E}">
        <p14:creationId xmlns:p14="http://schemas.microsoft.com/office/powerpoint/2010/main" val="228392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929F6BFC-E8C7-47DB-AC5F-D3B0CCA1F077}" type="datetime1">
              <a:rPr lang="en-ZA" smtClean="0"/>
              <a:t>2016/09/06</a:t>
            </a:fld>
            <a:endParaRPr lang="en-ZA" dirty="0"/>
          </a:p>
        </p:txBody>
      </p:sp>
      <p:sp>
        <p:nvSpPr>
          <p:cNvPr id="8"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dirty="0"/>
          </a:p>
        </p:txBody>
      </p:sp>
      <p:sp>
        <p:nvSpPr>
          <p:cNvPr id="9"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9EC89ABC-87F3-41F2-875C-DFB71D9088A4}" type="slidenum">
              <a:rPr lang="en-ZA" altLang="en-US"/>
              <a:pPr>
                <a:defRPr/>
              </a:pPr>
              <a:t>‹#›</a:t>
            </a:fld>
            <a:endParaRPr lang="en-ZA" altLang="en-US" dirty="0"/>
          </a:p>
        </p:txBody>
      </p:sp>
    </p:spTree>
    <p:extLst>
      <p:ext uri="{BB962C8B-B14F-4D97-AF65-F5344CB8AC3E}">
        <p14:creationId xmlns:p14="http://schemas.microsoft.com/office/powerpoint/2010/main" val="1909615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5D844366-11AC-459D-98EB-1C01862A45C5}" type="datetime1">
              <a:rPr lang="en-ZA" smtClean="0"/>
              <a:t>2016/09/06</a:t>
            </a:fld>
            <a:endParaRPr lang="en-ZA" dirty="0"/>
          </a:p>
        </p:txBody>
      </p:sp>
      <p:sp>
        <p:nvSpPr>
          <p:cNvPr id="4"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dirty="0"/>
          </a:p>
        </p:txBody>
      </p:sp>
      <p:sp>
        <p:nvSpPr>
          <p:cNvPr id="5"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E634F56-36DE-4081-82D2-A2751EB0D547}" type="slidenum">
              <a:rPr lang="en-ZA" altLang="en-US"/>
              <a:pPr>
                <a:defRPr/>
              </a:pPr>
              <a:t>‹#›</a:t>
            </a:fld>
            <a:endParaRPr lang="en-ZA" altLang="en-US" dirty="0"/>
          </a:p>
        </p:txBody>
      </p:sp>
    </p:spTree>
    <p:extLst>
      <p:ext uri="{BB962C8B-B14F-4D97-AF65-F5344CB8AC3E}">
        <p14:creationId xmlns:p14="http://schemas.microsoft.com/office/powerpoint/2010/main" val="3829491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04B81F-F91B-4D87-82A9-C5D144751C31}" type="datetime1">
              <a:rPr lang="en-ZA" smtClean="0"/>
              <a:t>2016/09/06</a:t>
            </a:fld>
            <a:endParaRPr lang="en-ZA" dirty="0"/>
          </a:p>
        </p:txBody>
      </p:sp>
      <p:sp>
        <p:nvSpPr>
          <p:cNvPr id="3"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dirty="0"/>
          </a:p>
        </p:txBody>
      </p:sp>
      <p:sp>
        <p:nvSpPr>
          <p:cNvPr id="4"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2B36EA35-0189-49B9-94A9-A25BE87183B1}" type="slidenum">
              <a:rPr lang="en-ZA" altLang="en-US"/>
              <a:pPr>
                <a:defRPr/>
              </a:pPr>
              <a:t>‹#›</a:t>
            </a:fld>
            <a:endParaRPr lang="en-ZA" altLang="en-US" dirty="0"/>
          </a:p>
        </p:txBody>
      </p:sp>
    </p:spTree>
    <p:extLst>
      <p:ext uri="{BB962C8B-B14F-4D97-AF65-F5344CB8AC3E}">
        <p14:creationId xmlns:p14="http://schemas.microsoft.com/office/powerpoint/2010/main" val="3836596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297416-F83D-465F-8C54-652E39C5933C}" type="datetime1">
              <a:rPr lang="en-ZA" smtClean="0"/>
              <a:t>2016/09/06</a:t>
            </a:fld>
            <a:endParaRPr lang="en-ZA" dirty="0"/>
          </a:p>
        </p:txBody>
      </p:sp>
      <p:sp>
        <p:nvSpPr>
          <p:cNvPr id="6"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C1111C2-05C3-4DE1-B279-CB92746454C2}" type="slidenum">
              <a:rPr lang="en-ZA" altLang="en-US"/>
              <a:pPr>
                <a:defRPr/>
              </a:pPr>
              <a:t>‹#›</a:t>
            </a:fld>
            <a:endParaRPr lang="en-ZA" altLang="en-US" dirty="0"/>
          </a:p>
        </p:txBody>
      </p:sp>
    </p:spTree>
    <p:extLst>
      <p:ext uri="{BB962C8B-B14F-4D97-AF65-F5344CB8AC3E}">
        <p14:creationId xmlns:p14="http://schemas.microsoft.com/office/powerpoint/2010/main" val="1336439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50080A4-2CFD-4C3D-9CE4-88BCD3D2A998}" type="datetime1">
              <a:rPr lang="en-ZA" smtClean="0"/>
              <a:t>2016/09/06</a:t>
            </a:fld>
            <a:endParaRPr lang="en-ZA" dirty="0"/>
          </a:p>
        </p:txBody>
      </p:sp>
      <p:sp>
        <p:nvSpPr>
          <p:cNvPr id="5" name="Footer Placeholder 4"/>
          <p:cNvSpPr>
            <a:spLocks noGrp="1"/>
          </p:cNvSpPr>
          <p:nvPr>
            <p:ph type="ftr" sz="quarter" idx="11"/>
          </p:nvPr>
        </p:nvSpPr>
        <p:spPr/>
        <p:txBody>
          <a:bodyPr/>
          <a:lstStyle/>
          <a:p>
            <a:r>
              <a:rPr lang="en-ZA" smtClean="0"/>
              <a:t>2015-16 Quarter 1 Report - Actual Data</a:t>
            </a:r>
            <a:endParaRPr lang="en-ZA" dirty="0"/>
          </a:p>
        </p:txBody>
      </p:sp>
      <p:sp>
        <p:nvSpPr>
          <p:cNvPr id="6" name="Slide Number Placeholder 5"/>
          <p:cNvSpPr>
            <a:spLocks noGrp="1"/>
          </p:cNvSpPr>
          <p:nvPr>
            <p:ph type="sldNum" sz="quarter" idx="12"/>
          </p:nvPr>
        </p:nvSpPr>
        <p:spPr/>
        <p:txBody>
          <a:bodyPr/>
          <a:lstStyle/>
          <a:p>
            <a:fld id="{E2F236E4-C43B-47D9-92F3-DF5FF92BE2C0}" type="slidenum">
              <a:rPr lang="en-ZA" smtClean="0"/>
              <a:pPr/>
              <a:t>‹#›</a:t>
            </a:fld>
            <a:endParaRPr lang="en-ZA" dirty="0"/>
          </a:p>
        </p:txBody>
      </p:sp>
    </p:spTree>
    <p:extLst>
      <p:ext uri="{BB962C8B-B14F-4D97-AF65-F5344CB8AC3E}">
        <p14:creationId xmlns:p14="http://schemas.microsoft.com/office/powerpoint/2010/main" val="1112464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CB4037-BFDE-4D52-98D4-74A75DAC1826}" type="datetime1">
              <a:rPr lang="en-ZA" smtClean="0"/>
              <a:t>2016/09/06</a:t>
            </a:fld>
            <a:endParaRPr lang="en-ZA" dirty="0"/>
          </a:p>
        </p:txBody>
      </p:sp>
      <p:sp>
        <p:nvSpPr>
          <p:cNvPr id="6"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96D6608-CF86-4F66-9EA1-02DFACA67E61}" type="slidenum">
              <a:rPr lang="en-ZA" altLang="en-US"/>
              <a:pPr>
                <a:defRPr/>
              </a:pPr>
              <a:t>‹#›</a:t>
            </a:fld>
            <a:endParaRPr lang="en-ZA" altLang="en-US" dirty="0"/>
          </a:p>
        </p:txBody>
      </p:sp>
    </p:spTree>
    <p:extLst>
      <p:ext uri="{BB962C8B-B14F-4D97-AF65-F5344CB8AC3E}">
        <p14:creationId xmlns:p14="http://schemas.microsoft.com/office/powerpoint/2010/main" val="4178132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6D58AF92-9EF8-4566-8C4A-2ED22D166CCA}" type="datetime1">
              <a:rPr lang="en-ZA" smtClean="0"/>
              <a:t>2016/09/06</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D5BD7DD-7922-40AC-8660-4AF5F6BA3220}" type="slidenum">
              <a:rPr lang="en-ZA" altLang="en-US"/>
              <a:pPr>
                <a:defRPr/>
              </a:pPr>
              <a:t>‹#›</a:t>
            </a:fld>
            <a:endParaRPr lang="en-ZA" altLang="en-US" dirty="0"/>
          </a:p>
        </p:txBody>
      </p:sp>
    </p:spTree>
    <p:extLst>
      <p:ext uri="{BB962C8B-B14F-4D97-AF65-F5344CB8AC3E}">
        <p14:creationId xmlns:p14="http://schemas.microsoft.com/office/powerpoint/2010/main" val="2273417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0014283A-2DF4-425C-A489-15C991F9130E}" type="datetime1">
              <a:rPr lang="en-ZA" smtClean="0"/>
              <a:t>2016/09/06</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94BAF045-3588-4CC1-9CD0-E80AAD269EAD}" type="slidenum">
              <a:rPr lang="en-ZA" altLang="en-US"/>
              <a:pPr>
                <a:defRPr/>
              </a:pPr>
              <a:t>‹#›</a:t>
            </a:fld>
            <a:endParaRPr lang="en-ZA" altLang="en-US" dirty="0"/>
          </a:p>
        </p:txBody>
      </p:sp>
    </p:spTree>
    <p:extLst>
      <p:ext uri="{BB962C8B-B14F-4D97-AF65-F5344CB8AC3E}">
        <p14:creationId xmlns:p14="http://schemas.microsoft.com/office/powerpoint/2010/main" val="1910961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809B5010-C6DE-4D16-B1CD-95DE52B48103}" type="datetime1">
              <a:rPr lang="en-ZA" smtClean="0"/>
              <a:t>2016/09/06</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97AE41C-6708-402F-B884-B5D993E5F562}" type="slidenum">
              <a:rPr lang="en-ZA" altLang="en-US"/>
              <a:pPr>
                <a:defRPr/>
              </a:pPr>
              <a:t>‹#›</a:t>
            </a:fld>
            <a:endParaRPr lang="en-ZA" altLang="en-US" dirty="0"/>
          </a:p>
        </p:txBody>
      </p:sp>
    </p:spTree>
    <p:extLst>
      <p:ext uri="{BB962C8B-B14F-4D97-AF65-F5344CB8AC3E}">
        <p14:creationId xmlns:p14="http://schemas.microsoft.com/office/powerpoint/2010/main" val="1688398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82E980A0-0512-4958-ACAE-D43B5C746E10}" type="datetime1">
              <a:rPr lang="en-ZA" smtClean="0"/>
              <a:t>2016/09/06</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5F7C5FF-8E8D-4FFB-9B0E-8B72E8631BD4}" type="slidenum">
              <a:rPr lang="en-ZA" altLang="en-US"/>
              <a:pPr>
                <a:defRPr/>
              </a:pPr>
              <a:t>‹#›</a:t>
            </a:fld>
            <a:endParaRPr lang="en-ZA" altLang="en-US" dirty="0"/>
          </a:p>
        </p:txBody>
      </p:sp>
    </p:spTree>
    <p:extLst>
      <p:ext uri="{BB962C8B-B14F-4D97-AF65-F5344CB8AC3E}">
        <p14:creationId xmlns:p14="http://schemas.microsoft.com/office/powerpoint/2010/main" val="1470053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DBDE93C-B075-4278-B32C-7AAFF930177A}" type="datetime1">
              <a:rPr lang="en-ZA" smtClean="0"/>
              <a:t>2016/09/06</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9972AE7-8E03-4203-816B-76D7E69D2ED9}" type="slidenum">
              <a:rPr lang="en-ZA" altLang="en-US"/>
              <a:pPr>
                <a:defRPr/>
              </a:pPr>
              <a:t>‹#›</a:t>
            </a:fld>
            <a:endParaRPr lang="en-ZA" altLang="en-US" dirty="0"/>
          </a:p>
        </p:txBody>
      </p:sp>
    </p:spTree>
    <p:extLst>
      <p:ext uri="{BB962C8B-B14F-4D97-AF65-F5344CB8AC3E}">
        <p14:creationId xmlns:p14="http://schemas.microsoft.com/office/powerpoint/2010/main" val="856604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D9848238-2ECF-4EDD-9A2F-08088FFEB38F}" type="datetime1">
              <a:rPr lang="en-ZA" smtClean="0"/>
              <a:t>2016/09/06</a:t>
            </a:fld>
            <a:endParaRPr lang="en-ZA" dirty="0"/>
          </a:p>
        </p:txBody>
      </p:sp>
      <p:sp>
        <p:nvSpPr>
          <p:cNvPr id="6"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C93705A-9034-4785-A5F5-AD05C1F52140}" type="slidenum">
              <a:rPr lang="en-ZA" altLang="en-US"/>
              <a:pPr>
                <a:defRPr/>
              </a:pPr>
              <a:t>‹#›</a:t>
            </a:fld>
            <a:endParaRPr lang="en-ZA" altLang="en-US" dirty="0"/>
          </a:p>
        </p:txBody>
      </p:sp>
    </p:spTree>
    <p:extLst>
      <p:ext uri="{BB962C8B-B14F-4D97-AF65-F5344CB8AC3E}">
        <p14:creationId xmlns:p14="http://schemas.microsoft.com/office/powerpoint/2010/main" val="3645605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89571263-A316-43FB-B05F-702A9648AFFE}" type="datetime1">
              <a:rPr lang="en-ZA" smtClean="0"/>
              <a:t>2016/09/06</a:t>
            </a:fld>
            <a:endParaRPr lang="en-ZA" dirty="0"/>
          </a:p>
        </p:txBody>
      </p:sp>
      <p:sp>
        <p:nvSpPr>
          <p:cNvPr id="8"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dirty="0"/>
          </a:p>
        </p:txBody>
      </p:sp>
      <p:sp>
        <p:nvSpPr>
          <p:cNvPr id="9"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FA194B9D-08E7-42B2-BEE2-D2BD83F03F94}" type="slidenum">
              <a:rPr lang="en-ZA" altLang="en-US"/>
              <a:pPr>
                <a:defRPr/>
              </a:pPr>
              <a:t>‹#›</a:t>
            </a:fld>
            <a:endParaRPr lang="en-ZA" altLang="en-US" dirty="0"/>
          </a:p>
        </p:txBody>
      </p:sp>
    </p:spTree>
    <p:extLst>
      <p:ext uri="{BB962C8B-B14F-4D97-AF65-F5344CB8AC3E}">
        <p14:creationId xmlns:p14="http://schemas.microsoft.com/office/powerpoint/2010/main" val="152603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FA4F9B26-FC23-445E-B45B-A1C6B41E48C9}" type="datetime1">
              <a:rPr lang="en-ZA" smtClean="0"/>
              <a:t>2016/09/06</a:t>
            </a:fld>
            <a:endParaRPr lang="en-ZA" dirty="0"/>
          </a:p>
        </p:txBody>
      </p:sp>
      <p:sp>
        <p:nvSpPr>
          <p:cNvPr id="4"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dirty="0"/>
          </a:p>
        </p:txBody>
      </p:sp>
      <p:sp>
        <p:nvSpPr>
          <p:cNvPr id="5"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1E51BDC-02FE-4EFB-A193-4A0FDA305F38}" type="slidenum">
              <a:rPr lang="en-ZA" altLang="en-US"/>
              <a:pPr>
                <a:defRPr/>
              </a:pPr>
              <a:t>‹#›</a:t>
            </a:fld>
            <a:endParaRPr lang="en-ZA" altLang="en-US" dirty="0"/>
          </a:p>
        </p:txBody>
      </p:sp>
    </p:spTree>
    <p:extLst>
      <p:ext uri="{BB962C8B-B14F-4D97-AF65-F5344CB8AC3E}">
        <p14:creationId xmlns:p14="http://schemas.microsoft.com/office/powerpoint/2010/main" val="2865295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9209CD-E10E-4E0A-B0E9-D8E92E550B1A}" type="datetime1">
              <a:rPr lang="en-ZA" smtClean="0"/>
              <a:t>2016/09/06</a:t>
            </a:fld>
            <a:endParaRPr lang="en-ZA" dirty="0"/>
          </a:p>
        </p:txBody>
      </p:sp>
      <p:sp>
        <p:nvSpPr>
          <p:cNvPr id="3"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dirty="0"/>
          </a:p>
        </p:txBody>
      </p:sp>
      <p:sp>
        <p:nvSpPr>
          <p:cNvPr id="4"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F367B7D-19ED-4C82-AE64-4876472A66BD}" type="slidenum">
              <a:rPr lang="en-ZA" altLang="en-US"/>
              <a:pPr>
                <a:defRPr/>
              </a:pPr>
              <a:t>‹#›</a:t>
            </a:fld>
            <a:endParaRPr lang="en-ZA" altLang="en-US" dirty="0"/>
          </a:p>
        </p:txBody>
      </p:sp>
    </p:spTree>
    <p:extLst>
      <p:ext uri="{BB962C8B-B14F-4D97-AF65-F5344CB8AC3E}">
        <p14:creationId xmlns:p14="http://schemas.microsoft.com/office/powerpoint/2010/main" val="206887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71DF5-AFDC-43D0-AB4C-BCF275986B27}" type="datetime1">
              <a:rPr lang="en-ZA" smtClean="0"/>
              <a:t>2016/09/06</a:t>
            </a:fld>
            <a:endParaRPr lang="en-ZA" dirty="0"/>
          </a:p>
        </p:txBody>
      </p:sp>
      <p:sp>
        <p:nvSpPr>
          <p:cNvPr id="5" name="Footer Placeholder 4"/>
          <p:cNvSpPr>
            <a:spLocks noGrp="1"/>
          </p:cNvSpPr>
          <p:nvPr>
            <p:ph type="ftr" sz="quarter" idx="11"/>
          </p:nvPr>
        </p:nvSpPr>
        <p:spPr/>
        <p:txBody>
          <a:bodyPr/>
          <a:lstStyle/>
          <a:p>
            <a:r>
              <a:rPr lang="en-ZA" smtClean="0"/>
              <a:t>2015-16 Quarter 1 Report - Actual Data</a:t>
            </a:r>
            <a:endParaRPr lang="en-ZA" dirty="0"/>
          </a:p>
        </p:txBody>
      </p:sp>
      <p:sp>
        <p:nvSpPr>
          <p:cNvPr id="6" name="Slide Number Placeholder 5"/>
          <p:cNvSpPr>
            <a:spLocks noGrp="1"/>
          </p:cNvSpPr>
          <p:nvPr>
            <p:ph type="sldNum" sz="quarter" idx="12"/>
          </p:nvPr>
        </p:nvSpPr>
        <p:spPr/>
        <p:txBody>
          <a:bodyPr/>
          <a:lstStyle/>
          <a:p>
            <a:fld id="{E2F236E4-C43B-47D9-92F3-DF5FF92BE2C0}" type="slidenum">
              <a:rPr lang="en-ZA" smtClean="0"/>
              <a:pPr/>
              <a:t>‹#›</a:t>
            </a:fld>
            <a:endParaRPr lang="en-ZA" dirty="0"/>
          </a:p>
        </p:txBody>
      </p:sp>
    </p:spTree>
    <p:extLst>
      <p:ext uri="{BB962C8B-B14F-4D97-AF65-F5344CB8AC3E}">
        <p14:creationId xmlns:p14="http://schemas.microsoft.com/office/powerpoint/2010/main" val="40430178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F2DE2F-4823-40F8-899F-1E865ACE4F7B}" type="datetime1">
              <a:rPr lang="en-ZA" smtClean="0"/>
              <a:t>2016/09/06</a:t>
            </a:fld>
            <a:endParaRPr lang="en-ZA" dirty="0"/>
          </a:p>
        </p:txBody>
      </p:sp>
      <p:sp>
        <p:nvSpPr>
          <p:cNvPr id="6"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F68AA6A-6214-4CF9-BE9D-15911FC7B806}" type="slidenum">
              <a:rPr lang="en-ZA" altLang="en-US"/>
              <a:pPr>
                <a:defRPr/>
              </a:pPr>
              <a:t>‹#›</a:t>
            </a:fld>
            <a:endParaRPr lang="en-ZA" altLang="en-US" dirty="0"/>
          </a:p>
        </p:txBody>
      </p:sp>
    </p:spTree>
    <p:extLst>
      <p:ext uri="{BB962C8B-B14F-4D97-AF65-F5344CB8AC3E}">
        <p14:creationId xmlns:p14="http://schemas.microsoft.com/office/powerpoint/2010/main" val="3703218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0C721E-16A5-4CC6-B057-FA79448CA525}" type="datetime1">
              <a:rPr lang="en-ZA" smtClean="0"/>
              <a:t>2016/09/06</a:t>
            </a:fld>
            <a:endParaRPr lang="en-ZA" dirty="0"/>
          </a:p>
        </p:txBody>
      </p:sp>
      <p:sp>
        <p:nvSpPr>
          <p:cNvPr id="6"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6C2A335-1A23-4DC3-9867-23A13D3ADCD2}" type="slidenum">
              <a:rPr lang="en-ZA" altLang="en-US"/>
              <a:pPr>
                <a:defRPr/>
              </a:pPr>
              <a:t>‹#›</a:t>
            </a:fld>
            <a:endParaRPr lang="en-ZA" altLang="en-US" dirty="0"/>
          </a:p>
        </p:txBody>
      </p:sp>
    </p:spTree>
    <p:extLst>
      <p:ext uri="{BB962C8B-B14F-4D97-AF65-F5344CB8AC3E}">
        <p14:creationId xmlns:p14="http://schemas.microsoft.com/office/powerpoint/2010/main" val="3587133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B0539B4E-E5F3-4411-A666-BCC7763C9306}" type="datetime1">
              <a:rPr lang="en-ZA" smtClean="0"/>
              <a:t>2016/09/06</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F37F127-EED8-4EF4-B983-9201F5951512}" type="slidenum">
              <a:rPr lang="en-ZA" altLang="en-US"/>
              <a:pPr>
                <a:defRPr/>
              </a:pPr>
              <a:t>‹#›</a:t>
            </a:fld>
            <a:endParaRPr lang="en-ZA" altLang="en-US" dirty="0"/>
          </a:p>
        </p:txBody>
      </p:sp>
    </p:spTree>
    <p:extLst>
      <p:ext uri="{BB962C8B-B14F-4D97-AF65-F5344CB8AC3E}">
        <p14:creationId xmlns:p14="http://schemas.microsoft.com/office/powerpoint/2010/main" val="170614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54747F56-9E54-4DCC-8AA0-2A144F945676}" type="datetime1">
              <a:rPr lang="en-ZA" smtClean="0"/>
              <a:t>2016/09/06</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DF157B8-A3A5-4F24-B004-1D728EE8B555}" type="slidenum">
              <a:rPr lang="en-ZA" altLang="en-US"/>
              <a:pPr>
                <a:defRPr/>
              </a:pPr>
              <a:t>‹#›</a:t>
            </a:fld>
            <a:endParaRPr lang="en-ZA" altLang="en-US" dirty="0"/>
          </a:p>
        </p:txBody>
      </p:sp>
    </p:spTree>
    <p:extLst>
      <p:ext uri="{BB962C8B-B14F-4D97-AF65-F5344CB8AC3E}">
        <p14:creationId xmlns:p14="http://schemas.microsoft.com/office/powerpoint/2010/main" val="267939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B5AC429C-3E0E-4181-B033-4C393EA854BA}" type="datetime1">
              <a:rPr lang="en-ZA" smtClean="0">
                <a:solidFill>
                  <a:prstClr val="black">
                    <a:tint val="75000"/>
                  </a:prstClr>
                </a:solidFill>
              </a:rPr>
              <a:t>2016/09/06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2015-16 Quarter 1 Report - Actual Data</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296122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FEE3D4E-26EB-459B-90DC-392DF79ABADE}" type="datetime1">
              <a:rPr lang="en-ZA" smtClean="0">
                <a:solidFill>
                  <a:prstClr val="black">
                    <a:tint val="75000"/>
                  </a:prstClr>
                </a:solidFill>
              </a:rPr>
              <a:t>2016/09/06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2015-16 Quarter 1 Report - Actual Data</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526986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1DE2D-F0FE-4E53-A34B-226ADB68F7BF}" type="datetime1">
              <a:rPr lang="en-ZA" smtClean="0">
                <a:solidFill>
                  <a:prstClr val="black">
                    <a:tint val="75000"/>
                  </a:prstClr>
                </a:solidFill>
              </a:rPr>
              <a:t>2016/09/06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2015-16 Quarter 1 Report - Actual Data</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336681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908F1C1C-60CE-4F48-B644-F312BFF3E511}" type="datetime1">
              <a:rPr lang="en-ZA" smtClean="0">
                <a:solidFill>
                  <a:prstClr val="black">
                    <a:tint val="75000"/>
                  </a:prstClr>
                </a:solidFill>
              </a:rPr>
              <a:t>2016/09/06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2015-16 Quarter 1 Report - Actual Data</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9656762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63CF2450-534A-4948-A551-F7953DD5DB65}" type="datetime1">
              <a:rPr lang="en-ZA" smtClean="0">
                <a:solidFill>
                  <a:prstClr val="black">
                    <a:tint val="75000"/>
                  </a:prstClr>
                </a:solidFill>
              </a:rPr>
              <a:t>2016/09/06</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r>
              <a:rPr lang="en-ZA" smtClean="0">
                <a:solidFill>
                  <a:prstClr val="black">
                    <a:tint val="75000"/>
                  </a:prstClr>
                </a:solidFill>
              </a:rPr>
              <a:t>2015-16 Quarter 1 Report - Actual Data</a:t>
            </a:r>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4020402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81FC1CDF-9E4A-44EC-88D7-120FDFDAB6DF}" type="datetime1">
              <a:rPr lang="en-ZA" smtClean="0">
                <a:solidFill>
                  <a:prstClr val="black">
                    <a:tint val="75000"/>
                  </a:prstClr>
                </a:solidFill>
              </a:rPr>
              <a:t>2016/09/06</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r>
              <a:rPr lang="en-ZA" smtClean="0">
                <a:solidFill>
                  <a:prstClr val="black">
                    <a:tint val="75000"/>
                  </a:prstClr>
                </a:solidFill>
              </a:rPr>
              <a:t>2015-16 Quarter 1 Report - Actual Data</a:t>
            </a:r>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08809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2BC7C252-C4CF-4A3D-9D25-D6E72FB439DB}" type="datetime1">
              <a:rPr lang="en-ZA" smtClean="0"/>
              <a:t>2016/09/06</a:t>
            </a:fld>
            <a:endParaRPr lang="en-ZA" dirty="0"/>
          </a:p>
        </p:txBody>
      </p:sp>
      <p:sp>
        <p:nvSpPr>
          <p:cNvPr id="6" name="Footer Placeholder 5"/>
          <p:cNvSpPr>
            <a:spLocks noGrp="1"/>
          </p:cNvSpPr>
          <p:nvPr>
            <p:ph type="ftr" sz="quarter" idx="11"/>
          </p:nvPr>
        </p:nvSpPr>
        <p:spPr/>
        <p:txBody>
          <a:bodyPr/>
          <a:lstStyle/>
          <a:p>
            <a:r>
              <a:rPr lang="en-ZA" smtClean="0"/>
              <a:t>2015-16 Quarter 1 Report - Actual Data</a:t>
            </a:r>
            <a:endParaRPr lang="en-ZA" dirty="0"/>
          </a:p>
        </p:txBody>
      </p:sp>
      <p:sp>
        <p:nvSpPr>
          <p:cNvPr id="7" name="Slide Number Placeholder 6"/>
          <p:cNvSpPr>
            <a:spLocks noGrp="1"/>
          </p:cNvSpPr>
          <p:nvPr>
            <p:ph type="sldNum" sz="quarter" idx="12"/>
          </p:nvPr>
        </p:nvSpPr>
        <p:spPr/>
        <p:txBody>
          <a:bodyPr/>
          <a:lstStyle/>
          <a:p>
            <a:fld id="{E2F236E4-C43B-47D9-92F3-DF5FF92BE2C0}" type="slidenum">
              <a:rPr lang="en-ZA" smtClean="0"/>
              <a:pPr/>
              <a:t>‹#›</a:t>
            </a:fld>
            <a:endParaRPr lang="en-ZA" dirty="0"/>
          </a:p>
        </p:txBody>
      </p:sp>
    </p:spTree>
    <p:extLst>
      <p:ext uri="{BB962C8B-B14F-4D97-AF65-F5344CB8AC3E}">
        <p14:creationId xmlns:p14="http://schemas.microsoft.com/office/powerpoint/2010/main" val="30287610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148EA-E9D0-4B5A-BB4B-73230D512861}" type="datetime1">
              <a:rPr lang="en-ZA" smtClean="0">
                <a:solidFill>
                  <a:prstClr val="black">
                    <a:tint val="75000"/>
                  </a:prstClr>
                </a:solidFill>
              </a:rPr>
              <a:t>2016/09/06</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r>
              <a:rPr lang="en-ZA" smtClean="0">
                <a:solidFill>
                  <a:prstClr val="black">
                    <a:tint val="75000"/>
                  </a:prstClr>
                </a:solidFill>
              </a:rPr>
              <a:t>2015-16 Quarter 1 Report - Actual Data</a:t>
            </a:r>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944603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8DF31-9E5A-4DC6-AE61-726CF04ECF8A}" type="datetime1">
              <a:rPr lang="en-ZA" smtClean="0">
                <a:solidFill>
                  <a:prstClr val="black">
                    <a:tint val="75000"/>
                  </a:prstClr>
                </a:solidFill>
              </a:rPr>
              <a:t>2016/09/06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2015-16 Quarter 1 Report - Actual Data</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7016742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F3BE3-623E-4EFE-BE53-1307CB8D0B05}" type="datetime1">
              <a:rPr lang="en-ZA" smtClean="0">
                <a:solidFill>
                  <a:prstClr val="black">
                    <a:tint val="75000"/>
                  </a:prstClr>
                </a:solidFill>
              </a:rPr>
              <a:t>2016/09/06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2015-16 Quarter 1 Report - Actual Data</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3227248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F979DA3-5571-4623-9A83-B242D483EFE2}" type="datetime1">
              <a:rPr lang="en-ZA" smtClean="0">
                <a:solidFill>
                  <a:prstClr val="black">
                    <a:tint val="75000"/>
                  </a:prstClr>
                </a:solidFill>
              </a:rPr>
              <a:t>2016/09/06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2015-16 Quarter 1 Report - Actual Data</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603987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D0EC902-BF14-46D0-A30C-FB2317051BEA}" type="datetime1">
              <a:rPr lang="en-ZA" smtClean="0">
                <a:solidFill>
                  <a:prstClr val="black">
                    <a:tint val="75000"/>
                  </a:prstClr>
                </a:solidFill>
              </a:rPr>
              <a:t>2016/09/06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2015-16 Quarter 1 Report - Actual Data</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9456625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A0CF0603-DFBF-4549-B3FB-67730AD83358}" type="datetime1">
              <a:rPr lang="en-ZA" smtClean="0">
                <a:solidFill>
                  <a:prstClr val="black">
                    <a:tint val="75000"/>
                  </a:prstClr>
                </a:solidFill>
              </a:rPr>
              <a:t>2016/09/06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2015-16 Quarter 1 Report - Actual Data</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06679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CAAF6B4-3322-41F9-B15C-87666A00B7E2}" type="datetime1">
              <a:rPr lang="en-ZA" smtClean="0">
                <a:solidFill>
                  <a:prstClr val="black">
                    <a:tint val="75000"/>
                  </a:prstClr>
                </a:solidFill>
              </a:rPr>
              <a:t>2016/09/06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2015-16 Quarter 1 Report - Actual Data</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1531525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7B3836-2137-477E-8ED6-1E8DC753417B}" type="datetime1">
              <a:rPr lang="en-ZA" smtClean="0">
                <a:solidFill>
                  <a:prstClr val="black">
                    <a:tint val="75000"/>
                  </a:prstClr>
                </a:solidFill>
              </a:rPr>
              <a:t>2016/09/06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2015-16 Quarter 1 Report - Actual Data</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6411633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BD422F1-D8C0-4BCE-A9C7-F6BC34E95F7D}" type="datetime1">
              <a:rPr lang="en-ZA" smtClean="0">
                <a:solidFill>
                  <a:prstClr val="black">
                    <a:tint val="75000"/>
                  </a:prstClr>
                </a:solidFill>
              </a:rPr>
              <a:t>2016/09/06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2015-16 Quarter 1 Report - Actual Data</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9844701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305D45F0-CB72-480A-8CC6-53F248E4B83E}" type="datetime1">
              <a:rPr lang="en-ZA" smtClean="0">
                <a:solidFill>
                  <a:prstClr val="black">
                    <a:tint val="75000"/>
                  </a:prstClr>
                </a:solidFill>
              </a:rPr>
              <a:t>2016/09/06</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r>
              <a:rPr lang="en-ZA" smtClean="0">
                <a:solidFill>
                  <a:prstClr val="black">
                    <a:tint val="75000"/>
                  </a:prstClr>
                </a:solidFill>
              </a:rPr>
              <a:t>2015-16 Quarter 1 Report - Actual Data</a:t>
            </a:r>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791846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A42AAF77-07FE-4037-8481-C7150578B308}" type="datetime1">
              <a:rPr lang="en-ZA" smtClean="0"/>
              <a:t>2016/09/06</a:t>
            </a:fld>
            <a:endParaRPr lang="en-ZA" dirty="0"/>
          </a:p>
        </p:txBody>
      </p:sp>
      <p:sp>
        <p:nvSpPr>
          <p:cNvPr id="8" name="Footer Placeholder 7"/>
          <p:cNvSpPr>
            <a:spLocks noGrp="1"/>
          </p:cNvSpPr>
          <p:nvPr>
            <p:ph type="ftr" sz="quarter" idx="11"/>
          </p:nvPr>
        </p:nvSpPr>
        <p:spPr/>
        <p:txBody>
          <a:bodyPr/>
          <a:lstStyle/>
          <a:p>
            <a:r>
              <a:rPr lang="en-ZA" smtClean="0"/>
              <a:t>2015-16 Quarter 1 Report - Actual Data</a:t>
            </a:r>
            <a:endParaRPr lang="en-ZA" dirty="0"/>
          </a:p>
        </p:txBody>
      </p:sp>
      <p:sp>
        <p:nvSpPr>
          <p:cNvPr id="9" name="Slide Number Placeholder 8"/>
          <p:cNvSpPr>
            <a:spLocks noGrp="1"/>
          </p:cNvSpPr>
          <p:nvPr>
            <p:ph type="sldNum" sz="quarter" idx="12"/>
          </p:nvPr>
        </p:nvSpPr>
        <p:spPr/>
        <p:txBody>
          <a:bodyPr/>
          <a:lstStyle/>
          <a:p>
            <a:fld id="{E2F236E4-C43B-47D9-92F3-DF5FF92BE2C0}" type="slidenum">
              <a:rPr lang="en-ZA" smtClean="0"/>
              <a:pPr/>
              <a:t>‹#›</a:t>
            </a:fld>
            <a:endParaRPr lang="en-ZA" dirty="0"/>
          </a:p>
        </p:txBody>
      </p:sp>
    </p:spTree>
    <p:extLst>
      <p:ext uri="{BB962C8B-B14F-4D97-AF65-F5344CB8AC3E}">
        <p14:creationId xmlns:p14="http://schemas.microsoft.com/office/powerpoint/2010/main" val="40443227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066AB3E-E866-45D1-94D3-C08172E6336F}" type="datetime1">
              <a:rPr lang="en-ZA" smtClean="0">
                <a:solidFill>
                  <a:prstClr val="black">
                    <a:tint val="75000"/>
                  </a:prstClr>
                </a:solidFill>
              </a:rPr>
              <a:t>2016/09/06</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r>
              <a:rPr lang="en-ZA" smtClean="0">
                <a:solidFill>
                  <a:prstClr val="black">
                    <a:tint val="75000"/>
                  </a:prstClr>
                </a:solidFill>
              </a:rPr>
              <a:t>2015-16 Quarter 1 Report - Actual Data</a:t>
            </a:r>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941036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E0D7D-EF92-4FCF-9EEA-3EC59350C88F}" type="datetime1">
              <a:rPr lang="en-ZA" smtClean="0">
                <a:solidFill>
                  <a:prstClr val="black">
                    <a:tint val="75000"/>
                  </a:prstClr>
                </a:solidFill>
              </a:rPr>
              <a:t>2016/09/06</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r>
              <a:rPr lang="en-ZA" smtClean="0">
                <a:solidFill>
                  <a:prstClr val="black">
                    <a:tint val="75000"/>
                  </a:prstClr>
                </a:solidFill>
              </a:rPr>
              <a:t>2015-16 Quarter 1 Report - Actual Data</a:t>
            </a:r>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6270863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771931-3E34-4211-91A7-2E4925B10AF5}" type="datetime1">
              <a:rPr lang="en-ZA" smtClean="0">
                <a:solidFill>
                  <a:prstClr val="black">
                    <a:tint val="75000"/>
                  </a:prstClr>
                </a:solidFill>
              </a:rPr>
              <a:t>2016/09/06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2015-16 Quarter 1 Report - Actual Data</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8347111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2BF767-FADA-4AD1-93EB-3D31E23E6C0E}" type="datetime1">
              <a:rPr lang="en-ZA" smtClean="0">
                <a:solidFill>
                  <a:prstClr val="black">
                    <a:tint val="75000"/>
                  </a:prstClr>
                </a:solidFill>
              </a:rPr>
              <a:t>2016/09/06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2015-16 Quarter 1 Report - Actual Data</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6536489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B2CB93B-0288-4F98-B36E-AB9BCB86772D}" type="datetime1">
              <a:rPr lang="en-ZA" smtClean="0">
                <a:solidFill>
                  <a:prstClr val="black">
                    <a:tint val="75000"/>
                  </a:prstClr>
                </a:solidFill>
              </a:rPr>
              <a:t>2016/09/06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2015-16 Quarter 1 Report - Actual Data</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572288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535DDF3-CE19-42F0-91C4-ABFCCFF0BFC3}" type="datetime1">
              <a:rPr lang="en-ZA" smtClean="0">
                <a:solidFill>
                  <a:prstClr val="black">
                    <a:tint val="75000"/>
                  </a:prstClr>
                </a:solidFill>
              </a:rPr>
              <a:t>2016/09/06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2015-16 Quarter 1 Report - Actual Data</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9615169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27C089B4-A65F-4722-8FEB-01AAE31BFC7A}" type="datetime1">
              <a:rPr lang="en-ZA" smtClean="0"/>
              <a:t>2016/09/06</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a:p>
        </p:txBody>
      </p:sp>
      <p:sp>
        <p:nvSpPr>
          <p:cNvPr id="6" name="Slide Number Placeholder 5"/>
          <p:cNvSpPr>
            <a:spLocks noGrp="1"/>
          </p:cNvSpPr>
          <p:nvPr>
            <p:ph type="sldNum" sz="quarter" idx="12"/>
          </p:nvPr>
        </p:nvSpPr>
        <p:spPr/>
        <p:txBody>
          <a:bodyPr/>
          <a:lstStyle>
            <a:lvl1pPr>
              <a:defRPr/>
            </a:lvl1pPr>
          </a:lstStyle>
          <a:p>
            <a:pPr>
              <a:defRPr/>
            </a:pPr>
            <a:fld id="{91E8C768-065B-4EC0-A789-20E057F7D88B}" type="slidenum">
              <a:rPr lang="en-ZA" altLang="en-US"/>
              <a:pPr>
                <a:defRPr/>
              </a:pPr>
              <a:t>‹#›</a:t>
            </a:fld>
            <a:endParaRPr lang="en-ZA" altLang="en-US"/>
          </a:p>
        </p:txBody>
      </p:sp>
    </p:spTree>
    <p:extLst>
      <p:ext uri="{BB962C8B-B14F-4D97-AF65-F5344CB8AC3E}">
        <p14:creationId xmlns:p14="http://schemas.microsoft.com/office/powerpoint/2010/main" val="27675037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8BAD359F-F35F-44BA-901A-96D9D3D469D5}" type="datetime1">
              <a:rPr lang="en-ZA" smtClean="0"/>
              <a:t>2016/09/06</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a:p>
        </p:txBody>
      </p:sp>
      <p:sp>
        <p:nvSpPr>
          <p:cNvPr id="6" name="Slide Number Placeholder 5"/>
          <p:cNvSpPr>
            <a:spLocks noGrp="1"/>
          </p:cNvSpPr>
          <p:nvPr>
            <p:ph type="sldNum" sz="quarter" idx="12"/>
          </p:nvPr>
        </p:nvSpPr>
        <p:spPr/>
        <p:txBody>
          <a:bodyPr/>
          <a:lstStyle>
            <a:lvl1pPr>
              <a:defRPr/>
            </a:lvl1pPr>
          </a:lstStyle>
          <a:p>
            <a:pPr>
              <a:defRPr/>
            </a:pPr>
            <a:fld id="{1283D24E-B544-4062-A9EE-39DEBEDCEDAE}" type="slidenum">
              <a:rPr lang="en-ZA" altLang="en-US"/>
              <a:pPr>
                <a:defRPr/>
              </a:pPr>
              <a:t>‹#›</a:t>
            </a:fld>
            <a:endParaRPr lang="en-ZA" altLang="en-US"/>
          </a:p>
        </p:txBody>
      </p:sp>
    </p:spTree>
    <p:extLst>
      <p:ext uri="{BB962C8B-B14F-4D97-AF65-F5344CB8AC3E}">
        <p14:creationId xmlns:p14="http://schemas.microsoft.com/office/powerpoint/2010/main" val="14021424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45EC91B-16A6-421D-99BE-32FB0B40B24B}" type="datetime1">
              <a:rPr lang="en-ZA" smtClean="0"/>
              <a:t>2016/09/06</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a:p>
        </p:txBody>
      </p:sp>
      <p:sp>
        <p:nvSpPr>
          <p:cNvPr id="6" name="Slide Number Placeholder 5"/>
          <p:cNvSpPr>
            <a:spLocks noGrp="1"/>
          </p:cNvSpPr>
          <p:nvPr>
            <p:ph type="sldNum" sz="quarter" idx="12"/>
          </p:nvPr>
        </p:nvSpPr>
        <p:spPr/>
        <p:txBody>
          <a:bodyPr/>
          <a:lstStyle>
            <a:lvl1pPr>
              <a:defRPr/>
            </a:lvl1pPr>
          </a:lstStyle>
          <a:p>
            <a:pPr>
              <a:defRPr/>
            </a:pPr>
            <a:fld id="{2231DD2E-5306-4D86-B894-C1EBC1D80734}" type="slidenum">
              <a:rPr lang="en-ZA" altLang="en-US"/>
              <a:pPr>
                <a:defRPr/>
              </a:pPr>
              <a:t>‹#›</a:t>
            </a:fld>
            <a:endParaRPr lang="en-ZA" altLang="en-US"/>
          </a:p>
        </p:txBody>
      </p:sp>
    </p:spTree>
    <p:extLst>
      <p:ext uri="{BB962C8B-B14F-4D97-AF65-F5344CB8AC3E}">
        <p14:creationId xmlns:p14="http://schemas.microsoft.com/office/powerpoint/2010/main" val="38184642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18379533-C927-4E8D-8655-C4CC005CEEFF}" type="datetime1">
              <a:rPr lang="en-ZA" smtClean="0"/>
              <a:t>2016/09/06</a:t>
            </a:fld>
            <a:endParaRPr lang="en-ZA" dirty="0"/>
          </a:p>
        </p:txBody>
      </p:sp>
      <p:sp>
        <p:nvSpPr>
          <p:cNvPr id="6"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a:p>
        </p:txBody>
      </p:sp>
      <p:sp>
        <p:nvSpPr>
          <p:cNvPr id="7" name="Slide Number Placeholder 5"/>
          <p:cNvSpPr>
            <a:spLocks noGrp="1"/>
          </p:cNvSpPr>
          <p:nvPr>
            <p:ph type="sldNum" sz="quarter" idx="12"/>
          </p:nvPr>
        </p:nvSpPr>
        <p:spPr/>
        <p:txBody>
          <a:bodyPr/>
          <a:lstStyle>
            <a:lvl1pPr>
              <a:defRPr/>
            </a:lvl1pPr>
          </a:lstStyle>
          <a:p>
            <a:pPr>
              <a:defRPr/>
            </a:pPr>
            <a:fld id="{F1574586-A19F-4EB9-A62C-6B4A93211A60}" type="slidenum">
              <a:rPr lang="en-ZA" altLang="en-US"/>
              <a:pPr>
                <a:defRPr/>
              </a:pPr>
              <a:t>‹#›</a:t>
            </a:fld>
            <a:endParaRPr lang="en-ZA" altLang="en-US"/>
          </a:p>
        </p:txBody>
      </p:sp>
    </p:spTree>
    <p:extLst>
      <p:ext uri="{BB962C8B-B14F-4D97-AF65-F5344CB8AC3E}">
        <p14:creationId xmlns:p14="http://schemas.microsoft.com/office/powerpoint/2010/main" val="2456606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B1C6911-66BB-4B20-8AC8-334F5BF28658}" type="datetime1">
              <a:rPr lang="en-ZA" smtClean="0"/>
              <a:t>2016/09/06</a:t>
            </a:fld>
            <a:endParaRPr lang="en-ZA" dirty="0"/>
          </a:p>
        </p:txBody>
      </p:sp>
      <p:sp>
        <p:nvSpPr>
          <p:cNvPr id="4" name="Footer Placeholder 3"/>
          <p:cNvSpPr>
            <a:spLocks noGrp="1"/>
          </p:cNvSpPr>
          <p:nvPr>
            <p:ph type="ftr" sz="quarter" idx="11"/>
          </p:nvPr>
        </p:nvSpPr>
        <p:spPr/>
        <p:txBody>
          <a:bodyPr/>
          <a:lstStyle/>
          <a:p>
            <a:r>
              <a:rPr lang="en-ZA" smtClean="0"/>
              <a:t>2015-16 Quarter 1 Report - Actual Data</a:t>
            </a:r>
            <a:endParaRPr lang="en-ZA" dirty="0"/>
          </a:p>
        </p:txBody>
      </p:sp>
      <p:sp>
        <p:nvSpPr>
          <p:cNvPr id="5" name="Slide Number Placeholder 4"/>
          <p:cNvSpPr>
            <a:spLocks noGrp="1"/>
          </p:cNvSpPr>
          <p:nvPr>
            <p:ph type="sldNum" sz="quarter" idx="12"/>
          </p:nvPr>
        </p:nvSpPr>
        <p:spPr/>
        <p:txBody>
          <a:bodyPr/>
          <a:lstStyle/>
          <a:p>
            <a:fld id="{E2F236E4-C43B-47D9-92F3-DF5FF92BE2C0}" type="slidenum">
              <a:rPr lang="en-ZA" smtClean="0"/>
              <a:pPr/>
              <a:t>‹#›</a:t>
            </a:fld>
            <a:endParaRPr lang="en-ZA" dirty="0"/>
          </a:p>
        </p:txBody>
      </p:sp>
    </p:spTree>
    <p:extLst>
      <p:ext uri="{BB962C8B-B14F-4D97-AF65-F5344CB8AC3E}">
        <p14:creationId xmlns:p14="http://schemas.microsoft.com/office/powerpoint/2010/main" val="28367046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AD553B07-9868-4024-BBD3-4965BA9F2EC5}" type="datetime1">
              <a:rPr lang="en-ZA" smtClean="0"/>
              <a:t>2016/09/06</a:t>
            </a:fld>
            <a:endParaRPr lang="en-ZA" dirty="0"/>
          </a:p>
        </p:txBody>
      </p:sp>
      <p:sp>
        <p:nvSpPr>
          <p:cNvPr id="8"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a:p>
        </p:txBody>
      </p:sp>
      <p:sp>
        <p:nvSpPr>
          <p:cNvPr id="9" name="Slide Number Placeholder 5"/>
          <p:cNvSpPr>
            <a:spLocks noGrp="1"/>
          </p:cNvSpPr>
          <p:nvPr>
            <p:ph type="sldNum" sz="quarter" idx="12"/>
          </p:nvPr>
        </p:nvSpPr>
        <p:spPr/>
        <p:txBody>
          <a:bodyPr/>
          <a:lstStyle>
            <a:lvl1pPr>
              <a:defRPr/>
            </a:lvl1pPr>
          </a:lstStyle>
          <a:p>
            <a:pPr>
              <a:defRPr/>
            </a:pPr>
            <a:fld id="{591FFFCD-C8D9-43B1-A8E4-0D8FD1926EA2}" type="slidenum">
              <a:rPr lang="en-ZA" altLang="en-US"/>
              <a:pPr>
                <a:defRPr/>
              </a:pPr>
              <a:t>‹#›</a:t>
            </a:fld>
            <a:endParaRPr lang="en-ZA" altLang="en-US"/>
          </a:p>
        </p:txBody>
      </p:sp>
    </p:spTree>
    <p:extLst>
      <p:ext uri="{BB962C8B-B14F-4D97-AF65-F5344CB8AC3E}">
        <p14:creationId xmlns:p14="http://schemas.microsoft.com/office/powerpoint/2010/main" val="2283260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891FC2AD-78F9-4C16-931C-BDE90B789221}" type="datetime1">
              <a:rPr lang="en-ZA" smtClean="0"/>
              <a:t>2016/09/06</a:t>
            </a:fld>
            <a:endParaRPr lang="en-ZA" dirty="0"/>
          </a:p>
        </p:txBody>
      </p:sp>
      <p:sp>
        <p:nvSpPr>
          <p:cNvPr id="4"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a:p>
        </p:txBody>
      </p:sp>
      <p:sp>
        <p:nvSpPr>
          <p:cNvPr id="5" name="Slide Number Placeholder 5"/>
          <p:cNvSpPr>
            <a:spLocks noGrp="1"/>
          </p:cNvSpPr>
          <p:nvPr>
            <p:ph type="sldNum" sz="quarter" idx="12"/>
          </p:nvPr>
        </p:nvSpPr>
        <p:spPr/>
        <p:txBody>
          <a:bodyPr/>
          <a:lstStyle>
            <a:lvl1pPr>
              <a:defRPr/>
            </a:lvl1pPr>
          </a:lstStyle>
          <a:p>
            <a:pPr>
              <a:defRPr/>
            </a:pPr>
            <a:fld id="{59A04F98-2020-4D30-A623-D9500647ECC4}" type="slidenum">
              <a:rPr lang="en-ZA" altLang="en-US"/>
              <a:pPr>
                <a:defRPr/>
              </a:pPr>
              <a:t>‹#›</a:t>
            </a:fld>
            <a:endParaRPr lang="en-ZA" altLang="en-US"/>
          </a:p>
        </p:txBody>
      </p:sp>
    </p:spTree>
    <p:extLst>
      <p:ext uri="{BB962C8B-B14F-4D97-AF65-F5344CB8AC3E}">
        <p14:creationId xmlns:p14="http://schemas.microsoft.com/office/powerpoint/2010/main" val="3821022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511C06-EE4B-47E7-BF2C-550953D44A68}" type="datetime1">
              <a:rPr lang="en-ZA" smtClean="0"/>
              <a:t>2016/09/06</a:t>
            </a:fld>
            <a:endParaRPr lang="en-ZA" dirty="0"/>
          </a:p>
        </p:txBody>
      </p:sp>
      <p:sp>
        <p:nvSpPr>
          <p:cNvPr id="3"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a:p>
        </p:txBody>
      </p:sp>
      <p:sp>
        <p:nvSpPr>
          <p:cNvPr id="4" name="Slide Number Placeholder 5"/>
          <p:cNvSpPr>
            <a:spLocks noGrp="1"/>
          </p:cNvSpPr>
          <p:nvPr>
            <p:ph type="sldNum" sz="quarter" idx="12"/>
          </p:nvPr>
        </p:nvSpPr>
        <p:spPr/>
        <p:txBody>
          <a:bodyPr/>
          <a:lstStyle>
            <a:lvl1pPr>
              <a:defRPr/>
            </a:lvl1pPr>
          </a:lstStyle>
          <a:p>
            <a:pPr>
              <a:defRPr/>
            </a:pPr>
            <a:fld id="{E02F4F17-D1F7-4BB4-BBAA-C1B9B44E01F4}" type="slidenum">
              <a:rPr lang="en-ZA" altLang="en-US"/>
              <a:pPr>
                <a:defRPr/>
              </a:pPr>
              <a:t>‹#›</a:t>
            </a:fld>
            <a:endParaRPr lang="en-ZA" altLang="en-US"/>
          </a:p>
        </p:txBody>
      </p:sp>
    </p:spTree>
    <p:extLst>
      <p:ext uri="{BB962C8B-B14F-4D97-AF65-F5344CB8AC3E}">
        <p14:creationId xmlns:p14="http://schemas.microsoft.com/office/powerpoint/2010/main" val="7646393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786503-3745-4EA8-87ED-D67453CC98A8}" type="datetime1">
              <a:rPr lang="en-ZA" smtClean="0"/>
              <a:t>2016/09/06</a:t>
            </a:fld>
            <a:endParaRPr lang="en-ZA" dirty="0"/>
          </a:p>
        </p:txBody>
      </p:sp>
      <p:sp>
        <p:nvSpPr>
          <p:cNvPr id="6"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a:p>
        </p:txBody>
      </p:sp>
      <p:sp>
        <p:nvSpPr>
          <p:cNvPr id="7" name="Slide Number Placeholder 5"/>
          <p:cNvSpPr>
            <a:spLocks noGrp="1"/>
          </p:cNvSpPr>
          <p:nvPr>
            <p:ph type="sldNum" sz="quarter" idx="12"/>
          </p:nvPr>
        </p:nvSpPr>
        <p:spPr/>
        <p:txBody>
          <a:bodyPr/>
          <a:lstStyle>
            <a:lvl1pPr>
              <a:defRPr/>
            </a:lvl1pPr>
          </a:lstStyle>
          <a:p>
            <a:pPr>
              <a:defRPr/>
            </a:pPr>
            <a:fld id="{221856B8-D1C3-4880-AE7F-66E987250734}" type="slidenum">
              <a:rPr lang="en-ZA" altLang="en-US"/>
              <a:pPr>
                <a:defRPr/>
              </a:pPr>
              <a:t>‹#›</a:t>
            </a:fld>
            <a:endParaRPr lang="en-ZA" altLang="en-US"/>
          </a:p>
        </p:txBody>
      </p:sp>
    </p:spTree>
    <p:extLst>
      <p:ext uri="{BB962C8B-B14F-4D97-AF65-F5344CB8AC3E}">
        <p14:creationId xmlns:p14="http://schemas.microsoft.com/office/powerpoint/2010/main" val="10600991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76DA41-20B5-40DF-B355-1FF10A1C366D}" type="datetime1">
              <a:rPr lang="en-ZA" smtClean="0"/>
              <a:t>2016/09/06</a:t>
            </a:fld>
            <a:endParaRPr lang="en-ZA" dirty="0"/>
          </a:p>
        </p:txBody>
      </p:sp>
      <p:sp>
        <p:nvSpPr>
          <p:cNvPr id="6"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a:p>
        </p:txBody>
      </p:sp>
      <p:sp>
        <p:nvSpPr>
          <p:cNvPr id="7" name="Slide Number Placeholder 5"/>
          <p:cNvSpPr>
            <a:spLocks noGrp="1"/>
          </p:cNvSpPr>
          <p:nvPr>
            <p:ph type="sldNum" sz="quarter" idx="12"/>
          </p:nvPr>
        </p:nvSpPr>
        <p:spPr/>
        <p:txBody>
          <a:bodyPr/>
          <a:lstStyle>
            <a:lvl1pPr>
              <a:defRPr/>
            </a:lvl1pPr>
          </a:lstStyle>
          <a:p>
            <a:pPr>
              <a:defRPr/>
            </a:pPr>
            <a:fld id="{6393A41D-FAD7-4FB0-969F-446077653C1B}" type="slidenum">
              <a:rPr lang="en-ZA" altLang="en-US"/>
              <a:pPr>
                <a:defRPr/>
              </a:pPr>
              <a:t>‹#›</a:t>
            </a:fld>
            <a:endParaRPr lang="en-ZA" altLang="en-US"/>
          </a:p>
        </p:txBody>
      </p:sp>
    </p:spTree>
    <p:extLst>
      <p:ext uri="{BB962C8B-B14F-4D97-AF65-F5344CB8AC3E}">
        <p14:creationId xmlns:p14="http://schemas.microsoft.com/office/powerpoint/2010/main" val="13285340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53298BB1-476A-45B7-864B-E8B15B5C31C4}" type="datetime1">
              <a:rPr lang="en-ZA" smtClean="0"/>
              <a:t>2016/09/06</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a:p>
        </p:txBody>
      </p:sp>
      <p:sp>
        <p:nvSpPr>
          <p:cNvPr id="6" name="Slide Number Placeholder 5"/>
          <p:cNvSpPr>
            <a:spLocks noGrp="1"/>
          </p:cNvSpPr>
          <p:nvPr>
            <p:ph type="sldNum" sz="quarter" idx="12"/>
          </p:nvPr>
        </p:nvSpPr>
        <p:spPr/>
        <p:txBody>
          <a:bodyPr/>
          <a:lstStyle>
            <a:lvl1pPr>
              <a:defRPr/>
            </a:lvl1pPr>
          </a:lstStyle>
          <a:p>
            <a:pPr>
              <a:defRPr/>
            </a:pPr>
            <a:fld id="{7DE6CC38-2D4A-4A41-AD12-6B1A51A68B70}" type="slidenum">
              <a:rPr lang="en-ZA" altLang="en-US"/>
              <a:pPr>
                <a:defRPr/>
              </a:pPr>
              <a:t>‹#›</a:t>
            </a:fld>
            <a:endParaRPr lang="en-ZA" altLang="en-US"/>
          </a:p>
        </p:txBody>
      </p:sp>
    </p:spTree>
    <p:extLst>
      <p:ext uri="{BB962C8B-B14F-4D97-AF65-F5344CB8AC3E}">
        <p14:creationId xmlns:p14="http://schemas.microsoft.com/office/powerpoint/2010/main" val="40438177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AC024AEE-2CBB-44EF-8DD0-8273B465A2AD}" type="datetime1">
              <a:rPr lang="en-ZA" smtClean="0"/>
              <a:t>2016/09/06</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2015-16 Quarter 1 Report - Actual Data</a:t>
            </a:r>
            <a:endParaRPr lang="en-ZA"/>
          </a:p>
        </p:txBody>
      </p:sp>
      <p:sp>
        <p:nvSpPr>
          <p:cNvPr id="6" name="Slide Number Placeholder 5"/>
          <p:cNvSpPr>
            <a:spLocks noGrp="1"/>
          </p:cNvSpPr>
          <p:nvPr>
            <p:ph type="sldNum" sz="quarter" idx="12"/>
          </p:nvPr>
        </p:nvSpPr>
        <p:spPr/>
        <p:txBody>
          <a:bodyPr/>
          <a:lstStyle>
            <a:lvl1pPr>
              <a:defRPr/>
            </a:lvl1pPr>
          </a:lstStyle>
          <a:p>
            <a:pPr>
              <a:defRPr/>
            </a:pPr>
            <a:fld id="{7959169D-38B9-4DF9-BD25-83FF9474BBCF}" type="slidenum">
              <a:rPr lang="en-ZA" altLang="en-US"/>
              <a:pPr>
                <a:defRPr/>
              </a:pPr>
              <a:t>‹#›</a:t>
            </a:fld>
            <a:endParaRPr lang="en-ZA" altLang="en-US"/>
          </a:p>
        </p:txBody>
      </p:sp>
    </p:spTree>
    <p:extLst>
      <p:ext uri="{BB962C8B-B14F-4D97-AF65-F5344CB8AC3E}">
        <p14:creationId xmlns:p14="http://schemas.microsoft.com/office/powerpoint/2010/main" val="37876432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E1BE3BE1-82C8-4A17-9530-78B46BB0784A}" type="datetime1">
              <a:rPr lang="en-ZA" smtClean="0">
                <a:solidFill>
                  <a:prstClr val="black">
                    <a:tint val="75000"/>
                  </a:prstClr>
                </a:solidFill>
              </a:rPr>
              <a:t>2016/09/06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2015-16 Quarter 1 Report - Actual Data</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8421728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BADB263-2818-48B9-A287-70DD2800250A}" type="datetime1">
              <a:rPr lang="en-ZA" smtClean="0">
                <a:solidFill>
                  <a:prstClr val="black">
                    <a:tint val="75000"/>
                  </a:prstClr>
                </a:solidFill>
              </a:rPr>
              <a:t>2016/09/06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2015-16 Quarter 1 Report - Actual Data</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8667002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86CF2B-C8F0-493F-B699-15574D1106FD}" type="datetime1">
              <a:rPr lang="en-ZA" smtClean="0">
                <a:solidFill>
                  <a:prstClr val="black">
                    <a:tint val="75000"/>
                  </a:prstClr>
                </a:solidFill>
              </a:rPr>
              <a:t>2016/09/06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2015-16 Quarter 1 Report - Actual Data</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687907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EA41D-FE36-4633-B2E0-91BA5B1C7978}" type="datetime1">
              <a:rPr lang="en-ZA" smtClean="0"/>
              <a:t>2016/09/06</a:t>
            </a:fld>
            <a:endParaRPr lang="en-ZA" dirty="0"/>
          </a:p>
        </p:txBody>
      </p:sp>
      <p:sp>
        <p:nvSpPr>
          <p:cNvPr id="3" name="Footer Placeholder 2"/>
          <p:cNvSpPr>
            <a:spLocks noGrp="1"/>
          </p:cNvSpPr>
          <p:nvPr>
            <p:ph type="ftr" sz="quarter" idx="11"/>
          </p:nvPr>
        </p:nvSpPr>
        <p:spPr/>
        <p:txBody>
          <a:bodyPr/>
          <a:lstStyle/>
          <a:p>
            <a:r>
              <a:rPr lang="en-ZA" smtClean="0"/>
              <a:t>2015-16 Quarter 1 Report - Actual Data</a:t>
            </a:r>
            <a:endParaRPr lang="en-ZA" dirty="0"/>
          </a:p>
        </p:txBody>
      </p:sp>
      <p:sp>
        <p:nvSpPr>
          <p:cNvPr id="4" name="Slide Number Placeholder 3"/>
          <p:cNvSpPr>
            <a:spLocks noGrp="1"/>
          </p:cNvSpPr>
          <p:nvPr>
            <p:ph type="sldNum" sz="quarter" idx="12"/>
          </p:nvPr>
        </p:nvSpPr>
        <p:spPr/>
        <p:txBody>
          <a:bodyPr/>
          <a:lstStyle/>
          <a:p>
            <a:fld id="{E2F236E4-C43B-47D9-92F3-DF5FF92BE2C0}" type="slidenum">
              <a:rPr lang="en-ZA" smtClean="0"/>
              <a:pPr/>
              <a:t>‹#›</a:t>
            </a:fld>
            <a:endParaRPr lang="en-ZA" dirty="0"/>
          </a:p>
        </p:txBody>
      </p:sp>
    </p:spTree>
    <p:extLst>
      <p:ext uri="{BB962C8B-B14F-4D97-AF65-F5344CB8AC3E}">
        <p14:creationId xmlns:p14="http://schemas.microsoft.com/office/powerpoint/2010/main" val="41830401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955A41CE-2B05-4C0B-8B0B-CA6F6E213850}" type="datetime1">
              <a:rPr lang="en-ZA" smtClean="0">
                <a:solidFill>
                  <a:prstClr val="black">
                    <a:tint val="75000"/>
                  </a:prstClr>
                </a:solidFill>
              </a:rPr>
              <a:t>2016/09/06</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2015-16 Quarter 1 Report - Actual Data</a:t>
            </a:r>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5333426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CF02807-3F0F-42DB-9DA5-07D057019FC2}" type="datetime1">
              <a:rPr lang="en-ZA" smtClean="0">
                <a:solidFill>
                  <a:prstClr val="black">
                    <a:tint val="75000"/>
                  </a:prstClr>
                </a:solidFill>
              </a:rPr>
              <a:t>2016/09/06</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r>
              <a:rPr lang="en-ZA" smtClean="0">
                <a:solidFill>
                  <a:prstClr val="black">
                    <a:tint val="75000"/>
                  </a:prstClr>
                </a:solidFill>
              </a:rPr>
              <a:t>2015-16 Quarter 1 Report - Actual Data</a:t>
            </a:r>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2570985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DD1C2194-81DB-439A-B058-0FBB6C8177C1}" type="datetime1">
              <a:rPr lang="en-ZA" smtClean="0">
                <a:solidFill>
                  <a:prstClr val="black">
                    <a:tint val="75000"/>
                  </a:prstClr>
                </a:solidFill>
              </a:rPr>
              <a:t>2016/09/06</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r>
              <a:rPr lang="en-ZA" smtClean="0">
                <a:solidFill>
                  <a:prstClr val="black">
                    <a:tint val="75000"/>
                  </a:prstClr>
                </a:solidFill>
              </a:rPr>
              <a:t>2015-16 Quarter 1 Report - Actual Data</a:t>
            </a:r>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9565152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6661C-F543-4DB5-8C9F-A92132EC0AA3}" type="datetime1">
              <a:rPr lang="en-ZA" smtClean="0">
                <a:solidFill>
                  <a:prstClr val="black">
                    <a:tint val="75000"/>
                  </a:prstClr>
                </a:solidFill>
              </a:rPr>
              <a:t>2016/09/06</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r>
              <a:rPr lang="en-ZA" smtClean="0">
                <a:solidFill>
                  <a:prstClr val="black">
                    <a:tint val="75000"/>
                  </a:prstClr>
                </a:solidFill>
              </a:rPr>
              <a:t>2015-16 Quarter 1 Report - Actual Data</a:t>
            </a:r>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590939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8F5FE4-2A7E-4C29-BEE4-A6D8226C34F7}" type="datetime1">
              <a:rPr lang="en-ZA" smtClean="0">
                <a:solidFill>
                  <a:prstClr val="black">
                    <a:tint val="75000"/>
                  </a:prstClr>
                </a:solidFill>
              </a:rPr>
              <a:t>2016/09/06</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2015-16 Quarter 1 Report - Actual Data</a:t>
            </a:r>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1118773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1C808-A57F-4F91-AC0D-D766395DDEC6}" type="datetime1">
              <a:rPr lang="en-ZA" smtClean="0">
                <a:solidFill>
                  <a:prstClr val="black">
                    <a:tint val="75000"/>
                  </a:prstClr>
                </a:solidFill>
              </a:rPr>
              <a:t>2016/09/06</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2015-16 Quarter 1 Report - Actual Data</a:t>
            </a:r>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6219197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C78C882-644F-48EB-AFF5-BB3941148B34}" type="datetime1">
              <a:rPr lang="en-ZA" smtClean="0">
                <a:solidFill>
                  <a:prstClr val="black">
                    <a:tint val="75000"/>
                  </a:prstClr>
                </a:solidFill>
              </a:rPr>
              <a:t>2016/09/06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2015-16 Quarter 1 Report - Actual Data</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2662420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B458D6E-D81D-4415-AD08-2518BD75A7EF}" type="datetime1">
              <a:rPr lang="en-ZA" smtClean="0">
                <a:solidFill>
                  <a:prstClr val="black">
                    <a:tint val="75000"/>
                  </a:prstClr>
                </a:solidFill>
              </a:rPr>
              <a:t>2016/09/06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2015-16 Quarter 1 Report - Actual Data</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19329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702D0-C767-45C6-8C26-99710A85256E}" type="datetime1">
              <a:rPr lang="en-ZA" smtClean="0"/>
              <a:t>2016/09/06</a:t>
            </a:fld>
            <a:endParaRPr lang="en-ZA" dirty="0"/>
          </a:p>
        </p:txBody>
      </p:sp>
      <p:sp>
        <p:nvSpPr>
          <p:cNvPr id="6" name="Footer Placeholder 5"/>
          <p:cNvSpPr>
            <a:spLocks noGrp="1"/>
          </p:cNvSpPr>
          <p:nvPr>
            <p:ph type="ftr" sz="quarter" idx="11"/>
          </p:nvPr>
        </p:nvSpPr>
        <p:spPr/>
        <p:txBody>
          <a:bodyPr/>
          <a:lstStyle/>
          <a:p>
            <a:r>
              <a:rPr lang="en-ZA" smtClean="0"/>
              <a:t>2015-16 Quarter 1 Report - Actual Data</a:t>
            </a:r>
            <a:endParaRPr lang="en-ZA" dirty="0"/>
          </a:p>
        </p:txBody>
      </p:sp>
      <p:sp>
        <p:nvSpPr>
          <p:cNvPr id="7" name="Slide Number Placeholder 6"/>
          <p:cNvSpPr>
            <a:spLocks noGrp="1"/>
          </p:cNvSpPr>
          <p:nvPr>
            <p:ph type="sldNum" sz="quarter" idx="12"/>
          </p:nvPr>
        </p:nvSpPr>
        <p:spPr/>
        <p:txBody>
          <a:bodyPr/>
          <a:lstStyle/>
          <a:p>
            <a:fld id="{E2F236E4-C43B-47D9-92F3-DF5FF92BE2C0}" type="slidenum">
              <a:rPr lang="en-ZA" smtClean="0"/>
              <a:pPr/>
              <a:t>‹#›</a:t>
            </a:fld>
            <a:endParaRPr lang="en-ZA" dirty="0"/>
          </a:p>
        </p:txBody>
      </p:sp>
    </p:spTree>
    <p:extLst>
      <p:ext uri="{BB962C8B-B14F-4D97-AF65-F5344CB8AC3E}">
        <p14:creationId xmlns:p14="http://schemas.microsoft.com/office/powerpoint/2010/main" val="1085665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2686D-4811-4B6B-A317-607D5D4F4C47}" type="datetime1">
              <a:rPr lang="en-ZA" smtClean="0"/>
              <a:t>2016/09/06</a:t>
            </a:fld>
            <a:endParaRPr lang="en-ZA" dirty="0"/>
          </a:p>
        </p:txBody>
      </p:sp>
      <p:sp>
        <p:nvSpPr>
          <p:cNvPr id="6" name="Footer Placeholder 5"/>
          <p:cNvSpPr>
            <a:spLocks noGrp="1"/>
          </p:cNvSpPr>
          <p:nvPr>
            <p:ph type="ftr" sz="quarter" idx="11"/>
          </p:nvPr>
        </p:nvSpPr>
        <p:spPr/>
        <p:txBody>
          <a:bodyPr/>
          <a:lstStyle/>
          <a:p>
            <a:r>
              <a:rPr lang="en-ZA" smtClean="0"/>
              <a:t>2015-16 Quarter 1 Report - Actual Data</a:t>
            </a:r>
            <a:endParaRPr lang="en-ZA" dirty="0"/>
          </a:p>
        </p:txBody>
      </p:sp>
      <p:sp>
        <p:nvSpPr>
          <p:cNvPr id="7" name="Slide Number Placeholder 6"/>
          <p:cNvSpPr>
            <a:spLocks noGrp="1"/>
          </p:cNvSpPr>
          <p:nvPr>
            <p:ph type="sldNum" sz="quarter" idx="12"/>
          </p:nvPr>
        </p:nvSpPr>
        <p:spPr/>
        <p:txBody>
          <a:bodyPr/>
          <a:lstStyle/>
          <a:p>
            <a:fld id="{E2F236E4-C43B-47D9-92F3-DF5FF92BE2C0}" type="slidenum">
              <a:rPr lang="en-ZA" smtClean="0"/>
              <a:pPr/>
              <a:t>‹#›</a:t>
            </a:fld>
            <a:endParaRPr lang="en-ZA" dirty="0"/>
          </a:p>
        </p:txBody>
      </p:sp>
    </p:spTree>
    <p:extLst>
      <p:ext uri="{BB962C8B-B14F-4D97-AF65-F5344CB8AC3E}">
        <p14:creationId xmlns:p14="http://schemas.microsoft.com/office/powerpoint/2010/main" val="3613113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6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80BF9-E171-41C9-A4D7-E4AA6C16929F}" type="datetime1">
              <a:rPr lang="en-ZA" smtClean="0"/>
              <a:t>2016/09/06</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smtClean="0"/>
              <a:t>2015-16 Quarter 1 Report - Actual Data</a:t>
            </a:r>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36E4-C43B-47D9-92F3-DF5FF92BE2C0}" type="slidenum">
              <a:rPr lang="en-ZA" smtClean="0"/>
              <a:pPr/>
              <a:t>‹#›</a:t>
            </a:fld>
            <a:endParaRPr lang="en-ZA" dirty="0"/>
          </a:p>
        </p:txBody>
      </p:sp>
    </p:spTree>
    <p:extLst>
      <p:ext uri="{BB962C8B-B14F-4D97-AF65-F5344CB8AC3E}">
        <p14:creationId xmlns:p14="http://schemas.microsoft.com/office/powerpoint/2010/main" val="220128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0D32ACAA-D302-4EB1-84F8-5F588009E68F}" type="datetime1">
              <a:rPr lang="en-ZA" smtClean="0"/>
              <a:t>2016/09/06</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r>
              <a:rPr lang="en-ZA" smtClean="0"/>
              <a:t>2015-16 Quarter 1 Report - Actual Data</a:t>
            </a:r>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defRPr/>
            </a:pPr>
            <a:fld id="{98264EBF-5689-4DBA-A620-5C5661A384A8}"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val="2323584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323FBA5A-D3A7-489C-B1B5-17F79D617FD2}" type="datetime1">
              <a:rPr lang="en-ZA" smtClean="0"/>
              <a:t>2016/09/06</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r>
              <a:rPr lang="en-ZA" smtClean="0"/>
              <a:t>2015-16 Quarter 1 Report - Actual Data</a:t>
            </a:r>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defRPr/>
            </a:pPr>
            <a:fld id="{A1144F6A-FD25-4E70-B4A2-92A1C1AC0AAE}"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val="39604064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6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9B64B-E3C1-42DE-9918-EF8BFDB97309}" type="datetime1">
              <a:rPr lang="en-ZA" smtClean="0">
                <a:solidFill>
                  <a:prstClr val="black">
                    <a:tint val="75000"/>
                  </a:prstClr>
                </a:solidFill>
              </a:rPr>
              <a:t>2016/09/06</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smtClean="0">
                <a:solidFill>
                  <a:prstClr val="black">
                    <a:tint val="75000"/>
                  </a:prstClr>
                </a:solidFill>
              </a:rPr>
              <a:t>2015-16 Quarter 1 Report - Actual Data</a:t>
            </a:r>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9357588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6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30EE-A8D7-48F6-BBB8-42BCA6EB13F1}" type="datetime1">
              <a:rPr lang="en-ZA" smtClean="0">
                <a:solidFill>
                  <a:prstClr val="black">
                    <a:tint val="75000"/>
                  </a:prstClr>
                </a:solidFill>
              </a:rPr>
              <a:t>2016/09/06</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smtClean="0">
                <a:solidFill>
                  <a:prstClr val="black">
                    <a:tint val="75000"/>
                  </a:prstClr>
                </a:solidFill>
              </a:rPr>
              <a:t>2015-16 Quarter 1 Report - Actual Data</a:t>
            </a:r>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47094015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F12447B1-D9E1-4298-8260-496D87F7B452}" type="datetime1">
              <a:rPr lang="en-ZA" smtClean="0"/>
              <a:t>2016/09/06</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r>
              <a:rPr lang="en-ZA" smtClean="0"/>
              <a:t>2015-16 Quarter 1 Report - Actual Data</a:t>
            </a: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3C81AC8B-B705-4810-B1E5-DC49DEF2C5C8}" type="slidenum">
              <a:rPr lang="en-ZA" altLang="en-US"/>
              <a:pPr fontAlgn="base">
                <a:spcBef>
                  <a:spcPct val="0"/>
                </a:spcBef>
                <a:spcAft>
                  <a:spcPct val="0"/>
                </a:spcAft>
                <a:defRPr/>
              </a:pPr>
              <a:t>‹#›</a:t>
            </a:fld>
            <a:endParaRPr lang="en-ZA" altLang="en-US"/>
          </a:p>
        </p:txBody>
      </p:sp>
    </p:spTree>
    <p:extLst>
      <p:ext uri="{BB962C8B-B14F-4D97-AF65-F5344CB8AC3E}">
        <p14:creationId xmlns:p14="http://schemas.microsoft.com/office/powerpoint/2010/main" val="404183280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25D7B-41CA-4FFB-8BCC-866B34BBE427}" type="datetime1">
              <a:rPr lang="en-ZA" smtClean="0">
                <a:solidFill>
                  <a:prstClr val="black">
                    <a:tint val="75000"/>
                  </a:prstClr>
                </a:solidFill>
              </a:rPr>
              <a:t>2016/09/06</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smtClean="0">
                <a:solidFill>
                  <a:prstClr val="black">
                    <a:tint val="75000"/>
                  </a:prstClr>
                </a:solidFill>
              </a:rPr>
              <a:t>2015-16 Quarter 1 Report - Actual Data</a:t>
            </a:r>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8295301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7200"/>
            <a:ext cx="6400800" cy="1295399"/>
          </a:xfrm>
        </p:spPr>
        <p:txBody>
          <a:bodyPr>
            <a:noAutofit/>
          </a:bodyPr>
          <a:lstStyle/>
          <a:p>
            <a:pPr lvl="0"/>
            <a:r>
              <a:rPr lang="en-US" sz="4400" b="1" dirty="0" smtClean="0">
                <a:solidFill>
                  <a:schemeClr val="tx1"/>
                </a:solidFill>
                <a:latin typeface="Arial Narrow" pitchFamily="34" charset="0"/>
              </a:rPr>
              <a:t>Briefing to the Portfolio Committee on Tourism</a:t>
            </a:r>
            <a:br>
              <a:rPr lang="en-US" sz="4400" b="1" dirty="0" smtClean="0">
                <a:solidFill>
                  <a:schemeClr val="tx1"/>
                </a:solidFill>
                <a:latin typeface="Arial Narrow" pitchFamily="34" charset="0"/>
              </a:rPr>
            </a:br>
            <a:r>
              <a:rPr lang="en-US" b="1" dirty="0" smtClean="0">
                <a:solidFill>
                  <a:schemeClr val="tx1"/>
                </a:solidFill>
                <a:latin typeface="Arial Narrow" pitchFamily="34" charset="0"/>
              </a:rPr>
              <a:t/>
            </a:r>
            <a:br>
              <a:rPr lang="en-US" b="1" dirty="0" smtClean="0">
                <a:solidFill>
                  <a:schemeClr val="tx1"/>
                </a:solidFill>
                <a:latin typeface="Arial Narrow" pitchFamily="34" charset="0"/>
              </a:rPr>
            </a:br>
            <a:r>
              <a:rPr lang="en-US" b="1" dirty="0" smtClean="0">
                <a:solidFill>
                  <a:prstClr val="black"/>
                </a:solidFill>
                <a:latin typeface="Arial Narrow" pitchFamily="34" charset="0"/>
              </a:rPr>
              <a:t>2015/16 </a:t>
            </a:r>
            <a:r>
              <a:rPr lang="en-US" b="1" dirty="0">
                <a:solidFill>
                  <a:prstClr val="black"/>
                </a:solidFill>
                <a:latin typeface="Arial Narrow" pitchFamily="34" charset="0"/>
              </a:rPr>
              <a:t>Quarterly Report </a:t>
            </a:r>
            <a:r>
              <a:rPr lang="en-US" b="1" dirty="0" smtClean="0">
                <a:solidFill>
                  <a:prstClr val="black"/>
                </a:solidFill>
                <a:latin typeface="Arial Narrow" pitchFamily="34" charset="0"/>
              </a:rPr>
              <a:t>– </a:t>
            </a:r>
            <a:r>
              <a:rPr lang="en-US" b="1" dirty="0">
                <a:solidFill>
                  <a:prstClr val="black"/>
                </a:solidFill>
                <a:latin typeface="Arial Narrow" pitchFamily="34" charset="0"/>
              </a:rPr>
              <a:t>Quarter 4</a:t>
            </a:r>
            <a:r>
              <a:rPr lang="en-US" b="1" dirty="0" smtClean="0">
                <a:solidFill>
                  <a:prstClr val="black"/>
                </a:solidFill>
                <a:latin typeface="Arial Narrow" pitchFamily="34" charset="0"/>
              </a:rPr>
              <a:t> </a:t>
            </a:r>
            <a:r>
              <a:rPr lang="en-US" b="1" dirty="0">
                <a:solidFill>
                  <a:prstClr val="black"/>
                </a:solidFill>
                <a:latin typeface="Arial Narrow" pitchFamily="34" charset="0"/>
              </a:rPr>
              <a:t>Performance </a:t>
            </a:r>
            <a:r>
              <a:rPr lang="en-US" b="1" dirty="0" smtClean="0">
                <a:solidFill>
                  <a:prstClr val="black"/>
                </a:solidFill>
                <a:latin typeface="Arial Narrow" pitchFamily="34" charset="0"/>
              </a:rPr>
              <a:t>Report (Actual)</a:t>
            </a:r>
          </a:p>
          <a:p>
            <a:pPr lvl="0"/>
            <a:r>
              <a:rPr lang="en-US" b="1" dirty="0" smtClean="0">
                <a:solidFill>
                  <a:prstClr val="black"/>
                </a:solidFill>
                <a:latin typeface="Arial Narrow" pitchFamily="34" charset="0"/>
              </a:rPr>
              <a:t>August 2016</a:t>
            </a:r>
            <a:endParaRPr lang="en-US" b="1" dirty="0">
              <a:solidFill>
                <a:prstClr val="black"/>
              </a:solidFill>
              <a:latin typeface="Arial Narrow" pitchFamily="34" charset="0"/>
            </a:endParaRPr>
          </a:p>
          <a:p>
            <a:r>
              <a:rPr lang="en-US" b="1" dirty="0" smtClean="0">
                <a:solidFill>
                  <a:schemeClr val="tx1"/>
                </a:solidFill>
                <a:latin typeface="Arial Narrow" pitchFamily="34" charset="0"/>
              </a:rPr>
              <a:t/>
            </a:r>
            <a:br>
              <a:rPr lang="en-US" b="1" dirty="0" smtClean="0">
                <a:solidFill>
                  <a:schemeClr val="tx1"/>
                </a:solidFill>
                <a:latin typeface="Arial Narrow" pitchFamily="34" charset="0"/>
              </a:rPr>
            </a:br>
            <a:endParaRPr lang="en-ZA" dirty="0">
              <a:latin typeface="Arial Narrow"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5771446"/>
            <a:ext cx="1828800" cy="1061173"/>
          </a:xfrm>
          <a:prstGeom prst="rect">
            <a:avLst/>
          </a:prstGeom>
        </p:spPr>
      </p:pic>
      <p:sp>
        <p:nvSpPr>
          <p:cNvPr id="5" name="TextBox 4"/>
          <p:cNvSpPr txBox="1"/>
          <p:nvPr/>
        </p:nvSpPr>
        <p:spPr>
          <a:xfrm>
            <a:off x="7332216" y="4495800"/>
            <a:ext cx="1524000" cy="400110"/>
          </a:xfrm>
          <a:prstGeom prst="rect">
            <a:avLst/>
          </a:prstGeom>
          <a:noFill/>
        </p:spPr>
        <p:txBody>
          <a:bodyPr wrap="square" rtlCol="0">
            <a:spAutoFit/>
          </a:bodyPr>
          <a:lstStyle/>
          <a:p>
            <a:pPr algn="r"/>
            <a:r>
              <a:rPr lang="en-US" sz="1000" i="1" dirty="0" smtClean="0">
                <a:solidFill>
                  <a:prstClr val="white">
                    <a:lumMod val="50000"/>
                  </a:prstClr>
                </a:solidFill>
                <a:latin typeface="Arial" pitchFamily="34" charset="0"/>
                <a:cs typeface="Arial" pitchFamily="34" charset="0"/>
              </a:rPr>
              <a:t>Department of Tourism</a:t>
            </a:r>
          </a:p>
          <a:p>
            <a:pPr algn="r"/>
            <a:r>
              <a:rPr lang="en-US" sz="1000" i="1" dirty="0" smtClean="0">
                <a:solidFill>
                  <a:prstClr val="white">
                    <a:lumMod val="50000"/>
                  </a:prstClr>
                </a:solidFill>
                <a:latin typeface="Arial" pitchFamily="34" charset="0"/>
                <a:cs typeface="Arial" pitchFamily="34" charset="0"/>
              </a:rPr>
              <a:t>www.tourism.gov.za</a:t>
            </a:r>
            <a:endParaRPr lang="en-ZA" sz="1000" i="1" dirty="0">
              <a:solidFill>
                <a:prstClr val="white">
                  <a:lumMod val="50000"/>
                </a:prstClr>
              </a:solidFill>
              <a:latin typeface="Arial" pitchFamily="34" charset="0"/>
              <a:cs typeface="Arial" pitchFamily="34" charset="0"/>
            </a:endParaRPr>
          </a:p>
        </p:txBody>
      </p:sp>
    </p:spTree>
    <p:extLst>
      <p:ext uri="{BB962C8B-B14F-4D97-AF65-F5344CB8AC3E}">
        <p14:creationId xmlns:p14="http://schemas.microsoft.com/office/powerpoint/2010/main" val="855767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873574399"/>
              </p:ext>
            </p:extLst>
          </p:nvPr>
        </p:nvGraphicFramePr>
        <p:xfrm>
          <a:off x="1828800" y="457200"/>
          <a:ext cx="7010399" cy="4821055"/>
        </p:xfrm>
        <a:graphic>
          <a:graphicData uri="http://schemas.openxmlformats.org/drawingml/2006/table">
            <a:tbl>
              <a:tblPr firstRow="1" bandRow="1">
                <a:tableStyleId>{5C22544A-7EE6-4342-B048-85BDC9FD1C3A}</a:tableStyleId>
              </a:tblPr>
              <a:tblGrid>
                <a:gridCol w="1524000"/>
                <a:gridCol w="1676400"/>
                <a:gridCol w="1752600"/>
                <a:gridCol w="2057399"/>
              </a:tblGrid>
              <a:tr h="545863">
                <a:tc gridSpan="4">
                  <a:txBody>
                    <a:bodyPr/>
                    <a:lstStyle/>
                    <a:p>
                      <a:pPr algn="just" fontAlgn="ctr"/>
                      <a:r>
                        <a:rPr lang="en-ZA" sz="1600" b="1" i="0" u="none" strike="noStrike" dirty="0" smtClean="0">
                          <a:solidFill>
                            <a:srgbClr val="000000"/>
                          </a:solidFill>
                          <a:latin typeface="Arial Narrow" pitchFamily="34" charset="0"/>
                        </a:rPr>
                        <a:t>Strategic Objective: To ensure economic, efficient and effective use of departmental resources.</a:t>
                      </a:r>
                      <a:endParaRPr lang="en-US" sz="1600" b="1" i="0" u="none" strike="noStrike" dirty="0" smtClean="0">
                        <a:solidFill>
                          <a:srgbClr val="000000"/>
                        </a:solidFill>
                        <a:latin typeface="Arial Narrow" pitchFamily="34" charset="0"/>
                      </a:endParaRPr>
                    </a:p>
                  </a:txBody>
                  <a:tcPr marL="86399" marR="8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18464">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909185">
                <a:tc rowSpan="2">
                  <a:txBody>
                    <a:bodyPr/>
                    <a:lstStyle/>
                    <a:p>
                      <a:pPr marL="342900" indent="-342900" algn="just" fontAlgn="t">
                        <a:spcBef>
                          <a:spcPts val="600"/>
                        </a:spcBef>
                        <a:spcAft>
                          <a:spcPts val="600"/>
                        </a:spcAft>
                        <a:buFont typeface="+mj-lt"/>
                        <a:buAutoNum type="arabicPeriod"/>
                      </a:pPr>
                      <a:r>
                        <a:rPr lang="en-ZA" sz="1600" b="0" i="0" u="none" strike="noStrike" dirty="0" smtClean="0">
                          <a:solidFill>
                            <a:srgbClr val="000000"/>
                          </a:solidFill>
                          <a:latin typeface="Arial Narrow" pitchFamily="34" charset="0"/>
                        </a:rPr>
                        <a:t>Number of strategic documents developed and implemented.</a:t>
                      </a:r>
                      <a:endParaRPr lang="en-US" sz="1600" b="0" i="0" u="none" strike="noStrike" dirty="0">
                        <a:solidFill>
                          <a:srgbClr val="000000"/>
                        </a:solidFill>
                        <a:latin typeface="Arial Narrow" pitchFamily="34" charset="0"/>
                      </a:endParaRPr>
                    </a:p>
                  </a:txBody>
                  <a:tcPr marL="86399" marR="86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Narrow" pitchFamily="34" charset="0"/>
                        </a:rPr>
                        <a:t>Review of the SP and APP for 2016/17.</a:t>
                      </a:r>
                    </a:p>
                  </a:txBody>
                  <a:tcPr marL="86399"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Submission of the Strategic Plan and Annual Performance Plan for 2016/17, for approval</a:t>
                      </a:r>
                      <a:r>
                        <a:rPr lang="en-US" sz="1600" b="0" i="0" u="none" strike="noStrike" dirty="0" smtClean="0">
                          <a:solidFill>
                            <a:srgbClr val="000000"/>
                          </a:solidFill>
                          <a:effectLst/>
                          <a:latin typeface="Arial Narrow" panose="020B0606020202030204" pitchFamily="34" charset="0"/>
                        </a:rPr>
                        <a:t>.</a:t>
                      </a:r>
                    </a:p>
                    <a:p>
                      <a:pPr algn="just" fontAlgn="t"/>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smtClean="0">
                          <a:solidFill>
                            <a:srgbClr val="000000"/>
                          </a:solidFill>
                          <a:latin typeface="Arial Narrow" pitchFamily="34" charset="0"/>
                        </a:rPr>
                        <a:t>SP and APP for 2016/17 was submitted and approved. </a:t>
                      </a:r>
                      <a:endParaRPr lang="en-US" sz="1600" b="0" i="0" u="none" strike="noStrike" dirty="0">
                        <a:solidFill>
                          <a:srgbClr val="000000"/>
                        </a:solidFill>
                        <a:latin typeface="Arial Narrow" pitchFamily="34" charset="0"/>
                      </a:endParaRPr>
                    </a:p>
                  </a:txBody>
                  <a:tcPr marL="86399"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89192">
                <a:tc vMerge="1">
                  <a:txBody>
                    <a:bodyPr/>
                    <a:lstStyle/>
                    <a:p>
                      <a:pPr marL="342900" indent="-342900" algn="just" fontAlgn="t">
                        <a:spcBef>
                          <a:spcPts val="600"/>
                        </a:spcBef>
                        <a:spcAft>
                          <a:spcPts val="600"/>
                        </a:spcAft>
                        <a:buFont typeface="+mj-lt"/>
                        <a:buAutoNum type="arabicPeriod"/>
                      </a:pPr>
                      <a:endParaRPr lang="en-US" sz="1600" b="0" i="0" u="none" strike="noStrike" dirty="0">
                        <a:solidFill>
                          <a:srgbClr val="000000"/>
                        </a:solidFill>
                        <a:latin typeface="Arial Narrow" pitchFamily="34" charset="0"/>
                      </a:endParaRPr>
                    </a:p>
                  </a:txBody>
                  <a:tcPr marL="86399" marR="86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Narrow" pitchFamily="34" charset="0"/>
                        </a:rPr>
                        <a:t>Review of the SP and APP for 2016/17.</a:t>
                      </a:r>
                    </a:p>
                  </a:txBody>
                  <a:tcPr marL="86399"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Strategic Plan and Annual Performance Plan  for 2016/17 tabled in Parliament within prescribed timeframes.</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effectLst/>
                          <a:latin typeface="Arial Narrow"/>
                        </a:rPr>
                        <a:t>SP and APP for 2016/17 was tabled in Parliament within prescribed timeframes.</a:t>
                      </a:r>
                      <a:endParaRPr lang="en-ZA" sz="1600" b="0" i="0" u="none" strike="noStrike" dirty="0">
                        <a:solidFill>
                          <a:schemeClr val="tx1"/>
                        </a:solidFill>
                        <a:effectLst/>
                        <a:latin typeface="Arial Narrow"/>
                      </a:endParaRPr>
                    </a:p>
                  </a:txBody>
                  <a:tcPr marL="85719"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10</a:t>
            </a:fld>
            <a:endParaRPr lang="en-ZA" altLang="en-US" dirty="0"/>
          </a:p>
        </p:txBody>
      </p:sp>
      <p:sp>
        <p:nvSpPr>
          <p:cNvPr id="4" name="Footer Placeholder 3"/>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2067372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95459198"/>
              </p:ext>
            </p:extLst>
          </p:nvPr>
        </p:nvGraphicFramePr>
        <p:xfrm>
          <a:off x="1752600" y="457201"/>
          <a:ext cx="7162800" cy="5934974"/>
        </p:xfrm>
        <a:graphic>
          <a:graphicData uri="http://schemas.openxmlformats.org/drawingml/2006/table">
            <a:tbl>
              <a:tblPr firstRow="1" bandRow="1">
                <a:tableStyleId>{5C22544A-7EE6-4342-B048-85BDC9FD1C3A}</a:tableStyleId>
              </a:tblPr>
              <a:tblGrid>
                <a:gridCol w="1832343"/>
                <a:gridCol w="1702785"/>
                <a:gridCol w="1685219"/>
                <a:gridCol w="1942453"/>
              </a:tblGrid>
              <a:tr h="465118">
                <a:tc gridSpan="4">
                  <a:txBody>
                    <a:bodyPr/>
                    <a:lstStyle/>
                    <a:p>
                      <a:pPr algn="just" fontAlgn="ctr"/>
                      <a:r>
                        <a:rPr lang="en-ZA" sz="1600" b="1" i="0" u="none" strike="noStrike" dirty="0" smtClean="0">
                          <a:solidFill>
                            <a:srgbClr val="000000"/>
                          </a:solidFill>
                          <a:latin typeface="Arial Narrow" pitchFamily="34" charset="0"/>
                        </a:rPr>
                        <a:t>Strategic Objective: To ensure economic, efficient and effective use of departmental resources.</a:t>
                      </a:r>
                      <a:endParaRPr lang="en-US" sz="1600" b="1" i="0" u="none" strike="noStrike" dirty="0" smtClean="0">
                        <a:solidFill>
                          <a:srgbClr val="000000"/>
                        </a:solidFill>
                        <a:latin typeface="Arial Narrow" pitchFamily="34" charset="0"/>
                      </a:endParaRPr>
                    </a:p>
                  </a:txBody>
                  <a:tcPr marL="86393" marR="863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52328">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860474">
                <a:tc rowSpan="2">
                  <a:txBody>
                    <a:bodyPr/>
                    <a:lstStyle/>
                    <a:p>
                      <a:pPr marL="342900" indent="-342900" algn="just" fontAlgn="t">
                        <a:spcBef>
                          <a:spcPts val="600"/>
                        </a:spcBef>
                        <a:spcAft>
                          <a:spcPts val="600"/>
                        </a:spcAft>
                        <a:buFont typeface="+mj-lt"/>
                        <a:buAutoNum type="arabicPeriod"/>
                      </a:pPr>
                      <a:r>
                        <a:rPr lang="en-ZA" sz="1600" b="0" i="0" u="none" strike="noStrike" dirty="0" smtClean="0">
                          <a:solidFill>
                            <a:srgbClr val="000000"/>
                          </a:solidFill>
                          <a:latin typeface="Arial Narrow" pitchFamily="34" charset="0"/>
                        </a:rPr>
                        <a:t>Number of strategic documents developed and implemented.</a:t>
                      </a:r>
                      <a:endParaRPr lang="en-US" sz="1600" b="0" i="0" u="none" strike="noStrike" dirty="0">
                        <a:solidFill>
                          <a:srgbClr val="000000"/>
                        </a:solidFill>
                        <a:latin typeface="Arial Narrow" pitchFamily="34" charset="0"/>
                      </a:endParaRPr>
                    </a:p>
                  </a:txBody>
                  <a:tcPr marL="86393" marR="86393"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600" dirty="0" smtClean="0">
                          <a:latin typeface="Arial Narrow" pitchFamily="34" charset="0"/>
                        </a:rPr>
                        <a:t>Annual Performance Report for 2014/15 developed, as well as four quarterly reports on the implementation of the SP and APP.</a:t>
                      </a:r>
                    </a:p>
                    <a:p>
                      <a:pPr algn="just"/>
                      <a:endParaRPr lang="en-US" sz="1600" dirty="0">
                        <a:latin typeface="Arial Narrow" pitchFamily="34" charset="0"/>
                      </a:endParaRPr>
                    </a:p>
                  </a:txBody>
                  <a:tcPr marL="8639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Third-quarter performance reports for 2015/16 submitted to Ministry and DPME.</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600" dirty="0" smtClean="0">
                          <a:latin typeface="Arial Narrow" panose="020B0606020202030204" pitchFamily="34" charset="0"/>
                        </a:rPr>
                        <a:t>Third-quarter performance reports for 2015/16 were submitted to Ministry and DPME. </a:t>
                      </a:r>
                      <a:endParaRPr lang="en-US" sz="1600" dirty="0">
                        <a:latin typeface="Arial Narrow" panose="020B0606020202030204" pitchFamily="34" charset="0"/>
                      </a:endParaRPr>
                    </a:p>
                  </a:txBody>
                  <a:tcPr marL="85719"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56984">
                <a:tc vMerge="1">
                  <a:txBody>
                    <a:bodyPr/>
                    <a:lstStyle/>
                    <a:p>
                      <a:pPr marL="0" indent="0" algn="just" fontAlgn="t">
                        <a:spcBef>
                          <a:spcPts val="600"/>
                        </a:spcBef>
                        <a:spcAft>
                          <a:spcPts val="600"/>
                        </a:spcAft>
                        <a:buFont typeface="+mj-lt"/>
                        <a:buNone/>
                      </a:pPr>
                      <a:endParaRPr lang="en-US" sz="1600" b="0" i="0" u="none" strike="noStrike" dirty="0">
                        <a:solidFill>
                          <a:srgbClr val="000000"/>
                        </a:solidFill>
                        <a:latin typeface="Arial Narrow" pitchFamily="34" charset="0"/>
                      </a:endParaRPr>
                    </a:p>
                  </a:txBody>
                  <a:tcPr marL="8639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Narrow" pitchFamily="34" charset="0"/>
                          <a:ea typeface="+mn-ea"/>
                          <a:cs typeface="+mn-cs"/>
                        </a:rPr>
                        <a:t>Four quarterly risk mitigation reports analysed and submitted to Audit and Risk Committee (RMC).</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800" dirty="0"/>
                    </a:p>
                  </a:txBody>
                  <a:tcPr marL="8639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Third quarter risk mitigation analysis report for 2015/16 submitted to RMC for adoption.</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600" dirty="0" smtClean="0">
                          <a:latin typeface="Arial Narrow" panose="020B0606020202030204" pitchFamily="34" charset="0"/>
                        </a:rPr>
                        <a:t>Third quarter risk mitigation analysis report for 2015/16 was submitted to RMC for adoption. </a:t>
                      </a:r>
                      <a:endParaRPr lang="en-US" sz="1600" dirty="0">
                        <a:latin typeface="Arial Narrow" panose="020B0606020202030204" pitchFamily="34" charset="0"/>
                      </a:endParaRPr>
                    </a:p>
                  </a:txBody>
                  <a:tcPr marL="85719"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80094">
                <a:tc>
                  <a:txBody>
                    <a:bodyPr/>
                    <a:lstStyle/>
                    <a:p>
                      <a:pPr marL="342900" indent="-342900" algn="just" fontAlgn="t">
                        <a:spcBef>
                          <a:spcPts val="600"/>
                        </a:spcBef>
                        <a:spcAft>
                          <a:spcPts val="600"/>
                        </a:spcAft>
                        <a:buFont typeface="+mj-lt"/>
                        <a:buAutoNum type="arabicPeriod" startAt="2"/>
                      </a:pPr>
                      <a:r>
                        <a:rPr lang="en-US" sz="1600" b="0" i="0" u="none" strike="noStrike" dirty="0" smtClean="0">
                          <a:solidFill>
                            <a:srgbClr val="000000"/>
                          </a:solidFill>
                          <a:latin typeface="Arial Narrow" pitchFamily="34" charset="0"/>
                        </a:rPr>
                        <a:t>Number of public entity oversight reports prepared.</a:t>
                      </a:r>
                      <a:endParaRPr lang="en-US" sz="1600" b="0" i="0" u="none" strike="noStrike" dirty="0">
                        <a:solidFill>
                          <a:srgbClr val="000000"/>
                        </a:solidFill>
                        <a:latin typeface="Arial Narrow" pitchFamily="34" charset="0"/>
                      </a:endParaRPr>
                    </a:p>
                  </a:txBody>
                  <a:tcPr marL="8639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r>
                        <a:rPr lang="en-US" sz="1600" b="0" i="0" u="none" strike="noStrike" dirty="0">
                          <a:solidFill>
                            <a:srgbClr val="000000"/>
                          </a:solidFill>
                          <a:effectLst/>
                          <a:latin typeface="Arial Narrow" panose="020B0606020202030204" pitchFamily="34" charset="0"/>
                        </a:rPr>
                        <a:t>Four South African Tourism (SAT) oversight reports.</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SAT quarterly oversight report.</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smtClean="0">
                          <a:solidFill>
                            <a:schemeClr val="tx1"/>
                          </a:solidFill>
                          <a:effectLst/>
                          <a:latin typeface="Arial Narrow"/>
                        </a:rPr>
                        <a:t>SAT quarterly oversight report was prepared. </a:t>
                      </a:r>
                      <a:endParaRPr lang="en-ZA" sz="1600" b="0" i="0" u="none" strike="noStrike" dirty="0">
                        <a:solidFill>
                          <a:schemeClr val="tx1"/>
                        </a:solidFill>
                        <a:effectLst/>
                        <a:latin typeface="Arial Narrow"/>
                      </a:endParaRPr>
                    </a:p>
                  </a:txBody>
                  <a:tcPr marL="85719"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11</a:t>
            </a:fld>
            <a:endParaRPr lang="en-ZA" altLang="en-US" dirty="0"/>
          </a:p>
        </p:txBody>
      </p:sp>
      <p:sp>
        <p:nvSpPr>
          <p:cNvPr id="5" name="Footer Placeholder 4"/>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4243384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42661926"/>
              </p:ext>
            </p:extLst>
          </p:nvPr>
        </p:nvGraphicFramePr>
        <p:xfrm>
          <a:off x="1752600" y="304801"/>
          <a:ext cx="7143749" cy="6129573"/>
        </p:xfrm>
        <a:graphic>
          <a:graphicData uri="http://schemas.openxmlformats.org/drawingml/2006/table">
            <a:tbl>
              <a:tblPr firstRow="1" bandRow="1">
                <a:tableStyleId>{5C22544A-7EE6-4342-B048-85BDC9FD1C3A}</a:tableStyleId>
              </a:tblPr>
              <a:tblGrid>
                <a:gridCol w="1753633"/>
                <a:gridCol w="1772093"/>
                <a:gridCol w="1680736"/>
                <a:gridCol w="1937287"/>
              </a:tblGrid>
              <a:tr h="468560">
                <a:tc gridSpan="4">
                  <a:txBody>
                    <a:bodyPr/>
                    <a:lstStyle/>
                    <a:p>
                      <a:pPr algn="just" fontAlgn="ctr"/>
                      <a:r>
                        <a:rPr lang="en-ZA" sz="1600" b="1" i="0" u="none" strike="noStrike" dirty="0" smtClean="0">
                          <a:solidFill>
                            <a:srgbClr val="000000"/>
                          </a:solidFill>
                          <a:latin typeface="Arial Narrow" pitchFamily="34" charset="0"/>
                        </a:rPr>
                        <a:t>Strategic Objective: To ensure economic, efficient and effective use of departmental resources.</a:t>
                      </a:r>
                      <a:endParaRPr lang="en-US" sz="1600" b="1" i="0" u="none" strike="noStrike" dirty="0" smtClean="0">
                        <a:solidFill>
                          <a:srgbClr val="000000"/>
                        </a:solidFill>
                        <a:latin typeface="Arial Narrow" pitchFamily="34" charset="0"/>
                      </a:endParaRPr>
                    </a:p>
                  </a:txBody>
                  <a:tcPr marL="86393" marR="863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56415">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946271">
                <a:tc>
                  <a:txBody>
                    <a:bodyPr/>
                    <a:lstStyle/>
                    <a:p>
                      <a:pPr marL="342900" indent="-342900" algn="just" fontAlgn="t">
                        <a:buFont typeface="+mj-lt"/>
                        <a:buAutoNum type="arabicPeriod" startAt="3"/>
                      </a:pPr>
                      <a:r>
                        <a:rPr lang="en-US" sz="1600" b="0" i="0" u="none" strike="noStrike" dirty="0" smtClean="0">
                          <a:solidFill>
                            <a:srgbClr val="000000"/>
                          </a:solidFill>
                          <a:effectLst/>
                          <a:latin typeface="Arial Narrow" panose="020B0606020202030204" pitchFamily="34" charset="0"/>
                        </a:rPr>
                        <a:t>Maximum </a:t>
                      </a:r>
                      <a:r>
                        <a:rPr lang="en-US" sz="1600" b="0" i="0" u="none" strike="noStrike" dirty="0">
                          <a:solidFill>
                            <a:srgbClr val="000000"/>
                          </a:solidFill>
                          <a:effectLst/>
                          <a:latin typeface="Arial Narrow" panose="020B0606020202030204" pitchFamily="34" charset="0"/>
                        </a:rPr>
                        <a:t>vacancy rate of 8% maintained</a:t>
                      </a:r>
                      <a:r>
                        <a:rPr lang="en-US" sz="1600" b="0" i="0" u="none" strike="noStrike" dirty="0" smtClean="0">
                          <a:solidFill>
                            <a:srgbClr val="000000"/>
                          </a:solidFill>
                          <a:effectLst/>
                          <a:latin typeface="Arial Narrow" panose="020B0606020202030204" pitchFamily="34" charset="0"/>
                        </a:rPr>
                        <a:t>.</a:t>
                      </a:r>
                    </a:p>
                    <a:p>
                      <a:pPr marL="342900" indent="-342900" algn="just" fontAlgn="t">
                        <a:buFont typeface="+mj-lt"/>
                        <a:buAutoNum type="arabicPeriod" startAt="3"/>
                      </a:pP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r>
                        <a:rPr lang="en-US" sz="1600" b="0" i="0" u="none" strike="noStrike" dirty="0">
                          <a:solidFill>
                            <a:srgbClr val="000000"/>
                          </a:solidFill>
                          <a:effectLst/>
                          <a:latin typeface="Arial Narrow" panose="020B0606020202030204" pitchFamily="34" charset="0"/>
                        </a:rPr>
                        <a:t>Maximum a vacancy rate of 8%</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8% vacancy rate maintained.</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effectLst/>
                          <a:latin typeface="Arial Narrow"/>
                        </a:rPr>
                        <a:t>5.5% vacancy rate was maintained. </a:t>
                      </a:r>
                      <a:endParaRPr lang="en-ZA" sz="1600" b="0" i="0" u="none" strike="noStrike" dirty="0">
                        <a:solidFill>
                          <a:schemeClr val="tx1"/>
                        </a:solidFill>
                        <a:effectLst/>
                        <a:latin typeface="Arial Narrow"/>
                      </a:endParaRPr>
                    </a:p>
                  </a:txBody>
                  <a:tcPr marL="85727"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86230">
                <a:tc>
                  <a:txBody>
                    <a:bodyPr/>
                    <a:lstStyle/>
                    <a:p>
                      <a:pPr marL="342900" indent="-342900" algn="just" fontAlgn="t">
                        <a:buFont typeface="+mj-lt"/>
                        <a:buAutoNum type="arabicPeriod" startAt="4"/>
                      </a:pPr>
                      <a:r>
                        <a:rPr lang="en-US" sz="1600" b="0" i="0" u="none" strike="noStrike" dirty="0" smtClean="0">
                          <a:solidFill>
                            <a:srgbClr val="000000"/>
                          </a:solidFill>
                          <a:effectLst/>
                          <a:latin typeface="Arial Narrow" panose="020B0606020202030204" pitchFamily="34" charset="0"/>
                        </a:rPr>
                        <a:t>Percentage </a:t>
                      </a:r>
                      <a:r>
                        <a:rPr lang="en-US" sz="1600" b="0" i="0" u="none" strike="noStrike" dirty="0">
                          <a:solidFill>
                            <a:srgbClr val="000000"/>
                          </a:solidFill>
                          <a:effectLst/>
                          <a:latin typeface="Arial Narrow" panose="020B0606020202030204" pitchFamily="34" charset="0"/>
                        </a:rPr>
                        <a:t>women representation in </a:t>
                      </a:r>
                      <a:r>
                        <a:rPr lang="en-US" sz="1600" b="0" i="0" u="none" strike="noStrike" dirty="0" smtClean="0">
                          <a:solidFill>
                            <a:srgbClr val="000000"/>
                          </a:solidFill>
                          <a:effectLst/>
                          <a:latin typeface="Arial Narrow" panose="020B0606020202030204" pitchFamily="34" charset="0"/>
                        </a:rPr>
                        <a:t>Senior</a:t>
                      </a:r>
                      <a:r>
                        <a:rPr lang="en-US" sz="1600" b="0" i="0" u="none" strike="noStrike" baseline="0" dirty="0" smtClean="0">
                          <a:solidFill>
                            <a:srgbClr val="000000"/>
                          </a:solidFill>
                          <a:effectLst/>
                          <a:latin typeface="Arial Narrow" panose="020B0606020202030204" pitchFamily="34" charset="0"/>
                        </a:rPr>
                        <a:t> </a:t>
                      </a:r>
                      <a:r>
                        <a:rPr lang="en-US" sz="1600" b="0" i="0" u="none" strike="noStrike" dirty="0" smtClean="0">
                          <a:solidFill>
                            <a:srgbClr val="000000"/>
                          </a:solidFill>
                          <a:effectLst/>
                          <a:latin typeface="Arial Narrow" panose="020B0606020202030204" pitchFamily="34" charset="0"/>
                        </a:rPr>
                        <a:t>Management </a:t>
                      </a:r>
                      <a:r>
                        <a:rPr lang="en-US" sz="1600" b="0" i="0" u="none" strike="noStrike" dirty="0">
                          <a:solidFill>
                            <a:srgbClr val="000000"/>
                          </a:solidFill>
                          <a:effectLst/>
                          <a:latin typeface="Arial Narrow" panose="020B0606020202030204" pitchFamily="34" charset="0"/>
                        </a:rPr>
                        <a:t>Service (SMS) and representation for people with disabilities</a:t>
                      </a:r>
                      <a:r>
                        <a:rPr lang="en-US" sz="1600" b="0" i="0" u="none" strike="noStrike" dirty="0" smtClean="0">
                          <a:solidFill>
                            <a:srgbClr val="000000"/>
                          </a:solidFill>
                          <a:effectLst/>
                          <a:latin typeface="Arial Narrow" panose="020B0606020202030204" pitchFamily="34" charset="0"/>
                        </a:rPr>
                        <a:t>.</a:t>
                      </a:r>
                    </a:p>
                    <a:p>
                      <a:pPr marL="342900" indent="-342900" algn="just" fontAlgn="t">
                        <a:buFont typeface="+mj-lt"/>
                        <a:buAutoNum type="arabicPeriod" startAt="4"/>
                      </a:pP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r>
                        <a:rPr lang="en-US" sz="1600" b="0" i="0" u="none" strike="noStrike" dirty="0">
                          <a:solidFill>
                            <a:srgbClr val="000000"/>
                          </a:solidFill>
                          <a:effectLst/>
                          <a:latin typeface="Arial Narrow" panose="020B0606020202030204" pitchFamily="34" charset="0"/>
                        </a:rPr>
                        <a:t>Maintain minimum of 50% women representation in SMS and 5% representation for </a:t>
                      </a:r>
                      <a:r>
                        <a:rPr lang="en-US" sz="1600" b="0" i="0" u="none" strike="noStrike" dirty="0" smtClean="0">
                          <a:solidFill>
                            <a:srgbClr val="000000"/>
                          </a:solidFill>
                          <a:effectLst/>
                          <a:latin typeface="Arial Narrow" panose="020B0606020202030204" pitchFamily="34" charset="0"/>
                        </a:rPr>
                        <a:t>people </a:t>
                      </a:r>
                      <a:r>
                        <a:rPr lang="en-US" sz="1600" b="0" i="0" u="none" strike="noStrike" dirty="0">
                          <a:solidFill>
                            <a:srgbClr val="000000"/>
                          </a:solidFill>
                          <a:effectLst/>
                          <a:latin typeface="Arial Narrow" panose="020B0606020202030204" pitchFamily="34" charset="0"/>
                        </a:rPr>
                        <a:t>with disabilities.</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Maintain minimum of 50% women representation in SMS and 5% representation for people with disabilities.</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effectLst/>
                          <a:latin typeface="Arial Narrow"/>
                        </a:rPr>
                        <a:t>Minimum of 49% women representation in SMS and 4.9% representation for people with disabilities. </a:t>
                      </a:r>
                      <a:endParaRPr lang="en-ZA" sz="1600" b="0" i="0" u="none" strike="noStrike" dirty="0">
                        <a:solidFill>
                          <a:schemeClr val="tx1"/>
                        </a:solidFill>
                        <a:effectLst/>
                        <a:latin typeface="Arial Narrow"/>
                      </a:endParaRPr>
                    </a:p>
                  </a:txBody>
                  <a:tcPr marL="85727"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86123">
                <a:tc>
                  <a:txBody>
                    <a:bodyPr/>
                    <a:lstStyle/>
                    <a:p>
                      <a:pPr marL="342900" indent="-342900" algn="just" fontAlgn="t">
                        <a:buFont typeface="+mj-lt"/>
                        <a:buAutoNum type="arabicPeriod" startAt="5"/>
                      </a:pPr>
                      <a:r>
                        <a:rPr lang="en-US" sz="1600" b="0" i="0" u="none" strike="noStrike" dirty="0" smtClean="0">
                          <a:solidFill>
                            <a:srgbClr val="000000"/>
                          </a:solidFill>
                          <a:latin typeface="Arial Narrow" pitchFamily="34" charset="0"/>
                        </a:rPr>
                        <a:t>Percentage implementation of Workplace Skills Plan (WSP). </a:t>
                      </a:r>
                      <a:endParaRPr lang="en-US" sz="1600" b="0" i="0" u="none" strike="noStrike" dirty="0">
                        <a:solidFill>
                          <a:srgbClr val="000000"/>
                        </a:solidFill>
                        <a:latin typeface="Arial Narrow" pitchFamily="34" charset="0"/>
                      </a:endParaRPr>
                    </a:p>
                  </a:txBody>
                  <a:tcPr marL="86402"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r>
                        <a:rPr lang="en-US" sz="1600" b="0" i="0" u="none" strike="noStrike" dirty="0" smtClean="0">
                          <a:solidFill>
                            <a:srgbClr val="000000"/>
                          </a:solidFill>
                          <a:latin typeface="Arial Narrow" pitchFamily="34" charset="0"/>
                        </a:rPr>
                        <a:t>100% development of and implementation of WSP.</a:t>
                      </a:r>
                      <a:endParaRPr lang="en-US" sz="1600" b="0" i="0" u="none" strike="noStrike" dirty="0">
                        <a:solidFill>
                          <a:srgbClr val="000000"/>
                        </a:solidFill>
                        <a:latin typeface="Arial Narrow" pitchFamily="34" charset="0"/>
                      </a:endParaRPr>
                    </a:p>
                  </a:txBody>
                  <a:tcPr marL="86402"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20% implementation of WSP.</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smtClean="0">
                          <a:solidFill>
                            <a:schemeClr val="tx1"/>
                          </a:solidFill>
                          <a:effectLst/>
                          <a:latin typeface="Arial Narrow"/>
                        </a:rPr>
                        <a:t>20% of Work Skills Plan was implemented</a:t>
                      </a:r>
                      <a:endParaRPr lang="en-ZA" sz="1600" b="0" i="0" u="none" strike="noStrike" dirty="0">
                        <a:solidFill>
                          <a:schemeClr val="tx1"/>
                        </a:solidFill>
                        <a:effectLst/>
                        <a:latin typeface="Arial Narrow"/>
                      </a:endParaRPr>
                    </a:p>
                  </a:txBody>
                  <a:tcPr marL="85727"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12</a:t>
            </a:fld>
            <a:endParaRPr lang="en-ZA" altLang="en-US" dirty="0"/>
          </a:p>
        </p:txBody>
      </p:sp>
      <p:sp>
        <p:nvSpPr>
          <p:cNvPr id="5" name="Footer Placeholder 4"/>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1442898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extLst>
              <p:ext uri="{D42A27DB-BD31-4B8C-83A1-F6EECF244321}">
                <p14:modId xmlns:p14="http://schemas.microsoft.com/office/powerpoint/2010/main" val="3104216563"/>
              </p:ext>
            </p:extLst>
          </p:nvPr>
        </p:nvGraphicFramePr>
        <p:xfrm>
          <a:off x="1752600" y="304800"/>
          <a:ext cx="7239001" cy="6032030"/>
        </p:xfrm>
        <a:graphic>
          <a:graphicData uri="http://schemas.openxmlformats.org/drawingml/2006/table">
            <a:tbl>
              <a:tblPr/>
              <a:tblGrid>
                <a:gridCol w="2076764"/>
                <a:gridCol w="1661408"/>
                <a:gridCol w="1712339"/>
                <a:gridCol w="1788490"/>
              </a:tblGrid>
              <a:tr h="548602">
                <a:tc gridSpan="4">
                  <a:txBody>
                    <a:bodyPr/>
                    <a:lstStyle/>
                    <a:p>
                      <a:pPr algn="just" fontAlgn="ctr"/>
                      <a:r>
                        <a:rPr lang="en-ZA" sz="1600" b="1" i="0" u="none" strike="noStrike" dirty="0" smtClean="0">
                          <a:solidFill>
                            <a:srgbClr val="000000"/>
                          </a:solidFill>
                          <a:latin typeface="Arial Narrow" pitchFamily="34" charset="0"/>
                        </a:rPr>
                        <a:t>Strategic Objective: To ensure economic, efficient and effective use of departmental resources.</a:t>
                      </a:r>
                      <a:endParaRPr lang="en-US" sz="1600" b="1" i="0" u="none" strike="noStrike" dirty="0" smtClean="0">
                        <a:solidFill>
                          <a:srgbClr val="000000"/>
                        </a:solidFill>
                        <a:latin typeface="Arial Narrow" pitchFamily="34" charset="0"/>
                      </a:endParaRPr>
                    </a:p>
                  </a:txBody>
                  <a:tcPr marL="86402" marR="86402"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48615">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2078961">
                <a:tc>
                  <a:txBody>
                    <a:bodyPr/>
                    <a:lstStyle/>
                    <a:p>
                      <a:pPr marL="342900" indent="-342900" algn="just" fontAlgn="t">
                        <a:buFont typeface="+mj-lt"/>
                        <a:buAutoNum type="arabicPeriod" startAt="6"/>
                      </a:pPr>
                      <a:r>
                        <a:rPr lang="en-US" sz="1600" b="0" i="0" u="none" strike="noStrike" dirty="0" smtClean="0">
                          <a:solidFill>
                            <a:srgbClr val="000000"/>
                          </a:solidFill>
                          <a:latin typeface="Arial Narrow" pitchFamily="34" charset="0"/>
                        </a:rPr>
                        <a:t>Percentage compliance with prescripts on management of labour relations matters.</a:t>
                      </a:r>
                      <a:endParaRPr lang="en-US" sz="1600" b="0" i="0" u="none" strike="noStrike" dirty="0">
                        <a:solidFill>
                          <a:srgbClr val="000000"/>
                        </a:solidFill>
                        <a:latin typeface="Arial Narrow" pitchFamily="34" charset="0"/>
                      </a:endParaRPr>
                    </a:p>
                  </a:txBody>
                  <a:tcPr marL="86402"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smtClean="0">
                          <a:solidFill>
                            <a:srgbClr val="000000"/>
                          </a:solidFill>
                          <a:latin typeface="Arial Narrow" pitchFamily="34" charset="0"/>
                        </a:rPr>
                        <a:t>100% compliance on management and handling of grievances, misconduct, disputes collective bargaining. </a:t>
                      </a:r>
                      <a:endParaRPr lang="en-US" sz="1600" b="0" i="0" u="none" strike="noStrike" dirty="0">
                        <a:solidFill>
                          <a:srgbClr val="000000"/>
                        </a:solidFill>
                        <a:latin typeface="Arial Narrow" pitchFamily="34" charset="0"/>
                      </a:endParaRPr>
                    </a:p>
                  </a:txBody>
                  <a:tcPr marL="86402"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100% compliance in the management and handling of grievances, misconduct, disputes and collective</a:t>
                      </a:r>
                      <a:br>
                        <a:rPr lang="en-US" sz="1600" b="0" i="0" u="none" strike="noStrike" dirty="0">
                          <a:solidFill>
                            <a:srgbClr val="000000"/>
                          </a:solidFill>
                          <a:effectLst/>
                          <a:latin typeface="Arial Narrow" panose="020B0606020202030204" pitchFamily="34" charset="0"/>
                        </a:rPr>
                      </a:br>
                      <a:r>
                        <a:rPr lang="en-US" sz="1600" b="0" i="0" u="none" strike="noStrike" dirty="0">
                          <a:solidFill>
                            <a:srgbClr val="000000"/>
                          </a:solidFill>
                          <a:effectLst/>
                          <a:latin typeface="Arial Narrow" panose="020B0606020202030204" pitchFamily="34" charset="0"/>
                        </a:rPr>
                        <a:t>bargaining</a:t>
                      </a:r>
                      <a:r>
                        <a:rPr lang="en-US" sz="1600" b="0" i="0" u="none" strike="noStrike" dirty="0" smtClean="0">
                          <a:solidFill>
                            <a:srgbClr val="000000"/>
                          </a:solidFill>
                          <a:effectLst/>
                          <a:latin typeface="Arial Narrow" panose="020B0606020202030204" pitchFamily="34" charset="0"/>
                        </a:rPr>
                        <a:t>.</a:t>
                      </a:r>
                    </a:p>
                    <a:p>
                      <a:pPr algn="just" fontAlgn="t"/>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US" sz="1600" b="0" i="0" u="none" strike="noStrike" dirty="0" smtClean="0">
                          <a:solidFill>
                            <a:schemeClr val="tx1"/>
                          </a:solidFill>
                          <a:effectLst/>
                          <a:latin typeface="Arial Narrow"/>
                        </a:rPr>
                        <a:t>100% compliance in the management and handling of grievances, misconduct, disputes and collective</a:t>
                      </a:r>
                    </a:p>
                    <a:p>
                      <a:pPr algn="just" fontAlgn="t"/>
                      <a:r>
                        <a:rPr lang="en-US" sz="1600" b="0" i="0" u="none" strike="noStrike" dirty="0" smtClean="0">
                          <a:solidFill>
                            <a:schemeClr val="tx1"/>
                          </a:solidFill>
                          <a:effectLst/>
                          <a:latin typeface="Arial Narrow"/>
                        </a:rPr>
                        <a:t>bargaining achieved. </a:t>
                      </a:r>
                      <a:endParaRPr lang="en-ZA" sz="1600" b="0" i="0" u="none" strike="noStrike" dirty="0">
                        <a:solidFill>
                          <a:schemeClr val="tx1"/>
                        </a:solidFill>
                        <a:effectLst/>
                        <a:latin typeface="Arial Narrow"/>
                      </a:endParaRPr>
                    </a:p>
                  </a:txBody>
                  <a:tcPr marL="85727"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54979">
                <a:tc>
                  <a:txBody>
                    <a:bodyPr/>
                    <a:lstStyle/>
                    <a:p>
                      <a:pPr marL="342900" indent="-342900" algn="just" fontAlgn="t">
                        <a:buFont typeface="+mj-lt"/>
                        <a:buAutoNum type="arabicPeriod" startAt="7"/>
                      </a:pPr>
                      <a:r>
                        <a:rPr lang="en-US" sz="1600" b="0" i="0" u="none" strike="noStrike" dirty="0" smtClean="0">
                          <a:solidFill>
                            <a:srgbClr val="000000"/>
                          </a:solidFill>
                          <a:latin typeface="Arial Narrow"/>
                        </a:rPr>
                        <a:t>Number of Employee Health and Wellness (EHW) programmes facilitated.</a:t>
                      </a:r>
                    </a:p>
                    <a:p>
                      <a:pPr marL="342900" indent="-342900" algn="just" fontAlgn="t">
                        <a:buFont typeface="+mj-lt"/>
                        <a:buAutoNum type="arabicPeriod" startAt="7"/>
                      </a:pPr>
                      <a:endParaRPr lang="en-US" sz="1600" b="0" i="0" u="none" strike="noStrike" dirty="0">
                        <a:solidFill>
                          <a:srgbClr val="000000"/>
                        </a:solidFill>
                        <a:latin typeface="Arial Narrow"/>
                      </a:endParaRPr>
                    </a:p>
                  </a:txBody>
                  <a:tcPr marL="8639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Four EHW programmes facilitated.</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One EHW programme facilitated.</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US" sz="1600" b="0" i="0" u="none" strike="noStrike" dirty="0" smtClean="0">
                          <a:solidFill>
                            <a:schemeClr val="tx1"/>
                          </a:solidFill>
                          <a:latin typeface="Arial Narrow"/>
                        </a:rPr>
                        <a:t>One EHW programme was facilitated. </a:t>
                      </a:r>
                      <a:endParaRPr lang="en-US" sz="1600" b="0" i="0" u="none" strike="noStrike" dirty="0">
                        <a:solidFill>
                          <a:schemeClr val="tx1"/>
                        </a:solidFill>
                        <a:latin typeface="Arial Narrow"/>
                      </a:endParaRPr>
                    </a:p>
                  </a:txBody>
                  <a:tcPr marL="8639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60044">
                <a:tc>
                  <a:txBody>
                    <a:bodyPr/>
                    <a:lstStyle/>
                    <a:p>
                      <a:pPr marL="342900" indent="-342900" algn="just" fontAlgn="t">
                        <a:buFont typeface="+mj-lt"/>
                        <a:buAutoNum type="arabicPeriod" startAt="8"/>
                      </a:pPr>
                      <a:r>
                        <a:rPr lang="en-US" sz="1600" b="0" i="0" u="none" strike="noStrike" dirty="0" smtClean="0">
                          <a:solidFill>
                            <a:srgbClr val="000000"/>
                          </a:solidFill>
                          <a:latin typeface="Arial Narrow" pitchFamily="34" charset="0"/>
                        </a:rPr>
                        <a:t>Development of Information Communication Technology Strategic Plan (ICTSP).</a:t>
                      </a:r>
                      <a:endParaRPr lang="en-US" sz="1600" b="0" i="0" u="none" strike="noStrike" dirty="0">
                        <a:solidFill>
                          <a:srgbClr val="000000"/>
                        </a:solidFill>
                        <a:latin typeface="Arial Narrow" pitchFamily="34" charset="0"/>
                      </a:endParaRPr>
                    </a:p>
                  </a:txBody>
                  <a:tcPr marL="86398"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100% implementation of phase 1 of the ICTSP.</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Implementation of 25% of phase 1 requirements.</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US" sz="1600" b="0" i="0" u="none" strike="noStrike" dirty="0" smtClean="0">
                          <a:solidFill>
                            <a:schemeClr val="tx1"/>
                          </a:solidFill>
                          <a:effectLst/>
                          <a:latin typeface="Arial Narrow"/>
                        </a:rPr>
                        <a:t>25% of phase 1 requirements was implemented. </a:t>
                      </a:r>
                      <a:endParaRPr lang="en-ZA" sz="1600" b="0" i="0" u="none" strike="noStrike" dirty="0">
                        <a:solidFill>
                          <a:schemeClr val="tx1"/>
                        </a:solidFill>
                        <a:effectLst/>
                        <a:latin typeface="Arial Narrow"/>
                      </a:endParaRPr>
                    </a:p>
                  </a:txBody>
                  <a:tcPr marL="86398"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13</a:t>
            </a:fld>
            <a:endParaRPr lang="en-ZA" altLang="en-US" dirty="0"/>
          </a:p>
        </p:txBody>
      </p:sp>
      <p:sp>
        <p:nvSpPr>
          <p:cNvPr id="5" name="Footer Placeholder 4"/>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389266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686207897"/>
              </p:ext>
            </p:extLst>
          </p:nvPr>
        </p:nvGraphicFramePr>
        <p:xfrm>
          <a:off x="1828800" y="381001"/>
          <a:ext cx="7010401" cy="4591028"/>
        </p:xfrm>
        <a:graphic>
          <a:graphicData uri="http://schemas.openxmlformats.org/drawingml/2006/table">
            <a:tbl>
              <a:tblPr firstRow="1" bandRow="1">
                <a:tableStyleId>{5C22544A-7EE6-4342-B048-85BDC9FD1C3A}</a:tableStyleId>
              </a:tblPr>
              <a:tblGrid>
                <a:gridCol w="2237362"/>
                <a:gridCol w="1491574"/>
                <a:gridCol w="1566153"/>
                <a:gridCol w="1715312"/>
              </a:tblGrid>
              <a:tr h="431710">
                <a:tc gridSpan="4">
                  <a:txBody>
                    <a:bodyPr/>
                    <a:lstStyle/>
                    <a:p>
                      <a:pPr algn="just" fontAlgn="ctr"/>
                      <a:r>
                        <a:rPr lang="en-ZA" sz="1600" b="1" i="0" u="none" strike="noStrike" dirty="0" smtClean="0">
                          <a:solidFill>
                            <a:srgbClr val="000000"/>
                          </a:solidFill>
                          <a:latin typeface="Arial Narrow" pitchFamily="34" charset="0"/>
                        </a:rPr>
                        <a:t>Strategic Objective: To ensure economic, efficient and effective use of departmental resources.</a:t>
                      </a:r>
                      <a:endParaRPr lang="en-US" sz="1600" b="1" i="0" u="none" strike="noStrike" dirty="0" smtClean="0">
                        <a:solidFill>
                          <a:srgbClr val="000000"/>
                        </a:solidFill>
                        <a:latin typeface="Arial Narrow" pitchFamily="34" charset="0"/>
                      </a:endParaRPr>
                    </a:p>
                  </a:txBody>
                  <a:tcPr marL="86393" marR="86393"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solidFill>
                      <a:schemeClr val="bg1">
                        <a:lumMod val="85000"/>
                      </a:schemeClr>
                    </a:solidFill>
                  </a:tcPr>
                </a:tc>
                <a:tc hMerge="1">
                  <a:txBody>
                    <a:bodyPr/>
                    <a:lstStyle/>
                    <a:p>
                      <a:endParaRPr lang="en-US"/>
                    </a:p>
                  </a:txBody>
                  <a:tcPr/>
                </a:tc>
                <a:tc hMerge="1">
                  <a:txBody>
                    <a:bodyPr/>
                    <a:lstStyle/>
                    <a:p>
                      <a:endParaRPr lang="en-US"/>
                    </a:p>
                  </a:txBody>
                  <a:tcPr/>
                </a:tc>
              </a:tr>
              <a:tr h="431726">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432075">
                <a:tc>
                  <a:txBody>
                    <a:bodyPr/>
                    <a:lstStyle/>
                    <a:p>
                      <a:pPr marL="342900" indent="-342900" algn="just" fontAlgn="t">
                        <a:buFont typeface="+mj-lt"/>
                        <a:buAutoNum type="arabicPeriod" startAt="9"/>
                      </a:pPr>
                      <a:r>
                        <a:rPr lang="en-US" sz="1600" b="0" i="0" u="none" strike="noStrike" dirty="0" smtClean="0">
                          <a:solidFill>
                            <a:srgbClr val="000000"/>
                          </a:solidFill>
                          <a:latin typeface="Arial Narrow" pitchFamily="34" charset="0"/>
                        </a:rPr>
                        <a:t>Number of quarterly and annual financial statements compiled and submitted.</a:t>
                      </a:r>
                      <a:endParaRPr lang="en-US" sz="1600" b="0" i="0" u="none" strike="noStrike" dirty="0">
                        <a:solidFill>
                          <a:srgbClr val="000000"/>
                        </a:solidFill>
                        <a:latin typeface="Arial Narrow" pitchFamily="34" charset="0"/>
                      </a:endParaRPr>
                    </a:p>
                  </a:txBody>
                  <a:tcPr marL="86398"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r>
                        <a:rPr lang="en-US" sz="1600" b="0" i="0" u="none" strike="noStrike" dirty="0">
                          <a:solidFill>
                            <a:srgbClr val="000000"/>
                          </a:solidFill>
                          <a:effectLst/>
                          <a:latin typeface="Arial Narrow" panose="020B0606020202030204" pitchFamily="34" charset="0"/>
                        </a:rPr>
                        <a:t>Three quarterly and one annual financial statements to National Treasury (NT) and Auditor General of South Africa (AGSA</a:t>
                      </a:r>
                      <a:r>
                        <a:rPr lang="en-US" sz="1600" b="0" i="0" u="none" strike="noStrike" dirty="0" smtClean="0">
                          <a:solidFill>
                            <a:srgbClr val="000000"/>
                          </a:solidFill>
                          <a:effectLst/>
                          <a:latin typeface="Arial Narrow" panose="020B0606020202030204" pitchFamily="34" charset="0"/>
                        </a:rPr>
                        <a:t>).</a:t>
                      </a:r>
                    </a:p>
                    <a:p>
                      <a:pPr algn="just" fontAlgn="t"/>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Submission of third-quarter 2015/16 interim financial statement to NT.</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smtClean="0">
                          <a:solidFill>
                            <a:schemeClr val="tx1"/>
                          </a:solidFill>
                          <a:effectLst/>
                          <a:latin typeface="Arial Narrow"/>
                        </a:rPr>
                        <a:t>Third-quarter 2015/16 interim financial statement was submitted to National Treasury. </a:t>
                      </a:r>
                      <a:endParaRPr lang="en-ZA" sz="1600" b="0" i="0" u="none" strike="noStrike" dirty="0">
                        <a:solidFill>
                          <a:schemeClr val="tx1"/>
                        </a:solidFill>
                        <a:effectLst/>
                        <a:latin typeface="Arial Narrow"/>
                      </a:endParaRPr>
                    </a:p>
                  </a:txBody>
                  <a:tcPr marL="86398"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46367">
                <a:tc>
                  <a:txBody>
                    <a:bodyPr/>
                    <a:lstStyle/>
                    <a:p>
                      <a:pPr marL="342900" lvl="0" indent="-342900" algn="just" fontAlgn="t">
                        <a:buFont typeface="+mj-lt"/>
                        <a:buAutoNum type="arabicPeriod" startAt="10"/>
                        <a:tabLst>
                          <a:tab pos="628650" algn="l"/>
                          <a:tab pos="900113" algn="l"/>
                        </a:tabLst>
                      </a:pPr>
                      <a:r>
                        <a:rPr lang="en-US" sz="1600" b="0" i="0" u="none" strike="noStrike" dirty="0" smtClean="0">
                          <a:solidFill>
                            <a:srgbClr val="000000"/>
                          </a:solidFill>
                          <a:latin typeface="Arial Narrow"/>
                        </a:rPr>
                        <a:t>Percentage implementation of the annual Internal audit plan.</a:t>
                      </a:r>
                      <a:endParaRPr lang="en-US" sz="1600" b="0" i="0" u="none" strike="noStrike" dirty="0">
                        <a:solidFill>
                          <a:srgbClr val="000000"/>
                        </a:solidFill>
                        <a:latin typeface="Arial Narrow"/>
                      </a:endParaRPr>
                    </a:p>
                  </a:txBody>
                  <a:tcPr marL="86393" marR="144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r>
                        <a:rPr lang="en-US" sz="1600" b="0" i="0" u="none" strike="noStrike" dirty="0" smtClean="0">
                          <a:solidFill>
                            <a:srgbClr val="000000"/>
                          </a:solidFill>
                          <a:effectLst/>
                          <a:latin typeface="Arial Narrow" panose="020B0606020202030204" pitchFamily="34" charset="0"/>
                        </a:rPr>
                        <a:t>100%</a:t>
                      </a:r>
                      <a:r>
                        <a:rPr lang="en-US" sz="1600" b="0" i="0" u="none" strike="noStrike" baseline="0" dirty="0" smtClean="0">
                          <a:solidFill>
                            <a:srgbClr val="000000"/>
                          </a:solidFill>
                          <a:effectLst/>
                          <a:latin typeface="Arial Narrow" panose="020B0606020202030204" pitchFamily="34" charset="0"/>
                        </a:rPr>
                        <a:t> </a:t>
                      </a:r>
                      <a:r>
                        <a:rPr lang="en-US" sz="1600" b="0" i="0" u="none" strike="noStrike" dirty="0" smtClean="0">
                          <a:solidFill>
                            <a:srgbClr val="000000"/>
                          </a:solidFill>
                          <a:effectLst/>
                          <a:latin typeface="Arial Narrow" panose="020B0606020202030204" pitchFamily="34" charset="0"/>
                        </a:rPr>
                        <a:t>implementation </a:t>
                      </a:r>
                      <a:r>
                        <a:rPr lang="en-US" sz="1600" b="0" i="0" u="none" strike="noStrike" dirty="0">
                          <a:solidFill>
                            <a:srgbClr val="000000"/>
                          </a:solidFill>
                          <a:effectLst/>
                          <a:latin typeface="Arial Narrow" panose="020B0606020202030204" pitchFamily="34" charset="0"/>
                        </a:rPr>
                        <a:t>of the annual internal audit plan.</a:t>
                      </a:r>
                    </a:p>
                  </a:txBody>
                  <a:tcPr marL="85725" marR="1440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15% </a:t>
                      </a:r>
                      <a:r>
                        <a:rPr lang="en-US" sz="1600" b="0" i="0" u="none" strike="noStrike" dirty="0" smtClean="0">
                          <a:solidFill>
                            <a:srgbClr val="000000"/>
                          </a:solidFill>
                          <a:effectLst/>
                          <a:latin typeface="Arial Narrow" panose="020B0606020202030204" pitchFamily="34" charset="0"/>
                        </a:rPr>
                        <a:t>implementation </a:t>
                      </a:r>
                      <a:r>
                        <a:rPr lang="en-US" sz="1600" b="0" i="0" u="none" strike="noStrike" dirty="0">
                          <a:solidFill>
                            <a:srgbClr val="000000"/>
                          </a:solidFill>
                          <a:effectLst/>
                          <a:latin typeface="Arial Narrow" panose="020B0606020202030204" pitchFamily="34" charset="0"/>
                        </a:rPr>
                        <a:t>of the annual plan.</a:t>
                      </a:r>
                    </a:p>
                  </a:txBody>
                  <a:tcPr marL="85725" marR="144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smtClean="0">
                          <a:solidFill>
                            <a:srgbClr val="000000"/>
                          </a:solidFill>
                          <a:effectLst/>
                          <a:latin typeface="Arial Narrow"/>
                        </a:rPr>
                        <a:t>15% implementation of the annual plan achieved. </a:t>
                      </a:r>
                      <a:endParaRPr lang="en-ZA" sz="1600" b="0" i="0" u="none" strike="noStrike" dirty="0">
                        <a:solidFill>
                          <a:srgbClr val="000000"/>
                        </a:solidFill>
                        <a:effectLst/>
                        <a:latin typeface="Arial Narrow"/>
                      </a:endParaRPr>
                    </a:p>
                  </a:txBody>
                  <a:tcPr marL="85725" marR="144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14</a:t>
            </a:fld>
            <a:endParaRPr lang="en-ZA" altLang="en-US" dirty="0"/>
          </a:p>
        </p:txBody>
      </p:sp>
      <p:sp>
        <p:nvSpPr>
          <p:cNvPr id="5" name="Footer Placeholder 4"/>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2306571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331146869"/>
              </p:ext>
            </p:extLst>
          </p:nvPr>
        </p:nvGraphicFramePr>
        <p:xfrm>
          <a:off x="1905000" y="457200"/>
          <a:ext cx="6934200" cy="5535222"/>
        </p:xfrm>
        <a:graphic>
          <a:graphicData uri="http://schemas.openxmlformats.org/drawingml/2006/table">
            <a:tbl>
              <a:tblPr firstRow="1" bandRow="1">
                <a:tableStyleId>{5C22544A-7EE6-4342-B048-85BDC9FD1C3A}</a:tableStyleId>
              </a:tblPr>
              <a:tblGrid>
                <a:gridCol w="2286000"/>
                <a:gridCol w="1524000"/>
                <a:gridCol w="1352550"/>
                <a:gridCol w="1771650"/>
              </a:tblGrid>
              <a:tr h="414728">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tab pos="449263" algn="l"/>
                        </a:tabLst>
                        <a:defRPr/>
                      </a:pPr>
                      <a:r>
                        <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To enhance understanding and awareness of the value of tourism and its opportunities.</a:t>
                      </a:r>
                      <a:endParaRPr kumimoji="0" lang="en-US" sz="1600" b="1" i="0" u="none" strike="noStrike" kern="1200" cap="none" spc="0" normalizeH="0" baseline="0" noProof="0" dirty="0">
                        <a:ln>
                          <a:noFill/>
                        </a:ln>
                        <a:solidFill>
                          <a:prstClr val="black"/>
                        </a:solidFill>
                        <a:effectLst/>
                        <a:uLnTx/>
                        <a:uFillTx/>
                        <a:latin typeface="Arial Narrow" pitchFamily="34" charset="0"/>
                        <a:ea typeface="+mn-ea"/>
                        <a:cs typeface="+mn-cs"/>
                      </a:endParaRPr>
                    </a:p>
                  </a:txBody>
                  <a:tcPr marL="86398" marR="86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48897">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marR="86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marR="86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marR="86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marR="86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301823">
                <a:tc>
                  <a:txBody>
                    <a:bodyPr/>
                    <a:lstStyle/>
                    <a:p>
                      <a:pPr marL="342900" indent="-342900" algn="just" fontAlgn="t">
                        <a:buFont typeface="+mj-lt"/>
                        <a:buAutoNum type="arabicPeriod" startAt="11"/>
                        <a:tabLst>
                          <a:tab pos="542925" algn="l"/>
                          <a:tab pos="714375" algn="l"/>
                        </a:tabLst>
                      </a:pPr>
                      <a:r>
                        <a:rPr lang="en-US" sz="1600" b="0" i="0" u="none" strike="noStrike" dirty="0" smtClean="0">
                          <a:solidFill>
                            <a:srgbClr val="000000"/>
                          </a:solidFill>
                          <a:latin typeface="Arial Narrow"/>
                        </a:rPr>
                        <a:t>NDT FOSAD and Cabinet coordination and support system reviewed and implemented.</a:t>
                      </a:r>
                      <a:endParaRPr lang="en-US" sz="1600" b="0" i="0" u="none" strike="noStrike" dirty="0">
                        <a:solidFill>
                          <a:srgbClr val="000000"/>
                        </a:solidFill>
                        <a:latin typeface="Arial Narrow"/>
                      </a:endParaRPr>
                    </a:p>
                  </a:txBody>
                  <a:tcPr marL="8639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r>
                        <a:rPr lang="en-US" sz="1600" b="0" i="0" u="none" strike="noStrike" dirty="0">
                          <a:solidFill>
                            <a:srgbClr val="000000"/>
                          </a:solidFill>
                          <a:effectLst/>
                          <a:latin typeface="Arial Narrow" panose="020B0606020202030204" pitchFamily="34" charset="0"/>
                        </a:rPr>
                        <a:t>Review and implementation of NDT Cabinet and Cluster coordination protocol</a:t>
                      </a:r>
                      <a:r>
                        <a:rPr lang="en-US" sz="1600" b="0" i="0" u="none" strike="noStrike" dirty="0" smtClean="0">
                          <a:solidFill>
                            <a:srgbClr val="000000"/>
                          </a:solidFill>
                          <a:effectLst/>
                          <a:latin typeface="Arial Narrow" panose="020B0606020202030204" pitchFamily="34" charset="0"/>
                        </a:rPr>
                        <a:t>.</a:t>
                      </a:r>
                    </a:p>
                    <a:p>
                      <a:pPr algn="just" fontAlgn="t"/>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Implement Cabinet and Cluster coordination protocol.</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600" dirty="0" smtClean="0">
                          <a:latin typeface="Arial Narrow" panose="020B0606020202030204" pitchFamily="34" charset="0"/>
                        </a:rPr>
                        <a:t>Cabinet and Cluster coordination protocol implemented. </a:t>
                      </a:r>
                      <a:endParaRPr lang="en-US" sz="1600" dirty="0">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83072">
                <a:tc>
                  <a:txBody>
                    <a:bodyPr/>
                    <a:lstStyle/>
                    <a:p>
                      <a:pPr marL="342900" indent="-342900" algn="just">
                        <a:buFont typeface="+mj-lt"/>
                        <a:buAutoNum type="arabicPeriod" startAt="12"/>
                      </a:pPr>
                      <a:r>
                        <a:rPr lang="en-US" sz="1600" dirty="0" smtClean="0">
                          <a:latin typeface="Arial Narrow" panose="020B0606020202030204" pitchFamily="34" charset="0"/>
                        </a:rPr>
                        <a:t>Percentage implementation of the communication strategy (media engagement, branding, events management, internal and intergovernmental communications and community engagements / izimbizo). </a:t>
                      </a:r>
                      <a:endParaRPr lang="en-US" sz="1600" dirty="0">
                        <a:latin typeface="Arial Narrow" panose="020B0606020202030204" pitchFamily="34" charset="0"/>
                      </a:endParaRPr>
                    </a:p>
                  </a:txBody>
                  <a:tcPr marL="8639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r>
                        <a:rPr lang="en-US" sz="1600" b="0" i="0" u="none" strike="noStrike" dirty="0">
                          <a:solidFill>
                            <a:srgbClr val="000000"/>
                          </a:solidFill>
                          <a:effectLst/>
                          <a:latin typeface="Arial Narrow" panose="020B0606020202030204" pitchFamily="34" charset="0"/>
                        </a:rPr>
                        <a:t>100% implementation of the NDT communication strategy.</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100% implementation of Q4 requirements of the annual  implementation plan of NDT communication strategy.</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smtClean="0">
                          <a:solidFill>
                            <a:srgbClr val="000000"/>
                          </a:solidFill>
                          <a:effectLst/>
                          <a:latin typeface="Arial Narrow"/>
                        </a:rPr>
                        <a:t>100% of Q4 requirements of the annual  implementation plan of NDT communication strategy implemented. </a:t>
                      </a:r>
                      <a:endParaRPr lang="en-ZA" sz="1600" b="0" i="0" u="none" strike="noStrike" dirty="0">
                        <a:solidFill>
                          <a:srgbClr val="000000"/>
                        </a:solidFill>
                        <a:effectLst/>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15</a:t>
            </a:fld>
            <a:endParaRPr lang="en-ZA" altLang="en-US" dirty="0"/>
          </a:p>
        </p:txBody>
      </p:sp>
      <p:sp>
        <p:nvSpPr>
          <p:cNvPr id="5" name="Footer Placeholder 4"/>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3845246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900764790"/>
              </p:ext>
            </p:extLst>
          </p:nvPr>
        </p:nvGraphicFramePr>
        <p:xfrm>
          <a:off x="1828800" y="304801"/>
          <a:ext cx="7067550" cy="6051549"/>
        </p:xfrm>
        <a:graphic>
          <a:graphicData uri="http://schemas.openxmlformats.org/drawingml/2006/table">
            <a:tbl>
              <a:tblPr firstRow="1" bandRow="1">
                <a:tableStyleId>{5C22544A-7EE6-4342-B048-85BDC9FD1C3A}</a:tableStyleId>
              </a:tblPr>
              <a:tblGrid>
                <a:gridCol w="2088563"/>
                <a:gridCol w="1445213"/>
                <a:gridCol w="1677045"/>
                <a:gridCol w="1856729"/>
              </a:tblGrid>
              <a:tr h="505405">
                <a:tc gridSpan="4">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Narrow" pitchFamily="34" charset="0"/>
                          <a:ea typeface="+mn-ea"/>
                          <a:cs typeface="+mn-cs"/>
                        </a:rPr>
                        <a:t>Strategic Objective: To create an enabling legislative and regulatory environment for tourism development and growth.</a:t>
                      </a:r>
                      <a:endParaRPr kumimoji="0" lang="en-US" sz="1600" b="1" i="0" u="none" strike="noStrike" kern="1200" cap="none" spc="0" normalizeH="0" baseline="0" noProof="0" dirty="0">
                        <a:ln>
                          <a:noFill/>
                        </a:ln>
                        <a:solidFill>
                          <a:srgbClr val="000000"/>
                        </a:solidFill>
                        <a:effectLst/>
                        <a:uLnTx/>
                        <a:uFillTx/>
                        <a:latin typeface="Arial Narrow" pitchFamily="34" charset="0"/>
                        <a:ea typeface="+mn-ea"/>
                        <a:cs typeface="+mn-cs"/>
                      </a:endParaRPr>
                    </a:p>
                  </a:txBody>
                  <a:tcPr marL="86393" marR="86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00169">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marR="86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marR="86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marR="86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marR="86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2035701">
                <a:tc>
                  <a:txBody>
                    <a:bodyPr/>
                    <a:lstStyle/>
                    <a:p>
                      <a:pPr marL="342900" indent="-342900" algn="just" fontAlgn="t">
                        <a:buFont typeface="+mj-lt"/>
                        <a:buAutoNum type="arabicPeriod" startAt="13"/>
                      </a:pPr>
                      <a:r>
                        <a:rPr lang="en-US" sz="1600" b="0" i="0" u="none" strike="noStrike" dirty="0" smtClean="0">
                          <a:solidFill>
                            <a:srgbClr val="000000"/>
                          </a:solidFill>
                          <a:effectLst/>
                          <a:latin typeface="Arial Narrow" panose="020B0606020202030204" pitchFamily="34" charset="0"/>
                        </a:rPr>
                        <a:t>Percentage </a:t>
                      </a:r>
                      <a:r>
                        <a:rPr lang="en-US" sz="1600" b="0" i="0" u="none" strike="noStrike" dirty="0">
                          <a:solidFill>
                            <a:srgbClr val="000000"/>
                          </a:solidFill>
                          <a:effectLst/>
                          <a:latin typeface="Arial Narrow" panose="020B0606020202030204" pitchFamily="34" charset="0"/>
                        </a:rPr>
                        <a:t>of tourist complaints referred to appropriate authorities for resolution within agreed timeframes.</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r>
                        <a:rPr lang="en-US" sz="1600" b="0" i="0" u="none" strike="noStrike" dirty="0">
                          <a:solidFill>
                            <a:srgbClr val="000000"/>
                          </a:solidFill>
                          <a:effectLst/>
                          <a:latin typeface="Arial Narrow" panose="020B0606020202030204" pitchFamily="34" charset="0"/>
                        </a:rPr>
                        <a:t>100% of tourist complaints referred to appropriate authorities for resolution within agreed timeframes.</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100% of tourist complaints referred to appropriate authorities for resolution.</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smtClean="0">
                          <a:solidFill>
                            <a:srgbClr val="000000"/>
                          </a:solidFill>
                          <a:effectLst/>
                          <a:latin typeface="Arial Narrow"/>
                        </a:rPr>
                        <a:t>100% of tourist complaints referred to appropriate authorities for resolution achieved. </a:t>
                      </a:r>
                      <a:endParaRPr lang="en-ZA" sz="1600" b="0" i="0" u="none" strike="noStrike" dirty="0">
                        <a:solidFill>
                          <a:srgbClr val="000000"/>
                        </a:solidFill>
                        <a:effectLst/>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3249">
                <a:tc gridSpan="4">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Narrow" pitchFamily="34" charset="0"/>
                          <a:ea typeface="+mn-ea"/>
                          <a:cs typeface="+mn-cs"/>
                        </a:rPr>
                        <a:t>Strategic Objective: To contribute to economic transformation in South Africa.</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just" fontAlgn="t"/>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t"/>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t"/>
                      <a:endParaRPr lang="en-ZA" sz="1600" b="0" i="0" u="none" strike="noStrike" dirty="0">
                        <a:solidFill>
                          <a:srgbClr val="000000"/>
                        </a:solidFill>
                        <a:effectLst/>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27025">
                <a:tc>
                  <a:txBody>
                    <a:bodyPr/>
                    <a:lstStyle/>
                    <a:p>
                      <a:pPr marL="342900" indent="-342900" algn="just" fontAlgn="t">
                        <a:buFont typeface="+mj-lt"/>
                        <a:buAutoNum type="arabicPeriod" startAt="14"/>
                      </a:pPr>
                      <a:r>
                        <a:rPr lang="en-US" sz="1600" b="0" i="0" u="none" strike="noStrike" dirty="0" smtClean="0">
                          <a:solidFill>
                            <a:srgbClr val="000000"/>
                          </a:solidFill>
                          <a:latin typeface="Arial Narrow" pitchFamily="34" charset="0"/>
                        </a:rPr>
                        <a:t>Percentage of expenditure achieved on procurement from enterprises on B-BBEE contributor status level of contributor 1-8 (excluding government entities).</a:t>
                      </a:r>
                      <a:endParaRPr lang="en-US" sz="1600" b="0" i="0" u="none" strike="noStrike" dirty="0">
                        <a:solidFill>
                          <a:srgbClr val="000000"/>
                        </a:solidFill>
                        <a:latin typeface="Arial Narrow" pitchFamily="34" charset="0"/>
                      </a:endParaRPr>
                    </a:p>
                  </a:txBody>
                  <a:tcPr marL="85724"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r>
                        <a:rPr lang="en-US" sz="1600" b="0" i="0" u="none" strike="noStrike" dirty="0">
                          <a:solidFill>
                            <a:srgbClr val="000000"/>
                          </a:solidFill>
                          <a:effectLst/>
                          <a:latin typeface="Arial Narrow" panose="020B0606020202030204" pitchFamily="34" charset="0"/>
                        </a:rPr>
                        <a:t>100% of expenditure achieved on procurement from enterprises on B-BBEE contributor status levels 1 to 8.</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100% expenditure on procurement from B-BBBE enterprises.</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smtClean="0">
                          <a:solidFill>
                            <a:srgbClr val="000000"/>
                          </a:solidFill>
                          <a:effectLst/>
                          <a:latin typeface="Arial Narrow"/>
                        </a:rPr>
                        <a:t>100% expenditure on procurement from B-BBBE enterprises achieved. </a:t>
                      </a:r>
                      <a:endParaRPr lang="en-ZA" sz="1600" b="0" i="0" u="none" strike="noStrike" dirty="0">
                        <a:solidFill>
                          <a:srgbClr val="000000"/>
                        </a:solidFill>
                        <a:effectLst/>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16</a:t>
            </a:fld>
            <a:endParaRPr lang="en-ZA" altLang="en-US" dirty="0"/>
          </a:p>
        </p:txBody>
      </p:sp>
      <p:sp>
        <p:nvSpPr>
          <p:cNvPr id="5" name="Footer Placeholder 4"/>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3040965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676400" y="1828800"/>
            <a:ext cx="7010400" cy="1981200"/>
          </a:xfrm>
          <a:prstGeom prst="rect">
            <a:avLst/>
          </a:prstGeom>
        </p:spPr>
        <p:txBody>
          <a:bodyPr/>
          <a:lstStyle/>
          <a:p>
            <a:pPr algn="ctr" eaLnBrk="0" hangingPunct="0">
              <a:defRPr/>
            </a:pPr>
            <a:r>
              <a:rPr lang="en-US" sz="4000" b="1" kern="0" dirty="0">
                <a:solidFill>
                  <a:prstClr val="black"/>
                </a:solidFill>
                <a:latin typeface="Arial Narrow" pitchFamily="34" charset="0"/>
                <a:ea typeface="+mj-ea"/>
                <a:cs typeface="+mj-cs"/>
              </a:rPr>
              <a:t>PROGRAMME 2</a:t>
            </a:r>
          </a:p>
          <a:p>
            <a:pPr algn="ctr" eaLnBrk="0" hangingPunct="0">
              <a:defRPr/>
            </a:pPr>
            <a:endParaRPr lang="en-US" sz="4000" b="1" kern="0" dirty="0">
              <a:solidFill>
                <a:prstClr val="black"/>
              </a:solidFill>
              <a:latin typeface="Arial Narrow" pitchFamily="34" charset="0"/>
              <a:ea typeface="+mj-ea"/>
              <a:cs typeface="+mj-cs"/>
            </a:endParaRPr>
          </a:p>
          <a:p>
            <a:pPr algn="ctr" eaLnBrk="0" hangingPunct="0">
              <a:defRPr/>
            </a:pPr>
            <a:r>
              <a:rPr lang="en-GB" sz="4000" b="1" dirty="0" smtClean="0">
                <a:solidFill>
                  <a:prstClr val="black"/>
                </a:solidFill>
                <a:latin typeface="Arial Narrow" pitchFamily="34" charset="0"/>
              </a:rPr>
              <a:t>Policy and Knowledge Services</a:t>
            </a:r>
            <a:r>
              <a:rPr lang="en-US" sz="4000" b="1" kern="0" dirty="0">
                <a:solidFill>
                  <a:prstClr val="black"/>
                </a:solidFill>
                <a:latin typeface="Arial Narrow" pitchFamily="34" charset="0"/>
                <a:ea typeface="+mj-ea"/>
                <a:cs typeface="+mj-cs"/>
              </a:rPr>
              <a:t/>
            </a:r>
            <a:br>
              <a:rPr lang="en-US" sz="4000" b="1" kern="0" dirty="0">
                <a:solidFill>
                  <a:prstClr val="black"/>
                </a:solidFill>
                <a:latin typeface="Arial Narrow" pitchFamily="34" charset="0"/>
                <a:ea typeface="+mj-ea"/>
                <a:cs typeface="+mj-cs"/>
              </a:rPr>
            </a:br>
            <a:r>
              <a:rPr lang="en-US" sz="4000" b="1" kern="0" dirty="0">
                <a:solidFill>
                  <a:srgbClr val="1F497D"/>
                </a:solidFill>
                <a:latin typeface="Arial Narrow" pitchFamily="34" charset="0"/>
                <a:ea typeface="+mj-ea"/>
                <a:cs typeface="+mj-cs"/>
              </a:rPr>
              <a:t/>
            </a:r>
            <a:br>
              <a:rPr lang="en-US" sz="4000" b="1" kern="0" dirty="0">
                <a:solidFill>
                  <a:srgbClr val="1F497D"/>
                </a:solidFill>
                <a:latin typeface="Arial Narrow" pitchFamily="34" charset="0"/>
                <a:ea typeface="+mj-ea"/>
                <a:cs typeface="+mj-cs"/>
              </a:rPr>
            </a:br>
            <a:r>
              <a:rPr lang="en-US" sz="4000" b="1" kern="0" dirty="0">
                <a:solidFill>
                  <a:srgbClr val="1F497D"/>
                </a:solidFill>
                <a:latin typeface="Arial Narrow" pitchFamily="34" charset="0"/>
                <a:ea typeface="+mj-ea"/>
                <a:cs typeface="+mj-cs"/>
              </a:rPr>
              <a:t/>
            </a:r>
            <a:br>
              <a:rPr lang="en-US" sz="4000" b="1" kern="0" dirty="0">
                <a:solidFill>
                  <a:srgbClr val="1F497D"/>
                </a:solidFill>
                <a:latin typeface="Arial Narrow" pitchFamily="34" charset="0"/>
                <a:ea typeface="+mj-ea"/>
                <a:cs typeface="+mj-cs"/>
              </a:rPr>
            </a:br>
            <a:endParaRPr lang="en-US" sz="4000" b="1" kern="0" dirty="0">
              <a:solidFill>
                <a:srgbClr val="1F497D"/>
              </a:solidFill>
              <a:latin typeface="Arial Narrow" pitchFamily="34" charset="0"/>
              <a:ea typeface="+mj-ea"/>
              <a:cs typeface="+mj-cs"/>
            </a:endParaRPr>
          </a:p>
        </p:txBody>
      </p:sp>
      <p:sp>
        <p:nvSpPr>
          <p:cNvPr id="3" name="Slide Number Placeholder 2"/>
          <p:cNvSpPr>
            <a:spLocks noGrp="1"/>
          </p:cNvSpPr>
          <p:nvPr>
            <p:ph type="sldNum" sz="quarter" idx="12"/>
          </p:nvPr>
        </p:nvSpPr>
        <p:spPr/>
        <p:txBody>
          <a:bodyPr/>
          <a:lstStyle/>
          <a:p>
            <a:fld id="{E2F236E4-C43B-47D9-92F3-DF5FF92BE2C0}" type="slidenum">
              <a:rPr lang="en-ZA" smtClean="0"/>
              <a:pPr/>
              <a:t>17</a:t>
            </a:fld>
            <a:endParaRPr lang="en-ZA" dirty="0"/>
          </a:p>
        </p:txBody>
      </p:sp>
      <p:sp>
        <p:nvSpPr>
          <p:cNvPr id="4" name="Footer Placeholder 3"/>
          <p:cNvSpPr>
            <a:spLocks noGrp="1"/>
          </p:cNvSpPr>
          <p:nvPr>
            <p:ph type="ftr" sz="quarter" idx="11"/>
          </p:nvPr>
        </p:nvSpPr>
        <p:spPr/>
        <p:txBody>
          <a:bodyPr/>
          <a:lstStyle/>
          <a:p>
            <a:r>
              <a:rPr lang="en-ZA" dirty="0" smtClean="0"/>
              <a:t>2015-16 Quarter 4 Report - Actual Data</a:t>
            </a:r>
            <a:endParaRPr lang="en-ZA" dirty="0"/>
          </a:p>
        </p:txBody>
      </p:sp>
    </p:spTree>
    <p:extLst>
      <p:ext uri="{BB962C8B-B14F-4D97-AF65-F5344CB8AC3E}">
        <p14:creationId xmlns:p14="http://schemas.microsoft.com/office/powerpoint/2010/main" val="2772847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844000264"/>
              </p:ext>
            </p:extLst>
          </p:nvPr>
        </p:nvGraphicFramePr>
        <p:xfrm>
          <a:off x="1828800" y="200118"/>
          <a:ext cx="6934200" cy="6156232"/>
        </p:xfrm>
        <a:graphic>
          <a:graphicData uri="http://schemas.openxmlformats.org/drawingml/2006/table">
            <a:tbl>
              <a:tblPr/>
              <a:tblGrid>
                <a:gridCol w="2133600"/>
                <a:gridCol w="1554804"/>
                <a:gridCol w="1401594"/>
                <a:gridCol w="1844202"/>
              </a:tblGrid>
              <a:tr h="527836">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Achieve good corporate and cooperative governance.</a:t>
                      </a:r>
                      <a:endParaRPr kumimoji="0" lang="en-GB" sz="16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86400" marR="864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51228">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792736">
                <a:tc>
                  <a:txBody>
                    <a:bodyPr/>
                    <a:lstStyle/>
                    <a:p>
                      <a:pPr marL="342900" indent="-342900" algn="just" fontAlgn="t">
                        <a:buFont typeface="+mj-lt"/>
                        <a:buAutoNum type="arabicPeriod"/>
                      </a:pPr>
                      <a:r>
                        <a:rPr lang="en-US" sz="1600" b="0" i="0" u="none" strike="noStrike" dirty="0" smtClean="0">
                          <a:solidFill>
                            <a:srgbClr val="000000"/>
                          </a:solidFill>
                          <a:latin typeface="Arial Narrow"/>
                        </a:rPr>
                        <a:t>Number of platforms facilitated to improve tourism-sector stakeholder engagement and NTSS implementation.</a:t>
                      </a:r>
                      <a:endParaRPr lang="en-US" sz="1600" b="0" i="0" u="none" strike="noStrike" dirty="0">
                        <a:solidFill>
                          <a:srgbClr val="000000"/>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Two National Tourism Stakeholder Forum meetings hosted</a:t>
                      </a:r>
                    </a:p>
                  </a:txBody>
                  <a:tcPr marL="85725" marR="86400" marT="9525"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smtClean="0">
                          <a:solidFill>
                            <a:srgbClr val="000000"/>
                          </a:solidFill>
                          <a:effectLst/>
                          <a:latin typeface="Arial Narrow" panose="020B0606020202030204" pitchFamily="34" charset="0"/>
                        </a:rPr>
                        <a:t>National Tourism Stakeholder</a:t>
                      </a:r>
                    </a:p>
                    <a:p>
                      <a:pPr algn="just" fontAlgn="t"/>
                      <a:r>
                        <a:rPr lang="en-US" sz="1600" b="0" i="0" u="none" strike="noStrike" dirty="0" smtClean="0">
                          <a:solidFill>
                            <a:srgbClr val="000000"/>
                          </a:solidFill>
                          <a:effectLst/>
                          <a:latin typeface="Arial Narrow" panose="020B0606020202030204" pitchFamily="34" charset="0"/>
                        </a:rPr>
                        <a:t>Forum meeting hosted. </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latin typeface="Arial Narrow" panose="020B0606020202030204" pitchFamily="34" charset="0"/>
                        </a:rPr>
                        <a:t>National Tourism Stakeholder</a:t>
                      </a:r>
                    </a:p>
                    <a:p>
                      <a:pPr marL="0" marR="0" lvl="0" indent="0" algn="just"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latin typeface="Arial Narrow" panose="020B0606020202030204" pitchFamily="34" charset="0"/>
                        </a:rPr>
                        <a:t>Forum meeting hosted. </a:t>
                      </a:r>
                      <a:endParaRPr lang="en-US" sz="1600" b="0" i="0" u="none" strike="noStrike" dirty="0">
                        <a:solidFill>
                          <a:schemeClr val="tx1"/>
                        </a:solidFill>
                        <a:latin typeface="Arial Narrow" panose="020B0606020202030204" pitchFamily="34" charset="0"/>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416">
                <a:tc gridSpan="4">
                  <a:txBody>
                    <a:bodyPr/>
                    <a:lstStyle/>
                    <a:p>
                      <a:pPr marL="0" indent="0" algn="just" fontAlgn="t">
                        <a:buFont typeface="+mj-lt"/>
                        <a:buNone/>
                      </a:pPr>
                      <a:r>
                        <a:rPr lang="en-ZA" sz="1600" b="1" kern="1200" dirty="0" smtClean="0">
                          <a:solidFill>
                            <a:schemeClr val="tx1"/>
                          </a:solidFill>
                          <a:latin typeface="Arial Narrow" pitchFamily="34" charset="0"/>
                          <a:ea typeface="+mn-ea"/>
                          <a:cs typeface="+mn-cs"/>
                        </a:rPr>
                        <a:t>Strategic Objective: To create an enabling legislative and regulatory</a:t>
                      </a:r>
                      <a:r>
                        <a:rPr lang="en-ZA" sz="1600" b="1" kern="1200" baseline="0" dirty="0" smtClean="0">
                          <a:solidFill>
                            <a:schemeClr val="tx1"/>
                          </a:solidFill>
                          <a:latin typeface="Arial Narrow" pitchFamily="34" charset="0"/>
                          <a:ea typeface="+mn-ea"/>
                          <a:cs typeface="+mn-cs"/>
                        </a:rPr>
                        <a:t> environment for tourism development and growth.</a:t>
                      </a:r>
                      <a:endParaRPr lang="en-US" sz="1600" b="0" i="0" u="none" strike="noStrike" dirty="0">
                        <a:solidFill>
                          <a:srgbClr val="000000"/>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dirty="0"/>
                    </a:p>
                  </a:txBody>
                  <a:tcPr marL="85725" marR="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dirty="0"/>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352">
                <a:tc rowSpan="2">
                  <a:txBody>
                    <a:bodyPr/>
                    <a:lstStyle/>
                    <a:p>
                      <a:pPr marL="342900" indent="-342900" algn="just" fontAlgn="t">
                        <a:buFont typeface="+mj-lt"/>
                        <a:buAutoNum type="arabicPeriod" startAt="2"/>
                      </a:pPr>
                      <a:r>
                        <a:rPr lang="en-US" sz="1600" b="0" i="0" u="none" strike="noStrike" dirty="0" smtClean="0">
                          <a:solidFill>
                            <a:schemeClr val="tx1"/>
                          </a:solidFill>
                          <a:latin typeface="Arial Narrow"/>
                        </a:rPr>
                        <a:t>Number of policy documents developed on the implementation of the Tourism Act, 2014 (Act 3 of 2014).</a:t>
                      </a:r>
                      <a:endParaRPr lang="en-US" sz="1600" b="0" i="0" u="none" strike="noStrike" dirty="0">
                        <a:solidFill>
                          <a:schemeClr val="tx1"/>
                        </a:solidFill>
                        <a:latin typeface="Arial Narrow"/>
                      </a:endParaRP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algn="l" fontAlgn="b"/>
                      <a:r>
                        <a:rPr kumimoji="0" lang="en-ZA" sz="1600" b="0" i="0" u="none" strike="noStrike" kern="1200" cap="none" spc="0" normalizeH="0" baseline="0" noProof="0" dirty="0" smtClean="0">
                          <a:ln>
                            <a:noFill/>
                          </a:ln>
                          <a:solidFill>
                            <a:srgbClr val="000000"/>
                          </a:solidFill>
                          <a:effectLst/>
                          <a:uLnTx/>
                          <a:uFillTx/>
                          <a:latin typeface="Arial Narrow" panose="020B0606020202030204" pitchFamily="34" charset="0"/>
                        </a:rPr>
                        <a:t>Two policies:</a:t>
                      </a: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just" fontAlgn="t"/>
                      <a:endParaRPr lang="en-ZA"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latin typeface="Arial Narrow" panose="020B0606020202030204" pitchFamily="34" charset="0"/>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2768">
                <a:tc vMerge="1">
                  <a:txBody>
                    <a:bodyPr/>
                    <a:lstStyle/>
                    <a:p>
                      <a:pPr algn="just" fontAlgn="t"/>
                      <a:endParaRPr lang="en-ZA" sz="1600" b="0" i="0" u="none" strike="noStrike" dirty="0">
                        <a:solidFill>
                          <a:srgbClr val="000000"/>
                        </a:solidFill>
                        <a:effectLst/>
                        <a:latin typeface="Arial Narrow" panose="020B0606020202030204" pitchFamily="34" charset="0"/>
                      </a:endParaRPr>
                    </a:p>
                  </a:txBody>
                  <a:tcPr marL="85725" marR="8640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just" defTabSz="914400" rtl="0" eaLnBrk="1" fontAlgn="t" latinLnBrk="0" hangingPunct="1">
                        <a:buAutoNum type="arabicPeriod"/>
                      </a:pPr>
                      <a:r>
                        <a:rPr lang="en-ZA" sz="1600" b="0" i="0" u="none" strike="noStrike" kern="1200" dirty="0" smtClean="0">
                          <a:solidFill>
                            <a:srgbClr val="000000"/>
                          </a:solidFill>
                          <a:effectLst/>
                          <a:latin typeface="Arial Narrow" panose="020B0606020202030204" pitchFamily="34" charset="0"/>
                          <a:ea typeface="+mn-ea"/>
                          <a:cs typeface="+mn-cs"/>
                        </a:rPr>
                        <a:t>Review </a:t>
                      </a:r>
                      <a:r>
                        <a:rPr lang="en-ZA" sz="1600" b="0" i="0" u="none" strike="noStrike" kern="1200" dirty="0">
                          <a:solidFill>
                            <a:srgbClr val="000000"/>
                          </a:solidFill>
                          <a:effectLst/>
                          <a:latin typeface="Arial Narrow" panose="020B0606020202030204" pitchFamily="34" charset="0"/>
                          <a:ea typeface="+mn-ea"/>
                          <a:cs typeface="+mn-cs"/>
                        </a:rPr>
                        <a:t>of </a:t>
                      </a:r>
                      <a:r>
                        <a:rPr lang="en-ZA" sz="1600" b="0" i="0" u="none" strike="noStrike" kern="1200" dirty="0" smtClean="0">
                          <a:solidFill>
                            <a:srgbClr val="000000"/>
                          </a:solidFill>
                          <a:effectLst/>
                          <a:latin typeface="Arial Narrow" panose="020B0606020202030204" pitchFamily="34" charset="0"/>
                          <a:ea typeface="+mn-ea"/>
                          <a:cs typeface="+mn-cs"/>
                        </a:rPr>
                        <a:t>the</a:t>
                      </a:r>
                    </a:p>
                    <a:p>
                      <a:pPr marL="0" indent="0" algn="just" defTabSz="914400" rtl="0" eaLnBrk="1" fontAlgn="t" latinLnBrk="0" hangingPunct="1">
                        <a:buNone/>
                      </a:pPr>
                      <a:r>
                        <a:rPr lang="en-ZA" sz="1600" b="0" i="0" u="none" strike="noStrike" kern="1200" dirty="0" smtClean="0">
                          <a:solidFill>
                            <a:srgbClr val="000000"/>
                          </a:solidFill>
                          <a:effectLst/>
                          <a:latin typeface="Arial Narrow" panose="020B0606020202030204" pitchFamily="34" charset="0"/>
                          <a:ea typeface="+mn-ea"/>
                          <a:cs typeface="+mn-cs"/>
                        </a:rPr>
                        <a:t>       NTSS. </a:t>
                      </a:r>
                      <a:endParaRPr lang="en-ZA" sz="1600" b="0" i="0" u="none" strike="noStrike" kern="1200" dirty="0">
                        <a:solidFill>
                          <a:srgbClr val="000000"/>
                        </a:solidFill>
                        <a:effectLst/>
                        <a:latin typeface="Arial Narrow" panose="020B0606020202030204" pitchFamily="34" charset="0"/>
                        <a:ea typeface="+mn-ea"/>
                        <a:cs typeface="+mn-cs"/>
                      </a:endParaRPr>
                    </a:p>
                  </a:txBody>
                  <a:tcPr marL="85725" marR="86400" marT="0" marB="0">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smtClean="0">
                          <a:solidFill>
                            <a:srgbClr val="000000"/>
                          </a:solidFill>
                          <a:effectLst/>
                          <a:latin typeface="Arial Narrow" panose="020B0606020202030204" pitchFamily="34" charset="0"/>
                        </a:rPr>
                        <a:t>Awareness-raising on the revised NTSS.</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latin typeface="Arial Narrow" panose="020B0606020202030204" pitchFamily="34" charset="0"/>
                        </a:rPr>
                        <a:t>Draft NTSS developed and stakeholder consultations undertaken in six provinces, namely, KwaZulu-Natal, Northern Cape, North West, Free State, Western Cape and Eastern Cape.</a:t>
                      </a: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18</a:t>
            </a:fld>
            <a:endParaRPr lang="en-ZA" altLang="en-US" dirty="0"/>
          </a:p>
        </p:txBody>
      </p:sp>
      <p:sp>
        <p:nvSpPr>
          <p:cNvPr id="4" name="Footer Placeholder 3"/>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1576654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3451739087"/>
              </p:ext>
            </p:extLst>
          </p:nvPr>
        </p:nvGraphicFramePr>
        <p:xfrm>
          <a:off x="1828800" y="304800"/>
          <a:ext cx="6934200" cy="5768832"/>
        </p:xfrm>
        <a:graphic>
          <a:graphicData uri="http://schemas.openxmlformats.org/drawingml/2006/table">
            <a:tbl>
              <a:tblPr/>
              <a:tblGrid>
                <a:gridCol w="1917970"/>
                <a:gridCol w="1770434"/>
                <a:gridCol w="1401594"/>
                <a:gridCol w="1844202"/>
              </a:tblGrid>
              <a:tr h="566904">
                <a:tc gridSpan="4">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kumimoji="0" lang="en-ZA"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To create an enabling legislative and regulatory environment for tourism development and growth.</a:t>
                      </a:r>
                      <a:endParaRPr kumimoji="0" lang="en-US" sz="1600" b="0" i="0" u="none" strike="noStrike" kern="1200" cap="none" spc="0" normalizeH="0" baseline="0" noProof="0" dirty="0">
                        <a:ln>
                          <a:noFill/>
                        </a:ln>
                        <a:solidFill>
                          <a:srgbClr val="000000"/>
                        </a:solidFill>
                        <a:effectLst/>
                        <a:uLnTx/>
                        <a:uFillTx/>
                        <a:latin typeface="Arial Narrow"/>
                        <a:ea typeface="+mn-ea"/>
                        <a:cs typeface="+mn-cs"/>
                      </a:endParaRPr>
                    </a:p>
                  </a:txBody>
                  <a:tcPr marL="86400" marR="864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99429">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867267">
                <a:tc>
                  <a:txBody>
                    <a:bodyPr/>
                    <a:lstStyle/>
                    <a:p>
                      <a:pPr marL="342900" indent="-342900" algn="just" fontAlgn="t">
                        <a:buFont typeface="+mj-lt"/>
                        <a:buAutoNum type="arabicPeriod" startAt="2"/>
                      </a:pPr>
                      <a:r>
                        <a:rPr lang="en-US" sz="1600" b="0" i="0" u="none" strike="noStrike" dirty="0" smtClean="0">
                          <a:solidFill>
                            <a:schemeClr val="tx1"/>
                          </a:solidFill>
                          <a:latin typeface="Arial Narrow"/>
                        </a:rPr>
                        <a:t>Number of policy documents developed on the implementation of the Tourism Act, 2014 (Act 3 of 2014).</a:t>
                      </a:r>
                    </a:p>
                    <a:p>
                      <a:pPr marL="0" indent="0" algn="just" fontAlgn="t">
                        <a:buFont typeface="+mj-lt"/>
                        <a:buNone/>
                      </a:pPr>
                      <a:endParaRPr lang="en-US" sz="1600" b="0" i="0" u="none" strike="noStrike" dirty="0">
                        <a:solidFill>
                          <a:schemeClr val="tx1"/>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defTabSz="914400" rtl="0" eaLnBrk="1" fontAlgn="t" latinLnBrk="0" hangingPunct="1"/>
                      <a:r>
                        <a:rPr lang="en-US" sz="1600" b="0" i="0" u="none" strike="noStrike" kern="1200" dirty="0" smtClean="0">
                          <a:solidFill>
                            <a:srgbClr val="000000"/>
                          </a:solidFill>
                          <a:effectLst/>
                          <a:latin typeface="Arial Narrow" panose="020B0606020202030204" pitchFamily="34" charset="0"/>
                          <a:ea typeface="+mn-ea"/>
                          <a:cs typeface="+mn-cs"/>
                        </a:rPr>
                        <a:t>2. Development of new regulations for tourist guides.</a:t>
                      </a:r>
                      <a:endParaRPr lang="en-US" sz="1600" b="0" i="0" u="none" strike="noStrike" kern="1200" dirty="0">
                        <a:solidFill>
                          <a:srgbClr val="000000"/>
                        </a:solidFill>
                        <a:effectLst/>
                        <a:latin typeface="Arial Narrow" panose="020B0606020202030204" pitchFamily="34" charset="0"/>
                        <a:ea typeface="+mn-ea"/>
                        <a:cs typeface="+mn-cs"/>
                      </a:endParaRPr>
                    </a:p>
                  </a:txBody>
                  <a:tcPr marL="85725" marR="86400" marT="9525"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smtClean="0">
                          <a:solidFill>
                            <a:srgbClr val="000000"/>
                          </a:solidFill>
                          <a:effectLst/>
                          <a:latin typeface="Arial Narrow" panose="020B0606020202030204" pitchFamily="34" charset="0"/>
                        </a:rPr>
                        <a:t>Final draft regulations</a:t>
                      </a:r>
                    </a:p>
                    <a:p>
                      <a:pPr algn="just" fontAlgn="t"/>
                      <a:r>
                        <a:rPr lang="en-US" sz="1600" b="0" i="0" u="none" strike="noStrike" dirty="0" smtClean="0">
                          <a:solidFill>
                            <a:srgbClr val="000000"/>
                          </a:solidFill>
                          <a:effectLst/>
                          <a:latin typeface="Arial Narrow" panose="020B0606020202030204" pitchFamily="34" charset="0"/>
                        </a:rPr>
                        <a:t>approved and submitted for</a:t>
                      </a:r>
                    </a:p>
                    <a:p>
                      <a:pPr algn="just" fontAlgn="t"/>
                      <a:r>
                        <a:rPr lang="en-US" sz="1600" b="0" i="0" u="none" strike="noStrike" dirty="0" smtClean="0">
                          <a:solidFill>
                            <a:srgbClr val="000000"/>
                          </a:solidFill>
                          <a:effectLst/>
                          <a:latin typeface="Arial Narrow" panose="020B0606020202030204" pitchFamily="34" charset="0"/>
                        </a:rPr>
                        <a:t>gazetting.</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US" sz="1600" dirty="0" smtClean="0">
                          <a:latin typeface="Arial Narrow" panose="020B0606020202030204" pitchFamily="34" charset="0"/>
                        </a:rPr>
                        <a:t>Final draft regulations</a:t>
                      </a:r>
                    </a:p>
                    <a:p>
                      <a:pPr algn="just"/>
                      <a:r>
                        <a:rPr lang="en-US" sz="1600" dirty="0" smtClean="0">
                          <a:latin typeface="Arial Narrow" panose="020B0606020202030204" pitchFamily="34" charset="0"/>
                        </a:rPr>
                        <a:t>approved and</a:t>
                      </a:r>
                      <a:r>
                        <a:rPr lang="en-US" sz="1600" baseline="0" dirty="0" smtClean="0">
                          <a:latin typeface="Arial Narrow" panose="020B0606020202030204" pitchFamily="34" charset="0"/>
                        </a:rPr>
                        <a:t> </a:t>
                      </a:r>
                      <a:r>
                        <a:rPr lang="en-US" sz="1600" dirty="0" smtClean="0">
                          <a:latin typeface="Arial Narrow" panose="020B0606020202030204" pitchFamily="34" charset="0"/>
                        </a:rPr>
                        <a:t>submitted for gazetting. </a:t>
                      </a:r>
                      <a:endParaRPr lang="en-US" sz="1600" dirty="0">
                        <a:latin typeface="Arial Narrow" panose="020B0606020202030204" pitchFamily="34" charset="0"/>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147">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 To accelerate the transformation of the tourism sector.</a:t>
                      </a:r>
                      <a:endParaRPr kumimoji="0" lang="en-GB" sz="16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algn="just" defTabSz="914400" rtl="0" eaLnBrk="1" fontAlgn="t" latinLnBrk="0" hangingPunct="1"/>
                      <a:endParaRPr lang="en-US" sz="1600" b="0" i="0" u="none" strike="noStrike" kern="1200" dirty="0">
                        <a:solidFill>
                          <a:srgbClr val="000000"/>
                        </a:solidFill>
                        <a:effectLst/>
                        <a:latin typeface="Arial Narrow" panose="020B0606020202030204" pitchFamily="34" charset="0"/>
                        <a:ea typeface="+mn-ea"/>
                        <a:cs typeface="+mn-cs"/>
                      </a:endParaRPr>
                    </a:p>
                  </a:txBody>
                  <a:tcPr marL="85725" marR="86400" marT="9525"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just" fontAlgn="t"/>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just"/>
                      <a:endParaRPr lang="en-US" sz="1600" dirty="0">
                        <a:latin typeface="Arial Narrow" panose="020B0606020202030204" pitchFamily="34" charset="0"/>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387">
                <a:tc rowSpan="2">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3"/>
                        <a:tabLst/>
                        <a:defRPr/>
                      </a:pPr>
                      <a:r>
                        <a:rPr kumimoji="0" lang="en-US" sz="1600" b="0" i="0" u="none" strike="noStrike" kern="1200" cap="none" spc="0" normalizeH="0" baseline="0" noProof="0" dirty="0" smtClean="0">
                          <a:ln>
                            <a:noFill/>
                          </a:ln>
                          <a:solidFill>
                            <a:srgbClr val="000000"/>
                          </a:solidFill>
                          <a:effectLst/>
                          <a:uLnTx/>
                          <a:uFillTx/>
                          <a:latin typeface="Arial Narrow"/>
                          <a:ea typeface="+mn-ea"/>
                          <a:cs typeface="+mn-cs"/>
                        </a:rPr>
                        <a:t>Number of initiatives supported to promote B-BBEE implementation.</a:t>
                      </a:r>
                    </a:p>
                    <a:p>
                      <a:pPr marL="342900" indent="-342900" algn="just" fontAlgn="t">
                        <a:buFont typeface="+mj-lt"/>
                        <a:buAutoNum type="arabicPeriod" startAt="2"/>
                      </a:pPr>
                      <a:endParaRPr lang="en-US" sz="1600" b="0" i="0" u="none" strike="noStrike" dirty="0">
                        <a:solidFill>
                          <a:schemeClr val="tx1"/>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One initiative:</a:t>
                      </a:r>
                      <a:endPar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txBody>
                  <a:tcPr marL="85725" marR="86400" marT="9525"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just" fontAlgn="t"/>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just"/>
                      <a:endParaRPr lang="en-US" sz="1600" dirty="0">
                        <a:latin typeface="Arial Narrow" panose="020B0606020202030204" pitchFamily="34" charset="0"/>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7267">
                <a:tc vMerge="1">
                  <a:txBody>
                    <a:bodyPr/>
                    <a:lstStyle/>
                    <a:p>
                      <a:pPr marL="342900" indent="-342900" algn="just" fontAlgn="t">
                        <a:buFont typeface="+mj-lt"/>
                        <a:buAutoNum type="arabicPeriod" startAt="2"/>
                      </a:pPr>
                      <a:endParaRPr lang="en-US" sz="1600" b="0" i="0" u="none" strike="noStrike" dirty="0">
                        <a:solidFill>
                          <a:schemeClr val="tx1"/>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Developing enterprise and supplier development </a:t>
                      </a:r>
                      <a:r>
                        <a:rPr kumimoji="0" lang="en-US" sz="1600" b="0"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mn-cs"/>
                        </a:rPr>
                        <a:t>programme</a:t>
                      </a:r>
                      <a: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to accelerate SMMEs’ empowerment in the tourism sector.</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txBody>
                  <a:tcPr marL="85725" marR="86400" marT="9525"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smtClean="0">
                          <a:solidFill>
                            <a:srgbClr val="000000"/>
                          </a:solidFill>
                          <a:effectLst/>
                          <a:latin typeface="Arial Narrow" panose="020B0606020202030204" pitchFamily="34" charset="0"/>
                        </a:rPr>
                        <a:t>Testing of the database functionalities.</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Arial Narrow"/>
                          <a:ea typeface="+mn-ea"/>
                          <a:cs typeface="+mn-cs"/>
                        </a:rPr>
                        <a:t>Testing of the database</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Arial Narrow"/>
                          <a:ea typeface="+mn-ea"/>
                          <a:cs typeface="+mn-cs"/>
                        </a:rPr>
                        <a:t>functionalities conducted.</a:t>
                      </a:r>
                      <a:endParaRPr kumimoji="0" lang="en-US" sz="1600" b="0" i="0" u="none" strike="noStrike" kern="1200" cap="none" spc="0" normalizeH="0" baseline="0" noProof="0" dirty="0">
                        <a:ln>
                          <a:noFill/>
                        </a:ln>
                        <a:solidFill>
                          <a:schemeClr val="tx1"/>
                        </a:solidFill>
                        <a:effectLst/>
                        <a:uLnTx/>
                        <a:uFillTx/>
                        <a:latin typeface="Arial Narrow"/>
                        <a:ea typeface="+mn-ea"/>
                        <a:cs typeface="+mn-cs"/>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19</a:t>
            </a:fld>
            <a:endParaRPr lang="en-ZA" altLang="en-US" dirty="0"/>
          </a:p>
        </p:txBody>
      </p:sp>
      <p:sp>
        <p:nvSpPr>
          <p:cNvPr id="4" name="Footer Placeholder 3"/>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2349535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r="80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F236E4-C43B-47D9-92F3-DF5FF92BE2C0}" type="slidenum">
              <a:rPr lang="en-ZA" smtClean="0">
                <a:solidFill>
                  <a:prstClr val="black">
                    <a:tint val="75000"/>
                  </a:prstClr>
                </a:solidFill>
              </a:rPr>
              <a:pPr/>
              <a:t>2</a:t>
            </a:fld>
            <a:endParaRPr lang="en-ZA" dirty="0">
              <a:solidFill>
                <a:prstClr val="black">
                  <a:tint val="75000"/>
                </a:prstClr>
              </a:solidFill>
            </a:endParaRPr>
          </a:p>
        </p:txBody>
      </p:sp>
      <p:sp>
        <p:nvSpPr>
          <p:cNvPr id="7" name="Title 1"/>
          <p:cNvSpPr>
            <a:spLocks noGrp="1"/>
          </p:cNvSpPr>
          <p:nvPr>
            <p:ph type="title"/>
          </p:nvPr>
        </p:nvSpPr>
        <p:spPr>
          <a:xfrm>
            <a:off x="1752600" y="274638"/>
            <a:ext cx="6858000" cy="487362"/>
          </a:xfrm>
        </p:spPr>
        <p:txBody>
          <a:bodyPr>
            <a:normAutofit fontScale="90000"/>
          </a:bodyPr>
          <a:lstStyle/>
          <a:p>
            <a:r>
              <a:rPr lang="en-ZA" sz="4000" dirty="0" smtClean="0">
                <a:latin typeface="Arial Narrow" pitchFamily="34" charset="0"/>
              </a:rPr>
              <a:t/>
            </a:r>
            <a:br>
              <a:rPr lang="en-ZA" sz="4000" dirty="0" smtClean="0">
                <a:latin typeface="Arial Narrow" pitchFamily="34" charset="0"/>
              </a:rPr>
            </a:br>
            <a:r>
              <a:rPr lang="en-ZA" sz="4000" dirty="0" smtClean="0">
                <a:latin typeface="Arial Narrow" pitchFamily="34" charset="0"/>
              </a:rPr>
              <a:t>Contents</a:t>
            </a:r>
            <a:r>
              <a:rPr lang="en-ZA" sz="4000" dirty="0">
                <a:latin typeface="Arial Narrow" pitchFamily="34" charset="0"/>
              </a:rPr>
              <a:t/>
            </a:r>
            <a:br>
              <a:rPr lang="en-ZA" sz="4000" dirty="0">
                <a:latin typeface="Arial Narrow" pitchFamily="34" charset="0"/>
              </a:rPr>
            </a:br>
            <a:endParaRPr lang="en-ZA" sz="4000" dirty="0">
              <a:latin typeface="Arial Narrow" pitchFamily="34" charset="0"/>
            </a:endParaRPr>
          </a:p>
        </p:txBody>
      </p:sp>
      <p:sp>
        <p:nvSpPr>
          <p:cNvPr id="8" name="Content Placeholder 2"/>
          <p:cNvSpPr>
            <a:spLocks noGrp="1"/>
          </p:cNvSpPr>
          <p:nvPr>
            <p:ph idx="1"/>
          </p:nvPr>
        </p:nvSpPr>
        <p:spPr>
          <a:xfrm>
            <a:off x="1752600" y="1066800"/>
            <a:ext cx="6934200" cy="3200400"/>
          </a:xfrm>
        </p:spPr>
        <p:txBody>
          <a:bodyPr>
            <a:noAutofit/>
          </a:bodyPr>
          <a:lstStyle/>
          <a:p>
            <a:pPr marL="457200" indent="-457200" algn="just">
              <a:lnSpc>
                <a:spcPct val="160000"/>
              </a:lnSpc>
              <a:buFont typeface="+mj-lt"/>
              <a:buAutoNum type="arabicPeriod"/>
            </a:pPr>
            <a:r>
              <a:rPr lang="en-US" sz="2800" dirty="0" smtClean="0">
                <a:latin typeface="Arial Narrow" pitchFamily="34" charset="0"/>
              </a:rPr>
              <a:t>Financial Information. </a:t>
            </a:r>
            <a:endParaRPr lang="en-US" sz="2800" dirty="0">
              <a:latin typeface="Arial Narrow" pitchFamily="34" charset="0"/>
            </a:endParaRPr>
          </a:p>
          <a:p>
            <a:pPr marL="457200" indent="-457200" algn="just">
              <a:lnSpc>
                <a:spcPct val="160000"/>
              </a:lnSpc>
              <a:buFont typeface="+mj-lt"/>
              <a:buAutoNum type="arabicPeriod"/>
            </a:pPr>
            <a:r>
              <a:rPr lang="en-US" sz="2800" dirty="0" err="1" smtClean="0">
                <a:latin typeface="Arial Narrow" pitchFamily="34" charset="0"/>
              </a:rPr>
              <a:t>Programme</a:t>
            </a:r>
            <a:r>
              <a:rPr lang="en-US" sz="2800" dirty="0" smtClean="0">
                <a:latin typeface="Arial Narrow" pitchFamily="34" charset="0"/>
              </a:rPr>
              <a:t> Performance Information. </a:t>
            </a:r>
          </a:p>
          <a:p>
            <a:pPr marL="457200" indent="-457200" algn="just">
              <a:lnSpc>
                <a:spcPct val="160000"/>
              </a:lnSpc>
              <a:buFont typeface="+mj-lt"/>
              <a:buAutoNum type="arabicPeriod"/>
            </a:pPr>
            <a:r>
              <a:rPr lang="en-US" sz="2800" dirty="0" smtClean="0">
                <a:latin typeface="Arial Narrow" pitchFamily="34" charset="0"/>
              </a:rPr>
              <a:t>Human </a:t>
            </a:r>
            <a:r>
              <a:rPr lang="en-US" sz="2800" dirty="0">
                <a:latin typeface="Arial Narrow" pitchFamily="34" charset="0"/>
              </a:rPr>
              <a:t>R</a:t>
            </a:r>
            <a:r>
              <a:rPr lang="en-US" sz="2800" dirty="0" smtClean="0">
                <a:latin typeface="Arial Narrow" pitchFamily="34" charset="0"/>
              </a:rPr>
              <a:t>esource Information. </a:t>
            </a:r>
          </a:p>
          <a:p>
            <a:pPr marL="457200" indent="-457200" algn="just">
              <a:lnSpc>
                <a:spcPct val="160000"/>
              </a:lnSpc>
              <a:buFont typeface="+mj-lt"/>
              <a:buAutoNum type="arabicPeriod"/>
            </a:pPr>
            <a:r>
              <a:rPr lang="en-US" sz="2800" dirty="0" smtClean="0">
                <a:latin typeface="Arial Narrow" pitchFamily="34" charset="0"/>
              </a:rPr>
              <a:t>Service Delivery.</a:t>
            </a:r>
          </a:p>
          <a:p>
            <a:pPr marL="0" indent="0" algn="just">
              <a:lnSpc>
                <a:spcPct val="160000"/>
              </a:lnSpc>
              <a:buNone/>
            </a:pPr>
            <a:endParaRPr lang="en-US" sz="2800" dirty="0" smtClean="0">
              <a:latin typeface="Arial Narrow" pitchFamily="34" charset="0"/>
            </a:endParaRPr>
          </a:p>
          <a:p>
            <a:pPr marL="457200" lvl="1" indent="0" algn="just">
              <a:buNone/>
            </a:pPr>
            <a:endParaRPr lang="en-US" dirty="0" smtClean="0">
              <a:latin typeface="Arial Narrow" pitchFamily="34" charset="0"/>
            </a:endParaRPr>
          </a:p>
          <a:p>
            <a:pPr marL="0" indent="0">
              <a:buNone/>
            </a:pPr>
            <a:endParaRPr lang="en-US" sz="2800" dirty="0">
              <a:latin typeface="Arial Narrow" pitchFamily="34" charset="0"/>
            </a:endParaRPr>
          </a:p>
          <a:p>
            <a:pPr marL="0" indent="0">
              <a:buNone/>
            </a:pPr>
            <a:endParaRPr lang="en-US" sz="2800" dirty="0" smtClean="0">
              <a:latin typeface="Arial Narrow" pitchFamily="34" charset="0"/>
            </a:endParaRPr>
          </a:p>
          <a:p>
            <a:endParaRPr lang="en-US" sz="2800" dirty="0" smtClean="0">
              <a:latin typeface="Arial Narrow" pitchFamily="34" charset="0"/>
            </a:endParaRPr>
          </a:p>
        </p:txBody>
      </p:sp>
      <p:sp>
        <p:nvSpPr>
          <p:cNvPr id="3" name="Footer Placeholder 2"/>
          <p:cNvSpPr>
            <a:spLocks noGrp="1"/>
          </p:cNvSpPr>
          <p:nvPr>
            <p:ph type="ftr" sz="quarter" idx="11"/>
          </p:nvPr>
        </p:nvSpPr>
        <p:spPr/>
        <p:txBody>
          <a:bodyPr/>
          <a:lstStyle/>
          <a:p>
            <a:r>
              <a:rPr lang="en-ZA" smtClean="0">
                <a:solidFill>
                  <a:prstClr val="black">
                    <a:tint val="75000"/>
                  </a:prstClr>
                </a:solidFill>
              </a:rPr>
              <a:t>2015-16 Quarter 1 Report - Actual Data</a:t>
            </a:r>
            <a:endParaRPr lang="en-ZA" dirty="0">
              <a:solidFill>
                <a:prstClr val="black">
                  <a:tint val="75000"/>
                </a:prstClr>
              </a:solidFill>
            </a:endParaRPr>
          </a:p>
        </p:txBody>
      </p:sp>
    </p:spTree>
    <p:extLst>
      <p:ext uri="{BB962C8B-B14F-4D97-AF65-F5344CB8AC3E}">
        <p14:creationId xmlns:p14="http://schemas.microsoft.com/office/powerpoint/2010/main" val="2016690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3" name="Content Placeholder 4"/>
          <p:cNvGraphicFramePr>
            <a:graphicFrameLocks noGrp="1"/>
          </p:cNvGraphicFramePr>
          <p:nvPr>
            <p:ph idx="1"/>
            <p:extLst>
              <p:ext uri="{D42A27DB-BD31-4B8C-83A1-F6EECF244321}">
                <p14:modId xmlns:p14="http://schemas.microsoft.com/office/powerpoint/2010/main" val="2903758588"/>
              </p:ext>
            </p:extLst>
          </p:nvPr>
        </p:nvGraphicFramePr>
        <p:xfrm>
          <a:off x="1828800" y="219470"/>
          <a:ext cx="7016546" cy="3794760"/>
        </p:xfrm>
        <a:graphic>
          <a:graphicData uri="http://schemas.openxmlformats.org/drawingml/2006/table">
            <a:tbl>
              <a:tblPr/>
              <a:tblGrid>
                <a:gridCol w="1676400"/>
                <a:gridCol w="1752600"/>
                <a:gridCol w="1698260"/>
                <a:gridCol w="1889286"/>
              </a:tblGrid>
              <a:tr h="533400">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To facilitate tourism capacity-building </a:t>
                      </a:r>
                      <a:r>
                        <a:rPr kumimoji="0" lang="en-US" sz="1600" b="1" i="0" u="none" strike="noStrike" kern="1200" cap="none" spc="0" normalizeH="0" baseline="0" noProof="0" dirty="0" err="1" smtClean="0">
                          <a:ln>
                            <a:noFill/>
                          </a:ln>
                          <a:solidFill>
                            <a:prstClr val="black"/>
                          </a:solidFill>
                          <a:effectLst/>
                          <a:uLnTx/>
                          <a:uFillTx/>
                          <a:latin typeface="Arial Narrow" pitchFamily="34" charset="0"/>
                          <a:ea typeface="+mn-ea"/>
                          <a:cs typeface="+mn-cs"/>
                        </a:rPr>
                        <a:t>programmes</a:t>
                      </a:r>
                      <a:r>
                        <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a:t>
                      </a:r>
                      <a:endParaRPr kumimoji="0" lang="en-GB" sz="16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86400" marR="86400"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US"/>
                    </a:p>
                  </a:txBody>
                  <a:tcPr/>
                </a:tc>
              </a:tr>
              <a:tr h="512459">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344410">
                <a:tc rowSpan="2">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4"/>
                        <a:tabLst/>
                        <a:defRPr/>
                      </a:pPr>
                      <a:r>
                        <a:rPr kumimoji="0" lang="en-US" sz="1600" b="0" i="0" u="none" strike="noStrike" kern="1200" cap="none" spc="0" normalizeH="0" baseline="0" noProof="0" dirty="0" smtClean="0">
                          <a:ln>
                            <a:noFill/>
                          </a:ln>
                          <a:solidFill>
                            <a:srgbClr val="000000"/>
                          </a:solidFill>
                          <a:effectLst/>
                          <a:uLnTx/>
                          <a:uFillTx/>
                          <a:latin typeface="Arial Narrow"/>
                          <a:ea typeface="+mn-ea"/>
                          <a:cs typeface="+mn-cs"/>
                        </a:rPr>
                        <a:t>Number of initiatives aimed at supporting tourism development and growth at local-government level.</a:t>
                      </a:r>
                    </a:p>
                    <a:p>
                      <a:pPr marL="0" marR="0" lvl="0" indent="0" algn="just" defTabSz="914400" rtl="0" eaLnBrk="1" fontAlgn="t" latinLnBrk="0" hangingPunct="1">
                        <a:lnSpc>
                          <a:spcPct val="100000"/>
                        </a:lnSpc>
                        <a:spcBef>
                          <a:spcPts val="0"/>
                        </a:spcBef>
                        <a:spcAft>
                          <a:spcPts val="0"/>
                        </a:spcAft>
                        <a:buClrTx/>
                        <a:buSzTx/>
                        <a:buFont typeface="+mj-lt"/>
                        <a:buNone/>
                        <a:tabLst/>
                        <a:defRPr/>
                      </a:pPr>
                      <a:endParaRPr kumimoji="0" lang="en-US" sz="1600" b="0" i="0" u="none" strike="noStrike" kern="1200" cap="none" spc="0" normalizeH="0" baseline="0" noProof="0" dirty="0" smtClean="0">
                        <a:ln>
                          <a:noFill/>
                        </a:ln>
                        <a:solidFill>
                          <a:srgbClr val="000000"/>
                        </a:solidFill>
                        <a:effectLst/>
                        <a:uLnTx/>
                        <a:uFillTx/>
                        <a:latin typeface="Arial Narrow"/>
                        <a:ea typeface="+mn-ea"/>
                        <a:cs typeface="+mn-cs"/>
                      </a:endParaRP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algn="l" fontAlgn="t"/>
                      <a:r>
                        <a:rPr lang="en-ZA" sz="1600" b="1" i="0" u="none" strike="noStrike" dirty="0">
                          <a:solidFill>
                            <a:srgbClr val="000000"/>
                          </a:solidFill>
                          <a:effectLst/>
                          <a:latin typeface="Arial Narrow" panose="020B0606020202030204" pitchFamily="34" charset="0"/>
                        </a:rPr>
                        <a:t>One initiative</a:t>
                      </a:r>
                      <a:r>
                        <a:rPr lang="en-ZA" sz="1600" b="1" i="0" u="none" strike="noStrike" dirty="0" smtClean="0">
                          <a:solidFill>
                            <a:srgbClr val="000000"/>
                          </a:solidFill>
                          <a:effectLst/>
                          <a:latin typeface="Arial Narrow" panose="020B0606020202030204" pitchFamily="34" charset="0"/>
                        </a:rPr>
                        <a:t>:</a:t>
                      </a: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just" fontAlgn="t"/>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schemeClr val="tx1"/>
                        </a:solidFill>
                        <a:effectLst/>
                        <a:uLnTx/>
                        <a:uFillTx/>
                        <a:latin typeface="Arial Narrow"/>
                        <a:ea typeface="+mn-ea"/>
                        <a:cs typeface="+mn-cs"/>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7400">
                <a:tc vMerge="1">
                  <a:txBody>
                    <a:bodyPr/>
                    <a:lstStyle/>
                    <a:p>
                      <a:pPr algn="just" fontAlgn="t"/>
                      <a:endParaRPr lang="en-ZA"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Capacity-building for tourism practitioners and policymakers at local government level.</a:t>
                      </a:r>
                    </a:p>
                  </a:txBody>
                  <a:tcPr marL="85725" marR="86400" marT="9525"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smtClean="0">
                          <a:solidFill>
                            <a:srgbClr val="000000"/>
                          </a:solidFill>
                          <a:effectLst/>
                          <a:latin typeface="Arial Narrow" panose="020B0606020202030204" pitchFamily="34" charset="0"/>
                        </a:rPr>
                        <a:t>Facilitation of tourism capacity-building for policymakers at local government level, and report developed.</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Narrow"/>
                          <a:ea typeface="+mn-ea"/>
                          <a:cs typeface="+mn-cs"/>
                        </a:rPr>
                        <a:t>Tourism</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Narrow"/>
                          <a:ea typeface="+mn-ea"/>
                          <a:cs typeface="+mn-cs"/>
                        </a:rPr>
                        <a:t>capacity-building for</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Narrow"/>
                          <a:ea typeface="+mn-ea"/>
                          <a:cs typeface="+mn-cs"/>
                        </a:rPr>
                        <a:t>policymakers at local</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Narrow"/>
                          <a:ea typeface="+mn-ea"/>
                          <a:cs typeface="+mn-cs"/>
                        </a:rPr>
                        <a:t>government level, facilitated and report</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Narrow"/>
                          <a:ea typeface="+mn-ea"/>
                          <a:cs typeface="+mn-cs"/>
                        </a:rPr>
                        <a:t>developed. </a:t>
                      </a:r>
                      <a:endParaRPr kumimoji="0" lang="en-US" sz="1600" b="0" i="0" u="none" strike="noStrike" kern="1200" cap="none" spc="0" normalizeH="0" baseline="0" noProof="0" dirty="0">
                        <a:ln>
                          <a:noFill/>
                        </a:ln>
                        <a:solidFill>
                          <a:schemeClr val="tx1"/>
                        </a:solidFill>
                        <a:effectLst/>
                        <a:uLnTx/>
                        <a:uFillTx/>
                        <a:latin typeface="Arial Narrow"/>
                        <a:ea typeface="+mn-ea"/>
                        <a:cs typeface="+mn-cs"/>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20</a:t>
            </a:fld>
            <a:endParaRPr lang="en-ZA" altLang="en-US" dirty="0"/>
          </a:p>
        </p:txBody>
      </p:sp>
      <p:sp>
        <p:nvSpPr>
          <p:cNvPr id="4" name="Footer Placeholder 3"/>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2415683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38571236"/>
              </p:ext>
            </p:extLst>
          </p:nvPr>
        </p:nvGraphicFramePr>
        <p:xfrm>
          <a:off x="1905000" y="304801"/>
          <a:ext cx="7086599" cy="5180615"/>
        </p:xfrm>
        <a:graphic>
          <a:graphicData uri="http://schemas.openxmlformats.org/drawingml/2006/table">
            <a:tbl>
              <a:tblPr/>
              <a:tblGrid>
                <a:gridCol w="1907621"/>
                <a:gridCol w="1557985"/>
                <a:gridCol w="1709704"/>
                <a:gridCol w="1911289"/>
              </a:tblGrid>
              <a:tr h="402980">
                <a:tc gridSpan="4">
                  <a:txBody>
                    <a:bodyPr/>
                    <a:lstStyle/>
                    <a:p>
                      <a:pPr algn="just"/>
                      <a:r>
                        <a:rPr lang="en-ZA" sz="1600" b="1" kern="1200" dirty="0" smtClean="0">
                          <a:solidFill>
                            <a:schemeClr val="tx1"/>
                          </a:solidFill>
                          <a:latin typeface="Arial Narrow" pitchFamily="34" charset="0"/>
                          <a:ea typeface="+mn-ea"/>
                          <a:cs typeface="+mn-cs"/>
                        </a:rPr>
                        <a:t>Strategic objective: To facilitate tourism capacity-building programmes.</a:t>
                      </a:r>
                      <a:endParaRPr lang="en-GB" sz="1600" b="1" kern="1200" dirty="0" smtClean="0">
                        <a:solidFill>
                          <a:schemeClr val="tx1"/>
                        </a:solidFill>
                        <a:latin typeface="Arial Narrow" pitchFamily="34" charset="0"/>
                        <a:ea typeface="+mn-ea"/>
                        <a:cs typeface="+mn-cs"/>
                      </a:endParaRPr>
                    </a:p>
                  </a:txBody>
                  <a:tcPr marL="86400" marR="864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15686">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291531">
                <a:tc rowSpan="3">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kumimoji="0" lang="en-US" sz="16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Number of capacity-building initiatives to support the </a:t>
                      </a:r>
                      <a:r>
                        <a:rPr kumimoji="0" lang="en-US" sz="1600" b="0" i="0" u="none" strike="noStrike" kern="1200" cap="none" spc="0" normalizeH="0" baseline="0" noProof="0" dirty="0" err="1" smtClean="0">
                          <a:ln>
                            <a:noFill/>
                          </a:ln>
                          <a:solidFill>
                            <a:prstClr val="black"/>
                          </a:solidFill>
                          <a:effectLst/>
                          <a:uLnTx/>
                          <a:uFillTx/>
                          <a:latin typeface="Arial Narrow" panose="020B0606020202030204" pitchFamily="34" charset="0"/>
                          <a:ea typeface="+mn-ea"/>
                          <a:cs typeface="+mn-cs"/>
                        </a:rPr>
                        <a:t>implementa-tion</a:t>
                      </a:r>
                      <a:r>
                        <a:rPr kumimoji="0" lang="en-US" sz="16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of responsible tourism (UA).</a:t>
                      </a:r>
                    </a:p>
                    <a:p>
                      <a:pPr marL="342900" indent="-342900" algn="just" fontAlgn="t">
                        <a:buFont typeface="+mj-lt"/>
                        <a:buAutoNum type="arabicPeriod" startAt="4"/>
                      </a:pPr>
                      <a:endParaRPr lang="en-US" sz="1600" b="0" i="0" u="none" strike="noStrike" dirty="0">
                        <a:solidFill>
                          <a:srgbClr val="000000"/>
                        </a:solidFill>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algn="l" fontAlgn="t"/>
                      <a:r>
                        <a:rPr lang="en-ZA" sz="1600" b="1" i="0" u="none" strike="noStrike" dirty="0">
                          <a:solidFill>
                            <a:srgbClr val="000000"/>
                          </a:solidFill>
                          <a:effectLst/>
                          <a:latin typeface="Arial Narrow" panose="020B0606020202030204" pitchFamily="34" charset="0"/>
                        </a:rPr>
                        <a:t>One initiative</a:t>
                      </a:r>
                      <a:r>
                        <a:rPr lang="en-ZA" sz="1600" b="1" i="0" u="none" strike="noStrike" dirty="0" smtClean="0">
                          <a:solidFill>
                            <a:srgbClr val="000000"/>
                          </a:solidFill>
                          <a:effectLst/>
                          <a:latin typeface="Arial Narrow" panose="020B0606020202030204" pitchFamily="34" charset="0"/>
                        </a:rPr>
                        <a:t>:</a:t>
                      </a:r>
                      <a:endParaRPr lang="en-ZA" sz="1600" b="1" i="0" u="none" strike="noStrike" dirty="0">
                        <a:solidFill>
                          <a:srgbClr val="000000"/>
                        </a:solidFill>
                        <a:effectLst/>
                        <a:latin typeface="Arial Narrow" panose="020B0606020202030204" pitchFamily="34" charset="0"/>
                      </a:endParaRP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dirty="0"/>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4178">
                <a:tc vMerge="1">
                  <a:txBody>
                    <a:bodyPr/>
                    <a:lstStyle/>
                    <a:p>
                      <a:endParaRPr lang="en-ZA"/>
                    </a:p>
                  </a:txBody>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Support the implementation of UA  in government-owned provincial parks, phase 1  UA stakeholder awareness. </a:t>
                      </a:r>
                    </a:p>
                    <a:p>
                      <a:pPr marL="0" marR="0" indent="0" algn="just" defTabSz="914400" rtl="0" eaLnBrk="1" fontAlgn="t"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Arial Narrow" panose="020B0606020202030204" pitchFamily="34" charset="0"/>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smtClean="0">
                          <a:solidFill>
                            <a:srgbClr val="000000"/>
                          </a:solidFill>
                          <a:effectLst/>
                          <a:latin typeface="Arial Narrow" panose="020B0606020202030204" pitchFamily="34" charset="0"/>
                        </a:rPr>
                        <a:t>UA awareness workshops and training</a:t>
                      </a:r>
                      <a:r>
                        <a:rPr lang="en-US" sz="1600" b="0" i="0" u="none" strike="noStrike" baseline="0" dirty="0" smtClean="0">
                          <a:solidFill>
                            <a:srgbClr val="000000"/>
                          </a:solidFill>
                          <a:effectLst/>
                          <a:latin typeface="Arial Narrow" panose="020B0606020202030204" pitchFamily="34" charset="0"/>
                        </a:rPr>
                        <a:t> </a:t>
                      </a:r>
                      <a:r>
                        <a:rPr lang="en-US" sz="1600" b="0" i="0" u="none" strike="noStrike" dirty="0" smtClean="0">
                          <a:solidFill>
                            <a:srgbClr val="000000"/>
                          </a:solidFill>
                          <a:effectLst/>
                          <a:latin typeface="Arial Narrow" panose="020B0606020202030204" pitchFamily="34" charset="0"/>
                        </a:rPr>
                        <a:t>conducted at three</a:t>
                      </a:r>
                      <a:r>
                        <a:rPr lang="en-US" sz="1600" b="0" i="0" u="none" strike="noStrike" baseline="0" dirty="0" smtClean="0">
                          <a:solidFill>
                            <a:srgbClr val="000000"/>
                          </a:solidFill>
                          <a:effectLst/>
                          <a:latin typeface="Arial Narrow" panose="020B0606020202030204" pitchFamily="34" charset="0"/>
                        </a:rPr>
                        <a:t> </a:t>
                      </a:r>
                      <a:r>
                        <a:rPr lang="en-US" sz="1600" b="0" i="0" u="none" strike="noStrike" dirty="0" smtClean="0">
                          <a:solidFill>
                            <a:srgbClr val="000000"/>
                          </a:solidFill>
                          <a:effectLst/>
                          <a:latin typeface="Arial Narrow" panose="020B0606020202030204" pitchFamily="34" charset="0"/>
                        </a:rPr>
                        <a:t>government-owned provincial parks in the three</a:t>
                      </a:r>
                      <a:r>
                        <a:rPr lang="en-US" sz="1600" b="0" i="0" u="none" strike="noStrike" baseline="0" dirty="0" smtClean="0">
                          <a:solidFill>
                            <a:srgbClr val="000000"/>
                          </a:solidFill>
                          <a:effectLst/>
                          <a:latin typeface="Arial Narrow" panose="020B0606020202030204" pitchFamily="34" charset="0"/>
                        </a:rPr>
                        <a:t> </a:t>
                      </a:r>
                      <a:r>
                        <a:rPr lang="en-US" sz="1600" b="0" i="0" u="none" strike="noStrike" dirty="0" smtClean="0">
                          <a:solidFill>
                            <a:srgbClr val="000000"/>
                          </a:solidFill>
                          <a:effectLst/>
                          <a:latin typeface="Arial Narrow" panose="020B0606020202030204" pitchFamily="34" charset="0"/>
                        </a:rPr>
                        <a:t>provinces.</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US" sz="1600" dirty="0" smtClean="0">
                          <a:latin typeface="Arial Narrow" panose="020B0606020202030204" pitchFamily="34" charset="0"/>
                        </a:rPr>
                        <a:t>UA awareness workshops and training conducted at three government-owned provincial parks in the three provinces</a:t>
                      </a:r>
                      <a:endParaRPr lang="en-US" sz="1600" dirty="0">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2424">
                <a:tc vMerge="1">
                  <a:txBody>
                    <a:bodyPr/>
                    <a:lstStyle/>
                    <a:p>
                      <a:pPr marL="342900" indent="-342900" algn="just" fontAlgn="t">
                        <a:buFont typeface="+mj-lt"/>
                        <a:buAutoNum type="arabicPeriod" startAt="4"/>
                      </a:pPr>
                      <a:endParaRPr lang="en-US" sz="1600" b="0" i="0" u="none" strike="noStrike" dirty="0">
                        <a:solidFill>
                          <a:srgbClr val="000000"/>
                        </a:solidFill>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Training of staff at government-owned provincial parks.</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US" sz="1600" dirty="0" smtClean="0">
                          <a:latin typeface="Arial Narrow" panose="020B0606020202030204" pitchFamily="34" charset="0"/>
                        </a:rPr>
                        <a:t>None</a:t>
                      </a:r>
                      <a:endParaRPr lang="en-US" sz="1600" dirty="0">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US" sz="1600" dirty="0" smtClean="0">
                          <a:latin typeface="Arial Narrow" panose="020B0606020202030204" pitchFamily="34" charset="0"/>
                        </a:rPr>
                        <a:t>None</a:t>
                      </a:r>
                      <a:endParaRPr lang="en-US" sz="1600" dirty="0">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21</a:t>
            </a:fld>
            <a:endParaRPr lang="en-ZA" altLang="en-US" dirty="0"/>
          </a:p>
        </p:txBody>
      </p:sp>
      <p:sp>
        <p:nvSpPr>
          <p:cNvPr id="4" name="Footer Placeholder 3"/>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1510388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987327835"/>
              </p:ext>
            </p:extLst>
          </p:nvPr>
        </p:nvGraphicFramePr>
        <p:xfrm>
          <a:off x="1905000" y="304800"/>
          <a:ext cx="6974839" cy="4028082"/>
        </p:xfrm>
        <a:graphic>
          <a:graphicData uri="http://schemas.openxmlformats.org/drawingml/2006/table">
            <a:tbl>
              <a:tblPr/>
              <a:tblGrid>
                <a:gridCol w="1658470"/>
                <a:gridCol w="1770530"/>
                <a:gridCol w="1640839"/>
                <a:gridCol w="1905000"/>
              </a:tblGrid>
              <a:tr h="529408">
                <a:tc gridSpan="4">
                  <a:txBody>
                    <a:bodyPr/>
                    <a:lstStyle/>
                    <a:p>
                      <a:pPr algn="just"/>
                      <a:r>
                        <a:rPr lang="en-US" sz="1600" b="1" kern="1200" dirty="0" smtClean="0">
                          <a:solidFill>
                            <a:schemeClr val="tx1"/>
                          </a:solidFill>
                          <a:latin typeface="Arial Narrow" pitchFamily="34" charset="0"/>
                          <a:ea typeface="+mn-ea"/>
                          <a:cs typeface="+mn-cs"/>
                        </a:rPr>
                        <a:t>Strategic objective: To facilitate tourism capacity-building programmes.</a:t>
                      </a:r>
                      <a:endParaRPr lang="en-GB" sz="1600" b="1" kern="1200" dirty="0" smtClean="0">
                        <a:solidFill>
                          <a:schemeClr val="tx1"/>
                        </a:solidFill>
                        <a:latin typeface="Arial Narrow" pitchFamily="34" charset="0"/>
                        <a:ea typeface="+mn-ea"/>
                        <a:cs typeface="+mn-cs"/>
                      </a:endParaRPr>
                    </a:p>
                  </a:txBody>
                  <a:tcPr marL="86400" marR="864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r>
              <a:tr h="655710">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395039">
                <a:tc rowSpan="2">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6"/>
                        <a:tabLst/>
                        <a:defRPr/>
                      </a:pPr>
                      <a:r>
                        <a:rPr kumimoji="0" lang="en-US" sz="1600" b="0" i="0" u="none" strike="noStrike" kern="1200" cap="none" spc="0" normalizeH="0" baseline="0" noProof="0" dirty="0" smtClean="0">
                          <a:ln>
                            <a:noFill/>
                          </a:ln>
                          <a:solidFill>
                            <a:srgbClr val="000000"/>
                          </a:solidFill>
                          <a:effectLst/>
                          <a:uLnTx/>
                          <a:uFillTx/>
                          <a:latin typeface="Arial Narrow"/>
                          <a:ea typeface="+mn-ea"/>
                          <a:cs typeface="+mn-cs"/>
                        </a:rPr>
                        <a:t>Number of initiatives to support growth of the tourist guiding sector.</a:t>
                      </a:r>
                      <a:endParaRPr kumimoji="0" lang="en-US" sz="1600" b="0" i="0" u="none" strike="noStrike" kern="1200" cap="none" spc="0" normalizeH="0" baseline="0" noProof="0" dirty="0" smtClean="0">
                        <a:ln>
                          <a:noFill/>
                        </a:ln>
                        <a:solidFill>
                          <a:srgbClr val="000000"/>
                        </a:solidFill>
                        <a:effectLst/>
                        <a:uLnTx/>
                        <a:uFillTx/>
                        <a:latin typeface="Arial Narrow" pitchFamily="34" charset="0"/>
                        <a:ea typeface="+mn-ea"/>
                        <a:cs typeface="+mn-cs"/>
                      </a:endParaRPr>
                    </a:p>
                    <a:p>
                      <a:pPr marL="0" indent="0" algn="just">
                        <a:buFont typeface="+mj-lt"/>
                        <a:buNone/>
                      </a:pPr>
                      <a:endParaRPr lang="en-US" sz="1600" dirty="0">
                        <a:latin typeface="Arial Narrow" panose="020B0606020202030204" pitchFamily="34" charset="0"/>
                      </a:endParaRP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algn="l" fontAlgn="t"/>
                      <a:r>
                        <a:rPr lang="en-ZA" sz="1600" b="1" i="0" u="none" strike="noStrike" dirty="0">
                          <a:solidFill>
                            <a:srgbClr val="000000"/>
                          </a:solidFill>
                          <a:effectLst/>
                          <a:latin typeface="Arial Narrow" panose="020B0606020202030204" pitchFamily="34" charset="0"/>
                        </a:rPr>
                        <a:t>One initiative</a:t>
                      </a:r>
                      <a:r>
                        <a:rPr lang="en-ZA" sz="1600" b="1" i="0" u="none" strike="noStrike" dirty="0" smtClean="0">
                          <a:solidFill>
                            <a:srgbClr val="000000"/>
                          </a:solidFill>
                          <a:effectLst/>
                          <a:latin typeface="Arial Narrow" panose="020B0606020202030204" pitchFamily="34" charset="0"/>
                        </a:rPr>
                        <a:t>:</a:t>
                      </a:r>
                      <a:endParaRPr lang="en-ZA" sz="1600" b="1" i="0" u="none" strike="noStrike" dirty="0">
                        <a:solidFill>
                          <a:srgbClr val="000000"/>
                        </a:solidFill>
                        <a:effectLst/>
                        <a:latin typeface="Arial Narrow" panose="020B0606020202030204" pitchFamily="34" charset="0"/>
                      </a:endParaRPr>
                    </a:p>
                  </a:txBody>
                  <a:tcPr marL="85725" marR="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r>
              <a:tr h="2084491">
                <a:tc vMerge="1">
                  <a:txBody>
                    <a:bodyPr/>
                    <a:lstStyle/>
                    <a:p>
                      <a:endParaRPr lang="en-ZA"/>
                    </a:p>
                  </a:txBody>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Implementation of </a:t>
                      </a:r>
                      <a:r>
                        <a:rPr kumimoji="0" lang="en-US" sz="1600" b="0"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mn-cs"/>
                        </a:rPr>
                        <a:t>programme</a:t>
                      </a:r>
                      <a: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to capacitate tourist guides at two World Heritage Sites, namely:</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dirty="0" smtClean="0">
                          <a:ln>
                            <a:noFill/>
                          </a:ln>
                          <a:solidFill>
                            <a:srgbClr val="000000"/>
                          </a:solidFill>
                          <a:effectLst/>
                          <a:uLnTx/>
                          <a:uFillTx/>
                          <a:latin typeface="Arial Narrow" panose="020B0606020202030204" pitchFamily="34" charset="0"/>
                          <a:ea typeface="+mn-ea"/>
                          <a:cs typeface="+mn-cs"/>
                        </a:rPr>
                        <a:t>• Robben Island Museum; and</a:t>
                      </a:r>
                      <a:br>
                        <a:rPr kumimoji="0" lang="en-ZA" sz="1600" b="0" i="0" u="none" strike="noStrike" kern="1200" cap="none" spc="0" normalizeH="0" baseline="0" dirty="0" smtClean="0">
                          <a:ln>
                            <a:noFill/>
                          </a:ln>
                          <a:solidFill>
                            <a:srgbClr val="000000"/>
                          </a:solidFill>
                          <a:effectLst/>
                          <a:uLnTx/>
                          <a:uFillTx/>
                          <a:latin typeface="Arial Narrow" panose="020B0606020202030204" pitchFamily="34" charset="0"/>
                          <a:ea typeface="+mn-ea"/>
                          <a:cs typeface="+mn-cs"/>
                        </a:rPr>
                      </a:br>
                      <a:r>
                        <a:rPr kumimoji="0" lang="en-ZA" sz="1600" b="0" i="0" u="none" strike="noStrike" kern="1200" cap="none" spc="0" normalizeH="0" baseline="0" dirty="0" smtClean="0">
                          <a:ln>
                            <a:noFill/>
                          </a:ln>
                          <a:solidFill>
                            <a:srgbClr val="000000"/>
                          </a:solidFill>
                          <a:effectLst/>
                          <a:uLnTx/>
                          <a:uFillTx/>
                          <a:latin typeface="Arial Narrow" panose="020B0606020202030204" pitchFamily="34" charset="0"/>
                          <a:ea typeface="+mn-ea"/>
                          <a:cs typeface="+mn-cs"/>
                        </a:rPr>
                        <a:t>• </a:t>
                      </a:r>
                      <a:r>
                        <a:rPr kumimoji="0" lang="en-ZA" sz="1600" b="0" i="0" u="none" strike="noStrike" kern="1200" cap="none" spc="0" normalizeH="0" baseline="0" dirty="0" err="1" smtClean="0">
                          <a:ln>
                            <a:noFill/>
                          </a:ln>
                          <a:solidFill>
                            <a:srgbClr val="000000"/>
                          </a:solidFill>
                          <a:effectLst/>
                          <a:uLnTx/>
                          <a:uFillTx/>
                          <a:latin typeface="Arial Narrow" panose="020B0606020202030204" pitchFamily="34" charset="0"/>
                          <a:ea typeface="+mn-ea"/>
                          <a:cs typeface="+mn-cs"/>
                        </a:rPr>
                        <a:t>Vredefort</a:t>
                      </a:r>
                      <a:r>
                        <a:rPr kumimoji="0" lang="en-ZA" sz="1600" b="0" i="0" u="none" strike="noStrike" kern="1200" cap="none" spc="0" normalizeH="0" baseline="0" dirty="0" smtClean="0">
                          <a:ln>
                            <a:noFill/>
                          </a:ln>
                          <a:solidFill>
                            <a:srgbClr val="000000"/>
                          </a:solidFill>
                          <a:effectLst/>
                          <a:uLnTx/>
                          <a:uFillTx/>
                          <a:latin typeface="Arial Narrow" panose="020B0606020202030204" pitchFamily="34" charset="0"/>
                          <a:ea typeface="+mn-ea"/>
                          <a:cs typeface="+mn-cs"/>
                        </a:rPr>
                        <a:t> Dome.</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dirty="0" smtClean="0">
                        <a:ln>
                          <a:noFill/>
                        </a:ln>
                        <a:solidFill>
                          <a:srgbClr val="000000"/>
                        </a:solidFill>
                        <a:effectLst/>
                        <a:uLnTx/>
                        <a:uFillTx/>
                        <a:latin typeface="Arial Narrow" panose="020B0606020202030204" pitchFamily="34" charset="0"/>
                        <a:ea typeface="+mn-ea"/>
                        <a:cs typeface="+mn-cs"/>
                      </a:endParaRPr>
                    </a:p>
                  </a:txBody>
                  <a:tcPr marL="85725" marR="86400" marT="9525"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smtClean="0">
                          <a:solidFill>
                            <a:srgbClr val="000000"/>
                          </a:solidFill>
                          <a:effectLst/>
                          <a:latin typeface="Arial Narrow" panose="020B0606020202030204" pitchFamily="34" charset="0"/>
                        </a:rPr>
                        <a:t>Finalisation of tourist guide training</a:t>
                      </a:r>
                      <a:r>
                        <a:rPr lang="en-US" sz="1600" b="0" i="0" u="none" strike="noStrike" baseline="0" dirty="0" smtClean="0">
                          <a:solidFill>
                            <a:srgbClr val="000000"/>
                          </a:solidFill>
                          <a:effectLst/>
                          <a:latin typeface="Arial Narrow" panose="020B0606020202030204" pitchFamily="34" charset="0"/>
                        </a:rPr>
                        <a:t> </a:t>
                      </a:r>
                      <a:r>
                        <a:rPr lang="en-US" sz="1600" b="0" i="0" u="none" strike="noStrike" dirty="0" smtClean="0">
                          <a:solidFill>
                            <a:srgbClr val="000000"/>
                          </a:solidFill>
                          <a:effectLst/>
                          <a:latin typeface="Arial Narrow" panose="020B0606020202030204" pitchFamily="34" charset="0"/>
                        </a:rPr>
                        <a:t>programmes, and</a:t>
                      </a:r>
                    </a:p>
                    <a:p>
                      <a:pPr algn="just" fontAlgn="t"/>
                      <a:r>
                        <a:rPr lang="en-US" sz="1600" b="0" i="0" u="none" strike="noStrike" dirty="0" smtClean="0">
                          <a:solidFill>
                            <a:srgbClr val="000000"/>
                          </a:solidFill>
                          <a:effectLst/>
                          <a:latin typeface="Arial Narrow" panose="020B0606020202030204" pitchFamily="34" charset="0"/>
                        </a:rPr>
                        <a:t>certification of learners.</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ZA" sz="1600" dirty="0" smtClean="0">
                          <a:latin typeface="Arial Narrow" panose="020B0606020202030204" pitchFamily="34" charset="0"/>
                        </a:rPr>
                        <a:t>Tourist guide</a:t>
                      </a:r>
                    </a:p>
                    <a:p>
                      <a:pPr algn="just"/>
                      <a:r>
                        <a:rPr lang="en-ZA" sz="1600" dirty="0" smtClean="0">
                          <a:latin typeface="Arial Narrow" panose="020B0606020202030204" pitchFamily="34" charset="0"/>
                        </a:rPr>
                        <a:t>training programmes finalised, and certification of learners is completed. </a:t>
                      </a:r>
                      <a:endParaRPr lang="en-US" sz="1600" dirty="0">
                        <a:latin typeface="Arial Narrow" panose="020B0606020202030204" pitchFamily="34" charset="0"/>
                      </a:endParaRP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22</a:t>
            </a:fld>
            <a:endParaRPr lang="en-ZA" altLang="en-US" dirty="0"/>
          </a:p>
        </p:txBody>
      </p:sp>
      <p:sp>
        <p:nvSpPr>
          <p:cNvPr id="4" name="Footer Placeholder 3"/>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3647567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001747077"/>
              </p:ext>
            </p:extLst>
          </p:nvPr>
        </p:nvGraphicFramePr>
        <p:xfrm>
          <a:off x="1828800" y="381000"/>
          <a:ext cx="7081838" cy="5606248"/>
        </p:xfrm>
        <a:graphic>
          <a:graphicData uri="http://schemas.openxmlformats.org/drawingml/2006/table">
            <a:tbl>
              <a:tblPr/>
              <a:tblGrid>
                <a:gridCol w="2014661"/>
                <a:gridCol w="2023939"/>
                <a:gridCol w="1447800"/>
                <a:gridCol w="1595438"/>
              </a:tblGrid>
              <a:tr h="571436">
                <a:tc gridSpan="4">
                  <a:txBody>
                    <a:bodyPr/>
                    <a:lstStyle/>
                    <a:p>
                      <a:pPr algn="just"/>
                      <a:r>
                        <a:rPr lang="en-US" sz="1600" b="1" kern="1200" dirty="0" smtClean="0">
                          <a:solidFill>
                            <a:schemeClr val="tx1"/>
                          </a:solidFill>
                          <a:latin typeface="Arial Narrow" pitchFamily="34" charset="0"/>
                          <a:ea typeface="+mn-ea"/>
                          <a:cs typeface="+mn-cs"/>
                        </a:rPr>
                        <a:t>Strategic objective: To facilitate tourism capacity-building programmes.</a:t>
                      </a:r>
                      <a:endParaRPr lang="en-GB" sz="1600" b="1" kern="1200" dirty="0" smtClean="0">
                        <a:solidFill>
                          <a:schemeClr val="tx1"/>
                        </a:solidFill>
                        <a:latin typeface="Arial Narrow" pitchFamily="34" charset="0"/>
                        <a:ea typeface="+mn-ea"/>
                        <a:cs typeface="+mn-cs"/>
                      </a:endParaRPr>
                    </a:p>
                  </a:txBody>
                  <a:tcPr marL="86400" marR="864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36167">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2286000">
                <a:tc>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7"/>
                        <a:tabLst/>
                        <a:defRPr/>
                      </a:pPr>
                      <a:r>
                        <a:rPr lang="en-US" sz="1600" dirty="0" smtClean="0">
                          <a:solidFill>
                            <a:schemeClr val="tx1"/>
                          </a:solidFill>
                          <a:latin typeface="Arial Narrow" pitchFamily="34" charset="0"/>
                          <a:ea typeface="Times New Roman"/>
                          <a:cs typeface="Times New Roman"/>
                        </a:rPr>
                        <a:t>Number of capacity-building programmes on tourism information systems, services and frameworks developed and implemented (VIC).</a:t>
                      </a:r>
                      <a:endParaRPr lang="en-US" sz="1600" b="0" i="0" u="none" strike="noStrike" dirty="0">
                        <a:solidFill>
                          <a:srgbClr val="000000"/>
                        </a:solidFill>
                        <a:latin typeface="Arial Narrow" pitchFamily="34" charset="0"/>
                      </a:endParaRPr>
                    </a:p>
                  </a:txBody>
                  <a:tcPr marL="86403"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lvl="0" indent="0">
                        <a:buFont typeface="Arial" panose="020B0604020202020204" pitchFamily="34" charset="0"/>
                        <a:buNone/>
                      </a:pPr>
                      <a:r>
                        <a:rPr lang="en-US" sz="1600" b="0" i="0" u="none" strike="noStrike" dirty="0">
                          <a:solidFill>
                            <a:srgbClr val="000000"/>
                          </a:solidFill>
                          <a:effectLst/>
                          <a:latin typeface="Arial Narrow" panose="020B0606020202030204" pitchFamily="34" charset="0"/>
                        </a:rPr>
                        <a:t>Capacity-building on tourist information conducted at the eight world heritage </a:t>
                      </a:r>
                      <a:r>
                        <a:rPr lang="en-US" sz="1600" b="0" i="0" u="none" strike="noStrike" dirty="0" smtClean="0">
                          <a:solidFill>
                            <a:srgbClr val="000000"/>
                          </a:solidFill>
                          <a:effectLst/>
                          <a:latin typeface="Arial Narrow" panose="020B0606020202030204" pitchFamily="34" charset="0"/>
                        </a:rPr>
                        <a:t>sites:</a:t>
                      </a:r>
                    </a:p>
                    <a:p>
                      <a:pPr marL="285750" lvl="0" indent="-285750">
                        <a:buFont typeface="Arial" panose="020B0604020202020204" pitchFamily="34" charset="0"/>
                        <a:buChar char="•"/>
                      </a:pPr>
                      <a:r>
                        <a:rPr kumimoji="0" lang="en-ZA" sz="16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Cradle of Humankind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err="1" smtClean="0">
                          <a:ln>
                            <a:noFill/>
                          </a:ln>
                          <a:solidFill>
                            <a:prstClr val="black"/>
                          </a:solidFill>
                          <a:effectLst/>
                          <a:uLnTx/>
                          <a:uFillTx/>
                          <a:latin typeface="Arial Narrow" panose="020B0606020202030204" pitchFamily="34" charset="0"/>
                          <a:ea typeface="+mn-ea"/>
                          <a:cs typeface="+mn-cs"/>
                        </a:rPr>
                        <a:t>Vredefort</a:t>
                      </a:r>
                      <a:r>
                        <a:rPr kumimoji="0" lang="en-ZA" sz="16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Dome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err="1" smtClean="0">
                          <a:ln>
                            <a:noFill/>
                          </a:ln>
                          <a:solidFill>
                            <a:prstClr val="black"/>
                          </a:solidFill>
                          <a:effectLst/>
                          <a:uLnTx/>
                          <a:uFillTx/>
                          <a:latin typeface="Arial Narrow" panose="020B0606020202030204" pitchFamily="34" charset="0"/>
                          <a:ea typeface="+mn-ea"/>
                          <a:cs typeface="+mn-cs"/>
                        </a:rPr>
                        <a:t>Mapungubwe</a:t>
                      </a:r>
                      <a:r>
                        <a:rPr kumimoji="0" lang="en-ZA" sz="16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Cultural Landscape</a:t>
                      </a:r>
                      <a:endParaRPr lang="en-ZA" sz="1600" kern="1200" dirty="0" smtClean="0">
                        <a:solidFill>
                          <a:schemeClr val="tx1"/>
                        </a:solidFill>
                        <a:effectLst/>
                        <a:latin typeface="Arial Narrow" panose="020B0606020202030204" pitchFamily="34" charset="0"/>
                        <a:ea typeface="+mn-ea"/>
                        <a:cs typeface="+mn-cs"/>
                      </a:endParaRPr>
                    </a:p>
                    <a:p>
                      <a:pPr marL="285750" lvl="0" indent="-285750">
                        <a:buFont typeface="Arial" panose="020B0604020202020204" pitchFamily="34" charset="0"/>
                        <a:buChar char="•"/>
                      </a:pPr>
                      <a:r>
                        <a:rPr lang="en-ZA" sz="1600" kern="1200" dirty="0" smtClean="0">
                          <a:solidFill>
                            <a:schemeClr val="tx1"/>
                          </a:solidFill>
                          <a:effectLst/>
                          <a:latin typeface="Arial Narrow" panose="020B0606020202030204" pitchFamily="34" charset="0"/>
                          <a:ea typeface="+mn-ea"/>
                          <a:cs typeface="+mn-cs"/>
                        </a:rPr>
                        <a:t>Robben Island</a:t>
                      </a:r>
                    </a:p>
                    <a:p>
                      <a:pPr marL="285750" lvl="0" indent="-285750">
                        <a:buFont typeface="Arial" panose="020B0604020202020204" pitchFamily="34" charset="0"/>
                        <a:buChar char="•"/>
                      </a:pPr>
                      <a:r>
                        <a:rPr lang="en-ZA" sz="1600" kern="1200" dirty="0" smtClean="0">
                          <a:solidFill>
                            <a:schemeClr val="tx1"/>
                          </a:solidFill>
                          <a:effectLst/>
                          <a:latin typeface="Arial Narrow" panose="020B0606020202030204" pitchFamily="34" charset="0"/>
                          <a:ea typeface="+mn-ea"/>
                          <a:cs typeface="+mn-cs"/>
                        </a:rPr>
                        <a:t>Greater St Lucia Wetlands </a:t>
                      </a:r>
                    </a:p>
                    <a:p>
                      <a:pPr marL="285750" lvl="0" indent="-285750">
                        <a:buFont typeface="Arial" panose="020B0604020202020204" pitchFamily="34" charset="0"/>
                        <a:buChar char="•"/>
                      </a:pPr>
                      <a:r>
                        <a:rPr lang="en-ZA" sz="1600" kern="1200" dirty="0" smtClean="0">
                          <a:solidFill>
                            <a:schemeClr val="tx1"/>
                          </a:solidFill>
                          <a:effectLst/>
                          <a:latin typeface="Arial Narrow" panose="020B0606020202030204" pitchFamily="34" charset="0"/>
                          <a:ea typeface="+mn-ea"/>
                          <a:cs typeface="+mn-cs"/>
                        </a:rPr>
                        <a:t>Cape Floral Kingdom </a:t>
                      </a:r>
                    </a:p>
                    <a:p>
                      <a:pPr marL="285750" lvl="0" indent="-285750">
                        <a:buFont typeface="Arial" panose="020B0604020202020204" pitchFamily="34" charset="0"/>
                        <a:buChar char="•"/>
                      </a:pPr>
                      <a:r>
                        <a:rPr lang="en-ZA" sz="1600" kern="1200" dirty="0" err="1" smtClean="0">
                          <a:solidFill>
                            <a:schemeClr val="tx1"/>
                          </a:solidFill>
                          <a:effectLst/>
                          <a:latin typeface="Arial Narrow" panose="020B0606020202030204" pitchFamily="34" charset="0"/>
                          <a:ea typeface="+mn-ea"/>
                          <a:cs typeface="+mn-cs"/>
                        </a:rPr>
                        <a:t>Richtersveld</a:t>
                      </a:r>
                      <a:r>
                        <a:rPr lang="en-ZA" sz="1600" kern="1200" dirty="0" smtClean="0">
                          <a:solidFill>
                            <a:schemeClr val="tx1"/>
                          </a:solidFill>
                          <a:effectLst/>
                          <a:latin typeface="Arial Narrow" panose="020B0606020202030204" pitchFamily="34" charset="0"/>
                          <a:ea typeface="+mn-ea"/>
                          <a:cs typeface="+mn-cs"/>
                        </a:rPr>
                        <a:t> Cultural &amp; Botanical Landscape</a:t>
                      </a:r>
                    </a:p>
                    <a:p>
                      <a:pPr marL="285750" lvl="0" indent="-285750">
                        <a:buFont typeface="Arial" panose="020B0604020202020204" pitchFamily="34" charset="0"/>
                        <a:buChar char="•"/>
                      </a:pPr>
                      <a:r>
                        <a:rPr lang="en-ZA" sz="1600" kern="1200" dirty="0" smtClean="0">
                          <a:solidFill>
                            <a:schemeClr val="tx1"/>
                          </a:solidFill>
                          <a:effectLst/>
                          <a:latin typeface="Arial Narrow" panose="020B0606020202030204" pitchFamily="34" charset="0"/>
                          <a:ea typeface="+mn-ea"/>
                          <a:cs typeface="+mn-cs"/>
                        </a:rPr>
                        <a:t>uKhahlamba Drakensberg Park </a:t>
                      </a:r>
                    </a:p>
                    <a:p>
                      <a:pPr marL="0" lvl="0" indent="0">
                        <a:buFont typeface="Arial" panose="020B0604020202020204" pitchFamily="34" charset="0"/>
                        <a:buNone/>
                      </a:pPr>
                      <a:r>
                        <a:rPr lang="en-ZA" sz="1600" kern="1200" dirty="0" smtClean="0">
                          <a:solidFill>
                            <a:schemeClr val="tx1"/>
                          </a:solidFill>
                          <a:effectLst/>
                          <a:latin typeface="Arial Narrow" panose="020B0606020202030204" pitchFamily="34" charset="0"/>
                          <a:ea typeface="+mn-ea"/>
                          <a:cs typeface="+mn-cs"/>
                        </a:rPr>
                        <a:t>                                </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smtClean="0">
                          <a:solidFill>
                            <a:srgbClr val="000000"/>
                          </a:solidFill>
                          <a:effectLst/>
                          <a:latin typeface="Arial Narrow" panose="020B0606020202030204" pitchFamily="34" charset="0"/>
                        </a:rPr>
                        <a:t>Review of the tourist</a:t>
                      </a:r>
                      <a:r>
                        <a:rPr lang="en-US" sz="1600" b="0" i="0" u="none" strike="noStrike" baseline="0" dirty="0" smtClean="0">
                          <a:solidFill>
                            <a:srgbClr val="000000"/>
                          </a:solidFill>
                          <a:effectLst/>
                          <a:latin typeface="Arial Narrow" panose="020B0606020202030204" pitchFamily="34" charset="0"/>
                        </a:rPr>
                        <a:t> </a:t>
                      </a:r>
                      <a:r>
                        <a:rPr lang="en-US" sz="1600" b="0" i="0" u="none" strike="noStrike" dirty="0" smtClean="0">
                          <a:solidFill>
                            <a:srgbClr val="000000"/>
                          </a:solidFill>
                          <a:effectLst/>
                          <a:latin typeface="Arial Narrow" panose="020B0606020202030204" pitchFamily="34" charset="0"/>
                        </a:rPr>
                        <a:t>information capacity-building</a:t>
                      </a:r>
                    </a:p>
                    <a:p>
                      <a:pPr algn="just" fontAlgn="t"/>
                      <a:r>
                        <a:rPr lang="en-US" sz="1600" b="0" i="0" u="none" strike="noStrike" dirty="0" smtClean="0">
                          <a:solidFill>
                            <a:srgbClr val="000000"/>
                          </a:solidFill>
                          <a:effectLst/>
                          <a:latin typeface="Arial Narrow" panose="020B0606020202030204" pitchFamily="34" charset="0"/>
                        </a:rPr>
                        <a:t>conducted at WHS.</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Narrow" pitchFamily="34" charset="0"/>
                          <a:ea typeface="+mn-ea"/>
                          <a:cs typeface="+mn-cs"/>
                        </a:rPr>
                        <a:t>Review of the tourist information capacity-building has been conducted. A report has been developed and submitted with recommendations going forward. </a:t>
                      </a:r>
                      <a:endParaRPr kumimoji="0" lang="en-US" sz="16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txBody>
                  <a:tcPr marL="86400" marR="86400" marT="46806" marB="46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23</a:t>
            </a:fld>
            <a:endParaRPr lang="en-ZA" altLang="en-US" dirty="0"/>
          </a:p>
        </p:txBody>
      </p:sp>
      <p:sp>
        <p:nvSpPr>
          <p:cNvPr id="4" name="Footer Placeholder 3"/>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2459888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52052805"/>
              </p:ext>
            </p:extLst>
          </p:nvPr>
        </p:nvGraphicFramePr>
        <p:xfrm>
          <a:off x="1828800" y="228601"/>
          <a:ext cx="7010400" cy="5657850"/>
        </p:xfrm>
        <a:graphic>
          <a:graphicData uri="http://schemas.openxmlformats.org/drawingml/2006/table">
            <a:tbl>
              <a:tblPr/>
              <a:tblGrid>
                <a:gridCol w="1745512"/>
                <a:gridCol w="1981200"/>
                <a:gridCol w="1447800"/>
                <a:gridCol w="1835888"/>
              </a:tblGrid>
              <a:tr h="194486">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Arial Narrow" pitchFamily="34" charset="0"/>
                          <a:ea typeface="+mn-ea"/>
                          <a:cs typeface="+mn-cs"/>
                        </a:rPr>
                        <a:t>Strategic objective: To facilitate tourism capacity-building programmes.</a:t>
                      </a:r>
                    </a:p>
                  </a:txBody>
                  <a:tcPr marL="86400" marR="864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4927">
                <a:tc>
                  <a:txBody>
                    <a:bodyPr/>
                    <a:lstStyle/>
                    <a:p>
                      <a:pPr algn="ctr">
                        <a:lnSpc>
                          <a:spcPct val="100000"/>
                        </a:lnSpc>
                      </a:pPr>
                      <a:r>
                        <a:rPr lang="en-US" sz="1500" b="1" dirty="0" smtClean="0">
                          <a:solidFill>
                            <a:schemeClr val="tx1"/>
                          </a:solidFill>
                          <a:latin typeface="Arial Narrow" pitchFamily="34" charset="0"/>
                          <a:cs typeface="Arial" pitchFamily="34" charset="0"/>
                        </a:rPr>
                        <a:t>Key</a:t>
                      </a:r>
                      <a:r>
                        <a:rPr lang="en-US" sz="1500" b="1" baseline="0" dirty="0" smtClean="0">
                          <a:solidFill>
                            <a:schemeClr val="tx1"/>
                          </a:solidFill>
                          <a:latin typeface="Arial Narrow" pitchFamily="34" charset="0"/>
                          <a:cs typeface="Arial" pitchFamily="34" charset="0"/>
                        </a:rPr>
                        <a:t> Performance Indicator</a:t>
                      </a:r>
                      <a:endParaRPr lang="en-US" sz="15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500" b="1" dirty="0" smtClean="0">
                          <a:solidFill>
                            <a:schemeClr val="tx1"/>
                          </a:solidFill>
                          <a:latin typeface="Arial Narrow" pitchFamily="34" charset="0"/>
                          <a:cs typeface="Arial" pitchFamily="34" charset="0"/>
                        </a:rPr>
                        <a:t>Target</a:t>
                      </a:r>
                      <a:endParaRPr lang="en-US" sz="15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500" b="1" dirty="0" smtClean="0">
                          <a:solidFill>
                            <a:schemeClr val="tx1"/>
                          </a:solidFill>
                          <a:latin typeface="Arial Narrow" pitchFamily="34" charset="0"/>
                          <a:cs typeface="Arial" pitchFamily="34" charset="0"/>
                        </a:rPr>
                        <a:t>Quarterly Targets</a:t>
                      </a:r>
                      <a:endParaRPr lang="en-US" sz="15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latin typeface="Arial Narrow" pitchFamily="34" charset="0"/>
                          <a:cs typeface="Arial" pitchFamily="34" charset="0"/>
                        </a:rPr>
                        <a:t>Actual</a:t>
                      </a:r>
                      <a:r>
                        <a:rPr lang="en-US" sz="1500" b="1" baseline="0" dirty="0" smtClean="0">
                          <a:solidFill>
                            <a:schemeClr val="tx1"/>
                          </a:solidFill>
                          <a:latin typeface="Arial Narrow" pitchFamily="34" charset="0"/>
                          <a:cs typeface="Arial" pitchFamily="34" charset="0"/>
                        </a:rPr>
                        <a:t> Performance</a:t>
                      </a:r>
                      <a:endParaRPr lang="en-US" sz="1500" b="1" dirty="0" smtClean="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755229">
                <a:tc>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8"/>
                        <a:tabLst/>
                        <a:defRPr/>
                      </a:pPr>
                      <a:r>
                        <a:rPr lang="en-US" sz="1600" dirty="0" smtClean="0">
                          <a:solidFill>
                            <a:schemeClr val="tx1"/>
                          </a:solidFill>
                          <a:latin typeface="Arial Narrow" pitchFamily="34" charset="0"/>
                          <a:ea typeface="Times New Roman"/>
                          <a:cs typeface="Times New Roman"/>
                        </a:rPr>
                        <a:t>Number of capacity-building initiatives aimed at supporting sector transformation (mentorship, executive development).</a:t>
                      </a:r>
                    </a:p>
                    <a:p>
                      <a:pPr marL="0" marR="0" lvl="0" indent="0" algn="just" defTabSz="914400" rtl="0" eaLnBrk="1" fontAlgn="t" latinLnBrk="0" hangingPunct="1">
                        <a:lnSpc>
                          <a:spcPct val="100000"/>
                        </a:lnSpc>
                        <a:spcBef>
                          <a:spcPts val="0"/>
                        </a:spcBef>
                        <a:spcAft>
                          <a:spcPts val="0"/>
                        </a:spcAft>
                        <a:buClrTx/>
                        <a:buSzTx/>
                        <a:buFont typeface="+mj-lt"/>
                        <a:buNone/>
                        <a:tabLst/>
                        <a:defRPr/>
                      </a:pPr>
                      <a:endParaRPr lang="en-US" sz="1600" b="0" i="0" u="none" strike="noStrike" dirty="0">
                        <a:solidFill>
                          <a:srgbClr val="000000"/>
                        </a:solidFill>
                        <a:latin typeface="Arial Narrow" pitchFamily="34" charset="0"/>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Executive development (ED) programme to capacitate black women managers developed.</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smtClean="0">
                          <a:solidFill>
                            <a:srgbClr val="000000"/>
                          </a:solidFill>
                          <a:effectLst/>
                          <a:latin typeface="Arial Narrow" panose="020B0606020202030204" pitchFamily="34" charset="0"/>
                        </a:rPr>
                        <a:t>ED programme to capacitate black women in tourism launched.</a:t>
                      </a:r>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Narrow" pitchFamily="34" charset="0"/>
                          <a:ea typeface="+mn-ea"/>
                          <a:cs typeface="+mn-cs"/>
                        </a:rPr>
                        <a:t>ED programme to capacitate</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Narrow" pitchFamily="34" charset="0"/>
                          <a:ea typeface="+mn-ea"/>
                          <a:cs typeface="+mn-cs"/>
                        </a:rPr>
                        <a:t>black women in tourism was </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Narrow" pitchFamily="34" charset="0"/>
                          <a:ea typeface="+mn-ea"/>
                          <a:cs typeface="+mn-cs"/>
                        </a:rPr>
                        <a:t>launched. </a:t>
                      </a:r>
                      <a:endParaRPr kumimoji="0" lang="en-US" sz="1600" b="0" i="0" u="none" strike="noStrike" kern="1200" cap="none" spc="0" normalizeH="0" baseline="0" noProof="0" dirty="0">
                        <a:ln>
                          <a:noFill/>
                        </a:ln>
                        <a:solidFill>
                          <a:schemeClr val="tx1"/>
                        </a:solidFill>
                        <a:effectLst/>
                        <a:uLnTx/>
                        <a:uFillTx/>
                        <a:latin typeface="Arial Narrow" pitchFamily="34" charset="0"/>
                        <a:ea typeface="+mn-ea"/>
                        <a:cs typeface="+mn-cs"/>
                      </a:endParaRPr>
                    </a:p>
                  </a:txBody>
                  <a:tcPr marL="8640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599">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To diversify and enhance tourism offerings.</a:t>
                      </a: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algn="just" fontAlgn="t"/>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just" fontAlgn="t"/>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Narrow" pitchFamily="34" charset="0"/>
                        <a:ea typeface="+mn-ea"/>
                        <a:cs typeface="+mn-cs"/>
                      </a:endParaRPr>
                    </a:p>
                  </a:txBody>
                  <a:tcPr marL="8640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3359">
                <a:tc rowSpan="2">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9"/>
                        <a:tabLst/>
                        <a:defRPr/>
                      </a:pPr>
                      <a:r>
                        <a:rPr kumimoji="0" lang="en-US" sz="1600" b="0" i="0" u="none" strike="noStrike" kern="1200" cap="none" spc="0" normalizeH="0" baseline="0" noProof="0" dirty="0" smtClean="0">
                          <a:ln>
                            <a:noFill/>
                          </a:ln>
                          <a:solidFill>
                            <a:prstClr val="black"/>
                          </a:solidFill>
                          <a:effectLst/>
                          <a:uLnTx/>
                          <a:uFillTx/>
                          <a:latin typeface="Arial Narrow" pitchFamily="34" charset="0"/>
                          <a:ea typeface="Times New Roman"/>
                          <a:cs typeface="Times New Roman"/>
                        </a:rPr>
                        <a:t>Number of initiatives implemented for destination development.</a:t>
                      </a:r>
                      <a:endParaRPr kumimoji="0" lang="en-US" sz="1600" b="0" i="0" u="none" strike="noStrike" kern="1200" cap="none" spc="0" normalizeH="0" baseline="0" noProof="0" dirty="0" smtClean="0">
                        <a:ln>
                          <a:noFill/>
                        </a:ln>
                        <a:solidFill>
                          <a:srgbClr val="000000"/>
                        </a:solidFill>
                        <a:effectLst/>
                        <a:uLnTx/>
                        <a:uFillTx/>
                        <a:latin typeface="Arial Narrow"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 typeface="+mj-lt"/>
                        <a:buNone/>
                        <a:tabLst/>
                        <a:defRPr/>
                      </a:pPr>
                      <a:endParaRPr lang="en-US" sz="1600" b="0" i="0" u="none" strike="noStrike" dirty="0">
                        <a:solidFill>
                          <a:srgbClr val="000000"/>
                        </a:solidFill>
                        <a:latin typeface="Arial Narrow" pitchFamily="34" charset="0"/>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One initiative:</a:t>
                      </a:r>
                      <a:endPar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just" fontAlgn="t"/>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Narrow" pitchFamily="34" charset="0"/>
                        <a:ea typeface="+mn-ea"/>
                        <a:cs typeface="+mn-cs"/>
                      </a:endParaRPr>
                    </a:p>
                  </a:txBody>
                  <a:tcPr marL="8640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60557">
                <a:tc vMerge="1">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8"/>
                        <a:tabLst/>
                        <a:defRPr/>
                      </a:pPr>
                      <a:endParaRPr lang="en-US" sz="1600" b="0" i="0" u="none" strike="noStrike" dirty="0">
                        <a:solidFill>
                          <a:srgbClr val="000000"/>
                        </a:solidFill>
                        <a:latin typeface="Arial Narrow" pitchFamily="34" charset="0"/>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Destination development plans for two identified priority sites</a:t>
                      </a:r>
                      <a:b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br>
                      <a: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Robben Island Museum</a:t>
                      </a:r>
                      <a:b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br>
                      <a: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Walter </a:t>
                      </a:r>
                      <a:r>
                        <a:rPr kumimoji="0" lang="en-US" sz="1600" b="0"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mn-cs"/>
                        </a:rPr>
                        <a:t>Sisulu</a:t>
                      </a:r>
                      <a: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Botanical Garden.</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600" b="0" i="0" u="none" strike="noStrike" dirty="0">
                          <a:solidFill>
                            <a:srgbClr val="000000"/>
                          </a:solidFill>
                          <a:effectLst/>
                          <a:latin typeface="Arial Narrow" panose="020B0606020202030204" pitchFamily="34" charset="0"/>
                        </a:rPr>
                        <a:t>Identification of two </a:t>
                      </a:r>
                      <a:r>
                        <a:rPr lang="en-US" sz="1600" b="0" i="0" u="none" strike="noStrike" dirty="0" smtClean="0">
                          <a:solidFill>
                            <a:srgbClr val="000000"/>
                          </a:solidFill>
                          <a:effectLst/>
                          <a:latin typeface="Arial Narrow" panose="020B0606020202030204" pitchFamily="34" charset="0"/>
                        </a:rPr>
                        <a:t>additional sites for</a:t>
                      </a:r>
                      <a:r>
                        <a:rPr lang="en-US" sz="1600" b="0" i="0" u="none" strike="noStrike" baseline="0" dirty="0" smtClean="0">
                          <a:solidFill>
                            <a:srgbClr val="000000"/>
                          </a:solidFill>
                          <a:effectLst/>
                          <a:latin typeface="Arial Narrow" panose="020B0606020202030204" pitchFamily="34" charset="0"/>
                        </a:rPr>
                        <a:t> </a:t>
                      </a:r>
                      <a:r>
                        <a:rPr lang="en-US" sz="1600" b="0" i="0" u="none" strike="noStrike" dirty="0" smtClean="0">
                          <a:solidFill>
                            <a:srgbClr val="000000"/>
                          </a:solidFill>
                          <a:effectLst/>
                          <a:latin typeface="Arial Narrow" panose="020B0606020202030204" pitchFamily="34" charset="0"/>
                        </a:rPr>
                        <a:t>development</a:t>
                      </a:r>
                      <a:r>
                        <a:rPr lang="en-US" sz="1600" b="0" i="0" u="none" strike="noStrike" dirty="0">
                          <a:solidFill>
                            <a:srgbClr val="000000"/>
                          </a:solidFill>
                          <a:effectLst/>
                          <a:latin typeface="Arial Narrow" panose="020B0606020202030204" pitchFamily="34" charset="0"/>
                        </a:rPr>
                        <a:t>.</a:t>
                      </a: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Narrow" pitchFamily="34" charset="0"/>
                          <a:ea typeface="+mn-ea"/>
                          <a:cs typeface="+mn-cs"/>
                        </a:rPr>
                        <a:t>Two additional sites for development identified:  National Heritage monuments and Oceans economy.</a:t>
                      </a:r>
                      <a:endParaRPr kumimoji="0" lang="en-US" sz="1600" b="0" i="0" u="none" strike="noStrike" kern="1200" cap="none" spc="0" normalizeH="0" baseline="0" noProof="0" dirty="0">
                        <a:ln>
                          <a:noFill/>
                        </a:ln>
                        <a:solidFill>
                          <a:schemeClr val="tx1"/>
                        </a:solidFill>
                        <a:effectLst/>
                        <a:uLnTx/>
                        <a:uFillTx/>
                        <a:latin typeface="Arial Narrow" pitchFamily="34" charset="0"/>
                        <a:ea typeface="+mn-ea"/>
                        <a:cs typeface="+mn-cs"/>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24</a:t>
            </a:fld>
            <a:endParaRPr lang="en-ZA" altLang="en-US" dirty="0"/>
          </a:p>
        </p:txBody>
      </p:sp>
      <p:sp>
        <p:nvSpPr>
          <p:cNvPr id="4" name="Footer Placeholder 3"/>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489450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684339725"/>
              </p:ext>
            </p:extLst>
          </p:nvPr>
        </p:nvGraphicFramePr>
        <p:xfrm>
          <a:off x="1752600" y="533401"/>
          <a:ext cx="6931025" cy="4748000"/>
        </p:xfrm>
        <a:graphic>
          <a:graphicData uri="http://schemas.openxmlformats.org/drawingml/2006/table">
            <a:tbl>
              <a:tblPr/>
              <a:tblGrid>
                <a:gridCol w="1676400"/>
                <a:gridCol w="1676400"/>
                <a:gridCol w="1981200"/>
                <a:gridCol w="1597025"/>
              </a:tblGrid>
              <a:tr h="182230">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To diversify and enhance tourism offerings.</a:t>
                      </a:r>
                    </a:p>
                  </a:txBody>
                  <a:tcPr marL="86403" marR="86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09792">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marR="86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marR="86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marR="86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marR="86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324617">
                <a:tc rowSpan="4">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10"/>
                        <a:tabLst/>
                        <a:defRPr/>
                      </a:pPr>
                      <a:r>
                        <a:rPr kumimoji="0" lang="en-US" sz="1600" b="0" i="0" u="none" strike="noStrike" kern="1200" cap="none" spc="0" normalizeH="0" baseline="0" noProof="0" dirty="0" smtClean="0">
                          <a:ln>
                            <a:noFill/>
                          </a:ln>
                          <a:solidFill>
                            <a:prstClr val="black"/>
                          </a:solidFill>
                          <a:effectLst/>
                          <a:uLnTx/>
                          <a:uFillTx/>
                          <a:latin typeface="Arial Narrow" pitchFamily="34" charset="0"/>
                          <a:ea typeface="Times New Roman"/>
                          <a:cs typeface="Times New Roman"/>
                        </a:rPr>
                        <a:t>Number of initiatives to support the implementation of responsible tourism.</a:t>
                      </a:r>
                      <a:endParaRPr kumimoji="0" lang="en-US" sz="1600" b="0" i="0" u="none" strike="noStrike" kern="1200" cap="none" spc="0" normalizeH="0" baseline="0" noProof="0" dirty="0" smtClean="0">
                        <a:ln>
                          <a:noFill/>
                        </a:ln>
                        <a:solidFill>
                          <a:srgbClr val="000000"/>
                        </a:solidFill>
                        <a:effectLst/>
                        <a:uLnTx/>
                        <a:uFillTx/>
                        <a:latin typeface="Arial Narrow"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 typeface="+mj-lt"/>
                        <a:buNone/>
                        <a:tabLst/>
                        <a:defRPr/>
                      </a:pPr>
                      <a:endParaRPr lang="en-US" sz="1600" b="0" i="0" u="none" strike="noStrike" dirty="0">
                        <a:solidFill>
                          <a:srgbClr val="000000"/>
                        </a:solidFill>
                        <a:latin typeface="Arial Narrow"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One initiative:</a:t>
                      </a:r>
                      <a:endPar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just" fontAlgn="t"/>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Narrow" pitchFamily="34" charset="0"/>
                        <a:ea typeface="+mn-ea"/>
                        <a:cs typeface="+mn-cs"/>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360">
                <a:tc vMerge="1">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8"/>
                        <a:tabLst/>
                        <a:defRPr/>
                      </a:pPr>
                      <a:endParaRPr lang="en-US" sz="1600" b="0" i="0" u="none" strike="noStrike" dirty="0">
                        <a:solidFill>
                          <a:srgbClr val="000000"/>
                        </a:solidFill>
                        <a:latin typeface="Arial Narrow"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t"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Tourism Resources Efficiency </a:t>
                      </a:r>
                      <a:r>
                        <a:rPr kumimoji="0" lang="en-US" sz="1600" b="0"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mn-cs"/>
                        </a:rPr>
                        <a:t>Programme</a:t>
                      </a:r>
                      <a: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(TREP) implemented.</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smtClean="0">
                          <a:solidFill>
                            <a:srgbClr val="000000"/>
                          </a:solidFill>
                          <a:effectLst/>
                          <a:latin typeface="Arial Narrow" panose="020B0606020202030204" pitchFamily="34" charset="0"/>
                        </a:rPr>
                        <a:t>Facilitate resource-efficiency assessments in the Free State.</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Arial Narrow" pitchFamily="34" charset="0"/>
                          <a:ea typeface="+mn-ea"/>
                          <a:cs typeface="+mn-cs"/>
                        </a:rPr>
                        <a:t>Resource efficiency assessment facilitated  in the Free State. </a:t>
                      </a:r>
                      <a:endParaRPr kumimoji="0" lang="en-US" sz="1600" b="0" i="0" u="none" strike="noStrike" kern="1200" cap="none" spc="0" normalizeH="0" baseline="0" noProof="0" dirty="0">
                        <a:ln>
                          <a:noFill/>
                        </a:ln>
                        <a:solidFill>
                          <a:schemeClr val="tx1"/>
                        </a:solidFill>
                        <a:effectLst/>
                        <a:uLnTx/>
                        <a:uFillTx/>
                        <a:latin typeface="Arial Narrow" pitchFamily="34" charset="0"/>
                        <a:ea typeface="+mn-ea"/>
                        <a:cs typeface="+mn-cs"/>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3617">
                <a:tc vMerge="1">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8"/>
                        <a:tabLst/>
                        <a:defRPr/>
                      </a:pPr>
                      <a:endParaRPr lang="en-US" sz="1600" b="0" i="0" u="none" strike="noStrike" dirty="0">
                        <a:solidFill>
                          <a:srgbClr val="000000"/>
                        </a:solidFill>
                        <a:latin typeface="Arial Narrow"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265113" marR="0" lvl="0" indent="-265113" algn="just"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2. Pilot UA on-site assessment at two government-owned provincial parks.</a:t>
                      </a:r>
                    </a:p>
                    <a:p>
                      <a:pPr algn="just" fontAlgn="t"/>
                      <a:endParaRPr lang="en-ZA"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smtClean="0">
                          <a:solidFill>
                            <a:srgbClr val="000000"/>
                          </a:solidFill>
                          <a:effectLst/>
                          <a:latin typeface="Arial Narrow" panose="020B0606020202030204" pitchFamily="34" charset="0"/>
                        </a:rPr>
                        <a:t>Final UA assessment tool developed.</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Arial Narrow" pitchFamily="34" charset="0"/>
                          <a:ea typeface="+mn-ea"/>
                          <a:cs typeface="+mn-cs"/>
                        </a:rPr>
                        <a:t>Final UA assessment tool developed.</a:t>
                      </a:r>
                      <a:endParaRPr kumimoji="0" lang="en-US" sz="1600" b="0" i="0" u="none" strike="noStrike" kern="1200" cap="none" spc="0" normalizeH="0" baseline="0" noProof="0" dirty="0">
                        <a:ln>
                          <a:noFill/>
                        </a:ln>
                        <a:solidFill>
                          <a:schemeClr val="tx1"/>
                        </a:solidFill>
                        <a:effectLst/>
                        <a:uLnTx/>
                        <a:uFillTx/>
                        <a:latin typeface="Arial Narrow" pitchFamily="34" charset="0"/>
                        <a:ea typeface="+mn-ea"/>
                        <a:cs typeface="+mn-cs"/>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0401">
                <a:tc vMerge="1">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8"/>
                        <a:tabLst/>
                        <a:defRPr/>
                      </a:pPr>
                      <a:endParaRPr lang="en-US" sz="1600" b="0" i="0" u="none" strike="noStrike" dirty="0">
                        <a:solidFill>
                          <a:srgbClr val="000000"/>
                        </a:solidFill>
                        <a:latin typeface="Arial Narrow"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just" fontAlgn="t"/>
                      <a:endParaRPr lang="en-ZA"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smtClean="0">
                          <a:solidFill>
                            <a:srgbClr val="000000"/>
                          </a:solidFill>
                          <a:effectLst/>
                          <a:latin typeface="Arial Narrow" panose="020B0606020202030204" pitchFamily="34" charset="0"/>
                        </a:rPr>
                        <a:t>Report on</a:t>
                      </a:r>
                      <a:r>
                        <a:rPr lang="en-US" sz="1600" b="0" i="0" u="none" strike="noStrike" baseline="0" dirty="0" smtClean="0">
                          <a:solidFill>
                            <a:srgbClr val="000000"/>
                          </a:solidFill>
                          <a:effectLst/>
                          <a:latin typeface="Arial Narrow" panose="020B0606020202030204" pitchFamily="34" charset="0"/>
                        </a:rPr>
                        <a:t> </a:t>
                      </a:r>
                      <a:r>
                        <a:rPr lang="en-US" sz="1600" b="0" i="0" u="none" strike="noStrike" dirty="0" smtClean="0">
                          <a:solidFill>
                            <a:srgbClr val="000000"/>
                          </a:solidFill>
                          <a:effectLst/>
                          <a:latin typeface="Arial Narrow" panose="020B0606020202030204" pitchFamily="34" charset="0"/>
                        </a:rPr>
                        <a:t>implementation of UA in parks - phase 1.</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Arial Narrow" pitchFamily="34" charset="0"/>
                          <a:ea typeface="+mn-ea"/>
                          <a:cs typeface="+mn-cs"/>
                        </a:rPr>
                        <a:t>Report on implementation of UA in parks - phase 1 done.</a:t>
                      </a:r>
                      <a:endParaRPr kumimoji="0" lang="en-US" sz="1600" b="0" i="0" u="none" strike="noStrike" kern="1200" cap="none" spc="0" normalizeH="0" baseline="0" noProof="0" dirty="0">
                        <a:ln>
                          <a:noFill/>
                        </a:ln>
                        <a:solidFill>
                          <a:schemeClr val="tx1"/>
                        </a:solidFill>
                        <a:effectLst/>
                        <a:uLnTx/>
                        <a:uFillTx/>
                        <a:latin typeface="Arial Narrow" pitchFamily="34" charset="0"/>
                        <a:ea typeface="+mn-ea"/>
                        <a:cs typeface="+mn-cs"/>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25</a:t>
            </a:fld>
            <a:endParaRPr lang="en-ZA" altLang="en-US" dirty="0"/>
          </a:p>
        </p:txBody>
      </p:sp>
      <p:sp>
        <p:nvSpPr>
          <p:cNvPr id="4" name="Footer Placeholder 3"/>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31218606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287264001"/>
              </p:ext>
            </p:extLst>
          </p:nvPr>
        </p:nvGraphicFramePr>
        <p:xfrm>
          <a:off x="1828799" y="457200"/>
          <a:ext cx="6849036" cy="3810000"/>
        </p:xfrm>
        <a:graphic>
          <a:graphicData uri="http://schemas.openxmlformats.org/drawingml/2006/table">
            <a:tbl>
              <a:tblPr/>
              <a:tblGrid>
                <a:gridCol w="1935596"/>
                <a:gridCol w="1488921"/>
                <a:gridCol w="1637813"/>
                <a:gridCol w="1786706"/>
              </a:tblGrid>
              <a:tr h="529941">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To provide knowledge services to inform policy, planning and decision-making.</a:t>
                      </a:r>
                    </a:p>
                  </a:txBody>
                  <a:tcPr marL="86400" marR="86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74854">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2505205">
                <a:tc>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11"/>
                        <a:tabLst/>
                        <a:defRPr/>
                      </a:pPr>
                      <a:r>
                        <a:rPr lang="en-US" sz="1600" dirty="0" smtClean="0">
                          <a:solidFill>
                            <a:schemeClr val="tx1"/>
                          </a:solidFill>
                          <a:latin typeface="Arial Narrow" pitchFamily="34" charset="0"/>
                          <a:ea typeface="Times New Roman"/>
                          <a:cs typeface="Times New Roman"/>
                        </a:rPr>
                        <a:t>Number of priority areas supported under the tourism incentive programme to facilitate sustainable tourism growth and development.</a:t>
                      </a:r>
                      <a:endParaRPr lang="en-US" sz="1600" b="0" i="0" u="none" strike="noStrike" dirty="0">
                        <a:solidFill>
                          <a:schemeClr val="tx1"/>
                        </a:solidFill>
                        <a:latin typeface="Arial Narrow" pitchFamily="34" charset="0"/>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1" i="0" u="none" strike="noStrike" dirty="0" smtClean="0">
                          <a:solidFill>
                            <a:srgbClr val="000000"/>
                          </a:solidFill>
                          <a:effectLst/>
                          <a:latin typeface="Arial Narrow" panose="020B0606020202030204" pitchFamily="34" charset="0"/>
                        </a:rPr>
                        <a:t>Three priority areas supported during the pilot phase:</a:t>
                      </a:r>
                    </a:p>
                    <a:p>
                      <a:pPr algn="just" fontAlgn="t"/>
                      <a:r>
                        <a:rPr lang="en-US" sz="1600" b="0" i="0" u="none" strike="noStrike" dirty="0" smtClean="0">
                          <a:solidFill>
                            <a:srgbClr val="000000"/>
                          </a:solidFill>
                          <a:effectLst/>
                          <a:latin typeface="Arial Narrow" panose="020B0606020202030204" pitchFamily="34" charset="0"/>
                        </a:rPr>
                        <a:t>• Market access</a:t>
                      </a:r>
                    </a:p>
                    <a:p>
                      <a:pPr algn="just" fontAlgn="t"/>
                      <a:r>
                        <a:rPr lang="en-US" sz="1600" b="0" i="0" u="none" strike="noStrike" dirty="0" smtClean="0">
                          <a:solidFill>
                            <a:srgbClr val="000000"/>
                          </a:solidFill>
                          <a:effectLst/>
                          <a:latin typeface="Arial Narrow" panose="020B0606020202030204" pitchFamily="34" charset="0"/>
                        </a:rPr>
                        <a:t>• Tourism grading</a:t>
                      </a:r>
                    </a:p>
                    <a:p>
                      <a:pPr marL="92075" indent="-92075" algn="just" defTabSz="914400" rtl="0" eaLnBrk="1" fontAlgn="t" latinLnBrk="0" hangingPunct="1">
                        <a:tabLst>
                          <a:tab pos="92075" algn="l"/>
                        </a:tabLst>
                      </a:pPr>
                      <a:r>
                        <a:rPr lang="en-US" sz="1600" b="0" i="0" u="none" strike="noStrike" kern="1200" dirty="0" smtClean="0">
                          <a:solidFill>
                            <a:srgbClr val="000000"/>
                          </a:solidFill>
                          <a:effectLst/>
                          <a:latin typeface="Arial Narrow" panose="020B0606020202030204" pitchFamily="34" charset="0"/>
                          <a:ea typeface="+mn-ea"/>
                          <a:cs typeface="+mn-cs"/>
                        </a:rPr>
                        <a:t>•Energy-efficiency</a:t>
                      </a:r>
                      <a:endParaRPr lang="en-US" sz="1600" b="0" i="0" u="none" strike="noStrike" kern="1200" dirty="0">
                        <a:solidFill>
                          <a:srgbClr val="000000"/>
                        </a:solidFill>
                        <a:effectLst/>
                        <a:latin typeface="Arial Narrow" panose="020B0606020202030204"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Implementation </a:t>
                      </a:r>
                      <a:r>
                        <a:rPr lang="en-US" sz="1600" b="0" i="0" u="none" strike="noStrike" dirty="0" smtClean="0">
                          <a:solidFill>
                            <a:srgbClr val="000000"/>
                          </a:solidFill>
                          <a:effectLst/>
                          <a:latin typeface="Arial Narrow" panose="020B0606020202030204" pitchFamily="34" charset="0"/>
                        </a:rPr>
                        <a:t>report covering </a:t>
                      </a:r>
                      <a:r>
                        <a:rPr lang="en-US" sz="1600" b="0" i="0" u="none" strike="noStrike" dirty="0">
                          <a:solidFill>
                            <a:srgbClr val="000000"/>
                          </a:solidFill>
                          <a:effectLst/>
                          <a:latin typeface="Arial Narrow" panose="020B0606020202030204" pitchFamily="34" charset="0"/>
                        </a:rPr>
                        <a:t>support provided </a:t>
                      </a:r>
                      <a:r>
                        <a:rPr lang="en-US" sz="1600" b="0" i="0" u="none" strike="noStrike" dirty="0" smtClean="0">
                          <a:solidFill>
                            <a:srgbClr val="000000"/>
                          </a:solidFill>
                          <a:effectLst/>
                          <a:latin typeface="Arial Narrow" panose="020B0606020202030204" pitchFamily="34" charset="0"/>
                        </a:rPr>
                        <a:t>to all </a:t>
                      </a:r>
                      <a:r>
                        <a:rPr lang="en-US" sz="1600" b="0" i="0" u="none" strike="noStrike" dirty="0">
                          <a:solidFill>
                            <a:srgbClr val="000000"/>
                          </a:solidFill>
                          <a:effectLst/>
                          <a:latin typeface="Arial Narrow" panose="020B0606020202030204" pitchFamily="34" charset="0"/>
                        </a:rPr>
                        <a:t>three priority areas.</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smtClean="0">
                          <a:ln>
                            <a:noFill/>
                          </a:ln>
                          <a:solidFill>
                            <a:schemeClr val="tx1"/>
                          </a:solidFill>
                          <a:effectLst/>
                          <a:uLnTx/>
                          <a:uFillTx/>
                          <a:latin typeface="Arial Narrow" pitchFamily="34" charset="0"/>
                          <a:ea typeface="+mn-ea"/>
                          <a:cs typeface="+mn-cs"/>
                        </a:rPr>
                        <a:t>Im</a:t>
                      </a:r>
                      <a:r>
                        <a:rPr kumimoji="0" lang="en-ZA" sz="1600" b="0" i="0" u="none" strike="noStrike" kern="1200" cap="none" spc="0" normalizeH="0" baseline="0" noProof="0" dirty="0" err="1" smtClean="0">
                          <a:ln>
                            <a:noFill/>
                          </a:ln>
                          <a:solidFill>
                            <a:schemeClr val="tx1"/>
                          </a:solidFill>
                          <a:effectLst/>
                          <a:uLnTx/>
                          <a:uFillTx/>
                          <a:latin typeface="Arial Narrow" pitchFamily="34" charset="0"/>
                          <a:ea typeface="+mn-ea"/>
                          <a:cs typeface="+mn-cs"/>
                        </a:rPr>
                        <a:t>plementation</a:t>
                      </a:r>
                      <a:r>
                        <a:rPr kumimoji="0" lang="en-ZA" sz="1600" b="0" i="0" u="none" strike="noStrike" kern="1200" cap="none" spc="0" normalizeH="0" baseline="0" noProof="0" dirty="0" smtClean="0">
                          <a:ln>
                            <a:noFill/>
                          </a:ln>
                          <a:solidFill>
                            <a:schemeClr val="tx1"/>
                          </a:solidFill>
                          <a:effectLst/>
                          <a:uLnTx/>
                          <a:uFillTx/>
                          <a:latin typeface="Arial Narrow" pitchFamily="34" charset="0"/>
                          <a:ea typeface="+mn-ea"/>
                          <a:cs typeface="+mn-cs"/>
                        </a:rPr>
                        <a:t> report</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Narrow" pitchFamily="34" charset="0"/>
                          <a:ea typeface="+mn-ea"/>
                          <a:cs typeface="+mn-cs"/>
                        </a:rPr>
                        <a:t>covering support provided to all three priority areas done. </a:t>
                      </a:r>
                      <a:endParaRPr kumimoji="0" lang="en-US" sz="1600" b="0" i="0" u="none" strike="noStrike" kern="1200" cap="none" spc="0" normalizeH="0" baseline="0" noProof="0" dirty="0">
                        <a:ln>
                          <a:noFill/>
                        </a:ln>
                        <a:solidFill>
                          <a:schemeClr val="tx1"/>
                        </a:solidFill>
                        <a:effectLst/>
                        <a:uLnTx/>
                        <a:uFillTx/>
                        <a:latin typeface="Arial Narrow" pitchFamily="34" charset="0"/>
                        <a:ea typeface="+mn-ea"/>
                        <a:cs typeface="+mn-cs"/>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26</a:t>
            </a:fld>
            <a:endParaRPr lang="en-ZA" altLang="en-US" dirty="0"/>
          </a:p>
        </p:txBody>
      </p:sp>
      <p:sp>
        <p:nvSpPr>
          <p:cNvPr id="4" name="Footer Placeholder 3"/>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21944046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659600065"/>
              </p:ext>
            </p:extLst>
          </p:nvPr>
        </p:nvGraphicFramePr>
        <p:xfrm>
          <a:off x="1837764" y="304800"/>
          <a:ext cx="6849036" cy="5166361"/>
        </p:xfrm>
        <a:graphic>
          <a:graphicData uri="http://schemas.openxmlformats.org/drawingml/2006/table">
            <a:tbl>
              <a:tblPr/>
              <a:tblGrid>
                <a:gridCol w="1935596"/>
                <a:gridCol w="1488921"/>
                <a:gridCol w="1637813"/>
                <a:gridCol w="1786706"/>
              </a:tblGrid>
              <a:tr h="457200">
                <a:tc gridSpan="4">
                  <a:txBody>
                    <a:bodyPr/>
                    <a:lstStyle/>
                    <a:p>
                      <a:pPr algn="just" fontAlgn="t"/>
                      <a:r>
                        <a:rPr lang="en-ZA" sz="1600" b="1" i="0" u="none" strike="noStrike" dirty="0" smtClean="0">
                          <a:solidFill>
                            <a:srgbClr val="000000"/>
                          </a:solidFill>
                          <a:effectLst/>
                          <a:latin typeface="Arial Narrow" panose="020B0606020202030204" pitchFamily="34" charset="0"/>
                        </a:rPr>
                        <a:t>Strategic objective: To provide knowledge services to inform policy, planning and decision-making.</a:t>
                      </a:r>
                      <a:endParaRPr lang="en-ZA" sz="1600" b="1" i="0" u="none" strike="noStrike" dirty="0">
                        <a:solidFill>
                          <a:srgbClr val="000000"/>
                        </a:solidFill>
                        <a:effectLst/>
                        <a:latin typeface="Arial Narrow" panose="020B0606020202030204" pitchFamily="34" charset="0"/>
                      </a:endParaRPr>
                    </a:p>
                  </a:txBody>
                  <a:tcPr marL="86400" marR="86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36349">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285750">
                <a:tc rowSpan="4">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12"/>
                        <a:tabLst/>
                        <a:defRPr/>
                      </a:pPr>
                      <a:r>
                        <a:rPr lang="en-US" sz="1600" dirty="0" smtClean="0">
                          <a:solidFill>
                            <a:schemeClr val="tx1"/>
                          </a:solidFill>
                          <a:latin typeface="Arial Narrow" pitchFamily="34" charset="0"/>
                          <a:ea typeface="Times New Roman"/>
                          <a:cs typeface="Times New Roman"/>
                        </a:rPr>
                        <a:t>Number of monitoring and evaluation reports on tourism projects and initiatives.</a:t>
                      </a:r>
                      <a:endParaRPr lang="en-US" sz="1600" b="0" i="0" u="none" strike="noStrike" dirty="0">
                        <a:solidFill>
                          <a:srgbClr val="000000"/>
                        </a:solidFill>
                        <a:latin typeface="Arial Narrow"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algn="just" fontAlgn="t"/>
                      <a:r>
                        <a:rPr lang="en-ZA" sz="1600" b="1" i="0" u="none" strike="noStrike" dirty="0" smtClean="0">
                          <a:solidFill>
                            <a:srgbClr val="000000"/>
                          </a:solidFill>
                          <a:effectLst/>
                          <a:latin typeface="Arial Narrow" panose="020B0606020202030204" pitchFamily="34" charset="0"/>
                        </a:rPr>
                        <a:t>Three monitoring and evaluation reports developed:</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dirty="0"/>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5264">
                <a:tc vMerge="1">
                  <a:txBody>
                    <a:bodyPr/>
                    <a:lstStyle/>
                    <a:p>
                      <a:endParaRPr lang="en-ZA"/>
                    </a:p>
                  </a:txBody>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1. 2014/15 STR</a:t>
                      </a:r>
                      <a:endParaRPr kumimoji="0" lang="fr-FR"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Draft 2014/15 STR </a:t>
                      </a:r>
                      <a:r>
                        <a:rPr lang="en-US" sz="1600" b="0" i="0" u="none" strike="noStrike" dirty="0" smtClean="0">
                          <a:solidFill>
                            <a:srgbClr val="000000"/>
                          </a:solidFill>
                          <a:effectLst/>
                          <a:latin typeface="Arial Narrow" panose="020B0606020202030204" pitchFamily="34" charset="0"/>
                        </a:rPr>
                        <a:t>developed and </a:t>
                      </a:r>
                      <a:r>
                        <a:rPr lang="en-US" sz="1600" b="0" i="0" u="none" strike="noStrike" dirty="0">
                          <a:solidFill>
                            <a:srgbClr val="000000"/>
                          </a:solidFill>
                          <a:effectLst/>
                          <a:latin typeface="Arial Narrow" panose="020B0606020202030204" pitchFamily="34" charset="0"/>
                        </a:rPr>
                        <a:t>finalised.</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smtClean="0">
                          <a:solidFill>
                            <a:srgbClr val="000000"/>
                          </a:solidFill>
                          <a:effectLst/>
                          <a:latin typeface="Arial Narrow" panose="020B0606020202030204" pitchFamily="34" charset="0"/>
                        </a:rPr>
                        <a:t>Draft </a:t>
                      </a:r>
                      <a:r>
                        <a:rPr lang="en-US" sz="1600" b="0" i="0" u="none" strike="noStrike" dirty="0">
                          <a:solidFill>
                            <a:srgbClr val="000000"/>
                          </a:solidFill>
                          <a:effectLst/>
                          <a:latin typeface="Arial Narrow" panose="020B0606020202030204" pitchFamily="34" charset="0"/>
                        </a:rPr>
                        <a:t>2014/15 STR </a:t>
                      </a:r>
                      <a:r>
                        <a:rPr lang="en-US" sz="1600" b="0" i="0" u="none" strike="noStrike" dirty="0" smtClean="0">
                          <a:solidFill>
                            <a:srgbClr val="000000"/>
                          </a:solidFill>
                          <a:effectLst/>
                          <a:latin typeface="Arial Narrow" panose="020B0606020202030204" pitchFamily="34" charset="0"/>
                        </a:rPr>
                        <a:t>developed and </a:t>
                      </a:r>
                      <a:r>
                        <a:rPr lang="en-US" sz="1600" b="0" i="0" u="none" strike="noStrike" dirty="0">
                          <a:solidFill>
                            <a:srgbClr val="000000"/>
                          </a:solidFill>
                          <a:effectLst/>
                          <a:latin typeface="Arial Narrow" panose="020B0606020202030204" pitchFamily="34" charset="0"/>
                        </a:rPr>
                        <a:t>finalised</a:t>
                      </a:r>
                      <a:r>
                        <a:rPr lang="en-US" sz="1600" b="1" i="0" u="none" strike="noStrike" dirty="0">
                          <a:solidFill>
                            <a:srgbClr val="000000"/>
                          </a:solidFill>
                          <a:effectLst/>
                          <a:latin typeface="Arial Narrow" panose="020B0606020202030204" pitchFamily="34" charset="0"/>
                        </a:rPr>
                        <a:t>.                          </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00200">
                <a:tc vMerge="1">
                  <a:txBody>
                    <a:bodyPr/>
                    <a:lstStyle/>
                    <a:p>
                      <a:pPr algn="l" fontAlgn="t"/>
                      <a:endParaRPr lang="en-ZA" sz="1600" b="0" i="0" u="none" strike="noStrike" dirty="0">
                        <a:solidFill>
                          <a:srgbClr val="000000"/>
                        </a:solidFill>
                        <a:effectLst/>
                        <a:latin typeface="Arial Narrow" panose="020B0606020202030204" pitchFamily="34" charset="0"/>
                      </a:endParaRP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Arial Narrow" panose="020B0606020202030204" pitchFamily="34" charset="0"/>
                        </a:rPr>
                        <a:t>2. Impact evaluation of completed and operational SRI</a:t>
                      </a:r>
                      <a:r>
                        <a:rPr lang="en-US" sz="1600" b="0" i="0" u="none" strike="noStrike" baseline="0" dirty="0" smtClean="0">
                          <a:solidFill>
                            <a:srgbClr val="000000"/>
                          </a:solidFill>
                          <a:effectLst/>
                          <a:latin typeface="Arial Narrow" panose="020B0606020202030204" pitchFamily="34" charset="0"/>
                        </a:rPr>
                        <a:t> </a:t>
                      </a:r>
                      <a:r>
                        <a:rPr lang="en-US" sz="1600" b="0" i="0" u="none" strike="noStrike" dirty="0" smtClean="0">
                          <a:solidFill>
                            <a:srgbClr val="000000"/>
                          </a:solidFill>
                          <a:effectLst/>
                          <a:latin typeface="Arial Narrow" panose="020B0606020202030204" pitchFamily="34" charset="0"/>
                        </a:rPr>
                        <a:t>projects.</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Report on evaluation </a:t>
                      </a:r>
                      <a:r>
                        <a:rPr lang="en-US" sz="1600" b="0" i="0" u="none" strike="noStrike" dirty="0" smtClean="0">
                          <a:solidFill>
                            <a:srgbClr val="000000"/>
                          </a:solidFill>
                          <a:effectLst/>
                          <a:latin typeface="Arial Narrow" panose="020B0606020202030204" pitchFamily="34" charset="0"/>
                        </a:rPr>
                        <a:t>of completed </a:t>
                      </a:r>
                      <a:r>
                        <a:rPr lang="en-US" sz="1600" b="0" i="0" u="none" strike="noStrike" dirty="0">
                          <a:solidFill>
                            <a:srgbClr val="000000"/>
                          </a:solidFill>
                          <a:effectLst/>
                          <a:latin typeface="Arial Narrow" panose="020B0606020202030204" pitchFamily="34" charset="0"/>
                        </a:rPr>
                        <a:t>and </a:t>
                      </a:r>
                      <a:r>
                        <a:rPr lang="en-US" sz="1600" b="0" i="0" u="none" strike="noStrike" dirty="0" smtClean="0">
                          <a:solidFill>
                            <a:srgbClr val="000000"/>
                          </a:solidFill>
                          <a:effectLst/>
                          <a:latin typeface="Arial Narrow" panose="020B0606020202030204" pitchFamily="34" charset="0"/>
                        </a:rPr>
                        <a:t>operational SRI</a:t>
                      </a:r>
                      <a:r>
                        <a:rPr lang="en-US" sz="1600" b="0" i="0" u="none" strike="noStrike" baseline="0" dirty="0" smtClean="0">
                          <a:solidFill>
                            <a:srgbClr val="000000"/>
                          </a:solidFill>
                          <a:effectLst/>
                          <a:latin typeface="Arial Narrow" panose="020B0606020202030204" pitchFamily="34" charset="0"/>
                        </a:rPr>
                        <a:t> </a:t>
                      </a:r>
                      <a:r>
                        <a:rPr lang="en-US" sz="1600" b="0" i="0" u="none" strike="noStrike" dirty="0" smtClean="0">
                          <a:solidFill>
                            <a:srgbClr val="000000"/>
                          </a:solidFill>
                          <a:effectLst/>
                          <a:latin typeface="Arial Narrow" panose="020B0606020202030204" pitchFamily="34" charset="0"/>
                        </a:rPr>
                        <a:t>projects </a:t>
                      </a:r>
                      <a:r>
                        <a:rPr lang="en-US" sz="1600" b="0" i="0" u="none" strike="noStrike" dirty="0">
                          <a:solidFill>
                            <a:srgbClr val="000000"/>
                          </a:solidFill>
                          <a:effectLst/>
                          <a:latin typeface="Arial Narrow" panose="020B0606020202030204" pitchFamily="34" charset="0"/>
                        </a:rPr>
                        <a:t>developed </a:t>
                      </a:r>
                      <a:r>
                        <a:rPr lang="en-US" sz="1600" b="0" i="0" u="none" strike="noStrike" dirty="0" smtClean="0">
                          <a:solidFill>
                            <a:srgbClr val="000000"/>
                          </a:solidFill>
                          <a:effectLst/>
                          <a:latin typeface="Arial Narrow" panose="020B0606020202030204" pitchFamily="34" charset="0"/>
                        </a:rPr>
                        <a:t>and </a:t>
                      </a:r>
                      <a:r>
                        <a:rPr lang="en-US" sz="1600" b="0" i="0" u="none" strike="noStrike" dirty="0" err="1" smtClean="0">
                          <a:solidFill>
                            <a:srgbClr val="000000"/>
                          </a:solidFill>
                          <a:effectLst/>
                          <a:latin typeface="Arial Narrow" panose="020B0606020202030204" pitchFamily="34" charset="0"/>
                        </a:rPr>
                        <a:t>finalised</a:t>
                      </a:r>
                      <a:r>
                        <a:rPr lang="en-US" sz="1600" b="0" i="0" u="none" strike="noStrike" dirty="0" smtClean="0">
                          <a:solidFill>
                            <a:srgbClr val="000000"/>
                          </a:solidFill>
                          <a:effectLst/>
                          <a:latin typeface="Arial Narrow" panose="020B0606020202030204" pitchFamily="34" charset="0"/>
                        </a:rPr>
                        <a:t>.</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smtClean="0">
                          <a:solidFill>
                            <a:srgbClr val="000000"/>
                          </a:solidFill>
                          <a:effectLst/>
                          <a:latin typeface="Arial Narrow" panose="020B0606020202030204" pitchFamily="34" charset="0"/>
                        </a:rPr>
                        <a:t>The  </a:t>
                      </a:r>
                      <a:r>
                        <a:rPr lang="en-US" sz="1600" b="0" i="0" u="none" strike="noStrike" dirty="0">
                          <a:solidFill>
                            <a:srgbClr val="000000"/>
                          </a:solidFill>
                          <a:effectLst/>
                          <a:latin typeface="Arial Narrow" panose="020B0606020202030204" pitchFamily="34" charset="0"/>
                        </a:rPr>
                        <a:t>report on the evaluation of completed and operational SRI  project has been </a:t>
                      </a:r>
                      <a:r>
                        <a:rPr lang="en-US" sz="1600" b="0" i="0" u="none" strike="noStrike" dirty="0" smtClean="0">
                          <a:solidFill>
                            <a:srgbClr val="000000"/>
                          </a:solidFill>
                          <a:effectLst/>
                          <a:latin typeface="Arial Narrow" panose="020B0606020202030204" pitchFamily="34" charset="0"/>
                        </a:rPr>
                        <a:t>approved.</a:t>
                      </a:r>
                    </a:p>
                    <a:p>
                      <a:pPr algn="just" fontAlgn="t"/>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4438">
                <a:tc vMerge="1">
                  <a:txBody>
                    <a:bodyPr/>
                    <a:lstStyle/>
                    <a:p>
                      <a:endParaRPr lang="en-US"/>
                    </a:p>
                  </a:txBody>
                  <a:tcPr/>
                </a:tc>
                <a:tc>
                  <a:txBody>
                    <a:bodyPr/>
                    <a:lstStyle/>
                    <a:p>
                      <a:pPr algn="just" fontAlgn="t"/>
                      <a:r>
                        <a:rPr lang="fr-FR" sz="1600" b="0" i="0" u="none" strike="noStrike" dirty="0" smtClean="0">
                          <a:solidFill>
                            <a:srgbClr val="000000"/>
                          </a:solidFill>
                          <a:effectLst/>
                          <a:latin typeface="Arial Narrow" panose="020B0606020202030204" pitchFamily="34" charset="0"/>
                        </a:rPr>
                        <a:t>3. 2014/15 NTSS implementation report.</a:t>
                      </a:r>
                      <a:endParaRPr lang="fr-FR"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2014/15 NTSS implementation report finalised.</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smtClean="0">
                          <a:solidFill>
                            <a:srgbClr val="000000"/>
                          </a:solidFill>
                          <a:effectLst/>
                          <a:latin typeface="Arial Narrow" panose="020B0606020202030204" pitchFamily="34" charset="0"/>
                        </a:rPr>
                        <a:t>2014/15 </a:t>
                      </a:r>
                      <a:r>
                        <a:rPr lang="en-US" sz="1600" b="0" i="0" u="none" strike="noStrike" dirty="0">
                          <a:solidFill>
                            <a:srgbClr val="000000"/>
                          </a:solidFill>
                          <a:effectLst/>
                          <a:latin typeface="Arial Narrow" panose="020B0606020202030204" pitchFamily="34" charset="0"/>
                        </a:rPr>
                        <a:t>NTSS implementation report finalised.                          </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27</a:t>
            </a:fld>
            <a:endParaRPr lang="en-ZA" altLang="en-US" dirty="0"/>
          </a:p>
        </p:txBody>
      </p:sp>
      <p:sp>
        <p:nvSpPr>
          <p:cNvPr id="4" name="Footer Placeholder 3"/>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27305590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215639445"/>
              </p:ext>
            </p:extLst>
          </p:nvPr>
        </p:nvGraphicFramePr>
        <p:xfrm>
          <a:off x="1905000" y="304800"/>
          <a:ext cx="6925234" cy="6026764"/>
        </p:xfrm>
        <a:graphic>
          <a:graphicData uri="http://schemas.openxmlformats.org/drawingml/2006/table">
            <a:tbl>
              <a:tblPr/>
              <a:tblGrid>
                <a:gridCol w="1576025"/>
                <a:gridCol w="2614975"/>
                <a:gridCol w="1447800"/>
                <a:gridCol w="1286434"/>
              </a:tblGrid>
              <a:tr h="268083">
                <a:tc gridSpan="4">
                  <a:txBody>
                    <a:bodyPr/>
                    <a:lstStyle/>
                    <a:p>
                      <a:pPr algn="just" fontAlgn="t"/>
                      <a:r>
                        <a:rPr lang="en-ZA" sz="1600" b="1" i="0" u="none" strike="noStrike" dirty="0" smtClean="0">
                          <a:solidFill>
                            <a:srgbClr val="000000"/>
                          </a:solidFill>
                          <a:effectLst/>
                          <a:latin typeface="Arial Narrow" panose="020B0606020202030204" pitchFamily="34" charset="0"/>
                        </a:rPr>
                        <a:t>Strategic objective: To provide knowledge services to inform policy, planning and decision-making.</a:t>
                      </a:r>
                      <a:endParaRPr lang="en-ZA" sz="1600" b="1" i="0" u="none" strike="noStrike" dirty="0">
                        <a:solidFill>
                          <a:srgbClr val="000000"/>
                        </a:solidFill>
                        <a:effectLst/>
                        <a:latin typeface="Arial Narrow" panose="020B0606020202030204" pitchFamily="34" charset="0"/>
                      </a:endParaRPr>
                    </a:p>
                  </a:txBody>
                  <a:tcPr marL="86400" marR="86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62284">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3726836">
                <a:tc>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13"/>
                        <a:tabLst/>
                        <a:defRPr/>
                      </a:pPr>
                      <a:r>
                        <a:rPr lang="en-US" sz="1600" dirty="0" smtClean="0">
                          <a:solidFill>
                            <a:schemeClr val="tx1"/>
                          </a:solidFill>
                          <a:latin typeface="Arial Narrow" pitchFamily="34" charset="0"/>
                          <a:ea typeface="Times New Roman"/>
                          <a:cs typeface="Times New Roman"/>
                        </a:rPr>
                        <a:t>Number of information systems, services and frameworks developed, implemented and maintained.</a:t>
                      </a:r>
                      <a:endParaRPr lang="en-US" sz="1600" b="0" i="0" u="none" strike="noStrike" dirty="0">
                        <a:solidFill>
                          <a:srgbClr val="000000"/>
                        </a:solidFill>
                        <a:latin typeface="Arial Narrow"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smtClean="0">
                          <a:solidFill>
                            <a:srgbClr val="000000"/>
                          </a:solidFill>
                          <a:effectLst/>
                          <a:latin typeface="Arial Narrow" panose="020B0606020202030204" pitchFamily="34" charset="0"/>
                        </a:rPr>
                        <a:t>Seven knowledge and information systems maintained</a:t>
                      </a:r>
                    </a:p>
                    <a:p>
                      <a:pPr algn="just" fontAlgn="t"/>
                      <a:r>
                        <a:rPr lang="en-US" sz="1600" b="0" i="0" u="none" strike="noStrike" dirty="0" smtClean="0">
                          <a:solidFill>
                            <a:srgbClr val="000000"/>
                          </a:solidFill>
                          <a:effectLst/>
                          <a:latin typeface="Arial Narrow" panose="020B0606020202030204" pitchFamily="34" charset="0"/>
                        </a:rPr>
                        <a:t>(Five-year plan for Tourism Knowledge Portal (</a:t>
                      </a:r>
                      <a:r>
                        <a:rPr lang="en-US" sz="1600" b="0" i="0" u="none" strike="noStrike" dirty="0" err="1" smtClean="0">
                          <a:solidFill>
                            <a:srgbClr val="000000"/>
                          </a:solidFill>
                          <a:effectLst/>
                          <a:latin typeface="Arial Narrow" panose="020B0606020202030204" pitchFamily="34" charset="0"/>
                        </a:rPr>
                        <a:t>TKP</a:t>
                      </a:r>
                      <a:r>
                        <a:rPr lang="en-US" sz="1600" b="0" i="0" u="none" strike="noStrike" dirty="0" smtClean="0">
                          <a:solidFill>
                            <a:srgbClr val="000000"/>
                          </a:solidFill>
                          <a:effectLst/>
                          <a:latin typeface="Arial Narrow" panose="020B0606020202030204" pitchFamily="34" charset="0"/>
                        </a:rPr>
                        <a:t>) development enhancements completed):</a:t>
                      </a:r>
                    </a:p>
                    <a:p>
                      <a:pPr algn="just" fontAlgn="t"/>
                      <a:endParaRPr lang="en-US" sz="1600" b="0" i="0" u="none" strike="noStrike" dirty="0" smtClean="0">
                        <a:solidFill>
                          <a:srgbClr val="000000"/>
                        </a:solidFill>
                        <a:effectLst/>
                        <a:latin typeface="Arial Narrow" panose="020B0606020202030204" pitchFamily="34" charset="0"/>
                      </a:endParaRPr>
                    </a:p>
                    <a:p>
                      <a:pPr marL="285750" indent="-285750" algn="just" fontAlgn="t">
                        <a:buFont typeface="Arial" panose="020B0604020202020204" pitchFamily="34" charset="0"/>
                        <a:buChar char="•"/>
                      </a:pPr>
                      <a:r>
                        <a:rPr lang="en-US" sz="1600" b="0" i="0" u="none" strike="noStrike" dirty="0" smtClean="0">
                          <a:solidFill>
                            <a:srgbClr val="000000"/>
                          </a:solidFill>
                          <a:effectLst/>
                          <a:latin typeface="Arial Narrow" panose="020B0606020202030204" pitchFamily="34" charset="0"/>
                        </a:rPr>
                        <a:t>Tourism Knowledge Portal.</a:t>
                      </a:r>
                    </a:p>
                    <a:p>
                      <a:pPr marL="285750" indent="-285750" algn="just" fontAlgn="t">
                        <a:buFont typeface="Arial" panose="020B0604020202020204" pitchFamily="34" charset="0"/>
                        <a:buChar char="•"/>
                      </a:pPr>
                      <a:r>
                        <a:rPr lang="en-US" sz="1600" b="0" i="0" u="none" strike="noStrike" dirty="0" smtClean="0">
                          <a:solidFill>
                            <a:srgbClr val="000000"/>
                          </a:solidFill>
                          <a:effectLst/>
                          <a:latin typeface="Arial Narrow" panose="020B0606020202030204" pitchFamily="34" charset="0"/>
                        </a:rPr>
                        <a:t>Electronic events calendar.</a:t>
                      </a:r>
                    </a:p>
                    <a:p>
                      <a:pPr marL="285750" indent="-285750" algn="just" fontAlgn="t">
                        <a:buFont typeface="Arial" panose="020B0604020202020204" pitchFamily="34" charset="0"/>
                        <a:buChar char="•"/>
                      </a:pPr>
                      <a:r>
                        <a:rPr lang="en-US" sz="1600" b="0" i="0" u="none" strike="noStrike" dirty="0" smtClean="0">
                          <a:solidFill>
                            <a:srgbClr val="000000"/>
                          </a:solidFill>
                          <a:effectLst/>
                          <a:latin typeface="Arial Narrow" panose="020B0606020202030204" pitchFamily="34" charset="0"/>
                        </a:rPr>
                        <a:t>Tourism local government sub-page and assessment tool.</a:t>
                      </a:r>
                    </a:p>
                    <a:p>
                      <a:pPr marL="285750" indent="-285750" algn="just" fontAlgn="t">
                        <a:buFont typeface="Arial" panose="020B0604020202020204" pitchFamily="34" charset="0"/>
                        <a:buChar char="•"/>
                      </a:pPr>
                      <a:r>
                        <a:rPr lang="en-US" sz="1600" b="0" i="0" u="none" strike="noStrike" dirty="0" smtClean="0">
                          <a:solidFill>
                            <a:srgbClr val="000000"/>
                          </a:solidFill>
                          <a:effectLst/>
                          <a:latin typeface="Arial Narrow" panose="020B0606020202030204" pitchFamily="34" charset="0"/>
                        </a:rPr>
                        <a:t>Responsible tourism sub-page and assessment tool.</a:t>
                      </a:r>
                    </a:p>
                    <a:p>
                      <a:pPr marL="285750" indent="-285750" algn="just" fontAlgn="t">
                        <a:buFont typeface="Arial" panose="020B0604020202020204" pitchFamily="34" charset="0"/>
                        <a:buChar char="•"/>
                      </a:pPr>
                      <a:r>
                        <a:rPr lang="en-US" sz="1600" b="0" i="0" u="none" strike="noStrike" dirty="0" smtClean="0">
                          <a:solidFill>
                            <a:srgbClr val="000000"/>
                          </a:solidFill>
                          <a:effectLst/>
                          <a:latin typeface="Arial Narrow" panose="020B0606020202030204" pitchFamily="34" charset="0"/>
                        </a:rPr>
                        <a:t>Service excellence self-assessment tool.</a:t>
                      </a:r>
                    </a:p>
                    <a:p>
                      <a:pPr marL="285750" indent="-285750" algn="just" fontAlgn="t">
                        <a:buFont typeface="Arial" panose="020B0604020202020204" pitchFamily="34" charset="0"/>
                        <a:buChar char="•"/>
                      </a:pPr>
                      <a:r>
                        <a:rPr lang="en-US" sz="1600" b="0" i="0" u="none" strike="noStrike" dirty="0" smtClean="0">
                          <a:solidFill>
                            <a:srgbClr val="000000"/>
                          </a:solidFill>
                          <a:effectLst/>
                          <a:latin typeface="Arial Narrow" panose="020B0606020202030204" pitchFamily="34" charset="0"/>
                        </a:rPr>
                        <a:t>VIC database tool.</a:t>
                      </a:r>
                    </a:p>
                    <a:p>
                      <a:pPr marL="285750" indent="-285750" algn="just" fontAlgn="t">
                        <a:buFont typeface="Arial" panose="020B0604020202020204" pitchFamily="34" charset="0"/>
                        <a:buChar char="•"/>
                      </a:pPr>
                      <a:r>
                        <a:rPr lang="en-US" sz="1600" b="0" i="0" u="none" strike="noStrike" dirty="0" smtClean="0">
                          <a:solidFill>
                            <a:srgbClr val="000000"/>
                          </a:solidFill>
                          <a:effectLst/>
                          <a:latin typeface="Arial Narrow" panose="020B0606020202030204" pitchFamily="34" charset="0"/>
                        </a:rPr>
                        <a:t>Tourist-guiding database  tool.</a:t>
                      </a:r>
                    </a:p>
                    <a:p>
                      <a:pPr marL="0" indent="0" algn="just" fontAlgn="t">
                        <a:buFont typeface="Arial" panose="020B0604020202020204" pitchFamily="34" charset="0"/>
                        <a:buNone/>
                      </a:pPr>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Arial Narrow" panose="020B0606020202030204" pitchFamily="34" charset="0"/>
                          <a:ea typeface="+mn-ea"/>
                          <a:cs typeface="+mn-cs"/>
                        </a:rPr>
                        <a:t>Five-year plan for </a:t>
                      </a:r>
                      <a:r>
                        <a:rPr lang="en-US" sz="1600" b="0" i="0" u="none" strike="noStrike" kern="1200" dirty="0" smtClean="0">
                          <a:solidFill>
                            <a:srgbClr val="000000"/>
                          </a:solidFill>
                          <a:effectLst/>
                          <a:latin typeface="Arial Narrow" panose="020B0606020202030204" pitchFamily="34" charset="0"/>
                          <a:ea typeface="+mn-ea"/>
                          <a:cs typeface="+mn-cs"/>
                        </a:rPr>
                        <a:t>TKP development enhancements</a:t>
                      </a:r>
                      <a:r>
                        <a:rPr lang="en-US" sz="1600" b="0" i="0" u="none" strike="noStrike" kern="1200" dirty="0">
                          <a:solidFill>
                            <a:srgbClr val="000000"/>
                          </a:solidFill>
                          <a:effectLst/>
                          <a:latin typeface="Arial Narrow" panose="020B0606020202030204" pitchFamily="34" charset="0"/>
                          <a:ea typeface="+mn-ea"/>
                          <a:cs typeface="+mn-cs"/>
                        </a:rPr>
                        <a:t/>
                      </a:r>
                      <a:br>
                        <a:rPr lang="en-US" sz="1600" b="0" i="0" u="none" strike="noStrike" kern="1200" dirty="0">
                          <a:solidFill>
                            <a:srgbClr val="000000"/>
                          </a:solidFill>
                          <a:effectLst/>
                          <a:latin typeface="Arial Narrow" panose="020B0606020202030204" pitchFamily="34" charset="0"/>
                          <a:ea typeface="+mn-ea"/>
                          <a:cs typeface="+mn-cs"/>
                        </a:rPr>
                      </a:br>
                      <a:r>
                        <a:rPr lang="en-US" sz="1600" b="0" i="0" u="none" strike="noStrike" kern="1200" dirty="0">
                          <a:solidFill>
                            <a:srgbClr val="000000"/>
                          </a:solidFill>
                          <a:effectLst/>
                          <a:latin typeface="Arial Narrow" panose="020B0606020202030204" pitchFamily="34" charset="0"/>
                          <a:ea typeface="+mn-ea"/>
                          <a:cs typeface="+mn-cs"/>
                        </a:rPr>
                        <a:t>completed.</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Arial Narrow" panose="020B0606020202030204" pitchFamily="34" charset="0"/>
                        </a:rPr>
                        <a:t>Five-year plan for TKP</a:t>
                      </a:r>
                      <a:br>
                        <a:rPr lang="en-US" sz="1600" b="0" i="0" u="none" strike="noStrike" dirty="0" smtClean="0">
                          <a:solidFill>
                            <a:srgbClr val="000000"/>
                          </a:solidFill>
                          <a:effectLst/>
                          <a:latin typeface="Arial Narrow" panose="020B0606020202030204" pitchFamily="34" charset="0"/>
                        </a:rPr>
                      </a:br>
                      <a:r>
                        <a:rPr lang="en-US" sz="1600" b="0" i="0" u="none" strike="noStrike" dirty="0" smtClean="0">
                          <a:solidFill>
                            <a:srgbClr val="000000"/>
                          </a:solidFill>
                          <a:effectLst/>
                          <a:latin typeface="Arial Narrow" panose="020B0606020202030204" pitchFamily="34" charset="0"/>
                        </a:rPr>
                        <a:t>development enhancements</a:t>
                      </a:r>
                      <a:br>
                        <a:rPr lang="en-US" sz="1600" b="0" i="0" u="none" strike="noStrike" dirty="0" smtClean="0">
                          <a:solidFill>
                            <a:srgbClr val="000000"/>
                          </a:solidFill>
                          <a:effectLst/>
                          <a:latin typeface="Arial Narrow" panose="020B0606020202030204" pitchFamily="34" charset="0"/>
                        </a:rPr>
                      </a:br>
                      <a:r>
                        <a:rPr lang="en-US" sz="1600" b="0" i="0" u="none" strike="noStrike" dirty="0" smtClean="0">
                          <a:solidFill>
                            <a:srgbClr val="000000"/>
                          </a:solidFill>
                          <a:effectLst/>
                          <a:latin typeface="Arial Narrow" panose="020B0606020202030204" pitchFamily="34" charset="0"/>
                        </a:rPr>
                        <a:t>completed.</a:t>
                      </a:r>
                    </a:p>
                    <a:p>
                      <a:pPr algn="just" fontAlgn="t"/>
                      <a:r>
                        <a:rPr lang="en-US" sz="1600" b="0" i="0" u="none" strike="noStrike" dirty="0" smtClean="0">
                          <a:solidFill>
                            <a:srgbClr val="000000"/>
                          </a:solidFill>
                          <a:effectLst/>
                          <a:latin typeface="Arial Narrow" panose="020B0606020202030204" pitchFamily="34" charset="0"/>
                        </a:rPr>
                        <a:t>                     </a:t>
                      </a:r>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28</a:t>
            </a:fld>
            <a:endParaRPr lang="en-ZA" altLang="en-US" dirty="0"/>
          </a:p>
        </p:txBody>
      </p:sp>
      <p:sp>
        <p:nvSpPr>
          <p:cNvPr id="4" name="Footer Placeholder 3"/>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4301289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309461723"/>
              </p:ext>
            </p:extLst>
          </p:nvPr>
        </p:nvGraphicFramePr>
        <p:xfrm>
          <a:off x="1667435" y="457200"/>
          <a:ext cx="7010400" cy="3940132"/>
        </p:xfrm>
        <a:graphic>
          <a:graphicData uri="http://schemas.openxmlformats.org/drawingml/2006/table">
            <a:tbl>
              <a:tblPr/>
              <a:tblGrid>
                <a:gridCol w="1981199"/>
                <a:gridCol w="1685366"/>
                <a:gridCol w="1515034"/>
                <a:gridCol w="1828801"/>
              </a:tblGrid>
              <a:tr h="464228">
                <a:tc gridSpan="4">
                  <a:txBody>
                    <a:bodyPr/>
                    <a:lstStyle/>
                    <a:p>
                      <a:pPr algn="just" fontAlgn="t"/>
                      <a:r>
                        <a:rPr lang="en-ZA" sz="1600" b="1" i="0" u="none" strike="noStrike" dirty="0" smtClean="0">
                          <a:solidFill>
                            <a:srgbClr val="000000"/>
                          </a:solidFill>
                          <a:effectLst/>
                          <a:latin typeface="Arial Narrow" panose="020B0606020202030204" pitchFamily="34" charset="0"/>
                        </a:rPr>
                        <a:t>Strategic objective: To provide knowledge services to inform policy, planning and decision-making.</a:t>
                      </a:r>
                      <a:endParaRPr lang="en-ZA" sz="1600" b="1" i="0" u="none" strike="noStrike" dirty="0">
                        <a:solidFill>
                          <a:srgbClr val="000000"/>
                        </a:solidFill>
                        <a:effectLst/>
                        <a:latin typeface="Arial Narrow" panose="020B0606020202030204" pitchFamily="34" charset="0"/>
                      </a:endParaRPr>
                    </a:p>
                  </a:txBody>
                  <a:tcPr marL="86400" marR="86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78772">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066800">
                <a:tc rowSpan="2">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13"/>
                        <a:tabLst/>
                        <a:defRPr/>
                      </a:pPr>
                      <a:r>
                        <a:rPr lang="en-US" sz="1600" dirty="0" smtClean="0">
                          <a:solidFill>
                            <a:schemeClr val="tx1"/>
                          </a:solidFill>
                          <a:latin typeface="Arial Narrow" pitchFamily="34" charset="0"/>
                          <a:ea typeface="Times New Roman"/>
                          <a:cs typeface="Times New Roman"/>
                        </a:rPr>
                        <a:t>Number of information systems, services and frameworks developed, implemented and maintained (continued).</a:t>
                      </a:r>
                      <a:endParaRPr lang="en-US" sz="1600" b="0" i="0" u="none" strike="noStrike" dirty="0">
                        <a:solidFill>
                          <a:srgbClr val="000000"/>
                        </a:solidFill>
                        <a:latin typeface="Arial Narrow"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285750" indent="-285750" algn="just" fontAlgn="t">
                        <a:buFont typeface="Arial" panose="020B0604020202020204" pitchFamily="34" charset="0"/>
                        <a:buChar char="•"/>
                      </a:pPr>
                      <a:r>
                        <a:rPr lang="en-US" sz="1600" b="0" i="0" u="none" strike="noStrike" dirty="0" smtClean="0">
                          <a:solidFill>
                            <a:srgbClr val="000000"/>
                          </a:solidFill>
                          <a:effectLst/>
                          <a:latin typeface="Arial Narrow" panose="020B0606020202030204" pitchFamily="34" charset="0"/>
                        </a:rPr>
                        <a:t>One NTIG maintained (ORTIA).</a:t>
                      </a:r>
                    </a:p>
                    <a:p>
                      <a:pPr marL="285750" indent="-285750" algn="just" fontAlgn="t">
                        <a:buFont typeface="Arial" panose="020B0604020202020204" pitchFamily="34" charset="0"/>
                        <a:buChar char="•"/>
                      </a:pPr>
                      <a:r>
                        <a:rPr lang="en-US" sz="1600" b="0" i="0" u="none" strike="noStrike" dirty="0" smtClean="0">
                          <a:solidFill>
                            <a:srgbClr val="000000"/>
                          </a:solidFill>
                          <a:effectLst/>
                          <a:latin typeface="Arial Narrow" panose="020B0606020202030204" pitchFamily="34" charset="0"/>
                        </a:rPr>
                        <a:t>One NTIG developed King Shaka International Airport (KSIA).</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NTIG quarterly operational report for ORTIA developed</a:t>
                      </a:r>
                      <a:r>
                        <a:rPr lang="en-US" sz="1600" b="0" i="0" u="none" strike="noStrike" dirty="0" smtClean="0">
                          <a:solidFill>
                            <a:srgbClr val="000000"/>
                          </a:solidFill>
                          <a:effectLst/>
                          <a:latin typeface="Arial Narrow" panose="020B0606020202030204" pitchFamily="34" charset="0"/>
                        </a:rPr>
                        <a:t>.</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smtClean="0">
                          <a:solidFill>
                            <a:srgbClr val="000000"/>
                          </a:solidFill>
                          <a:effectLst/>
                          <a:latin typeface="Arial Narrow" panose="020B0606020202030204" pitchFamily="34" charset="0"/>
                        </a:rPr>
                        <a:t>NTIG quarterly operational report for KSIA developed</a:t>
                      </a:r>
                      <a:r>
                        <a:rPr lang="en-US" sz="1600" b="0" i="0" u="none" strike="noStrike" dirty="0" smtClean="0">
                          <a:solidFill>
                            <a:srgbClr val="000000"/>
                          </a:solidFill>
                          <a:effectLst/>
                          <a:latin typeface="Arial Narrow" panose="020B0606020202030204" pitchFamily="34" charset="0"/>
                        </a:rPr>
                        <a:t>.         </a:t>
                      </a:r>
                      <a:endParaRPr lang="en-US" sz="1600" b="1"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9548">
                <a:tc vMerge="1">
                  <a:txBody>
                    <a:bodyPr/>
                    <a:lstStyle/>
                    <a:p>
                      <a:pPr algn="l" fontAlgn="t"/>
                      <a:endParaRPr lang="en-ZA" sz="1200" b="0" i="0" u="none" strike="noStrike" dirty="0">
                        <a:solidFill>
                          <a:srgbClr val="000000"/>
                        </a:solidFill>
                        <a:effectLst/>
                        <a:latin typeface="Arial Narrow" panose="020B0606020202030204" pitchFamily="34" charset="0"/>
                      </a:endParaRP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NTIG quarterly operational report for KSIA developed.</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smtClean="0">
                          <a:solidFill>
                            <a:srgbClr val="000000"/>
                          </a:solidFill>
                          <a:effectLst/>
                          <a:latin typeface="Arial Narrow" panose="020B0606020202030204" pitchFamily="34" charset="0"/>
                        </a:rPr>
                        <a:t>Final research reports reviewed, and feedback report on quality assurance by expert forum developed. </a:t>
                      </a:r>
                    </a:p>
                    <a:p>
                      <a:pPr algn="just" fontAlgn="t"/>
                      <a:endParaRPr lang="en-US" sz="1600" b="1"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29</a:t>
            </a:fld>
            <a:endParaRPr lang="en-ZA" altLang="en-US" dirty="0"/>
          </a:p>
        </p:txBody>
      </p:sp>
      <p:sp>
        <p:nvSpPr>
          <p:cNvPr id="4" name="Footer Placeholder 3"/>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2784934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5" name="Title 1"/>
          <p:cNvSpPr txBox="1">
            <a:spLocks noGrp="1"/>
          </p:cNvSpPr>
          <p:nvPr>
            <p:ph idx="1"/>
          </p:nvPr>
        </p:nvSpPr>
        <p:spPr>
          <a:xfrm>
            <a:off x="1676400" y="2743200"/>
            <a:ext cx="7010400" cy="114299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solidFill>
              <a:schemeClr val="accent6">
                <a:lumMod val="75000"/>
              </a:schemeClr>
            </a:solidFill>
          </a:ln>
        </p:spPr>
        <p:txBody>
          <a:bodyPr>
            <a:normAutofit/>
          </a:bodyPr>
          <a:lstStyle/>
          <a:p>
            <a:pPr marL="0" indent="0" algn="ctr" fontAlgn="auto">
              <a:spcAft>
                <a:spcPts val="0"/>
              </a:spcAft>
              <a:buNone/>
              <a:defRPr/>
            </a:pPr>
            <a:r>
              <a:rPr lang="en-US" sz="5400" b="1" dirty="0" smtClean="0">
                <a:latin typeface="Arial Narrow" pitchFamily="34" charset="0"/>
                <a:ea typeface="+mj-ea"/>
                <a:cs typeface="+mj-cs"/>
              </a:rPr>
              <a:t>1. Financial </a:t>
            </a:r>
            <a:r>
              <a:rPr lang="en-US" sz="5400" b="1" dirty="0">
                <a:latin typeface="Arial Narrow" pitchFamily="34" charset="0"/>
                <a:ea typeface="+mj-ea"/>
                <a:cs typeface="+mj-cs"/>
              </a:rPr>
              <a:t>Information</a:t>
            </a:r>
          </a:p>
        </p:txBody>
      </p:sp>
      <p:sp>
        <p:nvSpPr>
          <p:cNvPr id="3" name="Slide Number Placeholder 2"/>
          <p:cNvSpPr>
            <a:spLocks noGrp="1"/>
          </p:cNvSpPr>
          <p:nvPr>
            <p:ph type="sldNum" sz="quarter" idx="12"/>
          </p:nvPr>
        </p:nvSpPr>
        <p:spPr/>
        <p:txBody>
          <a:bodyPr/>
          <a:lstStyle/>
          <a:p>
            <a:fld id="{E2F236E4-C43B-47D9-92F3-DF5FF92BE2C0}" type="slidenum">
              <a:rPr lang="en-ZA" smtClean="0"/>
              <a:pPr/>
              <a:t>3</a:t>
            </a:fld>
            <a:endParaRPr lang="en-ZA" dirty="0"/>
          </a:p>
        </p:txBody>
      </p:sp>
      <p:sp>
        <p:nvSpPr>
          <p:cNvPr id="4" name="Footer Placeholder 3"/>
          <p:cNvSpPr>
            <a:spLocks noGrp="1"/>
          </p:cNvSpPr>
          <p:nvPr>
            <p:ph type="ftr" sz="quarter" idx="11"/>
          </p:nvPr>
        </p:nvSpPr>
        <p:spPr/>
        <p:txBody>
          <a:bodyPr/>
          <a:lstStyle/>
          <a:p>
            <a:r>
              <a:rPr lang="en-ZA" smtClean="0"/>
              <a:t>2015-16 Quarter 1 Report - Actual Data</a:t>
            </a:r>
            <a:endParaRPr lang="en-ZA" dirty="0"/>
          </a:p>
        </p:txBody>
      </p:sp>
    </p:spTree>
    <p:extLst>
      <p:ext uri="{BB962C8B-B14F-4D97-AF65-F5344CB8AC3E}">
        <p14:creationId xmlns:p14="http://schemas.microsoft.com/office/powerpoint/2010/main" val="18857758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201593369"/>
              </p:ext>
            </p:extLst>
          </p:nvPr>
        </p:nvGraphicFramePr>
        <p:xfrm>
          <a:off x="1828800" y="304800"/>
          <a:ext cx="7010400" cy="4280509"/>
        </p:xfrm>
        <a:graphic>
          <a:graphicData uri="http://schemas.openxmlformats.org/drawingml/2006/table">
            <a:tbl>
              <a:tblPr/>
              <a:tblGrid>
                <a:gridCol w="1609165"/>
                <a:gridCol w="1896034"/>
                <a:gridCol w="1676400"/>
                <a:gridCol w="1828801"/>
              </a:tblGrid>
              <a:tr h="426022">
                <a:tc gridSpan="4">
                  <a:txBody>
                    <a:bodyPr/>
                    <a:lstStyle/>
                    <a:p>
                      <a:pPr algn="just" fontAlgn="t"/>
                      <a:r>
                        <a:rPr lang="en-ZA" sz="1600" b="1" i="0" u="none" strike="noStrike" dirty="0" smtClean="0">
                          <a:solidFill>
                            <a:srgbClr val="000000"/>
                          </a:solidFill>
                          <a:effectLst/>
                          <a:latin typeface="Arial Narrow" panose="020B0606020202030204" pitchFamily="34" charset="0"/>
                        </a:rPr>
                        <a:t>Strategic objective: To provide knowledge services to inform policy, planning and decision-making.</a:t>
                      </a:r>
                      <a:endParaRPr lang="en-ZA" sz="1600" b="1" i="0" u="none" strike="noStrike" dirty="0">
                        <a:solidFill>
                          <a:srgbClr val="000000"/>
                        </a:solidFill>
                        <a:effectLst/>
                        <a:latin typeface="Arial Narrow" panose="020B0606020202030204" pitchFamily="34" charset="0"/>
                      </a:endParaRPr>
                    </a:p>
                  </a:txBody>
                  <a:tcPr marL="86400" marR="86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22909">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2775611">
                <a:tc>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14"/>
                        <a:tabLst/>
                        <a:defRPr/>
                      </a:pPr>
                      <a:r>
                        <a:rPr lang="en-US" sz="1600" dirty="0" smtClean="0">
                          <a:solidFill>
                            <a:schemeClr val="tx1"/>
                          </a:solidFill>
                          <a:latin typeface="Arial Narrow" pitchFamily="34" charset="0"/>
                          <a:ea typeface="Times New Roman"/>
                          <a:cs typeface="Times New Roman"/>
                        </a:rPr>
                        <a:t>Number of research studies conducted.</a:t>
                      </a:r>
                      <a:endParaRPr lang="en-US" sz="1600" b="0" i="0" u="none" strike="noStrike" dirty="0">
                        <a:solidFill>
                          <a:srgbClr val="000000"/>
                        </a:solidFill>
                        <a:latin typeface="Arial Narrow"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algn="just" fontAlgn="t">
                        <a:buFont typeface="Arial" panose="020B0604020202020204" pitchFamily="34" charset="0"/>
                        <a:buNone/>
                      </a:pPr>
                      <a:r>
                        <a:rPr lang="en-US" sz="1600" b="0" i="0" u="none" strike="noStrike" dirty="0" smtClean="0">
                          <a:solidFill>
                            <a:srgbClr val="000000"/>
                          </a:solidFill>
                          <a:effectLst/>
                          <a:latin typeface="Arial Narrow" panose="020B0606020202030204" pitchFamily="34" charset="0"/>
                        </a:rPr>
                        <a:t>Four research studies conducted in collaboration with universities:</a:t>
                      </a:r>
                    </a:p>
                    <a:p>
                      <a:pPr marL="0" indent="0" algn="l" fontAlgn="t">
                        <a:buFont typeface="Arial" panose="020B0604020202020204" pitchFamily="34" charset="0"/>
                        <a:buNone/>
                      </a:pPr>
                      <a:endParaRPr lang="en-US" sz="1600" b="0" i="0" u="none" strike="noStrike" kern="1200" dirty="0" smtClean="0">
                        <a:solidFill>
                          <a:srgbClr val="000000"/>
                        </a:solidFill>
                        <a:effectLst/>
                        <a:latin typeface="Arial Narrow" panose="020B0606020202030204" pitchFamily="34" charset="0"/>
                        <a:ea typeface="+mn-ea"/>
                        <a:cs typeface="+mn-cs"/>
                      </a:endParaRPr>
                    </a:p>
                    <a:p>
                      <a:pPr marL="285750" indent="-285750" algn="l" fontAlgn="t">
                        <a:buFont typeface="Arial" panose="020B0604020202020204" pitchFamily="34" charset="0"/>
                        <a:buChar char="•"/>
                      </a:pPr>
                      <a:r>
                        <a:rPr lang="en-US" sz="1600" b="0" i="0" u="none" strike="noStrike" kern="1200" dirty="0" smtClean="0">
                          <a:solidFill>
                            <a:srgbClr val="000000"/>
                          </a:solidFill>
                          <a:effectLst/>
                          <a:latin typeface="Arial Narrow" panose="020B0606020202030204" pitchFamily="34" charset="0"/>
                          <a:ea typeface="+mn-ea"/>
                          <a:cs typeface="+mn-cs"/>
                        </a:rPr>
                        <a:t>Local economic development.</a:t>
                      </a:r>
                    </a:p>
                    <a:p>
                      <a:pPr marL="285750" indent="-285750" algn="l" fontAlgn="t">
                        <a:buFont typeface="Arial" panose="020B0604020202020204" pitchFamily="34" charset="0"/>
                        <a:buChar char="•"/>
                      </a:pPr>
                      <a:r>
                        <a:rPr lang="en-US" sz="1600" b="0" i="0" u="none" strike="noStrike" kern="1200" dirty="0" smtClean="0">
                          <a:solidFill>
                            <a:srgbClr val="000000"/>
                          </a:solidFill>
                          <a:effectLst/>
                          <a:latin typeface="Arial Narrow" panose="020B0606020202030204" pitchFamily="34" charset="0"/>
                          <a:ea typeface="+mn-ea"/>
                          <a:cs typeface="+mn-cs"/>
                        </a:rPr>
                        <a:t>Community participation.</a:t>
                      </a:r>
                    </a:p>
                    <a:p>
                      <a:pPr marL="285750" indent="-285750" algn="l" fontAlgn="t">
                        <a:buFont typeface="Arial" panose="020B0604020202020204" pitchFamily="34" charset="0"/>
                        <a:buChar char="•"/>
                      </a:pPr>
                      <a:r>
                        <a:rPr lang="en-US" sz="1600" b="0" i="0" u="none" strike="noStrike" kern="1200" dirty="0" smtClean="0">
                          <a:solidFill>
                            <a:srgbClr val="000000"/>
                          </a:solidFill>
                          <a:effectLst/>
                          <a:latin typeface="Arial Narrow" panose="020B0606020202030204" pitchFamily="34" charset="0"/>
                          <a:ea typeface="+mn-ea"/>
                          <a:cs typeface="+mn-cs"/>
                        </a:rPr>
                        <a:t>Regional tourism competitiveness.</a:t>
                      </a:r>
                    </a:p>
                    <a:p>
                      <a:pPr marL="285750" indent="-285750" algn="l" fontAlgn="t">
                        <a:buFont typeface="Arial" panose="020B0604020202020204" pitchFamily="34" charset="0"/>
                        <a:buChar char="•"/>
                      </a:pPr>
                      <a:r>
                        <a:rPr lang="en-US" sz="1600" b="0" i="0" u="none" strike="noStrike" kern="1200" dirty="0" smtClean="0">
                          <a:solidFill>
                            <a:srgbClr val="000000"/>
                          </a:solidFill>
                          <a:effectLst/>
                          <a:latin typeface="Arial Narrow" panose="020B0606020202030204" pitchFamily="34" charset="0"/>
                          <a:ea typeface="+mn-ea"/>
                          <a:cs typeface="+mn-cs"/>
                        </a:rPr>
                        <a:t>Service excellence.</a:t>
                      </a:r>
                    </a:p>
                    <a:p>
                      <a:pPr marL="0" indent="0" algn="l" fontAlgn="t">
                        <a:buFont typeface="Arial" panose="020B0604020202020204" pitchFamily="34" charset="0"/>
                        <a:buNone/>
                      </a:pPr>
                      <a:endParaRPr lang="en-US" sz="1600" b="0" i="0" u="none" strike="noStrike" kern="1200" dirty="0">
                        <a:solidFill>
                          <a:srgbClr val="000000"/>
                        </a:solidFill>
                        <a:effectLst/>
                        <a:latin typeface="Arial Narrow" panose="020B0606020202030204" pitchFamily="34" charset="0"/>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Final research reports reviewed, and feedback report on quality assurance by expert forum developed.</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Arial Narrow" panose="020B0606020202030204" pitchFamily="34" charset="0"/>
                        </a:rPr>
                        <a:t>Final research reports reviewed, and feedback report on quality assurance by expert forum developed</a:t>
                      </a:r>
                      <a:r>
                        <a:rPr lang="en-US" sz="1600" b="1" i="0" u="none" strike="noStrike" dirty="0" smtClean="0">
                          <a:solidFill>
                            <a:srgbClr val="000000"/>
                          </a:solidFill>
                          <a:effectLst/>
                          <a:latin typeface="Arial Narrow" panose="020B0606020202030204" pitchFamily="34" charset="0"/>
                        </a:rPr>
                        <a:t>.                  </a:t>
                      </a: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30</a:t>
            </a:fld>
            <a:endParaRPr lang="en-ZA" altLang="en-US" dirty="0"/>
          </a:p>
        </p:txBody>
      </p:sp>
      <p:sp>
        <p:nvSpPr>
          <p:cNvPr id="4" name="Footer Placeholder 3"/>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41382688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1752600" y="1981200"/>
            <a:ext cx="6934200" cy="2590800"/>
          </a:xfrm>
          <a:prstGeom prst="rect">
            <a:avLst/>
          </a:prstGeom>
        </p:spPr>
        <p:txBody>
          <a:bodyPr/>
          <a:lstStyle/>
          <a:p>
            <a:pPr algn="ctr" eaLnBrk="0" hangingPunct="0">
              <a:defRPr/>
            </a:pPr>
            <a:r>
              <a:rPr lang="en-US" sz="4000" b="1" kern="0" dirty="0" smtClean="0">
                <a:solidFill>
                  <a:prstClr val="black"/>
                </a:solidFill>
                <a:latin typeface="Arial Narrow" pitchFamily="34" charset="0"/>
                <a:ea typeface="+mj-ea"/>
                <a:cs typeface="+mj-cs"/>
              </a:rPr>
              <a:t>PROGRAMME 3</a:t>
            </a:r>
          </a:p>
          <a:p>
            <a:pPr algn="ctr" eaLnBrk="0" hangingPunct="0">
              <a:defRPr/>
            </a:pPr>
            <a:endParaRPr lang="en-US" sz="4000" b="1" kern="0" dirty="0">
              <a:solidFill>
                <a:prstClr val="black"/>
              </a:solidFill>
              <a:latin typeface="Arial Narrow" pitchFamily="34" charset="0"/>
              <a:ea typeface="+mj-ea"/>
              <a:cs typeface="+mj-cs"/>
            </a:endParaRPr>
          </a:p>
          <a:p>
            <a:pPr algn="ctr" eaLnBrk="0" hangingPunct="0">
              <a:defRPr/>
            </a:pPr>
            <a:r>
              <a:rPr lang="en-ZA" sz="4000" b="1" dirty="0" smtClean="0">
                <a:solidFill>
                  <a:prstClr val="black"/>
                </a:solidFill>
                <a:latin typeface="Arial Narrow" pitchFamily="34" charset="0"/>
              </a:rPr>
              <a:t>INTERNATIONAL TOURISM MANAGEMENT</a:t>
            </a:r>
            <a:r>
              <a:rPr lang="en-US" sz="4000" b="1" kern="0" dirty="0">
                <a:solidFill>
                  <a:prstClr val="black"/>
                </a:solidFill>
                <a:latin typeface="Arial Narrow" pitchFamily="34" charset="0"/>
                <a:ea typeface="+mj-ea"/>
                <a:cs typeface="+mj-cs"/>
              </a:rPr>
              <a:t/>
            </a:r>
            <a:br>
              <a:rPr lang="en-US" sz="4000" b="1" kern="0" dirty="0">
                <a:solidFill>
                  <a:prstClr val="black"/>
                </a:solidFill>
                <a:latin typeface="Arial Narrow" pitchFamily="34" charset="0"/>
                <a:ea typeface="+mj-ea"/>
                <a:cs typeface="+mj-cs"/>
              </a:rPr>
            </a:br>
            <a:r>
              <a:rPr lang="en-US" sz="4000" b="1" kern="0" dirty="0">
                <a:solidFill>
                  <a:srgbClr val="1F497D"/>
                </a:solidFill>
                <a:latin typeface="Arial Narrow" pitchFamily="34" charset="0"/>
                <a:ea typeface="+mj-ea"/>
                <a:cs typeface="+mj-cs"/>
              </a:rPr>
              <a:t/>
            </a:r>
            <a:br>
              <a:rPr lang="en-US" sz="4000" b="1" kern="0" dirty="0">
                <a:solidFill>
                  <a:srgbClr val="1F497D"/>
                </a:solidFill>
                <a:latin typeface="Arial Narrow" pitchFamily="34" charset="0"/>
                <a:ea typeface="+mj-ea"/>
                <a:cs typeface="+mj-cs"/>
              </a:rPr>
            </a:br>
            <a:endParaRPr lang="en-US" sz="4000" b="1" kern="0" dirty="0">
              <a:solidFill>
                <a:srgbClr val="1F497D"/>
              </a:solidFill>
              <a:latin typeface="Arial Narrow" pitchFamily="34" charset="0"/>
              <a:ea typeface="+mj-ea"/>
              <a:cs typeface="+mj-cs"/>
            </a:endParaRPr>
          </a:p>
        </p:txBody>
      </p:sp>
      <p:sp>
        <p:nvSpPr>
          <p:cNvPr id="4" name="Slide Number Placeholder 3"/>
          <p:cNvSpPr>
            <a:spLocks noGrp="1"/>
          </p:cNvSpPr>
          <p:nvPr>
            <p:ph type="sldNum" sz="quarter" idx="12"/>
          </p:nvPr>
        </p:nvSpPr>
        <p:spPr/>
        <p:txBody>
          <a:bodyPr/>
          <a:lstStyle/>
          <a:p>
            <a:fld id="{E2F236E4-C43B-47D9-92F3-DF5FF92BE2C0}" type="slidenum">
              <a:rPr lang="en-ZA" smtClean="0"/>
              <a:pPr/>
              <a:t>31</a:t>
            </a:fld>
            <a:endParaRPr lang="en-ZA" dirty="0"/>
          </a:p>
        </p:txBody>
      </p:sp>
      <p:sp>
        <p:nvSpPr>
          <p:cNvPr id="5" name="Footer Placeholder 4"/>
          <p:cNvSpPr>
            <a:spLocks noGrp="1"/>
          </p:cNvSpPr>
          <p:nvPr>
            <p:ph type="ftr" sz="quarter" idx="11"/>
          </p:nvPr>
        </p:nvSpPr>
        <p:spPr/>
        <p:txBody>
          <a:bodyPr/>
          <a:lstStyle/>
          <a:p>
            <a:r>
              <a:rPr lang="en-ZA" dirty="0" smtClean="0"/>
              <a:t>2015-16 Quarter 4 Report - Actual Data</a:t>
            </a:r>
            <a:endParaRPr lang="en-ZA" dirty="0"/>
          </a:p>
        </p:txBody>
      </p:sp>
    </p:spTree>
    <p:extLst>
      <p:ext uri="{BB962C8B-B14F-4D97-AF65-F5344CB8AC3E}">
        <p14:creationId xmlns:p14="http://schemas.microsoft.com/office/powerpoint/2010/main" val="13875980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1" name="Content Placeholder 4"/>
          <p:cNvGraphicFramePr>
            <a:graphicFrameLocks noGrp="1"/>
          </p:cNvGraphicFramePr>
          <p:nvPr>
            <p:ph sz="half" idx="1"/>
            <p:extLst>
              <p:ext uri="{D42A27DB-BD31-4B8C-83A1-F6EECF244321}">
                <p14:modId xmlns:p14="http://schemas.microsoft.com/office/powerpoint/2010/main" val="2377445633"/>
              </p:ext>
            </p:extLst>
          </p:nvPr>
        </p:nvGraphicFramePr>
        <p:xfrm>
          <a:off x="1752600" y="228600"/>
          <a:ext cx="7137600" cy="6050280"/>
        </p:xfrm>
        <a:graphic>
          <a:graphicData uri="http://schemas.openxmlformats.org/drawingml/2006/table">
            <a:tbl>
              <a:tblPr firstRow="1" bandRow="1">
                <a:tableStyleId>{5C22544A-7EE6-4342-B048-85BDC9FD1C3A}</a:tableStyleId>
              </a:tblPr>
              <a:tblGrid>
                <a:gridCol w="1967232"/>
                <a:gridCol w="1614168"/>
                <a:gridCol w="1676400"/>
                <a:gridCol w="1879800"/>
              </a:tblGrid>
              <a:tr h="637501">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1" kern="1200" dirty="0" smtClean="0">
                          <a:solidFill>
                            <a:schemeClr val="tx1"/>
                          </a:solidFill>
                          <a:latin typeface="Arial Narrow" pitchFamily="34" charset="0"/>
                          <a:ea typeface="+mn-ea"/>
                          <a:cs typeface="+mn-cs"/>
                        </a:rPr>
                        <a:t>Strategic objective: To facilitate tourism capacity-building programmes.</a:t>
                      </a:r>
                      <a:endParaRPr lang="en-US" sz="1600" b="1" kern="1200" dirty="0" smtClean="0">
                        <a:solidFill>
                          <a:schemeClr val="tx1"/>
                        </a:solidFill>
                        <a:latin typeface="Arial Narrow" pitchFamily="34" charset="0"/>
                        <a:ea typeface="+mn-ea"/>
                        <a:cs typeface="+mn-cs"/>
                      </a:endParaRPr>
                    </a:p>
                  </a:txBody>
                  <a:tcPr marL="86409" marR="86409"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607830">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290429">
                <a:tc rowSpan="2">
                  <a:txBody>
                    <a:bodyPr/>
                    <a:lstStyle/>
                    <a:p>
                      <a:pPr marL="227013" marR="0" lvl="0" indent="-227013" algn="just" defTabSz="914400" rtl="0" eaLnBrk="1" fontAlgn="auto" latinLnBrk="0" hangingPunct="1">
                        <a:lnSpc>
                          <a:spcPct val="100000"/>
                        </a:lnSpc>
                        <a:spcBef>
                          <a:spcPts val="0"/>
                        </a:spcBef>
                        <a:spcAft>
                          <a:spcPts val="0"/>
                        </a:spcAft>
                        <a:buClrTx/>
                        <a:buSzTx/>
                        <a:buFont typeface="+mj-lt"/>
                        <a:buNone/>
                        <a:tabLst/>
                        <a:defRPr/>
                      </a:pPr>
                      <a:r>
                        <a:rPr lang="en-ZA" sz="1600" kern="1200" dirty="0" smtClean="0">
                          <a:solidFill>
                            <a:schemeClr val="tx1"/>
                          </a:solidFill>
                          <a:latin typeface="Arial Narrow" pitchFamily="34" charset="0"/>
                          <a:ea typeface="+mn-ea"/>
                          <a:cs typeface="+mn-cs"/>
                        </a:rPr>
                        <a:t>1. Number of initiatives facilitated to support SA missions in developing tourism.</a:t>
                      </a:r>
                      <a:endParaRPr lang="en-US" sz="1600" b="0" kern="1200" dirty="0" smtClean="0">
                        <a:solidFill>
                          <a:schemeClr val="tx1"/>
                        </a:solidFill>
                        <a:latin typeface="Arial Narrow" pitchFamily="34" charset="0"/>
                        <a:ea typeface="+mn-ea"/>
                        <a:cs typeface="+mn-cs"/>
                      </a:endParaRPr>
                    </a:p>
                  </a:txBody>
                  <a:tcPr marL="86409"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l" fontAlgn="t"/>
                      <a:r>
                        <a:rPr lang="en-ZA" sz="1600" b="1" i="0" u="none" strike="noStrike" dirty="0">
                          <a:solidFill>
                            <a:srgbClr val="000000"/>
                          </a:solidFill>
                          <a:effectLst/>
                          <a:latin typeface="Arial Narrow" panose="020B0606020202030204" pitchFamily="34" charset="0"/>
                        </a:rPr>
                        <a:t>One initiative facilitated</a:t>
                      </a:r>
                      <a:r>
                        <a:rPr lang="en-ZA" sz="1600" b="1" i="0" u="none" strike="noStrike" dirty="0" smtClean="0">
                          <a:solidFill>
                            <a:srgbClr val="000000"/>
                          </a:solidFill>
                          <a:effectLst/>
                          <a:latin typeface="Arial Narrow" panose="020B0606020202030204" pitchFamily="34" charset="0"/>
                        </a:rPr>
                        <a:t>:</a:t>
                      </a:r>
                      <a:endParaRPr lang="en-ZA" sz="1600" b="1" i="0" u="sng" strike="noStrike" dirty="0">
                        <a:solidFill>
                          <a:srgbClr val="000000"/>
                        </a:solidFill>
                        <a:effectLst/>
                        <a:latin typeface="Arial Narrow" panose="020B060602020203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2807640">
                <a:tc vMerge="1">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en-US" sz="1600" b="0" kern="1200" dirty="0" smtClean="0">
                        <a:solidFill>
                          <a:schemeClr val="tx1"/>
                        </a:solidFill>
                        <a:latin typeface="Arial Narrow" pitchFamily="34" charset="0"/>
                        <a:ea typeface="+mn-ea"/>
                        <a:cs typeface="+mn-cs"/>
                      </a:endParaRPr>
                    </a:p>
                  </a:txBody>
                  <a:tcPr marL="86409" marR="864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r>
                        <a:rPr kumimoji="0" lang="en-ZA" sz="1600" b="0" i="0" u="none" strike="noStrike" kern="1200" cap="none" spc="0" normalizeH="0" baseline="0" noProof="0" dirty="0" smtClean="0">
                          <a:ln>
                            <a:noFill/>
                          </a:ln>
                          <a:solidFill>
                            <a:srgbClr val="000000"/>
                          </a:solidFill>
                          <a:effectLst/>
                          <a:uLnTx/>
                          <a:uFillTx/>
                          <a:latin typeface="Arial Narrow" panose="020B0606020202030204" pitchFamily="34" charset="0"/>
                        </a:rPr>
                        <a:t>Capacity-building programme (knowledge, insights &amp; tools) for SA missions abroad.</a:t>
                      </a:r>
                      <a:endParaRPr lang="en-ZA" sz="1600" b="0" i="0" u="sng"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Capacity-building for SA missions abroad implemented, as per the agreed schedule.</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fontAlgn="t">
                        <a:spcBef>
                          <a:spcPts val="95"/>
                        </a:spcBef>
                        <a:spcAft>
                          <a:spcPts val="95"/>
                        </a:spcAft>
                      </a:pPr>
                      <a:r>
                        <a:rPr lang="en-US" sz="1600" b="0" i="0" u="none" strike="noStrike" baseline="0" dirty="0" smtClean="0">
                          <a:solidFill>
                            <a:schemeClr val="tx1"/>
                          </a:solidFill>
                          <a:latin typeface="Arial Narrow"/>
                        </a:rPr>
                        <a:t>Capacity-building for SA missions abroad was implemented in the form of presentation conducted for 37 trainees based on the requests from DIRCO. This was not in terms of the agreed schedule as such did not exist. </a:t>
                      </a:r>
                      <a:endParaRPr lang="en-US" sz="1600" b="0" i="0" u="none" strike="noStrike" baseline="0" dirty="0">
                        <a:solidFill>
                          <a:schemeClr val="tx1"/>
                        </a:solidFill>
                        <a:latin typeface="Arial Narrow"/>
                      </a:endParaRPr>
                    </a:p>
                  </a:txBody>
                  <a:tcPr marL="86409"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81760">
                <a:tc>
                  <a:txBody>
                    <a:bodyPr/>
                    <a:lstStyle/>
                    <a:p>
                      <a:pPr marL="347472" indent="-347472" algn="just" fontAlgn="t"/>
                      <a:r>
                        <a:rPr lang="en-ZA" sz="1600" b="0" i="0" u="none" strike="noStrike" dirty="0">
                          <a:solidFill>
                            <a:srgbClr val="000000"/>
                          </a:solidFill>
                          <a:effectLst/>
                          <a:latin typeface="Arial Narrow" panose="020B0606020202030204" pitchFamily="34" charset="0"/>
                        </a:rPr>
                        <a:t>2. Number of skills development opportunities facilitated through bilateral cooperation.</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r>
                        <a:rPr lang="en-US" sz="1600" b="0" i="0" u="none" strike="noStrike" dirty="0">
                          <a:solidFill>
                            <a:srgbClr val="000000"/>
                          </a:solidFill>
                          <a:effectLst/>
                          <a:latin typeface="Arial Narrow" panose="020B0606020202030204" pitchFamily="34" charset="0"/>
                        </a:rPr>
                        <a:t>One tourism skills development opportunity facilitated.</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Facilitate implementation of FET chefs trainers’ skilling workshop by French counterparts together with DTM.</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lvl="0" algn="just">
                        <a:spcBef>
                          <a:spcPts val="95"/>
                        </a:spcBef>
                        <a:spcAft>
                          <a:spcPts val="95"/>
                        </a:spcAft>
                      </a:pPr>
                      <a:r>
                        <a:rPr lang="en-US" sz="1600" baseline="0" dirty="0" smtClean="0">
                          <a:latin typeface="Arial Narrow" panose="020B0606020202030204" pitchFamily="34" charset="0"/>
                        </a:rPr>
                        <a:t>Chef’s trainers’ skilling workshop by French counterparts together with DTM was not conducted due to changes in the logistics.</a:t>
                      </a:r>
                      <a:endParaRPr lang="en-US" sz="1600" baseline="0" dirty="0">
                        <a:latin typeface="Arial Narrow" panose="020B0606020202030204" pitchFamily="34" charset="0"/>
                      </a:endParaRPr>
                    </a:p>
                  </a:txBody>
                  <a:tcPr marL="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32</a:t>
            </a:fld>
            <a:endParaRPr lang="en-ZA" altLang="en-US" dirty="0"/>
          </a:p>
        </p:txBody>
      </p:sp>
      <p:sp>
        <p:nvSpPr>
          <p:cNvPr id="4" name="Footer Placeholder 3"/>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28291361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1" name="Content Placeholder 4"/>
          <p:cNvGraphicFramePr>
            <a:graphicFrameLocks noGrp="1"/>
          </p:cNvGraphicFramePr>
          <p:nvPr>
            <p:ph sz="half" idx="1"/>
            <p:extLst>
              <p:ext uri="{D42A27DB-BD31-4B8C-83A1-F6EECF244321}">
                <p14:modId xmlns:p14="http://schemas.microsoft.com/office/powerpoint/2010/main" val="2770123289"/>
              </p:ext>
            </p:extLst>
          </p:nvPr>
        </p:nvGraphicFramePr>
        <p:xfrm>
          <a:off x="1752600" y="304800"/>
          <a:ext cx="7164888" cy="6067931"/>
        </p:xfrm>
        <a:graphic>
          <a:graphicData uri="http://schemas.openxmlformats.org/drawingml/2006/table">
            <a:tbl>
              <a:tblPr firstRow="1" bandRow="1">
                <a:tableStyleId>{5C22544A-7EE6-4342-B048-85BDC9FD1C3A}</a:tableStyleId>
              </a:tblPr>
              <a:tblGrid>
                <a:gridCol w="1969887"/>
                <a:gridCol w="1805360"/>
                <a:gridCol w="1604991"/>
                <a:gridCol w="1784650"/>
              </a:tblGrid>
              <a:tr h="460433">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Arial Narrow" pitchFamily="34" charset="0"/>
                          <a:ea typeface="+mn-ea"/>
                          <a:cs typeface="+mn-cs"/>
                        </a:rPr>
                        <a:t>Strategic objective: To develop new source markets.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07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rPr>
                        <a:t>Programme</a:t>
                      </a:r>
                      <a:r>
                        <a:rPr lang="en-US" sz="1600" b="1" baseline="0" dirty="0" smtClean="0">
                          <a:solidFill>
                            <a:schemeClr val="tx1"/>
                          </a:solidFill>
                          <a:latin typeface="Arial Narrow" pitchFamily="34" charset="0"/>
                        </a:rPr>
                        <a:t> </a:t>
                      </a:r>
                      <a:r>
                        <a:rPr lang="en-US" sz="1600" b="1" dirty="0" smtClean="0">
                          <a:solidFill>
                            <a:schemeClr val="tx1"/>
                          </a:solidFill>
                          <a:latin typeface="Arial Narrow" pitchFamily="34" charset="0"/>
                        </a:rPr>
                        <a:t>Performance</a:t>
                      </a:r>
                      <a:r>
                        <a:rPr lang="en-US" sz="1600" b="1" baseline="0" dirty="0" smtClean="0">
                          <a:solidFill>
                            <a:schemeClr val="tx1"/>
                          </a:solidFill>
                          <a:latin typeface="Arial Narrow" pitchFamily="34" charset="0"/>
                        </a:rPr>
                        <a:t> </a:t>
                      </a:r>
                      <a:r>
                        <a:rPr lang="en-US" sz="1600" b="1" dirty="0" smtClean="0">
                          <a:solidFill>
                            <a:schemeClr val="tx1"/>
                          </a:solidFill>
                          <a:latin typeface="Arial Narrow" pitchFamily="34" charset="0"/>
                        </a:rPr>
                        <a:t>Indicator</a:t>
                      </a:r>
                      <a:endParaRPr lang="en-US" sz="1600" b="0" dirty="0" smtClean="0">
                        <a:solidFill>
                          <a:schemeClr val="tx1"/>
                        </a:solidFill>
                        <a:latin typeface="+mn-lt"/>
                      </a:endParaRPr>
                    </a:p>
                  </a:txBody>
                  <a:tcPr marL="86400" marR="86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kumimoji="0" lang="en-US" sz="1600" b="1" i="0" u="none" strike="noStrike" cap="none" normalizeH="0" baseline="0" dirty="0" smtClean="0">
                          <a:ln>
                            <a:noFill/>
                          </a:ln>
                          <a:solidFill>
                            <a:schemeClr val="tx1"/>
                          </a:solidFill>
                          <a:effectLst/>
                          <a:latin typeface="Arial Narrow" pitchFamily="34" charset="0"/>
                        </a:rPr>
                        <a:t>Target</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lang="en-US" sz="1600" b="1" kern="1200" dirty="0" smtClean="0">
                          <a:solidFill>
                            <a:schemeClr val="tx1"/>
                          </a:solidFill>
                          <a:latin typeface="Arial Narrow" pitchFamily="34" charset="0"/>
                          <a:ea typeface="+mn-ea"/>
                          <a:cs typeface="+mn-cs"/>
                        </a:rPr>
                        <a:t>Quarterly Targets</a:t>
                      </a:r>
                      <a:endParaRPr kumimoji="0" lang="en-US" sz="1600" b="1" i="0" u="none" strike="noStrike" cap="none" normalizeH="0" baseline="0" dirty="0" smtClean="0">
                        <a:ln>
                          <a:noFill/>
                        </a:ln>
                        <a:solidFill>
                          <a:schemeClr val="tx1"/>
                        </a:solidFill>
                        <a:effectLst/>
                        <a:latin typeface="Arial Narrow" pitchFamily="34"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kumimoji="0" lang="en-US" sz="1600" b="1" i="0" u="none" strike="noStrike" cap="none" normalizeH="0" baseline="0" dirty="0" smtClean="0">
                          <a:ln>
                            <a:noFill/>
                          </a:ln>
                          <a:solidFill>
                            <a:schemeClr val="tx1"/>
                          </a:solidFill>
                          <a:effectLst/>
                          <a:latin typeface="Arial Narrow" pitchFamily="34" charset="0"/>
                        </a:rPr>
                        <a:t>Actual Performance</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370488">
                <a:tc rowSpan="2">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r>
                        <a:rPr lang="en-US" sz="1600" kern="1200" dirty="0" smtClean="0">
                          <a:solidFill>
                            <a:schemeClr val="tx1"/>
                          </a:solidFill>
                          <a:latin typeface="Arial Narrow" pitchFamily="34" charset="0"/>
                          <a:ea typeface="+mn-ea"/>
                          <a:cs typeface="+mn-cs"/>
                        </a:rPr>
                        <a:t>Number of tourism source market development plans implemented.</a:t>
                      </a:r>
                      <a:endParaRPr lang="en-US" sz="1600" b="0" kern="1200" dirty="0" smtClean="0">
                        <a:solidFill>
                          <a:schemeClr val="tx1"/>
                        </a:solidFill>
                        <a:latin typeface="Arial Narrow"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just" fontAlgn="t"/>
                      <a:r>
                        <a:rPr lang="en-ZA" sz="1600" b="0" i="0" u="none" strike="noStrike" dirty="0">
                          <a:solidFill>
                            <a:srgbClr val="000000"/>
                          </a:solidFill>
                          <a:effectLst/>
                          <a:latin typeface="Arial Narrow" panose="020B0606020202030204" pitchFamily="34" charset="0"/>
                        </a:rPr>
                        <a:t>Tourism source market development plans implemented.</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a:solidFill>
                            <a:srgbClr val="000000"/>
                          </a:solidFill>
                          <a:effectLst/>
                          <a:latin typeface="Arial Narrow" panose="020B0606020202030204" pitchFamily="34" charset="0"/>
                        </a:rPr>
                        <a:t>Three international exhibitions attended.</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smtClean="0">
                          <a:solidFill>
                            <a:schemeClr val="tx1"/>
                          </a:solidFill>
                          <a:effectLst/>
                          <a:latin typeface="Arial Narrow"/>
                        </a:rPr>
                        <a:t>Two international exhibitions were attended, namely, MITT- Russia  &amp; EMITT- Turkey. </a:t>
                      </a:r>
                    </a:p>
                    <a:p>
                      <a:pPr algn="just" fontAlgn="t"/>
                      <a:endParaRPr lang="en-ZA" sz="1600" b="0" i="0" u="none" strike="noStrike" dirty="0">
                        <a:solidFill>
                          <a:schemeClr val="tx1"/>
                        </a:solidFill>
                        <a:effectLst/>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98902">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endParaRPr lang="en-US" sz="1600" b="0" kern="1200" dirty="0" smtClean="0">
                        <a:solidFill>
                          <a:schemeClr val="tx1"/>
                        </a:solidFill>
                        <a:latin typeface="Arial Narrow"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just" fontAlgn="t"/>
                      <a:endParaRPr lang="en-ZA"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Three engagements </a:t>
                      </a:r>
                      <a:r>
                        <a:rPr lang="en-US" sz="1600" b="0" i="0" u="none" strike="noStrike" dirty="0" smtClean="0">
                          <a:solidFill>
                            <a:srgbClr val="000000"/>
                          </a:solidFill>
                          <a:effectLst/>
                          <a:latin typeface="Arial Narrow" panose="020B0606020202030204" pitchFamily="34" charset="0"/>
                        </a:rPr>
                        <a:t>with outbound </a:t>
                      </a:r>
                      <a:r>
                        <a:rPr lang="en-US" sz="1600" b="0" i="0" u="none" strike="noStrike" dirty="0">
                          <a:solidFill>
                            <a:srgbClr val="000000"/>
                          </a:solidFill>
                          <a:effectLst/>
                          <a:latin typeface="Arial Narrow" panose="020B0606020202030204" pitchFamily="34" charset="0"/>
                        </a:rPr>
                        <a:t>tourism trade.</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smtClean="0">
                          <a:solidFill>
                            <a:schemeClr val="tx1"/>
                          </a:solidFill>
                          <a:effectLst/>
                          <a:latin typeface="Arial Narrow"/>
                        </a:rPr>
                        <a:t>One engament with outbound tourism trade was done with Chile in  the  second quarter of 2015, as well as with Egypt in March 2016.</a:t>
                      </a:r>
                      <a:endParaRPr lang="en-ZA" sz="1600" b="0" i="0" u="none" strike="noStrike" dirty="0">
                        <a:solidFill>
                          <a:schemeClr val="tx1"/>
                        </a:solidFill>
                        <a:effectLst/>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4036">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Arial Narrow" pitchFamily="34" charset="0"/>
                          <a:ea typeface="+mn-ea"/>
                          <a:cs typeface="+mn-cs"/>
                        </a:rPr>
                        <a:t>Strategic objective: To enhance regional tourism integration.</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just" fontAlgn="t"/>
                      <a:endParaRPr lang="en-ZA"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t"/>
                      <a:endParaRPr lang="en-US" sz="1600" b="0" i="0" u="none" strike="noStrike" dirty="0">
                        <a:solidFill>
                          <a:srgbClr val="000000"/>
                        </a:solidFill>
                        <a:effectLst/>
                        <a:latin typeface="Arial Narrow" panose="020B0606020202030204" pitchFamily="34" charset="0"/>
                      </a:endParaRP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t"/>
                      <a:endParaRPr lang="en-US" sz="1600" b="0" i="0" u="none" strike="noStrike" dirty="0" smtClean="0">
                        <a:solidFill>
                          <a:schemeClr val="tx1"/>
                        </a:solidFill>
                        <a:effectLst/>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8000">
                <a:tc rowSpan="2">
                  <a:txBody>
                    <a:bodyPr/>
                    <a:lstStyle/>
                    <a:p>
                      <a:pPr marL="342900" indent="-342900" algn="just" fontAlgn="t">
                        <a:spcBef>
                          <a:spcPts val="0"/>
                        </a:spcBef>
                        <a:spcAft>
                          <a:spcPts val="0"/>
                        </a:spcAft>
                        <a:buFont typeface="+mj-lt"/>
                        <a:buAutoNum type="arabicPeriod" startAt="4"/>
                      </a:pPr>
                      <a:r>
                        <a:rPr lang="en-US" sz="1600" b="0" i="0" u="none" strike="noStrike" dirty="0" smtClean="0">
                          <a:solidFill>
                            <a:srgbClr val="000000"/>
                          </a:solidFill>
                          <a:latin typeface="Arial Narrow"/>
                        </a:rPr>
                        <a:t>Number of initiatives facilitated for regional integration</a:t>
                      </a:r>
                      <a:endParaRPr lang="en-US" sz="1600" b="0" i="0" u="none" strike="noStrike" dirty="0">
                        <a:solidFill>
                          <a:srgbClr val="000000"/>
                        </a:solidFill>
                        <a:latin typeface="Arial Narrow"/>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l" fontAlgn="t"/>
                      <a:r>
                        <a:rPr lang="en-US" sz="1600" b="1" i="0" u="none" strike="noStrike" dirty="0" smtClean="0">
                          <a:solidFill>
                            <a:srgbClr val="000000"/>
                          </a:solidFill>
                          <a:effectLst/>
                          <a:latin typeface="Arial Narrow" panose="020B0606020202030204" pitchFamily="34" charset="0"/>
                        </a:rPr>
                        <a:t>One initiative: </a:t>
                      </a:r>
                      <a:endParaRPr lang="en-US" sz="1600" b="1"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t"/>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t"/>
                      <a:endParaRPr lang="en-ZA" sz="1600" b="0" i="0" u="none" strike="noStrike" dirty="0">
                        <a:solidFill>
                          <a:schemeClr val="tx1"/>
                        </a:solidFill>
                        <a:effectLst/>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84832">
                <a:tc vMerge="1">
                  <a:txBody>
                    <a:bodyPr/>
                    <a:lstStyle/>
                    <a:p>
                      <a:pPr marL="342900" indent="-342900" algn="just" fontAlgn="t">
                        <a:spcBef>
                          <a:spcPts val="0"/>
                        </a:spcBef>
                        <a:spcAft>
                          <a:spcPts val="0"/>
                        </a:spcAft>
                        <a:buFont typeface="+mj-lt"/>
                        <a:buAutoNum type="arabicPeriod" startAt="4"/>
                      </a:pPr>
                      <a:endParaRPr lang="en-US" sz="1600" b="0" i="0" u="none" strike="noStrike" dirty="0">
                        <a:solidFill>
                          <a:srgbClr val="000000"/>
                        </a:solidFill>
                        <a:latin typeface="Arial Narrow"/>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Ministerial session  at the 2015 Tourism Indaba.</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Logistics for Indaba 2016 ministerial session finalised.</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smtClean="0">
                          <a:solidFill>
                            <a:schemeClr val="tx1"/>
                          </a:solidFill>
                          <a:effectLst/>
                          <a:latin typeface="Arial Narrow"/>
                        </a:rPr>
                        <a:t>Logistics for Indaba 2016 ministerial session is finalised.</a:t>
                      </a:r>
                      <a:endParaRPr lang="en-ZA" sz="1600" b="0" i="0" u="none" strike="noStrike" dirty="0">
                        <a:solidFill>
                          <a:schemeClr val="tx1"/>
                        </a:solidFill>
                        <a:effectLst/>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33</a:t>
            </a:fld>
            <a:endParaRPr lang="en-ZA" altLang="en-US" dirty="0"/>
          </a:p>
        </p:txBody>
      </p:sp>
      <p:sp>
        <p:nvSpPr>
          <p:cNvPr id="4" name="Footer Placeholder 3"/>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39501458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905000" y="1524000"/>
            <a:ext cx="6781800" cy="2514600"/>
          </a:xfrm>
          <a:prstGeom prst="rect">
            <a:avLst/>
          </a:prstGeom>
        </p:spPr>
        <p:txBody>
          <a:bodyPr/>
          <a:lstStyle/>
          <a:p>
            <a:pPr algn="ctr" eaLnBrk="0" hangingPunct="0">
              <a:defRPr/>
            </a:pPr>
            <a:r>
              <a:rPr lang="en-US" sz="4000" b="1" kern="0" dirty="0" smtClean="0">
                <a:solidFill>
                  <a:prstClr val="black"/>
                </a:solidFill>
                <a:latin typeface="Arial Narrow" pitchFamily="34" charset="0"/>
                <a:ea typeface="+mj-ea"/>
                <a:cs typeface="+mj-cs"/>
              </a:rPr>
              <a:t>PROGRAMME </a:t>
            </a:r>
            <a:r>
              <a:rPr lang="en-US" sz="4000" b="1" kern="0" dirty="0">
                <a:solidFill>
                  <a:prstClr val="black"/>
                </a:solidFill>
                <a:latin typeface="Arial Narrow" pitchFamily="34" charset="0"/>
                <a:ea typeface="+mj-ea"/>
                <a:cs typeface="+mj-cs"/>
              </a:rPr>
              <a:t>4</a:t>
            </a:r>
          </a:p>
          <a:p>
            <a:pPr algn="ctr" eaLnBrk="0" hangingPunct="0">
              <a:defRPr/>
            </a:pPr>
            <a:endParaRPr lang="en-US" sz="4000" b="1" kern="0" dirty="0">
              <a:solidFill>
                <a:prstClr val="black"/>
              </a:solidFill>
              <a:latin typeface="Arial Narrow" pitchFamily="34" charset="0"/>
              <a:ea typeface="+mj-ea"/>
              <a:cs typeface="+mj-cs"/>
            </a:endParaRPr>
          </a:p>
          <a:p>
            <a:pPr algn="ctr" eaLnBrk="0" hangingPunct="0">
              <a:defRPr/>
            </a:pPr>
            <a:r>
              <a:rPr lang="en-ZA" sz="4000" b="1" dirty="0">
                <a:solidFill>
                  <a:prstClr val="black"/>
                </a:solidFill>
                <a:latin typeface="Arial Narrow" pitchFamily="34" charset="0"/>
              </a:rPr>
              <a:t>DOMESTIC </a:t>
            </a:r>
            <a:r>
              <a:rPr lang="en-ZA" sz="4000" b="1" dirty="0" smtClean="0">
                <a:solidFill>
                  <a:prstClr val="black"/>
                </a:solidFill>
                <a:latin typeface="Arial Narrow" pitchFamily="34" charset="0"/>
              </a:rPr>
              <a:t>TOURISM MANAGEMENT </a:t>
            </a:r>
            <a:r>
              <a:rPr lang="en-US" sz="4000" b="1" kern="0" dirty="0">
                <a:solidFill>
                  <a:srgbClr val="1F497D"/>
                </a:solidFill>
                <a:latin typeface="Arial Narrow" pitchFamily="34" charset="0"/>
                <a:ea typeface="+mj-ea"/>
                <a:cs typeface="+mj-cs"/>
              </a:rPr>
              <a:t/>
            </a:r>
            <a:br>
              <a:rPr lang="en-US" sz="4000" b="1" kern="0" dirty="0">
                <a:solidFill>
                  <a:srgbClr val="1F497D"/>
                </a:solidFill>
                <a:latin typeface="Arial Narrow" pitchFamily="34" charset="0"/>
                <a:ea typeface="+mj-ea"/>
                <a:cs typeface="+mj-cs"/>
              </a:rPr>
            </a:br>
            <a:endParaRPr lang="en-US" sz="4000" b="1" kern="0" dirty="0">
              <a:solidFill>
                <a:srgbClr val="1F497D"/>
              </a:solidFill>
              <a:latin typeface="Arial Narrow" pitchFamily="34" charset="0"/>
              <a:ea typeface="+mj-ea"/>
              <a:cs typeface="+mj-cs"/>
            </a:endParaRPr>
          </a:p>
        </p:txBody>
      </p:sp>
      <p:sp>
        <p:nvSpPr>
          <p:cNvPr id="3" name="Slide Number Placeholder 2"/>
          <p:cNvSpPr>
            <a:spLocks noGrp="1"/>
          </p:cNvSpPr>
          <p:nvPr>
            <p:ph type="sldNum" sz="quarter" idx="12"/>
          </p:nvPr>
        </p:nvSpPr>
        <p:spPr/>
        <p:txBody>
          <a:bodyPr/>
          <a:lstStyle/>
          <a:p>
            <a:fld id="{E2F236E4-C43B-47D9-92F3-DF5FF92BE2C0}" type="slidenum">
              <a:rPr lang="en-ZA" smtClean="0"/>
              <a:pPr/>
              <a:t>34</a:t>
            </a:fld>
            <a:endParaRPr lang="en-ZA" dirty="0"/>
          </a:p>
        </p:txBody>
      </p:sp>
      <p:sp>
        <p:nvSpPr>
          <p:cNvPr id="4" name="Footer Placeholder 3"/>
          <p:cNvSpPr>
            <a:spLocks noGrp="1"/>
          </p:cNvSpPr>
          <p:nvPr>
            <p:ph type="ftr" sz="quarter" idx="11"/>
          </p:nvPr>
        </p:nvSpPr>
        <p:spPr/>
        <p:txBody>
          <a:bodyPr/>
          <a:lstStyle/>
          <a:p>
            <a:r>
              <a:rPr lang="en-ZA" dirty="0" smtClean="0"/>
              <a:t>2015-16 Quarter 4 Report - Actual Data</a:t>
            </a:r>
            <a:endParaRPr lang="en-ZA" dirty="0"/>
          </a:p>
        </p:txBody>
      </p:sp>
    </p:spTree>
    <p:extLst>
      <p:ext uri="{BB962C8B-B14F-4D97-AF65-F5344CB8AC3E}">
        <p14:creationId xmlns:p14="http://schemas.microsoft.com/office/powerpoint/2010/main" val="2452250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2" name="Content Placeholder 3"/>
          <p:cNvGraphicFramePr>
            <a:graphicFrameLocks noGrp="1"/>
          </p:cNvGraphicFramePr>
          <p:nvPr>
            <p:ph idx="1"/>
            <p:extLst>
              <p:ext uri="{D42A27DB-BD31-4B8C-83A1-F6EECF244321}">
                <p14:modId xmlns:p14="http://schemas.microsoft.com/office/powerpoint/2010/main" val="2436624194"/>
              </p:ext>
            </p:extLst>
          </p:nvPr>
        </p:nvGraphicFramePr>
        <p:xfrm>
          <a:off x="1752600" y="208548"/>
          <a:ext cx="7086600" cy="4731872"/>
        </p:xfrm>
        <a:graphic>
          <a:graphicData uri="http://schemas.openxmlformats.org/drawingml/2006/table">
            <a:tbl>
              <a:tblPr firstRow="1" bandRow="1">
                <a:tableStyleId>{5C22544A-7EE6-4342-B048-85BDC9FD1C3A}</a:tableStyleId>
              </a:tblPr>
              <a:tblGrid>
                <a:gridCol w="1905000"/>
                <a:gridCol w="1447800"/>
                <a:gridCol w="1447800"/>
                <a:gridCol w="2286000"/>
              </a:tblGrid>
              <a:tr h="463204">
                <a:tc gridSpan="4">
                  <a:txBody>
                    <a:bodyPr/>
                    <a:lstStyle/>
                    <a:p>
                      <a:pPr algn="just" fontAlgn="ctr"/>
                      <a:r>
                        <a:rPr lang="en-ZA" sz="1600" b="1" i="0" u="none" strike="noStrike" dirty="0" smtClean="0">
                          <a:solidFill>
                            <a:srgbClr val="000000"/>
                          </a:solidFill>
                          <a:latin typeface="Arial Narrow"/>
                        </a:rPr>
                        <a:t>Strategic objective: To enhance understanding and awareness of the value of tourism and its opportunities.</a:t>
                      </a:r>
                      <a:endParaRPr lang="en-US" sz="1600" b="1" i="0" u="none" strike="noStrike" dirty="0">
                        <a:solidFill>
                          <a:srgbClr val="000000"/>
                        </a:solidFill>
                        <a:latin typeface="Arial Narrow"/>
                      </a:endParaRPr>
                    </a:p>
                  </a:txBody>
                  <a:tcPr marL="86399" marR="8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US"/>
                    </a:p>
                  </a:txBody>
                  <a:tcPr/>
                </a:tc>
                <a:tc hMerge="1">
                  <a:txBody>
                    <a:bodyPr/>
                    <a:lstStyle/>
                    <a:p>
                      <a:endParaRPr lang="en-US"/>
                    </a:p>
                  </a:txBody>
                  <a:tcPr/>
                </a:tc>
              </a:tr>
              <a:tr h="588487">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342492">
                <a:tc rowSpan="2">
                  <a:txBody>
                    <a:bodyPr/>
                    <a:lstStyle/>
                    <a:p>
                      <a:pPr marL="342900" lvl="0" indent="-342900" algn="just">
                        <a:lnSpc>
                          <a:spcPct val="115000"/>
                        </a:lnSpc>
                        <a:spcAft>
                          <a:spcPts val="0"/>
                        </a:spcAft>
                        <a:buFont typeface="+mj-lt"/>
                        <a:buAutoNum type="arabicPeriod"/>
                      </a:pPr>
                      <a:r>
                        <a:rPr lang="en-US" sz="1600" kern="1200" dirty="0" smtClean="0">
                          <a:solidFill>
                            <a:schemeClr val="tx1"/>
                          </a:solidFill>
                          <a:latin typeface="Arial Narrow" pitchFamily="34" charset="0"/>
                          <a:ea typeface="+mn-ea"/>
                          <a:cs typeface="+mn-cs"/>
                        </a:rPr>
                        <a:t>Number of programmes coordinated to inculcate a culture of travel among South Africans.</a:t>
                      </a:r>
                      <a:endParaRPr lang="en-US" sz="1600" dirty="0">
                        <a:solidFill>
                          <a:schemeClr val="tx1"/>
                        </a:solidFill>
                        <a:latin typeface="Arial Narrow" pitchFamily="34" charset="0"/>
                        <a:ea typeface="Calibri"/>
                        <a:cs typeface="Times New Roman"/>
                      </a:endParaRPr>
                    </a:p>
                  </a:txBody>
                  <a:tcPr marL="86399" marR="8640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l" fontAlgn="t"/>
                      <a:r>
                        <a:rPr lang="en-ZA" sz="1600" b="1" i="0" u="none" strike="noStrike" dirty="0">
                          <a:solidFill>
                            <a:srgbClr val="000000"/>
                          </a:solidFill>
                          <a:effectLst/>
                          <a:latin typeface="Arial Narrow" panose="020B0606020202030204" pitchFamily="34" charset="0"/>
                        </a:rPr>
                        <a:t>One programme</a:t>
                      </a:r>
                      <a:r>
                        <a:rPr lang="en-ZA" sz="1600" b="1" i="0" u="none" strike="noStrike" dirty="0" smtClean="0">
                          <a:solidFill>
                            <a:srgbClr val="000000"/>
                          </a:solidFill>
                          <a:effectLst/>
                          <a:latin typeface="Arial Narrow" panose="020B0606020202030204" pitchFamily="34" charset="0"/>
                        </a:rPr>
                        <a:t>:                                                                                                                                                                                                                                                                                            </a:t>
                      </a:r>
                      <a:endParaRPr lang="en-ZA"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496993">
                <a:tc vMerge="1">
                  <a:txBody>
                    <a:bodyPr/>
                    <a:lstStyle/>
                    <a:p>
                      <a:pPr marL="0" lvl="0" indent="0" algn="just">
                        <a:lnSpc>
                          <a:spcPct val="115000"/>
                        </a:lnSpc>
                        <a:spcAft>
                          <a:spcPts val="0"/>
                        </a:spcAft>
                        <a:buFont typeface="+mj-lt"/>
                        <a:buNone/>
                      </a:pPr>
                      <a:endParaRPr lang="en-US" sz="1600" dirty="0">
                        <a:solidFill>
                          <a:schemeClr val="tx1"/>
                        </a:solidFill>
                        <a:latin typeface="Arial Narrow" pitchFamily="34" charset="0"/>
                        <a:ea typeface="Calibri"/>
                        <a:cs typeface="Times New Roman"/>
                      </a:endParaRPr>
                    </a:p>
                  </a:txBody>
                  <a:tcPr marL="86399" marR="8640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kumimoji="0" lang="en-ZA" sz="1600" b="0" i="0" u="none" strike="noStrike" kern="1200" cap="none" spc="0" normalizeH="0" baseline="0" noProof="0" dirty="0" smtClean="0">
                          <a:ln>
                            <a:noFill/>
                          </a:ln>
                          <a:solidFill>
                            <a:srgbClr val="000000"/>
                          </a:solidFill>
                          <a:effectLst/>
                          <a:uLnTx/>
                          <a:uFillTx/>
                          <a:latin typeface="Arial Narrow" panose="020B0606020202030204" pitchFamily="34" charset="0"/>
                        </a:rPr>
                        <a:t>1. 2015 Tourism Month coordinated.</a:t>
                      </a:r>
                      <a:endParaRPr lang="en-ZA" sz="1600" b="0" i="0" u="sng"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2016 Tourism Month </a:t>
                      </a:r>
                      <a:r>
                        <a:rPr lang="en-US" sz="1600" b="0" i="0" u="none" strike="noStrike" dirty="0" smtClean="0">
                          <a:solidFill>
                            <a:srgbClr val="000000"/>
                          </a:solidFill>
                          <a:effectLst/>
                          <a:latin typeface="Arial Narrow" panose="020B0606020202030204" pitchFamily="34" charset="0"/>
                        </a:rPr>
                        <a:t>project plan </a:t>
                      </a:r>
                      <a:r>
                        <a:rPr lang="en-US" sz="1600" b="0" i="0" u="none" strike="noStrike" dirty="0">
                          <a:solidFill>
                            <a:srgbClr val="000000"/>
                          </a:solidFill>
                          <a:effectLst/>
                          <a:latin typeface="Arial Narrow" panose="020B0606020202030204" pitchFamily="34" charset="0"/>
                        </a:rPr>
                        <a:t>in place.</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latin typeface="Arial Narrow"/>
                        </a:rPr>
                        <a:t>2016 Tourism Month project plan was developed and is in place.</a:t>
                      </a:r>
                      <a:endParaRPr lang="en-US" sz="1600" b="0" i="0" u="none" strike="noStrike" dirty="0">
                        <a:solidFill>
                          <a:schemeClr val="tx1"/>
                        </a:solidFill>
                        <a:latin typeface="Arial Narrow"/>
                      </a:endParaRPr>
                    </a:p>
                  </a:txBody>
                  <a:tcPr marL="86399" marR="86400" marT="46792" marB="467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3180">
                <a:tc gridSpan="4">
                  <a:txBody>
                    <a:bodyPr/>
                    <a:lstStyle/>
                    <a:p>
                      <a:pPr marL="0" lvl="0" indent="0" algn="just">
                        <a:lnSpc>
                          <a:spcPct val="115000"/>
                        </a:lnSpc>
                        <a:spcAft>
                          <a:spcPts val="0"/>
                        </a:spcAft>
                        <a:buFont typeface="+mj-lt"/>
                        <a:buNone/>
                      </a:pPr>
                      <a:r>
                        <a:rPr lang="en-ZA" sz="1600" b="1" dirty="0" smtClean="0">
                          <a:solidFill>
                            <a:schemeClr val="tx1"/>
                          </a:solidFill>
                          <a:latin typeface="Arial Narrow" pitchFamily="34" charset="0"/>
                          <a:ea typeface="Calibri"/>
                          <a:cs typeface="Times New Roman"/>
                        </a:rPr>
                        <a:t>Strategic objective: To accelerate the transformation of the tourism sector.</a:t>
                      </a:r>
                      <a:endParaRPr lang="en-US" sz="1600" b="1" dirty="0">
                        <a:solidFill>
                          <a:schemeClr val="tx1"/>
                        </a:solidFill>
                        <a:latin typeface="Arial Narrow" pitchFamily="34" charset="0"/>
                        <a:ea typeface="Calibri"/>
                        <a:cs typeface="Times New Roman"/>
                      </a:endParaRPr>
                    </a:p>
                  </a:txBody>
                  <a:tcPr marL="86399" marR="8640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US"/>
                    </a:p>
                  </a:txBody>
                  <a:tcPr/>
                </a:tc>
                <a:tc hMerge="1">
                  <a:txBody>
                    <a:bodyPr/>
                    <a:lstStyle/>
                    <a:p>
                      <a:endParaRPr lang="en-US"/>
                    </a:p>
                  </a:txBody>
                  <a:tcPr/>
                </a:tc>
              </a:tr>
              <a:tr h="1182638">
                <a:tc>
                  <a:txBody>
                    <a:bodyPr/>
                    <a:lstStyle/>
                    <a:p>
                      <a:pPr marL="347472" lvl="0" indent="-347472" algn="just">
                        <a:lnSpc>
                          <a:spcPct val="115000"/>
                        </a:lnSpc>
                        <a:spcAft>
                          <a:spcPts val="0"/>
                        </a:spcAft>
                        <a:buFont typeface="+mj-lt"/>
                        <a:buNone/>
                      </a:pPr>
                      <a:r>
                        <a:rPr lang="en-US" sz="1600" kern="1200" dirty="0" smtClean="0">
                          <a:solidFill>
                            <a:schemeClr val="tx1"/>
                          </a:solidFill>
                          <a:latin typeface="Arial Narrow" pitchFamily="34" charset="0"/>
                          <a:ea typeface="+mn-ea"/>
                          <a:cs typeface="+mn-cs"/>
                        </a:rPr>
                        <a:t>2. Number of rural enterprises supported for development.</a:t>
                      </a:r>
                      <a:endParaRPr lang="en-US" sz="1600" dirty="0">
                        <a:solidFill>
                          <a:schemeClr val="tx1"/>
                        </a:solidFill>
                        <a:latin typeface="Arial Narrow" pitchFamily="34" charset="0"/>
                        <a:ea typeface="Calibri"/>
                        <a:cs typeface="Times New Roman"/>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a:solidFill>
                            <a:srgbClr val="000000"/>
                          </a:solidFill>
                          <a:effectLst/>
                          <a:latin typeface="Arial Narrow" panose="020B0606020202030204" pitchFamily="34" charset="0"/>
                        </a:rPr>
                        <a:t>100 rural enterprises supported for development.</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Final report on the 100 </a:t>
                      </a:r>
                      <a:r>
                        <a:rPr lang="en-US" sz="1600" b="0" i="0" u="none" strike="noStrike" dirty="0" smtClean="0">
                          <a:solidFill>
                            <a:srgbClr val="000000"/>
                          </a:solidFill>
                          <a:effectLst/>
                          <a:latin typeface="Arial Narrow" panose="020B0606020202030204" pitchFamily="34" charset="0"/>
                        </a:rPr>
                        <a:t>rural enterprises </a:t>
                      </a:r>
                      <a:r>
                        <a:rPr lang="en-US" sz="1600" b="0" i="0" u="none" strike="noStrike" dirty="0">
                          <a:solidFill>
                            <a:srgbClr val="000000"/>
                          </a:solidFill>
                          <a:effectLst/>
                          <a:latin typeface="Arial Narrow" panose="020B0606020202030204" pitchFamily="34" charset="0"/>
                        </a:rPr>
                        <a:t>supported for</a:t>
                      </a:r>
                      <a:br>
                        <a:rPr lang="en-US" sz="1600" b="0" i="0" u="none" strike="noStrike" dirty="0">
                          <a:solidFill>
                            <a:srgbClr val="000000"/>
                          </a:solidFill>
                          <a:effectLst/>
                          <a:latin typeface="Arial Narrow" panose="020B0606020202030204" pitchFamily="34" charset="0"/>
                        </a:rPr>
                      </a:br>
                      <a:r>
                        <a:rPr lang="en-US" sz="1600" b="0" i="0" u="none" strike="noStrike" dirty="0">
                          <a:solidFill>
                            <a:srgbClr val="000000"/>
                          </a:solidFill>
                          <a:effectLst/>
                          <a:latin typeface="Arial Narrow" panose="020B0606020202030204" pitchFamily="34" charset="0"/>
                        </a:rPr>
                        <a:t>development</a:t>
                      </a:r>
                      <a:r>
                        <a:rPr lang="en-US" sz="1600" b="0" i="0" u="none" strike="noStrike" dirty="0" smtClean="0">
                          <a:solidFill>
                            <a:srgbClr val="000000"/>
                          </a:solidFill>
                          <a:effectLst/>
                          <a:latin typeface="Arial Narrow" panose="020B0606020202030204" pitchFamily="34" charset="0"/>
                        </a:rPr>
                        <a:t>.</a:t>
                      </a:r>
                    </a:p>
                    <a:p>
                      <a:pPr algn="just" fontAlgn="t"/>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Final report on the 100 rural enterprises supported for</a:t>
                      </a:r>
                      <a:b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br>
                      <a: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development is in place.</a:t>
                      </a:r>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35</a:t>
            </a:fld>
            <a:endParaRPr lang="en-ZA" altLang="en-US" dirty="0"/>
          </a:p>
        </p:txBody>
      </p:sp>
      <p:sp>
        <p:nvSpPr>
          <p:cNvPr id="4" name="Footer Placeholder 3"/>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7773463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197378198"/>
              </p:ext>
            </p:extLst>
          </p:nvPr>
        </p:nvGraphicFramePr>
        <p:xfrm>
          <a:off x="1828800" y="321137"/>
          <a:ext cx="7067550" cy="5995592"/>
        </p:xfrm>
        <a:graphic>
          <a:graphicData uri="http://schemas.openxmlformats.org/drawingml/2006/table">
            <a:tbl>
              <a:tblPr/>
              <a:tblGrid>
                <a:gridCol w="2035454"/>
                <a:gridCol w="1655164"/>
                <a:gridCol w="1628164"/>
                <a:gridCol w="1748768"/>
              </a:tblGrid>
              <a:tr h="297702">
                <a:tc gridSpan="4">
                  <a:txBody>
                    <a:bodyPr/>
                    <a:lstStyle/>
                    <a:p>
                      <a:pPr algn="just" fontAlgn="ctr"/>
                      <a:r>
                        <a:rPr lang="en-ZA" sz="1600" b="1" i="0" u="none" strike="noStrike" dirty="0" smtClean="0">
                          <a:solidFill>
                            <a:srgbClr val="000000"/>
                          </a:solidFill>
                          <a:latin typeface="Arial Narrow"/>
                        </a:rPr>
                        <a:t>Strategic objective: To facilitate tourism capacity-building programmes.</a:t>
                      </a:r>
                      <a:endParaRPr lang="en-US" sz="1600" b="1" i="0" u="none" strike="noStrike" dirty="0">
                        <a:solidFill>
                          <a:srgbClr val="000000"/>
                        </a:solidFill>
                        <a:latin typeface="Arial Narrow"/>
                      </a:endParaRPr>
                    </a:p>
                  </a:txBody>
                  <a:tcPr marL="86396" marR="86396"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02644">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253745">
                <a:tc rowSpan="5">
                  <a:txBody>
                    <a:bodyPr/>
                    <a:lstStyle/>
                    <a:p>
                      <a:pPr marL="342900" lvl="0" indent="-342900" algn="just">
                        <a:lnSpc>
                          <a:spcPct val="115000"/>
                        </a:lnSpc>
                        <a:spcAft>
                          <a:spcPts val="0"/>
                        </a:spcAft>
                        <a:buFont typeface="+mj-lt"/>
                        <a:buAutoNum type="arabicPeriod" startAt="3"/>
                      </a:pPr>
                      <a:r>
                        <a:rPr lang="en-US" sz="1600" kern="1200" dirty="0" smtClean="0">
                          <a:solidFill>
                            <a:schemeClr val="tx1"/>
                          </a:solidFill>
                          <a:latin typeface="Arial Narrow" pitchFamily="34" charset="0"/>
                          <a:ea typeface="+mn-ea"/>
                          <a:cs typeface="+mn-cs"/>
                        </a:rPr>
                        <a:t>Number of capacity-building programmes implemented.</a:t>
                      </a:r>
                      <a:endParaRPr lang="en-US" sz="1600" dirty="0">
                        <a:solidFill>
                          <a:schemeClr val="tx1"/>
                        </a:solidFill>
                        <a:latin typeface="Arial Narrow" pitchFamily="34" charset="0"/>
                        <a:ea typeface="Calibri"/>
                        <a:cs typeface="Times New Roman"/>
                      </a:endParaRPr>
                    </a:p>
                  </a:txBody>
                  <a:tcPr marL="86396" marR="86400"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algn="just" fontAlgn="t"/>
                      <a:r>
                        <a:rPr lang="en-ZA" sz="1600" b="1" i="0" u="none" strike="noStrike" dirty="0">
                          <a:solidFill>
                            <a:srgbClr val="000000"/>
                          </a:solidFill>
                          <a:effectLst/>
                          <a:latin typeface="Arial Narrow" panose="020B0606020202030204" pitchFamily="34" charset="0"/>
                        </a:rPr>
                        <a:t>Five capacity-building programmes</a:t>
                      </a:r>
                      <a:r>
                        <a:rPr lang="en-ZA" sz="1600" b="1" i="0" u="none" strike="noStrike" dirty="0" smtClean="0">
                          <a:solidFill>
                            <a:srgbClr val="000000"/>
                          </a:solidFill>
                          <a:effectLst/>
                          <a:latin typeface="Arial Narrow" panose="020B0606020202030204" pitchFamily="34" charset="0"/>
                        </a:rPr>
                        <a:t>:    </a:t>
                      </a:r>
                      <a:r>
                        <a:rPr lang="en-ZA" sz="1600" b="0" i="0" u="none" strike="noStrike" dirty="0" smtClean="0">
                          <a:solidFill>
                            <a:srgbClr val="000000"/>
                          </a:solidFill>
                          <a:effectLst/>
                          <a:latin typeface="Arial Narrow" panose="020B0606020202030204" pitchFamily="34" charset="0"/>
                        </a:rPr>
                        <a:t>                                                                                                                                                                                                                                                                 </a:t>
                      </a:r>
                      <a:endParaRPr lang="en-ZA" sz="1600" b="0" i="0" u="none" strike="noStrike" kern="1200" dirty="0">
                        <a:solidFill>
                          <a:srgbClr val="000000"/>
                        </a:solidFill>
                        <a:effectLst/>
                        <a:latin typeface="Arial Narrow" panose="020B0606020202030204" pitchFamily="34" charset="0"/>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fontAlgn="t"/>
                      <a:endParaRPr lang="en-ZA" sz="1600" b="0" i="0" u="none" strike="noStrike" dirty="0">
                        <a:solidFill>
                          <a:srgbClr val="000000"/>
                        </a:solidFill>
                        <a:effectLst/>
                        <a:latin typeface="Arial Narrow" panose="020B0606020202030204" pitchFamily="34" charset="0"/>
                      </a:endParaRP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algn="l" defTabSz="914400" rtl="0" eaLnBrk="1" fontAlgn="t" latinLnBrk="0" hangingPunct="1"/>
                      <a:endParaRPr lang="en-ZA" sz="1600" b="0" i="0" u="none" strike="noStrike" kern="1200" dirty="0">
                        <a:solidFill>
                          <a:srgbClr val="000000"/>
                        </a:solidFill>
                        <a:effectLst/>
                        <a:latin typeface="Arial Narrow" panose="020B0606020202030204" pitchFamily="34" charset="0"/>
                        <a:ea typeface="+mn-ea"/>
                        <a:cs typeface="+mn-cs"/>
                      </a:endParaRP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6972">
                <a:tc vMerge="1">
                  <a:txBody>
                    <a:bodyPr/>
                    <a:lstStyle/>
                    <a:p>
                      <a:endParaRPr lang="en-ZA"/>
                    </a:p>
                  </a:txBody>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Narrow" panose="020B0606020202030204" pitchFamily="34" charset="0"/>
                        </a:rPr>
                        <a:t>1. National Tourism Career Expo (</a:t>
                      </a:r>
                      <a:r>
                        <a:rPr kumimoji="0" lang="en-ZA" sz="1600" b="0" i="0" u="none" strike="noStrike" kern="1200" cap="none" spc="0" normalizeH="0" baseline="0" noProof="0" dirty="0" err="1" smtClean="0">
                          <a:ln>
                            <a:noFill/>
                          </a:ln>
                          <a:solidFill>
                            <a:srgbClr val="000000"/>
                          </a:solidFill>
                          <a:effectLst/>
                          <a:uLnTx/>
                          <a:uFillTx/>
                          <a:latin typeface="Arial Narrow" panose="020B0606020202030204" pitchFamily="34" charset="0"/>
                        </a:rPr>
                        <a:t>NTCE</a:t>
                      </a:r>
                      <a:r>
                        <a:rPr kumimoji="0" lang="en-ZA" sz="1600" b="0" i="0" u="none" strike="noStrike" kern="1200" cap="none" spc="0" normalizeH="0" baseline="0" noProof="0" dirty="0" smtClean="0">
                          <a:ln>
                            <a:noFill/>
                          </a:ln>
                          <a:solidFill>
                            <a:srgbClr val="000000"/>
                          </a:solidFill>
                          <a:effectLst/>
                          <a:uLnTx/>
                          <a:uFillTx/>
                          <a:latin typeface="Arial Narrow" panose="020B0606020202030204" pitchFamily="34" charset="0"/>
                        </a:rPr>
                        <a:t>) convened.</a:t>
                      </a:r>
                    </a:p>
                    <a:p>
                      <a:pPr algn="just" fontAlgn="t"/>
                      <a:endParaRPr lang="en-ZA"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NTCE 2016 plan.</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Arial Narrow" pitchFamily="34" charset="0"/>
                          <a:ea typeface="+mn-ea"/>
                          <a:cs typeface="+mn-cs"/>
                        </a:rPr>
                        <a:t>NTCE 2016 plan was completed. </a:t>
                      </a:r>
                      <a:endParaRPr kumimoji="0" lang="en-US" sz="1600" b="0" i="0" u="none" strike="noStrike" kern="1200" cap="none" spc="0" normalizeH="0" baseline="0" noProof="0" dirty="0">
                        <a:ln>
                          <a:noFill/>
                        </a:ln>
                        <a:solidFill>
                          <a:schemeClr val="tx1"/>
                        </a:solidFill>
                        <a:effectLst/>
                        <a:uLnTx/>
                        <a:uFillTx/>
                        <a:latin typeface="Arial Narrow" pitchFamily="34" charset="0"/>
                        <a:ea typeface="+mn-ea"/>
                        <a:cs typeface="+mn-cs"/>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8725">
                <a:tc vMerge="1">
                  <a:txBody>
                    <a:bodyPr/>
                    <a:lstStyle/>
                    <a:p>
                      <a:endParaRPr lang="en-US"/>
                    </a:p>
                  </a:txBody>
                  <a:tcPr/>
                </a:tc>
                <a:tc rowSpan="2">
                  <a:txBody>
                    <a:bodyPr/>
                    <a:lstStyle/>
                    <a:p>
                      <a:pPr algn="just" fontAlgn="t"/>
                      <a:r>
                        <a:rPr lang="en-ZA" sz="1600" b="0" i="0" u="none" strike="noStrike" dirty="0" smtClean="0">
                          <a:solidFill>
                            <a:srgbClr val="000000"/>
                          </a:solidFill>
                          <a:effectLst/>
                          <a:latin typeface="Arial Narrow" panose="020B0606020202030204" pitchFamily="34" charset="0"/>
                        </a:rPr>
                        <a:t>2. Educator exposure programmes convened.</a:t>
                      </a:r>
                      <a:endParaRPr lang="en-ZA"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smtClean="0">
                          <a:solidFill>
                            <a:srgbClr val="000000"/>
                          </a:solidFill>
                          <a:effectLst/>
                          <a:latin typeface="Arial Narrow" panose="020B0606020202030204" pitchFamily="34" charset="0"/>
                        </a:rPr>
                        <a:t>Educator exposure programme</a:t>
                      </a:r>
                      <a:r>
                        <a:rPr lang="en-US" sz="1600" b="0" i="0" u="none" strike="noStrike" baseline="0" dirty="0" smtClean="0">
                          <a:solidFill>
                            <a:srgbClr val="000000"/>
                          </a:solidFill>
                          <a:effectLst/>
                          <a:latin typeface="Arial Narrow" panose="020B0606020202030204" pitchFamily="34" charset="0"/>
                        </a:rPr>
                        <a:t> </a:t>
                      </a:r>
                      <a:r>
                        <a:rPr lang="en-US" sz="1600" b="0" i="0" u="none" strike="noStrike" dirty="0" smtClean="0">
                          <a:solidFill>
                            <a:srgbClr val="000000"/>
                          </a:solidFill>
                          <a:effectLst/>
                          <a:latin typeface="Arial Narrow" panose="020B0606020202030204" pitchFamily="34" charset="0"/>
                        </a:rPr>
                        <a:t>implemented for one province.</a:t>
                      </a:r>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US" sz="1600" dirty="0" smtClean="0">
                          <a:latin typeface="Arial Narrow" panose="020B0606020202030204" pitchFamily="34" charset="0"/>
                        </a:rPr>
                        <a:t>Educator exposure programme was implemented for one province.</a:t>
                      </a:r>
                    </a:p>
                    <a:p>
                      <a:pPr algn="just"/>
                      <a:r>
                        <a:rPr lang="en-US" sz="1600" dirty="0" smtClean="0">
                          <a:latin typeface="Arial Narrow" panose="020B0606020202030204" pitchFamily="34" charset="0"/>
                        </a:rPr>
                        <a:t> </a:t>
                      </a:r>
                      <a:endParaRPr lang="en-US" sz="1600" dirty="0">
                        <a:latin typeface="Arial Narrow" panose="020B0606020202030204" pitchFamily="34" charset="0"/>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5034">
                <a:tc vMerge="1">
                  <a:txBody>
                    <a:bodyPr/>
                    <a:lstStyle/>
                    <a:p>
                      <a:pPr marL="342900" lvl="0" indent="-342900" algn="just">
                        <a:lnSpc>
                          <a:spcPct val="115000"/>
                        </a:lnSpc>
                        <a:spcAft>
                          <a:spcPts val="0"/>
                        </a:spcAft>
                        <a:buFont typeface="+mj-lt"/>
                        <a:buAutoNum type="arabicPeriod" startAt="3"/>
                      </a:pPr>
                      <a:endParaRPr lang="en-US" sz="1600" dirty="0">
                        <a:solidFill>
                          <a:schemeClr val="tx1"/>
                        </a:solidFill>
                        <a:latin typeface="Arial Narrow" pitchFamily="34" charset="0"/>
                        <a:ea typeface="Calibri"/>
                        <a:cs typeface="Times New Roman"/>
                      </a:endParaRPr>
                    </a:p>
                  </a:txBody>
                  <a:tcPr marL="86396" marR="86400"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just" fontAlgn="t"/>
                      <a:endParaRPr lang="en-ZA"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smtClean="0">
                          <a:solidFill>
                            <a:srgbClr val="000000"/>
                          </a:solidFill>
                          <a:effectLst/>
                          <a:latin typeface="Arial Narrow" panose="020B0606020202030204" pitchFamily="34" charset="0"/>
                        </a:rPr>
                        <a:t>Report on educator exposure programme.</a:t>
                      </a:r>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US" sz="1600" dirty="0" smtClean="0">
                          <a:latin typeface="Arial Narrow" panose="020B0606020202030204" pitchFamily="34" charset="0"/>
                        </a:rPr>
                        <a:t>Report on educator exposure programme was completed. </a:t>
                      </a:r>
                      <a:endParaRPr lang="en-US" sz="1600" dirty="0">
                        <a:latin typeface="Arial Narrow" panose="020B0606020202030204" pitchFamily="34" charset="0"/>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2382">
                <a:tc vMerge="1">
                  <a:txBody>
                    <a:bodyPr/>
                    <a:lstStyle/>
                    <a:p>
                      <a:pPr marL="342900" lvl="0" indent="-342900" algn="just">
                        <a:lnSpc>
                          <a:spcPct val="115000"/>
                        </a:lnSpc>
                        <a:spcAft>
                          <a:spcPts val="0"/>
                        </a:spcAft>
                        <a:buFont typeface="+mj-lt"/>
                        <a:buAutoNum type="arabicPeriod" startAt="3"/>
                      </a:pPr>
                      <a:endParaRPr lang="en-US" sz="1600" dirty="0">
                        <a:solidFill>
                          <a:schemeClr val="tx1"/>
                        </a:solidFill>
                        <a:latin typeface="Arial Narrow" pitchFamily="34" charset="0"/>
                        <a:ea typeface="Calibri"/>
                        <a:cs typeface="Times New Roman"/>
                      </a:endParaRPr>
                    </a:p>
                  </a:txBody>
                  <a:tcPr marL="86396" marR="86400"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3. Tourism Human Resource Development (THRD) Strategy review: Phase one: Sector Skills Audit.</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Report on the skills audit</a:t>
                      </a:r>
                      <a:r>
                        <a:rPr lang="en-US" sz="1600" b="0" i="0" u="none" strike="noStrike" dirty="0" smtClean="0">
                          <a:solidFill>
                            <a:srgbClr val="000000"/>
                          </a:solidFill>
                          <a:effectLst/>
                          <a:latin typeface="Arial Narrow" panose="020B0606020202030204" pitchFamily="34" charset="0"/>
                        </a:rPr>
                        <a:t>.</a:t>
                      </a:r>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US" sz="1600" dirty="0" smtClean="0">
                          <a:latin typeface="Arial Narrow" panose="020B0606020202030204" pitchFamily="34" charset="0"/>
                        </a:rPr>
                        <a:t>Draft preliminary report on the skills audit  was developed.</a:t>
                      </a:r>
                      <a:endParaRPr lang="en-US" sz="1600" dirty="0">
                        <a:latin typeface="Arial Narrow" panose="020B0606020202030204" pitchFamily="34" charset="0"/>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36</a:t>
            </a:fld>
            <a:endParaRPr lang="en-ZA" altLang="en-US" dirty="0"/>
          </a:p>
        </p:txBody>
      </p:sp>
      <p:sp>
        <p:nvSpPr>
          <p:cNvPr id="4" name="Footer Placeholder 3"/>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11351429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16875765"/>
              </p:ext>
            </p:extLst>
          </p:nvPr>
        </p:nvGraphicFramePr>
        <p:xfrm>
          <a:off x="1828800" y="321139"/>
          <a:ext cx="7067550" cy="5045262"/>
        </p:xfrm>
        <a:graphic>
          <a:graphicData uri="http://schemas.openxmlformats.org/drawingml/2006/table">
            <a:tbl>
              <a:tblPr/>
              <a:tblGrid>
                <a:gridCol w="2035454"/>
                <a:gridCol w="1655164"/>
                <a:gridCol w="1628164"/>
                <a:gridCol w="1748768"/>
              </a:tblGrid>
              <a:tr h="439912">
                <a:tc gridSpan="4">
                  <a:txBody>
                    <a:bodyPr/>
                    <a:lstStyle/>
                    <a:p>
                      <a:pPr algn="just" fontAlgn="ctr"/>
                      <a:r>
                        <a:rPr lang="en-ZA" sz="1600" b="1" i="0" u="none" strike="noStrike" dirty="0" smtClean="0">
                          <a:solidFill>
                            <a:srgbClr val="000000"/>
                          </a:solidFill>
                          <a:latin typeface="Arial Narrow"/>
                        </a:rPr>
                        <a:t>Strategic objective: To facilitate tourism capacity-building programmes.</a:t>
                      </a:r>
                      <a:endParaRPr lang="en-US" sz="1600" b="1" i="0" u="none" strike="noStrike" dirty="0">
                        <a:solidFill>
                          <a:srgbClr val="000000"/>
                        </a:solidFill>
                        <a:latin typeface="Arial Narrow"/>
                      </a:endParaRPr>
                    </a:p>
                  </a:txBody>
                  <a:tcPr marL="86396" marR="86396"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33458">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359105">
                <a:tc rowSpan="3">
                  <a:txBody>
                    <a:bodyPr/>
                    <a:lstStyle/>
                    <a:p>
                      <a:pPr marL="342900" lvl="0" indent="-342900" algn="just">
                        <a:lnSpc>
                          <a:spcPct val="115000"/>
                        </a:lnSpc>
                        <a:spcAft>
                          <a:spcPts val="0"/>
                        </a:spcAft>
                        <a:buFont typeface="+mj-lt"/>
                        <a:buAutoNum type="arabicPeriod" startAt="3"/>
                      </a:pPr>
                      <a:r>
                        <a:rPr lang="en-US" sz="1600" kern="1200" dirty="0" smtClean="0">
                          <a:solidFill>
                            <a:schemeClr val="tx1"/>
                          </a:solidFill>
                          <a:latin typeface="Arial Narrow" pitchFamily="34" charset="0"/>
                          <a:ea typeface="+mn-ea"/>
                          <a:cs typeface="+mn-cs"/>
                        </a:rPr>
                        <a:t>Number of capacity-building </a:t>
                      </a:r>
                      <a:r>
                        <a:rPr lang="en-US" sz="1600" kern="1200" dirty="0" err="1" smtClean="0">
                          <a:solidFill>
                            <a:schemeClr val="tx1"/>
                          </a:solidFill>
                          <a:latin typeface="Arial Narrow" pitchFamily="34" charset="0"/>
                          <a:ea typeface="+mn-ea"/>
                          <a:cs typeface="+mn-cs"/>
                        </a:rPr>
                        <a:t>programmes</a:t>
                      </a:r>
                      <a:r>
                        <a:rPr lang="en-US" sz="1600" kern="1200" dirty="0" smtClean="0">
                          <a:solidFill>
                            <a:schemeClr val="tx1"/>
                          </a:solidFill>
                          <a:latin typeface="Arial Narrow" pitchFamily="34" charset="0"/>
                          <a:ea typeface="+mn-ea"/>
                          <a:cs typeface="+mn-cs"/>
                        </a:rPr>
                        <a:t> implemented (continued).</a:t>
                      </a:r>
                      <a:endParaRPr lang="en-US" sz="1600" dirty="0">
                        <a:solidFill>
                          <a:schemeClr val="tx1"/>
                        </a:solidFill>
                        <a:latin typeface="Arial Narrow" pitchFamily="34" charset="0"/>
                        <a:ea typeface="Calibri"/>
                        <a:cs typeface="Times New Roman"/>
                      </a:endParaRPr>
                    </a:p>
                  </a:txBody>
                  <a:tcPr marL="86396" marR="86400"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algn="just" fontAlgn="t"/>
                      <a:r>
                        <a:rPr lang="en-ZA" sz="1600" b="0" i="0" u="none" strike="noStrike" dirty="0">
                          <a:solidFill>
                            <a:srgbClr val="000000"/>
                          </a:solidFill>
                          <a:effectLst/>
                          <a:latin typeface="Arial Narrow" panose="020B0606020202030204" pitchFamily="34" charset="0"/>
                        </a:rPr>
                        <a:t>Five capacity-building programmes</a:t>
                      </a:r>
                      <a:r>
                        <a:rPr lang="en-ZA" sz="1600" b="0" i="0" u="none" strike="noStrike" dirty="0" smtClean="0">
                          <a:solidFill>
                            <a:srgbClr val="000000"/>
                          </a:solidFill>
                          <a:effectLst/>
                          <a:latin typeface="Arial Narrow" panose="020B0606020202030204" pitchFamily="34" charset="0"/>
                        </a:rPr>
                        <a:t>:                                                                                                                                                                                                                                                                     </a:t>
                      </a:r>
                      <a:endParaRPr lang="en-ZA" sz="1600" b="0" i="0" u="none" strike="noStrike" kern="1200" dirty="0">
                        <a:solidFill>
                          <a:srgbClr val="000000"/>
                        </a:solidFill>
                        <a:effectLst/>
                        <a:latin typeface="Arial Narrow" panose="020B0606020202030204" pitchFamily="34" charset="0"/>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fontAlgn="t"/>
                      <a:endParaRPr lang="en-ZA" sz="1600" b="0" i="0" u="none" strike="noStrike" dirty="0">
                        <a:solidFill>
                          <a:srgbClr val="000000"/>
                        </a:solidFill>
                        <a:effectLst/>
                        <a:latin typeface="Arial Narrow" panose="020B0606020202030204" pitchFamily="34" charset="0"/>
                      </a:endParaRP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algn="l" defTabSz="914400" rtl="0" eaLnBrk="1" fontAlgn="t" latinLnBrk="0" hangingPunct="1"/>
                      <a:endParaRPr lang="en-ZA" sz="1600" b="0" i="0" u="none" strike="noStrike" kern="1200" dirty="0">
                        <a:solidFill>
                          <a:srgbClr val="000000"/>
                        </a:solidFill>
                        <a:effectLst/>
                        <a:latin typeface="Arial Narrow" panose="020B0606020202030204" pitchFamily="34" charset="0"/>
                        <a:ea typeface="+mn-ea"/>
                        <a:cs typeface="+mn-cs"/>
                      </a:endParaRP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vMerge="1">
                  <a:txBody>
                    <a:bodyPr/>
                    <a:lstStyle/>
                    <a:p>
                      <a:endParaRPr lang="en-US"/>
                    </a:p>
                  </a:txBody>
                  <a:tcPr/>
                </a:tc>
                <a:tc>
                  <a:txBody>
                    <a:bodyPr/>
                    <a:lstStyle/>
                    <a:p>
                      <a:pPr marL="0" indent="0" algn="just" defTabSz="179388" fontAlgn="t">
                        <a:tabLst>
                          <a:tab pos="0" algn="l"/>
                        </a:tabLst>
                      </a:pPr>
                      <a:r>
                        <a:rPr lang="en-US" sz="1600" b="0" i="0" u="none" strike="noStrike" dirty="0" smtClean="0">
                          <a:solidFill>
                            <a:srgbClr val="000000"/>
                          </a:solidFill>
                          <a:latin typeface="Arial Narrow"/>
                        </a:rPr>
                        <a:t>4. Three hundred graduates recruited and placed for the Food Safety </a:t>
                      </a:r>
                      <a:r>
                        <a:rPr lang="en-US" sz="1600" b="0" i="0" u="none" strike="noStrike" dirty="0" err="1" smtClean="0">
                          <a:solidFill>
                            <a:srgbClr val="000000"/>
                          </a:solidFill>
                          <a:latin typeface="Arial Narrow"/>
                        </a:rPr>
                        <a:t>programme</a:t>
                      </a:r>
                      <a:r>
                        <a:rPr lang="en-US" sz="1600" b="0" i="0" u="none" strike="noStrike" dirty="0" smtClean="0">
                          <a:solidFill>
                            <a:srgbClr val="000000"/>
                          </a:solidFill>
                          <a:latin typeface="Arial Narrow"/>
                        </a:rPr>
                        <a:t>.</a:t>
                      </a:r>
                    </a:p>
                    <a:p>
                      <a:pPr marL="0" indent="0" algn="just" defTabSz="179388" fontAlgn="t">
                        <a:tabLst>
                          <a:tab pos="0" algn="l"/>
                        </a:tabLst>
                      </a:pPr>
                      <a:endParaRPr lang="en-US" sz="1600" b="0" i="0" u="none" strike="noStrike" dirty="0">
                        <a:solidFill>
                          <a:srgbClr val="000000"/>
                        </a:solidFill>
                        <a:latin typeface="Arial Narrow"/>
                      </a:endParaRPr>
                    </a:p>
                  </a:txBody>
                  <a:tcPr marL="86408"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smtClean="0">
                          <a:solidFill>
                            <a:srgbClr val="000000"/>
                          </a:solidFill>
                          <a:effectLst/>
                          <a:latin typeface="Arial Narrow" panose="020B0606020202030204" pitchFamily="34" charset="0"/>
                        </a:rPr>
                        <a:t>Three hundred Food Safety Assurer candidates matched and placed.</a:t>
                      </a:r>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Arial Narrow"/>
                          <a:ea typeface="+mn-ea"/>
                          <a:cs typeface="+mn-cs"/>
                        </a:rPr>
                        <a:t>Three hundred Food Safety Assurer candidates not matched and not placed.</a:t>
                      </a:r>
                    </a:p>
                  </a:txBody>
                  <a:tcPr marL="86408"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4444">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ZA" sz="1600" b="0" i="0" u="none" strike="noStrike" cap="none" normalizeH="0" baseline="0" dirty="0" smtClean="0">
                        <a:ln>
                          <a:noFill/>
                        </a:ln>
                        <a:solidFill>
                          <a:schemeClr val="tx1"/>
                        </a:solidFill>
                        <a:effectLst/>
                        <a:latin typeface="Arial Narrow" pitchFamily="34" charset="0"/>
                        <a:cs typeface="Arial" pitchFamily="34" charset="0"/>
                      </a:endParaRPr>
                    </a:p>
                  </a:txBody>
                  <a:tcPr marL="86396" marR="86396"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5. Local government tourism induction programme, with a focus on rural areas with tourism potential (six district municipalities</a:t>
                      </a:r>
                      <a:r>
                        <a:rPr lang="en-US" sz="1600" b="0" i="0" u="none" strike="noStrike" dirty="0" smtClean="0">
                          <a:solidFill>
                            <a:srgbClr val="000000"/>
                          </a:solidFill>
                          <a:effectLst/>
                          <a:latin typeface="Arial Narrow" panose="020B0606020202030204" pitchFamily="34" charset="0"/>
                        </a:rPr>
                        <a:t>).</a:t>
                      </a:r>
                    </a:p>
                    <a:p>
                      <a:pPr algn="just" fontAlgn="t"/>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Compile local </a:t>
                      </a:r>
                      <a:r>
                        <a:rPr lang="en-US" sz="1600" b="0" i="0" u="none" strike="noStrike" dirty="0" smtClean="0">
                          <a:solidFill>
                            <a:srgbClr val="000000"/>
                          </a:solidFill>
                          <a:effectLst/>
                          <a:latin typeface="Arial Narrow" panose="020B0606020202030204" pitchFamily="34" charset="0"/>
                        </a:rPr>
                        <a:t>government tourism </a:t>
                      </a:r>
                      <a:r>
                        <a:rPr lang="en-US" sz="1600" b="0" i="0" u="none" strike="noStrike" dirty="0">
                          <a:solidFill>
                            <a:srgbClr val="000000"/>
                          </a:solidFill>
                          <a:effectLst/>
                          <a:latin typeface="Arial Narrow" panose="020B0606020202030204" pitchFamily="34" charset="0"/>
                        </a:rPr>
                        <a:t>induction programme</a:t>
                      </a:r>
                      <a:br>
                        <a:rPr lang="en-US" sz="1600" b="0" i="0" u="none" strike="noStrike" dirty="0">
                          <a:solidFill>
                            <a:srgbClr val="000000"/>
                          </a:solidFill>
                          <a:effectLst/>
                          <a:latin typeface="Arial Narrow" panose="020B0606020202030204" pitchFamily="34" charset="0"/>
                        </a:rPr>
                      </a:br>
                      <a:r>
                        <a:rPr lang="en-US" sz="1600" b="0" i="0" u="none" strike="noStrike" dirty="0" smtClean="0">
                          <a:solidFill>
                            <a:srgbClr val="000000"/>
                          </a:solidFill>
                          <a:effectLst/>
                          <a:latin typeface="Arial Narrow" panose="020B0606020202030204" pitchFamily="34" charset="0"/>
                        </a:rPr>
                        <a:t>implementation</a:t>
                      </a:r>
                      <a:r>
                        <a:rPr lang="en-US" sz="1600" b="0" i="0" u="none" strike="noStrike" baseline="0" dirty="0" smtClean="0">
                          <a:solidFill>
                            <a:srgbClr val="000000"/>
                          </a:solidFill>
                          <a:effectLst/>
                          <a:latin typeface="Arial Narrow" panose="020B0606020202030204" pitchFamily="34" charset="0"/>
                        </a:rPr>
                        <a:t> </a:t>
                      </a:r>
                      <a:r>
                        <a:rPr lang="en-US" sz="1600" b="0" i="0" u="none" strike="noStrike" dirty="0" smtClean="0">
                          <a:solidFill>
                            <a:srgbClr val="000000"/>
                          </a:solidFill>
                          <a:effectLst/>
                          <a:latin typeface="Arial Narrow" panose="020B0606020202030204" pitchFamily="34" charset="0"/>
                        </a:rPr>
                        <a:t>report</a:t>
                      </a:r>
                      <a:r>
                        <a:rPr lang="en-US" sz="1600" b="0" i="0" u="none" strike="noStrike" dirty="0">
                          <a:solidFill>
                            <a:srgbClr val="000000"/>
                          </a:solidFill>
                          <a:effectLst/>
                          <a:latin typeface="Arial Narrow" panose="020B0606020202030204" pitchFamily="34" charset="0"/>
                        </a:rPr>
                        <a:t>.</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US" sz="1600" dirty="0" smtClean="0">
                          <a:latin typeface="Arial Narrow" panose="020B0606020202030204" pitchFamily="34" charset="0"/>
                        </a:rPr>
                        <a:t>Local government</a:t>
                      </a:r>
                    </a:p>
                    <a:p>
                      <a:pPr algn="just"/>
                      <a:r>
                        <a:rPr lang="en-US" sz="1600" dirty="0" smtClean="0">
                          <a:latin typeface="Arial Narrow" panose="020B0606020202030204" pitchFamily="34" charset="0"/>
                        </a:rPr>
                        <a:t>tourism induction programme implementation report was compiled.</a:t>
                      </a:r>
                      <a:endParaRPr lang="en-US" sz="1600" dirty="0">
                        <a:latin typeface="Arial Narrow" panose="020B0606020202030204" pitchFamily="34" charset="0"/>
                      </a:endParaRPr>
                    </a:p>
                  </a:txBody>
                  <a:tcPr marL="86408"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37</a:t>
            </a:fld>
            <a:endParaRPr lang="en-ZA" altLang="en-US" dirty="0"/>
          </a:p>
        </p:txBody>
      </p:sp>
      <p:sp>
        <p:nvSpPr>
          <p:cNvPr id="4" name="Footer Placeholder 3"/>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40986313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534400387"/>
              </p:ext>
            </p:extLst>
          </p:nvPr>
        </p:nvGraphicFramePr>
        <p:xfrm>
          <a:off x="1828799" y="304800"/>
          <a:ext cx="7010401" cy="3813842"/>
        </p:xfrm>
        <a:graphic>
          <a:graphicData uri="http://schemas.openxmlformats.org/drawingml/2006/table">
            <a:tbl>
              <a:tblPr/>
              <a:tblGrid>
                <a:gridCol w="1566153"/>
                <a:gridCol w="1715311"/>
                <a:gridCol w="1715311"/>
                <a:gridCol w="2013626"/>
              </a:tblGrid>
              <a:tr h="308642">
                <a:tc gridSpan="4">
                  <a:txBody>
                    <a:bodyPr/>
                    <a:lstStyle/>
                    <a:p>
                      <a:pPr algn="just" fontAlgn="ctr"/>
                      <a:r>
                        <a:rPr lang="en-ZA" sz="1600" b="1" i="0" u="none" strike="noStrike" dirty="0" smtClean="0">
                          <a:solidFill>
                            <a:srgbClr val="000000"/>
                          </a:solidFill>
                          <a:latin typeface="Arial Narrow"/>
                        </a:rPr>
                        <a:t>Strategic objective: To diversify and enhance tourism offerings.</a:t>
                      </a:r>
                      <a:endParaRPr lang="en-US" sz="1600" b="1" i="0" u="none" strike="noStrike" dirty="0">
                        <a:solidFill>
                          <a:srgbClr val="000000"/>
                        </a:solidFill>
                        <a:latin typeface="Arial Narrow"/>
                      </a:endParaRPr>
                    </a:p>
                  </a:txBody>
                  <a:tcPr marL="86396" marR="86396"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r>
              <a:tr h="506727">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213359">
                <a:tc rowSpan="2">
                  <a:txBody>
                    <a:bodyPr/>
                    <a:lstStyle/>
                    <a:p>
                      <a:pPr marL="342900" indent="-342900" algn="just">
                        <a:buFont typeface="+mj-lt"/>
                        <a:buAutoNum type="arabicPeriod" startAt="4"/>
                      </a:pPr>
                      <a:r>
                        <a:rPr lang="en-US" sz="1600" dirty="0" smtClean="0">
                          <a:solidFill>
                            <a:schemeClr val="tx1"/>
                          </a:solidFill>
                          <a:latin typeface="Arial Narrow" pitchFamily="34" charset="0"/>
                          <a:ea typeface="Calibri"/>
                          <a:cs typeface="Times New Roman"/>
                        </a:rPr>
                        <a:t>Number of programmes implemented to enhance tourism offerings.</a:t>
                      </a:r>
                      <a:endParaRPr lang="en-US" sz="1600" dirty="0">
                        <a:solidFill>
                          <a:schemeClr val="tx1"/>
                        </a:solidFill>
                        <a:latin typeface="Arial Narrow" pitchFamily="34" charset="0"/>
                      </a:endParaRPr>
                    </a:p>
                  </a:txBody>
                  <a:tcPr marL="86396" marR="86400"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algn="just" fontAlgn="t"/>
                      <a:r>
                        <a:rPr lang="en-ZA" sz="1600" b="1" i="0" u="none" strike="noStrike" dirty="0">
                          <a:solidFill>
                            <a:srgbClr val="000000"/>
                          </a:solidFill>
                          <a:effectLst/>
                          <a:latin typeface="Arial Narrow" panose="020B0606020202030204" pitchFamily="34" charset="0"/>
                        </a:rPr>
                        <a:t>Four programmes implemented</a:t>
                      </a:r>
                      <a:r>
                        <a:rPr lang="en-ZA" sz="1600" b="1" i="0" u="none" strike="noStrike" dirty="0" smtClean="0">
                          <a:solidFill>
                            <a:srgbClr val="000000"/>
                          </a:solidFill>
                          <a:effectLst/>
                          <a:latin typeface="Arial Narrow" panose="020B0606020202030204" pitchFamily="34" charset="0"/>
                        </a:rPr>
                        <a:t>:</a:t>
                      </a:r>
                      <a:endParaRPr lang="en-ZA" sz="1600" b="1"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r>
              <a:tr h="2133587">
                <a:tc vMerge="1">
                  <a:txBody>
                    <a:bodyPr/>
                    <a:lstStyle/>
                    <a:p>
                      <a:endParaRPr lang="en-ZA"/>
                    </a:p>
                  </a:txBody>
                  <a:tcPr/>
                </a:tc>
                <a:tc>
                  <a:txBody>
                    <a:bodyPr/>
                    <a:lstStyle/>
                    <a:p>
                      <a:pPr algn="just" fontAlgn="t"/>
                      <a:r>
                        <a:rPr kumimoji="0" lang="en-ZA" sz="1600" b="0" i="0" u="none" strike="noStrike" kern="1200" cap="none" spc="0" normalizeH="0" baseline="0" noProof="0" dirty="0" smtClean="0">
                          <a:ln>
                            <a:noFill/>
                          </a:ln>
                          <a:solidFill>
                            <a:srgbClr val="000000"/>
                          </a:solidFill>
                          <a:effectLst/>
                          <a:uLnTx/>
                          <a:uFillTx/>
                          <a:latin typeface="Arial Narrow" panose="020B0606020202030204" pitchFamily="34" charset="0"/>
                        </a:rPr>
                        <a:t>1. Implementation of service excellence standards for two tourism products</a:t>
                      </a:r>
                      <a:br>
                        <a:rPr kumimoji="0" lang="en-ZA" sz="1600" b="0" i="0" u="none" strike="noStrike" kern="1200" cap="none" spc="0" normalizeH="0" baseline="0" noProof="0" dirty="0" smtClean="0">
                          <a:ln>
                            <a:noFill/>
                          </a:ln>
                          <a:solidFill>
                            <a:srgbClr val="000000"/>
                          </a:solidFill>
                          <a:effectLst/>
                          <a:uLnTx/>
                          <a:uFillTx/>
                          <a:latin typeface="Arial Narrow" panose="020B0606020202030204" pitchFamily="34" charset="0"/>
                        </a:rPr>
                      </a:br>
                      <a:r>
                        <a:rPr kumimoji="0" lang="en-ZA" sz="1600" b="0" i="0" u="none" strike="noStrike" kern="1200" cap="none" spc="0" normalizeH="0" baseline="0" noProof="0" dirty="0" smtClean="0">
                          <a:ln>
                            <a:noFill/>
                          </a:ln>
                          <a:solidFill>
                            <a:srgbClr val="000000"/>
                          </a:solidFill>
                          <a:effectLst/>
                          <a:uLnTx/>
                          <a:uFillTx/>
                          <a:latin typeface="Arial Narrow" panose="020B0606020202030204" pitchFamily="34" charset="0"/>
                        </a:rPr>
                        <a:t>(Manyane Game Reserve and Robben Island).</a:t>
                      </a:r>
                      <a:br>
                        <a:rPr kumimoji="0" lang="en-ZA" sz="1600" b="0" i="0" u="none" strike="noStrike" kern="1200" cap="none" spc="0" normalizeH="0" baseline="0" noProof="0" dirty="0" smtClean="0">
                          <a:ln>
                            <a:noFill/>
                          </a:ln>
                          <a:solidFill>
                            <a:srgbClr val="000000"/>
                          </a:solidFill>
                          <a:effectLst/>
                          <a:uLnTx/>
                          <a:uFillTx/>
                          <a:latin typeface="Arial Narrow" panose="020B0606020202030204" pitchFamily="34" charset="0"/>
                        </a:rPr>
                      </a:br>
                      <a:endParaRPr lang="en-ZA" sz="1600" b="1"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Consolidated report on </a:t>
                      </a:r>
                      <a:r>
                        <a:rPr lang="en-US" sz="1600" b="0" i="0" u="none" strike="noStrike" dirty="0" smtClean="0">
                          <a:solidFill>
                            <a:srgbClr val="000000"/>
                          </a:solidFill>
                          <a:effectLst/>
                          <a:latin typeface="Arial Narrow" panose="020B0606020202030204" pitchFamily="34" charset="0"/>
                        </a:rPr>
                        <a:t>the implementation </a:t>
                      </a:r>
                      <a:r>
                        <a:rPr lang="en-US" sz="1600" b="0" i="0" u="none" strike="noStrike" dirty="0">
                          <a:solidFill>
                            <a:srgbClr val="000000"/>
                          </a:solidFill>
                          <a:effectLst/>
                          <a:latin typeface="Arial Narrow" panose="020B0606020202030204" pitchFamily="34" charset="0"/>
                        </a:rPr>
                        <a:t>of </a:t>
                      </a:r>
                      <a:r>
                        <a:rPr lang="en-US" sz="1600" b="0" i="0" u="none" strike="noStrike" dirty="0" smtClean="0">
                          <a:solidFill>
                            <a:srgbClr val="000000"/>
                          </a:solidFill>
                          <a:effectLst/>
                          <a:latin typeface="Arial Narrow" panose="020B0606020202030204" pitchFamily="34" charset="0"/>
                        </a:rPr>
                        <a:t>service excellence </a:t>
                      </a:r>
                      <a:r>
                        <a:rPr lang="en-US" sz="1600" b="0" i="0" u="none" strike="noStrike" dirty="0">
                          <a:solidFill>
                            <a:srgbClr val="000000"/>
                          </a:solidFill>
                          <a:effectLst/>
                          <a:latin typeface="Arial Narrow" panose="020B0606020202030204" pitchFamily="34" charset="0"/>
                        </a:rPr>
                        <a:t>standard </a:t>
                      </a:r>
                      <a:r>
                        <a:rPr lang="en-US" sz="1600" b="0" i="0" u="none" strike="noStrike" dirty="0" smtClean="0">
                          <a:solidFill>
                            <a:srgbClr val="000000"/>
                          </a:solidFill>
                          <a:effectLst/>
                          <a:latin typeface="Arial Narrow" panose="020B0606020202030204" pitchFamily="34" charset="0"/>
                        </a:rPr>
                        <a:t>and self-assessment </a:t>
                      </a:r>
                      <a:r>
                        <a:rPr lang="en-US" sz="1600" b="0" i="0" u="none" strike="noStrike" dirty="0">
                          <a:solidFill>
                            <a:srgbClr val="000000"/>
                          </a:solidFill>
                          <a:effectLst/>
                          <a:latin typeface="Arial Narrow" panose="020B0606020202030204" pitchFamily="34" charset="0"/>
                        </a:rPr>
                        <a:t>tool for </a:t>
                      </a:r>
                      <a:r>
                        <a:rPr lang="en-US" sz="1600" b="0" i="0" u="none" strike="noStrike" dirty="0" smtClean="0">
                          <a:solidFill>
                            <a:srgbClr val="000000"/>
                          </a:solidFill>
                          <a:effectLst/>
                          <a:latin typeface="Arial Narrow" panose="020B0606020202030204" pitchFamily="34" charset="0"/>
                        </a:rPr>
                        <a:t>two tourism </a:t>
                      </a:r>
                      <a:r>
                        <a:rPr lang="en-US" sz="1600" b="0" i="0" u="none" strike="noStrike" dirty="0">
                          <a:solidFill>
                            <a:srgbClr val="000000"/>
                          </a:solidFill>
                          <a:effectLst/>
                          <a:latin typeface="Arial Narrow" panose="020B0606020202030204" pitchFamily="34" charset="0"/>
                        </a:rPr>
                        <a:t>products (</a:t>
                      </a:r>
                      <a:r>
                        <a:rPr lang="en-US" sz="1600" b="0" i="0" u="none" strike="noStrike" dirty="0" smtClean="0">
                          <a:solidFill>
                            <a:srgbClr val="000000"/>
                          </a:solidFill>
                          <a:effectLst/>
                          <a:latin typeface="Arial Narrow" panose="020B0606020202030204" pitchFamily="34" charset="0"/>
                        </a:rPr>
                        <a:t>Manyane Game </a:t>
                      </a:r>
                      <a:r>
                        <a:rPr lang="en-US" sz="1600" b="0" i="0" u="none" strike="noStrike" dirty="0">
                          <a:solidFill>
                            <a:srgbClr val="000000"/>
                          </a:solidFill>
                          <a:effectLst/>
                          <a:latin typeface="Arial Narrow" panose="020B0606020202030204" pitchFamily="34" charset="0"/>
                        </a:rPr>
                        <a:t>Reserve and Robben</a:t>
                      </a:r>
                      <a:br>
                        <a:rPr lang="en-US" sz="1600" b="0" i="0" u="none" strike="noStrike" dirty="0">
                          <a:solidFill>
                            <a:srgbClr val="000000"/>
                          </a:solidFill>
                          <a:effectLst/>
                          <a:latin typeface="Arial Narrow" panose="020B0606020202030204" pitchFamily="34" charset="0"/>
                        </a:rPr>
                      </a:br>
                      <a:r>
                        <a:rPr lang="en-US" sz="1600" b="0" i="0" u="none" strike="noStrike" dirty="0">
                          <a:solidFill>
                            <a:srgbClr val="000000"/>
                          </a:solidFill>
                          <a:effectLst/>
                          <a:latin typeface="Arial Narrow" panose="020B0606020202030204" pitchFamily="34" charset="0"/>
                        </a:rPr>
                        <a:t>Island) completed.</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latin typeface="Arial Narrow" pitchFamily="34" charset="0"/>
                        </a:rPr>
                        <a:t>Consolidated report on the implementation of service excellence standard and self-assessment tool for two tourism products (Manyane Game Reserve and Robben</a:t>
                      </a:r>
                    </a:p>
                    <a:p>
                      <a:pPr marL="0" marR="0" lvl="0" indent="0" algn="just"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latin typeface="Arial Narrow" pitchFamily="34" charset="0"/>
                        </a:rPr>
                        <a:t>Island) has been</a:t>
                      </a:r>
                      <a:r>
                        <a:rPr lang="en-US" sz="1600" b="0" i="0" u="none" strike="noStrike" baseline="0" dirty="0" smtClean="0">
                          <a:solidFill>
                            <a:schemeClr val="tx1"/>
                          </a:solidFill>
                          <a:latin typeface="Arial Narrow" pitchFamily="34" charset="0"/>
                        </a:rPr>
                        <a:t> </a:t>
                      </a:r>
                      <a:r>
                        <a:rPr lang="en-US" sz="1600" b="0" i="0" u="none" strike="noStrike" dirty="0" smtClean="0">
                          <a:solidFill>
                            <a:schemeClr val="tx1"/>
                          </a:solidFill>
                          <a:latin typeface="Arial Narrow" pitchFamily="34" charset="0"/>
                        </a:rPr>
                        <a:t>completed.</a:t>
                      </a:r>
                    </a:p>
                    <a:p>
                      <a:pPr marL="0" marR="0" lvl="0" indent="0" algn="just" defTabSz="9144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latin typeface="Arial Narrow" pitchFamily="34" charset="0"/>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38</a:t>
            </a:fld>
            <a:endParaRPr lang="en-ZA" altLang="en-US" dirty="0"/>
          </a:p>
        </p:txBody>
      </p:sp>
      <p:sp>
        <p:nvSpPr>
          <p:cNvPr id="4" name="Footer Placeholder 3"/>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506123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015128830"/>
              </p:ext>
            </p:extLst>
          </p:nvPr>
        </p:nvGraphicFramePr>
        <p:xfrm>
          <a:off x="1676400" y="304800"/>
          <a:ext cx="7203440" cy="3570002"/>
        </p:xfrm>
        <a:graphic>
          <a:graphicData uri="http://schemas.openxmlformats.org/drawingml/2006/table">
            <a:tbl>
              <a:tblPr/>
              <a:tblGrid>
                <a:gridCol w="1600200"/>
                <a:gridCol w="1752600"/>
                <a:gridCol w="1869440"/>
                <a:gridCol w="1981200"/>
              </a:tblGrid>
              <a:tr h="308642">
                <a:tc gridSpan="4">
                  <a:txBody>
                    <a:bodyPr/>
                    <a:lstStyle/>
                    <a:p>
                      <a:pPr algn="just" fontAlgn="ctr"/>
                      <a:r>
                        <a:rPr lang="en-ZA" sz="1600" b="1" i="0" u="none" strike="noStrike" dirty="0" smtClean="0">
                          <a:solidFill>
                            <a:srgbClr val="000000"/>
                          </a:solidFill>
                          <a:latin typeface="Arial Narrow"/>
                        </a:rPr>
                        <a:t>Strategic objective: To diversify and enhance tourism offerings.</a:t>
                      </a:r>
                      <a:endParaRPr lang="en-US" sz="1600" b="1" i="0" u="none" strike="noStrike" dirty="0">
                        <a:solidFill>
                          <a:srgbClr val="000000"/>
                        </a:solidFill>
                        <a:latin typeface="Arial Narrow"/>
                      </a:endParaRPr>
                    </a:p>
                  </a:txBody>
                  <a:tcPr marL="86396" marR="86396"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r>
              <a:tr h="506727">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213359">
                <a:tc rowSpan="3">
                  <a:txBody>
                    <a:bodyPr/>
                    <a:lstStyle/>
                    <a:p>
                      <a:pPr marL="342900" indent="-342900" algn="just">
                        <a:buFont typeface="+mj-lt"/>
                        <a:buAutoNum type="arabicPeriod" startAt="4"/>
                      </a:pPr>
                      <a:r>
                        <a:rPr lang="en-US" sz="1600" dirty="0" smtClean="0">
                          <a:solidFill>
                            <a:schemeClr val="tx1"/>
                          </a:solidFill>
                          <a:latin typeface="Arial Narrow" pitchFamily="34" charset="0"/>
                          <a:ea typeface="Calibri"/>
                          <a:cs typeface="Times New Roman"/>
                        </a:rPr>
                        <a:t>Number of programmes implemented to enhance tourism offerings.</a:t>
                      </a:r>
                      <a:endParaRPr lang="en-US" sz="1600" dirty="0">
                        <a:solidFill>
                          <a:schemeClr val="tx1"/>
                        </a:solidFill>
                        <a:latin typeface="Arial Narrow" pitchFamily="34" charset="0"/>
                      </a:endParaRPr>
                    </a:p>
                  </a:txBody>
                  <a:tcPr marL="86396" marR="86400"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algn="just" fontAlgn="t"/>
                      <a:r>
                        <a:rPr lang="en-ZA" sz="1600" b="1" i="0" u="none" strike="noStrike" dirty="0">
                          <a:solidFill>
                            <a:srgbClr val="000000"/>
                          </a:solidFill>
                          <a:effectLst/>
                          <a:latin typeface="Arial Narrow" panose="020B0606020202030204" pitchFamily="34" charset="0"/>
                        </a:rPr>
                        <a:t>Four programmes implemented</a:t>
                      </a:r>
                      <a:r>
                        <a:rPr lang="en-ZA" sz="1600" b="1" i="0" u="none" strike="noStrike" dirty="0" smtClean="0">
                          <a:solidFill>
                            <a:srgbClr val="000000"/>
                          </a:solidFill>
                          <a:effectLst/>
                          <a:latin typeface="Arial Narrow" panose="020B0606020202030204" pitchFamily="34" charset="0"/>
                        </a:rPr>
                        <a:t>:</a:t>
                      </a:r>
                      <a:endParaRPr lang="en-ZA" sz="1600" b="1"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r>
              <a:tr h="1200143">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ZA" sz="1600" b="0" i="0" u="none" strike="noStrike" cap="none" normalizeH="0" baseline="0" dirty="0" smtClean="0">
                        <a:ln>
                          <a:noFill/>
                        </a:ln>
                        <a:solidFill>
                          <a:schemeClr val="tx1"/>
                        </a:solidFill>
                        <a:effectLst/>
                        <a:latin typeface="Arial Narrow" pitchFamily="34" charset="0"/>
                        <a:cs typeface="Arial" pitchFamily="34" charset="0"/>
                      </a:endParaRPr>
                    </a:p>
                  </a:txBody>
                  <a:tcPr marL="86396" marR="86396"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algn="just" fontAlgn="t"/>
                      <a:r>
                        <a:rPr lang="en-ZA" sz="1600" b="0" i="0" u="none" strike="noStrike" dirty="0">
                          <a:solidFill>
                            <a:srgbClr val="000000"/>
                          </a:solidFill>
                          <a:effectLst/>
                          <a:latin typeface="Arial Narrow" panose="020B0606020202030204" pitchFamily="34" charset="0"/>
                        </a:rPr>
                        <a:t>2. Nine service excellence awareness-raising sessions conducted.</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Two awareness raising sessions held  for two provinces  (North West and Limpopo</a:t>
                      </a:r>
                      <a:r>
                        <a:rPr lang="en-US" sz="1600" b="0" i="0" u="none" strike="noStrike" dirty="0" smtClean="0">
                          <a:solidFill>
                            <a:srgbClr val="000000"/>
                          </a:solidFill>
                          <a:effectLst/>
                          <a:latin typeface="Arial Narrow" panose="020B0606020202030204" pitchFamily="34" charset="0"/>
                        </a:rPr>
                        <a:t>).</a:t>
                      </a:r>
                    </a:p>
                    <a:p>
                      <a:pPr algn="just" fontAlgn="t"/>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latin typeface="Arial Narrow" pitchFamily="34" charset="0"/>
                        </a:rPr>
                        <a:t>Two awareness raising sessions were held  for two provinces  (North West and Limpopo). </a:t>
                      </a:r>
                      <a:endParaRPr lang="en-US" sz="1600" b="0" i="0" u="none" strike="noStrike" dirty="0">
                        <a:solidFill>
                          <a:schemeClr val="tx1"/>
                        </a:solidFill>
                        <a:latin typeface="Arial Narrow" pitchFamily="34" charset="0"/>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0143">
                <a:tc vMerge="1">
                  <a:txBody>
                    <a:bodyPr/>
                    <a:lstStyle/>
                    <a:p>
                      <a:pPr marL="342900" indent="-342900" algn="just">
                        <a:buFont typeface="+mj-lt"/>
                        <a:buAutoNum type="arabicPeriod" startAt="4"/>
                      </a:pPr>
                      <a:endParaRPr lang="en-US" sz="1600" dirty="0">
                        <a:solidFill>
                          <a:schemeClr val="tx1"/>
                        </a:solidFill>
                        <a:latin typeface="Arial Narrow" pitchFamily="34" charset="0"/>
                      </a:endParaRPr>
                    </a:p>
                  </a:txBody>
                  <a:tcPr marL="86396" marR="86400"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just" fontAlgn="t"/>
                      <a:endParaRPr lang="en-ZA"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Consolidate </a:t>
                      </a:r>
                      <a:r>
                        <a:rPr lang="en-US" sz="1600" b="0" i="0" u="none" strike="noStrike" dirty="0" smtClean="0">
                          <a:solidFill>
                            <a:srgbClr val="000000"/>
                          </a:solidFill>
                          <a:effectLst/>
                          <a:latin typeface="Arial Narrow" panose="020B0606020202030204" pitchFamily="34" charset="0"/>
                        </a:rPr>
                        <a:t>report on</a:t>
                      </a:r>
                      <a:r>
                        <a:rPr lang="en-US" sz="1600" b="0" i="0" u="none" strike="noStrike" dirty="0">
                          <a:solidFill>
                            <a:srgbClr val="000000"/>
                          </a:solidFill>
                          <a:effectLst/>
                          <a:latin typeface="Arial Narrow" panose="020B0606020202030204" pitchFamily="34" charset="0"/>
                        </a:rPr>
                        <a:t/>
                      </a:r>
                      <a:br>
                        <a:rPr lang="en-US" sz="1600" b="0" i="0" u="none" strike="noStrike" dirty="0">
                          <a:solidFill>
                            <a:srgbClr val="000000"/>
                          </a:solidFill>
                          <a:effectLst/>
                          <a:latin typeface="Arial Narrow" panose="020B0606020202030204" pitchFamily="34" charset="0"/>
                        </a:rPr>
                      </a:br>
                      <a:r>
                        <a:rPr lang="en-US" sz="1600" b="0" i="0" u="none" strike="noStrike" dirty="0">
                          <a:solidFill>
                            <a:srgbClr val="000000"/>
                          </a:solidFill>
                          <a:effectLst/>
                          <a:latin typeface="Arial Narrow" panose="020B0606020202030204" pitchFamily="34" charset="0"/>
                        </a:rPr>
                        <a:t>the service excellence awareness-raising sessions</a:t>
                      </a:r>
                      <a:r>
                        <a:rPr lang="en-US" sz="1600" b="0" i="0" u="none" strike="noStrike" dirty="0" smtClean="0">
                          <a:solidFill>
                            <a:srgbClr val="000000"/>
                          </a:solidFill>
                          <a:effectLst/>
                          <a:latin typeface="Arial Narrow" panose="020B0606020202030204" pitchFamily="34" charset="0"/>
                        </a:rPr>
                        <a:t>.</a:t>
                      </a:r>
                    </a:p>
                    <a:p>
                      <a:pPr algn="just" fontAlgn="t"/>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US" sz="1600" dirty="0" smtClean="0">
                          <a:latin typeface="Arial Narrow" panose="020B0606020202030204" pitchFamily="34" charset="0"/>
                        </a:rPr>
                        <a:t>Consolidated report on the service excellence</a:t>
                      </a:r>
                      <a:r>
                        <a:rPr lang="en-US" sz="1600" baseline="0" dirty="0" smtClean="0">
                          <a:latin typeface="Arial Narrow" panose="020B0606020202030204" pitchFamily="34" charset="0"/>
                        </a:rPr>
                        <a:t> </a:t>
                      </a:r>
                      <a:r>
                        <a:rPr lang="en-US" sz="1600" dirty="0" smtClean="0">
                          <a:latin typeface="Arial Narrow" panose="020B0606020202030204" pitchFamily="34" charset="0"/>
                        </a:rPr>
                        <a:t>awareness-raising sessions developed. </a:t>
                      </a:r>
                      <a:endParaRPr lang="en-US" sz="1600" dirty="0">
                        <a:latin typeface="Arial Narrow" panose="020B0606020202030204" pitchFamily="34" charset="0"/>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39</a:t>
            </a:fld>
            <a:endParaRPr lang="en-ZA" altLang="en-US" dirty="0"/>
          </a:p>
        </p:txBody>
      </p:sp>
      <p:sp>
        <p:nvSpPr>
          <p:cNvPr id="4" name="Footer Placeholder 3"/>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140411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1752600" y="274638"/>
            <a:ext cx="6934200" cy="1143000"/>
          </a:xfrm>
          <a:gradFill>
            <a:gsLst>
              <a:gs pos="0">
                <a:schemeClr val="accent6">
                  <a:lumMod val="60000"/>
                  <a:lumOff val="40000"/>
                </a:schemeClr>
              </a:gs>
              <a:gs pos="64999">
                <a:srgbClr val="F0EBD5"/>
              </a:gs>
              <a:gs pos="100000">
                <a:srgbClr val="D1C39F"/>
              </a:gs>
            </a:gsLst>
            <a:path path="circle">
              <a:fillToRect l="100000" t="100000"/>
            </a:path>
          </a:gradFill>
          <a:ln>
            <a:solidFill>
              <a:schemeClr val="accent6">
                <a:lumMod val="75000"/>
              </a:schemeClr>
            </a:solidFill>
          </a:ln>
        </p:spPr>
        <p:txBody>
          <a:bodyPr rtlCol="0">
            <a:normAutofit/>
          </a:bodyPr>
          <a:lstStyle/>
          <a:p>
            <a:pPr eaLnBrk="1" fontAlgn="auto" hangingPunct="1">
              <a:spcAft>
                <a:spcPts val="0"/>
              </a:spcAft>
              <a:defRPr/>
            </a:pPr>
            <a:r>
              <a:rPr lang="en-US" sz="3200" b="1" dirty="0" smtClean="0"/>
              <a:t>Budget and Expenditure Review as at 31 March 2016</a:t>
            </a: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4</a:t>
            </a:fld>
            <a:endParaRPr lang="en-ZA" dirty="0">
              <a:solidFill>
                <a:prstClr val="black">
                  <a:tint val="75000"/>
                </a:prstClr>
              </a:solidFill>
            </a:endParaRPr>
          </a:p>
        </p:txBody>
      </p:sp>
      <p:graphicFrame>
        <p:nvGraphicFramePr>
          <p:cNvPr id="7" name="Content Placeholder 8"/>
          <p:cNvGraphicFramePr>
            <a:graphicFrameLocks noGrp="1"/>
          </p:cNvGraphicFramePr>
          <p:nvPr>
            <p:ph idx="1"/>
            <p:extLst>
              <p:ext uri="{D42A27DB-BD31-4B8C-83A1-F6EECF244321}">
                <p14:modId xmlns:p14="http://schemas.microsoft.com/office/powerpoint/2010/main" val="1891721782"/>
              </p:ext>
            </p:extLst>
          </p:nvPr>
        </p:nvGraphicFramePr>
        <p:xfrm>
          <a:off x="1757422" y="1676400"/>
          <a:ext cx="6929378" cy="3244313"/>
        </p:xfrm>
        <a:graphic>
          <a:graphicData uri="http://schemas.openxmlformats.org/drawingml/2006/table">
            <a:tbl>
              <a:tblPr>
                <a:tableStyleId>{616DA210-FB5B-4158-B5E0-FEB733F419BA}</a:tableStyleId>
              </a:tblPr>
              <a:tblGrid>
                <a:gridCol w="3043178"/>
                <a:gridCol w="1295400"/>
                <a:gridCol w="1295400"/>
                <a:gridCol w="1295400"/>
              </a:tblGrid>
              <a:tr h="990600">
                <a:tc>
                  <a:txBody>
                    <a:bodyPr/>
                    <a:lstStyle/>
                    <a:p>
                      <a:pPr algn="ctr" fontAlgn="t"/>
                      <a:r>
                        <a:rPr lang="en-ZA" sz="1600" b="1" u="none" strike="noStrike" dirty="0">
                          <a:solidFill>
                            <a:schemeClr val="tx1"/>
                          </a:solidFill>
                          <a:effectLst/>
                          <a:latin typeface="Arial Narrow" panose="020B0606020202030204" pitchFamily="34" charset="0"/>
                        </a:rPr>
                        <a:t>Programme </a:t>
                      </a:r>
                      <a:endParaRPr lang="en-ZA" sz="1600" b="1" i="0" u="none" strike="noStrike" dirty="0">
                        <a:solidFill>
                          <a:schemeClr val="tx1"/>
                        </a:solidFill>
                        <a:effectLst/>
                        <a:latin typeface="Arial Narrow" panose="020B0606020202030204" pitchFamily="34" charset="0"/>
                      </a:endParaRPr>
                    </a:p>
                  </a:txBody>
                  <a:tcPr marL="9525" marR="9525" marT="9525" marB="0" anchor="ctr">
                    <a:solidFill>
                      <a:schemeClr val="bg1">
                        <a:lumMod val="75000"/>
                      </a:schemeClr>
                    </a:solidFill>
                  </a:tcPr>
                </a:tc>
                <a:tc>
                  <a:txBody>
                    <a:bodyPr/>
                    <a:lstStyle/>
                    <a:p>
                      <a:pPr algn="ctr" fontAlgn="t"/>
                      <a:r>
                        <a:rPr lang="en-ZA" sz="1600" b="1" u="none" strike="noStrike" dirty="0" smtClean="0">
                          <a:solidFill>
                            <a:schemeClr val="tx1"/>
                          </a:solidFill>
                          <a:effectLst/>
                          <a:latin typeface="Arial Narrow" panose="020B0606020202030204" pitchFamily="34" charset="0"/>
                        </a:rPr>
                        <a:t>Final Appropriation (R’000) </a:t>
                      </a:r>
                      <a:endParaRPr lang="en-ZA" sz="1600" b="1" i="0" u="none" strike="noStrike" dirty="0">
                        <a:solidFill>
                          <a:schemeClr val="tx1"/>
                        </a:solidFill>
                        <a:effectLst/>
                        <a:latin typeface="Arial Narrow" panose="020B0606020202030204" pitchFamily="34" charset="0"/>
                      </a:endParaRPr>
                    </a:p>
                  </a:txBody>
                  <a:tcPr marL="9525" marR="9525" marT="9525" marB="0" anchor="ctr">
                    <a:solidFill>
                      <a:schemeClr val="bg1">
                        <a:lumMod val="75000"/>
                      </a:schemeClr>
                    </a:solidFill>
                  </a:tcPr>
                </a:tc>
                <a:tc>
                  <a:txBody>
                    <a:bodyPr/>
                    <a:lstStyle/>
                    <a:p>
                      <a:pPr algn="ctr" fontAlgn="t"/>
                      <a:r>
                        <a:rPr lang="en-ZA" sz="1600" b="1" u="none" strike="noStrike" dirty="0" smtClean="0">
                          <a:solidFill>
                            <a:schemeClr val="tx1"/>
                          </a:solidFill>
                          <a:effectLst/>
                          <a:latin typeface="Arial Narrow" panose="020B0606020202030204" pitchFamily="34" charset="0"/>
                        </a:rPr>
                        <a:t>Expenditure (R’000)</a:t>
                      </a:r>
                      <a:endParaRPr lang="en-ZA" sz="1600" b="1" i="0" u="none" strike="noStrike" dirty="0">
                        <a:solidFill>
                          <a:schemeClr val="tx1"/>
                        </a:solidFill>
                        <a:effectLst/>
                        <a:latin typeface="Arial Narrow" panose="020B0606020202030204" pitchFamily="34" charset="0"/>
                      </a:endParaRPr>
                    </a:p>
                  </a:txBody>
                  <a:tcPr marL="9525" marR="9525" marT="9525" marB="0" anchor="ctr">
                    <a:solidFill>
                      <a:schemeClr val="bg1">
                        <a:lumMod val="75000"/>
                      </a:schemeClr>
                    </a:solidFill>
                  </a:tcPr>
                </a:tc>
                <a:tc>
                  <a:txBody>
                    <a:bodyPr/>
                    <a:lstStyle/>
                    <a:p>
                      <a:pPr algn="ctr" fontAlgn="t"/>
                      <a:r>
                        <a:rPr lang="en-ZA" sz="1600" b="1" u="none" strike="noStrike" dirty="0">
                          <a:solidFill>
                            <a:schemeClr val="tx1"/>
                          </a:solidFill>
                          <a:effectLst/>
                          <a:latin typeface="Arial Narrow" panose="020B0606020202030204" pitchFamily="34" charset="0"/>
                        </a:rPr>
                        <a:t>Expenditure as per % of </a:t>
                      </a:r>
                      <a:r>
                        <a:rPr lang="en-ZA" sz="1600" b="1" u="none" strike="noStrike" dirty="0" smtClean="0">
                          <a:solidFill>
                            <a:schemeClr val="tx1"/>
                          </a:solidFill>
                          <a:effectLst/>
                          <a:latin typeface="Arial Narrow" panose="020B0606020202030204" pitchFamily="34" charset="0"/>
                        </a:rPr>
                        <a:t>Final Appropriation</a:t>
                      </a:r>
                      <a:endParaRPr lang="en-ZA" sz="1600" b="1" i="0" u="none" strike="noStrike" dirty="0">
                        <a:solidFill>
                          <a:schemeClr val="tx1"/>
                        </a:solidFill>
                        <a:effectLst/>
                        <a:latin typeface="Arial Narrow" panose="020B0606020202030204" pitchFamily="34" charset="0"/>
                      </a:endParaRPr>
                    </a:p>
                  </a:txBody>
                  <a:tcPr marL="9525" marR="9525" marT="9525" marB="0" anchor="ctr">
                    <a:solidFill>
                      <a:schemeClr val="bg1">
                        <a:lumMod val="75000"/>
                      </a:schemeClr>
                    </a:solidFill>
                  </a:tcPr>
                </a:tc>
              </a:tr>
              <a:tr h="469375">
                <a:tc>
                  <a:txBody>
                    <a:bodyPr/>
                    <a:lstStyle/>
                    <a:p>
                      <a:pPr marL="86400" algn="l" fontAlgn="b">
                        <a:spcBef>
                          <a:spcPts val="24"/>
                        </a:spcBef>
                        <a:spcAft>
                          <a:spcPts val="24"/>
                        </a:spcAft>
                      </a:pPr>
                      <a:r>
                        <a:rPr lang="en-ZA" sz="1600" b="1" u="none" strike="noStrike" dirty="0">
                          <a:solidFill>
                            <a:schemeClr val="tx1"/>
                          </a:solidFill>
                          <a:effectLst/>
                          <a:latin typeface="Arial Narrow" panose="020B0606020202030204" pitchFamily="34" charset="0"/>
                        </a:rPr>
                        <a:t>1. </a:t>
                      </a:r>
                      <a:r>
                        <a:rPr lang="en-ZA" sz="1600" b="1" u="none" strike="noStrike" dirty="0" smtClean="0">
                          <a:solidFill>
                            <a:schemeClr val="tx1"/>
                          </a:solidFill>
                          <a:effectLst/>
                          <a:latin typeface="Arial Narrow" panose="020B0606020202030204" pitchFamily="34" charset="0"/>
                        </a:rPr>
                        <a:t> Administration </a:t>
                      </a:r>
                      <a:endParaRPr lang="en-ZA" sz="1600" b="1" i="0" u="none" strike="noStrike" dirty="0">
                        <a:solidFill>
                          <a:schemeClr val="tx1"/>
                        </a:solidFill>
                        <a:effectLst/>
                        <a:latin typeface="Arial Narrow" panose="020B0606020202030204" pitchFamily="34" charset="0"/>
                      </a:endParaRPr>
                    </a:p>
                  </a:txBody>
                  <a:tcPr marL="9525" marR="9525" marT="9525" marB="0" anchor="b"/>
                </a:tc>
                <a:tc>
                  <a:txBody>
                    <a:bodyPr/>
                    <a:lstStyle/>
                    <a:p>
                      <a:pPr algn="just" fontAlgn="b"/>
                      <a:r>
                        <a:rPr lang="en-ZA" sz="1600" b="0" i="0" u="none" strike="noStrike" dirty="0" smtClean="0">
                          <a:solidFill>
                            <a:srgbClr val="000000"/>
                          </a:solidFill>
                          <a:effectLst/>
                          <a:latin typeface="Arial Narrow" panose="020B0606020202030204" pitchFamily="34" charset="0"/>
                        </a:rPr>
                        <a:t>          227 378</a:t>
                      </a:r>
                    </a:p>
                  </a:txBody>
                  <a:tcPr marL="6350" marR="6350" marT="6350" marB="0" anchor="b"/>
                </a:tc>
                <a:tc>
                  <a:txBody>
                    <a:bodyPr/>
                    <a:lstStyle/>
                    <a:p>
                      <a:pPr algn="just" fontAlgn="b"/>
                      <a:r>
                        <a:rPr lang="en-ZA" sz="1600" b="0" i="0" u="none" strike="noStrike" dirty="0" smtClean="0">
                          <a:solidFill>
                            <a:srgbClr val="000000"/>
                          </a:solidFill>
                          <a:effectLst/>
                          <a:latin typeface="Arial Narrow" panose="020B0606020202030204" pitchFamily="34" charset="0"/>
                        </a:rPr>
                        <a:t>           224 811</a:t>
                      </a:r>
                      <a:endParaRPr lang="en-ZA" sz="1600" b="0" i="0" u="none" strike="noStrike" dirty="0">
                        <a:solidFill>
                          <a:srgbClr val="000000"/>
                        </a:solidFill>
                        <a:effectLst/>
                        <a:latin typeface="Arial Narrow" panose="020B0606020202030204" pitchFamily="34" charset="0"/>
                      </a:endParaRPr>
                    </a:p>
                  </a:txBody>
                  <a:tcPr marL="6350" marR="6350" marT="6350" marB="0" anchor="b"/>
                </a:tc>
                <a:tc>
                  <a:txBody>
                    <a:bodyPr/>
                    <a:lstStyle/>
                    <a:p>
                      <a:pPr algn="ctr" fontAlgn="b"/>
                      <a:r>
                        <a:rPr lang="en-ZA" sz="1600" b="0" i="0" u="none" strike="noStrike" dirty="0" smtClean="0">
                          <a:solidFill>
                            <a:srgbClr val="000000"/>
                          </a:solidFill>
                          <a:effectLst/>
                          <a:latin typeface="Arial Narrow" panose="020B0606020202030204" pitchFamily="34" charset="0"/>
                        </a:rPr>
                        <a:t>  98.9%</a:t>
                      </a:r>
                      <a:endParaRPr lang="en-ZA" sz="1600" b="0" i="0" u="none" strike="noStrike" dirty="0">
                        <a:solidFill>
                          <a:srgbClr val="000000"/>
                        </a:solidFill>
                        <a:effectLst/>
                        <a:latin typeface="Arial Narrow" panose="020B0606020202030204" pitchFamily="34" charset="0"/>
                      </a:endParaRPr>
                    </a:p>
                  </a:txBody>
                  <a:tcPr marL="6350" marR="6350" marT="6350" marB="0" anchor="b"/>
                </a:tc>
              </a:tr>
              <a:tr h="445025">
                <a:tc>
                  <a:txBody>
                    <a:bodyPr/>
                    <a:lstStyle/>
                    <a:p>
                      <a:pPr marL="86400" algn="l" fontAlgn="b">
                        <a:spcBef>
                          <a:spcPts val="24"/>
                        </a:spcBef>
                        <a:spcAft>
                          <a:spcPts val="24"/>
                        </a:spcAft>
                      </a:pPr>
                      <a:r>
                        <a:rPr lang="en-ZA" sz="1600" b="1" u="none" strike="noStrike" dirty="0">
                          <a:solidFill>
                            <a:schemeClr val="tx1"/>
                          </a:solidFill>
                          <a:effectLst/>
                          <a:latin typeface="Arial Narrow" panose="020B0606020202030204" pitchFamily="34" charset="0"/>
                        </a:rPr>
                        <a:t>2. Policy </a:t>
                      </a:r>
                      <a:r>
                        <a:rPr lang="en-ZA" sz="1600" b="1" u="none" strike="noStrike" dirty="0" smtClean="0">
                          <a:solidFill>
                            <a:schemeClr val="tx1"/>
                          </a:solidFill>
                          <a:effectLst/>
                          <a:latin typeface="Arial Narrow" panose="020B0606020202030204" pitchFamily="34" charset="0"/>
                        </a:rPr>
                        <a:t>and</a:t>
                      </a:r>
                      <a:r>
                        <a:rPr lang="en-ZA" sz="1600" b="1" u="none" strike="noStrike" baseline="0" dirty="0" smtClean="0">
                          <a:solidFill>
                            <a:schemeClr val="tx1"/>
                          </a:solidFill>
                          <a:effectLst/>
                          <a:latin typeface="Arial Narrow" panose="020B0606020202030204" pitchFamily="34" charset="0"/>
                        </a:rPr>
                        <a:t> </a:t>
                      </a:r>
                      <a:r>
                        <a:rPr lang="en-ZA" sz="1600" b="1" u="none" strike="noStrike" dirty="0" smtClean="0">
                          <a:solidFill>
                            <a:schemeClr val="tx1"/>
                          </a:solidFill>
                          <a:effectLst/>
                          <a:latin typeface="Arial Narrow" panose="020B0606020202030204" pitchFamily="34" charset="0"/>
                        </a:rPr>
                        <a:t>Knowledge </a:t>
                      </a:r>
                      <a:r>
                        <a:rPr lang="en-ZA" sz="1600" b="1" u="none" strike="noStrike" dirty="0">
                          <a:solidFill>
                            <a:schemeClr val="tx1"/>
                          </a:solidFill>
                          <a:effectLst/>
                          <a:latin typeface="Arial Narrow" panose="020B0606020202030204" pitchFamily="34" charset="0"/>
                        </a:rPr>
                        <a:t>Services</a:t>
                      </a:r>
                      <a:endParaRPr lang="en-ZA" sz="1600" b="1" i="0" u="none" strike="noStrike" dirty="0">
                        <a:solidFill>
                          <a:schemeClr val="tx1"/>
                        </a:solidFill>
                        <a:effectLst/>
                        <a:latin typeface="Arial Narrow" panose="020B0606020202030204" pitchFamily="34" charset="0"/>
                      </a:endParaRPr>
                    </a:p>
                  </a:txBody>
                  <a:tcPr marL="9525" marR="9525" marT="9525" marB="0" anchor="b"/>
                </a:tc>
                <a:tc>
                  <a:txBody>
                    <a:bodyPr/>
                    <a:lstStyle/>
                    <a:p>
                      <a:pPr algn="just" fontAlgn="b"/>
                      <a:r>
                        <a:rPr lang="en-ZA" sz="1600" b="0" i="0" u="none" strike="noStrike" dirty="0" smtClean="0">
                          <a:solidFill>
                            <a:srgbClr val="000000"/>
                          </a:solidFill>
                          <a:effectLst/>
                          <a:latin typeface="Arial Narrow" panose="020B0606020202030204" pitchFamily="34" charset="0"/>
                        </a:rPr>
                        <a:t>       1 205 699</a:t>
                      </a:r>
                      <a:endParaRPr lang="en-ZA" sz="1600" b="0" i="0" u="none" strike="noStrike" dirty="0">
                        <a:solidFill>
                          <a:srgbClr val="000000"/>
                        </a:solidFill>
                        <a:effectLst/>
                        <a:latin typeface="Arial Narrow" panose="020B0606020202030204" pitchFamily="34" charset="0"/>
                      </a:endParaRPr>
                    </a:p>
                  </a:txBody>
                  <a:tcPr marL="6350" marR="6350" marT="6350" marB="0" anchor="b"/>
                </a:tc>
                <a:tc>
                  <a:txBody>
                    <a:bodyPr/>
                    <a:lstStyle/>
                    <a:p>
                      <a:pPr algn="just" fontAlgn="b"/>
                      <a:r>
                        <a:rPr lang="en-ZA" sz="1600" b="0" i="0" u="none" strike="noStrike" dirty="0" smtClean="0">
                          <a:solidFill>
                            <a:srgbClr val="000000"/>
                          </a:solidFill>
                          <a:effectLst/>
                          <a:latin typeface="Arial Narrow" panose="020B0606020202030204" pitchFamily="34" charset="0"/>
                        </a:rPr>
                        <a:t>       1 195 525</a:t>
                      </a:r>
                      <a:endParaRPr lang="en-ZA" sz="1600" b="0" i="0" u="none" strike="noStrike" dirty="0">
                        <a:solidFill>
                          <a:srgbClr val="000000"/>
                        </a:solidFill>
                        <a:effectLst/>
                        <a:latin typeface="Arial Narrow" panose="020B0606020202030204" pitchFamily="34" charset="0"/>
                      </a:endParaRPr>
                    </a:p>
                  </a:txBody>
                  <a:tcPr marL="6350" marR="6350" marT="6350" marB="0" anchor="b"/>
                </a:tc>
                <a:tc>
                  <a:txBody>
                    <a:bodyPr/>
                    <a:lstStyle/>
                    <a:p>
                      <a:pPr algn="ctr" fontAlgn="b"/>
                      <a:r>
                        <a:rPr lang="en-ZA" sz="1600" b="0" i="0" u="none" strike="noStrike" dirty="0" smtClean="0">
                          <a:solidFill>
                            <a:srgbClr val="000000"/>
                          </a:solidFill>
                          <a:effectLst/>
                          <a:latin typeface="Arial Narrow" panose="020B0606020202030204" pitchFamily="34" charset="0"/>
                        </a:rPr>
                        <a:t>  99.2%</a:t>
                      </a:r>
                      <a:endParaRPr lang="en-ZA" sz="1600" b="0" i="0" u="none" strike="noStrike" dirty="0">
                        <a:solidFill>
                          <a:srgbClr val="000000"/>
                        </a:solidFill>
                        <a:effectLst/>
                        <a:latin typeface="Arial Narrow" panose="020B0606020202030204" pitchFamily="34" charset="0"/>
                      </a:endParaRPr>
                    </a:p>
                  </a:txBody>
                  <a:tcPr marL="6350" marR="6350" marT="6350" marB="0" anchor="b"/>
                </a:tc>
              </a:tr>
              <a:tr h="472800">
                <a:tc>
                  <a:txBody>
                    <a:bodyPr/>
                    <a:lstStyle/>
                    <a:p>
                      <a:pPr marL="86400" algn="l" fontAlgn="b">
                        <a:spcBef>
                          <a:spcPts val="24"/>
                        </a:spcBef>
                        <a:spcAft>
                          <a:spcPts val="24"/>
                        </a:spcAft>
                      </a:pPr>
                      <a:r>
                        <a:rPr lang="en-ZA" sz="1600" b="1" u="none" strike="noStrike" dirty="0">
                          <a:solidFill>
                            <a:schemeClr val="tx1"/>
                          </a:solidFill>
                          <a:effectLst/>
                          <a:latin typeface="Arial Narrow" panose="020B0606020202030204" pitchFamily="34" charset="0"/>
                        </a:rPr>
                        <a:t>3. International Tourism</a:t>
                      </a:r>
                      <a:endParaRPr lang="en-ZA" sz="1600" b="1" i="0" u="none" strike="noStrike" dirty="0">
                        <a:solidFill>
                          <a:schemeClr val="tx1"/>
                        </a:solidFill>
                        <a:effectLst/>
                        <a:latin typeface="Arial Narrow" panose="020B0606020202030204" pitchFamily="34" charset="0"/>
                      </a:endParaRPr>
                    </a:p>
                  </a:txBody>
                  <a:tcPr marL="9525" marR="9525" marT="9525" marB="0" anchor="b"/>
                </a:tc>
                <a:tc>
                  <a:txBody>
                    <a:bodyPr/>
                    <a:lstStyle/>
                    <a:p>
                      <a:pPr algn="just" fontAlgn="b"/>
                      <a:r>
                        <a:rPr lang="en-ZA" sz="1600" b="0" i="0" u="none" strike="noStrike" dirty="0" smtClean="0">
                          <a:solidFill>
                            <a:srgbClr val="000000"/>
                          </a:solidFill>
                          <a:effectLst/>
                          <a:latin typeface="Arial Narrow" panose="020B0606020202030204" pitchFamily="34" charset="0"/>
                        </a:rPr>
                        <a:t>            50 500</a:t>
                      </a:r>
                      <a:endParaRPr lang="en-ZA" sz="1600" b="0" i="0" u="none" strike="noStrike" dirty="0">
                        <a:solidFill>
                          <a:srgbClr val="000000"/>
                        </a:solidFill>
                        <a:effectLst/>
                        <a:latin typeface="Arial Narrow" panose="020B0606020202030204" pitchFamily="34" charset="0"/>
                      </a:endParaRPr>
                    </a:p>
                  </a:txBody>
                  <a:tcPr marL="6350" marR="6350" marT="6350" marB="0" anchor="b"/>
                </a:tc>
                <a:tc>
                  <a:txBody>
                    <a:bodyPr/>
                    <a:lstStyle/>
                    <a:p>
                      <a:pPr algn="just" fontAlgn="b"/>
                      <a:r>
                        <a:rPr lang="en-ZA" sz="1600" b="0" i="0" u="none" strike="noStrike" dirty="0" smtClean="0">
                          <a:solidFill>
                            <a:srgbClr val="000000"/>
                          </a:solidFill>
                          <a:effectLst/>
                          <a:latin typeface="Arial Narrow" panose="020B0606020202030204" pitchFamily="34" charset="0"/>
                        </a:rPr>
                        <a:t>            49 928</a:t>
                      </a:r>
                      <a:endParaRPr lang="en-ZA" sz="1600" b="0" i="0" u="none" strike="noStrike" dirty="0">
                        <a:solidFill>
                          <a:srgbClr val="000000"/>
                        </a:solidFill>
                        <a:effectLst/>
                        <a:latin typeface="Arial Narrow" panose="020B0606020202030204" pitchFamily="34" charset="0"/>
                      </a:endParaRPr>
                    </a:p>
                  </a:txBody>
                  <a:tcPr marL="6350" marR="6350" marT="6350" marB="0" anchor="b"/>
                </a:tc>
                <a:tc>
                  <a:txBody>
                    <a:bodyPr/>
                    <a:lstStyle/>
                    <a:p>
                      <a:pPr algn="ctr" fontAlgn="b"/>
                      <a:r>
                        <a:rPr lang="en-ZA" sz="1600" b="0" i="0" u="none" strike="noStrike" dirty="0" smtClean="0">
                          <a:solidFill>
                            <a:srgbClr val="000000"/>
                          </a:solidFill>
                          <a:effectLst/>
                          <a:latin typeface="Arial Narrow" panose="020B0606020202030204" pitchFamily="34" charset="0"/>
                        </a:rPr>
                        <a:t>  98.9%</a:t>
                      </a:r>
                      <a:endParaRPr lang="en-ZA" sz="1600" b="0" i="0" u="none" strike="noStrike" dirty="0">
                        <a:solidFill>
                          <a:srgbClr val="000000"/>
                        </a:solidFill>
                        <a:effectLst/>
                        <a:latin typeface="Arial Narrow" panose="020B0606020202030204" pitchFamily="34" charset="0"/>
                      </a:endParaRPr>
                    </a:p>
                  </a:txBody>
                  <a:tcPr marL="6350" marR="6350" marT="6350" marB="0" anchor="b"/>
                </a:tc>
              </a:tr>
              <a:tr h="472800">
                <a:tc>
                  <a:txBody>
                    <a:bodyPr/>
                    <a:lstStyle/>
                    <a:p>
                      <a:pPr marL="86400" algn="l" fontAlgn="b">
                        <a:spcBef>
                          <a:spcPts val="24"/>
                        </a:spcBef>
                        <a:spcAft>
                          <a:spcPts val="24"/>
                        </a:spcAft>
                      </a:pPr>
                      <a:r>
                        <a:rPr lang="en-ZA" sz="1600" b="1" u="none" strike="noStrike" dirty="0">
                          <a:solidFill>
                            <a:schemeClr val="tx1"/>
                          </a:solidFill>
                          <a:effectLst/>
                          <a:latin typeface="Arial Narrow" panose="020B0606020202030204" pitchFamily="34" charset="0"/>
                        </a:rPr>
                        <a:t>4. Domestic Tourism</a:t>
                      </a:r>
                      <a:endParaRPr lang="en-ZA" sz="1600" b="1" i="0" u="none" strike="noStrike" dirty="0">
                        <a:solidFill>
                          <a:schemeClr val="tx1"/>
                        </a:solidFill>
                        <a:effectLst/>
                        <a:latin typeface="Arial Narrow" panose="020B0606020202030204" pitchFamily="34" charset="0"/>
                      </a:endParaRPr>
                    </a:p>
                  </a:txBody>
                  <a:tcPr marL="9525" marR="9525" marT="9525" marB="0" anchor="b"/>
                </a:tc>
                <a:tc>
                  <a:txBody>
                    <a:bodyPr/>
                    <a:lstStyle/>
                    <a:p>
                      <a:pPr algn="just" fontAlgn="b"/>
                      <a:r>
                        <a:rPr lang="en-ZA" sz="1600" b="0" i="0" u="none" strike="noStrike" dirty="0" smtClean="0">
                          <a:solidFill>
                            <a:srgbClr val="000000"/>
                          </a:solidFill>
                          <a:effectLst/>
                          <a:latin typeface="Arial Narrow" panose="020B0606020202030204" pitchFamily="34" charset="0"/>
                        </a:rPr>
                        <a:t>          310 601</a:t>
                      </a:r>
                      <a:endParaRPr lang="en-ZA" sz="1600" b="0" i="0" u="none" strike="noStrike" dirty="0">
                        <a:solidFill>
                          <a:srgbClr val="000000"/>
                        </a:solidFill>
                        <a:effectLst/>
                        <a:latin typeface="Arial Narrow" panose="020B0606020202030204" pitchFamily="34" charset="0"/>
                      </a:endParaRPr>
                    </a:p>
                  </a:txBody>
                  <a:tcPr marL="6350" marR="6350" marT="6350" marB="0" anchor="b"/>
                </a:tc>
                <a:tc>
                  <a:txBody>
                    <a:bodyPr/>
                    <a:lstStyle/>
                    <a:p>
                      <a:pPr algn="just" fontAlgn="b"/>
                      <a:r>
                        <a:rPr lang="en-ZA" sz="1600" b="0" i="0" u="none" strike="noStrike" dirty="0" smtClean="0">
                          <a:solidFill>
                            <a:srgbClr val="000000"/>
                          </a:solidFill>
                          <a:effectLst/>
                          <a:latin typeface="Arial Narrow" panose="020B0606020202030204" pitchFamily="34" charset="0"/>
                        </a:rPr>
                        <a:t>          307 130</a:t>
                      </a:r>
                      <a:endParaRPr lang="en-ZA" sz="1600" b="0" i="0" u="none" strike="noStrike" dirty="0">
                        <a:solidFill>
                          <a:srgbClr val="000000"/>
                        </a:solidFill>
                        <a:effectLst/>
                        <a:latin typeface="Arial Narrow" panose="020B0606020202030204" pitchFamily="34" charset="0"/>
                      </a:endParaRPr>
                    </a:p>
                  </a:txBody>
                  <a:tcPr marL="6350" marR="6350" marT="6350" marB="0" anchor="b"/>
                </a:tc>
                <a:tc>
                  <a:txBody>
                    <a:bodyPr/>
                    <a:lstStyle/>
                    <a:p>
                      <a:pPr algn="ctr" fontAlgn="b"/>
                      <a:r>
                        <a:rPr lang="en-ZA" sz="1600" b="0" i="0" u="none" strike="noStrike" dirty="0" smtClean="0">
                          <a:solidFill>
                            <a:srgbClr val="000000"/>
                          </a:solidFill>
                          <a:effectLst/>
                          <a:latin typeface="Arial Narrow" panose="020B0606020202030204" pitchFamily="34" charset="0"/>
                        </a:rPr>
                        <a:t>  98.9%</a:t>
                      </a:r>
                      <a:endParaRPr lang="en-ZA" sz="1600" b="0" i="0" u="none" strike="noStrike" dirty="0">
                        <a:solidFill>
                          <a:srgbClr val="000000"/>
                        </a:solidFill>
                        <a:effectLst/>
                        <a:latin typeface="Arial Narrow" panose="020B0606020202030204" pitchFamily="34" charset="0"/>
                      </a:endParaRPr>
                    </a:p>
                  </a:txBody>
                  <a:tcPr marL="6350" marR="6350" marT="6350" marB="0" anchor="b"/>
                </a:tc>
              </a:tr>
              <a:tr h="393713">
                <a:tc>
                  <a:txBody>
                    <a:bodyPr/>
                    <a:lstStyle/>
                    <a:p>
                      <a:pPr marL="86400" algn="l" fontAlgn="b">
                        <a:spcBef>
                          <a:spcPts val="24"/>
                        </a:spcBef>
                        <a:spcAft>
                          <a:spcPts val="24"/>
                        </a:spcAft>
                      </a:pPr>
                      <a:r>
                        <a:rPr lang="en-ZA" sz="1600" b="1" u="none" strike="noStrike" dirty="0">
                          <a:solidFill>
                            <a:schemeClr val="tx1"/>
                          </a:solidFill>
                          <a:effectLst/>
                          <a:latin typeface="Arial Narrow" panose="020B0606020202030204" pitchFamily="34" charset="0"/>
                        </a:rPr>
                        <a:t>Total </a:t>
                      </a:r>
                      <a:endParaRPr lang="en-ZA" sz="1600" b="1" i="0" u="none" strike="noStrike" dirty="0">
                        <a:solidFill>
                          <a:schemeClr val="tx1"/>
                        </a:solidFill>
                        <a:effectLst/>
                        <a:latin typeface="Arial Narrow" panose="020B0606020202030204" pitchFamily="34" charset="0"/>
                      </a:endParaRPr>
                    </a:p>
                  </a:txBody>
                  <a:tcPr marL="9525" marR="9525" marT="9525" marB="0" anchor="b"/>
                </a:tc>
                <a:tc>
                  <a:txBody>
                    <a:bodyPr/>
                    <a:lstStyle/>
                    <a:p>
                      <a:pPr marL="86400" algn="just" fontAlgn="b">
                        <a:spcBef>
                          <a:spcPts val="24"/>
                        </a:spcBef>
                        <a:spcAft>
                          <a:spcPts val="24"/>
                        </a:spcAft>
                      </a:pPr>
                      <a:r>
                        <a:rPr lang="en-ZA" sz="1600" b="1" i="0" u="none" strike="noStrike" dirty="0" smtClean="0">
                          <a:solidFill>
                            <a:schemeClr val="tx1"/>
                          </a:solidFill>
                          <a:effectLst/>
                          <a:latin typeface="Arial Narrow" panose="020B0606020202030204" pitchFamily="34" charset="0"/>
                        </a:rPr>
                        <a:t>     1</a:t>
                      </a:r>
                      <a:r>
                        <a:rPr lang="en-ZA" sz="1600" b="1" i="0" u="none" strike="noStrike" baseline="0" dirty="0" smtClean="0">
                          <a:solidFill>
                            <a:schemeClr val="tx1"/>
                          </a:solidFill>
                          <a:effectLst/>
                          <a:latin typeface="Arial Narrow" panose="020B0606020202030204" pitchFamily="34" charset="0"/>
                        </a:rPr>
                        <a:t> 794 178</a:t>
                      </a:r>
                      <a:endParaRPr lang="en-ZA" sz="1600" b="1" i="0" u="none" strike="noStrike" dirty="0">
                        <a:solidFill>
                          <a:schemeClr val="tx1"/>
                        </a:solidFill>
                        <a:effectLst/>
                        <a:latin typeface="Arial Narrow" panose="020B0606020202030204" pitchFamily="34" charset="0"/>
                      </a:endParaRPr>
                    </a:p>
                  </a:txBody>
                  <a:tcPr marL="9525" marR="9525" marT="9525" marB="0" anchor="b"/>
                </a:tc>
                <a:tc>
                  <a:txBody>
                    <a:bodyPr/>
                    <a:lstStyle/>
                    <a:p>
                      <a:pPr marL="86400" algn="just" fontAlgn="b">
                        <a:spcBef>
                          <a:spcPts val="24"/>
                        </a:spcBef>
                        <a:spcAft>
                          <a:spcPts val="24"/>
                        </a:spcAft>
                      </a:pPr>
                      <a:r>
                        <a:rPr lang="en-ZA" sz="1600" b="1" i="0" u="none" strike="noStrike" dirty="0" smtClean="0">
                          <a:solidFill>
                            <a:schemeClr val="tx1"/>
                          </a:solidFill>
                          <a:effectLst/>
                          <a:latin typeface="Arial Narrow" panose="020B0606020202030204" pitchFamily="34" charset="0"/>
                        </a:rPr>
                        <a:t>     1 777 394</a:t>
                      </a:r>
                      <a:endParaRPr lang="en-ZA" sz="1600" b="1" i="0" u="none" strike="noStrike" dirty="0">
                        <a:solidFill>
                          <a:schemeClr val="tx1"/>
                        </a:solidFill>
                        <a:effectLst/>
                        <a:latin typeface="Arial Narrow" panose="020B0606020202030204" pitchFamily="34" charset="0"/>
                      </a:endParaRPr>
                    </a:p>
                  </a:txBody>
                  <a:tcPr marL="9525" marR="9525" marT="9525" marB="0" anchor="b"/>
                </a:tc>
                <a:tc>
                  <a:txBody>
                    <a:bodyPr/>
                    <a:lstStyle/>
                    <a:p>
                      <a:pPr marL="86400" algn="ctr" fontAlgn="b">
                        <a:spcBef>
                          <a:spcPts val="24"/>
                        </a:spcBef>
                        <a:spcAft>
                          <a:spcPts val="24"/>
                        </a:spcAft>
                      </a:pPr>
                      <a:r>
                        <a:rPr lang="en-ZA" sz="1600" b="1" i="0" u="none" strike="noStrike" dirty="0" smtClean="0">
                          <a:solidFill>
                            <a:schemeClr val="tx1"/>
                          </a:solidFill>
                          <a:effectLst/>
                          <a:latin typeface="Arial Narrow" panose="020B0606020202030204" pitchFamily="34" charset="0"/>
                        </a:rPr>
                        <a:t>99.1%</a:t>
                      </a:r>
                      <a:endParaRPr lang="en-ZA" sz="1600" b="1" i="0" u="none" strike="noStrike" dirty="0">
                        <a:solidFill>
                          <a:schemeClr val="tx1"/>
                        </a:solidFill>
                        <a:effectLst/>
                        <a:latin typeface="Arial Narrow" panose="020B0606020202030204" pitchFamily="34" charset="0"/>
                      </a:endParaRPr>
                    </a:p>
                  </a:txBody>
                  <a:tcPr marL="9525" marR="9525" marT="9525" marB="0" anchor="b"/>
                </a:tc>
              </a:tr>
            </a:tbl>
          </a:graphicData>
        </a:graphic>
      </p:graphicFrame>
      <p:sp>
        <p:nvSpPr>
          <p:cNvPr id="4" name="Footer Placeholder 3"/>
          <p:cNvSpPr>
            <a:spLocks noGrp="1"/>
          </p:cNvSpPr>
          <p:nvPr>
            <p:ph type="ftr" sz="quarter" idx="11"/>
          </p:nvPr>
        </p:nvSpPr>
        <p:spPr/>
        <p:txBody>
          <a:bodyPr/>
          <a:lstStyle/>
          <a:p>
            <a:r>
              <a:rPr lang="en-ZA" dirty="0" smtClean="0">
                <a:solidFill>
                  <a:prstClr val="black">
                    <a:tint val="75000"/>
                  </a:prstClr>
                </a:solidFill>
              </a:rPr>
              <a:t>2015-16 Quarter 4 Report - Actual Data</a:t>
            </a:r>
            <a:endParaRPr lang="en-ZA" dirty="0">
              <a:solidFill>
                <a:prstClr val="black">
                  <a:tint val="75000"/>
                </a:prstClr>
              </a:solidFill>
            </a:endParaRPr>
          </a:p>
        </p:txBody>
      </p:sp>
    </p:spTree>
    <p:extLst>
      <p:ext uri="{BB962C8B-B14F-4D97-AF65-F5344CB8AC3E}">
        <p14:creationId xmlns:p14="http://schemas.microsoft.com/office/powerpoint/2010/main" val="26403254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12802465"/>
              </p:ext>
            </p:extLst>
          </p:nvPr>
        </p:nvGraphicFramePr>
        <p:xfrm>
          <a:off x="1827756" y="304803"/>
          <a:ext cx="6899684" cy="5079043"/>
        </p:xfrm>
        <a:graphic>
          <a:graphicData uri="http://schemas.openxmlformats.org/drawingml/2006/table">
            <a:tbl>
              <a:tblPr/>
              <a:tblGrid>
                <a:gridCol w="1601244"/>
                <a:gridCol w="1981200"/>
                <a:gridCol w="1447800"/>
                <a:gridCol w="1869440"/>
              </a:tblGrid>
              <a:tr h="225075">
                <a:tc gridSpan="4">
                  <a:txBody>
                    <a:bodyPr/>
                    <a:lstStyle/>
                    <a:p>
                      <a:pPr algn="just" fontAlgn="ctr"/>
                      <a:r>
                        <a:rPr lang="en-ZA" sz="1600" b="1" i="0" u="none" strike="noStrike" dirty="0" smtClean="0">
                          <a:solidFill>
                            <a:srgbClr val="000000"/>
                          </a:solidFill>
                          <a:latin typeface="Arial Narrow"/>
                        </a:rPr>
                        <a:t>Strategic objective: To diversify and enhance tourism offerings.</a:t>
                      </a:r>
                      <a:endParaRPr lang="en-US" sz="1600" b="1" i="0" u="none" strike="noStrike" dirty="0">
                        <a:solidFill>
                          <a:srgbClr val="000000"/>
                        </a:solidFill>
                        <a:latin typeface="Arial Narrow"/>
                      </a:endParaRPr>
                    </a:p>
                  </a:txBody>
                  <a:tcPr marL="86396" marR="86396"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r>
              <a:tr h="534554">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232752">
                <a:tc rowSpan="3">
                  <a:txBody>
                    <a:bodyPr/>
                    <a:lstStyle/>
                    <a:p>
                      <a:pPr marL="342900" indent="-342900" algn="just">
                        <a:buFont typeface="+mj-lt"/>
                        <a:buAutoNum type="arabicPeriod" startAt="4"/>
                      </a:pPr>
                      <a:r>
                        <a:rPr lang="en-US" sz="1600" dirty="0" smtClean="0">
                          <a:solidFill>
                            <a:schemeClr val="tx1"/>
                          </a:solidFill>
                          <a:latin typeface="Arial Narrow" pitchFamily="34" charset="0"/>
                          <a:ea typeface="Calibri"/>
                          <a:cs typeface="Times New Roman"/>
                        </a:rPr>
                        <a:t>Number of programmes implemented to enhance tourism offerings (continued).</a:t>
                      </a:r>
                      <a:endParaRPr lang="en-US" sz="1600" dirty="0">
                        <a:solidFill>
                          <a:schemeClr val="tx1"/>
                        </a:solidFill>
                        <a:latin typeface="Arial Narrow" pitchFamily="34" charset="0"/>
                      </a:endParaRPr>
                    </a:p>
                  </a:txBody>
                  <a:tcPr marL="86396" marR="86400"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Four programmes implemented:</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r>
              <a:tr h="1350453">
                <a:tc vMerge="1">
                  <a:txBody>
                    <a:bodyPr/>
                    <a:lstStyle/>
                    <a:p>
                      <a:pPr marL="342900" indent="-342900" algn="just">
                        <a:buFont typeface="+mj-lt"/>
                        <a:buAutoNum type="arabicPeriod" startAt="4"/>
                      </a:pPr>
                      <a:endParaRPr lang="en-US" sz="1600" dirty="0">
                        <a:solidFill>
                          <a:schemeClr val="tx1"/>
                        </a:solidFill>
                        <a:latin typeface="Arial Narrow" pitchFamily="34" charset="0"/>
                      </a:endParaRPr>
                    </a:p>
                  </a:txBody>
                  <a:tcPr marL="86396" marR="86400"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3. N12 Treasure Route needs assessment report and programme of action.</a:t>
                      </a:r>
                    </a:p>
                    <a:p>
                      <a:pPr algn="just" fontAlgn="t"/>
                      <a:endParaRPr lang="en-ZA"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Progress report and 2016/17</a:t>
                      </a:r>
                      <a:br>
                        <a:rPr lang="en-US" sz="1600" b="0" i="0" u="none" strike="noStrike" dirty="0">
                          <a:solidFill>
                            <a:srgbClr val="000000"/>
                          </a:solidFill>
                          <a:effectLst/>
                          <a:latin typeface="Arial Narrow" panose="020B0606020202030204" pitchFamily="34" charset="0"/>
                        </a:rPr>
                      </a:br>
                      <a:r>
                        <a:rPr lang="en-US" sz="1600" b="0" i="0" u="none" strike="noStrike" dirty="0">
                          <a:solidFill>
                            <a:srgbClr val="000000"/>
                          </a:solidFill>
                          <a:effectLst/>
                          <a:latin typeface="Arial Narrow" panose="020B0606020202030204" pitchFamily="34" charset="0"/>
                        </a:rPr>
                        <a:t>programme of action for N12 Treasure Route completed</a:t>
                      </a:r>
                      <a:r>
                        <a:rPr lang="en-US" sz="1600" b="0" i="0" u="none" strike="noStrike" dirty="0" smtClean="0">
                          <a:solidFill>
                            <a:srgbClr val="000000"/>
                          </a:solidFill>
                          <a:effectLst/>
                          <a:latin typeface="Arial Narrow" panose="020B0606020202030204" pitchFamily="34" charset="0"/>
                        </a:rPr>
                        <a:t>.</a:t>
                      </a:r>
                    </a:p>
                    <a:p>
                      <a:pPr algn="just" fontAlgn="t"/>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latin typeface="Arial Narrow"/>
                        </a:rPr>
                        <a:t>Progress report and 2016/17 programme of action for N12 Treasure Route completed.</a:t>
                      </a:r>
                      <a:endParaRPr lang="en-US" sz="1600" b="0" i="0" u="none" strike="noStrike" dirty="0">
                        <a:solidFill>
                          <a:schemeClr val="tx1"/>
                        </a:solidFill>
                        <a:latin typeface="Arial Narrow"/>
                      </a:endParaRPr>
                    </a:p>
                  </a:txBody>
                  <a:tcPr marL="8639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5363">
                <a:tc vMerge="1">
                  <a:txBody>
                    <a:bodyPr/>
                    <a:lstStyle/>
                    <a:p>
                      <a:pPr marL="342900" indent="-342900" algn="just">
                        <a:buFont typeface="+mj-lt"/>
                        <a:buAutoNum type="arabicPeriod" startAt="4"/>
                      </a:pPr>
                      <a:endParaRPr lang="en-US" sz="1600" dirty="0">
                        <a:solidFill>
                          <a:schemeClr val="tx1"/>
                        </a:solidFill>
                        <a:latin typeface="Arial Narrow" pitchFamily="34" charset="0"/>
                      </a:endParaRPr>
                    </a:p>
                  </a:txBody>
                  <a:tcPr marL="86396" marR="86400"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4. Provision of funding for the development of tourism  interpretation signage at three WHS:</a:t>
                      </a:r>
                      <a:b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br>
                      <a: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Cradle of Humankind</a:t>
                      </a:r>
                      <a:b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br>
                      <a: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a:t>
                      </a:r>
                      <a:r>
                        <a:rPr kumimoji="0" lang="en-US" sz="1600" b="0"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mn-cs"/>
                        </a:rPr>
                        <a:t>Vredefort</a:t>
                      </a:r>
                      <a: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Dome</a:t>
                      </a:r>
                      <a:b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br>
                      <a: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a:t>
                      </a:r>
                      <a:r>
                        <a:rPr kumimoji="0" lang="en-US" sz="1600" b="0"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mn-cs"/>
                        </a:rPr>
                        <a:t>iSimangaliso</a:t>
                      </a:r>
                      <a: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Wetland Park</a:t>
                      </a:r>
                    </a:p>
                    <a:p>
                      <a:pPr algn="just" fontAlgn="t"/>
                      <a:endParaRPr lang="en-ZA"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600" b="0" i="0" u="none" strike="noStrike" dirty="0">
                          <a:solidFill>
                            <a:srgbClr val="000000"/>
                          </a:solidFill>
                          <a:effectLst/>
                          <a:latin typeface="Arial Narrow" panose="020B0606020202030204" pitchFamily="34" charset="0"/>
                        </a:rPr>
                        <a:t>Final report on the development </a:t>
                      </a:r>
                      <a:r>
                        <a:rPr lang="en-US" sz="1600" b="0" i="0" u="none" strike="noStrike" dirty="0" smtClean="0">
                          <a:solidFill>
                            <a:srgbClr val="000000"/>
                          </a:solidFill>
                          <a:effectLst/>
                          <a:latin typeface="Arial Narrow" panose="020B0606020202030204" pitchFamily="34" charset="0"/>
                        </a:rPr>
                        <a:t>of</a:t>
                      </a:r>
                      <a:r>
                        <a:rPr lang="en-US" sz="1600" b="0" i="0" u="none" strike="noStrike" baseline="0" dirty="0" smtClean="0">
                          <a:solidFill>
                            <a:srgbClr val="000000"/>
                          </a:solidFill>
                          <a:effectLst/>
                          <a:latin typeface="Arial Narrow" panose="020B0606020202030204" pitchFamily="34" charset="0"/>
                        </a:rPr>
                        <a:t> </a:t>
                      </a:r>
                      <a:r>
                        <a:rPr lang="en-US" sz="1600" b="0" i="0" u="none" strike="noStrike" dirty="0" smtClean="0">
                          <a:solidFill>
                            <a:srgbClr val="000000"/>
                          </a:solidFill>
                          <a:effectLst/>
                          <a:latin typeface="Arial Narrow" panose="020B0606020202030204" pitchFamily="34" charset="0"/>
                        </a:rPr>
                        <a:t>tourism</a:t>
                      </a:r>
                      <a:r>
                        <a:rPr lang="en-US" sz="1600" b="0" i="0" u="none" strike="noStrike" dirty="0">
                          <a:solidFill>
                            <a:srgbClr val="000000"/>
                          </a:solidFill>
                          <a:effectLst/>
                          <a:latin typeface="Arial Narrow" panose="020B0606020202030204" pitchFamily="34" charset="0"/>
                        </a:rPr>
                        <a:t/>
                      </a:r>
                      <a:br>
                        <a:rPr lang="en-US" sz="1600" b="0" i="0" u="none" strike="noStrike" dirty="0">
                          <a:solidFill>
                            <a:srgbClr val="000000"/>
                          </a:solidFill>
                          <a:effectLst/>
                          <a:latin typeface="Arial Narrow" panose="020B0606020202030204" pitchFamily="34" charset="0"/>
                        </a:rPr>
                      </a:br>
                      <a:r>
                        <a:rPr lang="en-US" sz="1600" b="0" i="0" u="none" strike="noStrike" dirty="0">
                          <a:solidFill>
                            <a:srgbClr val="000000"/>
                          </a:solidFill>
                          <a:effectLst/>
                          <a:latin typeface="Arial Narrow" panose="020B0606020202030204" pitchFamily="34" charset="0"/>
                        </a:rPr>
                        <a:t>interpretation signage at</a:t>
                      </a:r>
                      <a:br>
                        <a:rPr lang="en-US" sz="1600" b="0" i="0" u="none" strike="noStrike" dirty="0">
                          <a:solidFill>
                            <a:srgbClr val="000000"/>
                          </a:solidFill>
                          <a:effectLst/>
                          <a:latin typeface="Arial Narrow" panose="020B0606020202030204" pitchFamily="34" charset="0"/>
                        </a:rPr>
                      </a:br>
                      <a:r>
                        <a:rPr lang="en-US" sz="1600" b="0" i="0" u="none" strike="noStrike" dirty="0">
                          <a:solidFill>
                            <a:srgbClr val="000000"/>
                          </a:solidFill>
                          <a:effectLst/>
                          <a:latin typeface="Arial Narrow" panose="020B0606020202030204" pitchFamily="34" charset="0"/>
                        </a:rPr>
                        <a:t>three (3) WHS completed.</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latin typeface="Arial Narrow"/>
                        </a:rPr>
                        <a:t>Final report on the development of tourism interpretation signage at three (3) WHS has been completed. </a:t>
                      </a:r>
                      <a:endParaRPr lang="en-US" sz="1600" b="0" i="0" u="none" strike="noStrike" dirty="0">
                        <a:solidFill>
                          <a:schemeClr val="tx1"/>
                        </a:solidFill>
                        <a:latin typeface="Arial Narrow"/>
                      </a:endParaRPr>
                    </a:p>
                  </a:txBody>
                  <a:tcPr marL="8639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40</a:t>
            </a:fld>
            <a:endParaRPr lang="en-ZA" altLang="en-US" dirty="0"/>
          </a:p>
        </p:txBody>
      </p:sp>
      <p:sp>
        <p:nvSpPr>
          <p:cNvPr id="4" name="Footer Placeholder 3"/>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27300828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919714101"/>
              </p:ext>
            </p:extLst>
          </p:nvPr>
        </p:nvGraphicFramePr>
        <p:xfrm>
          <a:off x="1525044" y="585153"/>
          <a:ext cx="7162800" cy="2459204"/>
        </p:xfrm>
        <a:graphic>
          <a:graphicData uri="http://schemas.openxmlformats.org/drawingml/2006/table">
            <a:tbl>
              <a:tblPr/>
              <a:tblGrid>
                <a:gridCol w="2062886"/>
                <a:gridCol w="1677470"/>
                <a:gridCol w="1650107"/>
                <a:gridCol w="1772337"/>
              </a:tblGrid>
              <a:tr h="385913">
                <a:tc gridSpan="4">
                  <a:txBody>
                    <a:bodyPr/>
                    <a:lstStyle/>
                    <a:p>
                      <a:pPr algn="just" fontAlgn="ctr"/>
                      <a:r>
                        <a:rPr lang="en-ZA" sz="1600" b="1" i="0" u="none" strike="noStrike" dirty="0" smtClean="0">
                          <a:solidFill>
                            <a:srgbClr val="000000"/>
                          </a:solidFill>
                          <a:latin typeface="Arial Narrow"/>
                        </a:rPr>
                        <a:t>Strategic objective: To create employment opportunities by implementing tourism projects.</a:t>
                      </a:r>
                      <a:endParaRPr lang="en-US" sz="1600" b="1" i="0" u="none" strike="noStrike" dirty="0">
                        <a:solidFill>
                          <a:srgbClr val="000000"/>
                        </a:solidFill>
                        <a:latin typeface="Arial Narrow"/>
                      </a:endParaRPr>
                    </a:p>
                  </a:txBody>
                  <a:tcPr marL="86396" marR="86396"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61545">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392404">
                <a:tc>
                  <a:txBody>
                    <a:body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5"/>
                        <a:tabLst>
                          <a:tab pos="266700" algn="l"/>
                        </a:tabLst>
                        <a:defRPr/>
                      </a:pPr>
                      <a:r>
                        <a:rPr lang="en-US" sz="1600" dirty="0" smtClean="0">
                          <a:solidFill>
                            <a:schemeClr val="tx1"/>
                          </a:solidFill>
                          <a:latin typeface="Arial Narrow" pitchFamily="34" charset="0"/>
                          <a:ea typeface="Calibri"/>
                          <a:cs typeface="Times New Roman"/>
                        </a:rPr>
                        <a:t>Number of full-time equivalent (FTE) jobs created through the SRI Programme per year.</a:t>
                      </a:r>
                      <a:endParaRPr lang="en-US" sz="1600" dirty="0">
                        <a:solidFill>
                          <a:schemeClr val="tx1"/>
                        </a:solidFill>
                        <a:latin typeface="Arial Narrow" pitchFamily="34" charset="0"/>
                      </a:endParaRPr>
                    </a:p>
                  </a:txBody>
                  <a:tcPr marL="86396" marR="86400"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a:solidFill>
                            <a:srgbClr val="000000"/>
                          </a:solidFill>
                          <a:effectLst/>
                          <a:latin typeface="Arial Narrow" panose="020B0606020202030204" pitchFamily="34" charset="0"/>
                        </a:rPr>
                        <a:t>3 008</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600" b="0" i="0" u="none" strike="noStrike" dirty="0">
                          <a:solidFill>
                            <a:srgbClr val="000000"/>
                          </a:solidFill>
                          <a:effectLst/>
                          <a:latin typeface="Arial Narrow" panose="020B0606020202030204" pitchFamily="34" charset="0"/>
                        </a:rPr>
                        <a:t>1 053</a:t>
                      </a: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Arial Narrow" pitchFamily="34" charset="0"/>
                          <a:ea typeface="+mn-ea"/>
                          <a:cs typeface="+mn-cs"/>
                        </a:rPr>
                        <a:t>316 </a:t>
                      </a:r>
                    </a:p>
                  </a:txBody>
                  <a:tcPr marL="86403" marR="864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41</a:t>
            </a:fld>
            <a:endParaRPr lang="en-ZA" altLang="en-US" dirty="0"/>
          </a:p>
        </p:txBody>
      </p:sp>
      <p:sp>
        <p:nvSpPr>
          <p:cNvPr id="4" name="Footer Placeholder 3"/>
          <p:cNvSpPr>
            <a:spLocks noGrp="1"/>
          </p:cNvSpPr>
          <p:nvPr>
            <p:ph type="ftr" sz="quarter" idx="11"/>
          </p:nvPr>
        </p:nvSpPr>
        <p:spPr/>
        <p:txBody>
          <a:bodyPr/>
          <a:lstStyle/>
          <a:p>
            <a:pPr>
              <a:defRPr/>
            </a:pPr>
            <a:r>
              <a:rPr lang="en-ZA" dirty="0" smtClean="0"/>
              <a:t>2015-16 Quarter 4 Report - Actual Data</a:t>
            </a:r>
            <a:endParaRPr lang="en-ZA" dirty="0"/>
          </a:p>
        </p:txBody>
      </p:sp>
    </p:spTree>
    <p:extLst>
      <p:ext uri="{BB962C8B-B14F-4D97-AF65-F5344CB8AC3E}">
        <p14:creationId xmlns:p14="http://schemas.microsoft.com/office/powerpoint/2010/main" val="6803817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1676399" y="2060575"/>
            <a:ext cx="7021513" cy="187325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solidFill>
              <a:schemeClr val="accent6">
                <a:lumMod val="75000"/>
              </a:schemeClr>
            </a:solidFill>
          </a:ln>
        </p:spPr>
        <p:txBody>
          <a:bodyPr/>
          <a:lstStyle/>
          <a:p>
            <a:pPr algn="ctr">
              <a:defRPr/>
            </a:pPr>
            <a:endParaRPr lang="en-US" sz="4000" b="1" dirty="0">
              <a:solidFill>
                <a:prstClr val="black"/>
              </a:solidFill>
              <a:latin typeface="Arial Narrow" pitchFamily="34" charset="0"/>
              <a:ea typeface="+mj-ea"/>
              <a:cs typeface="+mj-cs"/>
            </a:endParaRPr>
          </a:p>
          <a:p>
            <a:pPr algn="ctr">
              <a:defRPr/>
            </a:pPr>
            <a:r>
              <a:rPr lang="en-US" sz="4000" b="1" dirty="0" smtClean="0">
                <a:solidFill>
                  <a:prstClr val="black"/>
                </a:solidFill>
                <a:latin typeface="Arial Narrow" pitchFamily="34" charset="0"/>
                <a:ea typeface="+mj-ea"/>
                <a:cs typeface="+mj-cs"/>
              </a:rPr>
              <a:t>3. Human Resource Information</a:t>
            </a:r>
            <a:endParaRPr lang="en-US" sz="4000" b="1" dirty="0">
              <a:solidFill>
                <a:prstClr val="black"/>
              </a:solidFill>
              <a:latin typeface="Arial Narrow" pitchFamily="34" charset="0"/>
              <a:ea typeface="+mj-ea"/>
              <a:cs typeface="+mj-cs"/>
            </a:endParaRPr>
          </a:p>
        </p:txBody>
      </p:sp>
      <p:sp>
        <p:nvSpPr>
          <p:cNvPr id="4" name="Slide Number Placeholder 3"/>
          <p:cNvSpPr>
            <a:spLocks noGrp="1"/>
          </p:cNvSpPr>
          <p:nvPr>
            <p:ph type="sldNum" sz="quarter" idx="12"/>
          </p:nvPr>
        </p:nvSpPr>
        <p:spPr/>
        <p:txBody>
          <a:bodyPr/>
          <a:lstStyle/>
          <a:p>
            <a:fld id="{E2F236E4-C43B-47D9-92F3-DF5FF92BE2C0}" type="slidenum">
              <a:rPr lang="en-ZA" smtClean="0"/>
              <a:pPr/>
              <a:t>42</a:t>
            </a:fld>
            <a:endParaRPr lang="en-ZA" dirty="0"/>
          </a:p>
        </p:txBody>
      </p:sp>
      <p:sp>
        <p:nvSpPr>
          <p:cNvPr id="5" name="Footer Placeholder 4"/>
          <p:cNvSpPr>
            <a:spLocks noGrp="1"/>
          </p:cNvSpPr>
          <p:nvPr>
            <p:ph type="ftr" sz="quarter" idx="11"/>
          </p:nvPr>
        </p:nvSpPr>
        <p:spPr/>
        <p:txBody>
          <a:bodyPr/>
          <a:lstStyle/>
          <a:p>
            <a:r>
              <a:rPr lang="en-ZA" dirty="0" smtClean="0"/>
              <a:t>2015-16 Quarter 4 Report - Actual Data</a:t>
            </a:r>
            <a:endParaRPr lang="en-ZA" dirty="0"/>
          </a:p>
        </p:txBody>
      </p:sp>
    </p:spTree>
    <p:extLst>
      <p:ext uri="{BB962C8B-B14F-4D97-AF65-F5344CB8AC3E}">
        <p14:creationId xmlns:p14="http://schemas.microsoft.com/office/powerpoint/2010/main" val="6638114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1752600" y="228600"/>
            <a:ext cx="6934200" cy="685800"/>
          </a:xfrm>
        </p:spPr>
        <p:txBody>
          <a:bodyPr>
            <a:normAutofit/>
          </a:bodyPr>
          <a:lstStyle/>
          <a:p>
            <a:r>
              <a:rPr lang="en-US" sz="2300" b="1" dirty="0">
                <a:latin typeface="Arial Narrow" pitchFamily="34" charset="0"/>
              </a:rPr>
              <a:t>Workforce Representativity as </a:t>
            </a:r>
            <a:r>
              <a:rPr lang="en-US" sz="2300" b="1" dirty="0" smtClean="0">
                <a:latin typeface="Arial Narrow" pitchFamily="34" charset="0"/>
              </a:rPr>
              <a:t>at end </a:t>
            </a:r>
            <a:r>
              <a:rPr lang="en-US" sz="2300" b="1" dirty="0">
                <a:latin typeface="Arial Narrow" pitchFamily="34" charset="0"/>
              </a:rPr>
              <a:t>of </a:t>
            </a:r>
            <a:r>
              <a:rPr lang="en-US" sz="2300" b="1" dirty="0" smtClean="0">
                <a:latin typeface="Arial Narrow" pitchFamily="34" charset="0"/>
              </a:rPr>
              <a:t>31 March 2016</a:t>
            </a:r>
            <a:endParaRPr lang="en-ZA" sz="2300" b="1" dirty="0">
              <a:latin typeface="Arial Narrow"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85934630"/>
              </p:ext>
            </p:extLst>
          </p:nvPr>
        </p:nvGraphicFramePr>
        <p:xfrm>
          <a:off x="1905000" y="1219200"/>
          <a:ext cx="6705600" cy="2905125"/>
        </p:xfrm>
        <a:graphic>
          <a:graphicData uri="http://schemas.openxmlformats.org/drawingml/2006/table">
            <a:tbl>
              <a:tblPr firstRow="1" bandRow="1">
                <a:tableStyleId>{5C22544A-7EE6-4342-B048-85BDC9FD1C3A}</a:tableStyleId>
              </a:tblPr>
              <a:tblGrid>
                <a:gridCol w="2490652"/>
                <a:gridCol w="1628503"/>
                <a:gridCol w="2586445"/>
              </a:tblGrid>
              <a:tr h="352425">
                <a:tc gridSpan="3">
                  <a:txBody>
                    <a:bodyPr/>
                    <a:lstStyle/>
                    <a:p>
                      <a:pPr algn="ctr"/>
                      <a:r>
                        <a:rPr lang="en-ZA" sz="1600" dirty="0" smtClean="0"/>
                        <a:t>TOTAL ESTABLISHMENT</a:t>
                      </a:r>
                      <a:endParaRPr lang="en-ZA" sz="1600" dirty="0"/>
                    </a:p>
                  </a:txBody>
                  <a:tcPr/>
                </a:tc>
                <a:tc hMerge="1">
                  <a:txBody>
                    <a:bodyPr/>
                    <a:lstStyle/>
                    <a:p>
                      <a:endParaRPr lang="en-ZA" dirty="0"/>
                    </a:p>
                  </a:txBody>
                  <a:tcPr/>
                </a:tc>
                <a:tc hMerge="1">
                  <a:txBody>
                    <a:bodyPr/>
                    <a:lstStyle/>
                    <a:p>
                      <a:endParaRPr lang="en-ZA" dirty="0"/>
                    </a:p>
                  </a:txBody>
                  <a:tcPr/>
                </a:tc>
              </a:tr>
              <a:tr h="352425">
                <a:tc>
                  <a:txBody>
                    <a:bodyPr/>
                    <a:lstStyle/>
                    <a:p>
                      <a:r>
                        <a:rPr lang="en-ZA" sz="1600" b="1" dirty="0" smtClean="0">
                          <a:latin typeface="Arial Narrow" panose="020B0606020202030204" pitchFamily="34" charset="0"/>
                        </a:rPr>
                        <a:t>Race</a:t>
                      </a:r>
                      <a:endParaRPr lang="en-ZA" sz="1600" b="1" dirty="0">
                        <a:latin typeface="Arial Narrow" panose="020B0606020202030204" pitchFamily="34" charset="0"/>
                      </a:endParaRPr>
                    </a:p>
                  </a:txBody>
                  <a:tcPr/>
                </a:tc>
                <a:tc>
                  <a:txBody>
                    <a:bodyPr/>
                    <a:lstStyle/>
                    <a:p>
                      <a:r>
                        <a:rPr lang="en-ZA" sz="1600" b="1" dirty="0" smtClean="0">
                          <a:latin typeface="Arial Narrow" panose="020B0606020202030204" pitchFamily="34" charset="0"/>
                        </a:rPr>
                        <a:t>Number</a:t>
                      </a:r>
                      <a:endParaRPr lang="en-ZA" sz="1600" b="1" dirty="0">
                        <a:latin typeface="Arial Narrow" panose="020B0606020202030204" pitchFamily="34" charset="0"/>
                      </a:endParaRPr>
                    </a:p>
                  </a:txBody>
                  <a:tcPr/>
                </a:tc>
                <a:tc>
                  <a:txBody>
                    <a:bodyPr/>
                    <a:lstStyle/>
                    <a:p>
                      <a:r>
                        <a:rPr lang="en-ZA" sz="1600" b="1" dirty="0" smtClean="0">
                          <a:latin typeface="Arial Narrow" panose="020B0606020202030204" pitchFamily="34" charset="0"/>
                        </a:rPr>
                        <a:t>Percentage</a:t>
                      </a:r>
                      <a:endParaRPr lang="en-ZA" sz="1600" b="1" dirty="0">
                        <a:latin typeface="Arial Narrow" panose="020B0606020202030204" pitchFamily="34" charset="0"/>
                      </a:endParaRPr>
                    </a:p>
                  </a:txBody>
                  <a:tcPr/>
                </a:tc>
              </a:tr>
              <a:tr h="438150">
                <a:tc>
                  <a:txBody>
                    <a:bodyPr/>
                    <a:lstStyle/>
                    <a:p>
                      <a:r>
                        <a:rPr lang="en-ZA" sz="1600" dirty="0" smtClean="0">
                          <a:latin typeface="Arial Narrow" panose="020B0606020202030204" pitchFamily="34" charset="0"/>
                        </a:rPr>
                        <a:t>Africans</a:t>
                      </a:r>
                    </a:p>
                  </a:txBody>
                  <a:tcPr/>
                </a:tc>
                <a:tc>
                  <a:txBody>
                    <a:bodyPr/>
                    <a:lstStyle/>
                    <a:p>
                      <a:r>
                        <a:rPr lang="en-ZA" sz="1600" dirty="0" smtClean="0">
                          <a:latin typeface="Arial Narrow" panose="020B0606020202030204" pitchFamily="34" charset="0"/>
                        </a:rPr>
                        <a:t>440</a:t>
                      </a:r>
                      <a:endParaRPr lang="en-ZA" sz="1600" dirty="0">
                        <a:latin typeface="Arial Narrow" panose="020B0606020202030204" pitchFamily="34" charset="0"/>
                      </a:endParaRPr>
                    </a:p>
                  </a:txBody>
                  <a:tcPr/>
                </a:tc>
                <a:tc>
                  <a:txBody>
                    <a:bodyPr/>
                    <a:lstStyle/>
                    <a:p>
                      <a:r>
                        <a:rPr lang="en-ZA" sz="1600" dirty="0" smtClean="0">
                          <a:latin typeface="Arial Narrow" panose="020B0606020202030204" pitchFamily="34" charset="0"/>
                        </a:rPr>
                        <a:t>87%</a:t>
                      </a:r>
                      <a:endParaRPr lang="en-ZA" sz="1600" dirty="0">
                        <a:latin typeface="Arial Narrow" panose="020B0606020202030204" pitchFamily="34" charset="0"/>
                      </a:endParaRPr>
                    </a:p>
                  </a:txBody>
                  <a:tcPr/>
                </a:tc>
              </a:tr>
              <a:tr h="352425">
                <a:tc>
                  <a:txBody>
                    <a:bodyPr/>
                    <a:lstStyle/>
                    <a:p>
                      <a:r>
                        <a:rPr lang="en-ZA" sz="1600" dirty="0" smtClean="0">
                          <a:latin typeface="Arial Narrow" panose="020B0606020202030204" pitchFamily="34" charset="0"/>
                        </a:rPr>
                        <a:t>Coloureds</a:t>
                      </a:r>
                      <a:endParaRPr lang="en-ZA" sz="1600" dirty="0">
                        <a:latin typeface="Arial Narrow" panose="020B0606020202030204" pitchFamily="34" charset="0"/>
                      </a:endParaRPr>
                    </a:p>
                  </a:txBody>
                  <a:tcPr/>
                </a:tc>
                <a:tc>
                  <a:txBody>
                    <a:bodyPr/>
                    <a:lstStyle/>
                    <a:p>
                      <a:r>
                        <a:rPr lang="en-ZA" sz="1600" dirty="0" smtClean="0">
                          <a:latin typeface="Arial Narrow" panose="020B0606020202030204" pitchFamily="34" charset="0"/>
                        </a:rPr>
                        <a:t>27</a:t>
                      </a:r>
                      <a:endParaRPr lang="en-ZA" sz="1600" dirty="0">
                        <a:latin typeface="Arial Narrow" panose="020B0606020202030204" pitchFamily="34" charset="0"/>
                      </a:endParaRPr>
                    </a:p>
                  </a:txBody>
                  <a:tcPr/>
                </a:tc>
                <a:tc>
                  <a:txBody>
                    <a:bodyPr/>
                    <a:lstStyle/>
                    <a:p>
                      <a:r>
                        <a:rPr lang="en-ZA" sz="1600" dirty="0" smtClean="0">
                          <a:latin typeface="Arial Narrow" panose="020B0606020202030204" pitchFamily="34" charset="0"/>
                        </a:rPr>
                        <a:t>5%</a:t>
                      </a:r>
                      <a:endParaRPr lang="en-ZA" sz="1600" dirty="0">
                        <a:latin typeface="Arial Narrow" panose="020B0606020202030204" pitchFamily="34" charset="0"/>
                      </a:endParaRPr>
                    </a:p>
                  </a:txBody>
                  <a:tcPr/>
                </a:tc>
              </a:tr>
              <a:tr h="352425">
                <a:tc>
                  <a:txBody>
                    <a:bodyPr/>
                    <a:lstStyle/>
                    <a:p>
                      <a:r>
                        <a:rPr lang="en-ZA" sz="1600" dirty="0" smtClean="0">
                          <a:latin typeface="Arial Narrow" panose="020B0606020202030204" pitchFamily="34" charset="0"/>
                        </a:rPr>
                        <a:t>Indians/Asians</a:t>
                      </a:r>
                      <a:endParaRPr lang="en-ZA" sz="1600" dirty="0">
                        <a:latin typeface="Arial Narrow" panose="020B0606020202030204" pitchFamily="34" charset="0"/>
                      </a:endParaRPr>
                    </a:p>
                  </a:txBody>
                  <a:tcPr/>
                </a:tc>
                <a:tc>
                  <a:txBody>
                    <a:bodyPr/>
                    <a:lstStyle/>
                    <a:p>
                      <a:r>
                        <a:rPr lang="en-ZA" sz="1600" dirty="0" smtClean="0">
                          <a:latin typeface="Arial Narrow" panose="020B0606020202030204" pitchFamily="34" charset="0"/>
                        </a:rPr>
                        <a:t>16</a:t>
                      </a:r>
                      <a:endParaRPr lang="en-ZA" sz="1600" dirty="0">
                        <a:latin typeface="Arial Narrow" panose="020B0606020202030204" pitchFamily="34" charset="0"/>
                      </a:endParaRPr>
                    </a:p>
                  </a:txBody>
                  <a:tcPr/>
                </a:tc>
                <a:tc>
                  <a:txBody>
                    <a:bodyPr/>
                    <a:lstStyle/>
                    <a:p>
                      <a:r>
                        <a:rPr lang="en-ZA" sz="1600" dirty="0" smtClean="0">
                          <a:latin typeface="Arial Narrow" panose="020B0606020202030204" pitchFamily="34" charset="0"/>
                        </a:rPr>
                        <a:t>3%</a:t>
                      </a:r>
                      <a:endParaRPr lang="en-ZA" sz="1600" dirty="0">
                        <a:latin typeface="Arial Narrow" panose="020B0606020202030204" pitchFamily="34" charset="0"/>
                      </a:endParaRPr>
                    </a:p>
                  </a:txBody>
                  <a:tcPr/>
                </a:tc>
              </a:tr>
              <a:tr h="352425">
                <a:tc>
                  <a:txBody>
                    <a:bodyPr/>
                    <a:lstStyle/>
                    <a:p>
                      <a:r>
                        <a:rPr lang="en-ZA" sz="1600" b="0" dirty="0" smtClean="0">
                          <a:latin typeface="Arial Narrow" panose="020B0606020202030204" pitchFamily="34" charset="0"/>
                        </a:rPr>
                        <a:t>Whites</a:t>
                      </a:r>
                      <a:endParaRPr lang="en-ZA" sz="1600" b="0" dirty="0">
                        <a:latin typeface="Arial Narrow" panose="020B0606020202030204" pitchFamily="34" charset="0"/>
                      </a:endParaRPr>
                    </a:p>
                  </a:txBody>
                  <a:tcPr/>
                </a:tc>
                <a:tc>
                  <a:txBody>
                    <a:bodyPr/>
                    <a:lstStyle/>
                    <a:p>
                      <a:r>
                        <a:rPr lang="en-ZA" sz="1600" b="0" dirty="0" smtClean="0">
                          <a:latin typeface="Arial Narrow" panose="020B0606020202030204" pitchFamily="34" charset="0"/>
                        </a:rPr>
                        <a:t>23</a:t>
                      </a:r>
                      <a:endParaRPr lang="en-ZA" sz="1600" b="0" dirty="0">
                        <a:latin typeface="Arial Narrow" panose="020B0606020202030204" pitchFamily="34" charset="0"/>
                      </a:endParaRPr>
                    </a:p>
                  </a:txBody>
                  <a:tcPr/>
                </a:tc>
                <a:tc>
                  <a:txBody>
                    <a:bodyPr/>
                    <a:lstStyle/>
                    <a:p>
                      <a:r>
                        <a:rPr lang="en-ZA" sz="1600" b="0" dirty="0" smtClean="0">
                          <a:latin typeface="Arial Narrow" panose="020B0606020202030204" pitchFamily="34" charset="0"/>
                        </a:rPr>
                        <a:t>5%</a:t>
                      </a:r>
                      <a:endParaRPr lang="en-ZA" sz="1600" b="0" dirty="0">
                        <a:latin typeface="Arial Narrow" panose="020B0606020202030204" pitchFamily="34" charset="0"/>
                      </a:endParaRPr>
                    </a:p>
                  </a:txBody>
                  <a:tcPr/>
                </a:tc>
              </a:tr>
              <a:tr h="352425">
                <a:tc>
                  <a:txBody>
                    <a:bodyPr/>
                    <a:lstStyle/>
                    <a:p>
                      <a:r>
                        <a:rPr lang="en-ZA" sz="1600" dirty="0" smtClean="0">
                          <a:latin typeface="Arial Narrow" panose="020B0606020202030204" pitchFamily="34" charset="0"/>
                        </a:rPr>
                        <a:t>TOTAL</a:t>
                      </a:r>
                      <a:endParaRPr lang="en-ZA" sz="1600" dirty="0">
                        <a:latin typeface="Arial Narrow" panose="020B0606020202030204" pitchFamily="34" charset="0"/>
                      </a:endParaRPr>
                    </a:p>
                  </a:txBody>
                  <a:tcPr/>
                </a:tc>
                <a:tc>
                  <a:txBody>
                    <a:bodyPr/>
                    <a:lstStyle/>
                    <a:p>
                      <a:r>
                        <a:rPr lang="en-ZA" sz="1600" dirty="0" smtClean="0">
                          <a:latin typeface="Arial Narrow" panose="020B0606020202030204" pitchFamily="34" charset="0"/>
                        </a:rPr>
                        <a:t>506</a:t>
                      </a:r>
                      <a:endParaRPr lang="en-ZA" sz="1600" dirty="0">
                        <a:latin typeface="Arial Narrow" panose="020B0606020202030204" pitchFamily="34" charset="0"/>
                      </a:endParaRPr>
                    </a:p>
                  </a:txBody>
                  <a:tcPr/>
                </a:tc>
                <a:tc>
                  <a:txBody>
                    <a:bodyPr/>
                    <a:lstStyle/>
                    <a:p>
                      <a:r>
                        <a:rPr lang="en-ZA" sz="1600" dirty="0" smtClean="0">
                          <a:latin typeface="Arial Narrow" panose="020B0606020202030204" pitchFamily="34" charset="0"/>
                        </a:rPr>
                        <a:t>100%</a:t>
                      </a:r>
                      <a:endParaRPr lang="en-ZA" sz="1600" dirty="0">
                        <a:latin typeface="Arial Narrow" panose="020B0606020202030204" pitchFamily="34" charset="0"/>
                      </a:endParaRPr>
                    </a:p>
                  </a:txBody>
                  <a:tcPr/>
                </a:tc>
              </a:tr>
              <a:tr h="352425">
                <a:tc>
                  <a:txBody>
                    <a:bodyPr/>
                    <a:lstStyle/>
                    <a:p>
                      <a:r>
                        <a:rPr lang="en-ZA" sz="1600" dirty="0" smtClean="0">
                          <a:latin typeface="Arial Narrow" panose="020B0606020202030204" pitchFamily="34" charset="0"/>
                        </a:rPr>
                        <a:t>Persons </a:t>
                      </a:r>
                      <a:r>
                        <a:rPr lang="en-ZA" sz="1600" smtClean="0">
                          <a:latin typeface="Arial Narrow" panose="020B0606020202030204" pitchFamily="34" charset="0"/>
                        </a:rPr>
                        <a:t>with Disabilities</a:t>
                      </a:r>
                      <a:endParaRPr lang="en-ZA" sz="1600" dirty="0">
                        <a:latin typeface="Arial Narrow" panose="020B0606020202030204" pitchFamily="34" charset="0"/>
                      </a:endParaRPr>
                    </a:p>
                  </a:txBody>
                  <a:tcPr/>
                </a:tc>
                <a:tc>
                  <a:txBody>
                    <a:bodyPr/>
                    <a:lstStyle/>
                    <a:p>
                      <a:r>
                        <a:rPr lang="en-ZA" sz="1600" dirty="0" smtClean="0">
                          <a:latin typeface="Arial Narrow" panose="020B0606020202030204" pitchFamily="34" charset="0"/>
                        </a:rPr>
                        <a:t>24</a:t>
                      </a:r>
                      <a:endParaRPr lang="en-ZA" sz="1600" dirty="0">
                        <a:latin typeface="Arial Narrow" panose="020B0606020202030204" pitchFamily="34" charset="0"/>
                      </a:endParaRPr>
                    </a:p>
                  </a:txBody>
                  <a:tcPr/>
                </a:tc>
                <a:tc>
                  <a:txBody>
                    <a:bodyPr/>
                    <a:lstStyle/>
                    <a:p>
                      <a:r>
                        <a:rPr lang="en-ZA" sz="1600" dirty="0" smtClean="0">
                          <a:latin typeface="Arial Narrow" panose="020B0606020202030204" pitchFamily="34" charset="0"/>
                        </a:rPr>
                        <a:t>4.74%</a:t>
                      </a:r>
                      <a:endParaRPr lang="en-ZA" sz="1600" dirty="0">
                        <a:latin typeface="Arial Narrow" panose="020B0606020202030204" pitchFamily="34" charset="0"/>
                      </a:endParaRPr>
                    </a:p>
                  </a:txBody>
                  <a:tcPr/>
                </a:tc>
              </a:tr>
            </a:tbl>
          </a:graphicData>
        </a:graphic>
      </p:graphicFrame>
      <p:sp>
        <p:nvSpPr>
          <p:cNvPr id="7" name="TextBox 6"/>
          <p:cNvSpPr txBox="1"/>
          <p:nvPr/>
        </p:nvSpPr>
        <p:spPr>
          <a:xfrm>
            <a:off x="1786550" y="4191000"/>
            <a:ext cx="5410200" cy="261610"/>
          </a:xfrm>
          <a:prstGeom prst="rect">
            <a:avLst/>
          </a:prstGeom>
          <a:noFill/>
        </p:spPr>
        <p:txBody>
          <a:bodyPr wrap="square" rtlCol="0">
            <a:spAutoFit/>
          </a:bodyPr>
          <a:lstStyle/>
          <a:p>
            <a:r>
              <a:rPr lang="en-ZA" sz="1100" b="1" dirty="0">
                <a:solidFill>
                  <a:prstClr val="black"/>
                </a:solidFill>
                <a:latin typeface="Arial Narrow" panose="020B0606020202030204" pitchFamily="34" charset="0"/>
              </a:rPr>
              <a:t>* Statistics excludes </a:t>
            </a:r>
            <a:r>
              <a:rPr lang="en-ZA" sz="1100" b="1" dirty="0" smtClean="0">
                <a:solidFill>
                  <a:prstClr val="black"/>
                </a:solidFill>
                <a:latin typeface="Arial Narrow" panose="020B0606020202030204" pitchFamily="34" charset="0"/>
              </a:rPr>
              <a:t>9 (interns </a:t>
            </a:r>
            <a:r>
              <a:rPr lang="en-ZA" sz="1100" b="1" dirty="0">
                <a:solidFill>
                  <a:prstClr val="black"/>
                </a:solidFill>
                <a:latin typeface="Arial Narrow" panose="020B0606020202030204" pitchFamily="34" charset="0"/>
              </a:rPr>
              <a:t>and </a:t>
            </a:r>
            <a:r>
              <a:rPr lang="en-ZA" sz="1100" b="1" dirty="0" smtClean="0">
                <a:solidFill>
                  <a:prstClr val="black"/>
                </a:solidFill>
                <a:latin typeface="Arial Narrow" panose="020B0606020202030204" pitchFamily="34" charset="0"/>
              </a:rPr>
              <a:t> </a:t>
            </a:r>
            <a:r>
              <a:rPr lang="en-ZA" sz="1100" b="1" dirty="0">
                <a:solidFill>
                  <a:prstClr val="black"/>
                </a:solidFill>
                <a:latin typeface="Arial Narrow" panose="020B0606020202030204" pitchFamily="34" charset="0"/>
              </a:rPr>
              <a:t>short term contract </a:t>
            </a:r>
            <a:r>
              <a:rPr lang="en-ZA" sz="1100" b="1" dirty="0" smtClean="0">
                <a:solidFill>
                  <a:prstClr val="black"/>
                </a:solidFill>
                <a:latin typeface="Arial Narrow" panose="020B0606020202030204" pitchFamily="34" charset="0"/>
              </a:rPr>
              <a:t>workers).</a:t>
            </a:r>
            <a:endParaRPr lang="en-ZA" sz="1100" dirty="0">
              <a:solidFill>
                <a:prstClr val="black"/>
              </a:solidFill>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E2F236E4-C43B-47D9-92F3-DF5FF92BE2C0}" type="slidenum">
              <a:rPr lang="en-ZA" smtClean="0">
                <a:solidFill>
                  <a:prstClr val="black">
                    <a:tint val="75000"/>
                  </a:prstClr>
                </a:solidFill>
              </a:rPr>
              <a:pPr/>
              <a:t>43</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t>2015-16 Quarter 4 Report - Actual Data</a:t>
            </a:r>
            <a:endParaRPr lang="en-ZA" dirty="0"/>
          </a:p>
        </p:txBody>
      </p:sp>
    </p:spTree>
    <p:extLst>
      <p:ext uri="{BB962C8B-B14F-4D97-AF65-F5344CB8AC3E}">
        <p14:creationId xmlns:p14="http://schemas.microsoft.com/office/powerpoint/2010/main" val="19911142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1905000" y="152400"/>
            <a:ext cx="6781800" cy="381000"/>
          </a:xfrm>
        </p:spPr>
        <p:txBody>
          <a:bodyPr>
            <a:normAutofit fontScale="90000"/>
          </a:bodyPr>
          <a:lstStyle/>
          <a:p>
            <a:r>
              <a:rPr lang="en-ZA" sz="2800" b="1" dirty="0" smtClean="0">
                <a:latin typeface="Arial Narrow" pitchFamily="34" charset="0"/>
              </a:rPr>
              <a:t>Employees per Occupational Bands: March </a:t>
            </a:r>
            <a:r>
              <a:rPr lang="en-US" sz="2800" b="1" dirty="0" smtClean="0">
                <a:latin typeface="Arial Narrow" pitchFamily="34" charset="0"/>
              </a:rPr>
              <a:t>2016</a:t>
            </a:r>
            <a:endParaRPr lang="en-ZA" sz="2800" dirty="0">
              <a:latin typeface="Arial Narrow" pitchFamily="34" charset="0"/>
            </a:endParaRPr>
          </a:p>
        </p:txBody>
      </p:sp>
      <p:graphicFrame>
        <p:nvGraphicFramePr>
          <p:cNvPr id="6" name="Content Placeholder 5"/>
          <p:cNvGraphicFramePr>
            <a:graphicFrameLocks noGrp="1"/>
          </p:cNvGraphicFramePr>
          <p:nvPr>
            <p:ph idx="1"/>
            <p:extLst/>
          </p:nvPr>
        </p:nvGraphicFramePr>
        <p:xfrm>
          <a:off x="1981200" y="726948"/>
          <a:ext cx="6934198" cy="4395090"/>
        </p:xfrm>
        <a:graphic>
          <a:graphicData uri="http://schemas.openxmlformats.org/drawingml/2006/table">
            <a:tbl>
              <a:tblPr firstRow="1" firstCol="1" bandRow="1" bandCol="1">
                <a:tableStyleId>{5C22544A-7EE6-4342-B048-85BDC9FD1C3A}</a:tableStyleId>
              </a:tblPr>
              <a:tblGrid>
                <a:gridCol w="1516856"/>
                <a:gridCol w="577850"/>
                <a:gridCol w="722312"/>
                <a:gridCol w="577850"/>
                <a:gridCol w="491332"/>
                <a:gridCol w="609600"/>
                <a:gridCol w="762000"/>
                <a:gridCol w="548457"/>
                <a:gridCol w="518343"/>
                <a:gridCol w="609598"/>
              </a:tblGrid>
              <a:tr h="187778">
                <a:tc rowSpan="2">
                  <a:txBody>
                    <a:bodyPr/>
                    <a:lstStyle/>
                    <a:p>
                      <a:pPr algn="ctr">
                        <a:lnSpc>
                          <a:spcPct val="115000"/>
                        </a:lnSpc>
                        <a:spcAft>
                          <a:spcPts val="0"/>
                        </a:spcAft>
                      </a:pPr>
                      <a:r>
                        <a:rPr lang="en-ZA" sz="1200" dirty="0" smtClean="0">
                          <a:effectLst/>
                          <a:latin typeface="Arial Narrow" panose="020B0606020202030204" pitchFamily="34" charset="0"/>
                        </a:rPr>
                        <a:t>OCCUPATIONAL BAND</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15000"/>
                        </a:lnSpc>
                        <a:spcAft>
                          <a:spcPts val="0"/>
                        </a:spcAft>
                      </a:pPr>
                      <a:r>
                        <a:rPr lang="en-ZA" sz="1200" dirty="0" smtClean="0">
                          <a:effectLst/>
                          <a:latin typeface="Arial Narrow" panose="020B0606020202030204" pitchFamily="34" charset="0"/>
                        </a:rPr>
                        <a:t>MALE</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15000"/>
                        </a:lnSpc>
                        <a:spcAft>
                          <a:spcPts val="0"/>
                        </a:spcAft>
                      </a:pPr>
                      <a:r>
                        <a:rPr lang="en-ZA" sz="1200" dirty="0" smtClean="0">
                          <a:effectLst/>
                          <a:latin typeface="Arial Narrow" panose="020B0606020202030204" pitchFamily="34" charset="0"/>
                        </a:rPr>
                        <a:t>FEMALE</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1000"/>
                        </a:spcAft>
                      </a:pPr>
                      <a:r>
                        <a:rPr lang="en-ZA" sz="1200" dirty="0" smtClean="0">
                          <a:effectLst/>
                          <a:latin typeface="Arial Narrow" panose="020B0606020202030204" pitchFamily="34" charset="0"/>
                        </a:rPr>
                        <a:t>TOTAL</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r>
              <a:tr h="188090">
                <a:tc vMerge="1">
                  <a:txBody>
                    <a:bodyPr/>
                    <a:lstStyle/>
                    <a:p>
                      <a:endParaRPr lang="en-ZA"/>
                    </a:p>
                  </a:txBody>
                  <a:tcPr/>
                </a:tc>
                <a:tc>
                  <a:txBody>
                    <a:bodyPr/>
                    <a:lstStyle/>
                    <a:p>
                      <a:pPr algn="ctr">
                        <a:lnSpc>
                          <a:spcPct val="115000"/>
                        </a:lnSpc>
                        <a:spcAft>
                          <a:spcPts val="0"/>
                        </a:spcAft>
                      </a:pPr>
                      <a:r>
                        <a:rPr lang="en-ZA" sz="1200" b="1" dirty="0">
                          <a:effectLst/>
                          <a:latin typeface="Arial Narrow" panose="020B0606020202030204" pitchFamily="34" charset="0"/>
                        </a:rPr>
                        <a:t>African</a:t>
                      </a:r>
                      <a:endParaRPr lang="en-ZA"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Arial Narrow" panose="020B0606020202030204" pitchFamily="34" charset="0"/>
                        </a:rPr>
                        <a:t>Coloured</a:t>
                      </a:r>
                      <a:endParaRPr lang="en-ZA"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Arial Narrow" panose="020B0606020202030204" pitchFamily="34" charset="0"/>
                        </a:rPr>
                        <a:t>Indian</a:t>
                      </a:r>
                      <a:endParaRPr lang="en-ZA"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Arial Narrow" panose="020B0606020202030204" pitchFamily="34" charset="0"/>
                        </a:rPr>
                        <a:t>White</a:t>
                      </a:r>
                      <a:endParaRPr lang="en-ZA"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Arial Narrow" panose="020B0606020202030204" pitchFamily="34" charset="0"/>
                        </a:rPr>
                        <a:t>African</a:t>
                      </a:r>
                      <a:endParaRPr lang="en-ZA"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Arial Narrow" panose="020B0606020202030204" pitchFamily="34" charset="0"/>
                        </a:rPr>
                        <a:t>Coloured</a:t>
                      </a:r>
                      <a:endParaRPr lang="en-ZA"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Arial Narrow" panose="020B0606020202030204" pitchFamily="34" charset="0"/>
                        </a:rPr>
                        <a:t>Indian</a:t>
                      </a:r>
                      <a:endParaRPr lang="en-ZA"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Arial Narrow" panose="020B0606020202030204" pitchFamily="34" charset="0"/>
                        </a:rPr>
                        <a:t>White</a:t>
                      </a:r>
                      <a:endParaRPr lang="en-ZA"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ZA"/>
                    </a:p>
                  </a:txBody>
                  <a:tcPr/>
                </a:tc>
              </a:tr>
              <a:tr h="188090">
                <a:tc>
                  <a:txBody>
                    <a:bodyPr/>
                    <a:lstStyle/>
                    <a:p>
                      <a:pPr>
                        <a:lnSpc>
                          <a:spcPct val="115000"/>
                        </a:lnSpc>
                        <a:spcBef>
                          <a:spcPts val="300"/>
                        </a:spcBef>
                        <a:spcAft>
                          <a:spcPts val="0"/>
                        </a:spcAft>
                      </a:pPr>
                      <a:r>
                        <a:rPr lang="en-ZA" sz="1200" dirty="0" smtClean="0">
                          <a:effectLst/>
                          <a:latin typeface="Arial Narrow" panose="020B0606020202030204" pitchFamily="34" charset="0"/>
                        </a:rPr>
                        <a:t>Top </a:t>
                      </a:r>
                      <a:r>
                        <a:rPr lang="en-ZA" sz="1200" dirty="0">
                          <a:effectLst/>
                          <a:latin typeface="Arial Narrow" panose="020B0606020202030204" pitchFamily="34" charset="0"/>
                        </a:rPr>
                        <a:t>Management </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1</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2</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2</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1</a:t>
                      </a:r>
                      <a:endParaRPr lang="en-ZA" sz="1200" dirty="0">
                        <a:effectLst/>
                        <a:latin typeface="Arial Narrow" panose="020B0606020202030204" pitchFamily="34" charset="0"/>
                      </a:endParaRPr>
                    </a:p>
                  </a:txBody>
                  <a:tcPr marL="68580" marR="68580" marT="0" marB="0" anchor="ctr"/>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6</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r>
              <a:tr h="188090">
                <a:tc>
                  <a:txBody>
                    <a:bodyPr/>
                    <a:lstStyle/>
                    <a:p>
                      <a:pPr>
                        <a:lnSpc>
                          <a:spcPct val="115000"/>
                        </a:lnSpc>
                        <a:spcBef>
                          <a:spcPts val="300"/>
                        </a:spcBef>
                        <a:spcAft>
                          <a:spcPts val="0"/>
                        </a:spcAft>
                      </a:pPr>
                      <a:r>
                        <a:rPr lang="en-ZA" sz="1200" dirty="0">
                          <a:effectLst/>
                          <a:latin typeface="Arial Narrow" panose="020B0606020202030204" pitchFamily="34" charset="0"/>
                        </a:rPr>
                        <a:t>Senior </a:t>
                      </a:r>
                      <a:r>
                        <a:rPr lang="en-ZA" sz="1200" dirty="0" smtClean="0">
                          <a:effectLst/>
                          <a:latin typeface="Arial Narrow" panose="020B0606020202030204" pitchFamily="34" charset="0"/>
                        </a:rPr>
                        <a:t>Management.</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22</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3</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3</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1</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22</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1</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3</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2</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57</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r>
              <a:tr h="682752">
                <a:tc>
                  <a:txBody>
                    <a:bodyPr/>
                    <a:lstStyle/>
                    <a:p>
                      <a:pPr>
                        <a:lnSpc>
                          <a:spcPct val="115000"/>
                        </a:lnSpc>
                        <a:spcBef>
                          <a:spcPts val="300"/>
                        </a:spcBef>
                        <a:spcAft>
                          <a:spcPts val="0"/>
                        </a:spcAft>
                      </a:pPr>
                      <a:r>
                        <a:rPr lang="en-ZA" sz="1200" dirty="0">
                          <a:effectLst/>
                          <a:latin typeface="Arial Narrow" panose="020B0606020202030204" pitchFamily="34" charset="0"/>
                        </a:rPr>
                        <a:t>Professionally qualified and experienced specialists and </a:t>
                      </a:r>
                      <a:r>
                        <a:rPr lang="en-ZA" sz="1200" dirty="0" smtClean="0">
                          <a:effectLst/>
                          <a:latin typeface="Arial Narrow" panose="020B0606020202030204" pitchFamily="34" charset="0"/>
                        </a:rPr>
                        <a:t>mid-management.</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96</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2</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5</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6</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95</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7</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3</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6</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218</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r>
              <a:tr h="1066800">
                <a:tc>
                  <a:txBody>
                    <a:bodyPr/>
                    <a:lstStyle/>
                    <a:p>
                      <a:pPr>
                        <a:lnSpc>
                          <a:spcPct val="115000"/>
                        </a:lnSpc>
                        <a:spcBef>
                          <a:spcPts val="300"/>
                        </a:spcBef>
                        <a:spcAft>
                          <a:spcPts val="0"/>
                        </a:spcAft>
                      </a:pPr>
                      <a:r>
                        <a:rPr lang="en-ZA" sz="1200" dirty="0">
                          <a:effectLst/>
                          <a:latin typeface="Arial Narrow" panose="020B0606020202030204" pitchFamily="34" charset="0"/>
                        </a:rPr>
                        <a:t>Skilled technical and academically qualified workers, junior management, supervisors, foreman and </a:t>
                      </a:r>
                      <a:r>
                        <a:rPr lang="en-ZA" sz="1200" dirty="0" smtClean="0">
                          <a:effectLst/>
                          <a:latin typeface="Arial Narrow" panose="020B0606020202030204" pitchFamily="34" charset="0"/>
                        </a:rPr>
                        <a:t>superintendents.</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69</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5</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104</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8</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2</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6</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5</a:t>
                      </a:r>
                    </a:p>
                  </a:txBody>
                  <a:tcPr marL="68580" marR="68580" marT="0" marB="0" anchor="ctr"/>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193</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r>
              <a:tr h="685800">
                <a:tc>
                  <a:txBody>
                    <a:bodyPr/>
                    <a:lstStyle/>
                    <a:p>
                      <a:pPr>
                        <a:lnSpc>
                          <a:spcPct val="115000"/>
                        </a:lnSpc>
                        <a:spcBef>
                          <a:spcPts val="300"/>
                        </a:spcBef>
                        <a:spcAft>
                          <a:spcPts val="0"/>
                        </a:spcAft>
                      </a:pPr>
                      <a:r>
                        <a:rPr lang="en-ZA" sz="1200" dirty="0">
                          <a:effectLst/>
                          <a:latin typeface="Arial Narrow" panose="020B0606020202030204" pitchFamily="34" charset="0"/>
                        </a:rPr>
                        <a:t>Semi-skilled and discretionary decision </a:t>
                      </a:r>
                      <a:r>
                        <a:rPr lang="en-ZA" sz="1200" dirty="0" smtClean="0">
                          <a:effectLst/>
                          <a:latin typeface="Arial Narrow" panose="020B0606020202030204" pitchFamily="34" charset="0"/>
                        </a:rPr>
                        <a:t>making.</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19</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12</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1</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32</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r>
              <a:tr h="457200">
                <a:tc>
                  <a:txBody>
                    <a:bodyPr/>
                    <a:lstStyle/>
                    <a:p>
                      <a:pPr>
                        <a:lnSpc>
                          <a:spcPct val="115000"/>
                        </a:lnSpc>
                        <a:spcBef>
                          <a:spcPts val="300"/>
                        </a:spcBef>
                        <a:spcAft>
                          <a:spcPts val="0"/>
                        </a:spcAft>
                      </a:pPr>
                      <a:r>
                        <a:rPr lang="en-ZA" sz="1200" dirty="0">
                          <a:effectLst/>
                          <a:latin typeface="Arial Narrow" panose="020B0606020202030204" pitchFamily="34" charset="0"/>
                        </a:rPr>
                        <a:t>Unskilled and defined decision </a:t>
                      </a:r>
                      <a:r>
                        <a:rPr lang="en-ZA" sz="1200" dirty="0" smtClean="0">
                          <a:effectLst/>
                          <a:latin typeface="Arial Narrow" panose="020B0606020202030204" pitchFamily="34" charset="0"/>
                        </a:rPr>
                        <a:t>making.</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r>
              <a:tr h="189459">
                <a:tc>
                  <a:txBody>
                    <a:bodyPr/>
                    <a:lstStyle/>
                    <a:p>
                      <a:pPr>
                        <a:lnSpc>
                          <a:spcPct val="115000"/>
                        </a:lnSpc>
                        <a:spcBef>
                          <a:spcPts val="300"/>
                        </a:spcBef>
                        <a:spcAft>
                          <a:spcPts val="0"/>
                        </a:spcAft>
                      </a:pPr>
                      <a:r>
                        <a:rPr lang="en-ZA" sz="1200" b="1" dirty="0" smtClean="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TOTAL</a:t>
                      </a:r>
                      <a:endParaRPr lang="en-ZA" sz="12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205</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10</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8</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9</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232</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17</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8</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14</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506</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TextBox 6"/>
          <p:cNvSpPr txBox="1"/>
          <p:nvPr/>
        </p:nvSpPr>
        <p:spPr>
          <a:xfrm>
            <a:off x="1874067" y="5334000"/>
            <a:ext cx="3733800" cy="261610"/>
          </a:xfrm>
          <a:prstGeom prst="rect">
            <a:avLst/>
          </a:prstGeom>
          <a:noFill/>
        </p:spPr>
        <p:txBody>
          <a:bodyPr wrap="square" rtlCol="0">
            <a:spAutoFit/>
          </a:bodyPr>
          <a:lstStyle/>
          <a:p>
            <a:r>
              <a:rPr lang="en-ZA" sz="1100" dirty="0">
                <a:solidFill>
                  <a:prstClr val="black"/>
                </a:solidFill>
                <a:latin typeface="Arial Narrow" panose="020B0606020202030204" pitchFamily="34" charset="0"/>
              </a:rPr>
              <a:t>* Statistics excludes 9</a:t>
            </a:r>
            <a:r>
              <a:rPr lang="en-ZA" sz="1100" dirty="0" smtClean="0">
                <a:solidFill>
                  <a:prstClr val="black"/>
                </a:solidFill>
                <a:latin typeface="Arial Narrow" panose="020B0606020202030204" pitchFamily="34" charset="0"/>
              </a:rPr>
              <a:t> </a:t>
            </a:r>
            <a:r>
              <a:rPr lang="en-ZA" sz="1100" dirty="0">
                <a:solidFill>
                  <a:prstClr val="black"/>
                </a:solidFill>
                <a:latin typeface="Arial Narrow" panose="020B0606020202030204" pitchFamily="34" charset="0"/>
              </a:rPr>
              <a:t>interns and </a:t>
            </a:r>
            <a:r>
              <a:rPr lang="en-ZA" sz="1100" dirty="0" smtClean="0">
                <a:solidFill>
                  <a:prstClr val="black"/>
                </a:solidFill>
                <a:latin typeface="Arial Narrow" panose="020B0606020202030204" pitchFamily="34" charset="0"/>
              </a:rPr>
              <a:t> </a:t>
            </a:r>
            <a:r>
              <a:rPr lang="en-ZA" sz="1100" dirty="0">
                <a:solidFill>
                  <a:prstClr val="black"/>
                </a:solidFill>
                <a:latin typeface="Arial Narrow" panose="020B0606020202030204" pitchFamily="34" charset="0"/>
              </a:rPr>
              <a:t>contractors</a:t>
            </a:r>
          </a:p>
        </p:txBody>
      </p:sp>
      <p:sp>
        <p:nvSpPr>
          <p:cNvPr id="4" name="Slide Number Placeholder 3"/>
          <p:cNvSpPr>
            <a:spLocks noGrp="1"/>
          </p:cNvSpPr>
          <p:nvPr>
            <p:ph type="sldNum" sz="quarter" idx="12"/>
          </p:nvPr>
        </p:nvSpPr>
        <p:spPr/>
        <p:txBody>
          <a:bodyPr/>
          <a:lstStyle/>
          <a:p>
            <a:fld id="{E2F236E4-C43B-47D9-92F3-DF5FF92BE2C0}" type="slidenum">
              <a:rPr lang="en-ZA" smtClean="0">
                <a:solidFill>
                  <a:prstClr val="black">
                    <a:tint val="75000"/>
                  </a:prstClr>
                </a:solidFill>
              </a:rPr>
              <a:pPr/>
              <a:t>44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t>2015-16 Quarter 4 Report - Actual Data</a:t>
            </a:r>
            <a:endParaRPr lang="en-ZA" dirty="0"/>
          </a:p>
        </p:txBody>
      </p:sp>
    </p:spTree>
    <p:extLst>
      <p:ext uri="{BB962C8B-B14F-4D97-AF65-F5344CB8AC3E}">
        <p14:creationId xmlns:p14="http://schemas.microsoft.com/office/powerpoint/2010/main" val="24560315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1676399" y="2060575"/>
            <a:ext cx="7021513" cy="187325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solidFill>
              <a:schemeClr val="accent6">
                <a:lumMod val="75000"/>
              </a:schemeClr>
            </a:solidFill>
          </a:ln>
        </p:spPr>
        <p:txBody>
          <a:bodyPr/>
          <a:lstStyle/>
          <a:p>
            <a:pPr algn="ctr">
              <a:defRPr/>
            </a:pPr>
            <a:endParaRPr lang="en-US" sz="4000" b="1" dirty="0">
              <a:solidFill>
                <a:prstClr val="black"/>
              </a:solidFill>
              <a:latin typeface="Arial Narrow" pitchFamily="34" charset="0"/>
            </a:endParaRPr>
          </a:p>
          <a:p>
            <a:pPr algn="ctr">
              <a:defRPr/>
            </a:pPr>
            <a:r>
              <a:rPr lang="en-US" sz="4000" b="1" dirty="0">
                <a:solidFill>
                  <a:prstClr val="black"/>
                </a:solidFill>
                <a:latin typeface="Arial Narrow" pitchFamily="34" charset="0"/>
              </a:rPr>
              <a:t>4</a:t>
            </a:r>
            <a:r>
              <a:rPr lang="en-US" sz="4000" b="1" dirty="0" smtClean="0">
                <a:solidFill>
                  <a:prstClr val="black"/>
                </a:solidFill>
                <a:latin typeface="Arial Narrow" pitchFamily="34" charset="0"/>
              </a:rPr>
              <a:t>. Service Delivery</a:t>
            </a:r>
            <a:endParaRPr lang="en-US" sz="4000" b="1" dirty="0">
              <a:solidFill>
                <a:prstClr val="black"/>
              </a:solidFill>
              <a:latin typeface="Arial Narrow" pitchFamily="34" charset="0"/>
            </a:endParaRPr>
          </a:p>
        </p:txBody>
      </p:sp>
      <p:sp>
        <p:nvSpPr>
          <p:cNvPr id="4" name="Slide Number Placeholder 3"/>
          <p:cNvSpPr>
            <a:spLocks noGrp="1"/>
          </p:cNvSpPr>
          <p:nvPr>
            <p:ph type="sldNum" sz="quarter" idx="12"/>
          </p:nvPr>
        </p:nvSpPr>
        <p:spPr/>
        <p:txBody>
          <a:bodyPr/>
          <a:lstStyle/>
          <a:p>
            <a:fld id="{E2F236E4-C43B-47D9-92F3-DF5FF92BE2C0}" type="slidenum">
              <a:rPr lang="en-ZA" smtClean="0">
                <a:solidFill>
                  <a:prstClr val="black">
                    <a:tint val="75000"/>
                  </a:prstClr>
                </a:solidFill>
              </a:rPr>
              <a:pPr/>
              <a:t>45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t>2015-16 Quarter 4 Report - Actual Data</a:t>
            </a:r>
            <a:endParaRPr lang="en-ZA" dirty="0"/>
          </a:p>
        </p:txBody>
      </p:sp>
    </p:spTree>
    <p:extLst>
      <p:ext uri="{BB962C8B-B14F-4D97-AF65-F5344CB8AC3E}">
        <p14:creationId xmlns:p14="http://schemas.microsoft.com/office/powerpoint/2010/main" val="36995245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F236E4-C43B-47D9-92F3-DF5FF92BE2C0}" type="slidenum">
              <a:rPr lang="en-ZA" smtClean="0">
                <a:solidFill>
                  <a:prstClr val="black">
                    <a:tint val="75000"/>
                  </a:prstClr>
                </a:solidFill>
              </a:rPr>
              <a:pPr/>
              <a:t>46</a:t>
            </a:fld>
            <a:endParaRPr lang="en-ZA"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142800290"/>
              </p:ext>
            </p:extLst>
          </p:nvPr>
        </p:nvGraphicFramePr>
        <p:xfrm>
          <a:off x="1752600" y="304801"/>
          <a:ext cx="7086600" cy="5862121"/>
        </p:xfrm>
        <a:graphic>
          <a:graphicData uri="http://schemas.openxmlformats.org/drawingml/2006/table">
            <a:tbl>
              <a:tblPr/>
              <a:tblGrid>
                <a:gridCol w="1524000"/>
                <a:gridCol w="1752600"/>
                <a:gridCol w="3810000"/>
              </a:tblGrid>
              <a:tr h="306757">
                <a:tc>
                  <a:txBody>
                    <a:bodyPr/>
                    <a:lstStyle/>
                    <a:p>
                      <a:pPr algn="ctr">
                        <a:lnSpc>
                          <a:spcPct val="100000"/>
                        </a:lnSpc>
                      </a:pPr>
                      <a:r>
                        <a:rPr lang="en-US" sz="1400" b="1" dirty="0" smtClean="0">
                          <a:solidFill>
                            <a:schemeClr val="tx1"/>
                          </a:solidFill>
                          <a:latin typeface="Arial Narrow" pitchFamily="34" charset="0"/>
                          <a:cs typeface="Arial" pitchFamily="34" charset="0"/>
                        </a:rPr>
                        <a:t>Key</a:t>
                      </a:r>
                      <a:r>
                        <a:rPr lang="en-US" sz="1400" b="1" baseline="0" dirty="0" smtClean="0">
                          <a:solidFill>
                            <a:schemeClr val="tx1"/>
                          </a:solidFill>
                          <a:latin typeface="Arial Narrow" pitchFamily="34" charset="0"/>
                          <a:cs typeface="Arial" pitchFamily="34" charset="0"/>
                        </a:rPr>
                        <a:t> Service</a:t>
                      </a:r>
                      <a:endParaRPr lang="en-US" sz="14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400" b="1" dirty="0" smtClean="0">
                          <a:solidFill>
                            <a:schemeClr val="tx1"/>
                          </a:solidFill>
                          <a:latin typeface="Arial Narrow" pitchFamily="34" charset="0"/>
                          <a:cs typeface="Arial" pitchFamily="34" charset="0"/>
                        </a:rPr>
                        <a:t>Service Beneficiary</a:t>
                      </a:r>
                      <a:endParaRPr lang="en-US" sz="14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400" b="1" dirty="0" smtClean="0">
                          <a:solidFill>
                            <a:schemeClr val="tx1"/>
                          </a:solidFill>
                          <a:latin typeface="Arial Narrow" pitchFamily="34" charset="0"/>
                          <a:cs typeface="Arial" pitchFamily="34" charset="0"/>
                        </a:rPr>
                        <a:t>Report</a:t>
                      </a:r>
                      <a:endParaRPr lang="en-US" sz="14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2141604">
                <a:tc>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lang="en-US" sz="1400" b="0" i="0" u="none" strike="noStrike" dirty="0" smtClean="0">
                          <a:solidFill>
                            <a:srgbClr val="000000"/>
                          </a:solidFill>
                          <a:latin typeface="Arial Narrow" pitchFamily="34" charset="0"/>
                        </a:rPr>
                        <a:t>Access to Departmental</a:t>
                      </a:r>
                      <a:r>
                        <a:rPr lang="en-US" sz="1400" b="0" i="0" u="none" strike="noStrike" baseline="0" dirty="0" smtClean="0">
                          <a:solidFill>
                            <a:srgbClr val="000000"/>
                          </a:solidFill>
                          <a:latin typeface="Arial Narrow" pitchFamily="34" charset="0"/>
                        </a:rPr>
                        <a:t> Website.</a:t>
                      </a:r>
                      <a:endParaRPr lang="en-US" sz="1400" b="0" i="0" u="none" strike="noStrike" dirty="0">
                        <a:solidFill>
                          <a:srgbClr val="000000"/>
                        </a:solidFill>
                        <a:latin typeface="Arial Narrow"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algn="l" fontAlgn="t">
                        <a:buFont typeface="Arial" panose="020B0604020202020204" pitchFamily="34" charset="0"/>
                        <a:buNone/>
                      </a:pPr>
                      <a:r>
                        <a:rPr lang="en-US" sz="1400" b="0" i="0" u="none" strike="noStrike" kern="1200" dirty="0" smtClean="0">
                          <a:solidFill>
                            <a:srgbClr val="000000"/>
                          </a:solidFill>
                          <a:effectLst/>
                          <a:latin typeface="Arial Narrow" panose="020B0606020202030204" pitchFamily="34" charset="0"/>
                          <a:ea typeface="+mn-ea"/>
                          <a:cs typeface="+mn-cs"/>
                        </a:rPr>
                        <a:t>Public</a:t>
                      </a:r>
                      <a:endParaRPr lang="en-US" sz="1400" b="0" i="0" u="none" strike="noStrike" kern="1200" dirty="0">
                        <a:solidFill>
                          <a:srgbClr val="000000"/>
                        </a:solidFill>
                        <a:effectLst/>
                        <a:latin typeface="Arial Narrow" panose="020B0606020202030204" pitchFamily="34" charset="0"/>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indent="-171450" algn="just">
                        <a:lnSpc>
                          <a:spcPct val="107000"/>
                        </a:lnSpc>
                        <a:spcAft>
                          <a:spcPts val="0"/>
                        </a:spcAft>
                        <a:buFont typeface="Arial" panose="020B0604020202020204" pitchFamily="34" charset="0"/>
                        <a:buChar char="•"/>
                      </a:pPr>
                      <a:r>
                        <a:rPr lang="en-ZA" sz="1400" dirty="0" smtClean="0">
                          <a:effectLst/>
                          <a:latin typeface="Arial Narrow" panose="020B0606020202030204" pitchFamily="34" charset="0"/>
                          <a:ea typeface="Times New Roman" panose="02020603050405020304" pitchFamily="18" charset="0"/>
                          <a:cs typeface="Arial" panose="020B0604020202020204" pitchFamily="34" charset="0"/>
                        </a:rPr>
                        <a:t>During quarter 4, the Departmental website registered 8 223 065 Hits, 612 104 Page Views and 364 469 Total Visits. </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Arial" panose="020B0604020202020204" pitchFamily="34" charset="0"/>
                        <a:buChar char="•"/>
                      </a:pPr>
                      <a:r>
                        <a:rPr lang="en-ZA" sz="1400" dirty="0" smtClean="0">
                          <a:effectLst/>
                          <a:latin typeface="Arial Narrow" panose="020B0606020202030204" pitchFamily="34" charset="0"/>
                          <a:ea typeface="Times New Roman" panose="02020603050405020304" pitchFamily="18" charset="0"/>
                          <a:cs typeface="Arial" panose="020B0604020202020204" pitchFamily="34" charset="0"/>
                        </a:rPr>
                        <a:t>Careers, 2016 Bursary opportunities, 2016 Bursary Applications featured most prominently across Entry Pages, Exit Pages, Most Popular Pages and Most Downloaded Files.</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en-ZA" sz="1400" dirty="0" smtClean="0">
                          <a:effectLst/>
                          <a:latin typeface="Arial Narrow" panose="020B0606020202030204" pitchFamily="34" charset="0"/>
                          <a:ea typeface="Times New Roman" panose="02020603050405020304" pitchFamily="18" charset="0"/>
                          <a:cs typeface="Arial" panose="020B0604020202020204" pitchFamily="34" charset="0"/>
                        </a:rPr>
                        <a:t>Tenders also featured prominently in Most Popular Pages</a:t>
                      </a:r>
                      <a:r>
                        <a:rPr lang="en-ZA" sz="1400" dirty="0" smtClean="0">
                          <a:effectLst/>
                          <a:latin typeface="Arial Narrow" panose="020B0606020202030204" pitchFamily="34" charset="0"/>
                          <a:ea typeface="Times New Roman" panose="02020603050405020304" pitchFamily="18" charset="0"/>
                          <a:cs typeface="Arial" panose="020B0604020202020204" pitchFamily="34" charset="0"/>
                        </a:rPr>
                        <a:t>.</a:t>
                      </a:r>
                      <a:endParaRPr lang="en-US" sz="14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6637">
                <a:tc>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lang="en-US" sz="1400" b="0" i="0" u="none" strike="noStrike" dirty="0" smtClean="0">
                          <a:solidFill>
                            <a:srgbClr val="000000"/>
                          </a:solidFill>
                          <a:latin typeface="Arial Narrow" pitchFamily="34" charset="0"/>
                        </a:rPr>
                        <a:t>Call Centre</a:t>
                      </a:r>
                      <a:r>
                        <a:rPr lang="en-US" sz="1400" b="0" i="0" u="none" strike="noStrike" baseline="0" dirty="0" smtClean="0">
                          <a:solidFill>
                            <a:srgbClr val="000000"/>
                          </a:solidFill>
                          <a:latin typeface="Arial Narrow" pitchFamily="34" charset="0"/>
                        </a:rPr>
                        <a:t> and Information Resource Centre (IRC).</a:t>
                      </a:r>
                      <a:endParaRPr lang="en-US" sz="1400" b="0" i="0" u="none" strike="noStrike" dirty="0">
                        <a:solidFill>
                          <a:srgbClr val="000000"/>
                        </a:solidFill>
                        <a:latin typeface="Arial Narrow"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algn="l" fontAlgn="t">
                        <a:buFont typeface="Arial" panose="020B0604020202020204" pitchFamily="34" charset="0"/>
                        <a:buNone/>
                      </a:pPr>
                      <a:r>
                        <a:rPr lang="en-US" sz="1400" b="0" i="0" u="none" strike="noStrike" kern="1200" dirty="0" smtClean="0">
                          <a:solidFill>
                            <a:srgbClr val="000000"/>
                          </a:solidFill>
                          <a:effectLst/>
                          <a:latin typeface="Arial Narrow" panose="020B0606020202030204" pitchFamily="34" charset="0"/>
                          <a:ea typeface="+mn-ea"/>
                          <a:cs typeface="+mn-cs"/>
                        </a:rPr>
                        <a:t>Public</a:t>
                      </a:r>
                      <a:endParaRPr lang="en-US" sz="1400" b="0" i="0" u="none" strike="noStrike" kern="1200" dirty="0">
                        <a:solidFill>
                          <a:srgbClr val="000000"/>
                        </a:solidFill>
                        <a:effectLst/>
                        <a:latin typeface="Arial Narrow" panose="020B0606020202030204" pitchFamily="34" charset="0"/>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indent="-171450" algn="just" fontAlgn="t">
                        <a:buFont typeface="Arial" panose="020B0604020202020204" pitchFamily="34" charset="0"/>
                        <a:buChar char="•"/>
                      </a:pPr>
                      <a:r>
                        <a:rPr lang="en-US" sz="1400" b="0" i="0" u="none" strike="noStrike" dirty="0" smtClean="0">
                          <a:solidFill>
                            <a:srgbClr val="000000"/>
                          </a:solidFill>
                          <a:effectLst/>
                          <a:latin typeface="Arial Narrow" panose="020B0606020202030204" pitchFamily="34" charset="0"/>
                        </a:rPr>
                        <a:t>IRC received calls, emails and attended stakeholders with no problems encountered. </a:t>
                      </a:r>
                    </a:p>
                    <a:p>
                      <a:pPr marL="171450" indent="-171450" algn="just" fontAlgn="t">
                        <a:buFont typeface="Arial" panose="020B0604020202020204" pitchFamily="34" charset="0"/>
                        <a:buChar char="•"/>
                      </a:pPr>
                      <a:r>
                        <a:rPr lang="en-US" sz="1400" b="0" i="0" u="none" strike="noStrike" dirty="0" smtClean="0">
                          <a:solidFill>
                            <a:srgbClr val="000000"/>
                          </a:solidFill>
                          <a:effectLst/>
                          <a:latin typeface="Arial Narrow" panose="020B0606020202030204" pitchFamily="34" charset="0"/>
                        </a:rPr>
                        <a:t>Total</a:t>
                      </a:r>
                      <a:r>
                        <a:rPr lang="en-US" sz="1400" b="0" i="0" u="none" strike="noStrike" baseline="0" dirty="0" smtClean="0">
                          <a:solidFill>
                            <a:srgbClr val="000000"/>
                          </a:solidFill>
                          <a:effectLst/>
                          <a:latin typeface="Arial Narrow" panose="020B0606020202030204" pitchFamily="34" charset="0"/>
                        </a:rPr>
                        <a:t> of 169 inquiries were received. </a:t>
                      </a:r>
                    </a:p>
                    <a:p>
                      <a:pPr marL="171450" indent="-171450" algn="just" fontAlgn="t">
                        <a:buFont typeface="Arial" panose="020B0604020202020204" pitchFamily="34" charset="0"/>
                        <a:buChar char="•"/>
                      </a:pPr>
                      <a:r>
                        <a:rPr lang="en-US" sz="1400" b="0" i="0" u="none" strike="noStrike" baseline="0" dirty="0" smtClean="0">
                          <a:solidFill>
                            <a:srgbClr val="000000"/>
                          </a:solidFill>
                          <a:effectLst/>
                          <a:latin typeface="Arial Narrow" panose="020B0606020202030204" pitchFamily="34" charset="0"/>
                        </a:rPr>
                        <a:t>IRC received an influx of calls and walk-in stakeholders in January resulting from Department opening applications for external bursaries. </a:t>
                      </a:r>
                    </a:p>
                    <a:p>
                      <a:pPr marL="171450" indent="-171450" algn="just" fontAlgn="t">
                        <a:buFont typeface="Arial" panose="020B0604020202020204" pitchFamily="34" charset="0"/>
                        <a:buChar char="•"/>
                      </a:pPr>
                      <a:r>
                        <a:rPr lang="en-US" sz="1400" b="0" i="0" u="none" strike="noStrike" baseline="0" dirty="0" smtClean="0">
                          <a:solidFill>
                            <a:srgbClr val="000000"/>
                          </a:solidFill>
                          <a:effectLst/>
                          <a:latin typeface="Arial Narrow" panose="020B0606020202030204" pitchFamily="34" charset="0"/>
                        </a:rPr>
                        <a:t>There has also been a high volume of calls and clients that visited the IRC requesting information about the </a:t>
                      </a:r>
                      <a:r>
                        <a:rPr lang="en-US" sz="1400" b="0" i="0" u="none" strike="noStrike" baseline="0" dirty="0" smtClean="0">
                          <a:solidFill>
                            <a:srgbClr val="000000"/>
                          </a:solidFill>
                          <a:effectLst/>
                          <a:latin typeface="Arial Narrow" panose="020B0606020202030204" pitchFamily="34" charset="0"/>
                        </a:rPr>
                        <a:t>Tourism </a:t>
                      </a:r>
                      <a:r>
                        <a:rPr lang="en-US" sz="1400" b="0" i="0" u="none" strike="noStrike" baseline="0" dirty="0" smtClean="0">
                          <a:solidFill>
                            <a:srgbClr val="000000"/>
                          </a:solidFill>
                          <a:effectLst/>
                          <a:latin typeface="Arial Narrow" panose="020B0606020202030204" pitchFamily="34" charset="0"/>
                        </a:rPr>
                        <a:t>Incentive Programme. </a:t>
                      </a:r>
                    </a:p>
                    <a:p>
                      <a:pPr marL="171450" indent="-171450" algn="just" fontAlgn="t">
                        <a:buFont typeface="Arial" panose="020B0604020202020204" pitchFamily="34" charset="0"/>
                        <a:buChar char="•"/>
                      </a:pPr>
                      <a:r>
                        <a:rPr lang="en-US" sz="1400" b="0" i="0" u="none" strike="noStrike" baseline="0" dirty="0" smtClean="0">
                          <a:solidFill>
                            <a:srgbClr val="000000"/>
                          </a:solidFill>
                          <a:effectLst/>
                          <a:latin typeface="Arial Narrow" panose="020B0606020202030204" pitchFamily="34" charset="0"/>
                        </a:rPr>
                        <a:t>All clients were advised accordingly and contacted the TIP team for further clarifications. </a:t>
                      </a:r>
                    </a:p>
                    <a:p>
                      <a:pPr marL="171450" indent="-171450" algn="just" fontAlgn="t">
                        <a:buFont typeface="Arial" panose="020B0604020202020204" pitchFamily="34" charset="0"/>
                        <a:buChar char="•"/>
                      </a:pPr>
                      <a:r>
                        <a:rPr lang="en-US" sz="1400" b="0" i="0" u="none" strike="noStrike" baseline="0" dirty="0" smtClean="0">
                          <a:solidFill>
                            <a:srgbClr val="000000"/>
                          </a:solidFill>
                          <a:effectLst/>
                          <a:latin typeface="Arial Narrow" panose="020B0606020202030204" pitchFamily="34" charset="0"/>
                        </a:rPr>
                        <a:t>Clients have also been calling to request information about funding that the Department offers. </a:t>
                      </a:r>
                    </a:p>
                    <a:p>
                      <a:pPr marL="171450" indent="-171450" algn="just" fontAlgn="t">
                        <a:buFont typeface="Arial" panose="020B0604020202020204" pitchFamily="34" charset="0"/>
                        <a:buChar char="•"/>
                      </a:pPr>
                      <a:r>
                        <a:rPr lang="en-US" sz="1400" b="0" i="0" u="none" strike="noStrike" baseline="0" dirty="0" smtClean="0">
                          <a:solidFill>
                            <a:srgbClr val="000000"/>
                          </a:solidFill>
                          <a:effectLst/>
                          <a:latin typeface="Arial Narrow" panose="020B0606020202030204" pitchFamily="34" charset="0"/>
                        </a:rPr>
                        <a:t>All clients have were guided accordingly and all enquiries resolved.</a:t>
                      </a:r>
                    </a:p>
                    <a:p>
                      <a:pPr algn="just" fontAlgn="t"/>
                      <a:endParaRPr lang="en-US" sz="14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Footer Placeholder 2"/>
          <p:cNvSpPr>
            <a:spLocks noGrp="1"/>
          </p:cNvSpPr>
          <p:nvPr>
            <p:ph type="ftr" sz="quarter" idx="11"/>
          </p:nvPr>
        </p:nvSpPr>
        <p:spPr/>
        <p:txBody>
          <a:bodyPr/>
          <a:lstStyle/>
          <a:p>
            <a:r>
              <a:rPr lang="en-ZA" dirty="0" smtClean="0"/>
              <a:t>2015-16 Quarter 4 Report - Actual Data</a:t>
            </a:r>
            <a:endParaRPr lang="en-ZA" dirty="0"/>
          </a:p>
        </p:txBody>
      </p:sp>
    </p:spTree>
    <p:extLst>
      <p:ext uri="{BB962C8B-B14F-4D97-AF65-F5344CB8AC3E}">
        <p14:creationId xmlns:p14="http://schemas.microsoft.com/office/powerpoint/2010/main" val="13320177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F236E4-C43B-47D9-92F3-DF5FF92BE2C0}" type="slidenum">
              <a:rPr lang="en-ZA" smtClean="0">
                <a:solidFill>
                  <a:prstClr val="black">
                    <a:tint val="75000"/>
                  </a:prstClr>
                </a:solidFill>
              </a:rPr>
              <a:pPr/>
              <a:t>47</a:t>
            </a:fld>
            <a:endParaRPr lang="en-ZA"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02207851"/>
              </p:ext>
            </p:extLst>
          </p:nvPr>
        </p:nvGraphicFramePr>
        <p:xfrm>
          <a:off x="1752600" y="304801"/>
          <a:ext cx="7086600" cy="4968240"/>
        </p:xfrm>
        <a:graphic>
          <a:graphicData uri="http://schemas.openxmlformats.org/drawingml/2006/table">
            <a:tbl>
              <a:tblPr/>
              <a:tblGrid>
                <a:gridCol w="1925707"/>
                <a:gridCol w="1617593"/>
                <a:gridCol w="3543300"/>
              </a:tblGrid>
              <a:tr h="320573">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Service</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Service Beneficiary</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Report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939391">
                <a:tc>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lang="en-US" sz="1600" b="0" i="0" u="none" strike="noStrike" dirty="0" smtClean="0">
                          <a:solidFill>
                            <a:srgbClr val="000000"/>
                          </a:solidFill>
                          <a:latin typeface="Arial Narrow" pitchFamily="34" charset="0"/>
                        </a:rPr>
                        <a:t>Provision for Policy and Strategic Direction for Domestic tourism Growth and Stakeholder Management.</a:t>
                      </a:r>
                      <a:endParaRPr lang="en-US" sz="1600" b="0" i="0" u="none" strike="noStrike" dirty="0">
                        <a:solidFill>
                          <a:srgbClr val="000000"/>
                        </a:solidFill>
                        <a:latin typeface="Arial Narrow"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lvl="0" indent="0" algn="just" fontAlgn="t">
                        <a:buFont typeface="Arial" panose="020B0604020202020204" pitchFamily="34" charset="0"/>
                        <a:buNone/>
                      </a:pPr>
                      <a:r>
                        <a:rPr lang="en-US" sz="1600" b="0" i="0" u="none" strike="noStrike" kern="1200" dirty="0" smtClean="0">
                          <a:solidFill>
                            <a:srgbClr val="000000"/>
                          </a:solidFill>
                          <a:effectLst/>
                          <a:latin typeface="Arial Narrow" panose="020B0606020202030204" pitchFamily="34" charset="0"/>
                          <a:ea typeface="+mn-ea"/>
                          <a:cs typeface="+mn-cs"/>
                        </a:rPr>
                        <a:t>Communities,</a:t>
                      </a:r>
                      <a:r>
                        <a:rPr lang="en-US" sz="1600" b="0" i="0" u="none" strike="noStrike" kern="1200" baseline="0" dirty="0" smtClean="0">
                          <a:solidFill>
                            <a:srgbClr val="000000"/>
                          </a:solidFill>
                          <a:effectLst/>
                          <a:latin typeface="Arial Narrow" panose="020B0606020202030204" pitchFamily="34" charset="0"/>
                          <a:ea typeface="+mn-ea"/>
                          <a:cs typeface="+mn-cs"/>
                        </a:rPr>
                        <a:t> T</a:t>
                      </a:r>
                      <a:r>
                        <a:rPr lang="en-US" sz="1600" b="0" i="0" u="none" strike="noStrike" kern="1200" dirty="0" smtClean="0">
                          <a:solidFill>
                            <a:srgbClr val="000000"/>
                          </a:solidFill>
                          <a:effectLst/>
                          <a:latin typeface="Arial Narrow" panose="020B0606020202030204" pitchFamily="34" charset="0"/>
                          <a:ea typeface="+mn-ea"/>
                          <a:cs typeface="+mn-cs"/>
                        </a:rPr>
                        <a:t>ourism Associations,</a:t>
                      </a:r>
                      <a:r>
                        <a:rPr lang="en-US" sz="1600" b="0" i="0" u="none" strike="noStrike" kern="1200" baseline="0" dirty="0" smtClean="0">
                          <a:solidFill>
                            <a:srgbClr val="000000"/>
                          </a:solidFill>
                          <a:effectLst/>
                          <a:latin typeface="Arial Narrow" panose="020B0606020202030204" pitchFamily="34" charset="0"/>
                          <a:ea typeface="+mn-ea"/>
                          <a:cs typeface="+mn-cs"/>
                        </a:rPr>
                        <a:t> </a:t>
                      </a:r>
                      <a:r>
                        <a:rPr lang="en-US" sz="1600" b="0" i="0" u="none" strike="noStrike" kern="1200" dirty="0" smtClean="0">
                          <a:solidFill>
                            <a:srgbClr val="000000"/>
                          </a:solidFill>
                          <a:effectLst/>
                          <a:latin typeface="Arial Narrow" panose="020B0606020202030204" pitchFamily="34" charset="0"/>
                          <a:ea typeface="+mn-ea"/>
                          <a:cs typeface="+mn-cs"/>
                        </a:rPr>
                        <a:t>Provinces, Local</a:t>
                      </a:r>
                      <a:r>
                        <a:rPr lang="en-US" sz="1600" b="0" i="0" u="none" strike="noStrike" kern="1200" baseline="0" dirty="0" smtClean="0">
                          <a:solidFill>
                            <a:srgbClr val="000000"/>
                          </a:solidFill>
                          <a:effectLst/>
                          <a:latin typeface="Arial Narrow" panose="020B0606020202030204" pitchFamily="34" charset="0"/>
                          <a:ea typeface="+mn-ea"/>
                          <a:cs typeface="+mn-cs"/>
                        </a:rPr>
                        <a:t> Government Municipalities, Tourism Businesses</a:t>
                      </a:r>
                    </a:p>
                    <a:p>
                      <a:pPr marL="0" lvl="0" indent="0" algn="just" fontAlgn="t">
                        <a:buFont typeface="Arial" panose="020B0604020202020204" pitchFamily="34" charset="0"/>
                        <a:buNone/>
                      </a:pPr>
                      <a:endParaRPr lang="en-US" sz="1600" b="0" i="0" u="none" strike="noStrike" kern="1200" dirty="0">
                        <a:solidFill>
                          <a:srgbClr val="000000"/>
                        </a:solidFill>
                        <a:effectLst/>
                        <a:latin typeface="Arial Narrow" panose="020B0606020202030204" pitchFamily="34" charset="0"/>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smtClean="0">
                          <a:solidFill>
                            <a:schemeClr val="tx1"/>
                          </a:solidFill>
                          <a:effectLst/>
                          <a:latin typeface="Arial Narrow" panose="020B0606020202030204" pitchFamily="34" charset="0"/>
                        </a:rPr>
                        <a:t>Development Working Group meeting was held on 20 January 2016 and the National Tourism Planning and Coordinating Forum meeting was held on 10-11 March 2016.</a:t>
                      </a:r>
                      <a:r>
                        <a:rPr lang="en-ZA" sz="1600" b="0" i="0" u="none" strike="noStrike" baseline="0" dirty="0" smtClean="0">
                          <a:solidFill>
                            <a:schemeClr val="tx1"/>
                          </a:solidFill>
                          <a:effectLst/>
                          <a:latin typeface="Arial Narrow" panose="020B0606020202030204" pitchFamily="34" charset="0"/>
                        </a:rPr>
                        <a:t> These were meant to </a:t>
                      </a:r>
                      <a:r>
                        <a:rPr kumimoji="0" lang="en-ZA" sz="1600" b="0" i="0" u="none" strike="noStrike" kern="1200" cap="none" spc="0" normalizeH="0" baseline="0" noProof="0" dirty="0" smtClean="0">
                          <a:ln>
                            <a:noFill/>
                          </a:ln>
                          <a:solidFill>
                            <a:schemeClr val="tx1"/>
                          </a:solidFill>
                          <a:effectLst/>
                          <a:uLnTx/>
                          <a:uFillTx/>
                          <a:latin typeface="Arial Narrow" panose="020B0606020202030204" pitchFamily="34" charset="0"/>
                          <a:ea typeface="Calibri" panose="020F0502020204030204" pitchFamily="34" charset="0"/>
                          <a:cs typeface="Times New Roman" panose="02020603050405020304" pitchFamily="18" charset="0"/>
                        </a:rPr>
                        <a:t>align and integrate national and provincial tourism policies, frameworks and plans.</a:t>
                      </a:r>
                      <a:endParaRPr kumimoji="0" lang="en-US" sz="16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endParaRPr>
                    </a:p>
                    <a:p>
                      <a:pPr algn="just" fontAlgn="t"/>
                      <a:endParaRPr lang="en-US" sz="1600" b="1" i="0" u="none" strike="noStrike" dirty="0">
                        <a:solidFill>
                          <a:srgbClr val="FF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436">
                <a:tc>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lang="en-US" sz="1600" b="0" i="0" u="none" strike="noStrike" dirty="0" smtClean="0">
                          <a:solidFill>
                            <a:srgbClr val="000000"/>
                          </a:solidFill>
                          <a:latin typeface="Arial Narrow" pitchFamily="34" charset="0"/>
                        </a:rPr>
                        <a:t>Creation of Job Opportunities</a:t>
                      </a:r>
                      <a:r>
                        <a:rPr lang="en-US" sz="1600" b="0" i="0" u="none" strike="noStrike" baseline="0" dirty="0" smtClean="0">
                          <a:solidFill>
                            <a:srgbClr val="000000"/>
                          </a:solidFill>
                          <a:latin typeface="Arial Narrow" pitchFamily="34" charset="0"/>
                        </a:rPr>
                        <a:t> through the Social Responsibility Implementation (SRI) </a:t>
                      </a:r>
                      <a:r>
                        <a:rPr lang="en-US" sz="1600" b="0" i="0" u="none" strike="noStrike" baseline="0" dirty="0" err="1" smtClean="0">
                          <a:solidFill>
                            <a:srgbClr val="000000"/>
                          </a:solidFill>
                          <a:latin typeface="Arial Narrow" pitchFamily="34" charset="0"/>
                        </a:rPr>
                        <a:t>Programme</a:t>
                      </a:r>
                      <a:r>
                        <a:rPr lang="en-US" sz="1600" b="0" i="0" u="none" strike="noStrike" baseline="0" dirty="0" smtClean="0">
                          <a:solidFill>
                            <a:srgbClr val="000000"/>
                          </a:solidFill>
                          <a:latin typeface="Arial Narrow" pitchFamily="34" charset="0"/>
                        </a:rPr>
                        <a:t>, which is essentially  Department’s EPWP contribution.</a:t>
                      </a:r>
                      <a:endParaRPr lang="en-US" sz="1600" b="0" i="0" u="none" strike="noStrike" dirty="0">
                        <a:solidFill>
                          <a:srgbClr val="000000"/>
                        </a:solidFill>
                        <a:latin typeface="Arial Narrow"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algn="l" fontAlgn="t">
                        <a:buFont typeface="Arial" panose="020B0604020202020204" pitchFamily="34" charset="0"/>
                        <a:buNone/>
                      </a:pPr>
                      <a:endParaRPr lang="en-US" sz="1600" b="0" i="0" u="none" strike="noStrike" kern="1200" dirty="0">
                        <a:solidFill>
                          <a:srgbClr val="000000"/>
                        </a:solidFill>
                        <a:effectLst/>
                        <a:latin typeface="Arial Narrow" panose="020B0606020202030204" pitchFamily="34" charset="0"/>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smtClean="0">
                          <a:solidFill>
                            <a:srgbClr val="000000"/>
                          </a:solidFill>
                          <a:effectLst/>
                          <a:latin typeface="Arial Narrow" panose="020B0606020202030204" pitchFamily="34" charset="0"/>
                        </a:rPr>
                        <a:t>316 of full-time equivalent (FTE) jobs created through the SRI Programme against</a:t>
                      </a:r>
                      <a:r>
                        <a:rPr lang="en-ZA" sz="1600" b="0" i="0" u="none" strike="noStrike" baseline="0" dirty="0" smtClean="0">
                          <a:solidFill>
                            <a:srgbClr val="000000"/>
                          </a:solidFill>
                          <a:effectLst/>
                          <a:latin typeface="Arial Narrow" panose="020B0606020202030204" pitchFamily="34" charset="0"/>
                        </a:rPr>
                        <a:t> the target of 1053. </a:t>
                      </a:r>
                      <a:r>
                        <a:rPr lang="en-ZA" sz="1600" b="0" i="0" u="none" strike="noStrike" dirty="0" smtClean="0">
                          <a:solidFill>
                            <a:srgbClr val="000000"/>
                          </a:solidFill>
                          <a:effectLst/>
                          <a:latin typeface="Arial Narrow" panose="020B0606020202030204" pitchFamily="34" charset="0"/>
                        </a:rPr>
                        <a:t> Winding down of the training projects drastically reduced the number of participants on projects sites and could not meet the target for the third and fourth quarter.</a:t>
                      </a:r>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Footer Placeholder 2"/>
          <p:cNvSpPr>
            <a:spLocks noGrp="1"/>
          </p:cNvSpPr>
          <p:nvPr>
            <p:ph type="ftr" sz="quarter" idx="11"/>
          </p:nvPr>
        </p:nvSpPr>
        <p:spPr/>
        <p:txBody>
          <a:bodyPr/>
          <a:lstStyle/>
          <a:p>
            <a:r>
              <a:rPr lang="en-ZA" dirty="0" smtClean="0"/>
              <a:t>2015-16 Quarter 4 Report - Actual Data</a:t>
            </a:r>
            <a:endParaRPr lang="en-ZA" dirty="0"/>
          </a:p>
        </p:txBody>
      </p:sp>
    </p:spTree>
    <p:extLst>
      <p:ext uri="{BB962C8B-B14F-4D97-AF65-F5344CB8AC3E}">
        <p14:creationId xmlns:p14="http://schemas.microsoft.com/office/powerpoint/2010/main" val="31900759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F236E4-C43B-47D9-92F3-DF5FF92BE2C0}" type="slidenum">
              <a:rPr lang="en-ZA" smtClean="0">
                <a:solidFill>
                  <a:prstClr val="black">
                    <a:tint val="75000"/>
                  </a:prstClr>
                </a:solidFill>
              </a:rPr>
              <a:pPr/>
              <a:t>48</a:t>
            </a:fld>
            <a:endParaRPr lang="en-ZA"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154495936"/>
              </p:ext>
            </p:extLst>
          </p:nvPr>
        </p:nvGraphicFramePr>
        <p:xfrm>
          <a:off x="1752600" y="304801"/>
          <a:ext cx="7086600" cy="4202116"/>
        </p:xfrm>
        <a:graphic>
          <a:graphicData uri="http://schemas.openxmlformats.org/drawingml/2006/table">
            <a:tbl>
              <a:tblPr/>
              <a:tblGrid>
                <a:gridCol w="1925707"/>
                <a:gridCol w="1617593"/>
                <a:gridCol w="3543300"/>
              </a:tblGrid>
              <a:tr h="320573">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Service</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Service Beneficiary</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Report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939391">
                <a:tc>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lang="en-US" sz="1600" b="0" i="0" u="none" strike="noStrike" dirty="0" smtClean="0">
                          <a:solidFill>
                            <a:srgbClr val="000000"/>
                          </a:solidFill>
                          <a:latin typeface="Arial Narrow" pitchFamily="34" charset="0"/>
                        </a:rPr>
                        <a:t>Enterprise development</a:t>
                      </a:r>
                      <a:endParaRPr lang="en-US" sz="1600" b="0" i="0" u="none" strike="noStrike" dirty="0">
                        <a:solidFill>
                          <a:srgbClr val="000000"/>
                        </a:solidFill>
                        <a:latin typeface="Arial Narrow"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lvl="0" indent="0" algn="just" fontAlgn="t">
                        <a:buFont typeface="Arial" panose="020B0604020202020204" pitchFamily="34" charset="0"/>
                        <a:buNone/>
                      </a:pPr>
                      <a:r>
                        <a:rPr lang="en-US" sz="1600" b="0" i="0" u="none" strike="noStrike" kern="1200" dirty="0" smtClean="0">
                          <a:solidFill>
                            <a:srgbClr val="000000"/>
                          </a:solidFill>
                          <a:effectLst/>
                          <a:latin typeface="Arial Narrow" panose="020B0606020202030204" pitchFamily="34" charset="0"/>
                          <a:ea typeface="+mn-ea"/>
                          <a:cs typeface="+mn-cs"/>
                        </a:rPr>
                        <a:t>Communities,</a:t>
                      </a:r>
                      <a:r>
                        <a:rPr lang="en-US" sz="1600" b="0" i="0" u="none" strike="noStrike" kern="1200" baseline="0" dirty="0" smtClean="0">
                          <a:solidFill>
                            <a:srgbClr val="000000"/>
                          </a:solidFill>
                          <a:effectLst/>
                          <a:latin typeface="Arial Narrow" panose="020B0606020202030204" pitchFamily="34" charset="0"/>
                          <a:ea typeface="+mn-ea"/>
                          <a:cs typeface="+mn-cs"/>
                        </a:rPr>
                        <a:t> T</a:t>
                      </a:r>
                      <a:r>
                        <a:rPr lang="en-US" sz="1600" b="0" i="0" u="none" strike="noStrike" kern="1200" dirty="0" smtClean="0">
                          <a:solidFill>
                            <a:srgbClr val="000000"/>
                          </a:solidFill>
                          <a:effectLst/>
                          <a:latin typeface="Arial Narrow" panose="020B0606020202030204" pitchFamily="34" charset="0"/>
                          <a:ea typeface="+mn-ea"/>
                          <a:cs typeface="+mn-cs"/>
                        </a:rPr>
                        <a:t>ourism Associations,</a:t>
                      </a:r>
                      <a:r>
                        <a:rPr lang="en-US" sz="1600" b="0" i="0" u="none" strike="noStrike" kern="1200" baseline="0" dirty="0" smtClean="0">
                          <a:solidFill>
                            <a:srgbClr val="000000"/>
                          </a:solidFill>
                          <a:effectLst/>
                          <a:latin typeface="Arial Narrow" panose="020B0606020202030204" pitchFamily="34" charset="0"/>
                          <a:ea typeface="+mn-ea"/>
                          <a:cs typeface="+mn-cs"/>
                        </a:rPr>
                        <a:t> </a:t>
                      </a:r>
                      <a:r>
                        <a:rPr lang="en-US" sz="1600" b="0" i="0" u="none" strike="noStrike" kern="1200" dirty="0" smtClean="0">
                          <a:solidFill>
                            <a:srgbClr val="000000"/>
                          </a:solidFill>
                          <a:effectLst/>
                          <a:latin typeface="Arial Narrow" panose="020B0606020202030204" pitchFamily="34" charset="0"/>
                          <a:ea typeface="+mn-ea"/>
                          <a:cs typeface="+mn-cs"/>
                        </a:rPr>
                        <a:t>Provinces, Local</a:t>
                      </a:r>
                      <a:r>
                        <a:rPr lang="en-US" sz="1600" b="0" i="0" u="none" strike="noStrike" kern="1200" baseline="0" dirty="0" smtClean="0">
                          <a:solidFill>
                            <a:srgbClr val="000000"/>
                          </a:solidFill>
                          <a:effectLst/>
                          <a:latin typeface="Arial Narrow" panose="020B0606020202030204" pitchFamily="34" charset="0"/>
                          <a:ea typeface="+mn-ea"/>
                          <a:cs typeface="+mn-cs"/>
                        </a:rPr>
                        <a:t> Government Municipalities, Tourism Businesses</a:t>
                      </a:r>
                    </a:p>
                    <a:p>
                      <a:pPr marL="0" lvl="0" indent="0" algn="just" fontAlgn="t">
                        <a:buFont typeface="Arial" panose="020B0604020202020204" pitchFamily="34" charset="0"/>
                        <a:buNone/>
                      </a:pPr>
                      <a:endParaRPr lang="en-US" sz="1600" b="0" i="0" u="none" strike="noStrike" kern="1200" dirty="0">
                        <a:solidFill>
                          <a:srgbClr val="000000"/>
                        </a:solidFill>
                        <a:effectLst/>
                        <a:latin typeface="Arial Narrow" panose="020B0606020202030204" pitchFamily="34" charset="0"/>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smtClean="0">
                          <a:solidFill>
                            <a:schemeClr val="tx1"/>
                          </a:solidFill>
                          <a:effectLst/>
                          <a:latin typeface="Arial Narrow" panose="020B0606020202030204" pitchFamily="34" charset="0"/>
                        </a:rPr>
                        <a:t>Final report on the 100 rural enterprises supported for development is in place.</a:t>
                      </a:r>
                      <a:endParaRPr lang="en-US" sz="1600" b="0" i="0" u="none" strike="noStrike" dirty="0" smtClean="0">
                        <a:solidFill>
                          <a:schemeClr val="tx1"/>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436">
                <a:tc>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lang="en-US" sz="1600" b="0" i="0" u="none" strike="noStrike" dirty="0" smtClean="0">
                          <a:solidFill>
                            <a:srgbClr val="000000"/>
                          </a:solidFill>
                          <a:latin typeface="Arial Narrow" pitchFamily="34" charset="0"/>
                        </a:rPr>
                        <a:t>Information gateways</a:t>
                      </a:r>
                      <a:r>
                        <a:rPr lang="en-US" sz="1600" b="0" i="0" u="none" strike="noStrike" baseline="0" dirty="0" smtClean="0">
                          <a:solidFill>
                            <a:srgbClr val="000000"/>
                          </a:solidFill>
                          <a:latin typeface="Arial Narrow" pitchFamily="34" charset="0"/>
                        </a:rPr>
                        <a:t> (tourism information provision at national ports of entry)</a:t>
                      </a:r>
                      <a:endParaRPr lang="en-US" sz="1600" b="0" i="0" u="none" strike="noStrike" dirty="0">
                        <a:solidFill>
                          <a:srgbClr val="000000"/>
                        </a:solidFill>
                        <a:latin typeface="Arial Narrow"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algn="l" fontAlgn="t">
                        <a:buFont typeface="Arial" panose="020B0604020202020204" pitchFamily="34" charset="0"/>
                        <a:buNone/>
                      </a:pPr>
                      <a:r>
                        <a:rPr lang="en-US" sz="1600" b="0" i="0" u="none" strike="noStrike" kern="1200" dirty="0" smtClean="0">
                          <a:solidFill>
                            <a:srgbClr val="000000"/>
                          </a:solidFill>
                          <a:effectLst/>
                          <a:latin typeface="Arial Narrow" panose="020B0606020202030204" pitchFamily="34" charset="0"/>
                          <a:ea typeface="+mn-ea"/>
                          <a:cs typeface="+mn-cs"/>
                        </a:rPr>
                        <a:t>Public</a:t>
                      </a:r>
                      <a:r>
                        <a:rPr lang="en-US" sz="1600" b="0" i="0" u="none" strike="noStrike" kern="1200" baseline="0" dirty="0" smtClean="0">
                          <a:solidFill>
                            <a:srgbClr val="000000"/>
                          </a:solidFill>
                          <a:effectLst/>
                          <a:latin typeface="Arial Narrow" panose="020B0606020202030204" pitchFamily="34" charset="0"/>
                          <a:ea typeface="+mn-ea"/>
                          <a:cs typeface="+mn-cs"/>
                        </a:rPr>
                        <a:t> and tourist</a:t>
                      </a:r>
                      <a:endParaRPr lang="en-US" sz="1600" b="0" i="0" u="none" strike="noStrike" kern="1200" dirty="0">
                        <a:solidFill>
                          <a:srgbClr val="000000"/>
                        </a:solidFill>
                        <a:effectLst/>
                        <a:latin typeface="Arial Narrow" panose="020B0606020202030204" pitchFamily="34" charset="0"/>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smtClean="0">
                          <a:solidFill>
                            <a:schemeClr val="tx1"/>
                          </a:solidFill>
                          <a:effectLst/>
                          <a:latin typeface="Arial Narrow" panose="020B0606020202030204" pitchFamily="34" charset="0"/>
                        </a:rPr>
                        <a:t>NTIG quarterly operational report for ORTIA and KSIA</a:t>
                      </a:r>
                      <a:r>
                        <a:rPr lang="en-ZA" sz="1600" b="0" i="0" u="none" strike="noStrike" baseline="0" dirty="0" smtClean="0">
                          <a:solidFill>
                            <a:schemeClr val="tx1"/>
                          </a:solidFill>
                          <a:effectLst/>
                          <a:latin typeface="Arial Narrow" panose="020B0606020202030204" pitchFamily="34" charset="0"/>
                        </a:rPr>
                        <a:t> were </a:t>
                      </a:r>
                      <a:r>
                        <a:rPr lang="en-ZA" sz="1600" b="0" i="0" u="none" strike="noStrike" dirty="0" smtClean="0">
                          <a:solidFill>
                            <a:schemeClr val="tx1"/>
                          </a:solidFill>
                          <a:effectLst/>
                          <a:latin typeface="Arial Narrow" panose="020B0606020202030204" pitchFamily="34" charset="0"/>
                        </a:rPr>
                        <a:t>developed and are in place</a:t>
                      </a:r>
                      <a:r>
                        <a:rPr lang="en-ZA" sz="1600" b="0" i="0" u="none" strike="noStrike" dirty="0" smtClean="0">
                          <a:solidFill>
                            <a:srgbClr val="FF0000"/>
                          </a:solidFill>
                          <a:effectLst/>
                          <a:latin typeface="Arial Narrow" panose="020B0606020202030204" pitchFamily="34" charset="0"/>
                        </a:rPr>
                        <a:t>.</a:t>
                      </a:r>
                    </a:p>
                    <a:p>
                      <a:pPr algn="just" fontAlgn="t"/>
                      <a:endParaRPr lang="en-ZA" sz="1600" b="0" i="0" u="none" strike="noStrike" dirty="0" smtClean="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Footer Placeholder 2"/>
          <p:cNvSpPr>
            <a:spLocks noGrp="1"/>
          </p:cNvSpPr>
          <p:nvPr>
            <p:ph type="ftr" sz="quarter" idx="11"/>
          </p:nvPr>
        </p:nvSpPr>
        <p:spPr/>
        <p:txBody>
          <a:bodyPr/>
          <a:lstStyle/>
          <a:p>
            <a:r>
              <a:rPr lang="en-ZA" dirty="0" smtClean="0"/>
              <a:t>2015-16 Quarter 4 Report - Actual Data</a:t>
            </a:r>
            <a:endParaRPr lang="en-ZA" dirty="0"/>
          </a:p>
        </p:txBody>
      </p:sp>
    </p:spTree>
    <p:extLst>
      <p:ext uri="{BB962C8B-B14F-4D97-AF65-F5344CB8AC3E}">
        <p14:creationId xmlns:p14="http://schemas.microsoft.com/office/powerpoint/2010/main" val="7825512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latin typeface="Arial Narrow" pitchFamily="34" charset="0"/>
              </a:rPr>
              <a:pPr/>
              <a:t>49</a:t>
            </a:fld>
            <a:endParaRPr lang="en-ZA" dirty="0">
              <a:solidFill>
                <a:prstClr val="black">
                  <a:tint val="75000"/>
                </a:prstClr>
              </a:solidFill>
              <a:latin typeface="Arial Narrow" pitchFamily="34" charset="0"/>
            </a:endParaRPr>
          </a:p>
        </p:txBody>
      </p:sp>
      <p:sp>
        <p:nvSpPr>
          <p:cNvPr id="4" name="Title 3"/>
          <p:cNvSpPr txBox="1">
            <a:spLocks noGrp="1"/>
          </p:cNvSpPr>
          <p:nvPr>
            <p:ph type="title"/>
          </p:nvPr>
        </p:nvSpPr>
        <p:spPr>
          <a:xfrm>
            <a:off x="1676400" y="76200"/>
            <a:ext cx="7162800" cy="400110"/>
          </a:xfrm>
          <a:prstGeom prst="rect">
            <a:avLst/>
          </a:prstGeom>
          <a:noFill/>
        </p:spPr>
        <p:txBody>
          <a:bodyPr wrap="square" rtlCol="0">
            <a:spAutoFit/>
          </a:bodyPr>
          <a:lstStyle/>
          <a:p>
            <a:pPr algn="ctr"/>
            <a:r>
              <a:rPr lang="en-ZA" sz="2000" b="1" dirty="0">
                <a:latin typeface="Arial Narrow" panose="020B0606020202030204" pitchFamily="34" charset="0"/>
              </a:rPr>
              <a:t>LIST OF ACRONYMS AND </a:t>
            </a:r>
            <a:r>
              <a:rPr lang="en-ZA" sz="2000" b="1" dirty="0" smtClean="0">
                <a:latin typeface="Arial Narrow" panose="020B0606020202030204" pitchFamily="34" charset="0"/>
              </a:rPr>
              <a:t>ABBREVIATIONS</a:t>
            </a:r>
            <a:endParaRPr lang="en-ZA" dirty="0"/>
          </a:p>
        </p:txBody>
      </p:sp>
      <p:graphicFrame>
        <p:nvGraphicFramePr>
          <p:cNvPr id="7" name="Table 6"/>
          <p:cNvGraphicFramePr>
            <a:graphicFrameLocks noGrp="1"/>
          </p:cNvGraphicFramePr>
          <p:nvPr>
            <p:extLst/>
          </p:nvPr>
        </p:nvGraphicFramePr>
        <p:xfrm>
          <a:off x="1828800" y="489712"/>
          <a:ext cx="7010400" cy="5866638"/>
        </p:xfrm>
        <a:graphic>
          <a:graphicData uri="http://schemas.openxmlformats.org/drawingml/2006/table">
            <a:tbl>
              <a:tblPr firstRow="1" firstCol="1" bandRow="1">
                <a:tableStyleId>{5C22544A-7EE6-4342-B048-85BDC9FD1C3A}</a:tableStyleId>
              </a:tblPr>
              <a:tblGrid>
                <a:gridCol w="3505200"/>
                <a:gridCol w="3505200"/>
              </a:tblGrid>
              <a:tr h="5746749">
                <a:tc>
                  <a:txBody>
                    <a:bodyPr/>
                    <a:lstStyle/>
                    <a:p>
                      <a:pPr algn="just" fontAlgn="base">
                        <a:lnSpc>
                          <a:spcPct val="115000"/>
                        </a:lnSpc>
                        <a:spcAft>
                          <a:spcPts val="0"/>
                        </a:spcAft>
                      </a:pPr>
                      <a:r>
                        <a:rPr lang="en-ZA" sz="1400" dirty="0" err="1">
                          <a:solidFill>
                            <a:schemeClr val="tx1"/>
                          </a:solidFill>
                          <a:effectLst/>
                          <a:latin typeface="Arial Narrow" panose="020B0606020202030204" pitchFamily="34" charset="0"/>
                        </a:rPr>
                        <a:t>AGSA</a:t>
                      </a:r>
                      <a:r>
                        <a:rPr lang="en-ZA" sz="1400" dirty="0">
                          <a:solidFill>
                            <a:schemeClr val="tx1"/>
                          </a:solidFill>
                          <a:effectLst/>
                          <a:latin typeface="Arial Narrow" panose="020B0606020202030204" pitchFamily="34" charset="0"/>
                        </a:rPr>
                        <a:t>:	</a:t>
                      </a:r>
                      <a:r>
                        <a:rPr lang="en-ZA" sz="1400" dirty="0" smtClean="0">
                          <a:solidFill>
                            <a:schemeClr val="tx1"/>
                          </a:solidFill>
                          <a:effectLst/>
                          <a:latin typeface="Arial Narrow" panose="020B0606020202030204" pitchFamily="34" charset="0"/>
                        </a:rPr>
                        <a:t>Auditor-General </a:t>
                      </a:r>
                      <a:r>
                        <a:rPr lang="en-ZA" sz="1400" dirty="0">
                          <a:solidFill>
                            <a:schemeClr val="tx1"/>
                          </a:solidFill>
                          <a:effectLst/>
                          <a:latin typeface="Arial Narrow" panose="020B0606020202030204" pitchFamily="34" charset="0"/>
                        </a:rPr>
                        <a:t>of South Africa</a:t>
                      </a:r>
                    </a:p>
                    <a:p>
                      <a:pPr algn="just" fontAlgn="base">
                        <a:lnSpc>
                          <a:spcPct val="115000"/>
                        </a:lnSpc>
                        <a:spcAft>
                          <a:spcPts val="0"/>
                        </a:spcAft>
                      </a:pPr>
                      <a:r>
                        <a:rPr lang="en-ZA" sz="1400" dirty="0">
                          <a:solidFill>
                            <a:schemeClr val="tx1"/>
                          </a:solidFill>
                          <a:effectLst/>
                          <a:latin typeface="Arial Narrow" panose="020B0606020202030204" pitchFamily="34" charset="0"/>
                        </a:rPr>
                        <a:t>APP:	</a:t>
                      </a:r>
                      <a:r>
                        <a:rPr lang="en-ZA" sz="1400" dirty="0" smtClean="0">
                          <a:solidFill>
                            <a:schemeClr val="tx1"/>
                          </a:solidFill>
                          <a:effectLst/>
                          <a:latin typeface="Arial Narrow" panose="020B0606020202030204" pitchFamily="34" charset="0"/>
                        </a:rPr>
                        <a:t>Annual </a:t>
                      </a:r>
                      <a:r>
                        <a:rPr lang="en-ZA" sz="1400" dirty="0">
                          <a:solidFill>
                            <a:schemeClr val="tx1"/>
                          </a:solidFill>
                          <a:effectLst/>
                          <a:latin typeface="Arial Narrow" panose="020B0606020202030204" pitchFamily="34" charset="0"/>
                        </a:rPr>
                        <a:t>Performance Plan</a:t>
                      </a:r>
                    </a:p>
                    <a:p>
                      <a:pPr marL="914400" indent="-914400" algn="just" fontAlgn="base">
                        <a:lnSpc>
                          <a:spcPct val="115000"/>
                        </a:lnSpc>
                        <a:spcAft>
                          <a:spcPts val="0"/>
                        </a:spcAft>
                      </a:pPr>
                      <a:r>
                        <a:rPr lang="en-ZA" sz="1400" dirty="0" smtClean="0">
                          <a:solidFill>
                            <a:schemeClr val="tx1"/>
                          </a:solidFill>
                          <a:effectLst/>
                          <a:latin typeface="Arial Narrow" panose="020B0606020202030204" pitchFamily="34" charset="0"/>
                        </a:rPr>
                        <a:t>B-BBEE</a:t>
                      </a:r>
                      <a:r>
                        <a:rPr lang="en-ZA" sz="1400" dirty="0">
                          <a:solidFill>
                            <a:schemeClr val="tx1"/>
                          </a:solidFill>
                          <a:effectLst/>
                          <a:latin typeface="Arial Narrow" panose="020B0606020202030204" pitchFamily="34" charset="0"/>
                        </a:rPr>
                        <a:t>: 	broad-based black economic empowerment</a:t>
                      </a:r>
                    </a:p>
                    <a:p>
                      <a:pPr marL="914400" indent="-914400" algn="just" fontAlgn="base">
                        <a:lnSpc>
                          <a:spcPct val="115000"/>
                        </a:lnSpc>
                        <a:spcAft>
                          <a:spcPts val="0"/>
                        </a:spcAft>
                      </a:pPr>
                      <a:r>
                        <a:rPr lang="en-ZA" sz="1400" dirty="0" smtClean="0">
                          <a:solidFill>
                            <a:schemeClr val="tx1"/>
                          </a:solidFill>
                          <a:effectLst/>
                          <a:latin typeface="Arial Narrow" panose="020B0606020202030204" pitchFamily="34" charset="0"/>
                        </a:rPr>
                        <a:t>DIRCO</a:t>
                      </a:r>
                      <a:r>
                        <a:rPr lang="en-ZA" sz="1400" dirty="0">
                          <a:solidFill>
                            <a:schemeClr val="tx1"/>
                          </a:solidFill>
                          <a:effectLst/>
                          <a:latin typeface="Arial Narrow" panose="020B0606020202030204" pitchFamily="34" charset="0"/>
                        </a:rPr>
                        <a:t>:	Department of International Relations and </a:t>
                      </a:r>
                      <a:r>
                        <a:rPr lang="en-ZA" sz="1400" dirty="0" smtClean="0">
                          <a:solidFill>
                            <a:schemeClr val="tx1"/>
                          </a:solidFill>
                          <a:effectLst/>
                          <a:latin typeface="Arial Narrow" panose="020B0606020202030204" pitchFamily="34" charset="0"/>
                        </a:rPr>
                        <a:t>Cooperation</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DPME:	Department of Planning, Monitoring and Evaluation</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DTM:	Domestic Tourism Management</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ED:	Executive Development	</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ED:	Employee Health and Wellness</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FET:	further education and training</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FOSAD:	Forum of South African Directors- General</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FTE:	full-time equivalent</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ICTSP:	Information Communication Technology Strategic Plan</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IRC:	Information Resource Centre</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KSIA:	King </a:t>
                      </a:r>
                      <a:r>
                        <a:rPr kumimoji="0" lang="en-ZA" sz="1400" b="1" i="0" u="none" strike="noStrike" kern="1200" cap="none" spc="0" normalizeH="0" baseline="0" noProof="0" dirty="0" err="1" smtClean="0">
                          <a:ln>
                            <a:noFill/>
                          </a:ln>
                          <a:solidFill>
                            <a:prstClr val="black"/>
                          </a:solidFill>
                          <a:effectLst/>
                          <a:uLnTx/>
                          <a:uFillTx/>
                          <a:latin typeface="Arial Narrow" panose="020B0606020202030204" pitchFamily="34" charset="0"/>
                          <a:ea typeface="+mn-ea"/>
                          <a:cs typeface="+mn-cs"/>
                        </a:rPr>
                        <a:t>Shaka</a:t>
                      </a: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International Airport</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NGO:	non-governmental organisation</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NT:	National Treasury</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NTCE:	National Tourism Careers Expo</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NTIG:	national tourism information</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gateway</a:t>
                      </a:r>
                    </a:p>
                  </a:txBody>
                  <a:tcPr marL="57050" marR="57050" marT="0" marB="0">
                    <a:solidFill>
                      <a:schemeClr val="bg1"/>
                    </a:solidFill>
                  </a:tcPr>
                </a:tc>
                <a:tc>
                  <a:txBody>
                    <a:bodyPr/>
                    <a:lstStyle/>
                    <a:p>
                      <a:pPr marL="0" marR="0" lvl="0" indent="0" algn="just" defTabSz="914400" rtl="0" eaLnBrk="1" fontAlgn="base" latinLnBrk="0" hangingPunct="1">
                        <a:lnSpc>
                          <a:spcPct val="115000"/>
                        </a:lnSpc>
                        <a:spcBef>
                          <a:spcPts val="0"/>
                        </a:spcBef>
                        <a:spcAft>
                          <a:spcPts val="0"/>
                        </a:spcAft>
                        <a:buClrTx/>
                        <a:buSzTx/>
                        <a:buFontTx/>
                        <a:buNone/>
                        <a:tabLst/>
                        <a:defRPr/>
                      </a:pPr>
                      <a:r>
                        <a:rPr lang="en-ZA" sz="1400" kern="1600" dirty="0">
                          <a:solidFill>
                            <a:schemeClr val="tx1"/>
                          </a:solidFill>
                          <a:effectLst/>
                          <a:latin typeface="Arial Narrow" panose="020B0606020202030204" pitchFamily="34" charset="0"/>
                        </a:rPr>
                        <a:t> </a:t>
                      </a: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NTSS:	National Tourism Sector Strategy</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ORTIA:	OR Tambo International Airport</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RMC:	Risk Management Committee</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SAT:	South African Tourism</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SMME:	small, medium and micro-sized enterprise</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SMS:	senior management service</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SP:	Strategic Plan</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SRI:	Social Responsibility </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Implementation</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STR:	State of Tourism Report</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TEP:	Tourism Enterprise Partnership</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THRD:	tourism human resource</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development</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TKP:	Tourism Knowledge Portal</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TLD:	Tourism Leadership Dialogue</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SMME:	Tourism Resource Efficiency  Programme</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UA:	universal access</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VFS:	visa facilitation service agency</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VIC:	visitor information centre</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WHS:	world heritage site</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WSP:	Workplace Skills Plan</a:t>
                      </a:r>
                      <a:endPar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a:spcAft>
                          <a:spcPts val="0"/>
                        </a:spcAft>
                      </a:pPr>
                      <a:endParaRPr lang="en-ZA" sz="14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050" marR="57050" marT="0" marB="0">
                    <a:solidFill>
                      <a:schemeClr val="bg1"/>
                    </a:solidFill>
                  </a:tcPr>
                </a:tc>
              </a:tr>
            </a:tbl>
          </a:graphicData>
        </a:graphic>
      </p:graphicFrame>
      <p:sp>
        <p:nvSpPr>
          <p:cNvPr id="3" name="Footer Placeholder 2"/>
          <p:cNvSpPr>
            <a:spLocks noGrp="1"/>
          </p:cNvSpPr>
          <p:nvPr>
            <p:ph type="ftr" sz="quarter" idx="11"/>
          </p:nvPr>
        </p:nvSpPr>
        <p:spPr/>
        <p:txBody>
          <a:bodyPr/>
          <a:lstStyle/>
          <a:p>
            <a:r>
              <a:rPr lang="en-ZA" dirty="0" smtClean="0">
                <a:solidFill>
                  <a:prstClr val="black">
                    <a:tint val="75000"/>
                  </a:prstClr>
                </a:solidFill>
              </a:rPr>
              <a:t>2015-16 Quarter 4 Report - Actual Data</a:t>
            </a:r>
            <a:endParaRPr lang="en-ZA" dirty="0">
              <a:solidFill>
                <a:prstClr val="black">
                  <a:tint val="75000"/>
                </a:prstClr>
              </a:solidFill>
            </a:endParaRPr>
          </a:p>
        </p:txBody>
      </p:sp>
    </p:spTree>
    <p:extLst>
      <p:ext uri="{BB962C8B-B14F-4D97-AF65-F5344CB8AC3E}">
        <p14:creationId xmlns:p14="http://schemas.microsoft.com/office/powerpoint/2010/main" val="519351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1752600" y="76200"/>
            <a:ext cx="7010400" cy="1066800"/>
          </a:xfrm>
          <a:gradFill>
            <a:gsLst>
              <a:gs pos="0">
                <a:schemeClr val="accent6">
                  <a:lumMod val="60000"/>
                  <a:lumOff val="40000"/>
                </a:schemeClr>
              </a:gs>
              <a:gs pos="64999">
                <a:srgbClr val="F0EBD5"/>
              </a:gs>
              <a:gs pos="100000">
                <a:srgbClr val="D1C39F"/>
              </a:gs>
            </a:gsLst>
            <a:path path="circle">
              <a:fillToRect l="100000" t="100000"/>
            </a:path>
          </a:gradFill>
          <a:ln>
            <a:solidFill>
              <a:schemeClr val="accent6">
                <a:lumMod val="75000"/>
              </a:schemeClr>
            </a:solidFill>
          </a:ln>
        </p:spPr>
        <p:txBody>
          <a:bodyPr rtlCol="0">
            <a:normAutofit fontScale="90000"/>
          </a:bodyPr>
          <a:lstStyle/>
          <a:p>
            <a:pPr>
              <a:defRPr/>
            </a:pPr>
            <a:r>
              <a:rPr lang="en-US" sz="3200" b="1" dirty="0" smtClean="0"/>
              <a:t>Expenditure per Economical Classification </a:t>
            </a:r>
            <a:br>
              <a:rPr lang="en-US" sz="3200" b="1" dirty="0" smtClean="0"/>
            </a:br>
            <a:r>
              <a:rPr lang="en-US" sz="3200" b="1" dirty="0" smtClean="0"/>
              <a:t>as at </a:t>
            </a:r>
            <a:r>
              <a:rPr lang="en-US" sz="3200" b="1" dirty="0"/>
              <a:t>31 </a:t>
            </a:r>
            <a:r>
              <a:rPr lang="en-US" sz="3200" b="1" dirty="0" smtClean="0"/>
              <a:t>March 2016</a:t>
            </a:r>
            <a:endParaRPr lang="en-US" sz="3200" dirty="0"/>
          </a:p>
        </p:txBody>
      </p:sp>
      <p:sp>
        <p:nvSpPr>
          <p:cNvPr id="5" name="Slide Number Placeholder 4"/>
          <p:cNvSpPr>
            <a:spLocks noGrp="1"/>
          </p:cNvSpPr>
          <p:nvPr>
            <p:ph type="sldNum" sz="quarter" idx="12"/>
          </p:nvPr>
        </p:nvSpPr>
        <p:spPr>
          <a:xfrm>
            <a:off x="6531033" y="6400800"/>
            <a:ext cx="2133600" cy="365125"/>
          </a:xfrm>
        </p:spPr>
        <p:txBody>
          <a:bodyPr/>
          <a:lstStyle/>
          <a:p>
            <a:fld id="{E2F236E4-C43B-47D9-92F3-DF5FF92BE2C0}" type="slidenum">
              <a:rPr lang="en-ZA" smtClean="0">
                <a:solidFill>
                  <a:prstClr val="black">
                    <a:tint val="75000"/>
                  </a:prstClr>
                </a:solidFill>
              </a:rPr>
              <a:pPr/>
              <a:t>5</a:t>
            </a:fld>
            <a:endParaRPr lang="en-ZA" dirty="0">
              <a:solidFill>
                <a:prstClr val="black">
                  <a:tint val="75000"/>
                </a:prstClr>
              </a:solidFill>
            </a:endParaRPr>
          </a:p>
        </p:txBody>
      </p:sp>
      <p:graphicFrame>
        <p:nvGraphicFramePr>
          <p:cNvPr id="7" name="Content Placeholder 5"/>
          <p:cNvGraphicFramePr>
            <a:graphicFrameLocks noGrp="1"/>
          </p:cNvGraphicFramePr>
          <p:nvPr>
            <p:ph idx="1"/>
            <p:extLst/>
          </p:nvPr>
        </p:nvGraphicFramePr>
        <p:xfrm>
          <a:off x="1752600" y="1305560"/>
          <a:ext cx="7010400" cy="5095240"/>
        </p:xfrm>
        <a:graphic>
          <a:graphicData uri="http://schemas.openxmlformats.org/drawingml/2006/table">
            <a:tbl>
              <a:tblPr/>
              <a:tblGrid>
                <a:gridCol w="3124199"/>
                <a:gridCol w="990600"/>
                <a:gridCol w="1066800"/>
                <a:gridCol w="860192"/>
                <a:gridCol w="968609"/>
              </a:tblGrid>
              <a:tr h="274320">
                <a:tc rowSpan="3">
                  <a:txBody>
                    <a:bodyPr/>
                    <a:lstStyle/>
                    <a:p>
                      <a:pPr algn="ctr" rtl="0" fontAlgn="t"/>
                      <a:r>
                        <a:rPr lang="en-ZA" sz="1200" b="1" i="0" u="none" strike="noStrike" dirty="0">
                          <a:solidFill>
                            <a:srgbClr val="000000"/>
                          </a:solidFill>
                          <a:effectLst/>
                          <a:latin typeface="Arial Narrow" panose="020B0606020202030204" pitchFamily="34" charset="0"/>
                        </a:rPr>
                        <a:t>Economical Classification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rowSpan="2">
                  <a:txBody>
                    <a:bodyPr/>
                    <a:lstStyle/>
                    <a:p>
                      <a:pPr algn="ctr" rtl="0" fontAlgn="t"/>
                      <a:r>
                        <a:rPr lang="en-ZA" sz="1200" b="1" i="0" u="none" strike="noStrike" dirty="0" smtClean="0">
                          <a:solidFill>
                            <a:srgbClr val="000000"/>
                          </a:solidFill>
                          <a:effectLst/>
                          <a:latin typeface="Arial Narrow" panose="020B0606020202030204" pitchFamily="34" charset="0"/>
                        </a:rPr>
                        <a:t>Final Appropriation</a:t>
                      </a:r>
                      <a:endParaRPr lang="en-ZA" sz="1200" b="1"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EAAAA"/>
                    </a:solidFill>
                  </a:tcPr>
                </a:tc>
                <a:tc rowSpan="2">
                  <a:txBody>
                    <a:bodyPr/>
                    <a:lstStyle/>
                    <a:p>
                      <a:pPr algn="ctr" rtl="0" fontAlgn="t"/>
                      <a:r>
                        <a:rPr lang="en-ZA" sz="1200" b="1" i="0" u="none" strike="noStrike">
                          <a:solidFill>
                            <a:srgbClr val="000000"/>
                          </a:solidFill>
                          <a:effectLst/>
                          <a:latin typeface="Arial Narrow" panose="020B0606020202030204" pitchFamily="34" charset="0"/>
                        </a:rPr>
                        <a:t>Expenditure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EAAAA"/>
                    </a:solidFill>
                  </a:tcPr>
                </a:tc>
                <a:tc rowSpan="3">
                  <a:txBody>
                    <a:bodyPr/>
                    <a:lstStyle/>
                    <a:p>
                      <a:pPr algn="ctr" rtl="0" fontAlgn="t"/>
                      <a:r>
                        <a:rPr lang="en-ZA" sz="1200" b="1" i="0" u="none" strike="noStrike" dirty="0">
                          <a:solidFill>
                            <a:srgbClr val="000000"/>
                          </a:solidFill>
                          <a:effectLst/>
                          <a:latin typeface="Arial Narrow" panose="020B0606020202030204" pitchFamily="34" charset="0"/>
                        </a:rPr>
                        <a:t>% of </a:t>
                      </a:r>
                      <a:r>
                        <a:rPr lang="en-ZA" sz="1200" b="1" i="0" u="none" strike="noStrike" dirty="0" smtClean="0">
                          <a:solidFill>
                            <a:srgbClr val="000000"/>
                          </a:solidFill>
                          <a:effectLst/>
                          <a:latin typeface="Arial Narrow" panose="020B0606020202030204" pitchFamily="34" charset="0"/>
                        </a:rPr>
                        <a:t>Final Appropriation </a:t>
                      </a:r>
                      <a:r>
                        <a:rPr lang="en-ZA" sz="1200" b="1" i="0" u="none" strike="noStrike" dirty="0">
                          <a:solidFill>
                            <a:srgbClr val="000000"/>
                          </a:solidFill>
                          <a:effectLst/>
                          <a:latin typeface="Arial Narrow" panose="020B0606020202030204" pitchFamily="34" charset="0"/>
                        </a:rPr>
                        <a:t>Spent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rtl="0" fontAlgn="t"/>
                      <a:r>
                        <a:rPr lang="en-ZA" sz="1200" b="1" i="0" u="none" strike="noStrike" dirty="0">
                          <a:solidFill>
                            <a:srgbClr val="000000"/>
                          </a:solidFill>
                          <a:effectLst/>
                          <a:latin typeface="Arial Narrow" panose="020B0606020202030204" pitchFamily="34" charset="0"/>
                        </a:rPr>
                        <a:t>Variance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EAAAA"/>
                    </a:solidFill>
                  </a:tcPr>
                </a:tc>
              </a:tr>
              <a:tr h="239395">
                <a:tc vMerge="1">
                  <a:txBody>
                    <a:bodyPr/>
                    <a:lstStyle/>
                    <a:p>
                      <a:endParaRPr lang="en-ZA"/>
                    </a:p>
                  </a:txBody>
                  <a:tcPr/>
                </a:tc>
                <a:tc vMerge="1">
                  <a:txBody>
                    <a:bodyPr/>
                    <a:lstStyle/>
                    <a:p>
                      <a:pPr algn="ctr" rtl="0" fontAlgn="t"/>
                      <a:endParaRPr lang="en-ZA" sz="1200" b="1" i="0" u="none" strike="noStrike">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EAAAA"/>
                    </a:solidFill>
                  </a:tcPr>
                </a:tc>
                <a:tc vMerge="1">
                  <a:txBody>
                    <a:bodyPr/>
                    <a:lstStyle/>
                    <a:p>
                      <a:pPr algn="ctr" rtl="0" fontAlgn="t"/>
                      <a:endParaRPr lang="en-ZA" sz="1200" b="1" i="0" u="none" strike="noStrike">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EAAAA"/>
                    </a:solidFill>
                  </a:tcPr>
                </a:tc>
                <a:tc vMerge="1">
                  <a:txBody>
                    <a:bodyPr/>
                    <a:lstStyle/>
                    <a:p>
                      <a:endParaRPr lang="en-ZA"/>
                    </a:p>
                  </a:txBody>
                  <a:tcPr/>
                </a:tc>
                <a:tc rowSpan="2">
                  <a:txBody>
                    <a:bodyPr/>
                    <a:lstStyle/>
                    <a:p>
                      <a:pPr algn="ctr" rtl="0" fontAlgn="t"/>
                      <a:r>
                        <a:rPr lang="en-ZA" sz="1200" b="1" i="0" u="none" strike="noStrike">
                          <a:solidFill>
                            <a:srgbClr val="000000"/>
                          </a:solidFill>
                          <a:effectLst/>
                          <a:latin typeface="Arial Narrow" panose="020B0606020202030204" pitchFamily="34" charset="0"/>
                        </a:rPr>
                        <a:t>R’000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EAAAA"/>
                    </a:solidFill>
                  </a:tcPr>
                </a:tc>
              </a:tr>
              <a:tr h="0">
                <a:tc vMerge="1">
                  <a:txBody>
                    <a:bodyPr/>
                    <a:lstStyle/>
                    <a:p>
                      <a:endParaRPr lang="en-ZA"/>
                    </a:p>
                  </a:txBody>
                  <a:tcPr/>
                </a:tc>
                <a:tc>
                  <a:txBody>
                    <a:bodyPr/>
                    <a:lstStyle/>
                    <a:p>
                      <a:pPr algn="ctr" rtl="0" fontAlgn="t"/>
                      <a:r>
                        <a:rPr lang="en-ZA" sz="1200" b="1" i="0" u="none" strike="noStrike">
                          <a:solidFill>
                            <a:srgbClr val="000000"/>
                          </a:solidFill>
                          <a:effectLst/>
                          <a:latin typeface="Arial Narrow" panose="020B0606020202030204" pitchFamily="34" charset="0"/>
                        </a:rPr>
                        <a:t>R’000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EAAAA"/>
                    </a:solidFill>
                  </a:tcPr>
                </a:tc>
                <a:tc>
                  <a:txBody>
                    <a:bodyPr/>
                    <a:lstStyle/>
                    <a:p>
                      <a:pPr algn="ctr" rtl="0" fontAlgn="t"/>
                      <a:r>
                        <a:rPr lang="en-ZA" sz="1200" b="1" i="0" u="none" strike="noStrike">
                          <a:solidFill>
                            <a:srgbClr val="000000"/>
                          </a:solidFill>
                          <a:effectLst/>
                          <a:latin typeface="Arial Narrow" panose="020B0606020202030204" pitchFamily="34" charset="0"/>
                        </a:rPr>
                        <a:t>R’000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EAAAA"/>
                    </a:solidFill>
                  </a:tcPr>
                </a:tc>
                <a:tc vMerge="1">
                  <a:txBody>
                    <a:bodyPr/>
                    <a:lstStyle/>
                    <a:p>
                      <a:endParaRPr lang="en-ZA"/>
                    </a:p>
                  </a:txBody>
                  <a:tcPr/>
                </a:tc>
                <a:tc vMerge="1">
                  <a:txBody>
                    <a:bodyPr/>
                    <a:lstStyle/>
                    <a:p>
                      <a:endParaRPr lang="en-ZA"/>
                    </a:p>
                  </a:txBody>
                  <a:tcPr/>
                </a:tc>
              </a:tr>
              <a:tr h="274320">
                <a:tc>
                  <a:txBody>
                    <a:bodyPr/>
                    <a:lstStyle/>
                    <a:p>
                      <a:pPr algn="l" rtl="0" fontAlgn="t"/>
                      <a:r>
                        <a:rPr lang="en-ZA" sz="1200" b="1" i="0" u="none" strike="noStrike" dirty="0">
                          <a:solidFill>
                            <a:srgbClr val="000000"/>
                          </a:solidFill>
                          <a:effectLst/>
                          <a:latin typeface="Arial Narrow" panose="020B0606020202030204" pitchFamily="34" charset="0"/>
                        </a:rPr>
                        <a:t>Current Payments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1" i="0" u="none" strike="noStrike" kern="1200" dirty="0">
                          <a:solidFill>
                            <a:srgbClr val="000000"/>
                          </a:solidFill>
                          <a:effectLst/>
                          <a:latin typeface="Arial Narrow" panose="020B0606020202030204" pitchFamily="34" charset="0"/>
                          <a:ea typeface="+mn-ea"/>
                          <a:cs typeface="+mn-cs"/>
                        </a:rPr>
                        <a:t>  </a:t>
                      </a:r>
                      <a:r>
                        <a:rPr lang="en-ZA" sz="1300" b="1" i="0" u="none" strike="noStrike" kern="1200" dirty="0" smtClean="0">
                          <a:solidFill>
                            <a:srgbClr val="000000"/>
                          </a:solidFill>
                          <a:effectLst/>
                          <a:latin typeface="Arial Narrow" panose="020B0606020202030204" pitchFamily="34" charset="0"/>
                          <a:ea typeface="+mn-ea"/>
                          <a:cs typeface="+mn-cs"/>
                        </a:rPr>
                        <a:t>          463,980</a:t>
                      </a:r>
                      <a:endParaRPr lang="en-ZA" sz="1300" b="1"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1" i="0" u="none" strike="noStrike" kern="1200" dirty="0" smtClean="0">
                          <a:solidFill>
                            <a:srgbClr val="000000"/>
                          </a:solidFill>
                          <a:effectLst/>
                          <a:latin typeface="Arial Narrow" panose="020B0606020202030204" pitchFamily="34" charset="0"/>
                          <a:ea typeface="+mn-ea"/>
                          <a:cs typeface="+mn-cs"/>
                        </a:rPr>
                        <a:t>              452,618 </a:t>
                      </a:r>
                      <a:endParaRPr lang="en-ZA" sz="1300" b="1"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ZA" sz="1300" b="1" i="0" u="none" strike="noStrike" kern="1200" dirty="0">
                          <a:solidFill>
                            <a:srgbClr val="000000"/>
                          </a:solidFill>
                          <a:effectLst/>
                          <a:latin typeface="Arial Narrow" panose="020B0606020202030204" pitchFamily="34" charset="0"/>
                          <a:ea typeface="+mn-ea"/>
                          <a:cs typeface="+mn-cs"/>
                        </a:rPr>
                        <a:t>97.6%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1" i="0" u="none" strike="noStrike" kern="1200">
                          <a:solidFill>
                            <a:srgbClr val="000000"/>
                          </a:solidFill>
                          <a:effectLst/>
                          <a:latin typeface="Arial Narrow" panose="020B0606020202030204" pitchFamily="34" charset="0"/>
                          <a:ea typeface="+mn-ea"/>
                          <a:cs typeface="+mn-cs"/>
                        </a:rPr>
                        <a:t>     </a:t>
                      </a:r>
                      <a:r>
                        <a:rPr lang="en-ZA" sz="1300" b="1" i="0" u="none" strike="noStrike" kern="1200" smtClean="0">
                          <a:solidFill>
                            <a:srgbClr val="000000"/>
                          </a:solidFill>
                          <a:effectLst/>
                          <a:latin typeface="Arial Narrow" panose="020B0606020202030204" pitchFamily="34" charset="0"/>
                          <a:ea typeface="+mn-ea"/>
                          <a:cs typeface="+mn-cs"/>
                        </a:rPr>
                        <a:t>        </a:t>
                      </a:r>
                      <a:r>
                        <a:rPr lang="en-ZA" sz="1300" b="1" i="0" u="none" strike="noStrike" kern="1200" dirty="0" smtClean="0">
                          <a:solidFill>
                            <a:srgbClr val="000000"/>
                          </a:solidFill>
                          <a:effectLst/>
                          <a:latin typeface="Arial Narrow" panose="020B0606020202030204" pitchFamily="34" charset="0"/>
                          <a:ea typeface="+mn-ea"/>
                          <a:cs typeface="+mn-cs"/>
                        </a:rPr>
                        <a:t>11,362 </a:t>
                      </a:r>
                      <a:endParaRPr lang="en-ZA" sz="1300" b="1"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0" i="0" u="none" strike="noStrike" dirty="0">
                          <a:solidFill>
                            <a:srgbClr val="000000"/>
                          </a:solidFill>
                          <a:effectLst/>
                          <a:latin typeface="Arial Narrow" panose="020B0606020202030204" pitchFamily="34" charset="0"/>
                        </a:rPr>
                        <a:t>- Compensation of Employees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tabLst/>
                      </a:pPr>
                      <a:r>
                        <a:rPr lang="en-ZA" sz="1300" b="0" i="0" u="none" strike="noStrike" kern="1200" dirty="0" smtClean="0">
                          <a:solidFill>
                            <a:srgbClr val="000000"/>
                          </a:solidFill>
                          <a:effectLst/>
                          <a:latin typeface="Arial Narrow" panose="020B0606020202030204" pitchFamily="34" charset="0"/>
                          <a:ea typeface="+mn-ea"/>
                          <a:cs typeface="+mn-cs"/>
                        </a:rPr>
                        <a:t>            253,059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252,906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99.9%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a:t>
                      </a:r>
                      <a:r>
                        <a:rPr lang="en-ZA" sz="1300" b="0" i="0" u="none" strike="noStrike" kern="1200" baseline="0" dirty="0" smtClean="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153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0" i="0" u="none" strike="noStrike" dirty="0">
                          <a:solidFill>
                            <a:srgbClr val="000000"/>
                          </a:solidFill>
                          <a:effectLst/>
                          <a:latin typeface="Arial Narrow" panose="020B0606020202030204" pitchFamily="34" charset="0"/>
                        </a:rPr>
                        <a:t>- Goods and Services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210,921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199,712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94.7%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11,209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1" i="0" u="none" strike="noStrike" dirty="0">
                          <a:solidFill>
                            <a:srgbClr val="000000"/>
                          </a:solidFill>
                          <a:effectLst/>
                          <a:latin typeface="Arial Narrow" panose="020B0606020202030204" pitchFamily="34" charset="0"/>
                        </a:rPr>
                        <a:t>Transfers and Subsidies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1" i="0" u="none" strike="noStrike" kern="1200" dirty="0">
                          <a:solidFill>
                            <a:srgbClr val="000000"/>
                          </a:solidFill>
                          <a:effectLst/>
                          <a:latin typeface="Arial Narrow" panose="020B0606020202030204" pitchFamily="34" charset="0"/>
                          <a:ea typeface="+mn-ea"/>
                          <a:cs typeface="+mn-cs"/>
                        </a:rPr>
                        <a:t>  </a:t>
                      </a:r>
                      <a:r>
                        <a:rPr lang="en-ZA" sz="1300" b="1" i="0" u="none" strike="noStrike" kern="1200" dirty="0" smtClean="0">
                          <a:solidFill>
                            <a:srgbClr val="000000"/>
                          </a:solidFill>
                          <a:effectLst/>
                          <a:latin typeface="Arial Narrow" panose="020B0606020202030204" pitchFamily="34" charset="0"/>
                          <a:ea typeface="+mn-ea"/>
                          <a:cs typeface="+mn-cs"/>
                        </a:rPr>
                        <a:t>       1,236,203 </a:t>
                      </a:r>
                      <a:endParaRPr lang="en-ZA" sz="1300" b="1"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1" i="0" u="none" strike="noStrike" kern="1200" dirty="0">
                          <a:solidFill>
                            <a:srgbClr val="000000"/>
                          </a:solidFill>
                          <a:effectLst/>
                          <a:latin typeface="Arial Narrow" panose="020B0606020202030204" pitchFamily="34" charset="0"/>
                          <a:ea typeface="+mn-ea"/>
                          <a:cs typeface="+mn-cs"/>
                        </a:rPr>
                        <a:t>       </a:t>
                      </a:r>
                      <a:r>
                        <a:rPr lang="en-ZA" sz="1300" b="1" i="0" u="none" strike="noStrike" kern="1200" dirty="0" smtClean="0">
                          <a:solidFill>
                            <a:srgbClr val="000000"/>
                          </a:solidFill>
                          <a:effectLst/>
                          <a:latin typeface="Arial Narrow" panose="020B0606020202030204" pitchFamily="34" charset="0"/>
                          <a:ea typeface="+mn-ea"/>
                          <a:cs typeface="+mn-cs"/>
                        </a:rPr>
                        <a:t>    1,230,784 </a:t>
                      </a:r>
                      <a:endParaRPr lang="en-ZA" sz="1300" b="1"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ZA" sz="1300" b="1" i="0" u="none" strike="noStrike" kern="1200" dirty="0">
                          <a:solidFill>
                            <a:srgbClr val="000000"/>
                          </a:solidFill>
                          <a:effectLst/>
                          <a:latin typeface="Arial Narrow" panose="020B0606020202030204" pitchFamily="34" charset="0"/>
                          <a:ea typeface="+mn-ea"/>
                          <a:cs typeface="+mn-cs"/>
                        </a:rPr>
                        <a:t>99.6%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1" i="0" u="none" strike="noStrike" kern="1200" dirty="0">
                          <a:solidFill>
                            <a:srgbClr val="000000"/>
                          </a:solidFill>
                          <a:effectLst/>
                          <a:latin typeface="Arial Narrow" panose="020B0606020202030204" pitchFamily="34" charset="0"/>
                          <a:ea typeface="+mn-ea"/>
                          <a:cs typeface="+mn-cs"/>
                        </a:rPr>
                        <a:t>    </a:t>
                      </a:r>
                      <a:r>
                        <a:rPr lang="en-ZA" sz="1300" b="1" i="0" u="none" strike="noStrike" kern="1200" dirty="0" smtClean="0">
                          <a:solidFill>
                            <a:srgbClr val="000000"/>
                          </a:solidFill>
                          <a:effectLst/>
                          <a:latin typeface="Arial Narrow" panose="020B0606020202030204" pitchFamily="34" charset="0"/>
                          <a:ea typeface="+mn-ea"/>
                          <a:cs typeface="+mn-cs"/>
                        </a:rPr>
                        <a:t>          5,419 </a:t>
                      </a:r>
                      <a:endParaRPr lang="en-ZA" sz="1300" b="1"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0" i="0" u="none" strike="noStrike" dirty="0">
                          <a:solidFill>
                            <a:srgbClr val="000000"/>
                          </a:solidFill>
                          <a:effectLst/>
                          <a:latin typeface="Arial Narrow" panose="020B0606020202030204" pitchFamily="34" charset="0"/>
                        </a:rPr>
                        <a:t>- Departmental Agencies and  Accounts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1,050,536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1,045,570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99.5%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4,966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0" i="0" u="none" strike="noStrike" dirty="0">
                          <a:solidFill>
                            <a:srgbClr val="000000"/>
                          </a:solidFill>
                          <a:effectLst/>
                          <a:latin typeface="Arial Narrow" panose="020B0606020202030204" pitchFamily="34" charset="0"/>
                        </a:rPr>
                        <a:t>- </a:t>
                      </a:r>
                      <a:r>
                        <a:rPr lang="en-ZA" sz="1200" b="0" i="0" u="none" strike="noStrike" dirty="0" smtClean="0">
                          <a:solidFill>
                            <a:srgbClr val="000000"/>
                          </a:solidFill>
                          <a:effectLst/>
                          <a:latin typeface="Arial Narrow" panose="020B0606020202030204" pitchFamily="34" charset="0"/>
                        </a:rPr>
                        <a:t>Higher</a:t>
                      </a:r>
                      <a:r>
                        <a:rPr lang="en-ZA" sz="1200" b="0" i="0" u="none" strike="noStrike" baseline="0" dirty="0" smtClean="0">
                          <a:solidFill>
                            <a:srgbClr val="000000"/>
                          </a:solidFill>
                          <a:effectLst/>
                          <a:latin typeface="Arial Narrow" panose="020B0606020202030204" pitchFamily="34" charset="0"/>
                        </a:rPr>
                        <a:t> Education Institutions</a:t>
                      </a:r>
                      <a:endParaRPr lang="en-ZA"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3,809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3,800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99.8%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9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0" i="0" u="none" strike="noStrike" dirty="0">
                          <a:solidFill>
                            <a:srgbClr val="000000"/>
                          </a:solidFill>
                          <a:effectLst/>
                          <a:latin typeface="Arial Narrow" panose="020B0606020202030204" pitchFamily="34" charset="0"/>
                        </a:rPr>
                        <a:t>- Foreign </a:t>
                      </a:r>
                      <a:r>
                        <a:rPr lang="en-ZA" sz="1200" b="0" i="0" u="none" strike="noStrike" dirty="0" smtClean="0">
                          <a:solidFill>
                            <a:srgbClr val="000000"/>
                          </a:solidFill>
                          <a:effectLst/>
                          <a:latin typeface="Arial Narrow" panose="020B0606020202030204" pitchFamily="34" charset="0"/>
                        </a:rPr>
                        <a:t>Governments and International Organisations</a:t>
                      </a:r>
                      <a:endParaRPr lang="en-ZA"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6,004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5,810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ZA" sz="1300" b="0" i="0" u="none" strike="noStrike" kern="1200">
                          <a:solidFill>
                            <a:srgbClr val="000000"/>
                          </a:solidFill>
                          <a:effectLst/>
                          <a:latin typeface="Arial Narrow" panose="020B0606020202030204" pitchFamily="34" charset="0"/>
                          <a:ea typeface="+mn-ea"/>
                          <a:cs typeface="+mn-cs"/>
                        </a:rPr>
                        <a:t>96.8%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194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b="0" i="0" u="none" strike="noStrike" dirty="0" smtClean="0">
                          <a:solidFill>
                            <a:srgbClr val="000000"/>
                          </a:solidFill>
                          <a:effectLst/>
                          <a:latin typeface="Arial Narrow" panose="020B0606020202030204" pitchFamily="34" charset="0"/>
                        </a:rPr>
                        <a:t>- Public Corporations and Private Enterprises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72,916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smtClean="0">
                          <a:solidFill>
                            <a:srgbClr val="000000"/>
                          </a:solidFill>
                          <a:effectLst/>
                          <a:latin typeface="Arial Narrow" panose="020B0606020202030204" pitchFamily="34" charset="0"/>
                          <a:ea typeface="+mn-ea"/>
                          <a:cs typeface="+mn-cs"/>
                        </a:rPr>
                        <a:t>                72,915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1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0" i="0" u="none" strike="noStrike" dirty="0">
                          <a:solidFill>
                            <a:srgbClr val="000000"/>
                          </a:solidFill>
                          <a:effectLst/>
                          <a:latin typeface="Arial Narrow" panose="020B0606020202030204" pitchFamily="34" charset="0"/>
                        </a:rPr>
                        <a:t>- Non-Profit Institutions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24,450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24,200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99.0%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250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0" i="0" u="none" strike="noStrike" dirty="0">
                          <a:solidFill>
                            <a:srgbClr val="000000"/>
                          </a:solidFill>
                          <a:effectLst/>
                          <a:latin typeface="Arial Narrow" panose="020B0606020202030204" pitchFamily="34" charset="0"/>
                        </a:rPr>
                        <a:t>- Households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78,488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78,489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a:t>
                      </a:r>
                      <a:r>
                        <a:rPr lang="en-ZA" sz="1300" b="0" i="0" u="none" strike="noStrike" kern="1200" dirty="0">
                          <a:solidFill>
                            <a:srgbClr val="000000"/>
                          </a:solidFill>
                          <a:effectLst/>
                          <a:latin typeface="Arial Narrow" panose="020B0606020202030204" pitchFamily="34" charset="0"/>
                          <a:ea typeface="+mn-ea"/>
                          <a:cs typeface="+mn-cs"/>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1" i="0" u="none" strike="noStrike" dirty="0">
                          <a:solidFill>
                            <a:srgbClr val="000000"/>
                          </a:solidFill>
                          <a:effectLst/>
                          <a:latin typeface="Arial Narrow" panose="020B0606020202030204" pitchFamily="34" charset="0"/>
                        </a:rPr>
                        <a:t>Capital Assets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1" i="0" u="none" strike="noStrike" kern="1200" dirty="0">
                          <a:solidFill>
                            <a:srgbClr val="000000"/>
                          </a:solidFill>
                          <a:effectLst/>
                          <a:latin typeface="Arial Narrow" panose="020B0606020202030204" pitchFamily="34" charset="0"/>
                          <a:ea typeface="+mn-ea"/>
                          <a:cs typeface="+mn-cs"/>
                        </a:rPr>
                        <a:t>        </a:t>
                      </a:r>
                      <a:r>
                        <a:rPr lang="en-ZA" sz="1300" b="1" i="0" u="none" strike="noStrike" kern="1200" dirty="0" smtClean="0">
                          <a:solidFill>
                            <a:srgbClr val="000000"/>
                          </a:solidFill>
                          <a:effectLst/>
                          <a:latin typeface="Arial Narrow" panose="020B0606020202030204" pitchFamily="34" charset="0"/>
                          <a:ea typeface="+mn-ea"/>
                          <a:cs typeface="+mn-cs"/>
                        </a:rPr>
                        <a:t>      93,415 </a:t>
                      </a:r>
                      <a:endParaRPr lang="en-ZA" sz="1300" b="1"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1" i="0" u="none" strike="noStrike" kern="1200" dirty="0">
                          <a:solidFill>
                            <a:srgbClr val="000000"/>
                          </a:solidFill>
                          <a:effectLst/>
                          <a:latin typeface="Arial Narrow" panose="020B0606020202030204" pitchFamily="34" charset="0"/>
                          <a:ea typeface="+mn-ea"/>
                          <a:cs typeface="+mn-cs"/>
                        </a:rPr>
                        <a:t>         </a:t>
                      </a:r>
                      <a:r>
                        <a:rPr lang="en-ZA" sz="1300" b="1" i="0" u="none" strike="noStrike" kern="1200" dirty="0" smtClean="0">
                          <a:solidFill>
                            <a:srgbClr val="000000"/>
                          </a:solidFill>
                          <a:effectLst/>
                          <a:latin typeface="Arial Narrow" panose="020B0606020202030204" pitchFamily="34" charset="0"/>
                          <a:ea typeface="+mn-ea"/>
                          <a:cs typeface="+mn-cs"/>
                        </a:rPr>
                        <a:t>       93,413 </a:t>
                      </a:r>
                      <a:endParaRPr lang="en-ZA" sz="1300" b="1"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ZA" sz="1300" b="1" i="0" u="none" strike="noStrike" kern="1200" dirty="0">
                          <a:solidFill>
                            <a:srgbClr val="000000"/>
                          </a:solidFill>
                          <a:effectLst/>
                          <a:latin typeface="Arial Narrow" panose="020B0606020202030204" pitchFamily="34" charset="0"/>
                          <a:ea typeface="+mn-ea"/>
                          <a:cs typeface="+mn-cs"/>
                        </a:rPr>
                        <a:t>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1" i="0" u="none" strike="noStrike" kern="1200" dirty="0">
                          <a:solidFill>
                            <a:srgbClr val="000000"/>
                          </a:solidFill>
                          <a:effectLst/>
                          <a:latin typeface="Arial Narrow" panose="020B0606020202030204" pitchFamily="34" charset="0"/>
                          <a:ea typeface="+mn-ea"/>
                          <a:cs typeface="+mn-cs"/>
                        </a:rPr>
                        <a:t>             </a:t>
                      </a:r>
                      <a:r>
                        <a:rPr lang="en-ZA" sz="1300" b="1" i="0" u="none" strike="noStrike" kern="1200" dirty="0" smtClean="0">
                          <a:solidFill>
                            <a:srgbClr val="000000"/>
                          </a:solidFill>
                          <a:effectLst/>
                          <a:latin typeface="Arial Narrow" panose="020B0606020202030204" pitchFamily="34" charset="0"/>
                          <a:ea typeface="+mn-ea"/>
                          <a:cs typeface="+mn-cs"/>
                        </a:rPr>
                        <a:t>        2 </a:t>
                      </a:r>
                      <a:endParaRPr lang="en-ZA" sz="1300" b="1"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0" i="0" u="none" strike="noStrike" dirty="0">
                          <a:solidFill>
                            <a:srgbClr val="000000"/>
                          </a:solidFill>
                          <a:effectLst/>
                          <a:latin typeface="Arial Narrow" panose="020B0606020202030204" pitchFamily="34" charset="0"/>
                        </a:rPr>
                        <a:t>- Buildings and other fixed structures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87,160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87,160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0" i="0" u="none" strike="noStrike" dirty="0">
                          <a:solidFill>
                            <a:srgbClr val="000000"/>
                          </a:solidFill>
                          <a:effectLst/>
                          <a:latin typeface="Arial Narrow" panose="020B0606020202030204" pitchFamily="34" charset="0"/>
                        </a:rPr>
                        <a:t>- Machinery and Equipment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6,213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6,211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2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0" i="0" u="none" strike="noStrike" dirty="0">
                          <a:solidFill>
                            <a:srgbClr val="000000"/>
                          </a:solidFill>
                          <a:effectLst/>
                          <a:latin typeface="Arial Narrow" panose="020B0606020202030204" pitchFamily="34" charset="0"/>
                        </a:rPr>
                        <a:t>- Software and other intangible </a:t>
                      </a:r>
                      <a:r>
                        <a:rPr lang="en-ZA" sz="1200" b="0" i="0" u="none" strike="noStrike" dirty="0" smtClean="0">
                          <a:solidFill>
                            <a:srgbClr val="000000"/>
                          </a:solidFill>
                          <a:effectLst/>
                          <a:latin typeface="Arial Narrow" panose="020B0606020202030204" pitchFamily="34" charset="0"/>
                        </a:rPr>
                        <a:t>assets</a:t>
                      </a:r>
                      <a:endParaRPr lang="en-ZA"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42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42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ZA" sz="1300" b="0" i="0" u="none" strike="noStrike" kern="1200" dirty="0">
                          <a:solidFill>
                            <a:srgbClr val="000000"/>
                          </a:solidFill>
                          <a:effectLst/>
                          <a:latin typeface="Arial Narrow" panose="020B0606020202030204" pitchFamily="34" charset="0"/>
                          <a:ea typeface="+mn-ea"/>
                          <a:cs typeface="+mn-cs"/>
                        </a:rPr>
                        <a:t>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0" i="0" u="none" strike="noStrike" kern="1200">
                          <a:solidFill>
                            <a:srgbClr val="000000"/>
                          </a:solidFill>
                          <a:effectLst/>
                          <a:latin typeface="Arial Narrow" panose="020B0606020202030204" pitchFamily="34" charset="0"/>
                          <a:ea typeface="+mn-ea"/>
                          <a:cs typeface="+mn-cs"/>
                        </a:rPr>
                        <a:t>                  </a:t>
                      </a:r>
                      <a:r>
                        <a:rPr lang="en-ZA" sz="1300" b="0" i="0" u="none" strike="noStrike" kern="1200" smtClean="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 </a:t>
                      </a:r>
                      <a:endParaRPr lang="en-ZA" sz="130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1" i="0" u="none" strike="noStrike" dirty="0">
                          <a:solidFill>
                            <a:srgbClr val="000000"/>
                          </a:solidFill>
                          <a:effectLst/>
                          <a:latin typeface="Arial Narrow" panose="020B0606020202030204" pitchFamily="34" charset="0"/>
                        </a:rPr>
                        <a:t>Payment for Financial Assets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1" i="0" u="none" strike="noStrike" kern="1200" dirty="0">
                          <a:solidFill>
                            <a:srgbClr val="000000"/>
                          </a:solidFill>
                          <a:effectLst/>
                          <a:latin typeface="Arial Narrow" panose="020B0606020202030204" pitchFamily="34" charset="0"/>
                          <a:ea typeface="+mn-ea"/>
                          <a:cs typeface="+mn-cs"/>
                        </a:rPr>
                        <a:t>               </a:t>
                      </a:r>
                      <a:r>
                        <a:rPr lang="en-ZA" sz="1300" b="1" i="0" u="none" strike="noStrike" kern="1200" dirty="0" smtClean="0">
                          <a:solidFill>
                            <a:srgbClr val="000000"/>
                          </a:solidFill>
                          <a:effectLst/>
                          <a:latin typeface="Arial Narrow" panose="020B0606020202030204" pitchFamily="34" charset="0"/>
                          <a:ea typeface="+mn-ea"/>
                          <a:cs typeface="+mn-cs"/>
                        </a:rPr>
                        <a:t>    580 </a:t>
                      </a:r>
                      <a:endParaRPr lang="en-ZA" sz="1300" b="1"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1" i="0" u="none" strike="noStrike" kern="1200" dirty="0">
                          <a:solidFill>
                            <a:srgbClr val="000000"/>
                          </a:solidFill>
                          <a:effectLst/>
                          <a:latin typeface="Arial Narrow" panose="020B0606020202030204" pitchFamily="34" charset="0"/>
                          <a:ea typeface="+mn-ea"/>
                          <a:cs typeface="+mn-cs"/>
                        </a:rPr>
                        <a:t>           </a:t>
                      </a:r>
                      <a:r>
                        <a:rPr lang="en-ZA" sz="1300" b="1" i="0" u="none" strike="noStrike" kern="1200" dirty="0" smtClean="0">
                          <a:solidFill>
                            <a:srgbClr val="000000"/>
                          </a:solidFill>
                          <a:effectLst/>
                          <a:latin typeface="Arial Narrow" panose="020B0606020202030204" pitchFamily="34" charset="0"/>
                          <a:ea typeface="+mn-ea"/>
                          <a:cs typeface="+mn-cs"/>
                        </a:rPr>
                        <a:t>         579 </a:t>
                      </a:r>
                      <a:endParaRPr lang="en-ZA" sz="1300" b="1"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ZA" sz="1300" b="1" i="0" u="none" strike="noStrike" kern="1200" dirty="0">
                          <a:solidFill>
                            <a:srgbClr val="000000"/>
                          </a:solidFill>
                          <a:effectLst/>
                          <a:latin typeface="Arial Narrow" panose="020B0606020202030204" pitchFamily="34" charset="0"/>
                          <a:ea typeface="+mn-ea"/>
                          <a:cs typeface="+mn-cs"/>
                        </a:rPr>
                        <a:t>99.8%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1" i="0" u="none" strike="noStrike" kern="1200" dirty="0">
                          <a:solidFill>
                            <a:srgbClr val="000000"/>
                          </a:solidFill>
                          <a:effectLst/>
                          <a:latin typeface="Arial Narrow" panose="020B0606020202030204" pitchFamily="34" charset="0"/>
                          <a:ea typeface="+mn-ea"/>
                          <a:cs typeface="+mn-cs"/>
                        </a:rPr>
                        <a:t>            </a:t>
                      </a:r>
                      <a:r>
                        <a:rPr lang="en-ZA" sz="1300" b="1" i="0" u="none" strike="noStrike" kern="1200" dirty="0" smtClean="0">
                          <a:solidFill>
                            <a:srgbClr val="000000"/>
                          </a:solidFill>
                          <a:effectLst/>
                          <a:latin typeface="Arial Narrow" panose="020B0606020202030204" pitchFamily="34" charset="0"/>
                          <a:ea typeface="+mn-ea"/>
                          <a:cs typeface="+mn-cs"/>
                        </a:rPr>
                        <a:t>         1 </a:t>
                      </a:r>
                      <a:endParaRPr lang="en-ZA" sz="1300" b="1"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1" i="0" u="none" strike="noStrike" dirty="0">
                          <a:solidFill>
                            <a:srgbClr val="000000"/>
                          </a:solidFill>
                          <a:effectLst/>
                          <a:latin typeface="Arial Narrow" panose="020B0606020202030204" pitchFamily="34" charset="0"/>
                        </a:rPr>
                        <a:t>Total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1" i="0" u="none" strike="noStrike" kern="1200" dirty="0">
                          <a:solidFill>
                            <a:srgbClr val="000000"/>
                          </a:solidFill>
                          <a:effectLst/>
                          <a:latin typeface="Arial Narrow" panose="020B0606020202030204" pitchFamily="34" charset="0"/>
                          <a:ea typeface="+mn-ea"/>
                          <a:cs typeface="+mn-cs"/>
                        </a:rPr>
                        <a:t>  </a:t>
                      </a:r>
                      <a:r>
                        <a:rPr lang="en-ZA" sz="1300" b="1" i="0" u="none" strike="noStrike" kern="1200" dirty="0" smtClean="0">
                          <a:solidFill>
                            <a:srgbClr val="000000"/>
                          </a:solidFill>
                          <a:effectLst/>
                          <a:latin typeface="Arial Narrow" panose="020B0606020202030204" pitchFamily="34" charset="0"/>
                          <a:ea typeface="+mn-ea"/>
                          <a:cs typeface="+mn-cs"/>
                        </a:rPr>
                        <a:t>       1,794,178 </a:t>
                      </a:r>
                      <a:endParaRPr lang="en-ZA" sz="1300" b="1"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1" i="0" u="none" strike="noStrike" kern="1200" dirty="0">
                          <a:solidFill>
                            <a:srgbClr val="000000"/>
                          </a:solidFill>
                          <a:effectLst/>
                          <a:latin typeface="Arial Narrow" panose="020B0606020202030204" pitchFamily="34" charset="0"/>
                          <a:ea typeface="+mn-ea"/>
                          <a:cs typeface="+mn-cs"/>
                        </a:rPr>
                        <a:t>          </a:t>
                      </a:r>
                      <a:r>
                        <a:rPr lang="en-ZA" sz="1300" b="1" i="0" u="none" strike="noStrike" kern="1200" dirty="0" smtClean="0">
                          <a:solidFill>
                            <a:srgbClr val="000000"/>
                          </a:solidFill>
                          <a:effectLst/>
                          <a:latin typeface="Arial Narrow" panose="020B0606020202030204" pitchFamily="34" charset="0"/>
                          <a:ea typeface="+mn-ea"/>
                          <a:cs typeface="+mn-cs"/>
                        </a:rPr>
                        <a:t>1,777,394 </a:t>
                      </a:r>
                      <a:endParaRPr lang="en-ZA" sz="1300" b="1"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ZA" sz="1300" b="1" i="0" u="none" strike="noStrike" kern="1200" dirty="0">
                          <a:solidFill>
                            <a:srgbClr val="000000"/>
                          </a:solidFill>
                          <a:effectLst/>
                          <a:latin typeface="Arial Narrow" panose="020B0606020202030204" pitchFamily="34" charset="0"/>
                          <a:ea typeface="+mn-ea"/>
                          <a:cs typeface="+mn-cs"/>
                        </a:rPr>
                        <a:t>99.1%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en-ZA" sz="1300" b="1" i="0" u="none" strike="noStrike" kern="1200" dirty="0" smtClean="0">
                          <a:solidFill>
                            <a:srgbClr val="000000"/>
                          </a:solidFill>
                          <a:effectLst/>
                          <a:latin typeface="Arial Narrow" panose="020B0606020202030204" pitchFamily="34" charset="0"/>
                          <a:ea typeface="+mn-ea"/>
                          <a:cs typeface="+mn-cs"/>
                        </a:rPr>
                        <a:t>             16,784 </a:t>
                      </a:r>
                      <a:endParaRPr lang="en-ZA" sz="1300" b="1"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1"/>
          </p:nvPr>
        </p:nvSpPr>
        <p:spPr/>
        <p:txBody>
          <a:bodyPr/>
          <a:lstStyle/>
          <a:p>
            <a:r>
              <a:rPr lang="en-ZA" dirty="0" smtClean="0">
                <a:solidFill>
                  <a:prstClr val="black">
                    <a:tint val="75000"/>
                  </a:prstClr>
                </a:solidFill>
              </a:rPr>
              <a:t>2015-16 Quarter 4 Report - Actual Data</a:t>
            </a:r>
            <a:endParaRPr lang="en-ZA" dirty="0">
              <a:solidFill>
                <a:prstClr val="black">
                  <a:tint val="75000"/>
                </a:prstClr>
              </a:solidFill>
            </a:endParaRPr>
          </a:p>
        </p:txBody>
      </p:sp>
    </p:spTree>
    <p:extLst>
      <p:ext uri="{BB962C8B-B14F-4D97-AF65-F5344CB8AC3E}">
        <p14:creationId xmlns:p14="http://schemas.microsoft.com/office/powerpoint/2010/main" val="41505409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r="80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676399" y="1484313"/>
            <a:ext cx="7086601" cy="2520950"/>
          </a:xfrm>
        </p:spPr>
        <p:txBody>
          <a:bodyPr>
            <a:normAutofit/>
          </a:bodyPr>
          <a:lstStyle/>
          <a:p>
            <a:pPr eaLnBrk="1" hangingPunct="1"/>
            <a:r>
              <a:rPr lang="en-US" sz="4000" b="1" dirty="0" smtClean="0">
                <a:latin typeface="Arial Narrow" pitchFamily="34" charset="0"/>
              </a:rPr>
              <a:t>Thank You</a:t>
            </a:r>
          </a:p>
        </p:txBody>
      </p:sp>
      <p:sp>
        <p:nvSpPr>
          <p:cNvPr id="3" name="Slide Number Placeholder 2"/>
          <p:cNvSpPr>
            <a:spLocks noGrp="1"/>
          </p:cNvSpPr>
          <p:nvPr>
            <p:ph type="sldNum" sz="quarter" idx="12"/>
          </p:nvPr>
        </p:nvSpPr>
        <p:spPr/>
        <p:txBody>
          <a:bodyPr/>
          <a:lstStyle/>
          <a:p>
            <a:fld id="{E2F236E4-C43B-47D9-92F3-DF5FF92BE2C0}" type="slidenum">
              <a:rPr lang="en-ZA" smtClean="0"/>
              <a:pPr/>
              <a:t>50</a:t>
            </a:fld>
            <a:endParaRPr lang="en-ZA" dirty="0"/>
          </a:p>
        </p:txBody>
      </p:sp>
      <p:sp>
        <p:nvSpPr>
          <p:cNvPr id="4" name="Footer Placeholder 3"/>
          <p:cNvSpPr>
            <a:spLocks noGrp="1"/>
          </p:cNvSpPr>
          <p:nvPr>
            <p:ph type="ftr" sz="quarter" idx="11"/>
          </p:nvPr>
        </p:nvSpPr>
        <p:spPr/>
        <p:txBody>
          <a:bodyPr/>
          <a:lstStyle/>
          <a:p>
            <a:r>
              <a:rPr lang="en-ZA" dirty="0" smtClean="0"/>
              <a:t>2015-16 Quarter 4 Report - Actual Data</a:t>
            </a:r>
            <a:endParaRPr lang="en-ZA" dirty="0"/>
          </a:p>
        </p:txBody>
      </p:sp>
    </p:spTree>
    <p:extLst>
      <p:ext uri="{BB962C8B-B14F-4D97-AF65-F5344CB8AC3E}">
        <p14:creationId xmlns:p14="http://schemas.microsoft.com/office/powerpoint/2010/main" val="2475060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905000" y="2209800"/>
            <a:ext cx="6934200" cy="239871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solidFill>
              <a:schemeClr val="accent6">
                <a:lumMod val="75000"/>
              </a:schemeClr>
            </a:solidFill>
          </a:ln>
        </p:spPr>
        <p:txBody>
          <a:bodyPr/>
          <a:lstStyle/>
          <a:p>
            <a:pPr algn="ctr">
              <a:defRPr/>
            </a:pPr>
            <a:endParaRPr lang="en-US" sz="4000" b="1" dirty="0">
              <a:solidFill>
                <a:prstClr val="black"/>
              </a:solidFill>
              <a:latin typeface="Arial Narrow" pitchFamily="34" charset="0"/>
              <a:ea typeface="+mj-ea"/>
              <a:cs typeface="+mj-cs"/>
            </a:endParaRPr>
          </a:p>
          <a:p>
            <a:pPr algn="ctr">
              <a:defRPr/>
            </a:pPr>
            <a:r>
              <a:rPr lang="en-US" sz="5400" b="1" dirty="0" smtClean="0">
                <a:solidFill>
                  <a:prstClr val="black"/>
                </a:solidFill>
                <a:latin typeface="Arial Narrow" pitchFamily="34" charset="0"/>
                <a:ea typeface="+mj-ea"/>
                <a:cs typeface="+mj-cs"/>
              </a:rPr>
              <a:t>2. </a:t>
            </a:r>
            <a:r>
              <a:rPr lang="en-US" sz="5400" b="1" dirty="0" err="1" smtClean="0">
                <a:solidFill>
                  <a:prstClr val="black"/>
                </a:solidFill>
                <a:latin typeface="Arial Narrow" pitchFamily="34" charset="0"/>
                <a:ea typeface="+mj-ea"/>
                <a:cs typeface="+mj-cs"/>
              </a:rPr>
              <a:t>Programme</a:t>
            </a:r>
            <a:r>
              <a:rPr lang="en-US" sz="5400" b="1" dirty="0" smtClean="0">
                <a:solidFill>
                  <a:prstClr val="black"/>
                </a:solidFill>
                <a:latin typeface="Arial Narrow" pitchFamily="34" charset="0"/>
                <a:ea typeface="+mj-ea"/>
                <a:cs typeface="+mj-cs"/>
              </a:rPr>
              <a:t> </a:t>
            </a:r>
            <a:r>
              <a:rPr lang="en-US" sz="5400" b="1" dirty="0">
                <a:solidFill>
                  <a:prstClr val="black"/>
                </a:solidFill>
                <a:latin typeface="Arial Narrow" pitchFamily="34" charset="0"/>
                <a:ea typeface="+mj-ea"/>
                <a:cs typeface="+mj-cs"/>
              </a:rPr>
              <a:t>Performance Information</a:t>
            </a:r>
          </a:p>
        </p:txBody>
      </p:sp>
      <p:sp>
        <p:nvSpPr>
          <p:cNvPr id="3" name="Slide Number Placeholder 2"/>
          <p:cNvSpPr>
            <a:spLocks noGrp="1"/>
          </p:cNvSpPr>
          <p:nvPr>
            <p:ph type="sldNum" sz="quarter" idx="12"/>
          </p:nvPr>
        </p:nvSpPr>
        <p:spPr/>
        <p:txBody>
          <a:bodyPr/>
          <a:lstStyle/>
          <a:p>
            <a:fld id="{E2F236E4-C43B-47D9-92F3-DF5FF92BE2C0}" type="slidenum">
              <a:rPr lang="en-ZA" smtClean="0"/>
              <a:pPr/>
              <a:t>6</a:t>
            </a:fld>
            <a:endParaRPr lang="en-ZA" dirty="0"/>
          </a:p>
        </p:txBody>
      </p:sp>
      <p:sp>
        <p:nvSpPr>
          <p:cNvPr id="4" name="Footer Placeholder 3"/>
          <p:cNvSpPr>
            <a:spLocks noGrp="1"/>
          </p:cNvSpPr>
          <p:nvPr>
            <p:ph type="ftr" sz="quarter" idx="11"/>
          </p:nvPr>
        </p:nvSpPr>
        <p:spPr/>
        <p:txBody>
          <a:bodyPr/>
          <a:lstStyle/>
          <a:p>
            <a:r>
              <a:rPr lang="en-ZA" dirty="0" smtClean="0"/>
              <a:t>2015-16 Quarter 4 Report - Actual Data</a:t>
            </a:r>
            <a:endParaRPr lang="en-ZA" dirty="0"/>
          </a:p>
        </p:txBody>
      </p:sp>
    </p:spTree>
    <p:extLst>
      <p:ext uri="{BB962C8B-B14F-4D97-AF65-F5344CB8AC3E}">
        <p14:creationId xmlns:p14="http://schemas.microsoft.com/office/powerpoint/2010/main" val="4211293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6705600" cy="457200"/>
          </a:xfrm>
        </p:spPr>
        <p:txBody>
          <a:bodyPr rtlCol="0">
            <a:normAutofit fontScale="90000"/>
          </a:bodyPr>
          <a:lstStyle/>
          <a:p>
            <a:pPr>
              <a:defRPr/>
            </a:pPr>
            <a:r>
              <a:rPr lang="en-US" sz="2800" b="1" kern="0" dirty="0" smtClean="0">
                <a:solidFill>
                  <a:prstClr val="black"/>
                </a:solidFill>
                <a:latin typeface="Arial Narrow" pitchFamily="34" charset="0"/>
              </a:rPr>
              <a:t>4</a:t>
            </a:r>
            <a:r>
              <a:rPr lang="en-US" sz="2800" b="1" kern="0" baseline="30000" dirty="0" smtClean="0">
                <a:solidFill>
                  <a:prstClr val="black"/>
                </a:solidFill>
                <a:latin typeface="Arial Narrow" pitchFamily="34" charset="0"/>
              </a:rPr>
              <a:t>TH</a:t>
            </a:r>
            <a:r>
              <a:rPr lang="en-US" sz="2800" b="1" kern="0" dirty="0" smtClean="0">
                <a:solidFill>
                  <a:prstClr val="black"/>
                </a:solidFill>
                <a:latin typeface="Arial Narrow" pitchFamily="34" charset="0"/>
              </a:rPr>
              <a:t>   QUARTER PERFORMANCE</a:t>
            </a:r>
            <a:endParaRPr lang="en-US" sz="2800" b="1" kern="0" dirty="0">
              <a:solidFill>
                <a:prstClr val="black"/>
              </a:solidFill>
              <a:latin typeface="Arial Narrow" pitchFamily="34" charset="0"/>
            </a:endParaRPr>
          </a:p>
        </p:txBody>
      </p:sp>
      <p:graphicFrame>
        <p:nvGraphicFramePr>
          <p:cNvPr id="6" name="Content Placeholder 5"/>
          <p:cNvGraphicFramePr>
            <a:graphicFrameLocks/>
          </p:cNvGraphicFramePr>
          <p:nvPr>
            <p:extLst/>
          </p:nvPr>
        </p:nvGraphicFramePr>
        <p:xfrm>
          <a:off x="1752600" y="1219200"/>
          <a:ext cx="7108826" cy="4530725"/>
        </p:xfrm>
        <a:graphic>
          <a:graphicData uri="http://schemas.openxmlformats.org/drawingml/2006/table">
            <a:tbl>
              <a:tblPr firstRow="1" bandRow="1">
                <a:tableStyleId>{5C22544A-7EE6-4342-B048-85BDC9FD1C3A}</a:tableStyleId>
              </a:tblPr>
              <a:tblGrid>
                <a:gridCol w="1421765"/>
                <a:gridCol w="1571424"/>
                <a:gridCol w="1496595"/>
                <a:gridCol w="1377616"/>
                <a:gridCol w="1241426"/>
              </a:tblGrid>
              <a:tr h="945034">
                <a:tc rowSpan="2">
                  <a:txBody>
                    <a:bodyPr/>
                    <a:lstStyle/>
                    <a:p>
                      <a:pPr algn="ctr"/>
                      <a:r>
                        <a:rPr lang="en-US" sz="1400" dirty="0" smtClean="0">
                          <a:solidFill>
                            <a:schemeClr val="tx1"/>
                          </a:solidFill>
                          <a:latin typeface="Arial Narrow" pitchFamily="34" charset="0"/>
                        </a:rPr>
                        <a:t>Branches</a:t>
                      </a:r>
                      <a:endParaRPr lang="en-US" sz="1400" dirty="0">
                        <a:solidFill>
                          <a:schemeClr val="tx1"/>
                        </a:solidFill>
                        <a:latin typeface="Arial Narrow" pitchFamily="34"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pPr algn="ctr"/>
                      <a:r>
                        <a:rPr lang="en-US" sz="1400" smtClean="0">
                          <a:solidFill>
                            <a:schemeClr val="tx1"/>
                          </a:solidFill>
                          <a:latin typeface="Arial Narrow" pitchFamily="34" charset="0"/>
                        </a:rPr>
                        <a:t>Achieved</a:t>
                      </a:r>
                      <a:endParaRPr lang="en-US" sz="1400" dirty="0">
                        <a:solidFill>
                          <a:schemeClr val="tx1"/>
                        </a:solidFill>
                        <a:latin typeface="Arial Narrow" pitchFamily="34"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pPr algn="ctr"/>
                      <a:r>
                        <a:rPr lang="en-US" sz="1400" dirty="0" smtClean="0">
                          <a:solidFill>
                            <a:schemeClr val="tx1"/>
                          </a:solidFill>
                          <a:latin typeface="Arial Narrow" pitchFamily="34" charset="0"/>
                        </a:rPr>
                        <a:t>Not achieved; sig</a:t>
                      </a:r>
                      <a:r>
                        <a:rPr lang="en-US" sz="1400" baseline="0" dirty="0" smtClean="0">
                          <a:solidFill>
                            <a:schemeClr val="tx1"/>
                          </a:solidFill>
                          <a:latin typeface="Arial Narrow" pitchFamily="34" charset="0"/>
                        </a:rPr>
                        <a:t>nificant work done</a:t>
                      </a:r>
                      <a:endParaRPr lang="en-US" sz="1400" dirty="0">
                        <a:solidFill>
                          <a:schemeClr val="tx1"/>
                        </a:solidFill>
                        <a:latin typeface="Arial Narrow" pitchFamily="34"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pPr algn="ctr"/>
                      <a:r>
                        <a:rPr lang="en-US" sz="1400" dirty="0" smtClean="0">
                          <a:solidFill>
                            <a:schemeClr val="tx1"/>
                          </a:solidFill>
                          <a:latin typeface="Arial Narrow" pitchFamily="34" charset="0"/>
                        </a:rPr>
                        <a:t>Not achieved; intervention required</a:t>
                      </a:r>
                      <a:endParaRPr lang="en-US" sz="1400" dirty="0">
                        <a:solidFill>
                          <a:schemeClr val="tx1"/>
                        </a:solidFill>
                        <a:latin typeface="Arial Narrow" pitchFamily="34"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pPr algn="ctr"/>
                      <a:r>
                        <a:rPr lang="en-US" sz="1400" smtClean="0">
                          <a:solidFill>
                            <a:schemeClr val="tx1"/>
                          </a:solidFill>
                          <a:latin typeface="Arial Narrow" pitchFamily="34" charset="0"/>
                        </a:rPr>
                        <a:t>Insufficient information  to express opinion</a:t>
                      </a:r>
                      <a:endParaRPr lang="en-US" sz="1400" dirty="0">
                        <a:solidFill>
                          <a:schemeClr val="tx1"/>
                        </a:solidFill>
                        <a:latin typeface="Arial Narrow" pitchFamily="34"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r>
              <a:tr h="358816">
                <a:tc vMerge="1">
                  <a:txBody>
                    <a:bodyPr/>
                    <a:lstStyle/>
                    <a:p>
                      <a:pPr algn="just"/>
                      <a:endParaRPr lang="en-US" sz="1400" dirty="0">
                        <a:solidFill>
                          <a:schemeClr val="tx2"/>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l"/>
                      <a:endParaRPr lang="en-US" sz="1400" dirty="0">
                        <a:solidFill>
                          <a:schemeClr val="tx1"/>
                        </a:solidFill>
                        <a:latin typeface="Arial Narrow"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endParaRPr lang="en-US" sz="1400" dirty="0">
                        <a:solidFill>
                          <a:schemeClr val="tx1"/>
                        </a:solidFill>
                        <a:latin typeface="Arial Narrow"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sz="1400" dirty="0">
                        <a:solidFill>
                          <a:schemeClr val="tx1"/>
                        </a:solidFill>
                        <a:latin typeface="Arial Narrow"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endParaRPr lang="en-US" sz="1400" dirty="0">
                        <a:solidFill>
                          <a:schemeClr val="tx1"/>
                        </a:solidFill>
                        <a:latin typeface="Arial Narrow"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300"/>
                    </a:solidFill>
                  </a:tcPr>
                </a:tc>
              </a:tr>
              <a:tr h="554541">
                <a:tc>
                  <a:txBody>
                    <a:bodyPr/>
                    <a:lstStyle/>
                    <a:p>
                      <a:pPr algn="just"/>
                      <a:r>
                        <a:rPr lang="en-US" sz="1400" b="1" dirty="0" smtClean="0">
                          <a:solidFill>
                            <a:schemeClr val="tx1"/>
                          </a:solidFill>
                          <a:latin typeface="Arial Narrow" pitchFamily="34" charset="0"/>
                        </a:rPr>
                        <a:t>Chief Operating Officer</a:t>
                      </a:r>
                      <a:endParaRPr lang="en-US" sz="1400" b="1" dirty="0">
                        <a:solidFill>
                          <a:schemeClr val="tx1"/>
                        </a:solidFill>
                        <a:latin typeface="Arial Narrow"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dirty="0" smtClean="0">
                          <a:solidFill>
                            <a:schemeClr val="tx1"/>
                          </a:solidFill>
                          <a:latin typeface="Arial Narrow" pitchFamily="34" charset="0"/>
                        </a:rPr>
                        <a:t>94.12% (16 of 17)</a:t>
                      </a:r>
                      <a:endParaRPr lang="en-US" sz="1400" dirty="0">
                        <a:solidFill>
                          <a:schemeClr val="tx1"/>
                        </a:solidFill>
                        <a:latin typeface="Arial Narrow"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dirty="0" smtClean="0">
                          <a:solidFill>
                            <a:schemeClr val="tx1"/>
                          </a:solidFill>
                          <a:latin typeface="Arial Narrow" pitchFamily="34" charset="0"/>
                        </a:rPr>
                        <a:t>5.88% (1 of 17)</a:t>
                      </a:r>
                      <a:endParaRPr lang="en-US" sz="1400" dirty="0">
                        <a:solidFill>
                          <a:schemeClr val="tx1"/>
                        </a:solidFill>
                        <a:latin typeface="Arial Narrow"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dirty="0" smtClean="0">
                          <a:solidFill>
                            <a:schemeClr val="tx1"/>
                          </a:solidFill>
                          <a:latin typeface="Arial Narrow" pitchFamily="34" charset="0"/>
                        </a:rPr>
                        <a:t>0.00% (0 of 17)</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dirty="0" smtClean="0">
                          <a:solidFill>
                            <a:schemeClr val="tx1"/>
                          </a:solidFill>
                          <a:latin typeface="Arial Narrow" pitchFamily="34" charset="0"/>
                        </a:rPr>
                        <a:t>0.00% (0 of 17)</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831613">
                <a:tc>
                  <a:txBody>
                    <a:bodyPr/>
                    <a:lstStyle/>
                    <a:p>
                      <a:pPr algn="just"/>
                      <a:r>
                        <a:rPr lang="en-US" sz="1400" b="1" smtClean="0">
                          <a:solidFill>
                            <a:schemeClr val="tx1"/>
                          </a:solidFill>
                          <a:latin typeface="Arial Narrow" pitchFamily="34" charset="0"/>
                        </a:rPr>
                        <a:t>Policy &amp; Knowledge Services</a:t>
                      </a:r>
                      <a:endParaRPr lang="en-US" sz="1400" b="1" dirty="0">
                        <a:solidFill>
                          <a:schemeClr val="tx1"/>
                        </a:solidFill>
                        <a:latin typeface="Arial Narrow"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400" dirty="0" smtClean="0">
                          <a:solidFill>
                            <a:schemeClr val="tx1"/>
                          </a:solidFill>
                          <a:latin typeface="Arial Narrow" pitchFamily="34" charset="0"/>
                        </a:rPr>
                        <a:t> 95.24% (20 of  21)</a:t>
                      </a:r>
                      <a:endParaRPr lang="en-US" sz="1400" dirty="0">
                        <a:solidFill>
                          <a:schemeClr val="tx1"/>
                        </a:solidFill>
                        <a:latin typeface="Arial Narrow"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400" dirty="0" smtClean="0">
                          <a:solidFill>
                            <a:schemeClr val="tx1"/>
                          </a:solidFill>
                          <a:latin typeface="Arial Narrow" pitchFamily="34" charset="0"/>
                        </a:rPr>
                        <a:t> 4.76% (1 of 21)</a:t>
                      </a:r>
                      <a:endParaRPr lang="en-US" sz="1400" dirty="0">
                        <a:solidFill>
                          <a:schemeClr val="tx1"/>
                        </a:solidFill>
                        <a:latin typeface="Arial Narrow"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400" dirty="0" smtClean="0">
                          <a:solidFill>
                            <a:schemeClr val="tx1"/>
                          </a:solidFill>
                          <a:latin typeface="Arial Narrow" pitchFamily="34" charset="0"/>
                        </a:rPr>
                        <a:t>0% (0 of  21)</a:t>
                      </a:r>
                      <a:endParaRPr lang="en-US" sz="1400" dirty="0">
                        <a:solidFill>
                          <a:schemeClr val="tx1"/>
                        </a:solidFill>
                        <a:latin typeface="Arial Narrow"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400" dirty="0" smtClean="0">
                          <a:solidFill>
                            <a:schemeClr val="tx1"/>
                          </a:solidFill>
                          <a:latin typeface="Arial Narrow" pitchFamily="34" charset="0"/>
                        </a:rPr>
                        <a:t>0% (0 of  21)</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782879">
                <a:tc>
                  <a:txBody>
                    <a:bodyPr/>
                    <a:lstStyle/>
                    <a:p>
                      <a:pPr algn="just"/>
                      <a:r>
                        <a:rPr lang="en-US" sz="1400" b="1" dirty="0" smtClean="0">
                          <a:solidFill>
                            <a:schemeClr val="tx1"/>
                          </a:solidFill>
                          <a:latin typeface="Arial Narrow" pitchFamily="34" charset="0"/>
                        </a:rPr>
                        <a:t>International</a:t>
                      </a:r>
                      <a:r>
                        <a:rPr lang="en-US" sz="1400" b="1" baseline="0" dirty="0" smtClean="0">
                          <a:solidFill>
                            <a:schemeClr val="tx1"/>
                          </a:solidFill>
                          <a:latin typeface="Arial Narrow" pitchFamily="34" charset="0"/>
                        </a:rPr>
                        <a:t> Tourism Management</a:t>
                      </a:r>
                      <a:endParaRPr lang="en-US" sz="1400" b="1" dirty="0">
                        <a:solidFill>
                          <a:schemeClr val="tx1"/>
                        </a:solidFill>
                        <a:latin typeface="Arial Narrow"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dirty="0" smtClean="0">
                          <a:solidFill>
                            <a:schemeClr val="tx1"/>
                          </a:solidFill>
                          <a:latin typeface="Arial Narrow" pitchFamily="34" charset="0"/>
                        </a:rPr>
                        <a:t>20% (1 of 5)</a:t>
                      </a:r>
                      <a:endParaRPr lang="en-US" sz="1400" dirty="0">
                        <a:solidFill>
                          <a:schemeClr val="tx1"/>
                        </a:solidFill>
                        <a:latin typeface="Arial Narrow"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dirty="0" smtClean="0">
                          <a:solidFill>
                            <a:schemeClr val="tx1"/>
                          </a:solidFill>
                          <a:latin typeface="Arial Narrow" pitchFamily="34" charset="0"/>
                        </a:rPr>
                        <a:t>80% (4 of 5)</a:t>
                      </a:r>
                      <a:endParaRPr lang="en-US" sz="1400" dirty="0">
                        <a:solidFill>
                          <a:schemeClr val="tx1"/>
                        </a:solidFill>
                        <a:latin typeface="Arial Narrow"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dirty="0" smtClean="0">
                          <a:solidFill>
                            <a:schemeClr val="tx1"/>
                          </a:solidFill>
                          <a:latin typeface="Arial Narrow" pitchFamily="34" charset="0"/>
                        </a:rPr>
                        <a:t>0.00%</a:t>
                      </a:r>
                      <a:r>
                        <a:rPr lang="en-US" sz="1400" baseline="0" dirty="0" smtClean="0">
                          <a:solidFill>
                            <a:schemeClr val="tx1"/>
                          </a:solidFill>
                          <a:latin typeface="Arial Narrow" pitchFamily="34" charset="0"/>
                        </a:rPr>
                        <a:t> </a:t>
                      </a:r>
                      <a:r>
                        <a:rPr lang="en-US" sz="1400" dirty="0" smtClean="0">
                          <a:solidFill>
                            <a:schemeClr val="tx1"/>
                          </a:solidFill>
                          <a:latin typeface="Arial Narrow" pitchFamily="34" charset="0"/>
                        </a:rPr>
                        <a:t>(0 of 5)</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dirty="0" smtClean="0">
                          <a:solidFill>
                            <a:schemeClr val="tx1"/>
                          </a:solidFill>
                          <a:latin typeface="Arial Narrow" pitchFamily="34" charset="0"/>
                        </a:rPr>
                        <a:t>0.00% (0 of 5)</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731639">
                <a:tc>
                  <a:txBody>
                    <a:bodyPr/>
                    <a:lstStyle/>
                    <a:p>
                      <a:pPr algn="just"/>
                      <a:r>
                        <a:rPr lang="en-US" sz="1400" b="1" smtClean="0">
                          <a:solidFill>
                            <a:schemeClr val="tx1"/>
                          </a:solidFill>
                          <a:latin typeface="Arial Narrow" pitchFamily="34" charset="0"/>
                        </a:rPr>
                        <a:t>Domestic Tourism Management </a:t>
                      </a:r>
                      <a:endParaRPr lang="en-US" sz="1400" b="1" dirty="0">
                        <a:solidFill>
                          <a:schemeClr val="tx1"/>
                        </a:solidFill>
                        <a:latin typeface="Arial Narrow"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400" dirty="0" smtClean="0">
                          <a:solidFill>
                            <a:schemeClr val="tx1"/>
                          </a:solidFill>
                          <a:latin typeface="Arial Narrow" pitchFamily="34" charset="0"/>
                        </a:rPr>
                        <a:t> 78.57% (11 of 14)</a:t>
                      </a:r>
                      <a:endParaRPr lang="en-US" sz="1400" dirty="0">
                        <a:solidFill>
                          <a:schemeClr val="tx1"/>
                        </a:solidFill>
                        <a:latin typeface="Arial Narrow"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400" dirty="0" smtClean="0">
                          <a:solidFill>
                            <a:schemeClr val="tx1"/>
                          </a:solidFill>
                          <a:latin typeface="Arial Narrow" pitchFamily="34" charset="0"/>
                        </a:rPr>
                        <a:t> 7.14% (1 of 14) </a:t>
                      </a:r>
                      <a:endParaRPr lang="en-US" sz="1400" dirty="0">
                        <a:solidFill>
                          <a:schemeClr val="tx1"/>
                        </a:solidFill>
                        <a:latin typeface="Arial Narrow"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400" dirty="0" smtClean="0">
                          <a:solidFill>
                            <a:schemeClr val="tx1"/>
                          </a:solidFill>
                          <a:latin typeface="Arial Narrow" pitchFamily="34" charset="0"/>
                        </a:rPr>
                        <a:t>14.29% (2 of 14)</a:t>
                      </a:r>
                    </a:p>
                    <a:p>
                      <a:pPr algn="ctr"/>
                      <a:endParaRPr lang="en-US" sz="1400" dirty="0">
                        <a:solidFill>
                          <a:schemeClr val="tx1"/>
                        </a:solidFill>
                        <a:latin typeface="Arial Narrow"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400" dirty="0" smtClean="0">
                          <a:solidFill>
                            <a:schemeClr val="tx1"/>
                          </a:solidFill>
                          <a:latin typeface="Arial Narrow" pitchFamily="34" charset="0"/>
                        </a:rPr>
                        <a:t> 0.00% (0 of 14)</a:t>
                      </a:r>
                      <a:endParaRPr lang="en-US" sz="1400" dirty="0">
                        <a:solidFill>
                          <a:schemeClr val="tx1"/>
                        </a:solidFill>
                        <a:latin typeface="Arial Narrow"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26203">
                <a:tc>
                  <a:txBody>
                    <a:bodyPr/>
                    <a:lstStyle/>
                    <a:p>
                      <a:pPr algn="just"/>
                      <a:r>
                        <a:rPr lang="en-US" sz="1400" b="1" smtClean="0">
                          <a:solidFill>
                            <a:schemeClr val="tx1"/>
                          </a:solidFill>
                          <a:latin typeface="Arial Narrow" pitchFamily="34" charset="0"/>
                        </a:rPr>
                        <a:t>Total</a:t>
                      </a:r>
                      <a:endParaRPr lang="en-US" sz="1400" b="1" dirty="0">
                        <a:solidFill>
                          <a:schemeClr val="tx1"/>
                        </a:solidFill>
                        <a:latin typeface="Arial Narrow"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solidFill>
                            <a:schemeClr val="tx1"/>
                          </a:solidFill>
                          <a:latin typeface="Arial Narrow" pitchFamily="34" charset="0"/>
                        </a:rPr>
                        <a:t> 84.21% (48 of</a:t>
                      </a:r>
                      <a:r>
                        <a:rPr lang="en-US" sz="1400" b="1" baseline="0" dirty="0" smtClean="0">
                          <a:solidFill>
                            <a:schemeClr val="tx1"/>
                          </a:solidFill>
                          <a:latin typeface="Arial Narrow" pitchFamily="34" charset="0"/>
                        </a:rPr>
                        <a:t> 57)</a:t>
                      </a:r>
                      <a:endParaRPr lang="en-US" sz="1400" b="1" dirty="0">
                        <a:solidFill>
                          <a:schemeClr val="tx1"/>
                        </a:solidFill>
                        <a:latin typeface="Arial Narrow"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solidFill>
                            <a:schemeClr val="tx1"/>
                          </a:solidFill>
                          <a:latin typeface="Arial Narrow" pitchFamily="34" charset="0"/>
                        </a:rPr>
                        <a:t>12.28% (7</a:t>
                      </a:r>
                      <a:r>
                        <a:rPr lang="en-US" sz="1400" b="1" baseline="0" dirty="0" smtClean="0">
                          <a:solidFill>
                            <a:schemeClr val="tx1"/>
                          </a:solidFill>
                          <a:latin typeface="Arial Narrow" pitchFamily="34" charset="0"/>
                        </a:rPr>
                        <a:t> of 57)</a:t>
                      </a:r>
                      <a:endParaRPr lang="en-US" sz="1400" b="1" dirty="0">
                        <a:solidFill>
                          <a:schemeClr val="tx1"/>
                        </a:solidFill>
                        <a:latin typeface="Arial Narrow"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baseline="0" dirty="0" smtClean="0">
                          <a:solidFill>
                            <a:schemeClr val="tx1"/>
                          </a:solidFill>
                          <a:latin typeface="Arial Narrow" pitchFamily="34" charset="0"/>
                        </a:rPr>
                        <a:t> 3.51% </a:t>
                      </a:r>
                      <a:r>
                        <a:rPr lang="en-US" sz="1400" b="1" dirty="0" smtClean="0">
                          <a:solidFill>
                            <a:schemeClr val="tx1"/>
                          </a:solidFill>
                          <a:latin typeface="Arial Narrow" pitchFamily="34" charset="0"/>
                        </a:rPr>
                        <a:t>(2 of 57)</a:t>
                      </a:r>
                      <a:endParaRPr lang="en-US" sz="1400" b="1" dirty="0">
                        <a:solidFill>
                          <a:schemeClr val="tx1"/>
                        </a:solidFill>
                        <a:latin typeface="Arial Narrow"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solidFill>
                            <a:schemeClr val="tx1"/>
                          </a:solidFill>
                          <a:latin typeface="Arial Narrow" pitchFamily="34" charset="0"/>
                        </a:rPr>
                        <a:t>0.00% (0 of 57)</a:t>
                      </a:r>
                      <a:endParaRPr lang="en-US" sz="1400" b="1" dirty="0">
                        <a:solidFill>
                          <a:schemeClr val="tx1"/>
                        </a:solidFill>
                        <a:latin typeface="Arial Narrow"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5" name="Footer Placeholder 4"/>
          <p:cNvSpPr>
            <a:spLocks noGrp="1"/>
          </p:cNvSpPr>
          <p:nvPr>
            <p:ph type="ftr" sz="quarter" idx="11"/>
          </p:nvPr>
        </p:nvSpPr>
        <p:spPr/>
        <p:txBody>
          <a:bodyPr/>
          <a:lstStyle/>
          <a:p>
            <a:pPr>
              <a:defRPr/>
            </a:pPr>
            <a:r>
              <a:rPr lang="en-ZA" dirty="0" smtClean="0"/>
              <a:t>2015-16 Quarter 4 Report - Actual Data</a:t>
            </a:r>
            <a:endParaRPr lang="en-ZA" dirty="0"/>
          </a:p>
        </p:txBody>
      </p:sp>
      <p:sp>
        <p:nvSpPr>
          <p:cNvPr id="7" name="Slide Number Placeholder 6"/>
          <p:cNvSpPr>
            <a:spLocks noGrp="1"/>
          </p:cNvSpPr>
          <p:nvPr>
            <p:ph type="sldNum" sz="quarter" idx="12"/>
          </p:nvPr>
        </p:nvSpPr>
        <p:spPr/>
        <p:txBody>
          <a:bodyPr/>
          <a:lstStyle/>
          <a:p>
            <a:pPr>
              <a:defRPr/>
            </a:pPr>
            <a:fld id="{1283D24E-B544-4062-A9EE-39DEBEDCEDAE}" type="slidenum">
              <a:rPr lang="en-ZA" altLang="en-US" smtClean="0"/>
              <a:pPr>
                <a:defRPr/>
              </a:pPr>
              <a:t>7</a:t>
            </a:fld>
            <a:endParaRPr lang="en-ZA" altLang="en-US"/>
          </a:p>
        </p:txBody>
      </p:sp>
    </p:spTree>
    <p:extLst>
      <p:ext uri="{BB962C8B-B14F-4D97-AF65-F5344CB8AC3E}">
        <p14:creationId xmlns:p14="http://schemas.microsoft.com/office/powerpoint/2010/main" val="3203669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4572000" cy="381000"/>
          </a:xfrm>
        </p:spPr>
        <p:txBody>
          <a:bodyPr rtlCol="0">
            <a:normAutofit fontScale="90000"/>
          </a:bodyPr>
          <a:lstStyle/>
          <a:p>
            <a:pPr>
              <a:defRPr/>
            </a:pPr>
            <a:r>
              <a:rPr lang="en-US" sz="2800" b="1" kern="0" dirty="0" smtClean="0">
                <a:latin typeface="Arial Narrow" pitchFamily="34" charset="0"/>
              </a:rPr>
              <a:t>Summary of Overall Performance</a:t>
            </a:r>
            <a:endParaRPr lang="en-ZA" sz="2800" b="1" kern="0" dirty="0">
              <a:latin typeface="Arial Narrow" pitchFamily="34" charset="0"/>
            </a:endParaRPr>
          </a:p>
        </p:txBody>
      </p:sp>
      <p:sp>
        <p:nvSpPr>
          <p:cNvPr id="5123" name="Rectangle 4"/>
          <p:cNvSpPr>
            <a:spLocks noChangeArrowheads="1"/>
          </p:cNvSpPr>
          <p:nvPr/>
        </p:nvSpPr>
        <p:spPr bwMode="auto">
          <a:xfrm>
            <a:off x="1981200" y="838200"/>
            <a:ext cx="5562600" cy="76200"/>
          </a:xfrm>
          <a:prstGeom prst="rect">
            <a:avLst/>
          </a:prstGeom>
          <a:gradFill rotWithShape="0">
            <a:gsLst>
              <a:gs pos="0">
                <a:srgbClr val="764700"/>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ZA" altLang="en-US" sz="1800">
              <a:solidFill>
                <a:prstClr val="black"/>
              </a:solidFill>
              <a:latin typeface="Arial" panose="020B0604020202020204" pitchFamily="34" charset="0"/>
            </a:endParaRPr>
          </a:p>
        </p:txBody>
      </p:sp>
      <p:graphicFrame>
        <p:nvGraphicFramePr>
          <p:cNvPr id="6" name="Chart 5"/>
          <p:cNvGraphicFramePr>
            <a:graphicFrameLocks/>
          </p:cNvGraphicFramePr>
          <p:nvPr>
            <p:extLst/>
          </p:nvPr>
        </p:nvGraphicFramePr>
        <p:xfrm>
          <a:off x="1828800" y="1219200"/>
          <a:ext cx="6858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1"/>
          </p:nvPr>
        </p:nvSpPr>
        <p:spPr/>
        <p:txBody>
          <a:bodyPr/>
          <a:lstStyle/>
          <a:p>
            <a:pPr>
              <a:defRPr/>
            </a:pPr>
            <a:r>
              <a:rPr lang="en-ZA" dirty="0" smtClean="0"/>
              <a:t>2015-16 Quarter 4 Report - Actual Data</a:t>
            </a:r>
            <a:endParaRPr lang="en-ZA" dirty="0"/>
          </a:p>
        </p:txBody>
      </p:sp>
      <p:sp>
        <p:nvSpPr>
          <p:cNvPr id="7" name="Slide Number Placeholder 6"/>
          <p:cNvSpPr>
            <a:spLocks noGrp="1"/>
          </p:cNvSpPr>
          <p:nvPr>
            <p:ph type="sldNum" sz="quarter" idx="12"/>
          </p:nvPr>
        </p:nvSpPr>
        <p:spPr/>
        <p:txBody>
          <a:bodyPr/>
          <a:lstStyle/>
          <a:p>
            <a:pPr>
              <a:defRPr/>
            </a:pPr>
            <a:fld id="{1283D24E-B544-4062-A9EE-39DEBEDCEDAE}" type="slidenum">
              <a:rPr lang="en-ZA" altLang="en-US" smtClean="0"/>
              <a:pPr>
                <a:defRPr/>
              </a:pPr>
              <a:t>8</a:t>
            </a:fld>
            <a:endParaRPr lang="en-ZA" altLang="en-US"/>
          </a:p>
        </p:txBody>
      </p:sp>
    </p:spTree>
    <p:extLst>
      <p:ext uri="{BB962C8B-B14F-4D97-AF65-F5344CB8AC3E}">
        <p14:creationId xmlns:p14="http://schemas.microsoft.com/office/powerpoint/2010/main" val="1558907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752600" y="1676400"/>
            <a:ext cx="6858000" cy="3581400"/>
          </a:xfrm>
          <a:prstGeom prst="rect">
            <a:avLst/>
          </a:prstGeom>
        </p:spPr>
        <p:txBody>
          <a:bodyPr/>
          <a:lstStyle/>
          <a:p>
            <a:pPr algn="ctr" eaLnBrk="0" hangingPunct="0">
              <a:defRPr/>
            </a:pPr>
            <a:r>
              <a:rPr lang="en-US" sz="4000" b="1" kern="0" dirty="0">
                <a:solidFill>
                  <a:prstClr val="black"/>
                </a:solidFill>
                <a:latin typeface="Arial Narrow" pitchFamily="34" charset="0"/>
                <a:ea typeface="+mj-ea"/>
                <a:cs typeface="+mj-cs"/>
              </a:rPr>
              <a:t>PROGRAMME 1</a:t>
            </a:r>
          </a:p>
          <a:p>
            <a:pPr algn="ctr" eaLnBrk="0" hangingPunct="0">
              <a:defRPr/>
            </a:pPr>
            <a:endParaRPr lang="en-US" sz="4000" b="1" kern="0" dirty="0">
              <a:solidFill>
                <a:prstClr val="black"/>
              </a:solidFill>
              <a:latin typeface="Arial Narrow" pitchFamily="34" charset="0"/>
              <a:ea typeface="+mj-ea"/>
              <a:cs typeface="+mj-cs"/>
            </a:endParaRPr>
          </a:p>
          <a:p>
            <a:pPr algn="ctr" eaLnBrk="0" hangingPunct="0">
              <a:defRPr/>
            </a:pPr>
            <a:r>
              <a:rPr lang="en-US" sz="4000" b="1" kern="0" dirty="0" smtClean="0">
                <a:solidFill>
                  <a:prstClr val="black"/>
                </a:solidFill>
                <a:latin typeface="Arial Narrow" pitchFamily="34" charset="0"/>
                <a:ea typeface="+mj-ea"/>
                <a:cs typeface="+mj-cs"/>
              </a:rPr>
              <a:t>ADMINISTRATION</a:t>
            </a:r>
            <a:r>
              <a:rPr lang="en-US" sz="4000" b="1" kern="0" dirty="0" smtClean="0">
                <a:solidFill>
                  <a:srgbClr val="1F497D"/>
                </a:solidFill>
                <a:latin typeface="Arial Narrow" pitchFamily="34" charset="0"/>
                <a:ea typeface="+mj-ea"/>
                <a:cs typeface="+mj-cs"/>
              </a:rPr>
              <a:t/>
            </a:r>
            <a:br>
              <a:rPr lang="en-US" sz="4000" b="1" kern="0" dirty="0" smtClean="0">
                <a:solidFill>
                  <a:srgbClr val="1F497D"/>
                </a:solidFill>
                <a:latin typeface="Arial Narrow" pitchFamily="34" charset="0"/>
                <a:ea typeface="+mj-ea"/>
                <a:cs typeface="+mj-cs"/>
              </a:rPr>
            </a:br>
            <a:r>
              <a:rPr lang="en-US" sz="4000" b="1" kern="0" dirty="0">
                <a:solidFill>
                  <a:srgbClr val="1F497D"/>
                </a:solidFill>
                <a:latin typeface="Arial Narrow" pitchFamily="34" charset="0"/>
                <a:ea typeface="+mj-ea"/>
                <a:cs typeface="+mj-cs"/>
              </a:rPr>
              <a:t/>
            </a:r>
            <a:br>
              <a:rPr lang="en-US" sz="4000" b="1" kern="0" dirty="0">
                <a:solidFill>
                  <a:srgbClr val="1F497D"/>
                </a:solidFill>
                <a:latin typeface="Arial Narrow" pitchFamily="34" charset="0"/>
                <a:ea typeface="+mj-ea"/>
                <a:cs typeface="+mj-cs"/>
              </a:rPr>
            </a:br>
            <a:endParaRPr lang="en-US" sz="4000" b="1" kern="0" dirty="0">
              <a:solidFill>
                <a:srgbClr val="1F497D"/>
              </a:solidFill>
              <a:latin typeface="Arial Narrow" pitchFamily="34" charset="0"/>
              <a:ea typeface="+mj-ea"/>
              <a:cs typeface="+mj-cs"/>
            </a:endParaRPr>
          </a:p>
        </p:txBody>
      </p:sp>
      <p:sp>
        <p:nvSpPr>
          <p:cNvPr id="3" name="Slide Number Placeholder 2"/>
          <p:cNvSpPr>
            <a:spLocks noGrp="1"/>
          </p:cNvSpPr>
          <p:nvPr>
            <p:ph type="sldNum" sz="quarter" idx="12"/>
          </p:nvPr>
        </p:nvSpPr>
        <p:spPr/>
        <p:txBody>
          <a:bodyPr/>
          <a:lstStyle/>
          <a:p>
            <a:fld id="{E2F236E4-C43B-47D9-92F3-DF5FF92BE2C0}" type="slidenum">
              <a:rPr lang="en-ZA" smtClean="0"/>
              <a:pPr/>
              <a:t>9</a:t>
            </a:fld>
            <a:endParaRPr lang="en-ZA" dirty="0"/>
          </a:p>
        </p:txBody>
      </p:sp>
      <p:sp>
        <p:nvSpPr>
          <p:cNvPr id="4" name="Footer Placeholder 3"/>
          <p:cNvSpPr>
            <a:spLocks noGrp="1"/>
          </p:cNvSpPr>
          <p:nvPr>
            <p:ph type="ftr" sz="quarter" idx="11"/>
          </p:nvPr>
        </p:nvSpPr>
        <p:spPr/>
        <p:txBody>
          <a:bodyPr/>
          <a:lstStyle/>
          <a:p>
            <a:r>
              <a:rPr lang="en-ZA" dirty="0" smtClean="0"/>
              <a:t>2015-16 Quarter 4 Report - Actual Data</a:t>
            </a:r>
            <a:endParaRPr lang="en-ZA" dirty="0"/>
          </a:p>
        </p:txBody>
      </p:sp>
    </p:spTree>
    <p:extLst>
      <p:ext uri="{BB962C8B-B14F-4D97-AF65-F5344CB8AC3E}">
        <p14:creationId xmlns:p14="http://schemas.microsoft.com/office/powerpoint/2010/main" val="2424869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5941</TotalTime>
  <Words>4740</Words>
  <Application>Microsoft Office PowerPoint</Application>
  <PresentationFormat>On-screen Show (4:3)</PresentationFormat>
  <Paragraphs>896</Paragraphs>
  <Slides>50</Slides>
  <Notes>4</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50</vt:i4>
      </vt:variant>
    </vt:vector>
  </HeadingPairs>
  <TitlesOfParts>
    <vt:vector size="62" baseType="lpstr">
      <vt:lpstr>Arial</vt:lpstr>
      <vt:lpstr>Arial Narrow</vt:lpstr>
      <vt:lpstr>Calibri</vt:lpstr>
      <vt:lpstr>Times</vt:lpstr>
      <vt:lpstr>Times New Roman</vt:lpstr>
      <vt:lpstr>Office Theme</vt:lpstr>
      <vt:lpstr>1_Office Theme</vt:lpstr>
      <vt:lpstr>2_Office Theme</vt:lpstr>
      <vt:lpstr>3_Office Theme</vt:lpstr>
      <vt:lpstr>4_Office Theme</vt:lpstr>
      <vt:lpstr>5_Office Theme</vt:lpstr>
      <vt:lpstr>6_Office Theme</vt:lpstr>
      <vt:lpstr>PowerPoint Presentation</vt:lpstr>
      <vt:lpstr> Contents </vt:lpstr>
      <vt:lpstr>PowerPoint Presentation</vt:lpstr>
      <vt:lpstr>Budget and Expenditure Review as at 31 March 2016</vt:lpstr>
      <vt:lpstr>Expenditure per Economical Classification  as at 31 March 2016</vt:lpstr>
      <vt:lpstr>PowerPoint Presentation</vt:lpstr>
      <vt:lpstr>4TH   QUARTER PERFORMANCE</vt:lpstr>
      <vt:lpstr>Summary of Overall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Workforce Representativity as at end of 31 March 2016</vt:lpstr>
      <vt:lpstr>Employees per Occupational Bands: March 2016</vt:lpstr>
      <vt:lpstr>PowerPoint Presentation</vt:lpstr>
      <vt:lpstr>PowerPoint Presentation</vt:lpstr>
      <vt:lpstr>PowerPoint Presentation</vt:lpstr>
      <vt:lpstr>PowerPoint Presentation</vt:lpstr>
      <vt:lpstr>LIST OF ACRONYMS AND ABBREVIATIONS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Itumeleng Rabotapi</dc:creator>
  <cp:lastModifiedBy>PvanNiekerk</cp:lastModifiedBy>
  <cp:revision>1490</cp:revision>
  <cp:lastPrinted>2016-09-06T13:00:53Z</cp:lastPrinted>
  <dcterms:created xsi:type="dcterms:W3CDTF">2013-05-24T14:21:56Z</dcterms:created>
  <dcterms:modified xsi:type="dcterms:W3CDTF">2016-09-06T13:01:18Z</dcterms:modified>
</cp:coreProperties>
</file>