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732" r:id="rId4"/>
    <p:sldMasterId id="2147483756" r:id="rId5"/>
    <p:sldMasterId id="2147483768" r:id="rId6"/>
    <p:sldMasterId id="2147483780" r:id="rId7"/>
    <p:sldMasterId id="2147483792" r:id="rId8"/>
  </p:sldMasterIdLst>
  <p:notesMasterIdLst>
    <p:notesMasterId r:id="rId79"/>
  </p:notesMasterIdLst>
  <p:handoutMasterIdLst>
    <p:handoutMasterId r:id="rId80"/>
  </p:handoutMasterIdLst>
  <p:sldIdLst>
    <p:sldId id="563" r:id="rId9"/>
    <p:sldId id="572" r:id="rId10"/>
    <p:sldId id="571" r:id="rId11"/>
    <p:sldId id="582" r:id="rId12"/>
    <p:sldId id="583" r:id="rId13"/>
    <p:sldId id="509" r:id="rId14"/>
    <p:sldId id="602" r:id="rId15"/>
    <p:sldId id="603" r:id="rId16"/>
    <p:sldId id="607" r:id="rId17"/>
    <p:sldId id="608" r:id="rId18"/>
    <p:sldId id="609" r:id="rId19"/>
    <p:sldId id="610" r:id="rId20"/>
    <p:sldId id="512" r:id="rId21"/>
    <p:sldId id="513" r:id="rId22"/>
    <p:sldId id="514" r:id="rId23"/>
    <p:sldId id="515" r:id="rId24"/>
    <p:sldId id="614" r:id="rId25"/>
    <p:sldId id="516" r:id="rId26"/>
    <p:sldId id="517" r:id="rId27"/>
    <p:sldId id="518" r:id="rId28"/>
    <p:sldId id="519" r:id="rId29"/>
    <p:sldId id="520" r:id="rId30"/>
    <p:sldId id="564" r:id="rId31"/>
    <p:sldId id="521" r:id="rId32"/>
    <p:sldId id="522" r:id="rId33"/>
    <p:sldId id="573" r:id="rId34"/>
    <p:sldId id="565" r:id="rId35"/>
    <p:sldId id="523" r:id="rId36"/>
    <p:sldId id="524" r:id="rId37"/>
    <p:sldId id="574" r:id="rId38"/>
    <p:sldId id="575" r:id="rId39"/>
    <p:sldId id="525" r:id="rId40"/>
    <p:sldId id="576" r:id="rId41"/>
    <p:sldId id="577" r:id="rId42"/>
    <p:sldId id="526" r:id="rId43"/>
    <p:sldId id="527" r:id="rId44"/>
    <p:sldId id="578" r:id="rId45"/>
    <p:sldId id="528" r:id="rId46"/>
    <p:sldId id="529" r:id="rId47"/>
    <p:sldId id="537" r:id="rId48"/>
    <p:sldId id="538" r:id="rId49"/>
    <p:sldId id="615" r:id="rId50"/>
    <p:sldId id="586" r:id="rId51"/>
    <p:sldId id="588" r:id="rId52"/>
    <p:sldId id="589" r:id="rId53"/>
    <p:sldId id="591" r:id="rId54"/>
    <p:sldId id="616" r:id="rId55"/>
    <p:sldId id="592" r:id="rId56"/>
    <p:sldId id="540" r:id="rId57"/>
    <p:sldId id="541" r:id="rId58"/>
    <p:sldId id="594" r:id="rId59"/>
    <p:sldId id="595" r:id="rId60"/>
    <p:sldId id="593" r:id="rId61"/>
    <p:sldId id="617" r:id="rId62"/>
    <p:sldId id="596" r:id="rId63"/>
    <p:sldId id="597" r:id="rId64"/>
    <p:sldId id="598" r:id="rId65"/>
    <p:sldId id="599" r:id="rId66"/>
    <p:sldId id="600" r:id="rId67"/>
    <p:sldId id="618" r:id="rId68"/>
    <p:sldId id="601" r:id="rId69"/>
    <p:sldId id="619" r:id="rId70"/>
    <p:sldId id="547" r:id="rId71"/>
    <p:sldId id="553" r:id="rId72"/>
    <p:sldId id="554" r:id="rId73"/>
    <p:sldId id="611" r:id="rId74"/>
    <p:sldId id="606" r:id="rId75"/>
    <p:sldId id="604" r:id="rId76"/>
    <p:sldId id="620" r:id="rId77"/>
    <p:sldId id="550" r:id="rId7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9" autoAdjust="0"/>
    <p:restoredTop sz="87454" autoAdjust="0"/>
  </p:normalViewPr>
  <p:slideViewPr>
    <p:cSldViewPr>
      <p:cViewPr varScale="1">
        <p:scale>
          <a:sx n="75" d="100"/>
          <a:sy n="75" d="100"/>
        </p:scale>
        <p:origin x="1704" y="43"/>
      </p:cViewPr>
      <p:guideLst>
        <p:guide orient="horz" pos="2160"/>
        <p:guide pos="2880"/>
      </p:guideLst>
    </p:cSldViewPr>
  </p:slideViewPr>
  <p:outlineViewPr>
    <p:cViewPr>
      <p:scale>
        <a:sx n="33" d="100"/>
        <a:sy n="33" d="100"/>
      </p:scale>
      <p:origin x="0" y="-7068"/>
    </p:cViewPr>
  </p:outlineViewPr>
  <p:notesTextViewPr>
    <p:cViewPr>
      <p:scale>
        <a:sx n="1" d="1"/>
        <a:sy n="1" d="1"/>
      </p:scale>
      <p:origin x="0" y="0"/>
    </p:cViewPr>
  </p:notesTextViewPr>
  <p:sorterViewPr>
    <p:cViewPr varScale="1">
      <p:scale>
        <a:sx n="1" d="1"/>
        <a:sy n="1" d="1"/>
      </p:scale>
      <p:origin x="0" y="-9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84EA20F-6685-4930-8E9A-6A0C40A44A98}" type="datetimeFigureOut">
              <a:rPr lang="en-ZA" smtClean="0"/>
              <a:t>2016/09/07</a:t>
            </a:fld>
            <a:endParaRPr lang="en-ZA" dirty="0"/>
          </a:p>
        </p:txBody>
      </p:sp>
      <p:sp>
        <p:nvSpPr>
          <p:cNvPr id="4" name="Footer Placeholder 3"/>
          <p:cNvSpPr>
            <a:spLocks noGrp="1"/>
          </p:cNvSpPr>
          <p:nvPr>
            <p:ph type="ftr" sz="quarter" idx="2"/>
          </p:nvPr>
        </p:nvSpPr>
        <p:spPr>
          <a:xfrm>
            <a:off x="1"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4E4DD5E-5E3C-4767-9A46-754F7732CC41}" type="slidenum">
              <a:rPr lang="en-ZA" smtClean="0"/>
              <a:t>‹#›</a:t>
            </a:fld>
            <a:endParaRPr lang="en-ZA" dirty="0"/>
          </a:p>
        </p:txBody>
      </p:sp>
    </p:spTree>
    <p:extLst>
      <p:ext uri="{BB962C8B-B14F-4D97-AF65-F5344CB8AC3E}">
        <p14:creationId xmlns:p14="http://schemas.microsoft.com/office/powerpoint/2010/main" val="712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65332325-A9D3-4E7D-BAAE-F0C67C86AFFF}" type="datetimeFigureOut">
              <a:rPr lang="en-ZA" smtClean="0"/>
              <a:pPr/>
              <a:t>2016/09/07</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FE5E5C04-7694-4E27-8632-56F0971B2F33}" type="slidenum">
              <a:rPr lang="en-ZA" smtClean="0"/>
              <a:pPr/>
              <a:t>‹#›</a:t>
            </a:fld>
            <a:endParaRPr lang="en-ZA" dirty="0"/>
          </a:p>
        </p:txBody>
      </p:sp>
    </p:spTree>
    <p:extLst>
      <p:ext uri="{BB962C8B-B14F-4D97-AF65-F5344CB8AC3E}">
        <p14:creationId xmlns:p14="http://schemas.microsoft.com/office/powerpoint/2010/main" val="166863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5E5C04-7694-4E27-8632-56F0971B2F33}"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229309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E5E5C04-7694-4E27-8632-56F0971B2F33}" type="slidenum">
              <a:rPr lang="en-ZA" smtClean="0"/>
              <a:pPr/>
              <a:t>2</a:t>
            </a:fld>
            <a:endParaRPr lang="en-ZA" dirty="0"/>
          </a:p>
        </p:txBody>
      </p:sp>
    </p:spTree>
    <p:extLst>
      <p:ext uri="{BB962C8B-B14F-4D97-AF65-F5344CB8AC3E}">
        <p14:creationId xmlns:p14="http://schemas.microsoft.com/office/powerpoint/2010/main" val="345242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5E5C04-7694-4E27-8632-56F0971B2F33}" type="slidenum">
              <a:rPr lang="en-ZA" smtClean="0"/>
              <a:pPr/>
              <a:t>37</a:t>
            </a:fld>
            <a:endParaRPr lang="en-ZA" dirty="0"/>
          </a:p>
        </p:txBody>
      </p:sp>
    </p:spTree>
    <p:extLst>
      <p:ext uri="{BB962C8B-B14F-4D97-AF65-F5344CB8AC3E}">
        <p14:creationId xmlns:p14="http://schemas.microsoft.com/office/powerpoint/2010/main" val="393382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5E5C04-7694-4E27-8632-56F0971B2F33}" type="slidenum">
              <a:rPr lang="en-ZA" smtClean="0"/>
              <a:pPr/>
              <a:t>58</a:t>
            </a:fld>
            <a:endParaRPr lang="en-ZA" dirty="0"/>
          </a:p>
        </p:txBody>
      </p:sp>
    </p:spTree>
    <p:extLst>
      <p:ext uri="{BB962C8B-B14F-4D97-AF65-F5344CB8AC3E}">
        <p14:creationId xmlns:p14="http://schemas.microsoft.com/office/powerpoint/2010/main" val="276370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5E5C04-7694-4E27-8632-56F0971B2F33}" type="slidenum">
              <a:rPr lang="en-ZA" smtClean="0"/>
              <a:pPr/>
              <a:t>70</a:t>
            </a:fld>
            <a:endParaRPr lang="en-ZA" dirty="0"/>
          </a:p>
        </p:txBody>
      </p:sp>
    </p:spTree>
    <p:extLst>
      <p:ext uri="{BB962C8B-B14F-4D97-AF65-F5344CB8AC3E}">
        <p14:creationId xmlns:p14="http://schemas.microsoft.com/office/powerpoint/2010/main" val="176646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22D3DB1-F0C7-4E76-94CC-E2694EC018A8}" type="datetime1">
              <a:rPr lang="en-ZA" smtClean="0"/>
              <a:t>2016/09/07</a:t>
            </a:fld>
            <a:endParaRPr lang="en-ZA" dirty="0"/>
          </a:p>
        </p:txBody>
      </p:sp>
      <p:sp>
        <p:nvSpPr>
          <p:cNvPr id="5" name="Footer Placeholder 4"/>
          <p:cNvSpPr>
            <a:spLocks noGrp="1"/>
          </p:cNvSpPr>
          <p:nvPr>
            <p:ph type="ftr" sz="quarter" idx="11"/>
          </p:nvPr>
        </p:nvSpPr>
        <p:spPr/>
        <p:txBody>
          <a:bodyPr/>
          <a:lstStyle/>
          <a:p>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75122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511AEC0-FFB2-4595-BC57-ED3B96A183DC}" type="datetime1">
              <a:rPr lang="en-ZA" smtClean="0"/>
              <a:t>2016/09/07</a:t>
            </a:fld>
            <a:endParaRPr lang="en-ZA" dirty="0"/>
          </a:p>
        </p:txBody>
      </p:sp>
      <p:sp>
        <p:nvSpPr>
          <p:cNvPr id="5" name="Footer Placeholder 4"/>
          <p:cNvSpPr>
            <a:spLocks noGrp="1"/>
          </p:cNvSpPr>
          <p:nvPr>
            <p:ph type="ftr" sz="quarter" idx="11"/>
          </p:nvPr>
        </p:nvSpPr>
        <p:spPr/>
        <p:txBody>
          <a:bodyPr/>
          <a:lstStyle/>
          <a:p>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248629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7CDF7ED-6476-4DEC-9F8A-36B7895D25DF}" type="datetime1">
              <a:rPr lang="en-ZA" smtClean="0"/>
              <a:t>2016/09/07</a:t>
            </a:fld>
            <a:endParaRPr lang="en-ZA" dirty="0"/>
          </a:p>
        </p:txBody>
      </p:sp>
      <p:sp>
        <p:nvSpPr>
          <p:cNvPr id="5" name="Footer Placeholder 4"/>
          <p:cNvSpPr>
            <a:spLocks noGrp="1"/>
          </p:cNvSpPr>
          <p:nvPr>
            <p:ph type="ftr" sz="quarter" idx="11"/>
          </p:nvPr>
        </p:nvSpPr>
        <p:spPr/>
        <p:txBody>
          <a:bodyPr/>
          <a:lstStyle/>
          <a:p>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1375028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017BC9C2-7763-463F-99CF-DF1A16A0060F}"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E1A7618-99BF-484A-ACEB-4CF007491C2B}" type="slidenum">
              <a:rPr lang="en-ZA" altLang="en-US"/>
              <a:pPr>
                <a:defRPr/>
              </a:pPr>
              <a:t>‹#›</a:t>
            </a:fld>
            <a:endParaRPr lang="en-ZA" altLang="en-US" dirty="0"/>
          </a:p>
        </p:txBody>
      </p:sp>
    </p:spTree>
    <p:extLst>
      <p:ext uri="{BB962C8B-B14F-4D97-AF65-F5344CB8AC3E}">
        <p14:creationId xmlns:p14="http://schemas.microsoft.com/office/powerpoint/2010/main" val="324367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57FC54DA-30D2-4622-AF4C-FBBDF8B8EADE}"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93462A1-61B0-495A-8AA0-5F7BCE45609D}" type="slidenum">
              <a:rPr lang="en-ZA" altLang="en-US"/>
              <a:pPr>
                <a:defRPr/>
              </a:pPr>
              <a:t>‹#›</a:t>
            </a:fld>
            <a:endParaRPr lang="en-ZA" altLang="en-US" dirty="0"/>
          </a:p>
        </p:txBody>
      </p:sp>
    </p:spTree>
    <p:extLst>
      <p:ext uri="{BB962C8B-B14F-4D97-AF65-F5344CB8AC3E}">
        <p14:creationId xmlns:p14="http://schemas.microsoft.com/office/powerpoint/2010/main" val="383685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577C5C-CC93-4CB9-AF3F-6B66FDE3F1D6}"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B8173A0-1299-4AB9-B3A7-24FA827DCFA9}" type="slidenum">
              <a:rPr lang="en-ZA" altLang="en-US"/>
              <a:pPr>
                <a:defRPr/>
              </a:pPr>
              <a:t>‹#›</a:t>
            </a:fld>
            <a:endParaRPr lang="en-ZA" altLang="en-US" dirty="0"/>
          </a:p>
        </p:txBody>
      </p:sp>
    </p:spTree>
    <p:extLst>
      <p:ext uri="{BB962C8B-B14F-4D97-AF65-F5344CB8AC3E}">
        <p14:creationId xmlns:p14="http://schemas.microsoft.com/office/powerpoint/2010/main" val="876640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8783E7D9-3FAD-4B0D-87DC-E53F3FA48085}" type="datetime1">
              <a:rPr lang="en-ZA" smtClean="0"/>
              <a:t>2016/09/07</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4DDB9D9-DB8E-423C-B5C9-2BC52F8D4F8E}" type="slidenum">
              <a:rPr lang="en-ZA" altLang="en-US"/>
              <a:pPr>
                <a:defRPr/>
              </a:pPr>
              <a:t>‹#›</a:t>
            </a:fld>
            <a:endParaRPr lang="en-ZA" altLang="en-US" dirty="0"/>
          </a:p>
        </p:txBody>
      </p:sp>
    </p:spTree>
    <p:extLst>
      <p:ext uri="{BB962C8B-B14F-4D97-AF65-F5344CB8AC3E}">
        <p14:creationId xmlns:p14="http://schemas.microsoft.com/office/powerpoint/2010/main" val="228392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E9AC9CB3-8A33-462B-939A-C71D91551668}" type="datetime1">
              <a:rPr lang="en-ZA" smtClean="0"/>
              <a:t>2016/09/07</a:t>
            </a:fld>
            <a:endParaRPr lang="en-ZA" dirty="0"/>
          </a:p>
        </p:txBody>
      </p:sp>
      <p:sp>
        <p:nvSpPr>
          <p:cNvPr id="8"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9"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EC89ABC-87F3-41F2-875C-DFB71D9088A4}" type="slidenum">
              <a:rPr lang="en-ZA" altLang="en-US"/>
              <a:pPr>
                <a:defRPr/>
              </a:pPr>
              <a:t>‹#›</a:t>
            </a:fld>
            <a:endParaRPr lang="en-ZA" altLang="en-US" dirty="0"/>
          </a:p>
        </p:txBody>
      </p:sp>
    </p:spTree>
    <p:extLst>
      <p:ext uri="{BB962C8B-B14F-4D97-AF65-F5344CB8AC3E}">
        <p14:creationId xmlns:p14="http://schemas.microsoft.com/office/powerpoint/2010/main" val="1909615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23B5A3C6-8890-4930-AD39-FFE98DA1261F}" type="datetime1">
              <a:rPr lang="en-ZA" smtClean="0"/>
              <a:t>2016/09/07</a:t>
            </a:fld>
            <a:endParaRPr lang="en-ZA" dirty="0"/>
          </a:p>
        </p:txBody>
      </p:sp>
      <p:sp>
        <p:nvSpPr>
          <p:cNvPr id="4"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5"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E634F56-36DE-4081-82D2-A2751EB0D547}" type="slidenum">
              <a:rPr lang="en-ZA" altLang="en-US"/>
              <a:pPr>
                <a:defRPr/>
              </a:pPr>
              <a:t>‹#›</a:t>
            </a:fld>
            <a:endParaRPr lang="en-ZA" altLang="en-US" dirty="0"/>
          </a:p>
        </p:txBody>
      </p:sp>
    </p:spTree>
    <p:extLst>
      <p:ext uri="{BB962C8B-B14F-4D97-AF65-F5344CB8AC3E}">
        <p14:creationId xmlns:p14="http://schemas.microsoft.com/office/powerpoint/2010/main" val="3829491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692D71-7FE6-4279-97D1-DC0B7910CCCC}" type="datetime1">
              <a:rPr lang="en-ZA" smtClean="0"/>
              <a:t>2016/09/07</a:t>
            </a:fld>
            <a:endParaRPr lang="en-ZA" dirty="0"/>
          </a:p>
        </p:txBody>
      </p:sp>
      <p:sp>
        <p:nvSpPr>
          <p:cNvPr id="3"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4"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B36EA35-0189-49B9-94A9-A25BE87183B1}" type="slidenum">
              <a:rPr lang="en-ZA" altLang="en-US"/>
              <a:pPr>
                <a:defRPr/>
              </a:pPr>
              <a:t>‹#›</a:t>
            </a:fld>
            <a:endParaRPr lang="en-ZA" altLang="en-US" dirty="0"/>
          </a:p>
        </p:txBody>
      </p:sp>
    </p:spTree>
    <p:extLst>
      <p:ext uri="{BB962C8B-B14F-4D97-AF65-F5344CB8AC3E}">
        <p14:creationId xmlns:p14="http://schemas.microsoft.com/office/powerpoint/2010/main" val="3836596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51AD06-82A7-4B67-A32A-7B50ED6E5661}" type="datetime1">
              <a:rPr lang="en-ZA" smtClean="0"/>
              <a:t>2016/09/07</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C1111C2-05C3-4DE1-B279-CB92746454C2}" type="slidenum">
              <a:rPr lang="en-ZA" altLang="en-US"/>
              <a:pPr>
                <a:defRPr/>
              </a:pPr>
              <a:t>‹#›</a:t>
            </a:fld>
            <a:endParaRPr lang="en-ZA" altLang="en-US" dirty="0"/>
          </a:p>
        </p:txBody>
      </p:sp>
    </p:spTree>
    <p:extLst>
      <p:ext uri="{BB962C8B-B14F-4D97-AF65-F5344CB8AC3E}">
        <p14:creationId xmlns:p14="http://schemas.microsoft.com/office/powerpoint/2010/main" val="133643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8EE169F-7A14-4C81-8406-13A1284A4C08}" type="datetime1">
              <a:rPr lang="en-ZA" smtClean="0"/>
              <a:t>2016/09/07</a:t>
            </a:fld>
            <a:endParaRPr lang="en-ZA" dirty="0"/>
          </a:p>
        </p:txBody>
      </p:sp>
      <p:sp>
        <p:nvSpPr>
          <p:cNvPr id="5" name="Footer Placeholder 4"/>
          <p:cNvSpPr>
            <a:spLocks noGrp="1"/>
          </p:cNvSpPr>
          <p:nvPr>
            <p:ph type="ftr" sz="quarter" idx="11"/>
          </p:nvPr>
        </p:nvSpPr>
        <p:spPr/>
        <p:txBody>
          <a:bodyPr/>
          <a:lstStyle/>
          <a:p>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1112464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F0BED4-D1EB-47C8-BBCB-B3D1FF108519}" type="datetime1">
              <a:rPr lang="en-ZA" smtClean="0"/>
              <a:t>2016/09/07</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96D6608-CF86-4F66-9EA1-02DFACA67E61}" type="slidenum">
              <a:rPr lang="en-ZA" altLang="en-US"/>
              <a:pPr>
                <a:defRPr/>
              </a:pPr>
              <a:t>‹#›</a:t>
            </a:fld>
            <a:endParaRPr lang="en-ZA" altLang="en-US" dirty="0"/>
          </a:p>
        </p:txBody>
      </p:sp>
    </p:spTree>
    <p:extLst>
      <p:ext uri="{BB962C8B-B14F-4D97-AF65-F5344CB8AC3E}">
        <p14:creationId xmlns:p14="http://schemas.microsoft.com/office/powerpoint/2010/main" val="4178132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55FB1DE6-FA95-4BE0-AACC-31B4832E8F76}"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D5BD7DD-7922-40AC-8660-4AF5F6BA3220}" type="slidenum">
              <a:rPr lang="en-ZA" altLang="en-US"/>
              <a:pPr>
                <a:defRPr/>
              </a:pPr>
              <a:t>‹#›</a:t>
            </a:fld>
            <a:endParaRPr lang="en-ZA" altLang="en-US" dirty="0"/>
          </a:p>
        </p:txBody>
      </p:sp>
    </p:spTree>
    <p:extLst>
      <p:ext uri="{BB962C8B-B14F-4D97-AF65-F5344CB8AC3E}">
        <p14:creationId xmlns:p14="http://schemas.microsoft.com/office/powerpoint/2010/main" val="2273417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53BCF921-FF1D-4A97-BD56-9B4444C52BE9}"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4BAF045-3588-4CC1-9CD0-E80AAD269EAD}" type="slidenum">
              <a:rPr lang="en-ZA" altLang="en-US"/>
              <a:pPr>
                <a:defRPr/>
              </a:pPr>
              <a:t>‹#›</a:t>
            </a:fld>
            <a:endParaRPr lang="en-ZA" altLang="en-US" dirty="0"/>
          </a:p>
        </p:txBody>
      </p:sp>
    </p:spTree>
    <p:extLst>
      <p:ext uri="{BB962C8B-B14F-4D97-AF65-F5344CB8AC3E}">
        <p14:creationId xmlns:p14="http://schemas.microsoft.com/office/powerpoint/2010/main" val="1910961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E73BBEDC-5551-4115-AD82-43F570A7A344}"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97AE41C-6708-402F-B884-B5D993E5F562}" type="slidenum">
              <a:rPr lang="en-ZA" altLang="en-US"/>
              <a:pPr>
                <a:defRPr/>
              </a:pPr>
              <a:t>‹#›</a:t>
            </a:fld>
            <a:endParaRPr lang="en-ZA" altLang="en-US" dirty="0"/>
          </a:p>
        </p:txBody>
      </p:sp>
    </p:spTree>
    <p:extLst>
      <p:ext uri="{BB962C8B-B14F-4D97-AF65-F5344CB8AC3E}">
        <p14:creationId xmlns:p14="http://schemas.microsoft.com/office/powerpoint/2010/main" val="1688398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FE690592-FE08-489B-843A-969D16E861C7}"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5F7C5FF-8E8D-4FFB-9B0E-8B72E8631BD4}" type="slidenum">
              <a:rPr lang="en-ZA" altLang="en-US"/>
              <a:pPr>
                <a:defRPr/>
              </a:pPr>
              <a:t>‹#›</a:t>
            </a:fld>
            <a:endParaRPr lang="en-ZA" altLang="en-US" dirty="0"/>
          </a:p>
        </p:txBody>
      </p:sp>
    </p:spTree>
    <p:extLst>
      <p:ext uri="{BB962C8B-B14F-4D97-AF65-F5344CB8AC3E}">
        <p14:creationId xmlns:p14="http://schemas.microsoft.com/office/powerpoint/2010/main" val="1470053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A2A245-343D-480D-B687-0A6856A834B0}"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9972AE7-8E03-4203-816B-76D7E69D2ED9}" type="slidenum">
              <a:rPr lang="en-ZA" altLang="en-US"/>
              <a:pPr>
                <a:defRPr/>
              </a:pPr>
              <a:t>‹#›</a:t>
            </a:fld>
            <a:endParaRPr lang="en-ZA" altLang="en-US" dirty="0"/>
          </a:p>
        </p:txBody>
      </p:sp>
    </p:spTree>
    <p:extLst>
      <p:ext uri="{BB962C8B-B14F-4D97-AF65-F5344CB8AC3E}">
        <p14:creationId xmlns:p14="http://schemas.microsoft.com/office/powerpoint/2010/main" val="856604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2533485B-ADF3-40AD-BA9D-793ED9E617C4}" type="datetime1">
              <a:rPr lang="en-ZA" smtClean="0"/>
              <a:t>2016/09/07</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C93705A-9034-4785-A5F5-AD05C1F52140}" type="slidenum">
              <a:rPr lang="en-ZA" altLang="en-US"/>
              <a:pPr>
                <a:defRPr/>
              </a:pPr>
              <a:t>‹#›</a:t>
            </a:fld>
            <a:endParaRPr lang="en-ZA" altLang="en-US" dirty="0"/>
          </a:p>
        </p:txBody>
      </p:sp>
    </p:spTree>
    <p:extLst>
      <p:ext uri="{BB962C8B-B14F-4D97-AF65-F5344CB8AC3E}">
        <p14:creationId xmlns:p14="http://schemas.microsoft.com/office/powerpoint/2010/main" val="3645605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051D3A91-BE44-44A9-BEF0-2675BDC2E9D3}" type="datetime1">
              <a:rPr lang="en-ZA" smtClean="0"/>
              <a:t>2016/09/07</a:t>
            </a:fld>
            <a:endParaRPr lang="en-ZA" dirty="0"/>
          </a:p>
        </p:txBody>
      </p:sp>
      <p:sp>
        <p:nvSpPr>
          <p:cNvPr id="8"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9"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A194B9D-08E7-42B2-BEE2-D2BD83F03F94}" type="slidenum">
              <a:rPr lang="en-ZA" altLang="en-US"/>
              <a:pPr>
                <a:defRPr/>
              </a:pPr>
              <a:t>‹#›</a:t>
            </a:fld>
            <a:endParaRPr lang="en-ZA" altLang="en-US" dirty="0"/>
          </a:p>
        </p:txBody>
      </p:sp>
    </p:spTree>
    <p:extLst>
      <p:ext uri="{BB962C8B-B14F-4D97-AF65-F5344CB8AC3E}">
        <p14:creationId xmlns:p14="http://schemas.microsoft.com/office/powerpoint/2010/main" val="152603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AEE96E9F-C65D-4F2A-AFEA-4F90AC0C8F63}" type="datetime1">
              <a:rPr lang="en-ZA" smtClean="0"/>
              <a:t>2016/09/07</a:t>
            </a:fld>
            <a:endParaRPr lang="en-ZA" dirty="0"/>
          </a:p>
        </p:txBody>
      </p:sp>
      <p:sp>
        <p:nvSpPr>
          <p:cNvPr id="4"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5"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1E51BDC-02FE-4EFB-A193-4A0FDA305F38}" type="slidenum">
              <a:rPr lang="en-ZA" altLang="en-US"/>
              <a:pPr>
                <a:defRPr/>
              </a:pPr>
              <a:t>‹#›</a:t>
            </a:fld>
            <a:endParaRPr lang="en-ZA" altLang="en-US" dirty="0"/>
          </a:p>
        </p:txBody>
      </p:sp>
    </p:spTree>
    <p:extLst>
      <p:ext uri="{BB962C8B-B14F-4D97-AF65-F5344CB8AC3E}">
        <p14:creationId xmlns:p14="http://schemas.microsoft.com/office/powerpoint/2010/main" val="2865295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7B2EF4-4B9A-4B44-B23D-9668A868662C}" type="datetime1">
              <a:rPr lang="en-ZA" smtClean="0"/>
              <a:t>2016/09/07</a:t>
            </a:fld>
            <a:endParaRPr lang="en-ZA" dirty="0"/>
          </a:p>
        </p:txBody>
      </p:sp>
      <p:sp>
        <p:nvSpPr>
          <p:cNvPr id="3"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4"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F367B7D-19ED-4C82-AE64-4876472A66BD}" type="slidenum">
              <a:rPr lang="en-ZA" altLang="en-US"/>
              <a:pPr>
                <a:defRPr/>
              </a:pPr>
              <a:t>‹#›</a:t>
            </a:fld>
            <a:endParaRPr lang="en-ZA" altLang="en-US" dirty="0"/>
          </a:p>
        </p:txBody>
      </p:sp>
    </p:spTree>
    <p:extLst>
      <p:ext uri="{BB962C8B-B14F-4D97-AF65-F5344CB8AC3E}">
        <p14:creationId xmlns:p14="http://schemas.microsoft.com/office/powerpoint/2010/main" val="206887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35BB4-FF95-4BAF-9A28-A930D3919812}" type="datetime1">
              <a:rPr lang="en-ZA" smtClean="0"/>
              <a:t>2016/09/07</a:t>
            </a:fld>
            <a:endParaRPr lang="en-ZA" dirty="0"/>
          </a:p>
        </p:txBody>
      </p:sp>
      <p:sp>
        <p:nvSpPr>
          <p:cNvPr id="5" name="Footer Placeholder 4"/>
          <p:cNvSpPr>
            <a:spLocks noGrp="1"/>
          </p:cNvSpPr>
          <p:nvPr>
            <p:ph type="ftr" sz="quarter" idx="11"/>
          </p:nvPr>
        </p:nvSpPr>
        <p:spPr/>
        <p:txBody>
          <a:bodyPr/>
          <a:lstStyle/>
          <a:p>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4043017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672ECF-82F2-44CA-A512-0A3A4D141288}" type="datetime1">
              <a:rPr lang="en-ZA" smtClean="0"/>
              <a:t>2016/09/07</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F68AA6A-6214-4CF9-BE9D-15911FC7B806}" type="slidenum">
              <a:rPr lang="en-ZA" altLang="en-US"/>
              <a:pPr>
                <a:defRPr/>
              </a:pPr>
              <a:t>‹#›</a:t>
            </a:fld>
            <a:endParaRPr lang="en-ZA" altLang="en-US" dirty="0"/>
          </a:p>
        </p:txBody>
      </p:sp>
    </p:spTree>
    <p:extLst>
      <p:ext uri="{BB962C8B-B14F-4D97-AF65-F5344CB8AC3E}">
        <p14:creationId xmlns:p14="http://schemas.microsoft.com/office/powerpoint/2010/main" val="3703218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DD233F-7194-425A-8346-F56AECD3FE1F}" type="datetime1">
              <a:rPr lang="en-ZA" smtClean="0"/>
              <a:t>2016/09/07</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6C2A335-1A23-4DC3-9867-23A13D3ADCD2}" type="slidenum">
              <a:rPr lang="en-ZA" altLang="en-US"/>
              <a:pPr>
                <a:defRPr/>
              </a:pPr>
              <a:t>‹#›</a:t>
            </a:fld>
            <a:endParaRPr lang="en-ZA" altLang="en-US" dirty="0"/>
          </a:p>
        </p:txBody>
      </p:sp>
    </p:spTree>
    <p:extLst>
      <p:ext uri="{BB962C8B-B14F-4D97-AF65-F5344CB8AC3E}">
        <p14:creationId xmlns:p14="http://schemas.microsoft.com/office/powerpoint/2010/main" val="3587133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5548D521-0C38-4F83-BA64-4222C887601C}"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F37F127-EED8-4EF4-B983-9201F5951512}" type="slidenum">
              <a:rPr lang="en-ZA" altLang="en-US"/>
              <a:pPr>
                <a:defRPr/>
              </a:pPr>
              <a:t>‹#›</a:t>
            </a:fld>
            <a:endParaRPr lang="en-ZA" altLang="en-US" dirty="0"/>
          </a:p>
        </p:txBody>
      </p:sp>
    </p:spTree>
    <p:extLst>
      <p:ext uri="{BB962C8B-B14F-4D97-AF65-F5344CB8AC3E}">
        <p14:creationId xmlns:p14="http://schemas.microsoft.com/office/powerpoint/2010/main" val="170614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66D7F5D0-353A-4B27-8451-019E9E862319}"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DF157B8-A3A5-4F24-B004-1D728EE8B555}" type="slidenum">
              <a:rPr lang="en-ZA" altLang="en-US"/>
              <a:pPr>
                <a:defRPr/>
              </a:pPr>
              <a:t>‹#›</a:t>
            </a:fld>
            <a:endParaRPr lang="en-ZA" altLang="en-US" dirty="0"/>
          </a:p>
        </p:txBody>
      </p:sp>
    </p:spTree>
    <p:extLst>
      <p:ext uri="{BB962C8B-B14F-4D97-AF65-F5344CB8AC3E}">
        <p14:creationId xmlns:p14="http://schemas.microsoft.com/office/powerpoint/2010/main" val="267939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77E7960-6E2C-497E-90DC-C6252EC36FC6}" type="datetime1">
              <a:rPr lang="en-ZA" smtClean="0">
                <a:solidFill>
                  <a:prstClr val="black">
                    <a:tint val="75000"/>
                  </a:prstClr>
                </a:solidFill>
              </a:rPr>
              <a:t>2016/09/07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0667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F7FB9F0-6C9B-422C-A02D-4080FF3926B9}" type="datetime1">
              <a:rPr lang="en-ZA" smtClean="0">
                <a:solidFill>
                  <a:prstClr val="black">
                    <a:tint val="75000"/>
                  </a:prstClr>
                </a:solidFill>
              </a:rPr>
              <a:t>2016/09/07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53152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0DBE50-1B86-4465-9F46-C768AB1BE054}" type="datetime1">
              <a:rPr lang="en-ZA" smtClean="0">
                <a:solidFill>
                  <a:prstClr val="black">
                    <a:tint val="75000"/>
                  </a:prstClr>
                </a:solidFill>
              </a:rPr>
              <a:t>2016/09/07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41163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8FBFDBE-B46A-4145-B833-7A740ABC8B86}" type="datetime1">
              <a:rPr lang="en-ZA" smtClean="0">
                <a:solidFill>
                  <a:prstClr val="black">
                    <a:tint val="75000"/>
                  </a:prstClr>
                </a:solidFill>
              </a:rPr>
              <a:t>2016/09/07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984470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6695797-8F7E-477A-8012-9F3D686CB06C}" type="datetime1">
              <a:rPr lang="en-ZA" smtClean="0">
                <a:solidFill>
                  <a:prstClr val="black">
                    <a:tint val="75000"/>
                  </a:prstClr>
                </a:solidFill>
              </a:rPr>
              <a:t>2016/09/07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91846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C2B40EF-3BF9-4F6C-9C37-81A758026488}" type="datetime1">
              <a:rPr lang="en-ZA" smtClean="0">
                <a:solidFill>
                  <a:prstClr val="black">
                    <a:tint val="75000"/>
                  </a:prstClr>
                </a:solidFill>
              </a:rPr>
              <a:t>2016/09/07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41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562AC2A-5DFF-41C3-BFAE-1A5788CC4CEF}" type="datetime1">
              <a:rPr lang="en-ZA" smtClean="0"/>
              <a:t>2016/09/07</a:t>
            </a:fld>
            <a:endParaRPr lang="en-ZA" dirty="0"/>
          </a:p>
        </p:txBody>
      </p:sp>
      <p:sp>
        <p:nvSpPr>
          <p:cNvPr id="6" name="Footer Placeholder 5"/>
          <p:cNvSpPr>
            <a:spLocks noGrp="1"/>
          </p:cNvSpPr>
          <p:nvPr>
            <p:ph type="ftr" sz="quarter" idx="11"/>
          </p:nvPr>
        </p:nvSpPr>
        <p:spPr/>
        <p:txBody>
          <a:bodyPr/>
          <a:lstStyle/>
          <a:p>
            <a:r>
              <a:rPr lang="en-ZA" smtClean="0"/>
              <a:t>2016-17 Quarter 1 Report - Preliminary Data</a:t>
            </a:r>
            <a:endParaRPr lang="en-ZA" dirty="0"/>
          </a:p>
        </p:txBody>
      </p:sp>
      <p:sp>
        <p:nvSpPr>
          <p:cNvPr id="7" name="Slide Number Placeholder 6"/>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3028761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26E23-88BA-4534-81A8-493242711F3E}" type="datetime1">
              <a:rPr lang="en-ZA" smtClean="0">
                <a:solidFill>
                  <a:prstClr val="black">
                    <a:tint val="75000"/>
                  </a:prstClr>
                </a:solidFill>
              </a:rPr>
              <a:t>2016/09/07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27086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58559-9427-4556-88E5-D258CA7E4404}" type="datetime1">
              <a:rPr lang="en-ZA" smtClean="0">
                <a:solidFill>
                  <a:prstClr val="black">
                    <a:tint val="75000"/>
                  </a:prstClr>
                </a:solidFill>
              </a:rPr>
              <a:t>2016/09/07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834711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C19A4-354B-4232-9A7F-6CCA37E696CF}" type="datetime1">
              <a:rPr lang="en-ZA" smtClean="0">
                <a:solidFill>
                  <a:prstClr val="black">
                    <a:tint val="75000"/>
                  </a:prstClr>
                </a:solidFill>
              </a:rPr>
              <a:t>2016/09/07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653648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E2B25AC-AB61-4B32-97C6-295889B1DF4F}" type="datetime1">
              <a:rPr lang="en-ZA" smtClean="0">
                <a:solidFill>
                  <a:prstClr val="black">
                    <a:tint val="75000"/>
                  </a:prstClr>
                </a:solidFill>
              </a:rPr>
              <a:t>2016/09/07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57228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67809C6-B0D2-494C-B46F-5C7794C1B987}" type="datetime1">
              <a:rPr lang="en-ZA" smtClean="0">
                <a:solidFill>
                  <a:prstClr val="black">
                    <a:tint val="75000"/>
                  </a:prstClr>
                </a:solidFill>
              </a:rPr>
              <a:t>2016/09/07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961516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16817ABD-85C2-490B-9207-50C4A22EF3C7}" type="datetime1">
              <a:rPr lang="en-ZA" smtClean="0">
                <a:solidFill>
                  <a:prstClr val="black">
                    <a:tint val="75000"/>
                  </a:prstClr>
                </a:solidFill>
              </a:rPr>
              <a:t>2016/09/07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114865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4AD6481-6AB0-4D20-8E5D-8D22F05C8923}" type="datetime1">
              <a:rPr lang="en-ZA" smtClean="0">
                <a:solidFill>
                  <a:prstClr val="black">
                    <a:tint val="75000"/>
                  </a:prstClr>
                </a:solidFill>
              </a:rPr>
              <a:t>2016/09/07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050980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5E0011-EECD-471C-9839-9A45CC451A8A}" type="datetime1">
              <a:rPr lang="en-ZA" smtClean="0">
                <a:solidFill>
                  <a:prstClr val="black">
                    <a:tint val="75000"/>
                  </a:prstClr>
                </a:solidFill>
              </a:rPr>
              <a:t>2016/09/07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95917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8C5117C-585C-4AAD-9209-815D4831163A}" type="datetime1">
              <a:rPr lang="en-ZA" smtClean="0">
                <a:solidFill>
                  <a:prstClr val="black">
                    <a:tint val="75000"/>
                  </a:prstClr>
                </a:solidFill>
              </a:rPr>
              <a:t>2016/09/07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097795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5491576-E8F3-45F9-8E6F-B77347821439}" type="datetime1">
              <a:rPr lang="en-ZA" smtClean="0">
                <a:solidFill>
                  <a:prstClr val="black">
                    <a:tint val="75000"/>
                  </a:prstClr>
                </a:solidFill>
              </a:rPr>
              <a:t>2016/09/07</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1860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36DD235-7169-4C67-8C1B-F4B828DD574F}" type="datetime1">
              <a:rPr lang="en-ZA" smtClean="0"/>
              <a:t>2016/09/07</a:t>
            </a:fld>
            <a:endParaRPr lang="en-ZA" dirty="0"/>
          </a:p>
        </p:txBody>
      </p:sp>
      <p:sp>
        <p:nvSpPr>
          <p:cNvPr id="8" name="Footer Placeholder 7"/>
          <p:cNvSpPr>
            <a:spLocks noGrp="1"/>
          </p:cNvSpPr>
          <p:nvPr>
            <p:ph type="ftr" sz="quarter" idx="11"/>
          </p:nvPr>
        </p:nvSpPr>
        <p:spPr/>
        <p:txBody>
          <a:bodyPr/>
          <a:lstStyle/>
          <a:p>
            <a:r>
              <a:rPr lang="en-ZA" smtClean="0"/>
              <a:t>2016-17 Quarter 1 Report - Preliminary Data</a:t>
            </a:r>
            <a:endParaRPr lang="en-ZA" dirty="0"/>
          </a:p>
        </p:txBody>
      </p:sp>
      <p:sp>
        <p:nvSpPr>
          <p:cNvPr id="9" name="Slide Number Placeholder 8"/>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40443227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3616938-3708-44CA-9D82-6FCE0D254F25}" type="datetime1">
              <a:rPr lang="en-ZA" smtClean="0">
                <a:solidFill>
                  <a:prstClr val="black">
                    <a:tint val="75000"/>
                  </a:prstClr>
                </a:solidFill>
              </a:rPr>
              <a:t>2016/09/07</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678900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1A580-F5E1-4C56-90B9-9B22EC1FAE7B}" type="datetime1">
              <a:rPr lang="en-ZA" smtClean="0">
                <a:solidFill>
                  <a:prstClr val="black">
                    <a:tint val="75000"/>
                  </a:prstClr>
                </a:solidFill>
              </a:rPr>
              <a:t>2016/09/07</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30104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443F6-D702-4B3D-A819-21AFC76E1C1A}" type="datetime1">
              <a:rPr lang="en-ZA" smtClean="0">
                <a:solidFill>
                  <a:prstClr val="black">
                    <a:tint val="75000"/>
                  </a:prstClr>
                </a:solidFill>
              </a:rPr>
              <a:t>2016/09/07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83717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EC989-7A20-486A-9834-51AF6059E578}" type="datetime1">
              <a:rPr lang="en-ZA" smtClean="0">
                <a:solidFill>
                  <a:prstClr val="black">
                    <a:tint val="75000"/>
                  </a:prstClr>
                </a:solidFill>
              </a:rPr>
              <a:t>2016/09/07</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598775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18DA17F-6468-4276-B2F4-800176AC789A}" type="datetime1">
              <a:rPr lang="en-ZA" smtClean="0">
                <a:solidFill>
                  <a:prstClr val="black">
                    <a:tint val="75000"/>
                  </a:prstClr>
                </a:solidFill>
              </a:rPr>
              <a:t>2016/09/07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9070497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93A33B-E45D-499E-8C16-F1EF60D8147A}" type="datetime1">
              <a:rPr lang="en-ZA" smtClean="0">
                <a:solidFill>
                  <a:prstClr val="black">
                    <a:tint val="75000"/>
                  </a:prstClr>
                </a:solidFill>
              </a:rPr>
              <a:t>2016/09/07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067728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CC6919B5-AD39-47A1-A70E-95E6E4B75371}"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a:p>
        </p:txBody>
      </p:sp>
      <p:sp>
        <p:nvSpPr>
          <p:cNvPr id="6" name="Slide Number Placeholder 5"/>
          <p:cNvSpPr>
            <a:spLocks noGrp="1"/>
          </p:cNvSpPr>
          <p:nvPr>
            <p:ph type="sldNum" sz="quarter" idx="12"/>
          </p:nvPr>
        </p:nvSpPr>
        <p:spPr/>
        <p:txBody>
          <a:bodyPr/>
          <a:lstStyle>
            <a:lvl1pPr>
              <a:defRPr/>
            </a:lvl1pPr>
          </a:lstStyle>
          <a:p>
            <a:pPr>
              <a:defRPr/>
            </a:pPr>
            <a:fld id="{7B834856-FA88-4009-8105-7D02C778B016}" type="slidenum">
              <a:rPr lang="en-ZA" altLang="en-US"/>
              <a:pPr>
                <a:defRPr/>
              </a:pPr>
              <a:t>‹#›</a:t>
            </a:fld>
            <a:endParaRPr lang="en-ZA" altLang="en-US" dirty="0"/>
          </a:p>
        </p:txBody>
      </p:sp>
    </p:spTree>
    <p:extLst>
      <p:ext uri="{BB962C8B-B14F-4D97-AF65-F5344CB8AC3E}">
        <p14:creationId xmlns:p14="http://schemas.microsoft.com/office/powerpoint/2010/main" val="20716950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BE0A8AB9-A5C7-4330-B1AE-63228361C9E5}"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a:p>
        </p:txBody>
      </p:sp>
      <p:sp>
        <p:nvSpPr>
          <p:cNvPr id="6" name="Slide Number Placeholder 5"/>
          <p:cNvSpPr>
            <a:spLocks noGrp="1"/>
          </p:cNvSpPr>
          <p:nvPr>
            <p:ph type="sldNum" sz="quarter" idx="12"/>
          </p:nvPr>
        </p:nvSpPr>
        <p:spPr/>
        <p:txBody>
          <a:bodyPr/>
          <a:lstStyle>
            <a:lvl1pPr>
              <a:defRPr/>
            </a:lvl1pPr>
          </a:lstStyle>
          <a:p>
            <a:pPr>
              <a:defRPr/>
            </a:pPr>
            <a:fld id="{8A5EC0B0-AF87-4E22-9966-53D739F3B575}" type="slidenum">
              <a:rPr lang="en-ZA" altLang="en-US"/>
              <a:pPr>
                <a:defRPr/>
              </a:pPr>
              <a:t>‹#›</a:t>
            </a:fld>
            <a:endParaRPr lang="en-ZA" altLang="en-US" dirty="0"/>
          </a:p>
        </p:txBody>
      </p:sp>
    </p:spTree>
    <p:extLst>
      <p:ext uri="{BB962C8B-B14F-4D97-AF65-F5344CB8AC3E}">
        <p14:creationId xmlns:p14="http://schemas.microsoft.com/office/powerpoint/2010/main" val="2126128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C86B32-640E-495F-98FE-70DCA13B7ADD}"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a:p>
        </p:txBody>
      </p:sp>
      <p:sp>
        <p:nvSpPr>
          <p:cNvPr id="6" name="Slide Number Placeholder 5"/>
          <p:cNvSpPr>
            <a:spLocks noGrp="1"/>
          </p:cNvSpPr>
          <p:nvPr>
            <p:ph type="sldNum" sz="quarter" idx="12"/>
          </p:nvPr>
        </p:nvSpPr>
        <p:spPr/>
        <p:txBody>
          <a:bodyPr/>
          <a:lstStyle>
            <a:lvl1pPr>
              <a:defRPr/>
            </a:lvl1pPr>
          </a:lstStyle>
          <a:p>
            <a:pPr>
              <a:defRPr/>
            </a:pPr>
            <a:fld id="{5AEA0FB5-FF33-4DF7-9B28-09646D91781C}" type="slidenum">
              <a:rPr lang="en-ZA" altLang="en-US"/>
              <a:pPr>
                <a:defRPr/>
              </a:pPr>
              <a:t>‹#›</a:t>
            </a:fld>
            <a:endParaRPr lang="en-ZA" altLang="en-US" dirty="0"/>
          </a:p>
        </p:txBody>
      </p:sp>
    </p:spTree>
    <p:extLst>
      <p:ext uri="{BB962C8B-B14F-4D97-AF65-F5344CB8AC3E}">
        <p14:creationId xmlns:p14="http://schemas.microsoft.com/office/powerpoint/2010/main" val="7534326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9F5EF6E8-CC1F-4BE4-9690-8A0CB8982CF3}" type="datetime1">
              <a:rPr lang="en-ZA" smtClean="0"/>
              <a:t>2016/09/07</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a:p>
        </p:txBody>
      </p:sp>
      <p:sp>
        <p:nvSpPr>
          <p:cNvPr id="7" name="Slide Number Placeholder 5"/>
          <p:cNvSpPr>
            <a:spLocks noGrp="1"/>
          </p:cNvSpPr>
          <p:nvPr>
            <p:ph type="sldNum" sz="quarter" idx="12"/>
          </p:nvPr>
        </p:nvSpPr>
        <p:spPr/>
        <p:txBody>
          <a:bodyPr/>
          <a:lstStyle>
            <a:lvl1pPr>
              <a:defRPr/>
            </a:lvl1pPr>
          </a:lstStyle>
          <a:p>
            <a:pPr>
              <a:defRPr/>
            </a:pPr>
            <a:fld id="{9E360697-2706-43E8-AA57-5FDE96EA0789}" type="slidenum">
              <a:rPr lang="en-ZA" altLang="en-US"/>
              <a:pPr>
                <a:defRPr/>
              </a:pPr>
              <a:t>‹#›</a:t>
            </a:fld>
            <a:endParaRPr lang="en-ZA" altLang="en-US" dirty="0"/>
          </a:p>
        </p:txBody>
      </p:sp>
    </p:spTree>
    <p:extLst>
      <p:ext uri="{BB962C8B-B14F-4D97-AF65-F5344CB8AC3E}">
        <p14:creationId xmlns:p14="http://schemas.microsoft.com/office/powerpoint/2010/main" val="88795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19A7F9F-9B61-4D0F-954A-C19383E40F73}" type="datetime1">
              <a:rPr lang="en-ZA" smtClean="0"/>
              <a:t>2016/09/07</a:t>
            </a:fld>
            <a:endParaRPr lang="en-ZA" dirty="0"/>
          </a:p>
        </p:txBody>
      </p:sp>
      <p:sp>
        <p:nvSpPr>
          <p:cNvPr id="4" name="Footer Placeholder 3"/>
          <p:cNvSpPr>
            <a:spLocks noGrp="1"/>
          </p:cNvSpPr>
          <p:nvPr>
            <p:ph type="ftr" sz="quarter" idx="11"/>
          </p:nvPr>
        </p:nvSpPr>
        <p:spPr/>
        <p:txBody>
          <a:bodyPr/>
          <a:lstStyle/>
          <a:p>
            <a:r>
              <a:rPr lang="en-ZA" smtClean="0"/>
              <a:t>2016-17 Quarter 1 Report - Preliminary Data</a:t>
            </a:r>
            <a:endParaRPr lang="en-ZA" dirty="0"/>
          </a:p>
        </p:txBody>
      </p:sp>
      <p:sp>
        <p:nvSpPr>
          <p:cNvPr id="5" name="Slide Number Placeholder 4"/>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28367046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843C564F-EA95-4F5D-A76C-51A2F46E43E2}" type="datetime1">
              <a:rPr lang="en-ZA" smtClean="0"/>
              <a:t>2016/09/07</a:t>
            </a:fld>
            <a:endParaRPr lang="en-ZA" dirty="0"/>
          </a:p>
        </p:txBody>
      </p:sp>
      <p:sp>
        <p:nvSpPr>
          <p:cNvPr id="8"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a:p>
        </p:txBody>
      </p:sp>
      <p:sp>
        <p:nvSpPr>
          <p:cNvPr id="9" name="Slide Number Placeholder 5"/>
          <p:cNvSpPr>
            <a:spLocks noGrp="1"/>
          </p:cNvSpPr>
          <p:nvPr>
            <p:ph type="sldNum" sz="quarter" idx="12"/>
          </p:nvPr>
        </p:nvSpPr>
        <p:spPr/>
        <p:txBody>
          <a:bodyPr/>
          <a:lstStyle>
            <a:lvl1pPr>
              <a:defRPr/>
            </a:lvl1pPr>
          </a:lstStyle>
          <a:p>
            <a:pPr>
              <a:defRPr/>
            </a:pPr>
            <a:fld id="{70113C29-11FA-48DD-843D-F47059C109F3}" type="slidenum">
              <a:rPr lang="en-ZA" altLang="en-US"/>
              <a:pPr>
                <a:defRPr/>
              </a:pPr>
              <a:t>‹#›</a:t>
            </a:fld>
            <a:endParaRPr lang="en-ZA" altLang="en-US" dirty="0"/>
          </a:p>
        </p:txBody>
      </p:sp>
    </p:spTree>
    <p:extLst>
      <p:ext uri="{BB962C8B-B14F-4D97-AF65-F5344CB8AC3E}">
        <p14:creationId xmlns:p14="http://schemas.microsoft.com/office/powerpoint/2010/main" val="16470689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D8F15C86-FBE5-4AAF-B954-44489CE7941B}" type="datetime1">
              <a:rPr lang="en-ZA" smtClean="0"/>
              <a:t>2016/09/07</a:t>
            </a:fld>
            <a:endParaRPr lang="en-ZA" dirty="0"/>
          </a:p>
        </p:txBody>
      </p:sp>
      <p:sp>
        <p:nvSpPr>
          <p:cNvPr id="4"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a:p>
        </p:txBody>
      </p:sp>
      <p:sp>
        <p:nvSpPr>
          <p:cNvPr id="5" name="Slide Number Placeholder 5"/>
          <p:cNvSpPr>
            <a:spLocks noGrp="1"/>
          </p:cNvSpPr>
          <p:nvPr>
            <p:ph type="sldNum" sz="quarter" idx="12"/>
          </p:nvPr>
        </p:nvSpPr>
        <p:spPr/>
        <p:txBody>
          <a:bodyPr/>
          <a:lstStyle>
            <a:lvl1pPr>
              <a:defRPr/>
            </a:lvl1pPr>
          </a:lstStyle>
          <a:p>
            <a:pPr>
              <a:defRPr/>
            </a:pPr>
            <a:fld id="{FC028C76-6048-4591-98CA-5FFA531F4CB2}" type="slidenum">
              <a:rPr lang="en-ZA" altLang="en-US"/>
              <a:pPr>
                <a:defRPr/>
              </a:pPr>
              <a:t>‹#›</a:t>
            </a:fld>
            <a:endParaRPr lang="en-ZA" altLang="en-US" dirty="0"/>
          </a:p>
        </p:txBody>
      </p:sp>
    </p:spTree>
    <p:extLst>
      <p:ext uri="{BB962C8B-B14F-4D97-AF65-F5344CB8AC3E}">
        <p14:creationId xmlns:p14="http://schemas.microsoft.com/office/powerpoint/2010/main" val="32898468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804556-E765-4667-B6FB-D2DDE3CE8AFE}" type="datetime1">
              <a:rPr lang="en-ZA" smtClean="0"/>
              <a:t>2016/09/07</a:t>
            </a:fld>
            <a:endParaRPr lang="en-ZA" dirty="0"/>
          </a:p>
        </p:txBody>
      </p:sp>
      <p:sp>
        <p:nvSpPr>
          <p:cNvPr id="3"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a:p>
        </p:txBody>
      </p:sp>
      <p:sp>
        <p:nvSpPr>
          <p:cNvPr id="4" name="Slide Number Placeholder 5"/>
          <p:cNvSpPr>
            <a:spLocks noGrp="1"/>
          </p:cNvSpPr>
          <p:nvPr>
            <p:ph type="sldNum" sz="quarter" idx="12"/>
          </p:nvPr>
        </p:nvSpPr>
        <p:spPr/>
        <p:txBody>
          <a:bodyPr/>
          <a:lstStyle>
            <a:lvl1pPr>
              <a:defRPr/>
            </a:lvl1pPr>
          </a:lstStyle>
          <a:p>
            <a:pPr>
              <a:defRPr/>
            </a:pPr>
            <a:fld id="{E8DF69A8-E20A-406C-B13C-D09066C4E569}" type="slidenum">
              <a:rPr lang="en-ZA" altLang="en-US"/>
              <a:pPr>
                <a:defRPr/>
              </a:pPr>
              <a:t>‹#›</a:t>
            </a:fld>
            <a:endParaRPr lang="en-ZA" altLang="en-US" dirty="0"/>
          </a:p>
        </p:txBody>
      </p:sp>
    </p:spTree>
    <p:extLst>
      <p:ext uri="{BB962C8B-B14F-4D97-AF65-F5344CB8AC3E}">
        <p14:creationId xmlns:p14="http://schemas.microsoft.com/office/powerpoint/2010/main" val="36795183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299BFA-04EB-43CE-9D42-969AB03C4F3B}" type="datetime1">
              <a:rPr lang="en-ZA" smtClean="0"/>
              <a:t>2016/09/07</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a:p>
        </p:txBody>
      </p:sp>
      <p:sp>
        <p:nvSpPr>
          <p:cNvPr id="7" name="Slide Number Placeholder 5"/>
          <p:cNvSpPr>
            <a:spLocks noGrp="1"/>
          </p:cNvSpPr>
          <p:nvPr>
            <p:ph type="sldNum" sz="quarter" idx="12"/>
          </p:nvPr>
        </p:nvSpPr>
        <p:spPr/>
        <p:txBody>
          <a:bodyPr/>
          <a:lstStyle>
            <a:lvl1pPr>
              <a:defRPr/>
            </a:lvl1pPr>
          </a:lstStyle>
          <a:p>
            <a:pPr>
              <a:defRPr/>
            </a:pPr>
            <a:fld id="{DE23A70C-3447-4420-B7A0-7034702B9224}" type="slidenum">
              <a:rPr lang="en-ZA" altLang="en-US"/>
              <a:pPr>
                <a:defRPr/>
              </a:pPr>
              <a:t>‹#›</a:t>
            </a:fld>
            <a:endParaRPr lang="en-ZA" altLang="en-US" dirty="0"/>
          </a:p>
        </p:txBody>
      </p:sp>
    </p:spTree>
    <p:extLst>
      <p:ext uri="{BB962C8B-B14F-4D97-AF65-F5344CB8AC3E}">
        <p14:creationId xmlns:p14="http://schemas.microsoft.com/office/powerpoint/2010/main" val="12724007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1AD9AF-DF82-45DF-9B1F-FD931A0562B8}" type="datetime1">
              <a:rPr lang="en-ZA" smtClean="0"/>
              <a:t>2016/09/07</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a:p>
        </p:txBody>
      </p:sp>
      <p:sp>
        <p:nvSpPr>
          <p:cNvPr id="7" name="Slide Number Placeholder 5"/>
          <p:cNvSpPr>
            <a:spLocks noGrp="1"/>
          </p:cNvSpPr>
          <p:nvPr>
            <p:ph type="sldNum" sz="quarter" idx="12"/>
          </p:nvPr>
        </p:nvSpPr>
        <p:spPr/>
        <p:txBody>
          <a:bodyPr/>
          <a:lstStyle>
            <a:lvl1pPr>
              <a:defRPr/>
            </a:lvl1pPr>
          </a:lstStyle>
          <a:p>
            <a:pPr>
              <a:defRPr/>
            </a:pPr>
            <a:fld id="{86082C24-3229-4B5D-967F-E072BACC3215}" type="slidenum">
              <a:rPr lang="en-ZA" altLang="en-US"/>
              <a:pPr>
                <a:defRPr/>
              </a:pPr>
              <a:t>‹#›</a:t>
            </a:fld>
            <a:endParaRPr lang="en-ZA" altLang="en-US" dirty="0"/>
          </a:p>
        </p:txBody>
      </p:sp>
    </p:spTree>
    <p:extLst>
      <p:ext uri="{BB962C8B-B14F-4D97-AF65-F5344CB8AC3E}">
        <p14:creationId xmlns:p14="http://schemas.microsoft.com/office/powerpoint/2010/main" val="4212765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188F848C-B108-47C0-B916-C3E49C504966}"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a:p>
        </p:txBody>
      </p:sp>
      <p:sp>
        <p:nvSpPr>
          <p:cNvPr id="6" name="Slide Number Placeholder 5"/>
          <p:cNvSpPr>
            <a:spLocks noGrp="1"/>
          </p:cNvSpPr>
          <p:nvPr>
            <p:ph type="sldNum" sz="quarter" idx="12"/>
          </p:nvPr>
        </p:nvSpPr>
        <p:spPr/>
        <p:txBody>
          <a:bodyPr/>
          <a:lstStyle>
            <a:lvl1pPr>
              <a:defRPr/>
            </a:lvl1pPr>
          </a:lstStyle>
          <a:p>
            <a:pPr>
              <a:defRPr/>
            </a:pPr>
            <a:fld id="{4EF5D2B3-92FB-45A6-8690-BEA7779C100C}" type="slidenum">
              <a:rPr lang="en-ZA" altLang="en-US"/>
              <a:pPr>
                <a:defRPr/>
              </a:pPr>
              <a:t>‹#›</a:t>
            </a:fld>
            <a:endParaRPr lang="en-ZA" altLang="en-US" dirty="0"/>
          </a:p>
        </p:txBody>
      </p:sp>
    </p:spTree>
    <p:extLst>
      <p:ext uri="{BB962C8B-B14F-4D97-AF65-F5344CB8AC3E}">
        <p14:creationId xmlns:p14="http://schemas.microsoft.com/office/powerpoint/2010/main" val="2687786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13A8EABA-2AB0-4C74-8A06-5DC47089E823}"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a:p>
        </p:txBody>
      </p:sp>
      <p:sp>
        <p:nvSpPr>
          <p:cNvPr id="6" name="Slide Number Placeholder 5"/>
          <p:cNvSpPr>
            <a:spLocks noGrp="1"/>
          </p:cNvSpPr>
          <p:nvPr>
            <p:ph type="sldNum" sz="quarter" idx="12"/>
          </p:nvPr>
        </p:nvSpPr>
        <p:spPr/>
        <p:txBody>
          <a:bodyPr/>
          <a:lstStyle>
            <a:lvl1pPr>
              <a:defRPr/>
            </a:lvl1pPr>
          </a:lstStyle>
          <a:p>
            <a:pPr>
              <a:defRPr/>
            </a:pPr>
            <a:fld id="{F0DA59B4-2E43-41F0-A0B3-EB57090582C6}" type="slidenum">
              <a:rPr lang="en-ZA" altLang="en-US"/>
              <a:pPr>
                <a:defRPr/>
              </a:pPr>
              <a:t>‹#›</a:t>
            </a:fld>
            <a:endParaRPr lang="en-ZA" altLang="en-US" dirty="0"/>
          </a:p>
        </p:txBody>
      </p:sp>
    </p:spTree>
    <p:extLst>
      <p:ext uri="{BB962C8B-B14F-4D97-AF65-F5344CB8AC3E}">
        <p14:creationId xmlns:p14="http://schemas.microsoft.com/office/powerpoint/2010/main" val="3524638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9AD20F3F-5CD9-4FE4-8589-C32EBDAD1BFA}"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46C580EB-BB89-4FA5-93A5-BC26DDA2787B}" type="slidenum">
              <a:rPr lang="en-ZA" altLang="en-US"/>
              <a:pPr>
                <a:defRPr/>
              </a:pPr>
              <a:t>‹#›</a:t>
            </a:fld>
            <a:endParaRPr lang="en-ZA" altLang="en-US" dirty="0"/>
          </a:p>
        </p:txBody>
      </p:sp>
    </p:spTree>
    <p:extLst>
      <p:ext uri="{BB962C8B-B14F-4D97-AF65-F5344CB8AC3E}">
        <p14:creationId xmlns:p14="http://schemas.microsoft.com/office/powerpoint/2010/main" val="15273225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F336A0BD-88BC-4531-9EB6-417F94F8C468}"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0EE3FB98-5B99-419E-B0A6-E90DACA01812}" type="slidenum">
              <a:rPr lang="en-ZA" altLang="en-US"/>
              <a:pPr>
                <a:defRPr/>
              </a:pPr>
              <a:t>‹#›</a:t>
            </a:fld>
            <a:endParaRPr lang="en-ZA" altLang="en-US" dirty="0"/>
          </a:p>
        </p:txBody>
      </p:sp>
    </p:spTree>
    <p:extLst>
      <p:ext uri="{BB962C8B-B14F-4D97-AF65-F5344CB8AC3E}">
        <p14:creationId xmlns:p14="http://schemas.microsoft.com/office/powerpoint/2010/main" val="10469885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0E0F3C-D839-4727-AD92-B9C15DD16D5C}"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75607B4B-E8CF-480A-BEBA-356465ED6517}" type="slidenum">
              <a:rPr lang="en-ZA" altLang="en-US"/>
              <a:pPr>
                <a:defRPr/>
              </a:pPr>
              <a:t>‹#›</a:t>
            </a:fld>
            <a:endParaRPr lang="en-ZA" altLang="en-US" dirty="0"/>
          </a:p>
        </p:txBody>
      </p:sp>
    </p:spTree>
    <p:extLst>
      <p:ext uri="{BB962C8B-B14F-4D97-AF65-F5344CB8AC3E}">
        <p14:creationId xmlns:p14="http://schemas.microsoft.com/office/powerpoint/2010/main" val="94748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50EC9-E33F-4A6C-AE1B-C8D805CC15C5}" type="datetime1">
              <a:rPr lang="en-ZA" smtClean="0"/>
              <a:t>2016/09/07</a:t>
            </a:fld>
            <a:endParaRPr lang="en-ZA" dirty="0"/>
          </a:p>
        </p:txBody>
      </p:sp>
      <p:sp>
        <p:nvSpPr>
          <p:cNvPr id="3" name="Footer Placeholder 2"/>
          <p:cNvSpPr>
            <a:spLocks noGrp="1"/>
          </p:cNvSpPr>
          <p:nvPr>
            <p:ph type="ftr" sz="quarter" idx="11"/>
          </p:nvPr>
        </p:nvSpPr>
        <p:spPr/>
        <p:txBody>
          <a:bodyPr/>
          <a:lstStyle/>
          <a:p>
            <a:r>
              <a:rPr lang="en-ZA" smtClean="0"/>
              <a:t>2016-17 Quarter 1 Report - Preliminary Data</a:t>
            </a:r>
            <a:endParaRPr lang="en-ZA" dirty="0"/>
          </a:p>
        </p:txBody>
      </p:sp>
      <p:sp>
        <p:nvSpPr>
          <p:cNvPr id="4" name="Slide Number Placeholder 3"/>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41830401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A0D59BB1-3965-4576-8BEE-115960D16EC9}" type="datetime1">
              <a:rPr lang="en-ZA" smtClean="0"/>
              <a:t>2016/09/07</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E5699C3A-C7FB-4B70-84C2-2F249213DB7E}" type="slidenum">
              <a:rPr lang="en-ZA" altLang="en-US"/>
              <a:pPr>
                <a:defRPr/>
              </a:pPr>
              <a:t>‹#›</a:t>
            </a:fld>
            <a:endParaRPr lang="en-ZA" altLang="en-US" dirty="0"/>
          </a:p>
        </p:txBody>
      </p:sp>
    </p:spTree>
    <p:extLst>
      <p:ext uri="{BB962C8B-B14F-4D97-AF65-F5344CB8AC3E}">
        <p14:creationId xmlns:p14="http://schemas.microsoft.com/office/powerpoint/2010/main" val="3495266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29C6875D-D0D3-4EFE-ACA5-0CD387C699FB}" type="datetime1">
              <a:rPr lang="en-ZA" smtClean="0"/>
              <a:t>2016/09/07</a:t>
            </a:fld>
            <a:endParaRPr lang="en-ZA" dirty="0"/>
          </a:p>
        </p:txBody>
      </p:sp>
      <p:sp>
        <p:nvSpPr>
          <p:cNvPr id="8"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9" name="Slide Number Placeholder 5"/>
          <p:cNvSpPr>
            <a:spLocks noGrp="1"/>
          </p:cNvSpPr>
          <p:nvPr>
            <p:ph type="sldNum" sz="quarter" idx="12"/>
          </p:nvPr>
        </p:nvSpPr>
        <p:spPr/>
        <p:txBody>
          <a:bodyPr/>
          <a:lstStyle>
            <a:lvl1pPr>
              <a:defRPr/>
            </a:lvl1pPr>
          </a:lstStyle>
          <a:p>
            <a:pPr>
              <a:defRPr/>
            </a:pPr>
            <a:fld id="{36FC0F0A-33E1-4B61-AF4B-60765B2946EF}" type="slidenum">
              <a:rPr lang="en-ZA" altLang="en-US"/>
              <a:pPr>
                <a:defRPr/>
              </a:pPr>
              <a:t>‹#›</a:t>
            </a:fld>
            <a:endParaRPr lang="en-ZA" altLang="en-US" dirty="0"/>
          </a:p>
        </p:txBody>
      </p:sp>
    </p:spTree>
    <p:extLst>
      <p:ext uri="{BB962C8B-B14F-4D97-AF65-F5344CB8AC3E}">
        <p14:creationId xmlns:p14="http://schemas.microsoft.com/office/powerpoint/2010/main" val="15404354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69ADF9EE-144A-4850-AF7E-1D9AE56E7955}" type="datetime1">
              <a:rPr lang="en-ZA" smtClean="0"/>
              <a:t>2016/09/07</a:t>
            </a:fld>
            <a:endParaRPr lang="en-ZA" dirty="0"/>
          </a:p>
        </p:txBody>
      </p:sp>
      <p:sp>
        <p:nvSpPr>
          <p:cNvPr id="4"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5" name="Slide Number Placeholder 5"/>
          <p:cNvSpPr>
            <a:spLocks noGrp="1"/>
          </p:cNvSpPr>
          <p:nvPr>
            <p:ph type="sldNum" sz="quarter" idx="12"/>
          </p:nvPr>
        </p:nvSpPr>
        <p:spPr/>
        <p:txBody>
          <a:bodyPr/>
          <a:lstStyle>
            <a:lvl1pPr>
              <a:defRPr/>
            </a:lvl1pPr>
          </a:lstStyle>
          <a:p>
            <a:pPr>
              <a:defRPr/>
            </a:pPr>
            <a:fld id="{55B2CC69-2EA6-4B58-8903-54F30750389D}" type="slidenum">
              <a:rPr lang="en-ZA" altLang="en-US"/>
              <a:pPr>
                <a:defRPr/>
              </a:pPr>
              <a:t>‹#›</a:t>
            </a:fld>
            <a:endParaRPr lang="en-ZA" altLang="en-US" dirty="0"/>
          </a:p>
        </p:txBody>
      </p:sp>
    </p:spTree>
    <p:extLst>
      <p:ext uri="{BB962C8B-B14F-4D97-AF65-F5344CB8AC3E}">
        <p14:creationId xmlns:p14="http://schemas.microsoft.com/office/powerpoint/2010/main" val="13742194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F78F76-5B5E-44FB-88E8-4461A5793EF7}" type="datetime1">
              <a:rPr lang="en-ZA" smtClean="0"/>
              <a:t>2016/09/07</a:t>
            </a:fld>
            <a:endParaRPr lang="en-ZA" dirty="0"/>
          </a:p>
        </p:txBody>
      </p:sp>
      <p:sp>
        <p:nvSpPr>
          <p:cNvPr id="3"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4" name="Slide Number Placeholder 5"/>
          <p:cNvSpPr>
            <a:spLocks noGrp="1"/>
          </p:cNvSpPr>
          <p:nvPr>
            <p:ph type="sldNum" sz="quarter" idx="12"/>
          </p:nvPr>
        </p:nvSpPr>
        <p:spPr/>
        <p:txBody>
          <a:bodyPr/>
          <a:lstStyle>
            <a:lvl1pPr>
              <a:defRPr/>
            </a:lvl1pPr>
          </a:lstStyle>
          <a:p>
            <a:pPr>
              <a:defRPr/>
            </a:pPr>
            <a:fld id="{22C9238D-9B8D-4A9E-B173-2AA58A518B57}" type="slidenum">
              <a:rPr lang="en-ZA" altLang="en-US"/>
              <a:pPr>
                <a:defRPr/>
              </a:pPr>
              <a:t>‹#›</a:t>
            </a:fld>
            <a:endParaRPr lang="en-ZA" altLang="en-US" dirty="0"/>
          </a:p>
        </p:txBody>
      </p:sp>
    </p:spTree>
    <p:extLst>
      <p:ext uri="{BB962C8B-B14F-4D97-AF65-F5344CB8AC3E}">
        <p14:creationId xmlns:p14="http://schemas.microsoft.com/office/powerpoint/2010/main" val="32481716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24ECCB-5305-4E35-B712-7C44686E3679}" type="datetime1">
              <a:rPr lang="en-ZA" smtClean="0"/>
              <a:t>2016/09/07</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6C1ECB6E-E56A-400C-A335-5802783C64B5}" type="slidenum">
              <a:rPr lang="en-ZA" altLang="en-US"/>
              <a:pPr>
                <a:defRPr/>
              </a:pPr>
              <a:t>‹#›</a:t>
            </a:fld>
            <a:endParaRPr lang="en-ZA" altLang="en-US" dirty="0"/>
          </a:p>
        </p:txBody>
      </p:sp>
    </p:spTree>
    <p:extLst>
      <p:ext uri="{BB962C8B-B14F-4D97-AF65-F5344CB8AC3E}">
        <p14:creationId xmlns:p14="http://schemas.microsoft.com/office/powerpoint/2010/main" val="24453063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9DF20D-CF8C-4C40-B25C-1CB8542FAF3B}" type="datetime1">
              <a:rPr lang="en-ZA" smtClean="0"/>
              <a:t>2016/09/07</a:t>
            </a:fld>
            <a:endParaRPr lang="en-ZA" dirty="0"/>
          </a:p>
        </p:txBody>
      </p:sp>
      <p:sp>
        <p:nvSpPr>
          <p:cNvPr id="6"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BB3CFB7B-016D-49BA-A40A-A0F9C4E6670A}" type="slidenum">
              <a:rPr lang="en-ZA" altLang="en-US"/>
              <a:pPr>
                <a:defRPr/>
              </a:pPr>
              <a:t>‹#›</a:t>
            </a:fld>
            <a:endParaRPr lang="en-ZA" altLang="en-US" dirty="0"/>
          </a:p>
        </p:txBody>
      </p:sp>
    </p:spTree>
    <p:extLst>
      <p:ext uri="{BB962C8B-B14F-4D97-AF65-F5344CB8AC3E}">
        <p14:creationId xmlns:p14="http://schemas.microsoft.com/office/powerpoint/2010/main" val="24011375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9C7DCA5D-22BF-45B2-9DF4-F8E3AE403C96}"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D81A3740-C799-4444-AFC1-729C911DBE0E}" type="slidenum">
              <a:rPr lang="en-ZA" altLang="en-US"/>
              <a:pPr>
                <a:defRPr/>
              </a:pPr>
              <a:t>‹#›</a:t>
            </a:fld>
            <a:endParaRPr lang="en-ZA" altLang="en-US" dirty="0"/>
          </a:p>
        </p:txBody>
      </p:sp>
    </p:spTree>
    <p:extLst>
      <p:ext uri="{BB962C8B-B14F-4D97-AF65-F5344CB8AC3E}">
        <p14:creationId xmlns:p14="http://schemas.microsoft.com/office/powerpoint/2010/main" val="35349332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4E57EE31-F690-445B-8F55-9426A654A1ED}" type="datetime1">
              <a:rPr lang="en-ZA" smtClean="0"/>
              <a:t>2016/09/07</a:t>
            </a:fld>
            <a:endParaRPr lang="en-ZA" dirty="0"/>
          </a:p>
        </p:txBody>
      </p:sp>
      <p:sp>
        <p:nvSpPr>
          <p:cNvPr id="5" name="Footer Placeholder 4"/>
          <p:cNvSpPr>
            <a:spLocks noGrp="1"/>
          </p:cNvSpPr>
          <p:nvPr>
            <p:ph type="ftr" sz="quarter" idx="11"/>
          </p:nvPr>
        </p:nvSpPr>
        <p:spPr/>
        <p:txBody>
          <a:bodyPr/>
          <a:lstStyle>
            <a:lvl1pPr>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A093263E-0B7B-47BE-806C-4BAB80B8B9FD}" type="slidenum">
              <a:rPr lang="en-ZA" altLang="en-US"/>
              <a:pPr>
                <a:defRPr/>
              </a:pPr>
              <a:t>‹#›</a:t>
            </a:fld>
            <a:endParaRPr lang="en-ZA" altLang="en-US" dirty="0"/>
          </a:p>
        </p:txBody>
      </p:sp>
    </p:spTree>
    <p:extLst>
      <p:ext uri="{BB962C8B-B14F-4D97-AF65-F5344CB8AC3E}">
        <p14:creationId xmlns:p14="http://schemas.microsoft.com/office/powerpoint/2010/main" val="41037862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8BD9CD3-EC32-48D0-B978-A374C35104F5}" type="datetime1">
              <a:rPr lang="en-ZA" smtClean="0">
                <a:solidFill>
                  <a:prstClr val="black">
                    <a:tint val="75000"/>
                  </a:prstClr>
                </a:solidFill>
              </a:rPr>
              <a:pPr/>
              <a:t>2016/09/07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3690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A1D2248-ED41-42A0-B818-5C1B7B5E35A8}" type="datetime1">
              <a:rPr lang="en-ZA" smtClean="0">
                <a:solidFill>
                  <a:prstClr val="black">
                    <a:tint val="75000"/>
                  </a:prstClr>
                </a:solidFill>
              </a:rPr>
              <a:pPr/>
              <a:t>2016/09/07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4770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B09-5CF2-45C1-BEDC-66DC04CD18BA}" type="datetime1">
              <a:rPr lang="en-ZA" smtClean="0"/>
              <a:t>2016/09/07</a:t>
            </a:fld>
            <a:endParaRPr lang="en-ZA" dirty="0"/>
          </a:p>
        </p:txBody>
      </p:sp>
      <p:sp>
        <p:nvSpPr>
          <p:cNvPr id="6" name="Footer Placeholder 5"/>
          <p:cNvSpPr>
            <a:spLocks noGrp="1"/>
          </p:cNvSpPr>
          <p:nvPr>
            <p:ph type="ftr" sz="quarter" idx="11"/>
          </p:nvPr>
        </p:nvSpPr>
        <p:spPr/>
        <p:txBody>
          <a:bodyPr/>
          <a:lstStyle/>
          <a:p>
            <a:r>
              <a:rPr lang="en-ZA" smtClean="0"/>
              <a:t>2016-17 Quarter 1 Report - Preliminary Data</a:t>
            </a:r>
            <a:endParaRPr lang="en-ZA" dirty="0"/>
          </a:p>
        </p:txBody>
      </p:sp>
      <p:sp>
        <p:nvSpPr>
          <p:cNvPr id="7" name="Slide Number Placeholder 6"/>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10856656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DC484C-C3B0-46DF-A8C0-089E59C72BD6}" type="datetime1">
              <a:rPr lang="en-ZA" smtClean="0">
                <a:solidFill>
                  <a:prstClr val="black">
                    <a:tint val="75000"/>
                  </a:prstClr>
                </a:solidFill>
              </a:rPr>
              <a:pPr/>
              <a:t>2016/09/07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07765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81FBC24-ADD8-4F3B-B8DC-19289FB80C6C}" type="datetime1">
              <a:rPr lang="en-ZA" smtClean="0">
                <a:solidFill>
                  <a:prstClr val="black">
                    <a:tint val="75000"/>
                  </a:prstClr>
                </a:solidFill>
              </a:rPr>
              <a:pPr/>
              <a:t>2016/09/07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992420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448D796-A5FE-4E7A-BEEB-82EE89803B9B}" type="datetime1">
              <a:rPr lang="en-ZA" smtClean="0">
                <a:solidFill>
                  <a:prstClr val="black">
                    <a:tint val="75000"/>
                  </a:prstClr>
                </a:solidFill>
              </a:rPr>
              <a:pPr/>
              <a:t>2016/09/07</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858910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50F28EC2-6B00-4BB5-9043-59AC5FD20F15}" type="datetime1">
              <a:rPr lang="en-ZA" smtClean="0">
                <a:solidFill>
                  <a:prstClr val="black">
                    <a:tint val="75000"/>
                  </a:prstClr>
                </a:solidFill>
              </a:rPr>
              <a:pPr/>
              <a:t>2016/09/07</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94961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E1569-DB43-474F-BC00-B25E24FA3D65}" type="datetime1">
              <a:rPr lang="en-ZA" smtClean="0">
                <a:solidFill>
                  <a:prstClr val="black">
                    <a:tint val="75000"/>
                  </a:prstClr>
                </a:solidFill>
              </a:rPr>
              <a:pPr/>
              <a:t>2016/09/07</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0481430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193C2-D09A-4C4B-AF2E-B06470EF9B37}" type="datetime1">
              <a:rPr lang="en-ZA" smtClean="0">
                <a:solidFill>
                  <a:prstClr val="black">
                    <a:tint val="75000"/>
                  </a:prstClr>
                </a:solidFill>
              </a:rPr>
              <a:pPr/>
              <a:t>2016/09/07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644352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AB3FA-8219-42A5-8C95-EDF1C376A51E}" type="datetime1">
              <a:rPr lang="en-ZA" smtClean="0">
                <a:solidFill>
                  <a:prstClr val="black">
                    <a:tint val="75000"/>
                  </a:prstClr>
                </a:solidFill>
              </a:rPr>
              <a:pPr/>
              <a:t>2016/09/07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198826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46C840C-5A3A-4860-BE77-A4F72430EAF3}" type="datetime1">
              <a:rPr lang="en-ZA" smtClean="0">
                <a:solidFill>
                  <a:prstClr val="black">
                    <a:tint val="75000"/>
                  </a:prstClr>
                </a:solidFill>
              </a:rPr>
              <a:pPr/>
              <a:t>2016/09/07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123263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2E4C67D-8C92-4B26-9C88-34E433AB640C}" type="datetime1">
              <a:rPr lang="en-ZA" smtClean="0">
                <a:solidFill>
                  <a:prstClr val="black">
                    <a:tint val="75000"/>
                  </a:prstClr>
                </a:solidFill>
              </a:rPr>
              <a:pPr/>
              <a:t>2016/09/07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9209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0106B6-ACD9-42A1-8003-F320D4AF2454}" type="datetime1">
              <a:rPr lang="en-ZA" smtClean="0"/>
              <a:t>2016/09/07</a:t>
            </a:fld>
            <a:endParaRPr lang="en-ZA" dirty="0"/>
          </a:p>
        </p:txBody>
      </p:sp>
      <p:sp>
        <p:nvSpPr>
          <p:cNvPr id="6" name="Footer Placeholder 5"/>
          <p:cNvSpPr>
            <a:spLocks noGrp="1"/>
          </p:cNvSpPr>
          <p:nvPr>
            <p:ph type="ftr" sz="quarter" idx="11"/>
          </p:nvPr>
        </p:nvSpPr>
        <p:spPr/>
        <p:txBody>
          <a:bodyPr/>
          <a:lstStyle/>
          <a:p>
            <a:r>
              <a:rPr lang="en-ZA" smtClean="0"/>
              <a:t>2016-17 Quarter 1 Report - Preliminary Data</a:t>
            </a:r>
            <a:endParaRPr lang="en-ZA" dirty="0"/>
          </a:p>
        </p:txBody>
      </p:sp>
      <p:sp>
        <p:nvSpPr>
          <p:cNvPr id="7" name="Slide Number Placeholder 6"/>
          <p:cNvSpPr>
            <a:spLocks noGrp="1"/>
          </p:cNvSpPr>
          <p:nvPr>
            <p:ph type="sldNum" sz="quarter" idx="12"/>
          </p:nvPr>
        </p:nvSpPr>
        <p:spPr/>
        <p:txBody>
          <a:body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361311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60651-8CEA-47F5-B1C2-44EC477B84EB}" type="datetime1">
              <a:rPr lang="en-ZA" smtClean="0"/>
              <a:t>2016/09/07</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t>2016-17 Quarter 1 Report - Preliminary Data</a:t>
            </a: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36E4-C43B-47D9-92F3-DF5FF92BE2C0}" type="slidenum">
              <a:rPr lang="en-ZA" smtClean="0"/>
              <a:pPr/>
              <a:t>‹#›</a:t>
            </a:fld>
            <a:endParaRPr lang="en-ZA" dirty="0"/>
          </a:p>
        </p:txBody>
      </p:sp>
    </p:spTree>
    <p:extLst>
      <p:ext uri="{BB962C8B-B14F-4D97-AF65-F5344CB8AC3E}">
        <p14:creationId xmlns:p14="http://schemas.microsoft.com/office/powerpoint/2010/main" val="220128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3AFD3565-197E-4B85-935E-F9D9337AD6A8}" type="datetime1">
              <a:rPr lang="en-ZA" smtClean="0"/>
              <a:t>2016/09/07</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98264EBF-5689-4DBA-A620-5C5661A384A8}"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val="2323584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569BBA39-2E43-48D9-BC87-C41DE6EED43A}" type="datetime1">
              <a:rPr lang="en-ZA" smtClean="0"/>
              <a:t>2016/09/07</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A1144F6A-FD25-4E70-B4A2-92A1C1AC0AA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val="3960406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320FB-8D49-4481-8E87-3E87C72D7640}" type="datetime1">
              <a:rPr lang="en-ZA" smtClean="0">
                <a:solidFill>
                  <a:prstClr val="black">
                    <a:tint val="75000"/>
                  </a:prstClr>
                </a:solidFill>
              </a:rPr>
              <a:t>2016/09/07</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4709401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2B858-CF32-45A5-845D-C2E2C66DE3D6}" type="datetime1">
              <a:rPr lang="en-ZA" smtClean="0">
                <a:solidFill>
                  <a:prstClr val="black">
                    <a:tint val="75000"/>
                  </a:prstClr>
                </a:solidFill>
              </a:rPr>
              <a:t>2016/09/07</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solidFill>
                  <a:prstClr val="black">
                    <a:tint val="75000"/>
                  </a:prstClr>
                </a:solidFill>
              </a:rPr>
              <a:t>2016-17 Quarter 1 Report - Preliminary Data</a:t>
            </a:r>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36E4-C43B-47D9-92F3-DF5FF92BE2C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9357806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709F939A-3278-4D28-96AF-F97A58911AA2}" type="datetime1">
              <a:rPr lang="en-ZA" smtClean="0"/>
              <a:t>2016/09/07</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r>
              <a:rPr lang="en-ZA" smtClean="0"/>
              <a:t>2016-17 Quarter 1 Report - Preliminary Data</a:t>
            </a: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5E20133E-3265-4AE1-A25A-7E50AD224329}"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val="12413215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A1996F59-D42E-49E0-9299-EF4DF3F5DD99}" type="datetime1">
              <a:rPr lang="en-ZA" smtClean="0"/>
              <a:t>2016/09/07</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r>
              <a:rPr lang="en-ZA" smtClean="0"/>
              <a:t>2016-17 Quarter 1 Report - Preliminary Data</a:t>
            </a: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9B24B347-238A-4403-9BAA-0723DF8BFCFE}" type="slidenum">
              <a:rPr lang="en-ZA" altLang="en-US"/>
              <a:pPr fontAlgn="base">
                <a:spcBef>
                  <a:spcPct val="0"/>
                </a:spcBef>
                <a:spcAft>
                  <a:spcPct val="0"/>
                </a:spcAft>
                <a:defRPr/>
              </a:pPr>
              <a:t>‹#›</a:t>
            </a:fld>
            <a:endParaRPr lang="en-ZA" altLang="en-US" dirty="0"/>
          </a:p>
        </p:txBody>
      </p:sp>
    </p:spTree>
    <p:extLst>
      <p:ext uri="{BB962C8B-B14F-4D97-AF65-F5344CB8AC3E}">
        <p14:creationId xmlns:p14="http://schemas.microsoft.com/office/powerpoint/2010/main" val="148266266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8C21E-BC7F-40FA-BAE8-6D671B3E73FA}" type="datetime1">
              <a:rPr lang="en-ZA" smtClean="0">
                <a:solidFill>
                  <a:prstClr val="black">
                    <a:tint val="75000"/>
                  </a:prstClr>
                </a:solidFill>
              </a:rPr>
              <a:pPr/>
              <a:t>2016/09/07</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36E4-C43B-47D9-92F3-DF5FF92BE2C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9412537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7200"/>
            <a:ext cx="6400800" cy="1295399"/>
          </a:xfrm>
        </p:spPr>
        <p:txBody>
          <a:bodyPr>
            <a:noAutofit/>
          </a:bodyPr>
          <a:lstStyle/>
          <a:p>
            <a:pPr lvl="0"/>
            <a:r>
              <a:rPr lang="en-US" sz="4400" b="1" dirty="0" smtClean="0">
                <a:solidFill>
                  <a:schemeClr val="tx1"/>
                </a:solidFill>
                <a:latin typeface="Arial Narrow" pitchFamily="34" charset="0"/>
              </a:rPr>
              <a:t>Briefing to the Portfolio Committee on Tourism</a:t>
            </a:r>
            <a:br>
              <a:rPr lang="en-US" sz="4400" b="1" dirty="0" smtClean="0">
                <a:solidFill>
                  <a:schemeClr val="tx1"/>
                </a:solidFill>
                <a:latin typeface="Arial Narrow" pitchFamily="34" charset="0"/>
              </a:rPr>
            </a:br>
            <a:r>
              <a:rPr lang="en-US" b="1" dirty="0" smtClean="0">
                <a:solidFill>
                  <a:schemeClr val="tx1"/>
                </a:solidFill>
                <a:latin typeface="Arial Narrow" pitchFamily="34" charset="0"/>
              </a:rPr>
              <a:t/>
            </a:r>
            <a:br>
              <a:rPr lang="en-US" b="1" dirty="0" smtClean="0">
                <a:solidFill>
                  <a:schemeClr val="tx1"/>
                </a:solidFill>
                <a:latin typeface="Arial Narrow" pitchFamily="34" charset="0"/>
              </a:rPr>
            </a:br>
            <a:r>
              <a:rPr lang="en-US" b="1" dirty="0" smtClean="0">
                <a:solidFill>
                  <a:prstClr val="black"/>
                </a:solidFill>
                <a:latin typeface="Arial Narrow" pitchFamily="34" charset="0"/>
              </a:rPr>
              <a:t>2016/17 </a:t>
            </a:r>
            <a:r>
              <a:rPr lang="en-US" b="1" dirty="0">
                <a:solidFill>
                  <a:prstClr val="black"/>
                </a:solidFill>
                <a:latin typeface="Arial Narrow" pitchFamily="34" charset="0"/>
              </a:rPr>
              <a:t>Quarterly Report </a:t>
            </a:r>
            <a:r>
              <a:rPr lang="en-US" b="1" dirty="0" smtClean="0">
                <a:solidFill>
                  <a:prstClr val="black"/>
                </a:solidFill>
                <a:latin typeface="Arial Narrow" pitchFamily="34" charset="0"/>
              </a:rPr>
              <a:t>– </a:t>
            </a:r>
            <a:r>
              <a:rPr lang="en-US" b="1" dirty="0">
                <a:solidFill>
                  <a:prstClr val="black"/>
                </a:solidFill>
                <a:latin typeface="Arial Narrow" pitchFamily="34" charset="0"/>
              </a:rPr>
              <a:t>Quarter 1</a:t>
            </a:r>
            <a:r>
              <a:rPr lang="en-US" b="1" dirty="0" smtClean="0">
                <a:solidFill>
                  <a:prstClr val="black"/>
                </a:solidFill>
                <a:latin typeface="Arial Narrow" pitchFamily="34" charset="0"/>
              </a:rPr>
              <a:t> </a:t>
            </a:r>
            <a:r>
              <a:rPr lang="en-US" b="1" dirty="0">
                <a:solidFill>
                  <a:prstClr val="black"/>
                </a:solidFill>
                <a:latin typeface="Arial Narrow" pitchFamily="34" charset="0"/>
              </a:rPr>
              <a:t>Performance </a:t>
            </a:r>
            <a:r>
              <a:rPr lang="en-US" b="1" dirty="0" smtClean="0">
                <a:solidFill>
                  <a:prstClr val="black"/>
                </a:solidFill>
                <a:latin typeface="Arial Narrow" pitchFamily="34" charset="0"/>
              </a:rPr>
              <a:t>Report (Preliminary)</a:t>
            </a:r>
          </a:p>
          <a:p>
            <a:pPr lvl="0"/>
            <a:r>
              <a:rPr lang="en-US" b="1" dirty="0" smtClean="0">
                <a:solidFill>
                  <a:prstClr val="black"/>
                </a:solidFill>
                <a:latin typeface="Arial Narrow" pitchFamily="34" charset="0"/>
              </a:rPr>
              <a:t>9 September 2016</a:t>
            </a:r>
            <a:endParaRPr lang="en-US" b="1" dirty="0">
              <a:solidFill>
                <a:prstClr val="black"/>
              </a:solidFill>
              <a:latin typeface="Arial Narrow" pitchFamily="34" charset="0"/>
            </a:endParaRPr>
          </a:p>
          <a:p>
            <a:r>
              <a:rPr lang="en-US" b="1" dirty="0" smtClean="0">
                <a:solidFill>
                  <a:schemeClr val="tx1"/>
                </a:solidFill>
                <a:latin typeface="Arial Narrow" pitchFamily="34" charset="0"/>
              </a:rPr>
              <a:t/>
            </a:r>
            <a:br>
              <a:rPr lang="en-US" b="1" dirty="0" smtClean="0">
                <a:solidFill>
                  <a:schemeClr val="tx1"/>
                </a:solidFill>
                <a:latin typeface="Arial Narrow" pitchFamily="34" charset="0"/>
              </a:rPr>
            </a:br>
            <a:endParaRPr lang="en-ZA" dirty="0">
              <a:latin typeface="Arial Narrow"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5771446"/>
            <a:ext cx="1828800" cy="1061173"/>
          </a:xfrm>
          <a:prstGeom prst="rect">
            <a:avLst/>
          </a:prstGeom>
        </p:spPr>
      </p:pic>
      <p:sp>
        <p:nvSpPr>
          <p:cNvPr id="5" name="TextBox 4"/>
          <p:cNvSpPr txBox="1"/>
          <p:nvPr/>
        </p:nvSpPr>
        <p:spPr>
          <a:xfrm>
            <a:off x="7332216" y="4495800"/>
            <a:ext cx="1524000" cy="400110"/>
          </a:xfrm>
          <a:prstGeom prst="rect">
            <a:avLst/>
          </a:prstGeom>
          <a:noFill/>
        </p:spPr>
        <p:txBody>
          <a:bodyPr wrap="square" rtlCol="0">
            <a:spAutoFit/>
          </a:bodyPr>
          <a:lstStyle/>
          <a:p>
            <a:pPr algn="r"/>
            <a:r>
              <a:rPr lang="en-US" sz="1000" i="1" dirty="0" smtClean="0">
                <a:solidFill>
                  <a:prstClr val="white">
                    <a:lumMod val="50000"/>
                  </a:prstClr>
                </a:solidFill>
                <a:latin typeface="Arial" pitchFamily="34" charset="0"/>
                <a:cs typeface="Arial" pitchFamily="34" charset="0"/>
              </a:rPr>
              <a:t>Department of Tourism</a:t>
            </a:r>
          </a:p>
          <a:p>
            <a:pPr algn="r"/>
            <a:r>
              <a:rPr lang="en-US" sz="1000" i="1" dirty="0" smtClean="0">
                <a:solidFill>
                  <a:prstClr val="white">
                    <a:lumMod val="50000"/>
                  </a:prstClr>
                </a:solidFill>
                <a:latin typeface="Arial" pitchFamily="34" charset="0"/>
                <a:cs typeface="Arial" pitchFamily="34" charset="0"/>
              </a:rPr>
              <a:t>www.tourism.gov.za</a:t>
            </a:r>
            <a:endParaRPr lang="en-ZA" sz="1000" i="1" dirty="0">
              <a:solidFill>
                <a:prstClr val="white">
                  <a:lumMod val="50000"/>
                </a:prstClr>
              </a:solidFill>
              <a:latin typeface="Arial" pitchFamily="34" charset="0"/>
              <a:cs typeface="Arial" pitchFamily="34" charset="0"/>
            </a:endParaRPr>
          </a:p>
        </p:txBody>
      </p:sp>
    </p:spTree>
    <p:extLst>
      <p:ext uri="{BB962C8B-B14F-4D97-AF65-F5344CB8AC3E}">
        <p14:creationId xmlns:p14="http://schemas.microsoft.com/office/powerpoint/2010/main" val="855767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934200" cy="381000"/>
          </a:xfrm>
        </p:spPr>
        <p:txBody>
          <a:bodyPr rtlCol="0">
            <a:noAutofit/>
          </a:bodyPr>
          <a:lstStyle/>
          <a:p>
            <a:pPr eaLnBrk="1" hangingPunct="1">
              <a:spcBef>
                <a:spcPct val="20000"/>
              </a:spcBef>
              <a:defRPr/>
            </a:pPr>
            <a:r>
              <a:rPr lang="en-ZA" altLang="en-US" sz="2000" b="1" dirty="0">
                <a:solidFill>
                  <a:prstClr val="black"/>
                </a:solidFill>
                <a:latin typeface="Arial Narrow" panose="020B0606020202030204" pitchFamily="34" charset="0"/>
              </a:rPr>
              <a:t>QUALIFICATION OF QUARTER 4 PERFORMANCE ... CONTINUED. </a:t>
            </a:r>
            <a:endParaRPr lang="en-ZA" altLang="en-US" sz="2500" b="1" dirty="0">
              <a:solidFill>
                <a:prstClr val="black"/>
              </a:solidFill>
              <a:latin typeface="Arial Narrow" panose="020B0606020202030204" pitchFamily="34" charset="0"/>
              <a:ea typeface="+mn-ea"/>
              <a:cs typeface="+mn-cs"/>
            </a:endParaRPr>
          </a:p>
        </p:txBody>
      </p:sp>
      <p:sp>
        <p:nvSpPr>
          <p:cNvPr id="25603" name="Rectangle 4"/>
          <p:cNvSpPr>
            <a:spLocks noChangeArrowheads="1"/>
          </p:cNvSpPr>
          <p:nvPr/>
        </p:nvSpPr>
        <p:spPr bwMode="auto">
          <a:xfrm>
            <a:off x="2057400" y="762000"/>
            <a:ext cx="5562600" cy="76200"/>
          </a:xfrm>
          <a:prstGeom prst="rect">
            <a:avLst/>
          </a:prstGeom>
          <a:gradFill rotWithShape="0">
            <a:gsLst>
              <a:gs pos="0">
                <a:srgbClr val="764700"/>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ZA" altLang="en-US" sz="1800" dirty="0" smtClean="0">
              <a:solidFill>
                <a:srgbClr val="000000"/>
              </a:solidFill>
              <a:latin typeface="Arial" panose="020B0604020202020204" pitchFamily="34" charset="0"/>
            </a:endParaRPr>
          </a:p>
        </p:txBody>
      </p:sp>
      <p:sp>
        <p:nvSpPr>
          <p:cNvPr id="256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951EE7-E3F8-43DD-B820-BBC670A25832}" type="slidenum">
              <a:rPr lang="en-ZA" altLang="en-US" sz="1200" smtClean="0">
                <a:solidFill>
                  <a:srgbClr val="898989"/>
                </a:solidFill>
              </a:rPr>
              <a:pPr>
                <a:spcBef>
                  <a:spcPct val="0"/>
                </a:spcBef>
                <a:buFontTx/>
                <a:buNone/>
              </a:pPr>
              <a:t>10</a:t>
            </a:fld>
            <a:endParaRPr lang="en-ZA" altLang="en-US" sz="1200" dirty="0" smtClean="0">
              <a:solidFill>
                <a:srgbClr val="898989"/>
              </a:solidFill>
            </a:endParaRPr>
          </a:p>
        </p:txBody>
      </p:sp>
      <p:graphicFrame>
        <p:nvGraphicFramePr>
          <p:cNvPr id="8" name="Table 7"/>
          <p:cNvGraphicFramePr>
            <a:graphicFrameLocks noGrp="1"/>
          </p:cNvGraphicFramePr>
          <p:nvPr>
            <p:extLst/>
          </p:nvPr>
        </p:nvGraphicFramePr>
        <p:xfrm>
          <a:off x="1846729" y="921359"/>
          <a:ext cx="7010401" cy="5392506"/>
        </p:xfrm>
        <a:graphic>
          <a:graphicData uri="http://schemas.openxmlformats.org/drawingml/2006/table">
            <a:tbl>
              <a:tblPr firstRow="1" firstCol="1" bandRow="1">
                <a:tableStyleId>{5C22544A-7EE6-4342-B048-85BDC9FD1C3A}</a:tableStyleId>
              </a:tblPr>
              <a:tblGrid>
                <a:gridCol w="1181529"/>
                <a:gridCol w="4457273"/>
                <a:gridCol w="1371599"/>
              </a:tblGrid>
              <a:tr h="392782">
                <a:tc>
                  <a:txBody>
                    <a:bodyPr/>
                    <a:lstStyle/>
                    <a:p>
                      <a:pPr algn="ctr">
                        <a:lnSpc>
                          <a:spcPct val="107000"/>
                        </a:lnSpc>
                        <a:spcAft>
                          <a:spcPts val="0"/>
                        </a:spcAft>
                      </a:pPr>
                      <a:r>
                        <a:rPr lang="en-ZA" sz="1300" dirty="0">
                          <a:effectLst/>
                          <a:latin typeface="Arial Narrow" panose="020B0606020202030204" pitchFamily="34" charset="0"/>
                        </a:rPr>
                        <a:t>PROGRAMME </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376" marR="42376" marT="0" marB="0"/>
                </a:tc>
                <a:tc>
                  <a:txBody>
                    <a:bodyPr/>
                    <a:lstStyle/>
                    <a:p>
                      <a:pPr algn="ctr">
                        <a:lnSpc>
                          <a:spcPct val="107000"/>
                        </a:lnSpc>
                        <a:spcAft>
                          <a:spcPts val="0"/>
                        </a:spcAft>
                      </a:pPr>
                      <a:r>
                        <a:rPr lang="en-ZA" sz="1300" dirty="0">
                          <a:effectLst/>
                          <a:latin typeface="Arial Narrow" panose="020B0606020202030204" pitchFamily="34" charset="0"/>
                        </a:rPr>
                        <a:t>TARGETS PARTIALLY ACHIEVED </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376" marR="42376" marT="0" marB="0"/>
                </a:tc>
                <a:tc>
                  <a:txBody>
                    <a:bodyPr/>
                    <a:lstStyle/>
                    <a:p>
                      <a:pPr algn="ctr">
                        <a:lnSpc>
                          <a:spcPct val="107000"/>
                        </a:lnSpc>
                        <a:spcAft>
                          <a:spcPts val="0"/>
                        </a:spcAft>
                      </a:pPr>
                      <a:r>
                        <a:rPr lang="en-ZA" sz="1300" dirty="0" smtClean="0">
                          <a:effectLst/>
                          <a:latin typeface="Arial Narrow" panose="020B0606020202030204" pitchFamily="34" charset="0"/>
                          <a:ea typeface="Calibri" panose="020F0502020204030204" pitchFamily="34" charset="0"/>
                          <a:cs typeface="Times New Roman" panose="02020603050405020304" pitchFamily="18" charset="0"/>
                        </a:rPr>
                        <a:t>TARGETS NOT ACHIEVED</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376" marR="42376" marT="0" marB="0"/>
                </a:tc>
              </a:tr>
              <a:tr h="222772">
                <a:tc rowSpan="7">
                  <a:txBody>
                    <a:bodyPr/>
                    <a:lstStyle/>
                    <a:p>
                      <a:pPr>
                        <a:lnSpc>
                          <a:spcPct val="107000"/>
                        </a:lnSpc>
                        <a:spcAft>
                          <a:spcPts val="0"/>
                        </a:spcAft>
                      </a:pPr>
                      <a:r>
                        <a:rPr lang="en-ZA" sz="1300" dirty="0" smtClean="0">
                          <a:effectLst/>
                          <a:latin typeface="Arial Narrow" panose="020B0606020202030204" pitchFamily="34" charset="0"/>
                          <a:ea typeface="Calibri" panose="020F0502020204030204" pitchFamily="34" charset="0"/>
                          <a:cs typeface="Times New Roman" panose="02020603050405020304" pitchFamily="18" charset="0"/>
                        </a:rPr>
                        <a:t>2. PKS </a:t>
                      </a: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6 of 37 Milestones or 16:22%</a:t>
                      </a:r>
                      <a:endParaRPr kumimoji="0" lang="en-ZA" sz="1300" b="1"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mn-cs"/>
                      </a:endParaRPr>
                    </a:p>
                  </a:txBody>
                  <a:tcPr marL="42376" marR="86400" marT="0" marB="0"/>
                </a:tc>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mn-cs"/>
                        </a:rPr>
                        <a:t>None</a:t>
                      </a:r>
                    </a:p>
                  </a:txBody>
                  <a:tcPr marL="42376" marR="86400" marT="0" marB="0"/>
                </a:tc>
              </a:tr>
              <a:tr h="764016">
                <a:tc vMerge="1">
                  <a:txBody>
                    <a:bodyPr/>
                    <a:lstStyle/>
                    <a:p>
                      <a:pPr>
                        <a:lnSpc>
                          <a:spcPct val="107000"/>
                        </a:lnSpc>
                        <a:spcAft>
                          <a:spcPts val="0"/>
                        </a:spcAft>
                      </a:pP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Arial Narrow"/>
                          <a:ea typeface="+mn-ea"/>
                          <a:cs typeface="+mn-cs"/>
                        </a:rPr>
                        <a:t>Service provider was not procured to conduct the baseline study on the amended tourism B-BBEE sector code. However, the  Terms of Reference for the appointment of the service provider were developed.</a:t>
                      </a:r>
                      <a:endParaRPr lang="en-ZA" sz="1300" dirty="0">
                        <a:effectLst/>
                        <a:latin typeface="Arial Narrow" panose="020B0606020202030204" pitchFamily="34" charset="0"/>
                      </a:endParaRPr>
                    </a:p>
                  </a:txBody>
                  <a:tcPr marL="42376" marR="86400" marT="0" marB="0"/>
                </a:tc>
                <a:tc vMerge="1">
                  <a:txBody>
                    <a:bodyPr/>
                    <a:lstStyle/>
                    <a:p>
                      <a:pPr marL="0" lvl="0" indent="0" algn="just">
                        <a:lnSpc>
                          <a:spcPct val="107000"/>
                        </a:lnSpc>
                        <a:spcAft>
                          <a:spcPts val="0"/>
                        </a:spcAft>
                        <a:buFont typeface="Symbol" panose="05050102010706020507" pitchFamily="18" charset="2"/>
                        <a:buNone/>
                      </a:pPr>
                      <a:endParaRPr lang="en-ZA" sz="1300" dirty="0">
                        <a:effectLst/>
                        <a:latin typeface="Arial Narrow" panose="020B0606020202030204" pitchFamily="34" charset="0"/>
                      </a:endParaRPr>
                    </a:p>
                  </a:txBody>
                  <a:tcPr marL="42376" marR="86400" marT="0" marB="0"/>
                </a:tc>
              </a:tr>
              <a:tr h="761812">
                <a:tc vMerge="1">
                  <a:txBody>
                    <a:bodyPr/>
                    <a:lstStyle/>
                    <a:p>
                      <a:pPr>
                        <a:lnSpc>
                          <a:spcPct val="107000"/>
                        </a:lnSpc>
                        <a:spcAft>
                          <a:spcPts val="0"/>
                        </a:spcAft>
                      </a:pP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Suitable service provider for the training of tourist guides was not appointed. However, the specifications to appoint suitable service providers were developed. </a:t>
                      </a:r>
                    </a:p>
                    <a:p>
                      <a:pPr marL="0" lvl="0" indent="0" algn="just">
                        <a:lnSpc>
                          <a:spcPct val="107000"/>
                        </a:lnSpc>
                        <a:spcAft>
                          <a:spcPts val="0"/>
                        </a:spcAft>
                        <a:buFont typeface="Symbol" panose="05050102010706020507" pitchFamily="18" charset="2"/>
                        <a:buNone/>
                      </a:pPr>
                      <a:endParaRPr lang="en-ZA" sz="1300" dirty="0">
                        <a:effectLst/>
                        <a:latin typeface="Arial Narrow" panose="020B0606020202030204" pitchFamily="34" charset="0"/>
                      </a:endParaRPr>
                    </a:p>
                  </a:txBody>
                  <a:tcPr marL="42376" marR="86400" marT="0" marB="0"/>
                </a:tc>
                <a:tc vMerge="1">
                  <a:txBody>
                    <a:bodyPr/>
                    <a:lstStyle/>
                    <a:p>
                      <a:pPr marL="0" lvl="0" indent="0" algn="just">
                        <a:lnSpc>
                          <a:spcPct val="107000"/>
                        </a:lnSpc>
                        <a:spcAft>
                          <a:spcPts val="0"/>
                        </a:spcAft>
                        <a:buFont typeface="Symbol" panose="05050102010706020507" pitchFamily="18" charset="2"/>
                        <a:buNone/>
                      </a:pPr>
                      <a:endParaRPr lang="en-ZA" sz="1300" dirty="0">
                        <a:effectLst/>
                        <a:latin typeface="Arial Narrow" panose="020B0606020202030204" pitchFamily="34" charset="0"/>
                      </a:endParaRPr>
                    </a:p>
                  </a:txBody>
                  <a:tcPr marL="42376" marR="86400" marT="0" marB="0"/>
                </a:tc>
              </a:tr>
              <a:tr h="761812">
                <a:tc vMerge="1">
                  <a:txBody>
                    <a:bodyPr/>
                    <a:lstStyle/>
                    <a:p>
                      <a:pPr>
                        <a:lnSpc>
                          <a:spcPct val="107000"/>
                        </a:lnSpc>
                        <a:spcAft>
                          <a:spcPts val="0"/>
                        </a:spcAft>
                      </a:pP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Suitable service provider for the training of new tourist guides was not appointed. However, specifications to appoint suitable service providers were developed and advertisement placed.</a:t>
                      </a:r>
                    </a:p>
                    <a:p>
                      <a:pPr marL="0" lvl="0" indent="0" algn="just">
                        <a:lnSpc>
                          <a:spcPct val="107000"/>
                        </a:lnSpc>
                        <a:spcAft>
                          <a:spcPts val="0"/>
                        </a:spcAft>
                        <a:buFont typeface="Symbol" panose="05050102010706020507" pitchFamily="18" charset="2"/>
                        <a:buNone/>
                      </a:pPr>
                      <a:endParaRPr lang="en-ZA" sz="1300" dirty="0">
                        <a:effectLst/>
                        <a:latin typeface="Arial Narrow" panose="020B0606020202030204" pitchFamily="34" charset="0"/>
                      </a:endParaRPr>
                    </a:p>
                  </a:txBody>
                  <a:tcPr marL="42376" marR="86400" marT="0" marB="0"/>
                </a:tc>
                <a:tc vMerge="1">
                  <a:txBody>
                    <a:bodyPr/>
                    <a:lstStyle/>
                    <a:p>
                      <a:pPr marL="0" lvl="0" indent="0" algn="just">
                        <a:lnSpc>
                          <a:spcPct val="107000"/>
                        </a:lnSpc>
                        <a:spcAft>
                          <a:spcPts val="0"/>
                        </a:spcAft>
                        <a:buFont typeface="Symbol" panose="05050102010706020507" pitchFamily="18" charset="2"/>
                        <a:buNone/>
                      </a:pPr>
                      <a:endParaRPr lang="en-ZA" sz="1300" dirty="0">
                        <a:effectLst/>
                        <a:latin typeface="Arial Narrow" panose="020B0606020202030204" pitchFamily="34" charset="0"/>
                      </a:endParaRPr>
                    </a:p>
                  </a:txBody>
                  <a:tcPr marL="42376" marR="86400" marT="0" marB="0"/>
                </a:tc>
              </a:tr>
              <a:tr h="761812">
                <a:tc vMerge="1">
                  <a:txBody>
                    <a:bodyPr/>
                    <a:lstStyle/>
                    <a:p>
                      <a:pPr>
                        <a:lnSpc>
                          <a:spcPct val="107000"/>
                        </a:lnSpc>
                        <a:spcAft>
                          <a:spcPts val="0"/>
                        </a:spcAft>
                      </a:pP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Appointment of service provider to develop the CPD programme was not finalised. However, specifications CPD programme were developed.</a:t>
                      </a:r>
                    </a:p>
                    <a:p>
                      <a:pPr marL="0" lvl="0" indent="0" algn="just">
                        <a:lnSpc>
                          <a:spcPct val="107000"/>
                        </a:lnSpc>
                        <a:spcAft>
                          <a:spcPts val="0"/>
                        </a:spcAft>
                        <a:buFont typeface="Symbol" panose="05050102010706020507" pitchFamily="18" charset="2"/>
                        <a:buNone/>
                      </a:pPr>
                      <a:endParaRPr lang="en-ZA" sz="1300" dirty="0">
                        <a:effectLst/>
                        <a:latin typeface="Arial Narrow" panose="020B0606020202030204" pitchFamily="34" charset="0"/>
                      </a:endParaRPr>
                    </a:p>
                  </a:txBody>
                  <a:tcPr marL="42376" marR="86400" marT="0" marB="0"/>
                </a:tc>
                <a:tc vMerge="1">
                  <a:txBody>
                    <a:bodyPr/>
                    <a:lstStyle/>
                    <a:p>
                      <a:pPr marL="0" lvl="0" indent="0" algn="just">
                        <a:lnSpc>
                          <a:spcPct val="107000"/>
                        </a:lnSpc>
                        <a:spcAft>
                          <a:spcPts val="0"/>
                        </a:spcAft>
                        <a:buFont typeface="Symbol" panose="05050102010706020507" pitchFamily="18" charset="2"/>
                        <a:buNone/>
                      </a:pPr>
                      <a:endParaRPr lang="en-ZA" sz="1300" dirty="0">
                        <a:effectLst/>
                        <a:latin typeface="Arial Narrow" panose="020B0606020202030204" pitchFamily="34" charset="0"/>
                      </a:endParaRPr>
                    </a:p>
                  </a:txBody>
                  <a:tcPr marL="42376" marR="86400" marT="0" marB="0"/>
                </a:tc>
              </a:tr>
              <a:tr h="761812">
                <a:tc vMerge="1">
                  <a:txBody>
                    <a:bodyPr/>
                    <a:lstStyle/>
                    <a:p>
                      <a:pPr>
                        <a:lnSpc>
                          <a:spcPct val="107000"/>
                        </a:lnSpc>
                        <a:spcAft>
                          <a:spcPts val="0"/>
                        </a:spcAft>
                      </a:pP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Service provider  to develop the mobile app was not appointed. However, the Terms of Reference for the appointment of the service provider have been developed.</a:t>
                      </a:r>
                    </a:p>
                    <a:p>
                      <a:pPr marL="0" lvl="0" indent="0" algn="just">
                        <a:lnSpc>
                          <a:spcPct val="107000"/>
                        </a:lnSpc>
                        <a:spcAft>
                          <a:spcPts val="0"/>
                        </a:spcAft>
                        <a:buFont typeface="Symbol" panose="05050102010706020507" pitchFamily="18" charset="2"/>
                        <a:buNone/>
                      </a:pPr>
                      <a:endParaRPr lang="en-ZA" sz="1300" dirty="0">
                        <a:effectLst/>
                        <a:latin typeface="Arial Narrow" panose="020B0606020202030204" pitchFamily="34" charset="0"/>
                      </a:endParaRPr>
                    </a:p>
                  </a:txBody>
                  <a:tcPr marL="42376" marR="86400" marT="0" marB="0"/>
                </a:tc>
                <a:tc vMerge="1">
                  <a:txBody>
                    <a:bodyPr/>
                    <a:lstStyle/>
                    <a:p>
                      <a:pPr marL="0" lvl="0" indent="0" algn="just">
                        <a:lnSpc>
                          <a:spcPct val="107000"/>
                        </a:lnSpc>
                        <a:spcAft>
                          <a:spcPts val="0"/>
                        </a:spcAft>
                        <a:buFont typeface="Symbol" panose="05050102010706020507" pitchFamily="18" charset="2"/>
                        <a:buNone/>
                      </a:pPr>
                      <a:endParaRPr lang="en-ZA" sz="1300" dirty="0">
                        <a:effectLst/>
                        <a:latin typeface="Arial Narrow" panose="020B0606020202030204" pitchFamily="34" charset="0"/>
                      </a:endParaRPr>
                    </a:p>
                  </a:txBody>
                  <a:tcPr marL="42376" marR="86400" marT="0" marB="0"/>
                </a:tc>
              </a:tr>
              <a:tr h="865908">
                <a:tc vMerge="1">
                  <a:txBody>
                    <a:bodyPr/>
                    <a:lstStyle/>
                    <a:p>
                      <a:pPr>
                        <a:lnSpc>
                          <a:spcPct val="107000"/>
                        </a:lnSpc>
                        <a:spcAft>
                          <a:spcPts val="0"/>
                        </a:spcAft>
                      </a:pP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Service provider  to develop the mobile app was not appointed. However, the Terms of Reference for the appointment of the service provider have been developed.</a:t>
                      </a:r>
                    </a:p>
                  </a:txBody>
                  <a:tcPr marL="42376" marR="86400" marT="0" marB="0"/>
                </a:tc>
                <a:tc vMerge="1">
                  <a:txBody>
                    <a:bodyPr/>
                    <a:lstStyle/>
                    <a:p>
                      <a:pPr marL="0" lvl="0" indent="0" algn="just">
                        <a:lnSpc>
                          <a:spcPct val="107000"/>
                        </a:lnSpc>
                        <a:spcAft>
                          <a:spcPts val="0"/>
                        </a:spcAft>
                        <a:buFont typeface="Symbol" panose="05050102010706020507" pitchFamily="18" charset="2"/>
                        <a:buNone/>
                      </a:pPr>
                      <a:endParaRPr lang="en-ZA" sz="1300" dirty="0">
                        <a:effectLst/>
                        <a:latin typeface="Arial Narrow" panose="020B0606020202030204" pitchFamily="34" charset="0"/>
                      </a:endParaRPr>
                    </a:p>
                  </a:txBody>
                  <a:tcPr marL="42376" marR="86400" marT="0" marB="0"/>
                </a:tc>
              </a:tr>
            </a:tbl>
          </a:graphicData>
        </a:graphic>
      </p:graphicFrame>
      <p:sp>
        <p:nvSpPr>
          <p:cNvPr id="3" name="Footer Placeholder 2"/>
          <p:cNvSpPr>
            <a:spLocks noGrp="1"/>
          </p:cNvSpPr>
          <p:nvPr>
            <p:ph type="ftr" sz="quarter" idx="11"/>
          </p:nvPr>
        </p:nvSpPr>
        <p:spPr>
          <a:xfrm>
            <a:off x="3124200" y="6479956"/>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061150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781800" cy="381000"/>
          </a:xfrm>
        </p:spPr>
        <p:txBody>
          <a:bodyPr rtlCol="0">
            <a:noAutofit/>
          </a:bodyPr>
          <a:lstStyle/>
          <a:p>
            <a:pPr eaLnBrk="1" hangingPunct="1">
              <a:spcBef>
                <a:spcPct val="20000"/>
              </a:spcBef>
              <a:defRPr/>
            </a:pPr>
            <a:r>
              <a:rPr lang="en-ZA" altLang="en-US" sz="2000" b="1" dirty="0">
                <a:solidFill>
                  <a:prstClr val="black"/>
                </a:solidFill>
                <a:latin typeface="Arial Narrow" panose="020B0606020202030204" pitchFamily="34" charset="0"/>
              </a:rPr>
              <a:t>QUALIFICATION OF QUARTER 4 PERFORMANCE ... CONTINUED. </a:t>
            </a:r>
            <a:endParaRPr lang="en-ZA" altLang="en-US" sz="2500" b="1" dirty="0">
              <a:solidFill>
                <a:prstClr val="black"/>
              </a:solidFill>
              <a:latin typeface="Arial Narrow" panose="020B0606020202030204" pitchFamily="34" charset="0"/>
              <a:ea typeface="+mn-ea"/>
              <a:cs typeface="+mn-cs"/>
            </a:endParaRPr>
          </a:p>
        </p:txBody>
      </p:sp>
      <p:sp>
        <p:nvSpPr>
          <p:cNvPr id="25603" name="Rectangle 4"/>
          <p:cNvSpPr>
            <a:spLocks noChangeArrowheads="1"/>
          </p:cNvSpPr>
          <p:nvPr/>
        </p:nvSpPr>
        <p:spPr bwMode="auto">
          <a:xfrm>
            <a:off x="2057400" y="762000"/>
            <a:ext cx="5562600" cy="76200"/>
          </a:xfrm>
          <a:prstGeom prst="rect">
            <a:avLst/>
          </a:prstGeom>
          <a:gradFill rotWithShape="0">
            <a:gsLst>
              <a:gs pos="0">
                <a:srgbClr val="764700"/>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ZA" altLang="en-US" sz="1800" dirty="0" smtClean="0">
              <a:solidFill>
                <a:srgbClr val="000000"/>
              </a:solidFill>
              <a:latin typeface="Arial" panose="020B0604020202020204" pitchFamily="34" charset="0"/>
            </a:endParaRPr>
          </a:p>
        </p:txBody>
      </p:sp>
      <p:sp>
        <p:nvSpPr>
          <p:cNvPr id="256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951EE7-E3F8-43DD-B820-BBC670A25832}" type="slidenum">
              <a:rPr lang="en-ZA" altLang="en-US" sz="1200" smtClean="0">
                <a:solidFill>
                  <a:srgbClr val="898989"/>
                </a:solidFill>
              </a:rPr>
              <a:pPr>
                <a:spcBef>
                  <a:spcPct val="0"/>
                </a:spcBef>
                <a:buFontTx/>
                <a:buNone/>
              </a:pPr>
              <a:t>11</a:t>
            </a:fld>
            <a:endParaRPr lang="en-ZA" altLang="en-US" sz="1200" dirty="0" smtClean="0">
              <a:solidFill>
                <a:srgbClr val="898989"/>
              </a:solidFill>
            </a:endParaRPr>
          </a:p>
        </p:txBody>
      </p:sp>
      <p:graphicFrame>
        <p:nvGraphicFramePr>
          <p:cNvPr id="8" name="Table 7"/>
          <p:cNvGraphicFramePr>
            <a:graphicFrameLocks noGrp="1"/>
          </p:cNvGraphicFramePr>
          <p:nvPr>
            <p:extLst/>
          </p:nvPr>
        </p:nvGraphicFramePr>
        <p:xfrm>
          <a:off x="1671918" y="1143000"/>
          <a:ext cx="6781800" cy="2549525"/>
        </p:xfrm>
        <a:graphic>
          <a:graphicData uri="http://schemas.openxmlformats.org/drawingml/2006/table">
            <a:tbl>
              <a:tblPr firstRow="1" firstCol="1" bandRow="1">
                <a:tableStyleId>{5C22544A-7EE6-4342-B048-85BDC9FD1C3A}</a:tableStyleId>
              </a:tblPr>
              <a:tblGrid>
                <a:gridCol w="1219201"/>
                <a:gridCol w="2613958"/>
                <a:gridCol w="2948641"/>
              </a:tblGrid>
              <a:tr h="589831">
                <a:tc>
                  <a:txBody>
                    <a:bodyPr/>
                    <a:lstStyle/>
                    <a:p>
                      <a:pPr algn="ctr">
                        <a:lnSpc>
                          <a:spcPct val="107000"/>
                        </a:lnSpc>
                        <a:spcAft>
                          <a:spcPts val="0"/>
                        </a:spcAft>
                      </a:pPr>
                      <a:r>
                        <a:rPr lang="en-ZA" sz="1600" dirty="0">
                          <a:effectLst/>
                          <a:latin typeface="Arial Narrow" panose="020B0606020202030204" pitchFamily="34" charset="0"/>
                        </a:rPr>
                        <a:t>PROGRAMME </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376" marR="42376" marT="0" marB="0"/>
                </a:tc>
                <a:tc>
                  <a:txBody>
                    <a:bodyPr/>
                    <a:lstStyle/>
                    <a:p>
                      <a:pPr algn="ctr">
                        <a:lnSpc>
                          <a:spcPct val="107000"/>
                        </a:lnSpc>
                        <a:spcAft>
                          <a:spcPts val="0"/>
                        </a:spcAft>
                      </a:pPr>
                      <a:r>
                        <a:rPr lang="en-ZA" sz="1600" dirty="0">
                          <a:effectLst/>
                          <a:latin typeface="Arial Narrow" panose="020B0606020202030204" pitchFamily="34" charset="0"/>
                        </a:rPr>
                        <a:t>TARGETS PARTIALLY ACHIEVED </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376" marR="42376" marT="0" marB="0"/>
                </a:tc>
                <a:tc>
                  <a:txBody>
                    <a:bodyPr/>
                    <a:lstStyle/>
                    <a:p>
                      <a:pPr algn="ctr">
                        <a:lnSpc>
                          <a:spcPct val="107000"/>
                        </a:lnSpc>
                        <a:spcAft>
                          <a:spcPts val="0"/>
                        </a:spcAft>
                      </a:pPr>
                      <a:r>
                        <a:rPr lang="en-ZA" sz="1600" dirty="0" smtClean="0">
                          <a:effectLst/>
                          <a:latin typeface="Arial Narrow" panose="020B0606020202030204" pitchFamily="34" charset="0"/>
                          <a:ea typeface="Calibri" panose="020F0502020204030204" pitchFamily="34" charset="0"/>
                          <a:cs typeface="Times New Roman" panose="02020603050405020304" pitchFamily="18" charset="0"/>
                        </a:rPr>
                        <a:t>TARGETS NOT ACHIEVED</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376" marR="42376" marT="0" marB="0"/>
                </a:tc>
              </a:tr>
              <a:tr h="570525">
                <a:tc rowSpan="2">
                  <a:txBody>
                    <a:bodyPr/>
                    <a:lstStyle/>
                    <a:p>
                      <a:pPr>
                        <a:lnSpc>
                          <a:spcPct val="107000"/>
                        </a:lnSpc>
                        <a:spcAft>
                          <a:spcPts val="0"/>
                        </a:spcAft>
                      </a:pPr>
                      <a:r>
                        <a:rPr lang="en-ZA" sz="1600" dirty="0" smtClean="0">
                          <a:effectLst/>
                          <a:latin typeface="Arial Narrow" panose="020B0606020202030204" pitchFamily="34" charset="0"/>
                          <a:ea typeface="Calibri" panose="020F0502020204030204" pitchFamily="34" charset="0"/>
                          <a:cs typeface="Times New Roman" panose="02020603050405020304" pitchFamily="18" charset="0"/>
                        </a:rPr>
                        <a:t>3. ITM</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1 of 13 Milestones or 7:69%</a:t>
                      </a:r>
                      <a:endParaRPr kumimoji="0" lang="en-ZA" sz="1600" b="1"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mn-cs"/>
                      </a:endParaRPr>
                    </a:p>
                    <a:p>
                      <a:pPr marL="0" lvl="0" indent="0" algn="just">
                        <a:lnSpc>
                          <a:spcPct val="107000"/>
                        </a:lnSpc>
                        <a:spcAft>
                          <a:spcPts val="0"/>
                        </a:spcAft>
                        <a:buFont typeface="Symbol" panose="05050102010706020507" pitchFamily="18" charset="2"/>
                        <a:buNone/>
                      </a:pPr>
                      <a:endParaRPr lang="en-ZA" sz="1600" dirty="0">
                        <a:effectLst/>
                        <a:latin typeface="Arial Narrow" panose="020B0606020202030204" pitchFamily="34" charset="0"/>
                      </a:endParaRPr>
                    </a:p>
                  </a:txBody>
                  <a:tcPr marL="42376" marR="8640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1 of 13 Milestones or 7:69%</a:t>
                      </a:r>
                      <a:endParaRPr kumimoji="0" lang="en-ZA" sz="1600" b="1"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mn-cs"/>
                      </a:endParaRPr>
                    </a:p>
                    <a:p>
                      <a:pPr marL="0" lvl="0" indent="0" algn="just">
                        <a:lnSpc>
                          <a:spcPct val="107000"/>
                        </a:lnSpc>
                        <a:spcAft>
                          <a:spcPts val="0"/>
                        </a:spcAft>
                        <a:buFont typeface="Symbol" panose="05050102010706020507" pitchFamily="18" charset="2"/>
                        <a:buNone/>
                      </a:pPr>
                      <a:endParaRPr lang="en-ZA" sz="1600" dirty="0">
                        <a:effectLst/>
                        <a:latin typeface="Arial Narrow" panose="020B0606020202030204" pitchFamily="34" charset="0"/>
                      </a:endParaRPr>
                    </a:p>
                  </a:txBody>
                  <a:tcPr marL="42376" marR="86400" marT="0" marB="0"/>
                </a:tc>
              </a:tr>
              <a:tr h="1389169">
                <a:tc vMerge="1">
                  <a:txBody>
                    <a:bodyPr/>
                    <a:lstStyle/>
                    <a:p>
                      <a:pPr>
                        <a:lnSpc>
                          <a:spcPct val="107000"/>
                        </a:lnSpc>
                        <a:spcAft>
                          <a:spcPts val="0"/>
                        </a:spcAft>
                      </a:pP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a:txBody>
                    <a:bodyPr/>
                    <a:lstStyle/>
                    <a:p>
                      <a:pPr marL="10800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Draft Terms of Reference not circulated for capacity-building interventions for effective participation in market access programme.</a:t>
                      </a:r>
                      <a:endPar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marL="42376" marR="86400" marT="0" marB="0"/>
                </a:tc>
                <a:tc>
                  <a:txBody>
                    <a:bodyPr/>
                    <a:lstStyle/>
                    <a:p>
                      <a:pPr marL="91440" marR="0" lvl="0" indent="0" algn="just" defTabSz="914400" rtl="0" eaLnBrk="1" fontAlgn="auto" latinLnBrk="0" hangingPunct="1">
                        <a:lnSpc>
                          <a:spcPct val="100000"/>
                        </a:lnSpc>
                        <a:spcBef>
                          <a:spcPts val="95"/>
                        </a:spcBef>
                        <a:spcAft>
                          <a:spcPts val="95"/>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Russian: Tourist guides                 </a:t>
                      </a: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Phase 1 of language training in Russian for tourist guides was not  implemented.</a:t>
                      </a:r>
                      <a:endParaRPr kumimoji="0" lang="en-US"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171450" lvl="0" indent="-171450" algn="just">
                        <a:lnSpc>
                          <a:spcPct val="107000"/>
                        </a:lnSpc>
                        <a:spcAft>
                          <a:spcPts val="0"/>
                        </a:spcAft>
                        <a:buFont typeface="Arial" panose="020B0604020202020204" pitchFamily="34" charset="0"/>
                        <a:buChar char="•"/>
                      </a:pPr>
                      <a:endParaRPr lang="en-ZA" sz="1600" dirty="0">
                        <a:effectLst/>
                        <a:latin typeface="Arial Narrow" panose="020B0606020202030204" pitchFamily="34" charset="0"/>
                      </a:endParaRPr>
                    </a:p>
                  </a:txBody>
                  <a:tcPr marL="42376" marR="86400" marT="0" marB="0"/>
                </a:tc>
              </a:tr>
            </a:tbl>
          </a:graphicData>
        </a:graphic>
      </p:graphicFrame>
      <p:sp>
        <p:nvSpPr>
          <p:cNvPr id="3" name="Footer Placeholder 2"/>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1879852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381000"/>
          </a:xfrm>
        </p:spPr>
        <p:txBody>
          <a:bodyPr rtlCol="0">
            <a:noAutofit/>
          </a:bodyPr>
          <a:lstStyle/>
          <a:p>
            <a:pPr algn="l" eaLnBrk="1" hangingPunct="1">
              <a:spcBef>
                <a:spcPct val="20000"/>
              </a:spcBef>
              <a:defRPr/>
            </a:pPr>
            <a:r>
              <a:rPr lang="en-ZA" altLang="en-US" sz="2000" b="1" dirty="0" smtClean="0">
                <a:solidFill>
                  <a:prstClr val="black"/>
                </a:solidFill>
                <a:latin typeface="Arial Narrow" panose="020B0606020202030204" pitchFamily="34" charset="0"/>
                <a:ea typeface="+mn-ea"/>
                <a:cs typeface="+mn-cs"/>
              </a:rPr>
              <a:t>QUALIFICATION OF QUARTER 4 PERFORMANCE ... CONTINUED. </a:t>
            </a:r>
            <a:endParaRPr lang="en-ZA" altLang="en-US" sz="2000" b="1" dirty="0">
              <a:solidFill>
                <a:prstClr val="black"/>
              </a:solidFill>
              <a:latin typeface="Arial Narrow" panose="020B0606020202030204" pitchFamily="34" charset="0"/>
              <a:ea typeface="+mn-ea"/>
              <a:cs typeface="+mn-cs"/>
            </a:endParaRPr>
          </a:p>
        </p:txBody>
      </p:sp>
      <p:sp>
        <p:nvSpPr>
          <p:cNvPr id="26627" name="Rectangle 4"/>
          <p:cNvSpPr>
            <a:spLocks noChangeArrowheads="1"/>
          </p:cNvSpPr>
          <p:nvPr/>
        </p:nvSpPr>
        <p:spPr bwMode="auto">
          <a:xfrm>
            <a:off x="2057400" y="762000"/>
            <a:ext cx="5562600" cy="76200"/>
          </a:xfrm>
          <a:prstGeom prst="rect">
            <a:avLst/>
          </a:prstGeom>
          <a:gradFill rotWithShape="0">
            <a:gsLst>
              <a:gs pos="0">
                <a:srgbClr val="764700"/>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endParaRPr lang="en-ZA" altLang="en-US" sz="1800" dirty="0" smtClean="0">
              <a:solidFill>
                <a:srgbClr val="000000"/>
              </a:solidFill>
              <a:latin typeface="Arial" panose="020B0604020202020204" pitchFamily="34" charset="0"/>
            </a:endParaRPr>
          </a:p>
        </p:txBody>
      </p:sp>
      <p:sp>
        <p:nvSpPr>
          <p:cNvPr id="266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994FBC-89AF-4C5B-86E4-D624EA21088D}" type="slidenum">
              <a:rPr lang="en-ZA" altLang="en-US" sz="1200" smtClean="0">
                <a:solidFill>
                  <a:srgbClr val="898989"/>
                </a:solidFill>
              </a:rPr>
              <a:pPr>
                <a:spcBef>
                  <a:spcPct val="0"/>
                </a:spcBef>
                <a:buFontTx/>
                <a:buNone/>
              </a:pPr>
              <a:t>12</a:t>
            </a:fld>
            <a:endParaRPr lang="en-ZA" altLang="en-US" sz="1200" dirty="0" smtClean="0">
              <a:solidFill>
                <a:srgbClr val="898989"/>
              </a:solidFill>
            </a:endParaRPr>
          </a:p>
        </p:txBody>
      </p:sp>
      <p:graphicFrame>
        <p:nvGraphicFramePr>
          <p:cNvPr id="8" name="Table 7"/>
          <p:cNvGraphicFramePr>
            <a:graphicFrameLocks noGrp="1"/>
          </p:cNvGraphicFramePr>
          <p:nvPr>
            <p:extLst/>
          </p:nvPr>
        </p:nvGraphicFramePr>
        <p:xfrm>
          <a:off x="1779494" y="991627"/>
          <a:ext cx="7059707" cy="5312825"/>
        </p:xfrm>
        <a:graphic>
          <a:graphicData uri="http://schemas.openxmlformats.org/drawingml/2006/table">
            <a:tbl>
              <a:tblPr firstRow="1" firstCol="1" bandRow="1">
                <a:tableStyleId>{5C22544A-7EE6-4342-B048-85BDC9FD1C3A}</a:tableStyleId>
              </a:tblPr>
              <a:tblGrid>
                <a:gridCol w="1148933"/>
                <a:gridCol w="2253173"/>
                <a:gridCol w="3657601"/>
              </a:tblGrid>
              <a:tr h="419420">
                <a:tc>
                  <a:txBody>
                    <a:bodyPr/>
                    <a:lstStyle/>
                    <a:p>
                      <a:pPr algn="ctr">
                        <a:lnSpc>
                          <a:spcPct val="107000"/>
                        </a:lnSpc>
                        <a:spcAft>
                          <a:spcPts val="0"/>
                        </a:spcAft>
                      </a:pPr>
                      <a:r>
                        <a:rPr lang="en-ZA" sz="1400" dirty="0">
                          <a:effectLst/>
                          <a:latin typeface="Arial Narrow" panose="020B0606020202030204" pitchFamily="34" charset="0"/>
                        </a:rPr>
                        <a:t>PROGRAMME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376" marR="42376" marT="0" marB="0"/>
                </a:tc>
                <a:tc>
                  <a:txBody>
                    <a:bodyPr/>
                    <a:lstStyle/>
                    <a:p>
                      <a:pPr algn="ctr">
                        <a:lnSpc>
                          <a:spcPct val="107000"/>
                        </a:lnSpc>
                        <a:spcAft>
                          <a:spcPts val="0"/>
                        </a:spcAft>
                      </a:pPr>
                      <a:r>
                        <a:rPr lang="en-ZA" sz="1400" dirty="0">
                          <a:effectLst/>
                          <a:latin typeface="Arial Narrow" panose="020B0606020202030204" pitchFamily="34" charset="0"/>
                        </a:rPr>
                        <a:t>TARGETS PARTIALLY ACHIEVED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376" marR="42376" marT="0" marB="0"/>
                </a:tc>
                <a:tc>
                  <a:txBody>
                    <a:bodyPr/>
                    <a:lstStyle/>
                    <a:p>
                      <a:pPr algn="ctr">
                        <a:lnSpc>
                          <a:spcPct val="107000"/>
                        </a:lnSpc>
                        <a:spcAft>
                          <a:spcPts val="0"/>
                        </a:spcAft>
                      </a:pPr>
                      <a:r>
                        <a:rPr lang="en-ZA" sz="1400" dirty="0">
                          <a:effectLst/>
                          <a:latin typeface="Arial Narrow" panose="020B0606020202030204" pitchFamily="34" charset="0"/>
                        </a:rPr>
                        <a:t>TARGETS NOT ACHIEVED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376" marR="42376" marT="0" marB="0"/>
                </a:tc>
              </a:tr>
              <a:tr h="203944">
                <a:tc rowSpan="8">
                  <a:txBody>
                    <a:bodyPr/>
                    <a:lstStyle/>
                    <a:p>
                      <a:pPr>
                        <a:lnSpc>
                          <a:spcPct val="107000"/>
                        </a:lnSpc>
                        <a:spcAft>
                          <a:spcPts val="0"/>
                        </a:spcAft>
                      </a:pPr>
                      <a:r>
                        <a:rPr lang="en-ZA" sz="1400" dirty="0">
                          <a:effectLst/>
                          <a:latin typeface="Arial Narrow" panose="020B0606020202030204" pitchFamily="34" charset="0"/>
                        </a:rPr>
                        <a:t>4</a:t>
                      </a:r>
                      <a:r>
                        <a:rPr lang="en-ZA" sz="1400" dirty="0" smtClean="0">
                          <a:effectLst/>
                          <a:latin typeface="Arial Narrow" panose="020B0606020202030204" pitchFamily="34" charset="0"/>
                        </a:rPr>
                        <a:t>: DTM</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a:txBody>
                    <a:bodyPr/>
                    <a:lstStyle/>
                    <a:p>
                      <a:pPr algn="ctr">
                        <a:spcAft>
                          <a:spcPts val="0"/>
                        </a:spcAft>
                      </a:pPr>
                      <a:r>
                        <a:rPr lang="en-US" sz="1400" b="1" kern="1200" dirty="0" smtClean="0">
                          <a:effectLst/>
                          <a:latin typeface="Arial Narrow" panose="020B0606020202030204" pitchFamily="34" charset="0"/>
                        </a:rPr>
                        <a:t>2 </a:t>
                      </a:r>
                      <a:r>
                        <a:rPr lang="en-US" sz="1400" b="1" kern="1200" dirty="0">
                          <a:effectLst/>
                          <a:latin typeface="Arial Narrow" panose="020B0606020202030204" pitchFamily="34" charset="0"/>
                        </a:rPr>
                        <a:t>of </a:t>
                      </a:r>
                      <a:r>
                        <a:rPr lang="en-US" sz="1400" b="1" kern="1200" dirty="0" smtClean="0">
                          <a:effectLst/>
                          <a:latin typeface="Arial Narrow" panose="020B0606020202030204" pitchFamily="34" charset="0"/>
                        </a:rPr>
                        <a:t>20 Milestones</a:t>
                      </a:r>
                      <a:r>
                        <a:rPr lang="en-US" sz="1400" b="1" kern="1200" baseline="0" dirty="0" smtClean="0">
                          <a:effectLst/>
                          <a:latin typeface="Arial Narrow" panose="020B0606020202030204" pitchFamily="34" charset="0"/>
                        </a:rPr>
                        <a:t> </a:t>
                      </a:r>
                      <a:r>
                        <a:rPr lang="en-US" sz="1400" b="1" kern="1200" dirty="0" smtClean="0">
                          <a:effectLst/>
                          <a:latin typeface="Arial Narrow" panose="020B0606020202030204" pitchFamily="34" charset="0"/>
                        </a:rPr>
                        <a:t>or 9:52%</a:t>
                      </a:r>
                      <a:endParaRPr lang="en-ZA" sz="1400" b="1" dirty="0">
                        <a:effectLst/>
                        <a:latin typeface="Arial Narrow" panose="020B0606020202030204" pitchFamily="34" charset="0"/>
                        <a:ea typeface="Times New Roman" panose="02020603050405020304" pitchFamily="18" charset="0"/>
                      </a:endParaRPr>
                    </a:p>
                  </a:txBody>
                  <a:tcPr marL="42376" marR="42376"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8 of 10 Milestones or 38:10%</a:t>
                      </a:r>
                      <a:endParaRPr kumimoji="0" lang="en-ZA" sz="1400" b="1"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endParaRPr>
                    </a:p>
                  </a:txBody>
                  <a:tcPr marL="42376" marR="42376" marT="0" marB="0"/>
                </a:tc>
              </a:tr>
              <a:tr h="813408">
                <a:tc vMerge="1">
                  <a:txBody>
                    <a:bodyPr/>
                    <a:lstStyle/>
                    <a:p>
                      <a:endParaRPr lang="en-ZA"/>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Tourism Enterprise Development Portal complete but not operational.</a:t>
                      </a:r>
                      <a:endParaRPr kumimoji="0" lang="en-US"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ZA" sz="1400" dirty="0">
                        <a:effectLst/>
                        <a:latin typeface="Arial Narrow" panose="020B0606020202030204" pitchFamily="34" charset="0"/>
                      </a:endParaRPr>
                    </a:p>
                  </a:txBody>
                  <a:tcPr marL="42376" marR="86400" marT="0" marB="0"/>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a:ea typeface="+mn-ea"/>
                          <a:cs typeface="+mn-cs"/>
                        </a:rPr>
                        <a:t>Draft terms of reference not developed. </a:t>
                      </a:r>
                      <a:endParaRPr kumimoji="0" lang="en-US" sz="1400" b="0" i="0" u="none" strike="noStrike" kern="1200" cap="none" spc="0" normalizeH="0" baseline="0" noProof="0" dirty="0" smtClean="0">
                        <a:ln>
                          <a:noFill/>
                        </a:ln>
                        <a:solidFill>
                          <a:prstClr val="black"/>
                        </a:solidFill>
                        <a:effectLst/>
                        <a:uLnTx/>
                        <a:uFillTx/>
                        <a:latin typeface="Arial Narrow"/>
                        <a:ea typeface="+mn-ea"/>
                        <a:cs typeface="+mn-cs"/>
                      </a:endParaRPr>
                    </a:p>
                  </a:txBody>
                  <a:tcPr marL="42376" marR="42376" marT="0" marB="0"/>
                </a:tc>
              </a:tr>
              <a:tr h="815775">
                <a:tc vMerge="1">
                  <a:txBody>
                    <a:bodyPr/>
                    <a:lstStyle/>
                    <a:p>
                      <a:pPr>
                        <a:lnSpc>
                          <a:spcPct val="107000"/>
                        </a:lnSpc>
                        <a:spcAft>
                          <a:spcPts val="0"/>
                        </a:spcAft>
                      </a:pP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Draft framework on the development of Infrastructure Master Plan developed.</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ZA" sz="1400" dirty="0">
                        <a:effectLst/>
                        <a:latin typeface="Arial Narrow" panose="020B0606020202030204" pitchFamily="34" charset="0"/>
                      </a:endParaRPr>
                    </a:p>
                  </a:txBody>
                  <a:tcPr marL="42376" marR="86400" marT="0" marB="0"/>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Procurement and appointment of service provider for the Chefs Training Programme targeting 577 trainees not done.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4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endParaRPr>
                    </a:p>
                  </a:txBody>
                  <a:tcPr marL="42376" marR="42376" marT="0" marB="0"/>
                </a:tc>
              </a:tr>
              <a:tr h="589092">
                <a:tc vMerge="1">
                  <a:txBody>
                    <a:bodyPr/>
                    <a:lstStyle/>
                    <a:p>
                      <a:pPr>
                        <a:lnSpc>
                          <a:spcPct val="107000"/>
                        </a:lnSpc>
                        <a:spcAft>
                          <a:spcPts val="0"/>
                        </a:spcAft>
                      </a:pP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rowSpan="5">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ZA" sz="1400" dirty="0">
                        <a:effectLst/>
                        <a:latin typeface="Arial Narrow" panose="020B0606020202030204" pitchFamily="34" charset="0"/>
                      </a:endParaRPr>
                    </a:p>
                  </a:txBody>
                  <a:tcPr marL="42376" marR="8640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Procurement and appointment of service provider for Sommelier Training course not done.</a:t>
                      </a:r>
                      <a:endParaRPr kumimoji="0" lang="en-US"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marL="42376" marR="42376" marT="0" marB="0"/>
                </a:tc>
              </a:tr>
              <a:tr h="678267">
                <a:tc vMerge="1">
                  <a:txBody>
                    <a:bodyPr/>
                    <a:lstStyle/>
                    <a:p>
                      <a:pPr>
                        <a:lnSpc>
                          <a:spcPct val="107000"/>
                        </a:lnSpc>
                        <a:spcAft>
                          <a:spcPts val="0"/>
                        </a:spcAft>
                      </a:pP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vMerge="1">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ZA" sz="1400" dirty="0">
                        <a:effectLst/>
                        <a:latin typeface="Arial Narrow" panose="020B0606020202030204" pitchFamily="34" charset="0"/>
                      </a:endParaRPr>
                    </a:p>
                  </a:txBody>
                  <a:tcPr marL="42376" marR="86400" marT="0" marB="0"/>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a:ea typeface="+mn-ea"/>
                          <a:cs typeface="+mn-cs"/>
                        </a:rPr>
                        <a:t>Procurement and appointment of service providers for Hospitality Service Training Programme not done.</a:t>
                      </a:r>
                    </a:p>
                  </a:txBody>
                  <a:tcPr marL="42376" marR="42376" marT="0" marB="0"/>
                </a:tc>
              </a:tr>
              <a:tr h="535248">
                <a:tc vMerge="1">
                  <a:txBody>
                    <a:bodyPr/>
                    <a:lstStyle/>
                    <a:p>
                      <a:pPr>
                        <a:lnSpc>
                          <a:spcPct val="107000"/>
                        </a:lnSpc>
                        <a:spcAft>
                          <a:spcPts val="0"/>
                        </a:spcAft>
                      </a:pP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vMerge="1">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ZA" sz="1400" dirty="0">
                        <a:effectLst/>
                        <a:latin typeface="Arial Narrow" panose="020B0606020202030204" pitchFamily="34" charset="0"/>
                      </a:endParaRPr>
                    </a:p>
                  </a:txBody>
                  <a:tcPr marL="42376" marR="86400" marT="0" marB="0"/>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a:ea typeface="+mn-ea"/>
                          <a:cs typeface="+mn-cs"/>
                        </a:rPr>
                        <a:t>Appointment of the service provider to train 500 food assurers not done.</a:t>
                      </a:r>
                    </a:p>
                  </a:txBody>
                  <a:tcPr marL="42376" marR="42376" marT="0" marB="0"/>
                </a:tc>
              </a:tr>
              <a:tr h="611831">
                <a:tc vMerge="1">
                  <a:txBody>
                    <a:bodyPr/>
                    <a:lstStyle/>
                    <a:p>
                      <a:pPr>
                        <a:lnSpc>
                          <a:spcPct val="107000"/>
                        </a:lnSpc>
                        <a:spcAft>
                          <a:spcPts val="0"/>
                        </a:spcAft>
                      </a:pP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vMerge="1">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ZA" sz="1400" dirty="0">
                        <a:effectLst/>
                        <a:latin typeface="Arial Narrow" panose="020B0606020202030204" pitchFamily="34" charset="0"/>
                      </a:endParaRPr>
                    </a:p>
                  </a:txBody>
                  <a:tcPr marL="42376" marR="86400" marT="0" marB="0"/>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Terms Of Reference and MOA's drafted and sent to management authorities of heritage sites for inputs.</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4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endParaRPr>
                    </a:p>
                  </a:txBody>
                  <a:tcPr marL="42376" marR="42376" marT="0" marB="0"/>
                </a:tc>
              </a:tr>
              <a:tr h="513589">
                <a:tc vMerge="1">
                  <a:txBody>
                    <a:bodyPr/>
                    <a:lstStyle/>
                    <a:p>
                      <a:pPr>
                        <a:lnSpc>
                          <a:spcPct val="107000"/>
                        </a:lnSpc>
                        <a:spcAft>
                          <a:spcPts val="0"/>
                        </a:spcAft>
                      </a:pP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vMerge="1">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ZA" sz="1400" dirty="0">
                        <a:effectLst/>
                        <a:latin typeface="Arial Narrow" panose="020B0606020202030204" pitchFamily="34" charset="0"/>
                      </a:endParaRPr>
                    </a:p>
                  </a:txBody>
                  <a:tcPr marL="42376" marR="86400" marT="0" marB="0"/>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An advert was placed to recruit the unemployed youth</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42376" marR="42376" marT="0" marB="0"/>
                </a:tc>
              </a:tr>
            </a:tbl>
          </a:graphicData>
        </a:graphic>
      </p:graphicFrame>
      <p:sp>
        <p:nvSpPr>
          <p:cNvPr id="3" name="Footer Placeholder 2"/>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491564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752600" y="1676400"/>
            <a:ext cx="6858000" cy="3581400"/>
          </a:xfrm>
          <a:prstGeom prst="rect">
            <a:avLst/>
          </a:prstGeom>
        </p:spPr>
        <p:txBody>
          <a:bodyPr/>
          <a:lstStyle/>
          <a:p>
            <a:pPr algn="ctr" eaLnBrk="0" hangingPunct="0">
              <a:defRPr/>
            </a:pPr>
            <a:r>
              <a:rPr lang="en-US" sz="4000" b="1" kern="0" dirty="0">
                <a:solidFill>
                  <a:prstClr val="black"/>
                </a:solidFill>
                <a:latin typeface="Arial Narrow" pitchFamily="34" charset="0"/>
                <a:ea typeface="+mj-ea"/>
                <a:cs typeface="+mj-cs"/>
              </a:rPr>
              <a:t>PROGRAMME 1</a:t>
            </a:r>
          </a:p>
          <a:p>
            <a:pPr algn="ctr" eaLnBrk="0" hangingPunct="0">
              <a:defRPr/>
            </a:pPr>
            <a:endParaRPr lang="en-US" sz="4000" b="1" kern="0" dirty="0">
              <a:solidFill>
                <a:prstClr val="black"/>
              </a:solidFill>
              <a:latin typeface="Arial Narrow" pitchFamily="34" charset="0"/>
              <a:ea typeface="+mj-ea"/>
              <a:cs typeface="+mj-cs"/>
            </a:endParaRPr>
          </a:p>
          <a:p>
            <a:pPr algn="ctr" eaLnBrk="0" hangingPunct="0">
              <a:defRPr/>
            </a:pPr>
            <a:r>
              <a:rPr lang="en-US" sz="4000" b="1" kern="0" dirty="0" smtClean="0">
                <a:solidFill>
                  <a:prstClr val="black"/>
                </a:solidFill>
                <a:latin typeface="Arial Narrow" pitchFamily="34" charset="0"/>
                <a:ea typeface="+mj-ea"/>
                <a:cs typeface="+mj-cs"/>
              </a:rPr>
              <a:t>ADMINISTRATION</a:t>
            </a:r>
            <a:r>
              <a:rPr lang="en-US" sz="4000" b="1" kern="0" dirty="0" smtClean="0">
                <a:solidFill>
                  <a:srgbClr val="1F497D"/>
                </a:solidFill>
                <a:latin typeface="Arial Narrow" pitchFamily="34" charset="0"/>
                <a:ea typeface="+mj-ea"/>
                <a:cs typeface="+mj-cs"/>
              </a:rPr>
              <a:t/>
            </a:r>
            <a:br>
              <a:rPr lang="en-US" sz="4000" b="1" kern="0" dirty="0" smtClean="0">
                <a:solidFill>
                  <a:srgbClr val="1F497D"/>
                </a:solidFill>
                <a:latin typeface="Arial Narrow" pitchFamily="34" charset="0"/>
                <a:ea typeface="+mj-ea"/>
                <a:cs typeface="+mj-cs"/>
              </a:rPr>
            </a:br>
            <a:r>
              <a:rPr lang="en-US" sz="4000" b="1" kern="0" dirty="0">
                <a:solidFill>
                  <a:srgbClr val="1F497D"/>
                </a:solidFill>
                <a:latin typeface="Arial Narrow" pitchFamily="34" charset="0"/>
                <a:ea typeface="+mj-ea"/>
                <a:cs typeface="+mj-cs"/>
              </a:rPr>
              <a:t/>
            </a:r>
            <a:br>
              <a:rPr lang="en-US" sz="4000" b="1" kern="0" dirty="0">
                <a:solidFill>
                  <a:srgbClr val="1F497D"/>
                </a:solidFill>
                <a:latin typeface="Arial Narrow" pitchFamily="34" charset="0"/>
                <a:ea typeface="+mj-ea"/>
                <a:cs typeface="+mj-cs"/>
              </a:rPr>
            </a:br>
            <a:endParaRPr lang="en-US" sz="4000" b="1" kern="0" dirty="0">
              <a:solidFill>
                <a:srgbClr val="1F497D"/>
              </a:solidFill>
              <a:latin typeface="Arial Narrow" pitchFamily="34" charset="0"/>
              <a:ea typeface="+mj-ea"/>
              <a:cs typeface="+mj-cs"/>
            </a:endParaRPr>
          </a:p>
        </p:txBody>
      </p:sp>
      <p:sp>
        <p:nvSpPr>
          <p:cNvPr id="3" name="Slide Number Placeholder 2"/>
          <p:cNvSpPr>
            <a:spLocks noGrp="1"/>
          </p:cNvSpPr>
          <p:nvPr>
            <p:ph type="sldNum" sz="quarter" idx="12"/>
          </p:nvPr>
        </p:nvSpPr>
        <p:spPr/>
        <p:txBody>
          <a:bodyPr/>
          <a:lstStyle/>
          <a:p>
            <a:fld id="{E2F236E4-C43B-47D9-92F3-DF5FF92BE2C0}" type="slidenum">
              <a:rPr lang="en-ZA" smtClean="0"/>
              <a:pPr/>
              <a:t>13</a:t>
            </a:fld>
            <a:endParaRPr lang="en-ZA" dirty="0"/>
          </a:p>
        </p:txBody>
      </p:sp>
      <p:sp>
        <p:nvSpPr>
          <p:cNvPr id="2" name="Footer Placeholder 1"/>
          <p:cNvSpPr>
            <a:spLocks noGrp="1"/>
          </p:cNvSpPr>
          <p:nvPr>
            <p:ph type="ftr" sz="quarter" idx="11"/>
          </p:nvPr>
        </p:nvSpPr>
        <p:spPr>
          <a:xfrm>
            <a:off x="3124200" y="6356350"/>
            <a:ext cx="2971800" cy="365125"/>
          </a:xfrm>
        </p:spPr>
        <p:txBody>
          <a:bodyPr/>
          <a:lstStyle/>
          <a:p>
            <a:r>
              <a:rPr lang="en-ZA" dirty="0" smtClean="0"/>
              <a:t>2016-17 Quarter 1 Report - Preliminary Data</a:t>
            </a:r>
            <a:endParaRPr lang="en-ZA" dirty="0"/>
          </a:p>
        </p:txBody>
      </p:sp>
    </p:spTree>
    <p:extLst>
      <p:ext uri="{BB962C8B-B14F-4D97-AF65-F5344CB8AC3E}">
        <p14:creationId xmlns:p14="http://schemas.microsoft.com/office/powerpoint/2010/main" val="2424869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0210026"/>
              </p:ext>
            </p:extLst>
          </p:nvPr>
        </p:nvGraphicFramePr>
        <p:xfrm>
          <a:off x="1828800" y="457200"/>
          <a:ext cx="7010399" cy="4656192"/>
        </p:xfrm>
        <a:graphic>
          <a:graphicData uri="http://schemas.openxmlformats.org/drawingml/2006/table">
            <a:tbl>
              <a:tblPr firstRow="1" bandRow="1">
                <a:tableStyleId>{5C22544A-7EE6-4342-B048-85BDC9FD1C3A}</a:tableStyleId>
              </a:tblPr>
              <a:tblGrid>
                <a:gridCol w="1524000"/>
                <a:gridCol w="1676400"/>
                <a:gridCol w="1752600"/>
                <a:gridCol w="2057399"/>
              </a:tblGrid>
              <a:tr h="545863">
                <a:tc gridSpan="4">
                  <a:txBody>
                    <a:bodyPr/>
                    <a:lstStyle/>
                    <a:p>
                      <a:pPr algn="just" fontAlgn="ctr"/>
                      <a:r>
                        <a:rPr lang="en-ZA" sz="1600" b="1" i="0" u="none" strike="noStrike" dirty="0" smtClean="0">
                          <a:solidFill>
                            <a:srgbClr val="000000"/>
                          </a:solidFill>
                          <a:latin typeface="Arial Narrow" pitchFamily="34" charset="0"/>
                        </a:rPr>
                        <a:t>Strategic Objective: To ensure economic, efficient and effective use of departmental resources.</a:t>
                      </a:r>
                      <a:endParaRPr lang="en-US" sz="1600" b="1" i="0" u="none" strike="noStrike" dirty="0" smtClean="0">
                        <a:solidFill>
                          <a:srgbClr val="000000"/>
                        </a:solidFill>
                        <a:latin typeface="Arial Narrow" pitchFamily="34" charset="0"/>
                      </a:endParaRPr>
                    </a:p>
                  </a:txBody>
                  <a:tcPr marL="86399" marR="8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18464">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298177">
                <a:tc rowSpan="2">
                  <a:txBody>
                    <a:bodyPr/>
                    <a:lstStyle/>
                    <a:p>
                      <a:pPr marL="342900" indent="-342900" algn="just" fontAlgn="t">
                        <a:spcBef>
                          <a:spcPts val="600"/>
                        </a:spcBef>
                        <a:spcAft>
                          <a:spcPts val="600"/>
                        </a:spcAft>
                        <a:buFont typeface="+mj-lt"/>
                        <a:buAutoNum type="arabicPeriod"/>
                      </a:pPr>
                      <a:r>
                        <a:rPr lang="en-ZA" sz="1600" b="0" i="0" u="none" strike="noStrike" dirty="0" smtClean="0">
                          <a:solidFill>
                            <a:srgbClr val="000000"/>
                          </a:solidFill>
                          <a:latin typeface="Arial Narrow" pitchFamily="34" charset="0"/>
                        </a:rPr>
                        <a:t>Number of strategic documents developed and implemented.</a:t>
                      </a:r>
                      <a:endParaRPr lang="en-US" sz="1600" b="0" i="0" u="none" strike="noStrike" dirty="0">
                        <a:solidFill>
                          <a:srgbClr val="000000"/>
                        </a:solidFill>
                        <a:latin typeface="Arial Narrow" pitchFamily="34" charset="0"/>
                      </a:endParaRPr>
                    </a:p>
                  </a:txBody>
                  <a:tcPr marL="86399" marR="86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Narrow" pitchFamily="34" charset="0"/>
                        </a:rPr>
                        <a:t>Review of the SP and APP for 2017/18.</a:t>
                      </a:r>
                      <a:endParaRPr lang="en-US" sz="1600" dirty="0" smtClean="0">
                        <a:solidFill>
                          <a:schemeClr val="tx1"/>
                        </a:solidFill>
                        <a:latin typeface="Arial Narrow" pitchFamily="34" charset="0"/>
                      </a:endParaRPr>
                    </a:p>
                  </a:txBody>
                  <a:tcPr marL="86399" marR="86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rgbClr val="000000"/>
                          </a:solidFill>
                          <a:effectLst/>
                          <a:latin typeface="Arial Narrow" panose="020B0606020202030204" pitchFamily="34" charset="0"/>
                        </a:rPr>
                        <a:t>Organisational performance management guidelines reviewed.</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latin typeface="Arial Narrow" pitchFamily="34" charset="0"/>
                        </a:rPr>
                        <a:t>Organisational</a:t>
                      </a:r>
                      <a:r>
                        <a:rPr lang="en-ZA" sz="1600" b="0" i="0" u="none" strike="noStrike" baseline="0" dirty="0" smtClean="0">
                          <a:solidFill>
                            <a:srgbClr val="000000"/>
                          </a:solidFill>
                          <a:latin typeface="Arial Narrow" pitchFamily="34" charset="0"/>
                        </a:rPr>
                        <a:t> </a:t>
                      </a:r>
                      <a:r>
                        <a:rPr lang="en-ZA" sz="1600" b="0" i="0" u="none" strike="noStrike" dirty="0" smtClean="0">
                          <a:solidFill>
                            <a:srgbClr val="000000"/>
                          </a:solidFill>
                          <a:latin typeface="Arial Narrow" pitchFamily="34" charset="0"/>
                        </a:rPr>
                        <a:t>performance management guidelines were reviewed and submitted for approval.</a:t>
                      </a:r>
                      <a:endParaRPr lang="en-US" sz="1600" b="0" i="0" u="none" strike="noStrike" dirty="0">
                        <a:solidFill>
                          <a:srgbClr val="000000"/>
                        </a:solidFill>
                        <a:latin typeface="Arial Narrow" pitchFamily="34" charset="0"/>
                      </a:endParaRPr>
                    </a:p>
                  </a:txBody>
                  <a:tcPr marL="86399" marR="86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9192">
                <a:tc vMerge="1">
                  <a:txBody>
                    <a:bodyPr/>
                    <a:lstStyle/>
                    <a:p>
                      <a:pPr marL="342900" indent="-342900" algn="just" fontAlgn="t">
                        <a:spcBef>
                          <a:spcPts val="600"/>
                        </a:spcBef>
                        <a:spcAft>
                          <a:spcPts val="600"/>
                        </a:spcAft>
                        <a:buFont typeface="+mj-lt"/>
                        <a:buAutoNum type="arabicPeriod"/>
                      </a:pPr>
                      <a:endParaRPr lang="en-US" sz="1600" b="0" i="0" u="none" strike="noStrike" dirty="0">
                        <a:solidFill>
                          <a:srgbClr val="000000"/>
                        </a:solidFill>
                        <a:latin typeface="Arial Narrow" pitchFamily="34" charset="0"/>
                      </a:endParaRPr>
                    </a:p>
                  </a:txBody>
                  <a:tcPr marL="86399" marR="86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600" dirty="0" smtClean="0">
                          <a:latin typeface="Arial Narrow" pitchFamily="34" charset="0"/>
                        </a:rPr>
                        <a:t>Annual Performance Report for 2015/16 as well as four quarterly reports on the implementation of the SP and APP developed.</a:t>
                      </a:r>
                      <a:endParaRPr lang="en-US" sz="1600" dirty="0">
                        <a:latin typeface="Arial Narrow" pitchFamily="34" charset="0"/>
                      </a:endParaRPr>
                    </a:p>
                  </a:txBody>
                  <a:tcPr marL="86399" marR="863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smtClean="0">
                          <a:solidFill>
                            <a:schemeClr val="tx1"/>
                          </a:solidFill>
                          <a:effectLst/>
                          <a:latin typeface="Arial Narrow"/>
                          <a:ea typeface="+mn-ea"/>
                          <a:cs typeface="+mn-cs"/>
                        </a:rPr>
                        <a:t>Fourth-quarter performance reports for 2015/16 submitted DPME.</a:t>
                      </a:r>
                      <a:endParaRPr lang="en-US" sz="1600" b="0" i="0" u="none" strike="noStrike" kern="1200" dirty="0">
                        <a:solidFill>
                          <a:schemeClr val="tx1"/>
                        </a:solidFill>
                        <a:effectLst/>
                        <a:latin typeface="Arial Narrow"/>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effectLst/>
                          <a:latin typeface="Arial Narrow"/>
                        </a:rPr>
                        <a:t>Fourth Quarter performance reports for 2015/16 were submitted to DPME.</a:t>
                      </a:r>
                      <a:endParaRPr lang="en-ZA" sz="1600" b="0" i="0" u="none" strike="noStrike" dirty="0">
                        <a:solidFill>
                          <a:schemeClr val="tx1"/>
                        </a:solidFill>
                        <a:effectLst/>
                        <a:latin typeface="Arial Narrow"/>
                      </a:endParaRPr>
                    </a:p>
                  </a:txBody>
                  <a:tcPr marL="85719" marR="719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14</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067372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2434149"/>
              </p:ext>
            </p:extLst>
          </p:nvPr>
        </p:nvGraphicFramePr>
        <p:xfrm>
          <a:off x="1752600" y="457200"/>
          <a:ext cx="7162800" cy="3886200"/>
        </p:xfrm>
        <a:graphic>
          <a:graphicData uri="http://schemas.openxmlformats.org/drawingml/2006/table">
            <a:tbl>
              <a:tblPr firstRow="1" bandRow="1">
                <a:tableStyleId>{5C22544A-7EE6-4342-B048-85BDC9FD1C3A}</a:tableStyleId>
              </a:tblPr>
              <a:tblGrid>
                <a:gridCol w="1832343"/>
                <a:gridCol w="1596657"/>
                <a:gridCol w="1791347"/>
                <a:gridCol w="1942453"/>
              </a:tblGrid>
              <a:tr h="502991">
                <a:tc gridSpan="4">
                  <a:txBody>
                    <a:bodyPr/>
                    <a:lstStyle/>
                    <a:p>
                      <a:pPr algn="just" fontAlgn="ctr"/>
                      <a:r>
                        <a:rPr lang="en-ZA" sz="1600" b="1" i="0" u="none" strike="noStrike" dirty="0" smtClean="0">
                          <a:solidFill>
                            <a:srgbClr val="000000"/>
                          </a:solidFill>
                          <a:latin typeface="Arial Narrow" pitchFamily="34" charset="0"/>
                        </a:rPr>
                        <a:t>Strategic Objective: To ensure economic, efficient and effective use of departmental resources.</a:t>
                      </a:r>
                      <a:endParaRPr lang="en-US" sz="1600" b="1" i="0" u="none" strike="noStrike" dirty="0" smtClean="0">
                        <a:solidFill>
                          <a:srgbClr val="000000"/>
                        </a:solidFill>
                        <a:latin typeface="Arial Narrow" pitchFamily="34" charset="0"/>
                      </a:endParaRPr>
                    </a:p>
                  </a:txBody>
                  <a:tcPr marL="86393" marR="863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97302">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821454">
                <a:tc>
                  <a:txBody>
                    <a:bodyPr/>
                    <a:lstStyle/>
                    <a:p>
                      <a:pPr marL="342900" indent="-342900" algn="just" fontAlgn="t">
                        <a:spcBef>
                          <a:spcPts val="600"/>
                        </a:spcBef>
                        <a:spcAft>
                          <a:spcPts val="600"/>
                        </a:spcAft>
                        <a:buFont typeface="+mj-lt"/>
                        <a:buAutoNum type="arabicPeriod"/>
                      </a:pPr>
                      <a:r>
                        <a:rPr lang="en-ZA" sz="1600" b="0" i="0" u="none" strike="noStrike" dirty="0" smtClean="0">
                          <a:solidFill>
                            <a:srgbClr val="000000"/>
                          </a:solidFill>
                          <a:latin typeface="Arial Narrow" pitchFamily="34" charset="0"/>
                        </a:rPr>
                        <a:t>Number of strategic documents developed and implemented.</a:t>
                      </a:r>
                      <a:endParaRPr lang="en-US" sz="1600" b="0" i="0" u="none" strike="noStrike" dirty="0">
                        <a:solidFill>
                          <a:srgbClr val="000000"/>
                        </a:solidFill>
                        <a:latin typeface="Arial Narrow" pitchFamily="34" charset="0"/>
                      </a:endParaRPr>
                    </a:p>
                  </a:txBody>
                  <a:tcPr marL="86393" marR="8640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Four quarterly risk mitigation reports analysed and submitted to RMC.</a:t>
                      </a:r>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Fourth-quarter risk mitigation analysis report for 2015/16 submitted to RMC for adoption.</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effectLst/>
                          <a:latin typeface="Arial Narrow"/>
                        </a:rPr>
                        <a:t>Fourth quarter risk mitigation analysis report for 2015/16 was submitted to RMC for adoption. </a:t>
                      </a:r>
                      <a:endParaRPr lang="en-ZA" sz="1600" b="0" i="0" u="none" strike="noStrike" dirty="0">
                        <a:solidFill>
                          <a:schemeClr val="tx1"/>
                        </a:solidFill>
                        <a:effectLst/>
                        <a:latin typeface="Arial Narrow"/>
                      </a:endParaRPr>
                    </a:p>
                  </a:txBody>
                  <a:tcPr marL="8571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65655">
                <a:tc>
                  <a:txBody>
                    <a:bodyPr/>
                    <a:lstStyle/>
                    <a:p>
                      <a:pPr marL="342900" indent="-342900" algn="just" fontAlgn="t">
                        <a:spcBef>
                          <a:spcPts val="600"/>
                        </a:spcBef>
                        <a:spcAft>
                          <a:spcPts val="600"/>
                        </a:spcAft>
                        <a:buFont typeface="+mj-lt"/>
                        <a:buAutoNum type="arabicPeriod" startAt="2"/>
                      </a:pPr>
                      <a:r>
                        <a:rPr lang="en-ZA" sz="1600" b="0" i="0" u="none" strike="noStrike" dirty="0" smtClean="0">
                          <a:solidFill>
                            <a:srgbClr val="000000"/>
                          </a:solidFill>
                          <a:latin typeface="Arial Narrow" pitchFamily="34" charset="0"/>
                        </a:rPr>
                        <a:t>Number of public entity oversight reports prepared.</a:t>
                      </a:r>
                      <a:endParaRPr lang="en-US" sz="1600" b="0" i="0" u="none" strike="noStrike" dirty="0">
                        <a:solidFill>
                          <a:srgbClr val="000000"/>
                        </a:solidFill>
                        <a:latin typeface="Arial Narrow" pitchFamily="34" charset="0"/>
                      </a:endParaRPr>
                    </a:p>
                  </a:txBody>
                  <a:tcPr marL="86393" marR="8640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Four SAT oversight reports prepared.</a:t>
                      </a:r>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SAT quarterly oversight report prepared.</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effectLst/>
                          <a:latin typeface="Arial Narrow"/>
                        </a:rPr>
                        <a:t>SAT quarterly oversight report prepared.</a:t>
                      </a:r>
                      <a:endParaRPr lang="en-ZA" sz="1600" b="0" i="0" u="none" strike="noStrike" dirty="0">
                        <a:solidFill>
                          <a:schemeClr val="tx1"/>
                        </a:solidFill>
                        <a:effectLst/>
                        <a:latin typeface="Arial Narrow"/>
                      </a:endParaRPr>
                    </a:p>
                  </a:txBody>
                  <a:tcPr marL="8571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9600">
                <a:tc>
                  <a:txBody>
                    <a:bodyPr/>
                    <a:lstStyle/>
                    <a:p>
                      <a:pPr marL="342900" indent="-342900" algn="just" fontAlgn="t">
                        <a:spcBef>
                          <a:spcPts val="600"/>
                        </a:spcBef>
                        <a:spcAft>
                          <a:spcPts val="600"/>
                        </a:spcAft>
                        <a:buFont typeface="+mj-lt"/>
                        <a:buAutoNum type="arabicPeriod" startAt="3"/>
                      </a:pPr>
                      <a:r>
                        <a:rPr lang="en-US" sz="1600" b="0" i="0" u="none" strike="noStrike" dirty="0" smtClean="0">
                          <a:solidFill>
                            <a:srgbClr val="000000"/>
                          </a:solidFill>
                          <a:latin typeface="Arial Narrow" pitchFamily="34" charset="0"/>
                        </a:rPr>
                        <a:t>Vacancy rate.</a:t>
                      </a:r>
                      <a:endParaRPr lang="en-US" sz="1600" b="0" i="0" u="none" strike="noStrike" dirty="0">
                        <a:solidFill>
                          <a:srgbClr val="000000"/>
                        </a:solidFill>
                        <a:latin typeface="Arial Narrow" pitchFamily="34" charset="0"/>
                      </a:endParaRPr>
                    </a:p>
                  </a:txBody>
                  <a:tcPr marL="86393" marR="86400"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Vacancy rate not to exceed 8%.</a:t>
                      </a:r>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Vacancy rate not to exceed 8%.</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effectLst/>
                          <a:latin typeface="Arial Narrow"/>
                        </a:rPr>
                        <a:t>Vacancy rate at 5.6%. </a:t>
                      </a:r>
                      <a:endParaRPr lang="en-ZA" sz="1600" b="0" i="0" u="none" strike="noStrike" dirty="0">
                        <a:solidFill>
                          <a:schemeClr val="tx1"/>
                        </a:solidFill>
                        <a:effectLst/>
                        <a:latin typeface="Arial Narrow"/>
                      </a:endParaRPr>
                    </a:p>
                  </a:txBody>
                  <a:tcPr marL="8571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15</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4243384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6437266"/>
              </p:ext>
            </p:extLst>
          </p:nvPr>
        </p:nvGraphicFramePr>
        <p:xfrm>
          <a:off x="1828800" y="304800"/>
          <a:ext cx="7143749" cy="5943600"/>
        </p:xfrm>
        <a:graphic>
          <a:graphicData uri="http://schemas.openxmlformats.org/drawingml/2006/table">
            <a:tbl>
              <a:tblPr firstRow="1" bandRow="1">
                <a:tableStyleId>{5C22544A-7EE6-4342-B048-85BDC9FD1C3A}</a:tableStyleId>
              </a:tblPr>
              <a:tblGrid>
                <a:gridCol w="1753633"/>
                <a:gridCol w="1599167"/>
                <a:gridCol w="1600200"/>
                <a:gridCol w="2190749"/>
              </a:tblGrid>
              <a:tr h="436297">
                <a:tc gridSpan="4">
                  <a:txBody>
                    <a:bodyPr/>
                    <a:lstStyle/>
                    <a:p>
                      <a:pPr algn="just" fontAlgn="ctr"/>
                      <a:r>
                        <a:rPr lang="en-ZA" sz="1600" b="1" i="0" u="none" strike="noStrike" dirty="0" smtClean="0">
                          <a:solidFill>
                            <a:srgbClr val="000000"/>
                          </a:solidFill>
                          <a:latin typeface="Arial Narrow" pitchFamily="34" charset="0"/>
                        </a:rPr>
                        <a:t>Strategic Objective: To ensure economic, efficient and effective use of departmental resources.</a:t>
                      </a:r>
                      <a:endParaRPr lang="en-US" sz="1600" b="1" i="0" u="none" strike="noStrike" dirty="0" smtClean="0">
                        <a:solidFill>
                          <a:srgbClr val="000000"/>
                        </a:solidFill>
                        <a:latin typeface="Arial Narrow" pitchFamily="34" charset="0"/>
                      </a:endParaRPr>
                    </a:p>
                  </a:txBody>
                  <a:tcPr marL="86393" marR="863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18102">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066800">
                <a:tc>
                  <a:txBody>
                    <a:bodyPr/>
                    <a:lstStyle/>
                    <a:p>
                      <a:pPr marL="342900" indent="-342900" algn="just" fontAlgn="t">
                        <a:spcBef>
                          <a:spcPts val="600"/>
                        </a:spcBef>
                        <a:spcAft>
                          <a:spcPts val="600"/>
                        </a:spcAft>
                        <a:buFont typeface="+mj-lt"/>
                        <a:buAutoNum type="arabicPeriod" startAt="4"/>
                      </a:pPr>
                      <a:r>
                        <a:rPr lang="en-ZA" sz="1600" b="0" i="0" u="none" strike="noStrike" dirty="0" smtClean="0">
                          <a:solidFill>
                            <a:srgbClr val="000000"/>
                          </a:solidFill>
                          <a:latin typeface="Arial Narrow" pitchFamily="34" charset="0"/>
                        </a:rPr>
                        <a:t>Percentage women representation in senior management service (SMS), representation for people with disabilities, and black representation.</a:t>
                      </a:r>
                      <a:endParaRPr lang="en-US" sz="1600" b="0" i="0" u="none" strike="noStrike" dirty="0">
                        <a:solidFill>
                          <a:srgbClr val="000000"/>
                        </a:solidFill>
                        <a:latin typeface="Arial Narrow" pitchFamily="34" charset="0"/>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Women representation in SMS not to fall below 50%.</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Women representation in SMS not to fall below 50%.</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chemeClr val="tx1"/>
                          </a:solidFill>
                          <a:effectLst/>
                          <a:latin typeface="Arial Narrow"/>
                        </a:rPr>
                        <a:t>Women representation in SMS were maintained at 49.3%.</a:t>
                      </a:r>
                    </a:p>
                    <a:p>
                      <a:pPr algn="just" fontAlgn="t"/>
                      <a:endParaRPr lang="en-ZA" sz="1600" b="0" i="0" u="none" strike="noStrike" dirty="0" smtClean="0">
                        <a:solidFill>
                          <a:schemeClr val="tx1"/>
                        </a:solidFill>
                        <a:effectLst/>
                        <a:latin typeface="Arial Narrow"/>
                      </a:endParaRPr>
                    </a:p>
                    <a:p>
                      <a:pPr algn="just" fontAlgn="t"/>
                      <a:r>
                        <a:rPr lang="en-ZA" sz="1600" b="1" i="1" u="none" strike="noStrike" dirty="0" smtClean="0">
                          <a:solidFill>
                            <a:schemeClr val="tx1"/>
                          </a:solidFill>
                          <a:effectLst/>
                          <a:latin typeface="Arial Narrow"/>
                        </a:rPr>
                        <a:t>Reason for Variance:</a:t>
                      </a:r>
                      <a:endParaRPr lang="en-ZA" sz="1600" b="0" i="1" u="none" strike="noStrike" dirty="0" smtClean="0">
                        <a:solidFill>
                          <a:schemeClr val="tx1"/>
                        </a:solidFill>
                        <a:effectLst/>
                        <a:latin typeface="Arial Narrow"/>
                      </a:endParaRPr>
                    </a:p>
                    <a:p>
                      <a:pPr algn="just" fontAlgn="t"/>
                      <a:r>
                        <a:rPr lang="en-ZA" sz="1600" b="0" i="0" u="none" strike="noStrike" dirty="0" smtClean="0">
                          <a:solidFill>
                            <a:schemeClr val="tx1"/>
                          </a:solidFill>
                          <a:effectLst/>
                          <a:latin typeface="Arial Narrow"/>
                        </a:rPr>
                        <a:t>In the first quarter two females and two males were appointed at SMS level, maintaining the status quo.</a:t>
                      </a:r>
                    </a:p>
                    <a:p>
                      <a:pPr algn="just" fontAlgn="t"/>
                      <a:endParaRPr lang="en-ZA" sz="1600" b="0" i="0" u="none" strike="noStrike" dirty="0" smtClean="0">
                        <a:solidFill>
                          <a:schemeClr val="tx1"/>
                        </a:solidFill>
                        <a:effectLst/>
                        <a:latin typeface="Arial Narrow"/>
                      </a:endParaRPr>
                    </a:p>
                    <a:p>
                      <a:pPr algn="just" fontAlgn="t"/>
                      <a:r>
                        <a:rPr lang="en-ZA" sz="1600" b="1" i="1" u="none" strike="noStrike" dirty="0" smtClean="0">
                          <a:solidFill>
                            <a:schemeClr val="tx1"/>
                          </a:solidFill>
                          <a:effectLst/>
                          <a:latin typeface="Arial Narrow"/>
                        </a:rPr>
                        <a:t>Corrective Measure:</a:t>
                      </a:r>
                    </a:p>
                    <a:p>
                      <a:pPr algn="just" fontAlgn="t"/>
                      <a:r>
                        <a:rPr lang="en-ZA" sz="1600" b="0" i="0" u="none" strike="noStrike" dirty="0" smtClean="0">
                          <a:solidFill>
                            <a:schemeClr val="tx1"/>
                          </a:solidFill>
                          <a:effectLst/>
                          <a:latin typeface="Arial Narrow"/>
                        </a:rPr>
                        <a:t>As at 1 July 2016, one male and one female have since been appointed at SMS level, whilst one male is resigning. This has ensured 50% SMS female representation.</a:t>
                      </a:r>
                    </a:p>
                    <a:p>
                      <a:pPr algn="just" fontAlgn="t"/>
                      <a:endParaRPr lang="en-ZA" sz="1600" b="0" i="0" u="none" strike="noStrike" dirty="0" smtClean="0">
                        <a:solidFill>
                          <a:schemeClr val="tx1"/>
                        </a:solidFill>
                        <a:effectLst/>
                        <a:latin typeface="Arial Narrow"/>
                      </a:endParaRPr>
                    </a:p>
                  </a:txBody>
                  <a:tcPr marL="8571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16</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1442898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30318579"/>
              </p:ext>
            </p:extLst>
          </p:nvPr>
        </p:nvGraphicFramePr>
        <p:xfrm>
          <a:off x="1828800" y="457200"/>
          <a:ext cx="7143749" cy="4191000"/>
        </p:xfrm>
        <a:graphic>
          <a:graphicData uri="http://schemas.openxmlformats.org/drawingml/2006/table">
            <a:tbl>
              <a:tblPr firstRow="1" bandRow="1">
                <a:tableStyleId>{5C22544A-7EE6-4342-B048-85BDC9FD1C3A}</a:tableStyleId>
              </a:tblPr>
              <a:tblGrid>
                <a:gridCol w="1753633"/>
                <a:gridCol w="1772093"/>
                <a:gridCol w="1680736"/>
                <a:gridCol w="1937287"/>
              </a:tblGrid>
              <a:tr h="545171">
                <a:tc gridSpan="4">
                  <a:txBody>
                    <a:bodyPr/>
                    <a:lstStyle/>
                    <a:p>
                      <a:pPr algn="just" fontAlgn="ctr"/>
                      <a:r>
                        <a:rPr lang="en-ZA" sz="1600" b="1" i="0" u="none" strike="noStrike" dirty="0" smtClean="0">
                          <a:solidFill>
                            <a:srgbClr val="000000"/>
                          </a:solidFill>
                          <a:latin typeface="Arial Narrow" pitchFamily="34" charset="0"/>
                        </a:rPr>
                        <a:t>Strategic Objective: To ensure economic, efficient and effective use of departmental resources.</a:t>
                      </a:r>
                      <a:endParaRPr lang="en-US" sz="1600" b="1" i="0" u="none" strike="noStrike" dirty="0" smtClean="0">
                        <a:solidFill>
                          <a:srgbClr val="000000"/>
                        </a:solidFill>
                        <a:latin typeface="Arial Narrow" pitchFamily="34" charset="0"/>
                      </a:endParaRPr>
                    </a:p>
                  </a:txBody>
                  <a:tcPr marL="86393" marR="863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47390">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192561">
                <a:tc rowSpan="2">
                  <a:txBody>
                    <a:bodyPr/>
                    <a:lstStyle/>
                    <a:p>
                      <a:pPr marL="342900" indent="-342900" algn="just" fontAlgn="t">
                        <a:spcBef>
                          <a:spcPts val="600"/>
                        </a:spcBef>
                        <a:spcAft>
                          <a:spcPts val="600"/>
                        </a:spcAft>
                        <a:buFont typeface="+mj-lt"/>
                        <a:buAutoNum type="arabicPeriod" startAt="4"/>
                      </a:pPr>
                      <a:r>
                        <a:rPr lang="en-ZA" sz="1600" b="0" i="0" u="none" strike="noStrike" dirty="0" smtClean="0">
                          <a:solidFill>
                            <a:srgbClr val="000000"/>
                          </a:solidFill>
                          <a:latin typeface="Arial Narrow" pitchFamily="34" charset="0"/>
                        </a:rPr>
                        <a:t>Percentage women representation in senior management service (SMS), representation for people with disabilities, and black representation.</a:t>
                      </a:r>
                      <a:endParaRPr lang="en-US" sz="1600" b="0" i="0" u="none" strike="noStrike" dirty="0">
                        <a:solidFill>
                          <a:srgbClr val="000000"/>
                        </a:solidFill>
                        <a:latin typeface="Arial Narrow" pitchFamily="34" charset="0"/>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People with disabilities representation not to fall below 3%. </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People with disabilities representation not to fall below 3%.</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effectLst/>
                          <a:latin typeface="Arial Narrow"/>
                        </a:rPr>
                        <a:t>People with disabilities representation were maintained at 4.7%.</a:t>
                      </a:r>
                      <a:endParaRPr lang="en-ZA" sz="1600" b="0" i="0" u="none" strike="noStrike" dirty="0">
                        <a:solidFill>
                          <a:schemeClr val="tx1"/>
                        </a:solidFill>
                        <a:effectLst/>
                        <a:latin typeface="Arial Narrow"/>
                      </a:endParaRPr>
                    </a:p>
                  </a:txBody>
                  <a:tcPr marL="85727"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05878">
                <a:tc vMerge="1">
                  <a:txBody>
                    <a:bodyPr/>
                    <a:lstStyle/>
                    <a:p>
                      <a:pPr marL="0" indent="0" algn="just" fontAlgn="t">
                        <a:buFont typeface="+mj-lt"/>
                        <a:buNone/>
                      </a:pP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Black representation not to fall below 91.5%.</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Black representation not to fall below 91.5%.</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effectLst/>
                          <a:latin typeface="Arial Narrow"/>
                        </a:rPr>
                        <a:t>Black representation was maintained at 95.3%.</a:t>
                      </a:r>
                      <a:endParaRPr lang="en-ZA" sz="1600" b="0" i="0" u="none" strike="noStrike" dirty="0">
                        <a:solidFill>
                          <a:schemeClr val="tx1"/>
                        </a:solidFill>
                        <a:effectLst/>
                        <a:latin typeface="Arial Narrow"/>
                      </a:endParaRPr>
                    </a:p>
                  </a:txBody>
                  <a:tcPr marL="85727"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17</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147008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extLst>
              <p:ext uri="{D42A27DB-BD31-4B8C-83A1-F6EECF244321}">
                <p14:modId xmlns:p14="http://schemas.microsoft.com/office/powerpoint/2010/main" val="1202708746"/>
              </p:ext>
            </p:extLst>
          </p:nvPr>
        </p:nvGraphicFramePr>
        <p:xfrm>
          <a:off x="1752600" y="304800"/>
          <a:ext cx="7239001" cy="4572000"/>
        </p:xfrm>
        <a:graphic>
          <a:graphicData uri="http://schemas.openxmlformats.org/drawingml/2006/table">
            <a:tbl>
              <a:tblPr/>
              <a:tblGrid>
                <a:gridCol w="2076764"/>
                <a:gridCol w="1661408"/>
                <a:gridCol w="1712339"/>
                <a:gridCol w="1788490"/>
              </a:tblGrid>
              <a:tr h="364850">
                <a:tc gridSpan="4">
                  <a:txBody>
                    <a:bodyPr/>
                    <a:lstStyle/>
                    <a:p>
                      <a:pPr algn="just" fontAlgn="ctr"/>
                      <a:r>
                        <a:rPr lang="en-ZA" sz="1600" b="1" i="0" u="none" strike="noStrike" dirty="0" smtClean="0">
                          <a:solidFill>
                            <a:srgbClr val="000000"/>
                          </a:solidFill>
                          <a:latin typeface="Arial Narrow" pitchFamily="34" charset="0"/>
                        </a:rPr>
                        <a:t>Strategic Objective: To ensure economic, efficient and effective use of departmental resources.</a:t>
                      </a:r>
                      <a:endParaRPr lang="en-US" sz="1600" b="1" i="0" u="none" strike="noStrike" dirty="0" smtClean="0">
                        <a:solidFill>
                          <a:srgbClr val="000000"/>
                        </a:solidFill>
                        <a:latin typeface="Arial Narrow" pitchFamily="34" charset="0"/>
                      </a:endParaRPr>
                    </a:p>
                  </a:txBody>
                  <a:tcPr marL="86402" marR="86402"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630206">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000488">
                <a:tc>
                  <a:txBody>
                    <a:bodyPr/>
                    <a:lstStyle/>
                    <a:p>
                      <a:pPr marL="342900" indent="-342900" algn="just" fontAlgn="t">
                        <a:buFont typeface="+mj-lt"/>
                        <a:buAutoNum type="arabicPeriod" startAt="5"/>
                      </a:pPr>
                      <a:r>
                        <a:rPr lang="en-ZA" sz="1600" b="0" i="0" u="none" strike="noStrike" dirty="0" smtClean="0">
                          <a:solidFill>
                            <a:srgbClr val="000000"/>
                          </a:solidFill>
                          <a:latin typeface="Arial Narrow" pitchFamily="34" charset="0"/>
                        </a:rPr>
                        <a:t>Development and percentage implementation of Workplace Skills Plan (WSP).</a:t>
                      </a:r>
                      <a:endParaRPr lang="en-US" sz="1600" b="0" i="0" u="none" strike="noStrike" dirty="0">
                        <a:solidFill>
                          <a:srgbClr val="000000"/>
                        </a:solidFill>
                        <a:latin typeface="Arial Narrow" pitchFamily="34" charset="0"/>
                      </a:endParaRPr>
                    </a:p>
                  </a:txBody>
                  <a:tcPr marL="86402" marR="86400"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rgbClr val="000000"/>
                          </a:solidFill>
                          <a:latin typeface="Arial Narrow" pitchFamily="34" charset="0"/>
                        </a:rPr>
                        <a:t>Development and 100% implementation of WSP.</a:t>
                      </a:r>
                      <a:endParaRPr lang="en-US" sz="1600" b="0" i="0" u="none" strike="noStrike" dirty="0">
                        <a:solidFill>
                          <a:srgbClr val="000000"/>
                        </a:solidFill>
                        <a:latin typeface="Arial Narrow" pitchFamily="34" charset="0"/>
                      </a:endParaRPr>
                    </a:p>
                  </a:txBody>
                  <a:tcPr marL="86402"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Development and 25% implementation of WSP.</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600" b="0" i="0" u="none" strike="noStrike" dirty="0" smtClean="0">
                          <a:solidFill>
                            <a:schemeClr val="tx1"/>
                          </a:solidFill>
                          <a:effectLst/>
                          <a:latin typeface="Arial Narrow"/>
                        </a:rPr>
                        <a:t>Workplace Skills Plan developed and 25% implemented. </a:t>
                      </a:r>
                      <a:endParaRPr lang="en-ZA" sz="1600" b="0" i="0" u="none" strike="noStrike" dirty="0">
                        <a:solidFill>
                          <a:schemeClr val="tx1"/>
                        </a:solidFill>
                        <a:effectLst/>
                        <a:latin typeface="Arial Narrow"/>
                      </a:endParaRPr>
                    </a:p>
                  </a:txBody>
                  <a:tcPr marL="85727"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52062">
                <a:tc>
                  <a:txBody>
                    <a:bodyPr/>
                    <a:lstStyle/>
                    <a:p>
                      <a:pPr marL="342900" indent="-342900" algn="just" fontAlgn="t">
                        <a:buFont typeface="+mj-lt"/>
                        <a:buAutoNum type="arabicPeriod" startAt="6"/>
                      </a:pPr>
                      <a:r>
                        <a:rPr lang="en-ZA" sz="1600" b="0" i="0" u="none" strike="noStrike" dirty="0" smtClean="0">
                          <a:solidFill>
                            <a:srgbClr val="000000"/>
                          </a:solidFill>
                          <a:latin typeface="Arial Narrow" pitchFamily="34" charset="0"/>
                        </a:rPr>
                        <a:t>Percentage compliance with prescripts on management of labour relations matters.</a:t>
                      </a:r>
                      <a:endParaRPr lang="en-US" sz="1600" b="0" i="0" u="none" strike="noStrike" dirty="0">
                        <a:solidFill>
                          <a:srgbClr val="000000"/>
                        </a:solidFill>
                        <a:latin typeface="Arial Narrow" pitchFamily="34" charset="0"/>
                      </a:endParaRPr>
                    </a:p>
                  </a:txBody>
                  <a:tcPr marL="86402"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rgbClr val="000000"/>
                          </a:solidFill>
                          <a:latin typeface="Arial Narrow" pitchFamily="34" charset="0"/>
                        </a:rPr>
                        <a:t>100% compliance in the management and handling of grievances, misconduct, disputes and collective bargaining.</a:t>
                      </a:r>
                      <a:endParaRPr lang="en-US" sz="1600" b="0" i="0" u="none" strike="noStrike" dirty="0">
                        <a:solidFill>
                          <a:srgbClr val="000000"/>
                        </a:solidFill>
                        <a:latin typeface="Arial Narrow" pitchFamily="34" charset="0"/>
                      </a:endParaRPr>
                    </a:p>
                  </a:txBody>
                  <a:tcPr marL="86402"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100% compliance in the management and handling of grievances, misconduct, disputes and collective</a:t>
                      </a:r>
                      <a:r>
                        <a:rPr lang="en-ZA" sz="1600" b="0" i="0" u="none" strike="noStrike" baseline="0" dirty="0" smtClean="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bargaining.</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600" b="0" i="0" u="none" strike="noStrike" dirty="0" smtClean="0">
                          <a:solidFill>
                            <a:schemeClr val="tx1"/>
                          </a:solidFill>
                          <a:effectLst/>
                          <a:latin typeface="Arial Narrow"/>
                        </a:rPr>
                        <a:t>100% compliance in the management and handling of grievances, misconduct, disputes and collective bargaining.</a:t>
                      </a:r>
                      <a:endParaRPr lang="en-ZA" sz="1600" b="0" i="0" u="none" strike="noStrike" dirty="0">
                        <a:solidFill>
                          <a:schemeClr val="tx1"/>
                        </a:solidFill>
                        <a:effectLst/>
                        <a:latin typeface="Arial Narrow"/>
                      </a:endParaRPr>
                    </a:p>
                  </a:txBody>
                  <a:tcPr marL="85727"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18</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89266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615261251"/>
              </p:ext>
            </p:extLst>
          </p:nvPr>
        </p:nvGraphicFramePr>
        <p:xfrm>
          <a:off x="1828800" y="381000"/>
          <a:ext cx="7010401" cy="5730240"/>
        </p:xfrm>
        <a:graphic>
          <a:graphicData uri="http://schemas.openxmlformats.org/drawingml/2006/table">
            <a:tbl>
              <a:tblPr firstRow="1" bandRow="1">
                <a:tableStyleId>{5C22544A-7EE6-4342-B048-85BDC9FD1C3A}</a:tableStyleId>
              </a:tblPr>
              <a:tblGrid>
                <a:gridCol w="2237362"/>
                <a:gridCol w="1491574"/>
                <a:gridCol w="1566153"/>
                <a:gridCol w="1715312"/>
              </a:tblGrid>
              <a:tr h="590931">
                <a:tc gridSpan="4">
                  <a:txBody>
                    <a:bodyPr/>
                    <a:lstStyle/>
                    <a:p>
                      <a:pPr algn="just" fontAlgn="ctr"/>
                      <a:r>
                        <a:rPr lang="en-ZA" sz="1600" b="1" i="0" u="none" strike="noStrike" dirty="0" smtClean="0">
                          <a:solidFill>
                            <a:srgbClr val="000000"/>
                          </a:solidFill>
                          <a:latin typeface="Arial Narrow" pitchFamily="34" charset="0"/>
                        </a:rPr>
                        <a:t>Strategic Objective: To ensure economic, efficient and effective use of departmental resources.</a:t>
                      </a:r>
                      <a:endParaRPr lang="en-US" sz="1600" b="1" i="0" u="none" strike="noStrike" dirty="0" smtClean="0">
                        <a:solidFill>
                          <a:srgbClr val="000000"/>
                        </a:solidFill>
                        <a:latin typeface="Arial Narrow" pitchFamily="34" charset="0"/>
                      </a:endParaRPr>
                    </a:p>
                  </a:txBody>
                  <a:tcPr marL="86393" marR="86393"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solidFill>
                      <a:schemeClr val="bg1">
                        <a:lumMod val="85000"/>
                      </a:schemeClr>
                    </a:solidFill>
                  </a:tcPr>
                </a:tc>
                <a:tc hMerge="1">
                  <a:txBody>
                    <a:bodyPr/>
                    <a:lstStyle/>
                    <a:p>
                      <a:endParaRPr lang="en-US"/>
                    </a:p>
                  </a:txBody>
                  <a:tcPr/>
                </a:tc>
                <a:tc hMerge="1">
                  <a:txBody>
                    <a:bodyPr/>
                    <a:lstStyle/>
                    <a:p>
                      <a:endParaRPr lang="en-US"/>
                    </a:p>
                  </a:txBody>
                  <a:tcPr/>
                </a:tc>
              </a:tr>
              <a:tr h="590953">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104116">
                <a:tc>
                  <a:txBody>
                    <a:bodyPr/>
                    <a:lstStyle/>
                    <a:p>
                      <a:pPr marL="342900" indent="-342900" algn="just" fontAlgn="t">
                        <a:buFont typeface="+mj-lt"/>
                        <a:buAutoNum type="arabicPeriod" startAt="7"/>
                      </a:pPr>
                      <a:r>
                        <a:rPr lang="en-US" sz="1600" b="0" i="0" u="none" strike="noStrike" dirty="0" smtClean="0">
                          <a:solidFill>
                            <a:srgbClr val="000000"/>
                          </a:solidFill>
                          <a:latin typeface="Arial Narrow"/>
                        </a:rPr>
                        <a:t>Implementation of Information Communication Technology Strategic Plan (ICTSP).</a:t>
                      </a:r>
                    </a:p>
                    <a:p>
                      <a:pPr marL="0" indent="0" algn="just" fontAlgn="t">
                        <a:buFont typeface="+mj-lt"/>
                        <a:buNone/>
                      </a:pPr>
                      <a:endParaRPr lang="en-US" sz="1600" b="0" i="0" u="none" strike="noStrike" dirty="0">
                        <a:solidFill>
                          <a:srgbClr val="000000"/>
                        </a:solidFill>
                        <a:latin typeface="Arial Narrow"/>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US" sz="1600" b="0" i="0" u="none" strike="noStrike" dirty="0">
                          <a:solidFill>
                            <a:srgbClr val="000000"/>
                          </a:solidFill>
                          <a:effectLst/>
                          <a:latin typeface="Arial Narrow" panose="020B0606020202030204" pitchFamily="34" charset="0"/>
                        </a:rPr>
                        <a:t>100% implementation of phase 1 of the ICTSP.</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Implementation of phase 2 of the ICTSP.</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chemeClr val="tx1"/>
                          </a:solidFill>
                          <a:effectLst/>
                          <a:latin typeface="Arial Narrow"/>
                        </a:rPr>
                        <a:t>Phase 2 of ICTSP implemented.</a:t>
                      </a:r>
                      <a:endParaRPr lang="en-ZA" sz="1600" b="0" i="0" u="none" strike="noStrike" dirty="0">
                        <a:solidFill>
                          <a:schemeClr val="tx1"/>
                        </a:solidFill>
                        <a:effectLst/>
                        <a:latin typeface="Arial Narrow"/>
                      </a:endParaRPr>
                    </a:p>
                  </a:txBody>
                  <a:tcPr marL="86398"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5316">
                <a:tc>
                  <a:txBody>
                    <a:bodyPr/>
                    <a:lstStyle/>
                    <a:p>
                      <a:pPr marL="342900" indent="-342900" algn="just" fontAlgn="t">
                        <a:buFont typeface="+mj-lt"/>
                        <a:buAutoNum type="arabicPeriod" startAt="8"/>
                      </a:pPr>
                      <a:r>
                        <a:rPr lang="en-ZA" sz="1600" b="0" i="0" u="none" strike="noStrike" dirty="0" smtClean="0">
                          <a:solidFill>
                            <a:srgbClr val="000000"/>
                          </a:solidFill>
                          <a:latin typeface="Arial Narrow" pitchFamily="34" charset="0"/>
                        </a:rPr>
                        <a:t>Number of quarterly and annual financial statements compiled and submitted.</a:t>
                      </a:r>
                      <a:endParaRPr lang="en-US" sz="1600" b="0" i="0" u="none" strike="noStrike" dirty="0">
                        <a:solidFill>
                          <a:srgbClr val="000000"/>
                        </a:solidFill>
                        <a:latin typeface="Arial Narrow" pitchFamily="34" charset="0"/>
                      </a:endParaRPr>
                    </a:p>
                  </a:txBody>
                  <a:tcPr marL="86398"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600" dirty="0" smtClean="0">
                          <a:latin typeface="Arial Narrow" panose="020B0606020202030204" pitchFamily="34" charset="0"/>
                        </a:rPr>
                        <a:t>Three quarterly interim financial statements compiled and submitted to NT.</a:t>
                      </a:r>
                    </a:p>
                    <a:p>
                      <a:pPr algn="just"/>
                      <a:endParaRPr lang="en-ZA" sz="1600" dirty="0" smtClean="0">
                        <a:latin typeface="Arial Narrow" panose="020B0606020202030204" pitchFamily="34" charset="0"/>
                      </a:endParaRPr>
                    </a:p>
                    <a:p>
                      <a:pPr algn="just"/>
                      <a:r>
                        <a:rPr lang="en-ZA" sz="1600" dirty="0" smtClean="0">
                          <a:latin typeface="Arial Narrow" panose="020B0606020202030204" pitchFamily="34" charset="0"/>
                        </a:rPr>
                        <a:t>One annual financial statement compiled and submitted to NT and AGSA.</a:t>
                      </a:r>
                      <a:endParaRPr lang="en-ZA" sz="1600" dirty="0">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600" dirty="0" smtClean="0">
                          <a:latin typeface="Arial Narrow" panose="020B0606020202030204" pitchFamily="34" charset="0"/>
                        </a:rPr>
                        <a:t>Third-quarter interim financial statements compiled and submitted to NT.</a:t>
                      </a:r>
                      <a:endParaRPr lang="en-ZA" sz="1600" dirty="0">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600" dirty="0" smtClean="0">
                          <a:latin typeface="Arial Narrow" panose="020B0606020202030204" pitchFamily="34" charset="0"/>
                        </a:rPr>
                        <a:t>Third-quarter interim financial statements compiled and submitted to NT. </a:t>
                      </a:r>
                      <a:endParaRPr lang="en-ZA" sz="1600" dirty="0">
                        <a:latin typeface="Arial Narrow" panose="020B0606020202030204" pitchFamily="34" charset="0"/>
                      </a:endParaRPr>
                    </a:p>
                  </a:txBody>
                  <a:tcPr marL="86398"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19</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306571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80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2</a:t>
            </a:fld>
            <a:endParaRPr lang="en-ZA" dirty="0">
              <a:solidFill>
                <a:prstClr val="black">
                  <a:tint val="75000"/>
                </a:prstClr>
              </a:solidFill>
            </a:endParaRPr>
          </a:p>
        </p:txBody>
      </p:sp>
      <p:sp>
        <p:nvSpPr>
          <p:cNvPr id="7" name="Title 1"/>
          <p:cNvSpPr>
            <a:spLocks noGrp="1"/>
          </p:cNvSpPr>
          <p:nvPr>
            <p:ph type="title"/>
          </p:nvPr>
        </p:nvSpPr>
        <p:spPr>
          <a:xfrm>
            <a:off x="1752600" y="274638"/>
            <a:ext cx="6858000" cy="487362"/>
          </a:xfrm>
        </p:spPr>
        <p:txBody>
          <a:bodyPr>
            <a:normAutofit fontScale="90000"/>
          </a:bodyPr>
          <a:lstStyle/>
          <a:p>
            <a:r>
              <a:rPr lang="en-ZA" sz="4000" dirty="0" smtClean="0">
                <a:latin typeface="Arial Narrow" pitchFamily="34" charset="0"/>
              </a:rPr>
              <a:t/>
            </a:r>
            <a:br>
              <a:rPr lang="en-ZA" sz="4000" dirty="0" smtClean="0">
                <a:latin typeface="Arial Narrow" pitchFamily="34" charset="0"/>
              </a:rPr>
            </a:br>
            <a:r>
              <a:rPr lang="en-ZA" sz="4000" dirty="0" smtClean="0">
                <a:latin typeface="Arial Narrow" pitchFamily="34" charset="0"/>
              </a:rPr>
              <a:t>Contents</a:t>
            </a:r>
            <a:r>
              <a:rPr lang="en-ZA" sz="4000" dirty="0">
                <a:latin typeface="Arial Narrow" pitchFamily="34" charset="0"/>
              </a:rPr>
              <a:t/>
            </a:r>
            <a:br>
              <a:rPr lang="en-ZA" sz="4000" dirty="0">
                <a:latin typeface="Arial Narrow" pitchFamily="34" charset="0"/>
              </a:rPr>
            </a:br>
            <a:endParaRPr lang="en-ZA" sz="4000" dirty="0">
              <a:latin typeface="Arial Narrow" pitchFamily="34" charset="0"/>
            </a:endParaRPr>
          </a:p>
        </p:txBody>
      </p:sp>
      <p:sp>
        <p:nvSpPr>
          <p:cNvPr id="8" name="Content Placeholder 2"/>
          <p:cNvSpPr>
            <a:spLocks noGrp="1"/>
          </p:cNvSpPr>
          <p:nvPr>
            <p:ph idx="1"/>
          </p:nvPr>
        </p:nvSpPr>
        <p:spPr>
          <a:xfrm>
            <a:off x="1752600" y="1066800"/>
            <a:ext cx="6934200" cy="3200400"/>
          </a:xfrm>
        </p:spPr>
        <p:txBody>
          <a:bodyPr>
            <a:noAutofit/>
          </a:bodyPr>
          <a:lstStyle/>
          <a:p>
            <a:pPr marL="457200" indent="-457200" algn="just">
              <a:lnSpc>
                <a:spcPct val="160000"/>
              </a:lnSpc>
              <a:buFont typeface="+mj-lt"/>
              <a:buAutoNum type="arabicPeriod"/>
            </a:pPr>
            <a:r>
              <a:rPr lang="en-US" sz="2800" dirty="0" smtClean="0">
                <a:latin typeface="Arial Narrow" pitchFamily="34" charset="0"/>
              </a:rPr>
              <a:t>Financial Information. </a:t>
            </a:r>
            <a:endParaRPr lang="en-US" sz="2800" dirty="0">
              <a:latin typeface="Arial Narrow" pitchFamily="34" charset="0"/>
            </a:endParaRPr>
          </a:p>
          <a:p>
            <a:pPr marL="457200" indent="-457200" algn="just">
              <a:lnSpc>
                <a:spcPct val="160000"/>
              </a:lnSpc>
              <a:buFont typeface="+mj-lt"/>
              <a:buAutoNum type="arabicPeriod"/>
            </a:pPr>
            <a:r>
              <a:rPr lang="en-US" sz="2800" dirty="0" smtClean="0">
                <a:latin typeface="Arial Narrow" pitchFamily="34" charset="0"/>
              </a:rPr>
              <a:t>Programme Performance Information. </a:t>
            </a:r>
          </a:p>
          <a:p>
            <a:pPr marL="457200" indent="-457200" algn="just">
              <a:lnSpc>
                <a:spcPct val="160000"/>
              </a:lnSpc>
              <a:buFont typeface="+mj-lt"/>
              <a:buAutoNum type="arabicPeriod"/>
            </a:pPr>
            <a:r>
              <a:rPr lang="en-US" sz="2800" dirty="0" smtClean="0">
                <a:latin typeface="Arial Narrow" pitchFamily="34" charset="0"/>
              </a:rPr>
              <a:t>Human </a:t>
            </a:r>
            <a:r>
              <a:rPr lang="en-US" sz="2800" dirty="0">
                <a:latin typeface="Arial Narrow" pitchFamily="34" charset="0"/>
              </a:rPr>
              <a:t>R</a:t>
            </a:r>
            <a:r>
              <a:rPr lang="en-US" sz="2800" dirty="0" smtClean="0">
                <a:latin typeface="Arial Narrow" pitchFamily="34" charset="0"/>
              </a:rPr>
              <a:t>esource Information. </a:t>
            </a:r>
          </a:p>
          <a:p>
            <a:pPr marL="457200" indent="-457200" algn="just">
              <a:lnSpc>
                <a:spcPct val="160000"/>
              </a:lnSpc>
              <a:buFont typeface="+mj-lt"/>
              <a:buAutoNum type="arabicPeriod"/>
            </a:pPr>
            <a:r>
              <a:rPr lang="en-US" sz="2800" dirty="0" smtClean="0">
                <a:latin typeface="Arial Narrow" pitchFamily="34" charset="0"/>
              </a:rPr>
              <a:t>Service Delivery.</a:t>
            </a:r>
          </a:p>
          <a:p>
            <a:pPr marL="0" indent="0" algn="just">
              <a:lnSpc>
                <a:spcPct val="160000"/>
              </a:lnSpc>
              <a:buNone/>
            </a:pPr>
            <a:endParaRPr lang="en-US" sz="2800" dirty="0" smtClean="0">
              <a:latin typeface="Arial Narrow" pitchFamily="34" charset="0"/>
            </a:endParaRPr>
          </a:p>
          <a:p>
            <a:pPr marL="457200" lvl="1" indent="0" algn="just">
              <a:buNone/>
            </a:pPr>
            <a:endParaRPr lang="en-US" dirty="0" smtClean="0">
              <a:latin typeface="Arial Narrow" pitchFamily="34" charset="0"/>
            </a:endParaRPr>
          </a:p>
          <a:p>
            <a:pPr marL="0" indent="0">
              <a:buNone/>
            </a:pPr>
            <a:endParaRPr lang="en-US" sz="2800" dirty="0">
              <a:latin typeface="Arial Narrow" pitchFamily="34" charset="0"/>
            </a:endParaRPr>
          </a:p>
          <a:p>
            <a:endParaRPr lang="en-US" sz="2800" dirty="0" smtClean="0">
              <a:latin typeface="Arial Narrow" pitchFamily="34" charset="0"/>
            </a:endParaRPr>
          </a:p>
          <a:p>
            <a:endParaRPr lang="en-US" sz="2800" dirty="0" smtClean="0">
              <a:latin typeface="Arial Narrow" pitchFamily="34" charset="0"/>
            </a:endParaRPr>
          </a:p>
        </p:txBody>
      </p:sp>
      <p:sp>
        <p:nvSpPr>
          <p:cNvPr id="2" name="Footer Placeholder 1"/>
          <p:cNvSpPr>
            <a:spLocks noGrp="1"/>
          </p:cNvSpPr>
          <p:nvPr>
            <p:ph type="ftr" sz="quarter" idx="11"/>
          </p:nvPr>
        </p:nvSpPr>
        <p:spPr>
          <a:xfrm>
            <a:off x="2971800" y="6356349"/>
            <a:ext cx="2971800" cy="365126"/>
          </a:xfrm>
        </p:spPr>
        <p:txBody>
          <a:bodyPr/>
          <a:lstStyle/>
          <a:p>
            <a:r>
              <a:rPr lang="en-ZA" dirty="0" smtClean="0">
                <a:solidFill>
                  <a:prstClr val="black">
                    <a:tint val="75000"/>
                  </a:prstClr>
                </a:solidFill>
              </a:rPr>
              <a:t>2016-17 Quarter 1 Report - Preliminary Data</a:t>
            </a:r>
            <a:endParaRPr lang="en-ZA" dirty="0">
              <a:solidFill>
                <a:prstClr val="black">
                  <a:tint val="75000"/>
                </a:prstClr>
              </a:solidFill>
            </a:endParaRPr>
          </a:p>
        </p:txBody>
      </p:sp>
    </p:spTree>
    <p:extLst>
      <p:ext uri="{BB962C8B-B14F-4D97-AF65-F5344CB8AC3E}">
        <p14:creationId xmlns:p14="http://schemas.microsoft.com/office/powerpoint/2010/main" val="2016690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445559749"/>
              </p:ext>
            </p:extLst>
          </p:nvPr>
        </p:nvGraphicFramePr>
        <p:xfrm>
          <a:off x="1905000" y="457200"/>
          <a:ext cx="6934200" cy="4968248"/>
        </p:xfrm>
        <a:graphic>
          <a:graphicData uri="http://schemas.openxmlformats.org/drawingml/2006/table">
            <a:tbl>
              <a:tblPr firstRow="1" bandRow="1">
                <a:tableStyleId>{5C22544A-7EE6-4342-B048-85BDC9FD1C3A}</a:tableStyleId>
              </a:tblPr>
              <a:tblGrid>
                <a:gridCol w="1678305"/>
                <a:gridCol w="1771650"/>
                <a:gridCol w="1712595"/>
                <a:gridCol w="1771650"/>
              </a:tblGrid>
              <a:tr h="414728">
                <a:tc gridSpan="4">
                  <a:txBody>
                    <a:bodyPr/>
                    <a:lstStyle/>
                    <a:p>
                      <a:pPr algn="just" fontAlgn="ctr"/>
                      <a:r>
                        <a:rPr lang="en-ZA" sz="1600" b="1" i="0" u="none" strike="noStrike" dirty="0" smtClean="0">
                          <a:solidFill>
                            <a:srgbClr val="000000"/>
                          </a:solidFill>
                          <a:latin typeface="Arial Narrow" pitchFamily="34" charset="0"/>
                        </a:rPr>
                        <a:t>Strategic Objective: To ensure economic, efficient and effective use of departmental resources.</a:t>
                      </a:r>
                      <a:endParaRPr lang="en-US" sz="1600" b="1" i="0" u="none" strike="noStrike" dirty="0" smtClean="0">
                        <a:solidFill>
                          <a:srgbClr val="000000"/>
                        </a:solidFill>
                        <a:latin typeface="Arial Narrow" pitchFamily="34" charset="0"/>
                      </a:endParaRPr>
                    </a:p>
                  </a:txBody>
                  <a:tcPr marL="86398" marR="86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48897">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301823">
                <a:tc>
                  <a:txBody>
                    <a:bodyPr/>
                    <a:lstStyle/>
                    <a:p>
                      <a:pPr marL="342900" lvl="0" indent="-342900" algn="just" fontAlgn="t">
                        <a:buFont typeface="+mj-lt"/>
                        <a:buAutoNum type="arabicPeriod" startAt="9"/>
                        <a:tabLst>
                          <a:tab pos="628650" algn="l"/>
                          <a:tab pos="900113" algn="l"/>
                        </a:tabLst>
                      </a:pPr>
                      <a:r>
                        <a:rPr lang="en-ZA" sz="1600" b="0" i="0" u="none" strike="noStrike" dirty="0" smtClean="0">
                          <a:solidFill>
                            <a:srgbClr val="000000"/>
                          </a:solidFill>
                          <a:latin typeface="Arial Narrow"/>
                        </a:rPr>
                        <a:t>Percentage implementation of the annual internal audit plan.</a:t>
                      </a:r>
                      <a:endParaRPr lang="en-US" sz="1600" b="0" i="0" u="none" strike="noStrike" dirty="0">
                        <a:solidFill>
                          <a:srgbClr val="000000"/>
                        </a:solidFill>
                        <a:latin typeface="Arial Narrow"/>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100% implementation of the annual internal audit plan.</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30% implementation of the annual internal audit plan.</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a:rPr>
                        <a:t>30% implementation of the annual internal audit plan implemented. </a:t>
                      </a:r>
                      <a:endParaRPr lang="en-ZA" sz="1600" b="0" i="0" u="none" strike="noStrike" dirty="0">
                        <a:solidFill>
                          <a:srgbClr val="000000"/>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040">
                <a:tc gridSpan="4">
                  <a:txBody>
                    <a:bodyPr/>
                    <a:lstStyle/>
                    <a:p>
                      <a:pPr marL="0" indent="0" algn="just" fontAlgn="t">
                        <a:buFont typeface="+mj-lt"/>
                        <a:buNone/>
                      </a:pPr>
                      <a:r>
                        <a:rPr lang="en-ZA" sz="1600" b="1" i="0" u="none" strike="noStrike" dirty="0" smtClean="0">
                          <a:solidFill>
                            <a:srgbClr val="000000"/>
                          </a:solidFill>
                          <a:latin typeface="Arial Narrow" pitchFamily="34" charset="0"/>
                        </a:rPr>
                        <a:t>Strategic Objective: To enhance understanding and awareness of the value of tourism and its opportunities.</a:t>
                      </a:r>
                      <a:endParaRPr lang="en-US" sz="1600" b="1" i="0" u="none" strike="noStrike" dirty="0">
                        <a:solidFill>
                          <a:srgbClr val="000000"/>
                        </a:solidFill>
                        <a:latin typeface="Arial Narrow" pitchFamily="34" charset="0"/>
                      </a:endParaRPr>
                    </a:p>
                  </a:txBody>
                  <a:tcPr marL="86398" marR="86400"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l" fontAlgn="t"/>
                      <a:endParaRPr lang="en-ZA" sz="1600" b="0" i="0" u="none" strike="noStrike" dirty="0">
                        <a:solidFill>
                          <a:srgbClr val="000000"/>
                        </a:solidFill>
                        <a:effectLst/>
                        <a:latin typeface="Arial Narrow" panose="020B0606020202030204" pitchFamily="34" charset="0"/>
                      </a:endParaRP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t"/>
                      <a:endParaRPr lang="en-ZA" sz="1600" b="0" i="0" u="none" strike="noStrike" dirty="0">
                        <a:solidFill>
                          <a:srgbClr val="000000"/>
                        </a:solidFill>
                        <a:effectLst/>
                        <a:latin typeface="Arial Narrow" panose="020B0606020202030204" pitchFamily="34" charset="0"/>
                      </a:endParaRP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a:solidFill>
                          <a:schemeClr val="tx1"/>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83072">
                <a:tc>
                  <a:txBody>
                    <a:bodyPr/>
                    <a:lstStyle/>
                    <a:p>
                      <a:pPr marL="342900" indent="-342900" algn="just" fontAlgn="t">
                        <a:buFont typeface="+mj-lt"/>
                        <a:buAutoNum type="arabicPeriod" startAt="10"/>
                        <a:tabLst>
                          <a:tab pos="542925" algn="l"/>
                          <a:tab pos="714375" algn="l"/>
                        </a:tabLst>
                      </a:pPr>
                      <a:r>
                        <a:rPr lang="en-ZA" sz="1600" b="0" i="0" u="none" strike="noStrike" dirty="0" smtClean="0">
                          <a:solidFill>
                            <a:srgbClr val="000000"/>
                          </a:solidFill>
                          <a:latin typeface="Arial Narrow"/>
                        </a:rPr>
                        <a:t>Department’s FOSAD and Cabinet coordination and support system reviewed and implemented.</a:t>
                      </a:r>
                      <a:endParaRPr lang="en-US" sz="1600" b="0" i="0" u="none" strike="noStrike" dirty="0">
                        <a:solidFill>
                          <a:srgbClr val="000000"/>
                        </a:solidFill>
                        <a:latin typeface="Arial Narrow"/>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Review and 100% implementation of Department’s Cabinet and cluster coordination protocol up to 31 March 2017.</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Review and implement Department’s Cabinet and cluster coordination protocol.</a:t>
                      </a:r>
                      <a:endParaRPr lang="en-US"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a:rPr>
                        <a:t>Department's Cabinet and Cluster Coordination protocol was reviewed and implemented. </a:t>
                      </a:r>
                      <a:endParaRPr lang="en-ZA" sz="1600" b="0" i="0" u="none" strike="noStrike" dirty="0">
                        <a:solidFill>
                          <a:srgbClr val="000000"/>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20</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845246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410520376"/>
              </p:ext>
            </p:extLst>
          </p:nvPr>
        </p:nvGraphicFramePr>
        <p:xfrm>
          <a:off x="1524000" y="223451"/>
          <a:ext cx="7372349" cy="6132899"/>
        </p:xfrm>
        <a:graphic>
          <a:graphicData uri="http://schemas.openxmlformats.org/drawingml/2006/table">
            <a:tbl>
              <a:tblPr firstRow="1" bandRow="1">
                <a:tableStyleId>{5C22544A-7EE6-4342-B048-85BDC9FD1C3A}</a:tableStyleId>
              </a:tblPr>
              <a:tblGrid>
                <a:gridCol w="1676398"/>
                <a:gridCol w="1344079"/>
                <a:gridCol w="1383272"/>
                <a:gridCol w="2968600"/>
              </a:tblGrid>
              <a:tr h="483339">
                <a:tc gridSpan="4">
                  <a:txBody>
                    <a:bodyPr/>
                    <a:lstStyle/>
                    <a:p>
                      <a:pPr algn="just" fontAlgn="ctr"/>
                      <a:r>
                        <a:rPr lang="en-ZA" sz="1400" b="1" i="0" u="none" strike="noStrike" dirty="0" smtClean="0">
                          <a:solidFill>
                            <a:srgbClr val="000000"/>
                          </a:solidFill>
                          <a:latin typeface="Arial Narrow"/>
                        </a:rPr>
                        <a:t>Strategic Objective: To enhance understanding and awareness of the value of tourism and its opportunities.</a:t>
                      </a:r>
                      <a:endParaRPr lang="en-US" sz="1400" b="1" i="0" u="none" strike="noStrike" dirty="0" smtClean="0">
                        <a:solidFill>
                          <a:srgbClr val="000000"/>
                        </a:solidFill>
                        <a:latin typeface="Arial Narrow"/>
                      </a:endParaRPr>
                    </a:p>
                  </a:txBody>
                  <a:tcPr marL="86393" marR="86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42280">
                <a:tc>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Target</a:t>
                      </a:r>
                      <a:endParaRPr lang="en-US" sz="1400" b="1" dirty="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400" b="1" dirty="0" smtClean="0">
                          <a:solidFill>
                            <a:schemeClr val="tx1"/>
                          </a:solidFill>
                          <a:latin typeface="Arial Narrow" pitchFamily="34" charset="0"/>
                          <a:cs typeface="Arial" pitchFamily="34" charset="0"/>
                        </a:rPr>
                        <a:t>Quarterly Targets</a:t>
                      </a:r>
                      <a:endParaRPr lang="en-US" sz="1400" b="1" dirty="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pitchFamily="34" charset="0"/>
                          <a:cs typeface="Arial" pitchFamily="34" charset="0"/>
                        </a:rPr>
                        <a:t>Actual</a:t>
                      </a:r>
                      <a:r>
                        <a:rPr lang="en-US" sz="1400" b="1" baseline="0" dirty="0" smtClean="0">
                          <a:solidFill>
                            <a:schemeClr val="tx1"/>
                          </a:solidFill>
                          <a:latin typeface="Arial Narrow" pitchFamily="34" charset="0"/>
                          <a:cs typeface="Arial" pitchFamily="34" charset="0"/>
                        </a:rPr>
                        <a:t> Performance</a:t>
                      </a:r>
                      <a:endParaRPr lang="en-US" sz="1400" b="1" dirty="0" smtClean="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4907279">
                <a:tc>
                  <a:txBody>
                    <a:bodyPr/>
                    <a:lstStyle/>
                    <a:p>
                      <a:pPr marL="342900" indent="-342900" algn="just">
                        <a:buFont typeface="+mj-lt"/>
                        <a:buAutoNum type="arabicPeriod" startAt="11"/>
                      </a:pPr>
                      <a:r>
                        <a:rPr lang="en-ZA" sz="1400" dirty="0" smtClean="0">
                          <a:latin typeface="Arial Narrow" panose="020B0606020202030204" pitchFamily="34" charset="0"/>
                        </a:rPr>
                        <a:t>Percentage implementation of the communication strategy (media engagement, branding, events management, internal and intergovernmental communications and community engagements / izimbizo).</a:t>
                      </a:r>
                      <a:endParaRPr lang="en-US" sz="1400" dirty="0">
                        <a:latin typeface="Arial Narrow" panose="020B0606020202030204" pitchFamily="34" charset="0"/>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0" i="0" u="none" strike="noStrike" dirty="0">
                          <a:solidFill>
                            <a:srgbClr val="000000"/>
                          </a:solidFill>
                          <a:effectLst/>
                          <a:latin typeface="Arial Narrow" panose="020B0606020202030204" pitchFamily="34" charset="0"/>
                        </a:rPr>
                        <a:t>100% implementation of the Department’s communication strategy.</a:t>
                      </a:r>
                      <a:br>
                        <a:rPr lang="en-ZA" sz="1400" b="0" i="0" u="none" strike="noStrike" dirty="0">
                          <a:solidFill>
                            <a:srgbClr val="000000"/>
                          </a:solidFill>
                          <a:effectLst/>
                          <a:latin typeface="Arial Narrow" panose="020B0606020202030204" pitchFamily="34" charset="0"/>
                        </a:rPr>
                      </a:br>
                      <a:r>
                        <a:rPr lang="en-ZA" sz="1400" b="0" i="0" u="none" strike="noStrike" dirty="0">
                          <a:solidFill>
                            <a:srgbClr val="000000"/>
                          </a:solidFill>
                          <a:effectLst/>
                          <a:latin typeface="Arial Narrow" panose="020B0606020202030204" pitchFamily="34" charset="0"/>
                        </a:rPr>
                        <a:t/>
                      </a:r>
                      <a:br>
                        <a:rPr lang="en-ZA" sz="1400" b="0" i="0" u="none" strike="noStrike" dirty="0">
                          <a:solidFill>
                            <a:srgbClr val="000000"/>
                          </a:solidFill>
                          <a:effectLst/>
                          <a:latin typeface="Arial Narrow" panose="020B0606020202030204" pitchFamily="34" charset="0"/>
                        </a:rPr>
                      </a:br>
                      <a:endParaRPr lang="en-ZA" sz="14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400" b="0" i="0" u="none" strike="noStrike" dirty="0">
                          <a:solidFill>
                            <a:srgbClr val="000000"/>
                          </a:solidFill>
                          <a:effectLst/>
                          <a:latin typeface="Arial Narrow" panose="020B0606020202030204" pitchFamily="34" charset="0"/>
                        </a:rPr>
                        <a:t>100% implementation of Q1 requirements of the </a:t>
                      </a:r>
                      <a:r>
                        <a:rPr lang="en-ZA" sz="1400" b="0" i="0" u="none" strike="noStrike" dirty="0" smtClean="0">
                          <a:solidFill>
                            <a:srgbClr val="000000"/>
                          </a:solidFill>
                          <a:effectLst/>
                          <a:latin typeface="Arial Narrow" panose="020B0606020202030204" pitchFamily="34" charset="0"/>
                        </a:rPr>
                        <a:t>annual implementation </a:t>
                      </a:r>
                      <a:r>
                        <a:rPr lang="en-ZA" sz="1400" b="0" i="0" u="none" strike="noStrike" dirty="0">
                          <a:solidFill>
                            <a:srgbClr val="000000"/>
                          </a:solidFill>
                          <a:effectLst/>
                          <a:latin typeface="Arial Narrow" panose="020B0606020202030204" pitchFamily="34" charset="0"/>
                        </a:rPr>
                        <a:t>plan of Department’s communication strategy.</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400" b="0" i="0" u="none" strike="noStrike" dirty="0" smtClean="0">
                          <a:solidFill>
                            <a:srgbClr val="000000"/>
                          </a:solidFill>
                          <a:effectLst/>
                          <a:latin typeface="Arial Narrow"/>
                        </a:rPr>
                        <a:t>85% implementation of Q1 requirements of the annual implementation plan of the Departments communication strategy.</a:t>
                      </a:r>
                    </a:p>
                    <a:p>
                      <a:pPr algn="just" fontAlgn="t"/>
                      <a:endParaRPr lang="en-ZA" sz="1400" b="0" i="0" u="none" strike="noStrike" dirty="0" smtClean="0">
                        <a:solidFill>
                          <a:srgbClr val="000000"/>
                        </a:solidFill>
                        <a:effectLst/>
                        <a:latin typeface="Arial Narrow"/>
                      </a:endParaRPr>
                    </a:p>
                    <a:p>
                      <a:pPr algn="just" fontAlgn="t"/>
                      <a:r>
                        <a:rPr lang="en-ZA" sz="1400" b="1" i="1" u="none" strike="noStrike" dirty="0" smtClean="0">
                          <a:solidFill>
                            <a:srgbClr val="000000"/>
                          </a:solidFill>
                          <a:effectLst/>
                          <a:latin typeface="Arial Narrow"/>
                        </a:rPr>
                        <a:t>Reason</a:t>
                      </a:r>
                      <a:r>
                        <a:rPr lang="en-ZA" sz="1400" b="1" i="1" u="none" strike="noStrike" baseline="0" dirty="0" smtClean="0">
                          <a:solidFill>
                            <a:srgbClr val="000000"/>
                          </a:solidFill>
                          <a:effectLst/>
                          <a:latin typeface="Arial Narrow"/>
                        </a:rPr>
                        <a:t> for Variance:</a:t>
                      </a:r>
                      <a:endParaRPr lang="en-ZA" sz="1400" b="1" i="1" u="none" strike="noStrike" dirty="0" smtClean="0">
                        <a:solidFill>
                          <a:srgbClr val="000000"/>
                        </a:solidFill>
                        <a:effectLst/>
                        <a:latin typeface="Arial Narrow"/>
                      </a:endParaRPr>
                    </a:p>
                    <a:p>
                      <a:pPr marL="285750" indent="-285750" algn="just" fontAlgn="t">
                        <a:buFontTx/>
                        <a:buChar char="-"/>
                      </a:pPr>
                      <a:r>
                        <a:rPr lang="en-ZA" sz="1400" b="0" i="0" u="none" strike="noStrike" dirty="0" smtClean="0">
                          <a:solidFill>
                            <a:srgbClr val="000000"/>
                          </a:solidFill>
                          <a:effectLst/>
                          <a:latin typeface="Arial Narrow"/>
                        </a:rPr>
                        <a:t>Quarterly media monitoring and analysis report were not from service provider.</a:t>
                      </a:r>
                      <a:endParaRPr lang="en-ZA" sz="1400" b="0" i="0" u="none" strike="noStrike" baseline="0" dirty="0" smtClean="0">
                        <a:solidFill>
                          <a:srgbClr val="000000"/>
                        </a:solidFill>
                        <a:effectLst/>
                        <a:latin typeface="Arial Narrow"/>
                      </a:endParaRPr>
                    </a:p>
                    <a:p>
                      <a:pPr marL="285750" indent="-285750" algn="just" fontAlgn="t">
                        <a:buFontTx/>
                        <a:buChar char="-"/>
                      </a:pPr>
                      <a:r>
                        <a:rPr lang="en-ZA" sz="1400" b="0" i="0" u="none" strike="noStrike" dirty="0" smtClean="0">
                          <a:solidFill>
                            <a:srgbClr val="000000"/>
                          </a:solidFill>
                          <a:effectLst/>
                          <a:latin typeface="Arial Narrow"/>
                        </a:rPr>
                        <a:t>Quarterly forum meeting was convened outside the reporting period on 5 July 2016.</a:t>
                      </a:r>
                    </a:p>
                    <a:p>
                      <a:pPr marL="285750" indent="-285750" algn="just" fontAlgn="t">
                        <a:buFontTx/>
                        <a:buChar char="-"/>
                      </a:pPr>
                      <a:r>
                        <a:rPr lang="en-ZA" sz="1400" b="0" i="0" u="none" strike="noStrike" dirty="0" smtClean="0">
                          <a:solidFill>
                            <a:srgbClr val="000000"/>
                          </a:solidFill>
                          <a:effectLst/>
                          <a:latin typeface="Arial Narrow"/>
                        </a:rPr>
                        <a:t>Internal workshops with the Office of the Director-General, the Ministry and Deputy Ministry not held as the CI Manual was not yet approved.</a:t>
                      </a:r>
                    </a:p>
                    <a:p>
                      <a:pPr marL="0" indent="0" algn="just" fontAlgn="t">
                        <a:buFontTx/>
                        <a:buNone/>
                      </a:pPr>
                      <a:endParaRPr lang="en-ZA" sz="1400" b="0" i="0" u="none" strike="noStrike" dirty="0" smtClean="0">
                        <a:solidFill>
                          <a:srgbClr val="000000"/>
                        </a:solidFill>
                        <a:effectLst/>
                        <a:latin typeface="Arial Narrow"/>
                      </a:endParaRPr>
                    </a:p>
                    <a:p>
                      <a:pPr marL="0" indent="0" algn="just" fontAlgn="t">
                        <a:buFontTx/>
                        <a:buNone/>
                      </a:pPr>
                      <a:r>
                        <a:rPr lang="en-ZA" sz="1400" b="1" i="1" u="none" strike="noStrike" dirty="0" smtClean="0">
                          <a:solidFill>
                            <a:srgbClr val="000000"/>
                          </a:solidFill>
                          <a:effectLst/>
                          <a:latin typeface="Arial Narrow"/>
                        </a:rPr>
                        <a:t>Corrective Measure:</a:t>
                      </a:r>
                    </a:p>
                    <a:p>
                      <a:pPr marL="285750" indent="-285750" algn="just" defTabSz="914400" rtl="0" eaLnBrk="1" fontAlgn="t" latinLnBrk="0" hangingPunct="1">
                        <a:buFontTx/>
                        <a:buChar char="-"/>
                      </a:pPr>
                      <a:r>
                        <a:rPr lang="en-ZA" sz="1400" b="0" i="0" u="none" strike="noStrike" kern="1200" dirty="0" smtClean="0">
                          <a:solidFill>
                            <a:srgbClr val="000000"/>
                          </a:solidFill>
                          <a:effectLst/>
                          <a:latin typeface="Arial Narrow"/>
                          <a:ea typeface="+mn-ea"/>
                          <a:cs typeface="+mn-cs"/>
                        </a:rPr>
                        <a:t>Internal Workshops with ODG, Ministry and Deputy Ministry will be held once the CI Manual is approved.</a:t>
                      </a:r>
                    </a:p>
                    <a:p>
                      <a:pPr marL="285750" indent="-285750" algn="just" defTabSz="914400" rtl="0" eaLnBrk="1" fontAlgn="t" latinLnBrk="0" hangingPunct="1">
                        <a:buFontTx/>
                        <a:buChar char="-"/>
                      </a:pPr>
                      <a:r>
                        <a:rPr lang="en-ZA" sz="1400" b="0" i="0" u="none" strike="noStrike" kern="1200" dirty="0" smtClean="0">
                          <a:solidFill>
                            <a:srgbClr val="000000"/>
                          </a:solidFill>
                          <a:effectLst/>
                          <a:latin typeface="Arial Narrow"/>
                          <a:ea typeface="+mn-ea"/>
                          <a:cs typeface="+mn-cs"/>
                        </a:rPr>
                        <a:t>Quarterly forum meeting will be held within the reporting period in the next quarter.</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21</a:t>
            </a:fld>
            <a:endParaRPr lang="en-ZA" altLang="en-US" dirty="0"/>
          </a:p>
        </p:txBody>
      </p:sp>
      <p:sp>
        <p:nvSpPr>
          <p:cNvPr id="2" name="Footer Placeholder 1"/>
          <p:cNvSpPr>
            <a:spLocks noGrp="1"/>
          </p:cNvSpPr>
          <p:nvPr>
            <p:ph type="ftr" sz="quarter" idx="11"/>
          </p:nvPr>
        </p:nvSpPr>
        <p:spPr>
          <a:xfrm>
            <a:off x="3200400" y="6374962"/>
            <a:ext cx="30480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040965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73414687"/>
              </p:ext>
            </p:extLst>
          </p:nvPr>
        </p:nvGraphicFramePr>
        <p:xfrm>
          <a:off x="1828800" y="914400"/>
          <a:ext cx="7067550" cy="4740318"/>
        </p:xfrm>
        <a:graphic>
          <a:graphicData uri="http://schemas.openxmlformats.org/drawingml/2006/table">
            <a:tbl>
              <a:tblPr/>
              <a:tblGrid>
                <a:gridCol w="1960067"/>
                <a:gridCol w="1733906"/>
                <a:gridCol w="1658518"/>
                <a:gridCol w="1715059"/>
              </a:tblGrid>
              <a:tr h="335322">
                <a:tc gridSpan="4">
                  <a:txBody>
                    <a:bodyPr/>
                    <a:lstStyle/>
                    <a:p>
                      <a:pPr marL="0" lvl="0" indent="0" algn="just" fontAlgn="t">
                        <a:buFont typeface="+mj-lt"/>
                        <a:buNone/>
                        <a:tabLst>
                          <a:tab pos="628650" algn="l"/>
                          <a:tab pos="900113" algn="l"/>
                        </a:tabLst>
                      </a:pPr>
                      <a:r>
                        <a:rPr lang="en-ZA" sz="1600" b="1" i="0" u="none" strike="noStrike" dirty="0" smtClean="0">
                          <a:solidFill>
                            <a:srgbClr val="000000"/>
                          </a:solidFill>
                          <a:latin typeface="Arial Narrow"/>
                        </a:rPr>
                        <a:t>Strategic Objective: To create an enabling legislative and regulatory environment for tourism development and growth.</a:t>
                      </a:r>
                      <a:endParaRPr lang="en-US" sz="1600" b="1" i="0" u="none" strike="noStrike" dirty="0">
                        <a:solidFill>
                          <a:srgbClr val="000000"/>
                        </a:solidFill>
                        <a:latin typeface="Arial Narrow"/>
                      </a:endParaRPr>
                    </a:p>
                  </a:txBody>
                  <a:tcPr marL="86393" marR="8640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dirty="0"/>
                    </a:p>
                  </a:txBody>
                  <a:tcPr/>
                </a:tc>
              </a:tr>
              <a:tr h="655278">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marR="86400" anchor="c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marR="86400" anchor="c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813592">
                <a:tc>
                  <a:txBody>
                    <a:bodyPr/>
                    <a:lstStyle/>
                    <a:p>
                      <a:pPr marL="342900" indent="-342900" algn="just" fontAlgn="t">
                        <a:buFont typeface="+mj-lt"/>
                        <a:buAutoNum type="arabicPeriod" startAt="12"/>
                      </a:pPr>
                      <a:r>
                        <a:rPr lang="en-ZA" sz="1600" b="0" i="0" u="none" strike="noStrike" dirty="0" smtClean="0">
                          <a:solidFill>
                            <a:srgbClr val="000000"/>
                          </a:solidFill>
                          <a:effectLst/>
                          <a:latin typeface="Arial Narrow" panose="020B0606020202030204" pitchFamily="34" charset="0"/>
                        </a:rPr>
                        <a:t>Percentage of tourist complaints referred to appropriate authorities for resolution within agreed timeframes.</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100% of tourist complaints referred to appropriate authorities for resolution within the agreed timeframes.</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100% of tourist complaints referred to appropriate authorities for resolution within the agreed timeframes.</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c>
                  <a:txBody>
                    <a:bodyPr/>
                    <a:lstStyle/>
                    <a:p>
                      <a:pPr algn="just" fontAlgn="t"/>
                      <a:r>
                        <a:rPr lang="en-ZA" sz="1600" b="0" i="0" u="none" strike="noStrike" dirty="0" smtClean="0">
                          <a:solidFill>
                            <a:srgbClr val="000000"/>
                          </a:solidFill>
                          <a:effectLst/>
                          <a:latin typeface="Arial Narrow"/>
                        </a:rPr>
                        <a:t>100% complaints referred to appropriate authorities for resolution. </a:t>
                      </a:r>
                      <a:endParaRPr lang="en-ZA" sz="1600" b="0" i="0" u="none" strike="noStrike" dirty="0">
                        <a:solidFill>
                          <a:srgbClr val="000000"/>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r>
              <a:tr h="1087787">
                <a:tc rowSpan="2">
                  <a:txBody>
                    <a:bodyPr/>
                    <a:lstStyle/>
                    <a:p>
                      <a:pPr marL="342900" indent="-342900" algn="just" fontAlgn="t">
                        <a:buFont typeface="+mj-lt"/>
                        <a:buAutoNum type="arabicPeriod" startAt="13"/>
                      </a:pPr>
                      <a:r>
                        <a:rPr lang="en-ZA" sz="1600" b="0" i="0" u="none" strike="noStrike" dirty="0" smtClean="0">
                          <a:solidFill>
                            <a:srgbClr val="000000"/>
                          </a:solidFill>
                          <a:effectLst/>
                          <a:latin typeface="Arial Narrow" panose="020B0606020202030204" pitchFamily="34" charset="0"/>
                        </a:rPr>
                        <a:t>Amendments to the Tourism Act drafted.</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Draft Tourism Amendment Bill submitted for approval.</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Draft framework for review of the Tourism Act, 2014.</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c>
                  <a:txBody>
                    <a:bodyPr/>
                    <a:lstStyle/>
                    <a:p>
                      <a:pPr algn="just" fontAlgn="t"/>
                      <a:r>
                        <a:rPr lang="en-ZA" sz="1600" b="0" i="0" u="none" strike="noStrike" dirty="0" smtClean="0">
                          <a:solidFill>
                            <a:srgbClr val="000000"/>
                          </a:solidFill>
                          <a:effectLst/>
                          <a:latin typeface="Arial Narrow"/>
                        </a:rPr>
                        <a:t>Draft framework for review of the Tourism Act, 2014 was developed. </a:t>
                      </a:r>
                      <a:endParaRPr lang="en-ZA" sz="1600" b="0" i="0" u="none" strike="noStrike" dirty="0">
                        <a:solidFill>
                          <a:srgbClr val="000000"/>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r>
              <a:tr h="604531">
                <a:tc vMerge="1">
                  <a:txBody>
                    <a:bodyPr/>
                    <a:lstStyle/>
                    <a:p>
                      <a:pPr marL="342900" indent="-342900" algn="just" fontAlgn="t">
                        <a:buFont typeface="+mj-lt"/>
                        <a:buAutoNum type="arabicPeriod" startAt="12"/>
                      </a:pP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Consultation with stakeholders.</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Stakeholders were consulted.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c>
                  <a:txBody>
                    <a:bodyPr/>
                    <a:lstStyle/>
                    <a:p>
                      <a:pPr algn="just" fontAlgn="t"/>
                      <a:r>
                        <a:rPr lang="en-ZA" sz="1600" b="0" i="0" u="none" strike="noStrike" dirty="0" smtClean="0">
                          <a:solidFill>
                            <a:srgbClr val="000000"/>
                          </a:solidFill>
                          <a:effectLst/>
                          <a:latin typeface="Arial Narrow"/>
                        </a:rPr>
                        <a:t>Stakeholders were consulted. </a:t>
                      </a:r>
                      <a:endParaRPr lang="en-ZA" sz="1600" b="0" i="0" u="none" strike="noStrike" dirty="0">
                        <a:solidFill>
                          <a:srgbClr val="000000"/>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22</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497033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52050490"/>
              </p:ext>
            </p:extLst>
          </p:nvPr>
        </p:nvGraphicFramePr>
        <p:xfrm>
          <a:off x="1828800" y="152400"/>
          <a:ext cx="7106750" cy="6248368"/>
        </p:xfrm>
        <a:graphic>
          <a:graphicData uri="http://schemas.openxmlformats.org/drawingml/2006/table">
            <a:tbl>
              <a:tblPr/>
              <a:tblGrid>
                <a:gridCol w="1676400"/>
                <a:gridCol w="115400"/>
                <a:gridCol w="1600200"/>
                <a:gridCol w="1600200"/>
                <a:gridCol w="2114550"/>
              </a:tblGrid>
              <a:tr h="335322">
                <a:tc gridSpan="5">
                  <a:txBody>
                    <a:bodyPr/>
                    <a:lstStyle/>
                    <a:p>
                      <a:pPr marL="0" lvl="0" indent="0" algn="just" fontAlgn="t">
                        <a:buFont typeface="+mj-lt"/>
                        <a:buNone/>
                        <a:tabLst>
                          <a:tab pos="628650" algn="l"/>
                          <a:tab pos="900113" algn="l"/>
                        </a:tabLst>
                      </a:pPr>
                      <a:r>
                        <a:rPr lang="en-ZA" sz="1600" b="1" i="0" u="none" strike="noStrike" dirty="0" smtClean="0">
                          <a:solidFill>
                            <a:srgbClr val="000000"/>
                          </a:solidFill>
                          <a:latin typeface="Arial Narrow"/>
                        </a:rPr>
                        <a:t>Strategic Objective: To create an enabling legislative and regulatory environment for tourism development and growth.</a:t>
                      </a:r>
                      <a:endParaRPr lang="en-US" sz="1600" b="1" i="0" u="none" strike="noStrike" dirty="0">
                        <a:solidFill>
                          <a:srgbClr val="000000"/>
                        </a:solidFill>
                        <a:latin typeface="Arial Narrow"/>
                      </a:endParaRPr>
                    </a:p>
                  </a:txBody>
                  <a:tcPr marL="86393" marR="8640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55278">
                <a:tc gridSpan="2">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hMerge="1">
                  <a:txBody>
                    <a:bodyPr/>
                    <a:lstStyle/>
                    <a:p>
                      <a:endParaRPr lang="en-ZA"/>
                    </a:p>
                  </a:txBody>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marR="86400" anchor="c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marR="86400" anchor="c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051592">
                <a:tc gridSpan="2">
                  <a:txBody>
                    <a:bodyPr/>
                    <a:lstStyle/>
                    <a:p>
                      <a:pPr marL="342900" indent="-342900" algn="just" fontAlgn="t">
                        <a:buFont typeface="+mj-lt"/>
                        <a:buAutoNum type="arabicPeriod" startAt="14"/>
                      </a:pPr>
                      <a:r>
                        <a:rPr lang="en-ZA" sz="1600" b="0" i="0" u="none" strike="noStrike" dirty="0" smtClean="0">
                          <a:solidFill>
                            <a:srgbClr val="000000"/>
                          </a:solidFill>
                          <a:latin typeface="Arial Narrow" pitchFamily="34" charset="0"/>
                        </a:rPr>
                        <a:t>Number of tourism regulations developed.</a:t>
                      </a:r>
                      <a:endParaRPr lang="en-US" sz="1600" b="0" i="0" u="none" strike="noStrike" dirty="0">
                        <a:solidFill>
                          <a:srgbClr val="000000"/>
                        </a:solidFill>
                        <a:latin typeface="Arial Narrow" pitchFamily="34" charset="0"/>
                      </a:endParaRPr>
                    </a:p>
                  </a:txBody>
                  <a:tcPr marL="85724" marR="90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a:txBody>
                    <a:bodyPr/>
                    <a:lstStyle/>
                    <a:p>
                      <a:pPr algn="just" fontAlgn="t"/>
                      <a:r>
                        <a:rPr lang="en-ZA" sz="1600" b="0" i="0" u="none" strike="noStrike" dirty="0">
                          <a:solidFill>
                            <a:srgbClr val="000000"/>
                          </a:solidFill>
                          <a:effectLst/>
                          <a:latin typeface="Arial Narrow" panose="020B0606020202030204" pitchFamily="34" charset="0"/>
                        </a:rPr>
                        <a:t>Procedure for the lodging of tourist complaints developed.</a:t>
                      </a: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Draft regulations approved.</a:t>
                      </a: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c>
                  <a:txBody>
                    <a:bodyPr/>
                    <a:lstStyle/>
                    <a:p>
                      <a:pPr algn="just" fontAlgn="t"/>
                      <a:r>
                        <a:rPr lang="en-US" sz="1600" b="0" i="0" u="none" strike="noStrike" dirty="0" smtClean="0">
                          <a:solidFill>
                            <a:srgbClr val="000000"/>
                          </a:solidFill>
                          <a:effectLst/>
                          <a:latin typeface="Arial Narrow" panose="020B0606020202030204" pitchFamily="34" charset="0"/>
                        </a:rPr>
                        <a:t>Draft regulations not approved. </a:t>
                      </a:r>
                    </a:p>
                    <a:p>
                      <a:pPr algn="just" fontAlgn="t"/>
                      <a:endParaRPr lang="en-US" sz="1600" b="0" i="0" u="none" strike="noStrike" dirty="0" smtClean="0">
                        <a:solidFill>
                          <a:srgbClr val="000000"/>
                        </a:solidFill>
                        <a:effectLst/>
                        <a:latin typeface="Arial Narrow" panose="020B0606020202030204" pitchFamily="34" charset="0"/>
                      </a:endParaRPr>
                    </a:p>
                    <a:p>
                      <a:pPr algn="just" fontAlgn="t"/>
                      <a:r>
                        <a:rPr lang="en-ZA" sz="1600" b="1" i="1" u="none" strike="noStrike" dirty="0" smtClean="0">
                          <a:solidFill>
                            <a:srgbClr val="000000"/>
                          </a:solidFill>
                          <a:effectLst/>
                          <a:latin typeface="Arial Narrow" panose="020B0606020202030204" pitchFamily="34" charset="0"/>
                        </a:rPr>
                        <a:t>Reason for Variance:</a:t>
                      </a:r>
                    </a:p>
                    <a:p>
                      <a:pPr algn="just" fontAlgn="t"/>
                      <a:r>
                        <a:rPr lang="en-ZA" sz="1600" b="0" i="0" u="none" strike="noStrike" dirty="0" smtClean="0">
                          <a:solidFill>
                            <a:srgbClr val="000000"/>
                          </a:solidFill>
                          <a:effectLst/>
                          <a:latin typeface="Arial Narrow" panose="020B0606020202030204" pitchFamily="34" charset="0"/>
                        </a:rPr>
                        <a:t>Regulations have not yet been signed off by the designated official.</a:t>
                      </a:r>
                    </a:p>
                    <a:p>
                      <a:pPr algn="just" fontAlgn="t"/>
                      <a:endParaRPr lang="en-ZA" sz="1600" b="0" i="0" u="none" strike="noStrike" dirty="0" smtClean="0">
                        <a:solidFill>
                          <a:srgbClr val="000000"/>
                        </a:solidFill>
                        <a:effectLst/>
                        <a:latin typeface="Arial Narrow" panose="020B0606020202030204" pitchFamily="34" charset="0"/>
                      </a:endParaRPr>
                    </a:p>
                    <a:p>
                      <a:pPr algn="just" fontAlgn="t"/>
                      <a:r>
                        <a:rPr lang="en-ZA" sz="1600" b="1" i="1" u="none" strike="noStrike" dirty="0" smtClean="0">
                          <a:solidFill>
                            <a:srgbClr val="000000"/>
                          </a:solidFill>
                          <a:effectLst/>
                          <a:latin typeface="Arial Narrow" panose="020B0606020202030204" pitchFamily="34" charset="0"/>
                        </a:rPr>
                        <a:t>Corrective</a:t>
                      </a:r>
                      <a:r>
                        <a:rPr lang="en-ZA" sz="1600" b="1" i="1" u="none" strike="noStrike" baseline="0" dirty="0" smtClean="0">
                          <a:solidFill>
                            <a:srgbClr val="000000"/>
                          </a:solidFill>
                          <a:effectLst/>
                          <a:latin typeface="Arial Narrow" panose="020B0606020202030204" pitchFamily="34" charset="0"/>
                        </a:rPr>
                        <a:t> Measure:</a:t>
                      </a:r>
                      <a:r>
                        <a:rPr lang="en-ZA" sz="1600" b="0" i="0" u="none" strike="noStrike" baseline="0" dirty="0" smtClean="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Regulations have been </a:t>
                      </a:r>
                      <a:r>
                        <a:rPr lang="en-ZA" sz="1600" b="0" i="1" u="none" strike="noStrike" dirty="0" err="1" smtClean="0">
                          <a:solidFill>
                            <a:srgbClr val="000000"/>
                          </a:solidFill>
                          <a:effectLst/>
                          <a:latin typeface="Arial Narrow" panose="020B0606020202030204" pitchFamily="34" charset="0"/>
                        </a:rPr>
                        <a:t>en</a:t>
                      </a:r>
                      <a:r>
                        <a:rPr lang="en-ZA" sz="1600" b="0" i="1" u="none" strike="noStrike" dirty="0" smtClean="0">
                          <a:solidFill>
                            <a:srgbClr val="000000"/>
                          </a:solidFill>
                          <a:effectLst/>
                          <a:latin typeface="Arial Narrow" panose="020B0606020202030204" pitchFamily="34" charset="0"/>
                        </a:rPr>
                        <a:t> routed </a:t>
                      </a:r>
                      <a:r>
                        <a:rPr lang="en-ZA" sz="1600" b="0" i="0" u="none" strike="noStrike" dirty="0" smtClean="0">
                          <a:solidFill>
                            <a:srgbClr val="000000"/>
                          </a:solidFill>
                          <a:effectLst/>
                          <a:latin typeface="Arial Narrow" panose="020B0606020202030204" pitchFamily="34" charset="0"/>
                        </a:rPr>
                        <a:t>to the designated official for approval and will be done in quarter 2.</a:t>
                      </a:r>
                      <a:endParaRPr lang="en-US" sz="1600" b="0" i="0" u="none" strike="noStrike" dirty="0" smtClean="0">
                        <a:solidFill>
                          <a:srgbClr val="000000"/>
                        </a:solidFill>
                        <a:effectLst/>
                        <a:latin typeface="Arial Narrow" panose="020B0606020202030204" pitchFamily="34" charset="0"/>
                      </a:endParaRPr>
                    </a:p>
                    <a:p>
                      <a:pPr algn="just" fontAlgn="t"/>
                      <a:endParaRPr lang="en-US" sz="1600" b="0" i="0" u="none" strike="noStrike" dirty="0">
                        <a:solidFill>
                          <a:srgbClr val="000000"/>
                        </a:solidFill>
                        <a:effectLst/>
                        <a:latin typeface="Arial Narrow" panose="020B0606020202030204" pitchFamily="34" charset="0"/>
                      </a:endParaRPr>
                    </a:p>
                  </a:txBody>
                  <a:tcPr marL="85725" marR="90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r>
              <a:tr h="381000">
                <a:tc gridSpan="5">
                  <a:txBody>
                    <a:bodyPr/>
                    <a:lstStyle/>
                    <a:p>
                      <a:pPr marL="0" lvl="0" indent="0" algn="just" defTabSz="914400" rtl="0" eaLnBrk="1" fontAlgn="t" latinLnBrk="0" hangingPunct="1">
                        <a:buFont typeface="+mj-lt"/>
                        <a:buNone/>
                        <a:tabLst>
                          <a:tab pos="628650" algn="l"/>
                          <a:tab pos="900113" algn="l"/>
                        </a:tabLst>
                      </a:pPr>
                      <a:r>
                        <a:rPr lang="en-ZA" sz="1600" b="1" i="0" u="none" strike="noStrike" kern="1200" dirty="0" smtClean="0">
                          <a:solidFill>
                            <a:srgbClr val="000000"/>
                          </a:solidFill>
                          <a:latin typeface="Arial Narrow"/>
                          <a:ea typeface="+mn-ea"/>
                          <a:cs typeface="+mn-cs"/>
                        </a:rPr>
                        <a:t>Strategic Objective: To contribute to economic transformation in South Africa.</a:t>
                      </a:r>
                      <a:endParaRPr lang="en-US" sz="1600" b="1" i="0" u="none" strike="noStrike" kern="1200" dirty="0">
                        <a:solidFill>
                          <a:srgbClr val="000000"/>
                        </a:solidFill>
                        <a:latin typeface="Arial Narrow"/>
                        <a:ea typeface="+mn-ea"/>
                        <a:cs typeface="+mn-cs"/>
                      </a:endParaRPr>
                    </a:p>
                  </a:txBody>
                  <a:tcPr marL="85724" marR="90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066800">
                <a:tc>
                  <a:txBody>
                    <a:bodyPr/>
                    <a:lstStyle/>
                    <a:p>
                      <a:pPr marL="342900" indent="-342900" algn="just" fontAlgn="t">
                        <a:buFont typeface="+mj-lt"/>
                        <a:buAutoNum type="arabicPeriod" startAt="15"/>
                      </a:pPr>
                      <a:r>
                        <a:rPr lang="en-US" sz="1600" b="0" i="0" u="none" strike="noStrike" dirty="0" smtClean="0">
                          <a:solidFill>
                            <a:srgbClr val="000000"/>
                          </a:solidFill>
                          <a:latin typeface="Arial Narrow" pitchFamily="34" charset="0"/>
                        </a:rPr>
                        <a:t>Percentage procurement from B-BBEE compliant businesses.</a:t>
                      </a:r>
                      <a:endParaRPr lang="en-US" sz="1600" b="0" i="0" u="none" strike="noStrike" dirty="0">
                        <a:solidFill>
                          <a:srgbClr val="000000"/>
                        </a:solidFill>
                        <a:latin typeface="Arial Narrow" pitchFamily="34" charset="0"/>
                      </a:endParaRPr>
                    </a:p>
                  </a:txBody>
                  <a:tcPr marL="85724" marR="90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just" fontAlgn="t"/>
                      <a:r>
                        <a:rPr lang="en-ZA" sz="1600" b="0" i="0" u="none" strike="noStrike" dirty="0" smtClean="0">
                          <a:solidFill>
                            <a:srgbClr val="000000"/>
                          </a:solidFill>
                          <a:effectLst/>
                          <a:latin typeface="Arial Narrow" panose="020B0606020202030204" pitchFamily="34" charset="0"/>
                        </a:rPr>
                        <a:t>100% procurement from B-BBEE-compliant businesses.</a:t>
                      </a:r>
                      <a:endParaRPr lang="en-ZA" sz="1600" b="0" i="0" u="none" strike="noStrike" dirty="0">
                        <a:solidFill>
                          <a:srgbClr val="000000"/>
                        </a:solidFill>
                        <a:effectLst/>
                        <a:latin typeface="Arial Narrow" panose="020B060602020203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c hMerge="1">
                  <a:txBody>
                    <a:bodyPr/>
                    <a:lstStyle/>
                    <a:p>
                      <a:endParaRPr lang="en-ZA"/>
                    </a:p>
                  </a:txBody>
                  <a:tcPr/>
                </a:tc>
                <a:tc>
                  <a:txBody>
                    <a:bodyPr/>
                    <a:lstStyle/>
                    <a:p>
                      <a:pPr algn="just" fontAlgn="t"/>
                      <a:r>
                        <a:rPr lang="en-ZA" sz="1600" b="0" i="0" u="none" strike="noStrike" dirty="0">
                          <a:solidFill>
                            <a:srgbClr val="000000"/>
                          </a:solidFill>
                          <a:effectLst/>
                          <a:latin typeface="Arial Narrow" panose="020B0606020202030204" pitchFamily="34" charset="0"/>
                        </a:rPr>
                        <a:t>100% procurement from B-BBEE-compliant businesses.</a:t>
                      </a: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100% procurement from B-BBEE compliant businesses. </a:t>
                      </a:r>
                      <a:endParaRPr lang="en-US" sz="1600" b="0" i="0" u="none" strike="noStrike" dirty="0">
                        <a:solidFill>
                          <a:srgbClr val="000000"/>
                        </a:solidFill>
                        <a:effectLst/>
                        <a:latin typeface="Arial Narrow" panose="020B0606020202030204" pitchFamily="34" charset="0"/>
                      </a:endParaRPr>
                    </a:p>
                  </a:txBody>
                  <a:tcPr marL="85725" marR="90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a:noFill/>
                    </a:lnTlToBr>
                    <a:lnBlToTr>
                      <a:noFill/>
                    </a:lnBlToTr>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23</a:t>
            </a:fld>
            <a:endParaRPr lang="en-ZA" altLang="en-US" dirty="0"/>
          </a:p>
        </p:txBody>
      </p:sp>
      <p:sp>
        <p:nvSpPr>
          <p:cNvPr id="2" name="Footer Placeholder 1"/>
          <p:cNvSpPr>
            <a:spLocks noGrp="1"/>
          </p:cNvSpPr>
          <p:nvPr>
            <p:ph type="ftr" sz="quarter" idx="11"/>
          </p:nvPr>
        </p:nvSpPr>
        <p:spPr>
          <a:xfrm>
            <a:off x="3124200" y="6492875"/>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012078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828800" y="1828800"/>
            <a:ext cx="6858000" cy="2667000"/>
          </a:xfrm>
          <a:prstGeom prst="rect">
            <a:avLst/>
          </a:prstGeom>
        </p:spPr>
        <p:txBody>
          <a:bodyPr/>
          <a:lstStyle/>
          <a:p>
            <a:pPr algn="ctr" eaLnBrk="0" hangingPunct="0">
              <a:defRPr/>
            </a:pPr>
            <a:r>
              <a:rPr lang="en-US" sz="4000" b="1" kern="0" dirty="0" smtClean="0">
                <a:solidFill>
                  <a:prstClr val="black"/>
                </a:solidFill>
                <a:latin typeface="Arial Narrow" pitchFamily="34" charset="0"/>
                <a:ea typeface="+mj-ea"/>
                <a:cs typeface="+mj-cs"/>
              </a:rPr>
              <a:t>PROGRAMME 2</a:t>
            </a:r>
          </a:p>
          <a:p>
            <a:pPr algn="ctr" eaLnBrk="0" hangingPunct="0">
              <a:defRPr/>
            </a:pPr>
            <a:endParaRPr lang="en-US" sz="4000" b="1" kern="0" dirty="0" smtClean="0">
              <a:solidFill>
                <a:prstClr val="black"/>
              </a:solidFill>
              <a:latin typeface="Arial Narrow" pitchFamily="34" charset="0"/>
              <a:ea typeface="+mj-ea"/>
              <a:cs typeface="+mj-cs"/>
            </a:endParaRPr>
          </a:p>
          <a:p>
            <a:pPr algn="ctr" eaLnBrk="0" hangingPunct="0">
              <a:defRPr/>
            </a:pPr>
            <a:r>
              <a:rPr lang="en-GB" sz="4000" b="1" dirty="0" smtClean="0">
                <a:solidFill>
                  <a:prstClr val="black"/>
                </a:solidFill>
                <a:latin typeface="Arial Narrow" pitchFamily="34" charset="0"/>
              </a:rPr>
              <a:t>POLICY AND KNOWLEDGE SERVICES</a:t>
            </a:r>
            <a:r>
              <a:rPr lang="en-US" sz="4000" b="1" kern="0" dirty="0">
                <a:solidFill>
                  <a:prstClr val="black"/>
                </a:solidFill>
                <a:latin typeface="Arial Narrow" pitchFamily="34" charset="0"/>
                <a:ea typeface="+mj-ea"/>
                <a:cs typeface="+mj-cs"/>
              </a:rPr>
              <a:t/>
            </a:r>
            <a:br>
              <a:rPr lang="en-US" sz="4000" b="1" kern="0" dirty="0">
                <a:solidFill>
                  <a:prstClr val="black"/>
                </a:solidFill>
                <a:latin typeface="Arial Narrow" pitchFamily="34" charset="0"/>
                <a:ea typeface="+mj-ea"/>
                <a:cs typeface="+mj-cs"/>
              </a:rPr>
            </a:br>
            <a:r>
              <a:rPr lang="en-US" sz="4000" b="1" kern="0" dirty="0">
                <a:solidFill>
                  <a:srgbClr val="1F497D"/>
                </a:solidFill>
                <a:latin typeface="Arial Narrow" pitchFamily="34" charset="0"/>
                <a:ea typeface="+mj-ea"/>
                <a:cs typeface="+mj-cs"/>
              </a:rPr>
              <a:t/>
            </a:r>
            <a:br>
              <a:rPr lang="en-US" sz="4000" b="1" kern="0" dirty="0">
                <a:solidFill>
                  <a:srgbClr val="1F497D"/>
                </a:solidFill>
                <a:latin typeface="Arial Narrow" pitchFamily="34" charset="0"/>
                <a:ea typeface="+mj-ea"/>
                <a:cs typeface="+mj-cs"/>
              </a:rPr>
            </a:br>
            <a:r>
              <a:rPr lang="en-US" sz="4000" b="1" kern="0" dirty="0">
                <a:solidFill>
                  <a:srgbClr val="1F497D"/>
                </a:solidFill>
                <a:latin typeface="Arial Narrow" pitchFamily="34" charset="0"/>
                <a:ea typeface="+mj-ea"/>
                <a:cs typeface="+mj-cs"/>
              </a:rPr>
              <a:t/>
            </a:r>
            <a:br>
              <a:rPr lang="en-US" sz="4000" b="1" kern="0" dirty="0">
                <a:solidFill>
                  <a:srgbClr val="1F497D"/>
                </a:solidFill>
                <a:latin typeface="Arial Narrow" pitchFamily="34" charset="0"/>
                <a:ea typeface="+mj-ea"/>
                <a:cs typeface="+mj-cs"/>
              </a:rPr>
            </a:br>
            <a:endParaRPr lang="en-US" sz="4000" b="1" kern="0" dirty="0">
              <a:solidFill>
                <a:srgbClr val="1F497D"/>
              </a:solidFill>
              <a:latin typeface="Arial Narrow" pitchFamily="34" charset="0"/>
              <a:ea typeface="+mj-ea"/>
              <a:cs typeface="+mj-cs"/>
            </a:endParaRPr>
          </a:p>
        </p:txBody>
      </p:sp>
      <p:sp>
        <p:nvSpPr>
          <p:cNvPr id="3" name="Slide Number Placeholder 2"/>
          <p:cNvSpPr>
            <a:spLocks noGrp="1"/>
          </p:cNvSpPr>
          <p:nvPr>
            <p:ph type="sldNum" sz="quarter" idx="12"/>
          </p:nvPr>
        </p:nvSpPr>
        <p:spPr/>
        <p:txBody>
          <a:bodyPr/>
          <a:lstStyle/>
          <a:p>
            <a:fld id="{E2F236E4-C43B-47D9-92F3-DF5FF92BE2C0}" type="slidenum">
              <a:rPr lang="en-ZA" smtClean="0"/>
              <a:pPr/>
              <a:t>24</a:t>
            </a:fld>
            <a:endParaRPr lang="en-ZA" dirty="0"/>
          </a:p>
        </p:txBody>
      </p:sp>
      <p:sp>
        <p:nvSpPr>
          <p:cNvPr id="2" name="Footer Placeholder 1"/>
          <p:cNvSpPr>
            <a:spLocks noGrp="1"/>
          </p:cNvSpPr>
          <p:nvPr>
            <p:ph type="ftr" sz="quarter" idx="11"/>
          </p:nvPr>
        </p:nvSpPr>
        <p:spPr>
          <a:xfrm>
            <a:off x="3124200" y="6356350"/>
            <a:ext cx="3048000" cy="365125"/>
          </a:xfrm>
        </p:spPr>
        <p:txBody>
          <a:bodyPr/>
          <a:lstStyle/>
          <a:p>
            <a:r>
              <a:rPr lang="en-ZA" dirty="0" smtClean="0"/>
              <a:t>2016-17 Quarter 1 Report - Preliminary Data</a:t>
            </a:r>
            <a:endParaRPr lang="en-ZA" dirty="0"/>
          </a:p>
        </p:txBody>
      </p:sp>
    </p:spTree>
    <p:extLst>
      <p:ext uri="{BB962C8B-B14F-4D97-AF65-F5344CB8AC3E}">
        <p14:creationId xmlns:p14="http://schemas.microsoft.com/office/powerpoint/2010/main" val="2772847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945436030"/>
              </p:ext>
            </p:extLst>
          </p:nvPr>
        </p:nvGraphicFramePr>
        <p:xfrm>
          <a:off x="1828800" y="304800"/>
          <a:ext cx="6934200" cy="5334000"/>
        </p:xfrm>
        <a:graphic>
          <a:graphicData uri="http://schemas.openxmlformats.org/drawingml/2006/table">
            <a:tbl>
              <a:tblPr/>
              <a:tblGrid>
                <a:gridCol w="2133600"/>
                <a:gridCol w="1554804"/>
                <a:gridCol w="1401594"/>
                <a:gridCol w="1844202"/>
              </a:tblGrid>
              <a:tr h="527836">
                <a:tc gridSpan="4">
                  <a:txBody>
                    <a:bodyPr/>
                    <a:lstStyle/>
                    <a:p>
                      <a:pPr algn="just"/>
                      <a:r>
                        <a:rPr lang="en-ZA" sz="1600" b="1" kern="1200" dirty="0" smtClean="0">
                          <a:solidFill>
                            <a:schemeClr val="tx1"/>
                          </a:solidFill>
                          <a:latin typeface="Arial Narrow" pitchFamily="34" charset="0"/>
                          <a:ea typeface="+mn-ea"/>
                          <a:cs typeface="+mn-cs"/>
                        </a:rPr>
                        <a:t>Strategic objective: To enhance understanding and awareness of the value of tourism and its opportunities.</a:t>
                      </a:r>
                      <a:endParaRPr lang="en-GB" sz="16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51228">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792736">
                <a:tc>
                  <a:txBody>
                    <a:bodyPr/>
                    <a:lstStyle/>
                    <a:p>
                      <a:pPr marL="342900" indent="-342900" algn="just" fontAlgn="t">
                        <a:buFont typeface="+mj-lt"/>
                        <a:buAutoNum type="arabicPeriod"/>
                      </a:pPr>
                      <a:r>
                        <a:rPr lang="en-ZA" sz="1600" b="0" i="0" u="none" strike="noStrike" dirty="0" smtClean="0">
                          <a:solidFill>
                            <a:srgbClr val="000000"/>
                          </a:solidFill>
                          <a:latin typeface="Arial Narrow"/>
                        </a:rPr>
                        <a:t>Number of platforms facilitated to improve tourism sector stakeholder engagement and NTSS implementation.</a:t>
                      </a:r>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Hosting of Annual National Tourism Stakeholder Forum.</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Logistical arrangements to host the National Tourism Stakeholder Forum.</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latin typeface="Arial Narrow"/>
                        </a:rPr>
                        <a:t>Logistical arrangements to host the National Tourism Stakeholder Forum undertaken.</a:t>
                      </a: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416">
                <a:tc gridSpan="4">
                  <a:txBody>
                    <a:bodyPr/>
                    <a:lstStyle/>
                    <a:p>
                      <a:pPr marL="0" indent="0" algn="just" fontAlgn="t">
                        <a:buFont typeface="+mj-lt"/>
                        <a:buNone/>
                      </a:pPr>
                      <a:r>
                        <a:rPr lang="en-ZA" sz="1600" b="1" kern="1200" dirty="0" smtClean="0">
                          <a:solidFill>
                            <a:schemeClr val="tx1"/>
                          </a:solidFill>
                          <a:latin typeface="Arial Narrow" pitchFamily="34" charset="0"/>
                          <a:ea typeface="+mn-ea"/>
                          <a:cs typeface="+mn-cs"/>
                        </a:rPr>
                        <a:t>Strategic objective: To create an enabling legislative and regulatory environment for tourism development and growth.</a:t>
                      </a:r>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dirty="0"/>
                    </a:p>
                  </a:txBody>
                  <a:tcPr marL="85725" marR="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4520">
                <a:tc>
                  <a:txBody>
                    <a:bodyPr/>
                    <a:lstStyle/>
                    <a:p>
                      <a:pPr marL="342900" indent="-342900" algn="just" fontAlgn="t">
                        <a:buFont typeface="+mj-lt"/>
                        <a:buAutoNum type="arabicPeriod" startAt="2"/>
                      </a:pPr>
                      <a:r>
                        <a:rPr lang="en-ZA" sz="1600" b="0" i="0" u="none" strike="noStrike" dirty="0" smtClean="0">
                          <a:solidFill>
                            <a:schemeClr val="tx1"/>
                          </a:solidFill>
                          <a:latin typeface="Arial Narrow"/>
                        </a:rPr>
                        <a:t>Number of policy documents developed on the implementation of the Tourism Act, 2014 (Act 3 of 2014).</a:t>
                      </a:r>
                      <a:endParaRPr lang="en-US" sz="1600" b="0" i="0" u="none" strike="noStrike" dirty="0">
                        <a:solidFill>
                          <a:schemeClr val="tx1"/>
                        </a:solidFill>
                        <a:latin typeface="Arial Narrow"/>
                      </a:endParaRPr>
                    </a:p>
                  </a:txBody>
                  <a:tcPr marL="85725" marR="86400" marT="0" marB="0">
                    <a:lnL w="12700" cap="flat" cmpd="sng" algn="ctr">
                      <a:solidFill>
                        <a:schemeClr val="tx1"/>
                      </a:solidFill>
                      <a:prstDash val="solid"/>
                      <a:round/>
                      <a:headEnd type="none" w="sm" len="sm"/>
                      <a:tailEnd type="none" w="sm" len="sm"/>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just" defTabSz="914400" rtl="0" eaLnBrk="1" fontAlgn="t" latinLnBrk="0" hangingPunct="1">
                        <a:buNone/>
                      </a:pPr>
                      <a:r>
                        <a:rPr lang="en-ZA" sz="1600" b="0" i="0" u="none" strike="noStrike" kern="1200" dirty="0" smtClean="0">
                          <a:solidFill>
                            <a:srgbClr val="000000"/>
                          </a:solidFill>
                          <a:effectLst/>
                          <a:latin typeface="Arial Narrow" panose="020B0606020202030204" pitchFamily="34" charset="0"/>
                          <a:ea typeface="+mn-ea"/>
                          <a:cs typeface="+mn-cs"/>
                        </a:rPr>
                        <a:t>Regulations on National</a:t>
                      </a:r>
                    </a:p>
                    <a:p>
                      <a:pPr marL="0" indent="0" algn="just" defTabSz="914400" rtl="0" eaLnBrk="1" fontAlgn="t" latinLnBrk="0" hangingPunct="1">
                        <a:buNone/>
                      </a:pPr>
                      <a:r>
                        <a:rPr lang="en-ZA" sz="1600" b="0" i="0" u="none" strike="noStrike" kern="1200" dirty="0" smtClean="0">
                          <a:solidFill>
                            <a:srgbClr val="000000"/>
                          </a:solidFill>
                          <a:effectLst/>
                          <a:latin typeface="Arial Narrow" panose="020B0606020202030204" pitchFamily="34" charset="0"/>
                          <a:ea typeface="+mn-ea"/>
                          <a:cs typeface="+mn-cs"/>
                        </a:rPr>
                        <a:t>Tourism Information and Monitoring System (NTIMS) developed.</a:t>
                      </a:r>
                      <a:endParaRPr lang="en-ZA" sz="1600" b="0" i="0" u="none" strike="noStrike" kern="1200" dirty="0">
                        <a:solidFill>
                          <a:srgbClr val="000000"/>
                        </a:solidFill>
                        <a:effectLst/>
                        <a:latin typeface="Arial Narrow" panose="020B0606020202030204" pitchFamily="34" charset="0"/>
                        <a:ea typeface="+mn-ea"/>
                        <a:cs typeface="+mn-cs"/>
                      </a:endParaRPr>
                    </a:p>
                  </a:txBody>
                  <a:tcPr marL="85725" marR="86400" marT="0" marB="0">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Initial socio-economic impact assessment (SEIA) completed and approved.</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latin typeface="Arial Narrow"/>
                        </a:rPr>
                        <a:t>Initial socio-economic impact assessment (SEIAS) has been completed.</a:t>
                      </a:r>
                      <a:r>
                        <a:rPr lang="en-ZA" sz="1600" b="0" i="0" u="none" strike="noStrike" baseline="0" dirty="0" smtClean="0">
                          <a:solidFill>
                            <a:schemeClr val="tx1"/>
                          </a:solidFill>
                          <a:latin typeface="Arial Narrow"/>
                        </a:rPr>
                        <a:t> </a:t>
                      </a:r>
                      <a:endParaRPr lang="en-US" sz="1600" b="0" i="0" u="none" strike="noStrike" dirty="0" smtClean="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25</a:t>
            </a:fld>
            <a:endParaRPr lang="en-ZA" altLang="en-US" dirty="0"/>
          </a:p>
        </p:txBody>
      </p:sp>
      <p:sp>
        <p:nvSpPr>
          <p:cNvPr id="2" name="Footer Placeholder 1"/>
          <p:cNvSpPr>
            <a:spLocks noGrp="1"/>
          </p:cNvSpPr>
          <p:nvPr>
            <p:ph type="ftr" sz="quarter" idx="11"/>
          </p:nvPr>
        </p:nvSpPr>
        <p:spPr>
          <a:xfrm>
            <a:off x="3124200" y="6356350"/>
            <a:ext cx="30480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1576654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307570411"/>
              </p:ext>
            </p:extLst>
          </p:nvPr>
        </p:nvGraphicFramePr>
        <p:xfrm>
          <a:off x="1828800" y="304800"/>
          <a:ext cx="6934200" cy="4276856"/>
        </p:xfrm>
        <a:graphic>
          <a:graphicData uri="http://schemas.openxmlformats.org/drawingml/2006/table">
            <a:tbl>
              <a:tblPr/>
              <a:tblGrid>
                <a:gridCol w="2133600"/>
                <a:gridCol w="1554804"/>
                <a:gridCol w="1645596"/>
                <a:gridCol w="1600200"/>
              </a:tblGrid>
              <a:tr h="527836">
                <a:tc gridSpan="4">
                  <a:txBody>
                    <a:bodyPr/>
                    <a:lstStyle/>
                    <a:p>
                      <a:pPr marL="0" indent="0" algn="just" fontAlgn="t">
                        <a:buFont typeface="+mj-lt"/>
                        <a:buNone/>
                      </a:pPr>
                      <a:r>
                        <a:rPr lang="en-ZA" sz="1600" b="1" kern="1200" dirty="0" smtClean="0">
                          <a:solidFill>
                            <a:schemeClr val="tx1"/>
                          </a:solidFill>
                          <a:latin typeface="Arial Narrow" pitchFamily="34" charset="0"/>
                          <a:ea typeface="+mn-ea"/>
                          <a:cs typeface="+mn-cs"/>
                        </a:rPr>
                        <a:t>Strategic objective: To create an enabling legislative and regulatory environment for tourism development and growth.</a:t>
                      </a:r>
                      <a:endParaRPr lang="en-US" sz="1600" b="0" i="0" u="none" strike="noStrike" dirty="0">
                        <a:solidFill>
                          <a:srgbClr val="000000"/>
                        </a:solidFill>
                        <a:latin typeface="Arial Narrow"/>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51228">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792736">
                <a:tc rowSpan="2">
                  <a:txBody>
                    <a:bodyPr/>
                    <a:lstStyle/>
                    <a:p>
                      <a:pPr marL="342900" indent="-342900" algn="just" fontAlgn="t">
                        <a:buFont typeface="+mj-lt"/>
                        <a:buAutoNum type="arabicPeriod" startAt="2"/>
                      </a:pPr>
                      <a:r>
                        <a:rPr lang="en-ZA" sz="1600" b="0" i="0" u="none" strike="noStrike" dirty="0" smtClean="0">
                          <a:solidFill>
                            <a:schemeClr val="tx1"/>
                          </a:solidFill>
                          <a:latin typeface="Arial Narrow"/>
                        </a:rPr>
                        <a:t>Number of policy documents developed on the implementation of the Tourism Act, 2014 (Act 3 of 2014).</a:t>
                      </a: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indent="0" algn="just" defTabSz="914400" rtl="0" eaLnBrk="1" fontAlgn="t" latinLnBrk="0" hangingPunct="1">
                        <a:buNone/>
                      </a:pPr>
                      <a:r>
                        <a:rPr lang="en-ZA" sz="1600" b="0" i="0" u="none" strike="noStrike" kern="1200" dirty="0" smtClean="0">
                          <a:solidFill>
                            <a:srgbClr val="000000"/>
                          </a:solidFill>
                          <a:effectLst/>
                          <a:latin typeface="Arial Narrow" panose="020B0606020202030204" pitchFamily="34" charset="0"/>
                          <a:ea typeface="+mn-ea"/>
                          <a:cs typeface="+mn-cs"/>
                        </a:rPr>
                        <a:t>Regulations on National</a:t>
                      </a:r>
                    </a:p>
                    <a:p>
                      <a:pPr marL="0" indent="0" algn="just" defTabSz="914400" rtl="0" eaLnBrk="1" fontAlgn="t" latinLnBrk="0" hangingPunct="1">
                        <a:buNone/>
                      </a:pPr>
                      <a:r>
                        <a:rPr lang="en-ZA" sz="1600" b="0" i="0" u="none" strike="noStrike" kern="1200" dirty="0" smtClean="0">
                          <a:solidFill>
                            <a:srgbClr val="000000"/>
                          </a:solidFill>
                          <a:effectLst/>
                          <a:latin typeface="Arial Narrow" panose="020B0606020202030204" pitchFamily="34" charset="0"/>
                          <a:ea typeface="+mn-ea"/>
                          <a:cs typeface="+mn-cs"/>
                        </a:rPr>
                        <a:t>Tourism Information and Monitoring System (NTIMS) developed.</a:t>
                      </a:r>
                      <a:endParaRPr lang="en-ZA" sz="1600" b="0" i="0" u="none" strike="noStrike" kern="1200" dirty="0">
                        <a:solidFill>
                          <a:srgbClr val="000000"/>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rgbClr val="000000"/>
                          </a:solidFill>
                          <a:effectLst/>
                          <a:latin typeface="Arial Narrow" panose="020B0606020202030204" pitchFamily="34" charset="0"/>
                        </a:rPr>
                        <a:t>Framework to inform the National Tourism and Monitoring System draft regulations developed.</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latin typeface="Arial Narrow"/>
                        </a:rPr>
                        <a:t>Framework to inform the National Tourism and Monitoring System draft regulations has been developed.</a:t>
                      </a: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5056">
                <a:tc vMerge="1">
                  <a:txBody>
                    <a:bodyPr/>
                    <a:lstStyle/>
                    <a:p>
                      <a:endParaRPr lang="en-ZA"/>
                    </a:p>
                  </a:txBody>
                  <a:tcPr/>
                </a:tc>
                <a:tc vMerge="1">
                  <a:txBody>
                    <a:bodyPr/>
                    <a:lstStyle/>
                    <a:p>
                      <a:pPr algn="l" fontAlgn="t"/>
                      <a:endParaRPr lang="en-ZA" sz="1200" b="0" i="0" u="none" strike="noStrike" dirty="0">
                        <a:solidFill>
                          <a:srgbClr val="000000"/>
                        </a:solidFill>
                        <a:effectLst/>
                        <a:latin typeface="Arial Narrow" panose="020B0606020202030204" pitchFamily="34" charset="0"/>
                      </a:endParaRPr>
                    </a:p>
                  </a:txBody>
                  <a:tcPr marL="85725" marR="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rgbClr val="000000"/>
                          </a:solidFill>
                          <a:effectLst/>
                          <a:latin typeface="Arial Narrow" panose="020B0606020202030204" pitchFamily="34" charset="0"/>
                        </a:rPr>
                        <a:t>Implementation plan compiled for the drafting of the NTIMS regulations.</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600" dirty="0" smtClean="0">
                          <a:latin typeface="Arial Narrow" panose="020B0606020202030204" pitchFamily="34" charset="0"/>
                        </a:rPr>
                        <a:t>Implementation plan has been compiled for the drafting of the NTIMS regulations.</a:t>
                      </a:r>
                      <a:endParaRPr lang="en-ZA" sz="1600" dirty="0">
                        <a:latin typeface="Arial Narrow" panose="020B0606020202030204" pitchFamily="34" charset="0"/>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26</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445012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947145298"/>
              </p:ext>
            </p:extLst>
          </p:nvPr>
        </p:nvGraphicFramePr>
        <p:xfrm>
          <a:off x="1524000" y="152401"/>
          <a:ext cx="7391399" cy="6169056"/>
        </p:xfrm>
        <a:graphic>
          <a:graphicData uri="http://schemas.openxmlformats.org/drawingml/2006/table">
            <a:tbl>
              <a:tblPr/>
              <a:tblGrid>
                <a:gridCol w="1462035"/>
                <a:gridCol w="1511136"/>
                <a:gridCol w="1814630"/>
                <a:gridCol w="2603598"/>
              </a:tblGrid>
              <a:tr h="342198">
                <a:tc gridSpan="4">
                  <a:txBody>
                    <a:bodyPr/>
                    <a:lstStyle/>
                    <a:p>
                      <a:pPr algn="just"/>
                      <a:r>
                        <a:rPr lang="en-ZA" sz="1500" b="1" kern="1200" dirty="0" smtClean="0">
                          <a:solidFill>
                            <a:schemeClr val="tx1"/>
                          </a:solidFill>
                          <a:latin typeface="Arial Narrow" pitchFamily="34" charset="0"/>
                          <a:ea typeface="+mn-ea"/>
                          <a:cs typeface="+mn-cs"/>
                        </a:rPr>
                        <a:t>Strategic objective : To accelerate the transformation of the tourism sector.</a:t>
                      </a:r>
                      <a:endParaRPr lang="en-GB" sz="15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75579">
                <a:tc>
                  <a:txBody>
                    <a:bodyPr/>
                    <a:lstStyle/>
                    <a:p>
                      <a:pPr algn="ctr">
                        <a:lnSpc>
                          <a:spcPct val="100000"/>
                        </a:lnSpc>
                      </a:pPr>
                      <a:r>
                        <a:rPr lang="en-US" sz="1500" b="1" dirty="0" smtClean="0">
                          <a:solidFill>
                            <a:schemeClr val="tx1"/>
                          </a:solidFill>
                          <a:latin typeface="Arial Narrow" pitchFamily="34" charset="0"/>
                          <a:cs typeface="Arial" pitchFamily="34" charset="0"/>
                        </a:rPr>
                        <a:t>Key</a:t>
                      </a:r>
                      <a:r>
                        <a:rPr lang="en-US" sz="1500" b="1" baseline="0" dirty="0" smtClean="0">
                          <a:solidFill>
                            <a:schemeClr val="tx1"/>
                          </a:solidFill>
                          <a:latin typeface="Arial Narrow" pitchFamily="34" charset="0"/>
                          <a:cs typeface="Arial" pitchFamily="34" charset="0"/>
                        </a:rPr>
                        <a:t> Performance Indicator</a:t>
                      </a:r>
                      <a:endParaRPr lang="en-US" sz="15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500" b="1" dirty="0" smtClean="0">
                          <a:solidFill>
                            <a:schemeClr val="tx1"/>
                          </a:solidFill>
                          <a:latin typeface="Arial Narrow" pitchFamily="34" charset="0"/>
                          <a:cs typeface="Arial" pitchFamily="34" charset="0"/>
                        </a:rPr>
                        <a:t>Target</a:t>
                      </a:r>
                      <a:endParaRPr lang="en-US" sz="15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500" b="1" dirty="0" smtClean="0">
                          <a:solidFill>
                            <a:schemeClr val="tx1"/>
                          </a:solidFill>
                          <a:latin typeface="Arial Narrow" pitchFamily="34" charset="0"/>
                          <a:cs typeface="Arial" pitchFamily="34" charset="0"/>
                        </a:rPr>
                        <a:t>Quarterly Targets</a:t>
                      </a:r>
                      <a:endParaRPr lang="en-US" sz="15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latin typeface="Arial Narrow" pitchFamily="34" charset="0"/>
                          <a:cs typeface="Arial" pitchFamily="34" charset="0"/>
                        </a:rPr>
                        <a:t>Actual</a:t>
                      </a:r>
                      <a:r>
                        <a:rPr lang="en-US" sz="1500" b="1" baseline="0" dirty="0" smtClean="0">
                          <a:solidFill>
                            <a:schemeClr val="tx1"/>
                          </a:solidFill>
                          <a:latin typeface="Arial Narrow" pitchFamily="34" charset="0"/>
                          <a:cs typeface="Arial" pitchFamily="34" charset="0"/>
                        </a:rPr>
                        <a:t> Performance</a:t>
                      </a:r>
                      <a:endParaRPr lang="en-US" sz="15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919205">
                <a:tc rowSpan="2">
                  <a:txBody>
                    <a:bodyPr/>
                    <a:lstStyle/>
                    <a:p>
                      <a:pPr marL="342900" indent="-342900" algn="just" fontAlgn="t">
                        <a:buFont typeface="+mj-lt"/>
                        <a:buAutoNum type="arabicPeriod" startAt="3"/>
                      </a:pPr>
                      <a:r>
                        <a:rPr lang="en-ZA" sz="1500" b="0" i="0" u="none" strike="noStrike" dirty="0" smtClean="0">
                          <a:solidFill>
                            <a:schemeClr val="tx1"/>
                          </a:solidFill>
                          <a:latin typeface="Arial Narrow"/>
                        </a:rPr>
                        <a:t>Number of initiatives supported to promote B-BBEE implementation.</a:t>
                      </a:r>
                      <a:endParaRPr lang="en-US" sz="15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ZA" sz="1500" b="0" i="0" u="none" strike="noStrike" dirty="0">
                          <a:solidFill>
                            <a:srgbClr val="000000"/>
                          </a:solidFill>
                          <a:effectLst/>
                          <a:latin typeface="Arial Narrow" panose="020B0606020202030204" pitchFamily="34" charset="0"/>
                        </a:rPr>
                        <a:t>Secretarial support provided to the Tourism B-BBEE Charter Council</a:t>
                      </a:r>
                      <a:r>
                        <a:rPr lang="en-ZA" sz="1500" b="0" i="0" u="none" strike="noStrike" dirty="0" smtClean="0">
                          <a:solidFill>
                            <a:srgbClr val="000000"/>
                          </a:solidFill>
                          <a:effectLst/>
                          <a:latin typeface="Arial Narrow" panose="020B0606020202030204" pitchFamily="34" charset="0"/>
                        </a:rPr>
                        <a:t>.</a:t>
                      </a:r>
                    </a:p>
                    <a:p>
                      <a:pPr algn="l" fontAlgn="t"/>
                      <a:endParaRPr lang="en-ZA" sz="1500" b="0" i="0" u="none" strike="noStrike" dirty="0">
                        <a:solidFill>
                          <a:srgbClr val="000000"/>
                        </a:solidFill>
                        <a:effectLst/>
                        <a:latin typeface="Arial Narrow" panose="020B0606020202030204" pitchFamily="34" charset="0"/>
                      </a:endParaRPr>
                    </a:p>
                  </a:txBody>
                  <a:tcPr marL="85725" marR="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500" b="0" i="0" u="none" strike="noStrike" dirty="0">
                          <a:solidFill>
                            <a:srgbClr val="000000"/>
                          </a:solidFill>
                          <a:effectLst/>
                          <a:latin typeface="Arial Narrow" panose="020B0606020202030204" pitchFamily="34" charset="0"/>
                        </a:rPr>
                        <a:t>Council constitution and meetings plan developed.</a:t>
                      </a:r>
                    </a:p>
                  </a:txBody>
                  <a:tcPr marL="85725" marR="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chemeClr val="tx1"/>
                          </a:solidFill>
                          <a:effectLst/>
                          <a:uLnTx/>
                          <a:uFillTx/>
                          <a:latin typeface="Arial Narrow"/>
                          <a:ea typeface="+mn-ea"/>
                          <a:cs typeface="+mn-cs"/>
                        </a:rPr>
                        <a:t>Council constitution and meetings plan developed.</a:t>
                      </a: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6618">
                <a:tc vMerge="1">
                  <a:txBody>
                    <a:bodyPr/>
                    <a:lstStyle/>
                    <a:p>
                      <a:endParaRPr lang="en-US"/>
                    </a:p>
                  </a:txBody>
                  <a:tcPr/>
                </a:tc>
                <a:tc>
                  <a:txBody>
                    <a:bodyPr/>
                    <a:lstStyle/>
                    <a:p>
                      <a:pPr algn="just" fontAlgn="t"/>
                      <a:r>
                        <a:rPr lang="en-ZA" sz="1500" b="0" i="0" u="none" strike="noStrike" dirty="0">
                          <a:solidFill>
                            <a:srgbClr val="000000"/>
                          </a:solidFill>
                          <a:effectLst/>
                          <a:latin typeface="Arial Narrow" panose="020B0606020202030204" pitchFamily="34" charset="0"/>
                        </a:rPr>
                        <a:t>Study conducted to establish a baseline for the amended tourism</a:t>
                      </a:r>
                      <a:br>
                        <a:rPr lang="en-ZA" sz="1500" b="0" i="0" u="none" strike="noStrike" dirty="0">
                          <a:solidFill>
                            <a:srgbClr val="000000"/>
                          </a:solidFill>
                          <a:effectLst/>
                          <a:latin typeface="Arial Narrow" panose="020B0606020202030204" pitchFamily="34" charset="0"/>
                        </a:rPr>
                      </a:br>
                      <a:r>
                        <a:rPr lang="en-ZA" sz="1500" b="0" i="0" u="none" strike="noStrike" dirty="0">
                          <a:solidFill>
                            <a:srgbClr val="000000"/>
                          </a:solidFill>
                          <a:effectLst/>
                          <a:latin typeface="Arial Narrow" panose="020B0606020202030204" pitchFamily="34" charset="0"/>
                        </a:rPr>
                        <a:t>B-BBEE sector code targets.</a:t>
                      </a:r>
                    </a:p>
                  </a:txBody>
                  <a:tcPr marL="85725" marR="8640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ZA" sz="1500" b="0" i="0" u="none" strike="noStrike" dirty="0">
                          <a:solidFill>
                            <a:srgbClr val="000000"/>
                          </a:solidFill>
                          <a:effectLst/>
                          <a:latin typeface="Arial Narrow" panose="020B0606020202030204" pitchFamily="34" charset="0"/>
                        </a:rPr>
                        <a:t>Service provider procured to conduct the baseline study on the amended tourism B-BBEE sector code.</a:t>
                      </a:r>
                    </a:p>
                  </a:txBody>
                  <a:tcPr marL="85725" marR="86400" marT="0" marB="0">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chemeClr val="tx1"/>
                          </a:solidFill>
                          <a:effectLst/>
                          <a:uLnTx/>
                          <a:uFillTx/>
                          <a:latin typeface="Arial Narrow"/>
                          <a:ea typeface="+mn-ea"/>
                          <a:cs typeface="+mn-cs"/>
                        </a:rPr>
                        <a:t>Service provider was not  procured to conduct the baseline study on the amended tourism B-BBEE sector code. However, the  Terms of Reference for the appointment of the service provider were developed.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smtClean="0">
                        <a:ln>
                          <a:noFill/>
                        </a:ln>
                        <a:solidFill>
                          <a:schemeClr val="tx1"/>
                        </a:solidFill>
                        <a:effectLst/>
                        <a:uLnTx/>
                        <a:uFillTx/>
                        <a:latin typeface="Arial Narrow"/>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1" i="1" u="none" strike="noStrike" kern="1200" cap="none" spc="0" normalizeH="0" baseline="0" noProof="0" dirty="0" smtClean="0">
                          <a:ln>
                            <a:noFill/>
                          </a:ln>
                          <a:solidFill>
                            <a:schemeClr val="tx1"/>
                          </a:solidFill>
                          <a:effectLst/>
                          <a:uLnTx/>
                          <a:uFillTx/>
                          <a:latin typeface="Arial Narrow"/>
                          <a:ea typeface="+mn-ea"/>
                          <a:cs typeface="+mn-cs"/>
                        </a:rPr>
                        <a:t>Reason for Variance:</a:t>
                      </a:r>
                    </a:p>
                    <a:p>
                      <a:pPr algn="just"/>
                      <a:r>
                        <a:rPr lang="en-ZA" sz="1500" b="0" i="0" u="none" strike="noStrike" baseline="0" dirty="0" smtClean="0">
                          <a:solidFill>
                            <a:srgbClr val="000000"/>
                          </a:solidFill>
                          <a:latin typeface="Arial Narrow" panose="020B0606020202030204" pitchFamily="34" charset="0"/>
                        </a:rPr>
                        <a:t>Service provider was not appointed due to project implementation delays.</a:t>
                      </a:r>
                    </a:p>
                    <a:p>
                      <a:pPr algn="just"/>
                      <a:endParaRPr lang="en-ZA" sz="1500" b="0" i="0" u="none" strike="noStrike" baseline="0" dirty="0" smtClean="0">
                        <a:solidFill>
                          <a:srgbClr val="000000"/>
                        </a:solidFill>
                        <a:latin typeface="Arial Narrow" panose="020B0606020202030204" pitchFamily="34" charset="0"/>
                      </a:endParaRPr>
                    </a:p>
                    <a:p>
                      <a:pPr algn="just"/>
                      <a:r>
                        <a:rPr lang="en-ZA" sz="1500" b="1" i="1" u="none" strike="noStrike" baseline="0" dirty="0" smtClean="0">
                          <a:solidFill>
                            <a:srgbClr val="000000"/>
                          </a:solidFill>
                          <a:latin typeface="Arial Narrow" panose="020B0606020202030204" pitchFamily="34" charset="0"/>
                        </a:rPr>
                        <a:t>Corrective Measure:</a:t>
                      </a:r>
                      <a:endParaRPr lang="en-ZA" sz="1500" b="0" i="0" u="none" strike="noStrike" baseline="0" dirty="0" smtClean="0">
                        <a:solidFill>
                          <a:srgbClr val="000000"/>
                        </a:solidFill>
                        <a:latin typeface="Arial Narrow" panose="020B0606020202030204" pitchFamily="34" charset="0"/>
                      </a:endParaRPr>
                    </a:p>
                    <a:p>
                      <a:pPr algn="just"/>
                      <a:r>
                        <a:rPr lang="en-ZA" sz="1500" b="0" i="0" u="none" strike="noStrike" baseline="0" dirty="0" smtClean="0">
                          <a:solidFill>
                            <a:srgbClr val="000000"/>
                          </a:solidFill>
                          <a:latin typeface="Arial Narrow" panose="020B0606020202030204" pitchFamily="34" charset="0"/>
                        </a:rPr>
                        <a:t>The service provider will be procured in July 2016 to conduct the study.</a:t>
                      </a:r>
                      <a:r>
                        <a:rPr lang="en-ZA" sz="1500" b="0" i="0" u="none" strike="noStrike" baseline="0" dirty="0" smtClean="0">
                          <a:solidFill>
                            <a:srgbClr val="000000"/>
                          </a:solidFill>
                          <a:latin typeface="Arial" panose="020B0604020202020204" pitchFamily="34" charset="0"/>
                        </a:rPr>
                        <a:t>	</a:t>
                      </a: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27</a:t>
            </a:fld>
            <a:endParaRPr lang="en-ZA" altLang="en-US" dirty="0"/>
          </a:p>
        </p:txBody>
      </p:sp>
      <p:sp>
        <p:nvSpPr>
          <p:cNvPr id="2" name="Footer Placeholder 1"/>
          <p:cNvSpPr>
            <a:spLocks noGrp="1"/>
          </p:cNvSpPr>
          <p:nvPr>
            <p:ph type="ftr" sz="quarter" idx="11"/>
          </p:nvPr>
        </p:nvSpPr>
        <p:spPr>
          <a:xfrm>
            <a:off x="3124200" y="6356350"/>
            <a:ext cx="30480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349535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Content Placeholder 4"/>
          <p:cNvGraphicFramePr>
            <a:graphicFrameLocks noGrp="1"/>
          </p:cNvGraphicFramePr>
          <p:nvPr>
            <p:ph idx="1"/>
            <p:extLst>
              <p:ext uri="{D42A27DB-BD31-4B8C-83A1-F6EECF244321}">
                <p14:modId xmlns:p14="http://schemas.microsoft.com/office/powerpoint/2010/main" val="1748700579"/>
              </p:ext>
            </p:extLst>
          </p:nvPr>
        </p:nvGraphicFramePr>
        <p:xfrm>
          <a:off x="1828800" y="219470"/>
          <a:ext cx="7016546" cy="5257800"/>
        </p:xfrm>
        <a:graphic>
          <a:graphicData uri="http://schemas.openxmlformats.org/drawingml/2006/table">
            <a:tbl>
              <a:tblPr/>
              <a:tblGrid>
                <a:gridCol w="1981200"/>
                <a:gridCol w="1600200"/>
                <a:gridCol w="1545860"/>
                <a:gridCol w="1889286"/>
              </a:tblGrid>
              <a:tr h="533400">
                <a:tc gridSpan="4">
                  <a:txBody>
                    <a:bodyPr/>
                    <a:lstStyle/>
                    <a:p>
                      <a:pPr algn="just"/>
                      <a:r>
                        <a:rPr lang="en-US" sz="1600" b="1" kern="1200" dirty="0" smtClean="0">
                          <a:solidFill>
                            <a:schemeClr val="tx1"/>
                          </a:solidFill>
                          <a:latin typeface="Arial Narrow" pitchFamily="34" charset="0"/>
                          <a:ea typeface="+mn-ea"/>
                          <a:cs typeface="+mn-cs"/>
                        </a:rPr>
                        <a:t>Strategic objective : To accelerate the transformation of the tourism sector.</a:t>
                      </a:r>
                      <a:endParaRPr lang="en-GB" sz="1600" b="1" kern="1200" dirty="0" smtClean="0">
                        <a:solidFill>
                          <a:schemeClr val="tx1"/>
                        </a:solidFill>
                        <a:latin typeface="Arial Narrow" pitchFamily="34" charset="0"/>
                        <a:ea typeface="+mn-ea"/>
                        <a:cs typeface="+mn-cs"/>
                      </a:endParaRPr>
                    </a:p>
                  </a:txBody>
                  <a:tcPr marL="86400" marR="86400" marT="45724" marB="457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US"/>
                    </a:p>
                  </a:txBody>
                  <a:tcPr/>
                </a:tc>
              </a:tr>
              <a:tr h="512459">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773410">
                <a:tc>
                  <a:txBody>
                    <a:bodyPr/>
                    <a:lstStyle/>
                    <a:p>
                      <a:pPr marL="342900" indent="-342900" algn="just" fontAlgn="t">
                        <a:buFont typeface="+mj-lt"/>
                        <a:buAutoNum type="arabicPeriod" startAt="3"/>
                      </a:pPr>
                      <a:r>
                        <a:rPr lang="en-US" sz="1600" b="0" i="0" u="none" strike="noStrike" dirty="0" smtClean="0">
                          <a:solidFill>
                            <a:srgbClr val="000000"/>
                          </a:solidFill>
                          <a:latin typeface="Arial Narrow"/>
                        </a:rPr>
                        <a:t>Number of initiatives supported to promote B-BBEE implementation.</a:t>
                      </a:r>
                      <a:endParaRPr lang="en-US" sz="1600" b="0" i="0" u="none" strike="noStrike" dirty="0">
                        <a:solidFill>
                          <a:srgbClr val="000000"/>
                        </a:solidFill>
                        <a:latin typeface="Arial Narrow"/>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Additional functionalities for the tourism B-BBEE portal developed for black-owned enterprises, to accelerate SMMEs’ empowerment in the tourism sector (to facilitate matchmaking and monitor compliance with the amended tourism B-BBEE sector code).</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Project scope for additional functionalities to be developed for the tourism B-BBEE portal.</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a:ea typeface="+mn-ea"/>
                          <a:cs typeface="+mn-cs"/>
                        </a:rPr>
                        <a:t>Project scope for additional functionalities for the tourism B-BBEE portal was developed.</a:t>
                      </a:r>
                      <a:endParaRPr kumimoji="0" lang="en-US" sz="1600" b="0" i="0" u="none" strike="noStrike" kern="1200" cap="none" spc="0" normalizeH="0" baseline="0" noProof="0" dirty="0">
                        <a:ln>
                          <a:noFill/>
                        </a:ln>
                        <a:solidFill>
                          <a:schemeClr val="tx1"/>
                        </a:solidFill>
                        <a:effectLst/>
                        <a:uLnTx/>
                        <a:uFillTx/>
                        <a:latin typeface="Arial Narrow"/>
                        <a:ea typeface="+mn-ea"/>
                        <a:cs typeface="+mn-cs"/>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28</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415683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69654032"/>
              </p:ext>
            </p:extLst>
          </p:nvPr>
        </p:nvGraphicFramePr>
        <p:xfrm>
          <a:off x="1828799" y="304800"/>
          <a:ext cx="7015163" cy="6065520"/>
        </p:xfrm>
        <a:graphic>
          <a:graphicData uri="http://schemas.openxmlformats.org/drawingml/2006/table">
            <a:tbl>
              <a:tblPr/>
              <a:tblGrid>
                <a:gridCol w="1888391"/>
                <a:gridCol w="1542280"/>
                <a:gridCol w="1692469"/>
                <a:gridCol w="1892023"/>
              </a:tblGrid>
              <a:tr h="539721">
                <a:tc gridSpan="4">
                  <a:txBody>
                    <a:bodyPr/>
                    <a:lstStyle/>
                    <a:p>
                      <a:pPr algn="just"/>
                      <a:r>
                        <a:rPr lang="en-ZA" sz="1300" b="1" kern="1200" dirty="0" smtClean="0">
                          <a:solidFill>
                            <a:schemeClr val="tx1"/>
                          </a:solidFill>
                          <a:latin typeface="Arial Narrow" pitchFamily="34" charset="0"/>
                          <a:ea typeface="+mn-ea"/>
                          <a:cs typeface="+mn-cs"/>
                        </a:rPr>
                        <a:t>Strategic objective: To facilitate tourism capacity-building programmes.</a:t>
                      </a:r>
                      <a:endParaRPr lang="en-GB" sz="13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62529">
                <a:tc>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300" b="1" dirty="0" smtClean="0">
                          <a:solidFill>
                            <a:schemeClr val="tx1"/>
                          </a:solidFill>
                          <a:latin typeface="Arial Narrow" pitchFamily="34" charset="0"/>
                          <a:cs typeface="Arial" pitchFamily="34" charset="0"/>
                        </a:rPr>
                        <a:t>Quarterly Targets</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Arial Narrow" pitchFamily="34" charset="0"/>
                          <a:cs typeface="Arial" pitchFamily="34" charset="0"/>
                        </a:rPr>
                        <a:t>Actual</a:t>
                      </a:r>
                      <a:r>
                        <a:rPr lang="en-US" sz="1300" b="1" baseline="0" dirty="0" smtClean="0">
                          <a:solidFill>
                            <a:schemeClr val="tx1"/>
                          </a:solidFill>
                          <a:latin typeface="Arial Narrow" pitchFamily="34" charset="0"/>
                          <a:cs typeface="Arial" pitchFamily="34" charset="0"/>
                        </a:rPr>
                        <a:t> Performance</a:t>
                      </a:r>
                      <a:endParaRPr lang="en-US" sz="13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702750">
                <a:tc rowSpan="2">
                  <a:txBody>
                    <a:bodyPr/>
                    <a:lstStyle/>
                    <a:p>
                      <a:pPr marL="342900" indent="-342900" algn="just" fontAlgn="t">
                        <a:buFont typeface="+mj-lt"/>
                        <a:buAutoNum type="arabicPeriod" startAt="4"/>
                      </a:pPr>
                      <a:r>
                        <a:rPr lang="en-ZA" sz="1300" b="0" i="0" u="none" strike="noStrike" dirty="0" smtClean="0">
                          <a:solidFill>
                            <a:srgbClr val="000000"/>
                          </a:solidFill>
                          <a:latin typeface="Arial Narrow"/>
                        </a:rPr>
                        <a:t>Number of initiatives to support growth of the tourist-guiding sector. </a:t>
                      </a:r>
                      <a:endParaRPr lang="en-US" sz="1300" b="0" i="0" u="none" strike="noStrike" dirty="0">
                        <a:solidFill>
                          <a:srgbClr val="000000"/>
                        </a:solidFill>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just" fontAlgn="t"/>
                      <a:r>
                        <a:rPr lang="en-ZA" sz="1300" b="1" i="0" u="none" strike="noStrike" dirty="0" smtClean="0">
                          <a:solidFill>
                            <a:srgbClr val="000000"/>
                          </a:solidFill>
                          <a:effectLst/>
                          <a:latin typeface="Arial Narrow" panose="020B0606020202030204" pitchFamily="34" charset="0"/>
                        </a:rPr>
                        <a:t>Three tourist-guide skills development programmes</a:t>
                      </a:r>
                    </a:p>
                    <a:p>
                      <a:pPr algn="just" fontAlgn="t"/>
                      <a:r>
                        <a:rPr lang="en-ZA" sz="1300" b="1" i="0" u="none" strike="noStrike" dirty="0" smtClean="0">
                          <a:solidFill>
                            <a:srgbClr val="000000"/>
                          </a:solidFill>
                          <a:effectLst/>
                          <a:latin typeface="Arial Narrow" panose="020B0606020202030204" pitchFamily="34" charset="0"/>
                        </a:rPr>
                        <a:t>developed and implemented:</a:t>
                      </a:r>
                    </a:p>
                    <a:p>
                      <a:pPr algn="just" fontAlgn="t"/>
                      <a:endParaRPr lang="en-ZA" sz="1300" b="1" i="0" u="none" strike="noStrike" dirty="0" smtClean="0">
                        <a:solidFill>
                          <a:srgbClr val="000000"/>
                        </a:solidFill>
                        <a:effectLst/>
                        <a:latin typeface="Arial Narrow" panose="020B0606020202030204" pitchFamily="34" charset="0"/>
                      </a:endParaRPr>
                    </a:p>
                    <a:p>
                      <a:pPr marL="342900" indent="-342900" algn="just" fontAlgn="t">
                        <a:buFont typeface="+mj-lt"/>
                        <a:buAutoNum type="arabicPeriod"/>
                      </a:pPr>
                      <a:r>
                        <a:rPr lang="en-ZA" sz="1300" b="0" i="0" u="none" strike="noStrike" dirty="0" smtClean="0">
                          <a:solidFill>
                            <a:srgbClr val="000000"/>
                          </a:solidFill>
                          <a:effectLst/>
                          <a:latin typeface="Arial Narrow" panose="020B0606020202030204" pitchFamily="34" charset="0"/>
                        </a:rPr>
                        <a:t>Programmes to capacitate tourist guides at two WHSs, namely </a:t>
                      </a:r>
                      <a:r>
                        <a:rPr lang="en-ZA" sz="1300" b="0" i="0" u="none" strike="noStrike" dirty="0" err="1" smtClean="0">
                          <a:solidFill>
                            <a:srgbClr val="000000"/>
                          </a:solidFill>
                          <a:effectLst/>
                          <a:latin typeface="Arial Narrow" panose="020B0606020202030204" pitchFamily="34" charset="0"/>
                        </a:rPr>
                        <a:t>iSimangaliso</a:t>
                      </a:r>
                      <a:r>
                        <a:rPr lang="en-ZA" sz="1300" b="0" i="0" u="none" strike="noStrike" dirty="0" smtClean="0">
                          <a:solidFill>
                            <a:srgbClr val="000000"/>
                          </a:solidFill>
                          <a:effectLst/>
                          <a:latin typeface="Arial Narrow" panose="020B0606020202030204" pitchFamily="34" charset="0"/>
                        </a:rPr>
                        <a:t> Wetlands Park and Cradle of Humankind, implemented.</a:t>
                      </a:r>
                    </a:p>
                    <a:p>
                      <a:pPr marL="0" indent="0" algn="just" fontAlgn="t">
                        <a:buFont typeface="+mj-lt"/>
                        <a:buNone/>
                      </a:pPr>
                      <a:endParaRPr lang="en-US" sz="1300" b="0" i="0" u="none" strike="noStrike" dirty="0" smtClean="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dirty="0">
                          <a:solidFill>
                            <a:srgbClr val="000000"/>
                          </a:solidFill>
                          <a:effectLst/>
                          <a:latin typeface="Arial Narrow" panose="020B0606020202030204" pitchFamily="34" charset="0"/>
                        </a:rPr>
                        <a:t>Training programmes to capacitate tourist guides identified</a:t>
                      </a:r>
                      <a:r>
                        <a:rPr lang="en-ZA" sz="1300" b="0" i="0" u="none" strike="noStrike" dirty="0" smtClean="0">
                          <a:solidFill>
                            <a:srgbClr val="000000"/>
                          </a:solidFill>
                          <a:effectLst/>
                          <a:latin typeface="Arial Narrow" panose="020B0606020202030204" pitchFamily="34" charset="0"/>
                        </a:rPr>
                        <a:t>.</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a:ea typeface="+mn-ea"/>
                          <a:cs typeface="+mn-cs"/>
                        </a:rPr>
                        <a:t>Training for Tourist Guides were identified. </a:t>
                      </a:r>
                      <a:endParaRPr kumimoji="0" lang="en-US" sz="1300" b="0" i="0" u="none" strike="noStrike" kern="1200" cap="none" spc="0" normalizeH="0" baseline="0" noProof="0" dirty="0">
                        <a:ln>
                          <a:noFill/>
                        </a:ln>
                        <a:solidFill>
                          <a:schemeClr val="tx1"/>
                        </a:solidFill>
                        <a:effectLst/>
                        <a:uLnTx/>
                        <a:uFillTx/>
                        <a:latin typeface="Arial Narrow"/>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5375">
                <a:tc vMerge="1">
                  <a:txBody>
                    <a:bodyPr/>
                    <a:lstStyle/>
                    <a:p>
                      <a:endParaRPr lang="en-ZA"/>
                    </a:p>
                  </a:txBody>
                  <a:tcPr/>
                </a:tc>
                <a:tc vMerge="1">
                  <a:txBody>
                    <a:bodyPr/>
                    <a:lstStyle/>
                    <a:p>
                      <a:endParaRPr lang="en-ZA"/>
                    </a:p>
                  </a:txBody>
                  <a:tcPr/>
                </a:tc>
                <a:tc>
                  <a:txBody>
                    <a:bodyPr/>
                    <a:lstStyle/>
                    <a:p>
                      <a:pPr algn="just" fontAlgn="t"/>
                      <a:r>
                        <a:rPr lang="en-ZA" sz="1300" b="0" i="0" u="none" strike="noStrike" dirty="0">
                          <a:solidFill>
                            <a:srgbClr val="000000"/>
                          </a:solidFill>
                          <a:effectLst/>
                          <a:latin typeface="Arial Narrow" panose="020B0606020202030204" pitchFamily="34" charset="0"/>
                        </a:rPr>
                        <a:t>Suitable service provider for the training of tourist guides appointed.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a:ea typeface="+mn-ea"/>
                          <a:cs typeface="+mn-cs"/>
                        </a:rPr>
                        <a:t>Suitable service provider for the training of tourist guides was not appointed. However, the specifications to appoint suitable service providers were developed. </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smtClean="0">
                        <a:ln>
                          <a:noFill/>
                        </a:ln>
                        <a:solidFill>
                          <a:schemeClr val="tx1"/>
                        </a:solidFill>
                        <a:effectLst/>
                        <a:uLnTx/>
                        <a:uFillTx/>
                        <a:latin typeface="Arial Narrow"/>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1" i="1" u="none" strike="noStrike" kern="1200" cap="none" spc="0" normalizeH="0" baseline="0" noProof="0" dirty="0" smtClean="0">
                          <a:ln>
                            <a:noFill/>
                          </a:ln>
                          <a:solidFill>
                            <a:schemeClr val="tx1"/>
                          </a:solidFill>
                          <a:effectLst/>
                          <a:uLnTx/>
                          <a:uFillTx/>
                          <a:latin typeface="Arial Narrow"/>
                          <a:ea typeface="+mn-ea"/>
                          <a:cs typeface="+mn-cs"/>
                        </a:rPr>
                        <a:t>Reason for Variance: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a:ea typeface="+mn-ea"/>
                          <a:cs typeface="+mn-cs"/>
                        </a:rPr>
                        <a:t>The service provider did not quote according to the specifications. The specifications were developed and advertised.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smtClean="0">
                        <a:ln>
                          <a:noFill/>
                        </a:ln>
                        <a:solidFill>
                          <a:schemeClr val="tx1"/>
                        </a:solidFill>
                        <a:effectLst/>
                        <a:uLnTx/>
                        <a:uFillTx/>
                        <a:latin typeface="Arial Narrow"/>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1" i="1" u="none" strike="noStrike" kern="1200" cap="none" spc="0" normalizeH="0" baseline="0" noProof="0" dirty="0" smtClean="0">
                          <a:ln>
                            <a:noFill/>
                          </a:ln>
                          <a:solidFill>
                            <a:schemeClr val="tx1"/>
                          </a:solidFill>
                          <a:effectLst/>
                          <a:uLnTx/>
                          <a:uFillTx/>
                          <a:latin typeface="Arial Narrow"/>
                          <a:ea typeface="+mn-ea"/>
                          <a:cs typeface="+mn-cs"/>
                        </a:rPr>
                        <a:t>Corrective Measure: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a:ea typeface="+mn-ea"/>
                          <a:cs typeface="+mn-cs"/>
                        </a:rPr>
                        <a:t>Outstanding information was requested and the appointment of a service provider will be finalised during the second quarter.</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tx1"/>
                        </a:solidFill>
                        <a:effectLst/>
                        <a:uLnTx/>
                        <a:uFillTx/>
                        <a:latin typeface="Arial Narrow"/>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29</a:t>
            </a:fld>
            <a:endParaRPr lang="en-ZA" altLang="en-US" dirty="0"/>
          </a:p>
        </p:txBody>
      </p:sp>
      <p:sp>
        <p:nvSpPr>
          <p:cNvPr id="2" name="Footer Placeholder 1"/>
          <p:cNvSpPr>
            <a:spLocks noGrp="1"/>
          </p:cNvSpPr>
          <p:nvPr>
            <p:ph type="ftr" sz="quarter" idx="11"/>
          </p:nvPr>
        </p:nvSpPr>
        <p:spPr>
          <a:xfrm>
            <a:off x="3124200" y="6356350"/>
            <a:ext cx="30480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1510388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5" name="Title 1"/>
          <p:cNvSpPr txBox="1">
            <a:spLocks noGrp="1"/>
          </p:cNvSpPr>
          <p:nvPr>
            <p:ph idx="1"/>
          </p:nvPr>
        </p:nvSpPr>
        <p:spPr>
          <a:xfrm>
            <a:off x="1676400" y="2743200"/>
            <a:ext cx="7010400" cy="114299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solidFill>
              <a:schemeClr val="accent6">
                <a:lumMod val="75000"/>
              </a:schemeClr>
            </a:solidFill>
          </a:ln>
        </p:spPr>
        <p:txBody>
          <a:bodyPr>
            <a:normAutofit/>
          </a:bodyPr>
          <a:lstStyle/>
          <a:p>
            <a:pPr marL="0" indent="0" algn="ctr" fontAlgn="auto">
              <a:spcAft>
                <a:spcPts val="0"/>
              </a:spcAft>
              <a:buNone/>
              <a:defRPr/>
            </a:pPr>
            <a:r>
              <a:rPr lang="en-US" sz="5400" b="1" dirty="0" smtClean="0">
                <a:latin typeface="Arial Narrow" pitchFamily="34" charset="0"/>
                <a:ea typeface="+mj-ea"/>
                <a:cs typeface="+mj-cs"/>
              </a:rPr>
              <a:t>1. Financial </a:t>
            </a:r>
            <a:r>
              <a:rPr lang="en-US" sz="5400" b="1" dirty="0">
                <a:latin typeface="Arial Narrow" pitchFamily="34" charset="0"/>
                <a:ea typeface="+mj-ea"/>
                <a:cs typeface="+mj-cs"/>
              </a:rPr>
              <a:t>Information</a:t>
            </a:r>
          </a:p>
        </p:txBody>
      </p:sp>
      <p:sp>
        <p:nvSpPr>
          <p:cNvPr id="3" name="Slide Number Placeholder 2"/>
          <p:cNvSpPr>
            <a:spLocks noGrp="1"/>
          </p:cNvSpPr>
          <p:nvPr>
            <p:ph type="sldNum" sz="quarter" idx="12"/>
          </p:nvPr>
        </p:nvSpPr>
        <p:spPr/>
        <p:txBody>
          <a:bodyPr/>
          <a:lstStyle/>
          <a:p>
            <a:fld id="{E2F236E4-C43B-47D9-92F3-DF5FF92BE2C0}" type="slidenum">
              <a:rPr lang="en-ZA" smtClean="0"/>
              <a:pPr/>
              <a:t>3</a:t>
            </a:fld>
            <a:endParaRPr lang="en-ZA" dirty="0"/>
          </a:p>
        </p:txBody>
      </p:sp>
      <p:sp>
        <p:nvSpPr>
          <p:cNvPr id="2" name="Footer Placeholder 1"/>
          <p:cNvSpPr>
            <a:spLocks noGrp="1"/>
          </p:cNvSpPr>
          <p:nvPr>
            <p:ph type="ftr" sz="quarter" idx="11"/>
          </p:nvPr>
        </p:nvSpPr>
        <p:spPr>
          <a:xfrm>
            <a:off x="3124200" y="6356350"/>
            <a:ext cx="2971800" cy="365125"/>
          </a:xfrm>
        </p:spPr>
        <p:txBody>
          <a:bodyPr/>
          <a:lstStyle/>
          <a:p>
            <a:r>
              <a:rPr lang="en-ZA" dirty="0" smtClean="0"/>
              <a:t>2016-17 Quarter 1 Report - Preliminary Data</a:t>
            </a:r>
            <a:endParaRPr lang="en-ZA" dirty="0"/>
          </a:p>
        </p:txBody>
      </p:sp>
    </p:spTree>
    <p:extLst>
      <p:ext uri="{BB962C8B-B14F-4D97-AF65-F5344CB8AC3E}">
        <p14:creationId xmlns:p14="http://schemas.microsoft.com/office/powerpoint/2010/main" val="1885775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228962780"/>
              </p:ext>
            </p:extLst>
          </p:nvPr>
        </p:nvGraphicFramePr>
        <p:xfrm>
          <a:off x="1828800" y="154807"/>
          <a:ext cx="7167563" cy="6144300"/>
        </p:xfrm>
        <a:graphic>
          <a:graphicData uri="http://schemas.openxmlformats.org/drawingml/2006/table">
            <a:tbl>
              <a:tblPr/>
              <a:tblGrid>
                <a:gridCol w="1295400"/>
                <a:gridCol w="1295400"/>
                <a:gridCol w="1981200"/>
                <a:gridCol w="2595563"/>
              </a:tblGrid>
              <a:tr h="424568">
                <a:tc gridSpan="4">
                  <a:txBody>
                    <a:bodyPr/>
                    <a:lstStyle/>
                    <a:p>
                      <a:pPr algn="just"/>
                      <a:r>
                        <a:rPr lang="en-ZA" sz="1300" b="1" kern="1200" dirty="0" smtClean="0">
                          <a:solidFill>
                            <a:schemeClr val="tx1"/>
                          </a:solidFill>
                          <a:latin typeface="Arial Narrow" pitchFamily="34" charset="0"/>
                          <a:ea typeface="+mn-ea"/>
                          <a:cs typeface="+mn-cs"/>
                        </a:rPr>
                        <a:t>Strategic objective: To facilitate tourism capacity-building programmes.</a:t>
                      </a:r>
                      <a:endParaRPr lang="en-GB" sz="13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21175">
                <a:tc>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300" b="1" dirty="0" smtClean="0">
                          <a:solidFill>
                            <a:schemeClr val="tx1"/>
                          </a:solidFill>
                          <a:latin typeface="Arial Narrow" pitchFamily="34" charset="0"/>
                          <a:cs typeface="Arial" pitchFamily="34" charset="0"/>
                        </a:rPr>
                        <a:t>Quarterly Targets</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Arial Narrow" pitchFamily="34" charset="0"/>
                          <a:cs typeface="Arial" pitchFamily="34" charset="0"/>
                        </a:rPr>
                        <a:t>Actual</a:t>
                      </a:r>
                      <a:r>
                        <a:rPr lang="en-US" sz="1300" b="1" baseline="0" dirty="0" smtClean="0">
                          <a:solidFill>
                            <a:schemeClr val="tx1"/>
                          </a:solidFill>
                          <a:latin typeface="Arial Narrow" pitchFamily="34" charset="0"/>
                          <a:cs typeface="Arial" pitchFamily="34" charset="0"/>
                        </a:rPr>
                        <a:t> Performance</a:t>
                      </a:r>
                      <a:endParaRPr lang="en-US" sz="13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552815">
                <a:tc rowSpan="4">
                  <a:txBody>
                    <a:bodyPr/>
                    <a:lstStyle/>
                    <a:p>
                      <a:pPr marL="342900" indent="-342900" algn="just" fontAlgn="t">
                        <a:buFont typeface="+mj-lt"/>
                        <a:buAutoNum type="arabicPeriod" startAt="4"/>
                      </a:pPr>
                      <a:r>
                        <a:rPr lang="en-ZA" sz="1300" b="0" i="0" u="none" strike="noStrike" dirty="0" smtClean="0">
                          <a:solidFill>
                            <a:srgbClr val="000000"/>
                          </a:solidFill>
                          <a:latin typeface="Arial Narrow"/>
                        </a:rPr>
                        <a:t>Number of initiatives to support growth of the tourist-guiding sector. </a:t>
                      </a:r>
                      <a:endParaRPr lang="en-US" sz="1300" b="0" i="0" u="none" strike="noStrike" dirty="0">
                        <a:solidFill>
                          <a:srgbClr val="000000"/>
                        </a:solidFill>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342900" indent="-342900" algn="just" fontAlgn="t">
                        <a:buFont typeface="+mj-lt"/>
                        <a:buAutoNum type="arabicPeriod" startAt="2"/>
                      </a:pPr>
                      <a:r>
                        <a:rPr lang="en-ZA" sz="1300" b="0" i="0" u="none" strike="noStrike" dirty="0" smtClean="0">
                          <a:solidFill>
                            <a:srgbClr val="000000"/>
                          </a:solidFill>
                          <a:effectLst/>
                          <a:latin typeface="Arial Narrow" panose="020B0606020202030204" pitchFamily="34" charset="0"/>
                        </a:rPr>
                        <a:t>Tourist-guide training programme for new entrants implemented.</a:t>
                      </a:r>
                      <a:endParaRPr lang="en-US" sz="1300" b="0" i="0" u="none" strike="noStrike" dirty="0" smtClean="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ZA" sz="1300" b="0" i="0" u="none" strike="noStrike" dirty="0">
                          <a:solidFill>
                            <a:srgbClr val="000000"/>
                          </a:solidFill>
                          <a:effectLst/>
                          <a:latin typeface="Arial Narrow" panose="020B0606020202030204" pitchFamily="34" charset="0"/>
                        </a:rPr>
                        <a:t>Training gaps and needs in the tourist guiding sector identified.</a:t>
                      </a: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a:ea typeface="+mn-ea"/>
                          <a:cs typeface="+mn-cs"/>
                        </a:rPr>
                        <a:t>Training gaps and needs in the tourist guiding sector have been identified.</a:t>
                      </a:r>
                      <a:endParaRPr kumimoji="0" lang="en-US" sz="1300" b="0" i="0" u="none" strike="noStrike" kern="1200" cap="none" spc="0" normalizeH="0" baseline="0" noProof="0" dirty="0">
                        <a:ln>
                          <a:noFill/>
                        </a:ln>
                        <a:solidFill>
                          <a:schemeClr val="tx1"/>
                        </a:solidFill>
                        <a:effectLst/>
                        <a:uLnTx/>
                        <a:uFillTx/>
                        <a:latin typeface="Arial Narrow"/>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549">
                <a:tc vMerge="1">
                  <a:txBody>
                    <a:bodyPr/>
                    <a:lstStyle/>
                    <a:p>
                      <a:endParaRPr lang="en-ZA"/>
                    </a:p>
                  </a:txBody>
                  <a:tcPr/>
                </a:tc>
                <a:tc vMerge="1">
                  <a:txBody>
                    <a:bodyPr/>
                    <a:lstStyle/>
                    <a:p>
                      <a:endParaRPr lang="en-ZA"/>
                    </a:p>
                  </a:txBody>
                  <a:tcPr/>
                </a:tc>
                <a:tc>
                  <a:txBody>
                    <a:bodyPr/>
                    <a:lstStyle/>
                    <a:p>
                      <a:pPr algn="just" fontAlgn="t"/>
                      <a:r>
                        <a:rPr lang="en-ZA" sz="1300" b="0" i="0" u="none" strike="noStrike" dirty="0">
                          <a:solidFill>
                            <a:srgbClr val="000000"/>
                          </a:solidFill>
                          <a:effectLst/>
                          <a:latin typeface="Arial Narrow" panose="020B0606020202030204" pitchFamily="34" charset="0"/>
                        </a:rPr>
                        <a:t>Criteria to select suitable candidates developed</a:t>
                      </a:r>
                      <a:r>
                        <a:rPr lang="en-ZA" sz="1300" b="0" i="0" u="none" strike="noStrike" dirty="0" smtClean="0">
                          <a:solidFill>
                            <a:srgbClr val="000000"/>
                          </a:solidFill>
                          <a:effectLst/>
                          <a:latin typeface="Arial Narrow" panose="020B0606020202030204" pitchFamily="34" charset="0"/>
                        </a:rPr>
                        <a:t>.</a:t>
                      </a:r>
                      <a:endParaRPr lang="en-ZA" sz="13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a:ea typeface="+mn-ea"/>
                          <a:cs typeface="+mn-cs"/>
                        </a:rPr>
                        <a:t>Criteria to select suitable candidates was developed.</a:t>
                      </a:r>
                      <a:endParaRPr kumimoji="0" lang="en-US" sz="1300" b="0" i="0" u="none" strike="noStrike" kern="1200" cap="none" spc="0" normalizeH="0" baseline="0" noProof="0" dirty="0">
                        <a:ln>
                          <a:noFill/>
                        </a:ln>
                        <a:solidFill>
                          <a:schemeClr val="tx1"/>
                        </a:solidFill>
                        <a:effectLst/>
                        <a:uLnTx/>
                        <a:uFillTx/>
                        <a:latin typeface="Arial Narrow"/>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1944">
                <a:tc vMerge="1">
                  <a:txBody>
                    <a:bodyPr/>
                    <a:lstStyle/>
                    <a:p>
                      <a:endParaRPr lang="en-ZA"/>
                    </a:p>
                  </a:txBody>
                  <a:tcPr/>
                </a:tc>
                <a:tc vMerge="1">
                  <a:txBody>
                    <a:bodyPr/>
                    <a:lstStyle/>
                    <a:p>
                      <a:endParaRPr lang="en-ZA"/>
                    </a:p>
                  </a:txBody>
                  <a:tcPr/>
                </a:tc>
                <a:tc>
                  <a:txBody>
                    <a:bodyPr/>
                    <a:lstStyle/>
                    <a:p>
                      <a:pPr algn="just" fontAlgn="t"/>
                      <a:r>
                        <a:rPr lang="en-ZA" sz="1300" b="0" i="0" u="none" strike="noStrike" dirty="0">
                          <a:solidFill>
                            <a:srgbClr val="000000"/>
                          </a:solidFill>
                          <a:effectLst/>
                          <a:latin typeface="Arial Narrow" panose="020B0606020202030204" pitchFamily="34" charset="0"/>
                        </a:rPr>
                        <a:t>Suitable service provider for the training of new tourist guides</a:t>
                      </a:r>
                      <a:br>
                        <a:rPr lang="en-ZA" sz="1300" b="0" i="0" u="none" strike="noStrike" dirty="0">
                          <a:solidFill>
                            <a:srgbClr val="000000"/>
                          </a:solidFill>
                          <a:effectLst/>
                          <a:latin typeface="Arial Narrow" panose="020B0606020202030204" pitchFamily="34" charset="0"/>
                        </a:rPr>
                      </a:br>
                      <a:r>
                        <a:rPr lang="en-ZA" sz="1300" b="0" i="0" u="none" strike="noStrike" dirty="0">
                          <a:solidFill>
                            <a:srgbClr val="000000"/>
                          </a:solidFill>
                          <a:effectLst/>
                          <a:latin typeface="Arial Narrow" panose="020B0606020202030204" pitchFamily="34" charset="0"/>
                        </a:rPr>
                        <a:t>appointed</a:t>
                      </a:r>
                      <a:r>
                        <a:rPr lang="en-ZA" sz="1300" b="0" i="0" u="none" strike="noStrike" dirty="0" smtClean="0">
                          <a:solidFill>
                            <a:srgbClr val="000000"/>
                          </a:solidFill>
                          <a:effectLst/>
                          <a:latin typeface="Arial Narrow" panose="020B0606020202030204" pitchFamily="34" charset="0"/>
                        </a:rPr>
                        <a:t>.</a:t>
                      </a:r>
                      <a:endParaRPr lang="en-ZA" sz="13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a:ea typeface="+mn-ea"/>
                          <a:cs typeface="+mn-cs"/>
                        </a:rPr>
                        <a:t>Suitable service provider for the training of new tourist guides</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a:ea typeface="+mn-ea"/>
                          <a:cs typeface="+mn-cs"/>
                        </a:rPr>
                        <a:t>was not appointed. However, specifications to appoint suitable service providers were developed and advertisement placed. </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smtClean="0">
                        <a:ln>
                          <a:noFill/>
                        </a:ln>
                        <a:solidFill>
                          <a:schemeClr val="tx1"/>
                        </a:solidFill>
                        <a:effectLst/>
                        <a:uLnTx/>
                        <a:uFillTx/>
                        <a:latin typeface="Arial Narrow"/>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1" i="1" u="none" strike="noStrike" kern="1200" cap="none" spc="0" normalizeH="0" baseline="0" noProof="0" dirty="0" smtClean="0">
                          <a:ln>
                            <a:noFill/>
                          </a:ln>
                          <a:solidFill>
                            <a:schemeClr val="tx1"/>
                          </a:solidFill>
                          <a:effectLst/>
                          <a:uLnTx/>
                          <a:uFillTx/>
                          <a:latin typeface="Arial Narrow"/>
                          <a:ea typeface="+mn-ea"/>
                          <a:cs typeface="+mn-cs"/>
                        </a:rPr>
                        <a:t>Reason for Variance: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a:ea typeface="+mn-ea"/>
                          <a:cs typeface="+mn-cs"/>
                        </a:rPr>
                        <a:t>The service provider did not quote according to the specifications. The specifications were developed and advertised.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smtClean="0">
                        <a:ln>
                          <a:noFill/>
                        </a:ln>
                        <a:solidFill>
                          <a:schemeClr val="tx1"/>
                        </a:solidFill>
                        <a:effectLst/>
                        <a:uLnTx/>
                        <a:uFillTx/>
                        <a:latin typeface="Arial Narrow"/>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1" i="1" u="none" strike="noStrike" kern="1200" cap="none" spc="0" normalizeH="0" baseline="0" noProof="0" dirty="0" smtClean="0">
                          <a:ln>
                            <a:noFill/>
                          </a:ln>
                          <a:solidFill>
                            <a:schemeClr val="tx1"/>
                          </a:solidFill>
                          <a:effectLst/>
                          <a:uLnTx/>
                          <a:uFillTx/>
                          <a:latin typeface="Arial Narrow"/>
                          <a:ea typeface="+mn-ea"/>
                          <a:cs typeface="+mn-cs"/>
                        </a:rPr>
                        <a:t>Corrective Measure: </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a:ea typeface="+mn-ea"/>
                          <a:cs typeface="+mn-cs"/>
                        </a:rPr>
                        <a:t>Outstanding information was requested and the appointment of a service provider will be finalised during the second quarter.</a:t>
                      </a:r>
                      <a:endParaRPr kumimoji="0" lang="en-US" sz="1300" b="0" i="0" u="none" strike="noStrike" kern="1200" cap="none" spc="0" normalizeH="0" baseline="0" noProof="0" dirty="0">
                        <a:ln>
                          <a:noFill/>
                        </a:ln>
                        <a:solidFill>
                          <a:schemeClr val="tx1"/>
                        </a:solidFill>
                        <a:effectLst/>
                        <a:uLnTx/>
                        <a:uFillTx/>
                        <a:latin typeface="Arial Narrow"/>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3342">
                <a:tc vMerge="1">
                  <a:txBody>
                    <a:bodyPr/>
                    <a:lstStyle/>
                    <a:p>
                      <a:endParaRPr lang="en-ZA"/>
                    </a:p>
                  </a:txBody>
                  <a:tcPr/>
                </a:tc>
                <a:tc vMerge="1">
                  <a:txBody>
                    <a:bodyPr/>
                    <a:lstStyle/>
                    <a:p>
                      <a:endParaRPr lang="en-ZA"/>
                    </a:p>
                  </a:txBody>
                  <a:tcPr/>
                </a:tc>
                <a:tc>
                  <a:txBody>
                    <a:bodyPr/>
                    <a:lstStyle/>
                    <a:p>
                      <a:pPr algn="just" fontAlgn="t"/>
                      <a:r>
                        <a:rPr lang="en-ZA" sz="1300" b="0" i="0" u="none" strike="noStrike" dirty="0">
                          <a:solidFill>
                            <a:srgbClr val="000000"/>
                          </a:solidFill>
                          <a:effectLst/>
                          <a:latin typeface="Arial Narrow" panose="020B0606020202030204" pitchFamily="34" charset="0"/>
                        </a:rPr>
                        <a:t>Commence with the selection process of suitable candidates.</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a:ea typeface="+mn-ea"/>
                          <a:cs typeface="+mn-cs"/>
                        </a:rPr>
                        <a:t>Selection process of suitable candidates has commenced. </a:t>
                      </a:r>
                      <a:endParaRPr kumimoji="0" lang="en-US" sz="1300" b="0" i="0" u="none" strike="noStrike" kern="1200" cap="none" spc="0" normalizeH="0" baseline="0" noProof="0" dirty="0">
                        <a:ln>
                          <a:noFill/>
                        </a:ln>
                        <a:solidFill>
                          <a:schemeClr val="tx1"/>
                        </a:solidFill>
                        <a:effectLst/>
                        <a:uLnTx/>
                        <a:uFillTx/>
                        <a:latin typeface="Arial Narrow"/>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30</a:t>
            </a:fld>
            <a:endParaRPr lang="en-ZA" altLang="en-US" dirty="0"/>
          </a:p>
        </p:txBody>
      </p:sp>
      <p:sp>
        <p:nvSpPr>
          <p:cNvPr id="2" name="Footer Placeholder 1"/>
          <p:cNvSpPr>
            <a:spLocks noGrp="1"/>
          </p:cNvSpPr>
          <p:nvPr>
            <p:ph type="ftr" sz="quarter" idx="11"/>
          </p:nvPr>
        </p:nvSpPr>
        <p:spPr>
          <a:xfrm>
            <a:off x="3124200" y="6356350"/>
            <a:ext cx="30480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1244722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32773647"/>
              </p:ext>
            </p:extLst>
          </p:nvPr>
        </p:nvGraphicFramePr>
        <p:xfrm>
          <a:off x="1828800" y="304800"/>
          <a:ext cx="7015163" cy="5682810"/>
        </p:xfrm>
        <a:graphic>
          <a:graphicData uri="http://schemas.openxmlformats.org/drawingml/2006/table">
            <a:tbl>
              <a:tblPr/>
              <a:tblGrid>
                <a:gridCol w="1715335"/>
                <a:gridCol w="1491596"/>
                <a:gridCol w="1640756"/>
                <a:gridCol w="2167476"/>
              </a:tblGrid>
              <a:tr h="539721">
                <a:tc gridSpan="4">
                  <a:txBody>
                    <a:bodyPr/>
                    <a:lstStyle/>
                    <a:p>
                      <a:pPr algn="just"/>
                      <a:r>
                        <a:rPr lang="en-ZA" sz="1400" b="1" kern="1200" dirty="0" smtClean="0">
                          <a:solidFill>
                            <a:schemeClr val="tx1"/>
                          </a:solidFill>
                          <a:latin typeface="Arial Narrow" pitchFamily="34" charset="0"/>
                          <a:ea typeface="+mn-ea"/>
                          <a:cs typeface="+mn-cs"/>
                        </a:rPr>
                        <a:t>Strategic objective: To facilitate tourism capacity-building programmes.</a:t>
                      </a:r>
                      <a:endParaRPr lang="en-GB" sz="14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62529">
                <a:tc>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Target</a:t>
                      </a:r>
                      <a:endParaRPr lang="en-US" sz="14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400" b="1" dirty="0" smtClean="0">
                          <a:solidFill>
                            <a:schemeClr val="tx1"/>
                          </a:solidFill>
                          <a:latin typeface="Arial Narrow" pitchFamily="34" charset="0"/>
                          <a:cs typeface="Arial" pitchFamily="34" charset="0"/>
                        </a:rPr>
                        <a:t>Quarterly Targets</a:t>
                      </a:r>
                      <a:endParaRPr lang="en-US" sz="14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pitchFamily="34" charset="0"/>
                          <a:cs typeface="Arial" pitchFamily="34" charset="0"/>
                        </a:rPr>
                        <a:t>Actual</a:t>
                      </a:r>
                      <a:r>
                        <a:rPr lang="en-US" sz="1400" b="1" baseline="0" dirty="0" smtClean="0">
                          <a:solidFill>
                            <a:schemeClr val="tx1"/>
                          </a:solidFill>
                          <a:latin typeface="Arial Narrow" pitchFamily="34" charset="0"/>
                          <a:cs typeface="Arial" pitchFamily="34" charset="0"/>
                        </a:rPr>
                        <a:t> Performance</a:t>
                      </a:r>
                      <a:endParaRPr lang="en-US" sz="14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845750">
                <a:tc>
                  <a:txBody>
                    <a:bodyPr/>
                    <a:lstStyle/>
                    <a:p>
                      <a:pPr marL="342900" indent="-342900" algn="just" fontAlgn="t">
                        <a:buFont typeface="+mj-lt"/>
                        <a:buAutoNum type="arabicPeriod" startAt="4"/>
                      </a:pPr>
                      <a:r>
                        <a:rPr lang="en-ZA" sz="1400" b="0" i="0" u="none" strike="noStrike" dirty="0" smtClean="0">
                          <a:solidFill>
                            <a:srgbClr val="000000"/>
                          </a:solidFill>
                          <a:latin typeface="Arial Narrow"/>
                        </a:rPr>
                        <a:t>Number of initiatives to support growth of the tourist-guiding sector. </a:t>
                      </a:r>
                      <a:endParaRPr lang="en-US" sz="1400" b="0" i="0" u="none" strike="noStrike" dirty="0">
                        <a:solidFill>
                          <a:srgbClr val="000000"/>
                        </a:solidFill>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indent="-342900" algn="just" fontAlgn="t">
                        <a:buFont typeface="+mj-lt"/>
                        <a:buAutoNum type="arabicPeriod" startAt="3"/>
                      </a:pPr>
                      <a:r>
                        <a:rPr lang="en-ZA" sz="1400" b="0" i="0" u="none" strike="noStrike" dirty="0" smtClean="0">
                          <a:solidFill>
                            <a:srgbClr val="000000"/>
                          </a:solidFill>
                          <a:effectLst/>
                          <a:latin typeface="Arial Narrow" panose="020B0606020202030204" pitchFamily="34" charset="0"/>
                        </a:rPr>
                        <a:t>CPD programme for tourist guides developed.</a:t>
                      </a:r>
                      <a:endParaRPr lang="en-US" sz="1400" b="0" i="0" u="none" strike="noStrike" dirty="0" smtClean="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Appointment of service provider to develop the CPD programme finalised.</a:t>
                      </a:r>
                      <a:endParaRPr lang="en-ZA" sz="14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Narrow"/>
                          <a:ea typeface="+mn-ea"/>
                          <a:cs typeface="+mn-cs"/>
                        </a:rPr>
                        <a:t>Appointment of service provider to develop the CPD programme was not finalised. However, specifications CPD programme were developed.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chemeClr val="tx1"/>
                        </a:solidFill>
                        <a:effectLst/>
                        <a:uLnTx/>
                        <a:uFillTx/>
                        <a:latin typeface="Arial Narrow"/>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1" i="1" u="none" strike="noStrike" kern="1200" cap="none" spc="0" normalizeH="0" baseline="0" noProof="0" dirty="0" smtClean="0">
                          <a:ln>
                            <a:noFill/>
                          </a:ln>
                          <a:solidFill>
                            <a:schemeClr val="tx1"/>
                          </a:solidFill>
                          <a:effectLst/>
                          <a:uLnTx/>
                          <a:uFillTx/>
                          <a:latin typeface="Arial Narrow"/>
                          <a:ea typeface="+mn-ea"/>
                          <a:cs typeface="+mn-cs"/>
                        </a:rPr>
                        <a:t>Reason for Variance: </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Narrow"/>
                          <a:ea typeface="+mn-ea"/>
                          <a:cs typeface="+mn-cs"/>
                        </a:rPr>
                        <a:t>The appointment of the service provider could not take place due to consultations that had to be conducted with respective Units in the Department. However, specifications were developed.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chemeClr val="tx1"/>
                        </a:solidFill>
                        <a:effectLst/>
                        <a:uLnTx/>
                        <a:uFillTx/>
                        <a:latin typeface="Arial Narrow"/>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1" i="1"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Corrective Measure:</a:t>
                      </a:r>
                    </a:p>
                    <a:p>
                      <a:pPr algn="just"/>
                      <a:r>
                        <a:rPr lang="en-ZA" sz="1400" b="0" i="0" u="none" strike="noStrike" baseline="0" dirty="0" smtClean="0">
                          <a:solidFill>
                            <a:srgbClr val="000000"/>
                          </a:solidFill>
                          <a:latin typeface="Arial Narrow" panose="020B0606020202030204" pitchFamily="34" charset="0"/>
                        </a:rPr>
                        <a:t>The specifications will be advertised and a suitable service provider will be appointed during quarter 2.</a:t>
                      </a:r>
                      <a:r>
                        <a:rPr lang="en-ZA" sz="1400" b="0" i="0" u="none" strike="noStrike" baseline="0" dirty="0" smtClean="0">
                          <a:solidFill>
                            <a:srgbClr val="000000"/>
                          </a:solidFill>
                          <a:latin typeface="Arial" panose="020B0604020202020204" pitchFamily="34" charset="0"/>
                        </a:rPr>
                        <a:t>	</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Narrow"/>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31</a:t>
            </a:fld>
            <a:endParaRPr lang="en-ZA" altLang="en-US" dirty="0"/>
          </a:p>
        </p:txBody>
      </p:sp>
      <p:sp>
        <p:nvSpPr>
          <p:cNvPr id="2" name="Footer Placeholder 1"/>
          <p:cNvSpPr>
            <a:spLocks noGrp="1"/>
          </p:cNvSpPr>
          <p:nvPr>
            <p:ph type="ftr" sz="quarter" idx="11"/>
          </p:nvPr>
        </p:nvSpPr>
        <p:spPr>
          <a:xfrm>
            <a:off x="3124200" y="6356350"/>
            <a:ext cx="30480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064323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843617733"/>
              </p:ext>
            </p:extLst>
          </p:nvPr>
        </p:nvGraphicFramePr>
        <p:xfrm>
          <a:off x="1905000" y="304800"/>
          <a:ext cx="6974839" cy="4908706"/>
        </p:xfrm>
        <a:graphic>
          <a:graphicData uri="http://schemas.openxmlformats.org/drawingml/2006/table">
            <a:tbl>
              <a:tblPr/>
              <a:tblGrid>
                <a:gridCol w="1828800"/>
                <a:gridCol w="1981200"/>
                <a:gridCol w="1600200"/>
                <a:gridCol w="1564639"/>
              </a:tblGrid>
              <a:tr h="479873">
                <a:tc gridSpan="4">
                  <a:txBody>
                    <a:bodyPr/>
                    <a:lstStyle/>
                    <a:p>
                      <a:pPr algn="just"/>
                      <a:r>
                        <a:rPr lang="en-ZA" sz="1600" b="1" kern="1200" dirty="0" smtClean="0">
                          <a:solidFill>
                            <a:schemeClr val="tx1"/>
                          </a:solidFill>
                          <a:latin typeface="Arial Narrow" pitchFamily="34" charset="0"/>
                          <a:ea typeface="+mn-ea"/>
                          <a:cs typeface="+mn-cs"/>
                        </a:rPr>
                        <a:t>Strategic objective: To facilitate tourism capacity-building programmes.</a:t>
                      </a:r>
                      <a:endParaRPr lang="en-GB" sz="16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r>
              <a:tr h="594357">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892732">
                <a:tc rowSpan="3">
                  <a:txBody>
                    <a:bodyPr/>
                    <a:lstStyle/>
                    <a:p>
                      <a:pPr marL="342900" indent="-342900" algn="just">
                        <a:buFont typeface="+mj-lt"/>
                        <a:buAutoNum type="arabicPeriod" startAt="5"/>
                      </a:pPr>
                      <a:r>
                        <a:rPr lang="en-ZA" sz="1600" dirty="0" smtClean="0">
                          <a:latin typeface="Arial Narrow" panose="020B0606020202030204" pitchFamily="34" charset="0"/>
                        </a:rPr>
                        <a:t>Number of tourism</a:t>
                      </a:r>
                      <a:r>
                        <a:rPr lang="en-ZA" sz="1600" baseline="0" dirty="0" smtClean="0">
                          <a:latin typeface="Arial Narrow" panose="020B0606020202030204" pitchFamily="34" charset="0"/>
                        </a:rPr>
                        <a:t> </a:t>
                      </a:r>
                      <a:r>
                        <a:rPr lang="en-ZA" sz="1600" dirty="0" smtClean="0">
                          <a:latin typeface="Arial Narrow" panose="020B0606020202030204" pitchFamily="34" charset="0"/>
                        </a:rPr>
                        <a:t>attractions supported to enhance</a:t>
                      </a:r>
                      <a:r>
                        <a:rPr lang="en-ZA" sz="1600" baseline="0" dirty="0" smtClean="0">
                          <a:latin typeface="Arial Narrow" panose="020B0606020202030204" pitchFamily="34" charset="0"/>
                        </a:rPr>
                        <a:t> </a:t>
                      </a:r>
                      <a:r>
                        <a:rPr lang="en-ZA" sz="1600" dirty="0" smtClean="0">
                          <a:latin typeface="Arial Narrow" panose="020B0606020202030204" pitchFamily="34" charset="0"/>
                        </a:rPr>
                        <a:t>destination competitiveness.</a:t>
                      </a:r>
                      <a:endParaRPr lang="en-US" sz="1600" dirty="0">
                        <a:latin typeface="Arial Narrow" panose="020B0606020202030204"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algn="just" fontAlgn="t"/>
                      <a:r>
                        <a:rPr kumimoji="0" lang="en-ZA" sz="1600" b="1" i="0" u="none" strike="noStrike" kern="1200" cap="none" spc="0" normalizeH="0" baseline="0" noProof="0" dirty="0" smtClean="0">
                          <a:ln>
                            <a:noFill/>
                          </a:ln>
                          <a:solidFill>
                            <a:srgbClr val="000000"/>
                          </a:solidFill>
                          <a:effectLst/>
                          <a:uLnTx/>
                          <a:uFillTx/>
                          <a:latin typeface="Arial Narrow" panose="020B0606020202030204" pitchFamily="34" charset="0"/>
                        </a:rPr>
                        <a:t>Implementation of destination</a:t>
                      </a:r>
                    </a:p>
                    <a:p>
                      <a:pPr algn="just" fontAlgn="t"/>
                      <a:r>
                        <a:rPr kumimoji="0" lang="en-ZA" sz="1600" b="1" i="0" u="none" strike="noStrike" kern="1200" cap="none" spc="0" normalizeH="0" baseline="0" noProof="0" dirty="0" smtClean="0">
                          <a:ln>
                            <a:noFill/>
                          </a:ln>
                          <a:solidFill>
                            <a:srgbClr val="000000"/>
                          </a:solidFill>
                          <a:effectLst/>
                          <a:uLnTx/>
                          <a:uFillTx/>
                          <a:latin typeface="Arial Narrow" panose="020B0606020202030204" pitchFamily="34" charset="0"/>
                        </a:rPr>
                        <a:t>enhancement/development projects at three strategic tourism attractions commenced:</a:t>
                      </a:r>
                    </a:p>
                    <a:p>
                      <a:pPr algn="just" fontAlgn="t"/>
                      <a:endParaRPr kumimoji="0" lang="en-ZA" sz="1600" b="1" i="0" u="none" strike="noStrike" kern="1200" cap="none" spc="0" normalizeH="0" baseline="0" noProof="0" dirty="0" smtClean="0">
                        <a:ln>
                          <a:noFill/>
                        </a:ln>
                        <a:solidFill>
                          <a:srgbClr val="000000"/>
                        </a:solidFill>
                        <a:effectLst/>
                        <a:uLnTx/>
                        <a:uFillTx/>
                        <a:latin typeface="Arial Narrow" panose="020B0606020202030204" pitchFamily="34" charset="0"/>
                      </a:endParaRPr>
                    </a:p>
                    <a:p>
                      <a:pPr marL="342900" indent="-342900" algn="just" fontAlgn="t">
                        <a:buFont typeface="+mj-lt"/>
                        <a:buAutoNum type="arabicPeriod"/>
                      </a:pPr>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rPr>
                        <a:t>Commencement of construction at Shangoni Gate tourism development in Kruger National Park.</a:t>
                      </a:r>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Report on project initiation.</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600" dirty="0" smtClean="0">
                          <a:latin typeface="Arial Narrow" panose="020B0606020202030204" pitchFamily="34" charset="0"/>
                        </a:rPr>
                        <a:t>Report on project initiation is in place.</a:t>
                      </a:r>
                    </a:p>
                    <a:p>
                      <a:pPr algn="just"/>
                      <a:endParaRPr lang="en-US" sz="1600" dirty="0">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2732">
                <a:tc vMerge="1">
                  <a:txBody>
                    <a:bodyPr/>
                    <a:lstStyle/>
                    <a:p>
                      <a:endParaRPr lang="en-ZA"/>
                    </a:p>
                  </a:txBody>
                  <a:tcPr/>
                </a:tc>
                <a:tc vMerge="1">
                  <a:txBody>
                    <a:bodyPr/>
                    <a:lstStyle/>
                    <a:p>
                      <a:endParaRPr lang="en-ZA"/>
                    </a:p>
                  </a:txBody>
                  <a:tcPr/>
                </a:tc>
                <a:tc>
                  <a:txBody>
                    <a:bodyPr/>
                    <a:lstStyle/>
                    <a:p>
                      <a:pPr algn="just" fontAlgn="t"/>
                      <a:r>
                        <a:rPr lang="en-ZA" sz="1600" b="0" i="0" u="none" strike="noStrike" dirty="0">
                          <a:solidFill>
                            <a:srgbClr val="000000"/>
                          </a:solidFill>
                          <a:effectLst/>
                          <a:latin typeface="Arial Narrow" panose="020B0606020202030204" pitchFamily="34" charset="0"/>
                        </a:rPr>
                        <a:t>Concept plans finalised.</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600" dirty="0" smtClean="0">
                          <a:latin typeface="Arial Narrow" panose="020B0606020202030204" pitchFamily="34" charset="0"/>
                        </a:rPr>
                        <a:t>Concept plans have been finalised.</a:t>
                      </a:r>
                    </a:p>
                    <a:p>
                      <a:pPr algn="just"/>
                      <a:endParaRPr lang="en-US" sz="1600" dirty="0">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4706">
                <a:tc vMerge="1">
                  <a:txBody>
                    <a:bodyPr/>
                    <a:lstStyle/>
                    <a:p>
                      <a:endParaRPr lang="en-ZA"/>
                    </a:p>
                  </a:txBody>
                  <a:tcPr/>
                </a:tc>
                <a:tc vMerge="1">
                  <a:txBody>
                    <a:bodyPr/>
                    <a:lstStyle/>
                    <a:p>
                      <a:endParaRPr lang="en-ZA"/>
                    </a:p>
                  </a:txBody>
                  <a:tcPr/>
                </a:tc>
                <a:tc>
                  <a:txBody>
                    <a:bodyPr/>
                    <a:lstStyle/>
                    <a:p>
                      <a:pPr algn="just" fontAlgn="t"/>
                      <a:r>
                        <a:rPr lang="en-ZA" sz="1600" b="0" i="0" u="none" strike="noStrike" dirty="0">
                          <a:solidFill>
                            <a:srgbClr val="000000"/>
                          </a:solidFill>
                          <a:effectLst/>
                          <a:latin typeface="Arial Narrow" panose="020B0606020202030204" pitchFamily="34" charset="0"/>
                        </a:rPr>
                        <a:t>Professional service providers for planning appointed.</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600" dirty="0" smtClean="0">
                          <a:latin typeface="Arial Narrow" panose="020B0606020202030204" pitchFamily="34" charset="0"/>
                        </a:rPr>
                        <a:t>Professional service providers for planning appointed.</a:t>
                      </a:r>
                      <a:endParaRPr lang="en-US" sz="1600" dirty="0">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32</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647567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327126246"/>
              </p:ext>
            </p:extLst>
          </p:nvPr>
        </p:nvGraphicFramePr>
        <p:xfrm>
          <a:off x="1905000" y="304800"/>
          <a:ext cx="6974839" cy="4093429"/>
        </p:xfrm>
        <a:graphic>
          <a:graphicData uri="http://schemas.openxmlformats.org/drawingml/2006/table">
            <a:tbl>
              <a:tblPr/>
              <a:tblGrid>
                <a:gridCol w="1828800"/>
                <a:gridCol w="1981200"/>
                <a:gridCol w="1600200"/>
                <a:gridCol w="1564639"/>
              </a:tblGrid>
              <a:tr h="529408">
                <a:tc gridSpan="4">
                  <a:txBody>
                    <a:bodyPr/>
                    <a:lstStyle/>
                    <a:p>
                      <a:pPr algn="just"/>
                      <a:r>
                        <a:rPr lang="en-ZA" sz="1600" b="1" kern="1200" dirty="0" smtClean="0">
                          <a:solidFill>
                            <a:schemeClr val="tx1"/>
                          </a:solidFill>
                          <a:latin typeface="Arial Narrow" pitchFamily="34" charset="0"/>
                          <a:ea typeface="+mn-ea"/>
                          <a:cs typeface="+mn-cs"/>
                        </a:rPr>
                        <a:t>Strategic objective: To facilitate tourism capacity-building programmes.</a:t>
                      </a:r>
                      <a:endParaRPr lang="en-GB" sz="16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r>
              <a:tr h="655710">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872282">
                <a:tc rowSpan="3">
                  <a:txBody>
                    <a:bodyPr/>
                    <a:lstStyle/>
                    <a:p>
                      <a:pPr marL="342900" indent="-342900" algn="just">
                        <a:buFont typeface="+mj-lt"/>
                        <a:buAutoNum type="arabicPeriod" startAt="5"/>
                      </a:pPr>
                      <a:r>
                        <a:rPr lang="en-ZA" sz="1600" dirty="0" smtClean="0">
                          <a:latin typeface="Arial Narrow" panose="020B0606020202030204" pitchFamily="34" charset="0"/>
                        </a:rPr>
                        <a:t>Number of tourism</a:t>
                      </a:r>
                      <a:r>
                        <a:rPr lang="en-ZA" sz="1600" baseline="0" dirty="0" smtClean="0">
                          <a:latin typeface="Arial Narrow" panose="020B0606020202030204" pitchFamily="34" charset="0"/>
                        </a:rPr>
                        <a:t> </a:t>
                      </a:r>
                      <a:r>
                        <a:rPr lang="en-ZA" sz="1600" dirty="0" smtClean="0">
                          <a:latin typeface="Arial Narrow" panose="020B0606020202030204" pitchFamily="34" charset="0"/>
                        </a:rPr>
                        <a:t>attractions supported to enhance</a:t>
                      </a:r>
                      <a:r>
                        <a:rPr lang="en-ZA" sz="1600" baseline="0" dirty="0" smtClean="0">
                          <a:latin typeface="Arial Narrow" panose="020B0606020202030204" pitchFamily="34" charset="0"/>
                        </a:rPr>
                        <a:t> </a:t>
                      </a:r>
                      <a:r>
                        <a:rPr lang="en-ZA" sz="1600" dirty="0" smtClean="0">
                          <a:latin typeface="Arial Narrow" panose="020B0606020202030204" pitchFamily="34" charset="0"/>
                        </a:rPr>
                        <a:t>destination competitiveness.</a:t>
                      </a:r>
                      <a:endParaRPr lang="en-US" sz="1600" dirty="0">
                        <a:latin typeface="Arial Narrow" panose="020B0606020202030204"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342900" indent="-342900" algn="just" fontAlgn="t">
                        <a:buFont typeface="+mj-lt"/>
                        <a:buAutoNum type="arabicPeriod" startAt="2"/>
                      </a:pPr>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rPr>
                        <a:t>Commencement of construction at Phalaborwa wild activity hub in Kruger National Park.</a:t>
                      </a:r>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ZA" sz="1600" b="0" i="0" u="none" strike="noStrike" dirty="0">
                          <a:solidFill>
                            <a:srgbClr val="000000"/>
                          </a:solidFill>
                          <a:effectLst/>
                          <a:latin typeface="Arial Narrow" panose="020B0606020202030204" pitchFamily="34" charset="0"/>
                        </a:rPr>
                        <a:t>Report on project initiation.</a:t>
                      </a:r>
                    </a:p>
                  </a:txBody>
                  <a:tcPr marL="85725" marR="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600" dirty="0" smtClean="0">
                          <a:latin typeface="Arial Narrow" panose="020B0606020202030204" pitchFamily="34" charset="0"/>
                        </a:rPr>
                        <a:t>Report on project initiation is in place.</a:t>
                      </a:r>
                      <a:endParaRPr lang="en-US" sz="1600" dirty="0">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237">
                <a:tc vMerge="1">
                  <a:txBody>
                    <a:bodyPr/>
                    <a:lstStyle/>
                    <a:p>
                      <a:endParaRPr lang="en-ZA"/>
                    </a:p>
                  </a:txBody>
                  <a:tcPr/>
                </a:tc>
                <a:tc vMerge="1">
                  <a:txBody>
                    <a:bodyPr/>
                    <a:lstStyle/>
                    <a:p>
                      <a:endParaRPr lang="en-ZA"/>
                    </a:p>
                  </a:txBody>
                  <a:tcPr/>
                </a:tc>
                <a:tc>
                  <a:txBody>
                    <a:bodyPr/>
                    <a:lstStyle/>
                    <a:p>
                      <a:pPr algn="just" fontAlgn="t"/>
                      <a:r>
                        <a:rPr lang="en-ZA" sz="1600" b="0" i="0" u="none" strike="noStrike" dirty="0">
                          <a:solidFill>
                            <a:srgbClr val="000000"/>
                          </a:solidFill>
                          <a:effectLst/>
                          <a:latin typeface="Arial Narrow" panose="020B0606020202030204" pitchFamily="34" charset="0"/>
                        </a:rPr>
                        <a:t>Concept plans finalised.</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600" dirty="0" smtClean="0">
                          <a:latin typeface="Arial Narrow" panose="020B0606020202030204" pitchFamily="34" charset="0"/>
                        </a:rPr>
                        <a:t>Concept plans have been finalised.</a:t>
                      </a:r>
                      <a:endParaRPr lang="en-US" sz="1600" dirty="0">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2792">
                <a:tc vMerge="1">
                  <a:txBody>
                    <a:bodyPr/>
                    <a:lstStyle/>
                    <a:p>
                      <a:endParaRPr lang="en-ZA"/>
                    </a:p>
                  </a:txBody>
                  <a:tcPr/>
                </a:tc>
                <a:tc vMerge="1">
                  <a:txBody>
                    <a:bodyPr/>
                    <a:lstStyle/>
                    <a:p>
                      <a:endParaRPr lang="en-ZA"/>
                    </a:p>
                  </a:txBody>
                  <a:tcPr/>
                </a:tc>
                <a:tc>
                  <a:txBody>
                    <a:bodyPr/>
                    <a:lstStyle/>
                    <a:p>
                      <a:pPr algn="just" fontAlgn="t"/>
                      <a:r>
                        <a:rPr lang="en-ZA" sz="1600" b="0" i="0" u="none" strike="noStrike" dirty="0">
                          <a:solidFill>
                            <a:srgbClr val="000000"/>
                          </a:solidFill>
                          <a:effectLst/>
                          <a:latin typeface="Arial Narrow" panose="020B0606020202030204" pitchFamily="34" charset="0"/>
                        </a:rPr>
                        <a:t>Professional service providers for planning appointed.</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600" dirty="0" smtClean="0">
                          <a:latin typeface="Arial Narrow" panose="020B0606020202030204" pitchFamily="34" charset="0"/>
                        </a:rPr>
                        <a:t>Professional service providers for planning appointed.</a:t>
                      </a:r>
                      <a:endParaRPr lang="en-US" sz="1600" dirty="0">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33</a:t>
            </a:fld>
            <a:endParaRPr lang="en-ZA" altLang="en-US" dirty="0"/>
          </a:p>
        </p:txBody>
      </p:sp>
      <p:sp>
        <p:nvSpPr>
          <p:cNvPr id="2" name="Footer Placeholder 1"/>
          <p:cNvSpPr>
            <a:spLocks noGrp="1"/>
          </p:cNvSpPr>
          <p:nvPr>
            <p:ph type="ftr" sz="quarter" idx="11"/>
          </p:nvPr>
        </p:nvSpPr>
        <p:spPr>
          <a:xfrm>
            <a:off x="3124200" y="6356350"/>
            <a:ext cx="30480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635183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662126430"/>
              </p:ext>
            </p:extLst>
          </p:nvPr>
        </p:nvGraphicFramePr>
        <p:xfrm>
          <a:off x="1905000" y="304800"/>
          <a:ext cx="6974839" cy="5588715"/>
        </p:xfrm>
        <a:graphic>
          <a:graphicData uri="http://schemas.openxmlformats.org/drawingml/2006/table">
            <a:tbl>
              <a:tblPr/>
              <a:tblGrid>
                <a:gridCol w="1828800"/>
                <a:gridCol w="1981200"/>
                <a:gridCol w="1600200"/>
                <a:gridCol w="1564639"/>
              </a:tblGrid>
              <a:tr h="529408">
                <a:tc gridSpan="4">
                  <a:txBody>
                    <a:bodyPr/>
                    <a:lstStyle/>
                    <a:p>
                      <a:pPr algn="just"/>
                      <a:r>
                        <a:rPr lang="en-ZA" sz="1600" b="1" kern="1200" dirty="0" smtClean="0">
                          <a:solidFill>
                            <a:schemeClr val="tx1"/>
                          </a:solidFill>
                          <a:latin typeface="Arial Narrow" pitchFamily="34" charset="0"/>
                          <a:ea typeface="+mn-ea"/>
                          <a:cs typeface="+mn-cs"/>
                        </a:rPr>
                        <a:t>Strategic objective: To facilitate tourism capacity-building programmes.</a:t>
                      </a:r>
                      <a:endParaRPr lang="en-GB" sz="16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ZA"/>
                    </a:p>
                  </a:txBody>
                  <a:tcPr/>
                </a:tc>
                <a:tc hMerge="1">
                  <a:txBody>
                    <a:bodyPr/>
                    <a:lstStyle/>
                    <a:p>
                      <a:endParaRPr lang="en-ZA"/>
                    </a:p>
                  </a:txBody>
                  <a:tcPr/>
                </a:tc>
              </a:tr>
              <a:tr h="655710">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872282">
                <a:tc rowSpan="4">
                  <a:txBody>
                    <a:bodyPr/>
                    <a:lstStyle/>
                    <a:p>
                      <a:pPr marL="342900" indent="-342900" algn="just">
                        <a:buFont typeface="+mj-lt"/>
                        <a:buAutoNum type="arabicPeriod" startAt="5"/>
                      </a:pPr>
                      <a:r>
                        <a:rPr lang="en-ZA" sz="1600" dirty="0" smtClean="0">
                          <a:latin typeface="Arial Narrow" panose="020B0606020202030204" pitchFamily="34" charset="0"/>
                        </a:rPr>
                        <a:t>Number of tourism</a:t>
                      </a:r>
                      <a:r>
                        <a:rPr lang="en-ZA" sz="1600" baseline="0" dirty="0" smtClean="0">
                          <a:latin typeface="Arial Narrow" panose="020B0606020202030204" pitchFamily="34" charset="0"/>
                        </a:rPr>
                        <a:t> </a:t>
                      </a:r>
                      <a:r>
                        <a:rPr lang="en-ZA" sz="1600" dirty="0" smtClean="0">
                          <a:latin typeface="Arial Narrow" panose="020B0606020202030204" pitchFamily="34" charset="0"/>
                        </a:rPr>
                        <a:t>attractions supported to enhance</a:t>
                      </a:r>
                      <a:r>
                        <a:rPr lang="en-ZA" sz="1600" baseline="0" dirty="0" smtClean="0">
                          <a:latin typeface="Arial Narrow" panose="020B0606020202030204" pitchFamily="34" charset="0"/>
                        </a:rPr>
                        <a:t> </a:t>
                      </a:r>
                      <a:r>
                        <a:rPr lang="en-ZA" sz="1600" dirty="0" smtClean="0">
                          <a:latin typeface="Arial Narrow" panose="020B0606020202030204" pitchFamily="34" charset="0"/>
                        </a:rPr>
                        <a:t>destination competitiveness.</a:t>
                      </a:r>
                      <a:endParaRPr lang="en-US" sz="1600" dirty="0">
                        <a:latin typeface="Arial Narrow" panose="020B0606020202030204"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342900" indent="-342900" algn="just" fontAlgn="t">
                        <a:buFont typeface="+mj-lt"/>
                        <a:buAutoNum type="arabicPeriod" startAt="3"/>
                      </a:pPr>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rPr>
                        <a:t>Commencement of construction of National Heritage Monument Park interpretation centre.</a:t>
                      </a:r>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ZA" sz="1600" b="0" i="0" u="none" strike="noStrike" dirty="0">
                          <a:solidFill>
                            <a:srgbClr val="000000"/>
                          </a:solidFill>
                          <a:effectLst/>
                          <a:latin typeface="Arial Narrow" panose="020B0606020202030204" pitchFamily="34" charset="0"/>
                        </a:rPr>
                        <a:t>Report on project initiation.</a:t>
                      </a:r>
                      <a:br>
                        <a:rPr lang="en-ZA" sz="1600" b="0" i="0" u="none" strike="noStrike" dirty="0">
                          <a:solidFill>
                            <a:srgbClr val="000000"/>
                          </a:solidFill>
                          <a:effectLst/>
                          <a:latin typeface="Arial Narrow" panose="020B0606020202030204" pitchFamily="34" charset="0"/>
                        </a:rPr>
                      </a:br>
                      <a:endParaRPr lang="en-ZA" sz="1600" b="0" i="0" u="none" strike="noStrike" dirty="0">
                        <a:solidFill>
                          <a:srgbClr val="000000"/>
                        </a:solidFill>
                        <a:effectLst/>
                        <a:latin typeface="Arial Narrow" panose="020B0606020202030204" pitchFamily="34" charset="0"/>
                      </a:endParaRPr>
                    </a:p>
                  </a:txBody>
                  <a:tcPr marL="85725" marR="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600" dirty="0" smtClean="0">
                          <a:latin typeface="Arial Narrow" panose="020B0606020202030204" pitchFamily="34" charset="0"/>
                        </a:rPr>
                        <a:t>Report on project initiation is in place.</a:t>
                      </a:r>
                      <a:endParaRPr lang="en-US" sz="1600" dirty="0">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046">
                <a:tc vMerge="1">
                  <a:txBody>
                    <a:bodyPr/>
                    <a:lstStyle/>
                    <a:p>
                      <a:endParaRPr lang="en-ZA"/>
                    </a:p>
                  </a:txBody>
                  <a:tcPr/>
                </a:tc>
                <a:tc vMerge="1">
                  <a:txBody>
                    <a:bodyPr/>
                    <a:lstStyle/>
                    <a:p>
                      <a:endParaRPr lang="en-ZA"/>
                    </a:p>
                  </a:txBody>
                  <a:tcPr/>
                </a:tc>
                <a:tc>
                  <a:txBody>
                    <a:bodyPr/>
                    <a:lstStyle/>
                    <a:p>
                      <a:pPr algn="just" fontAlgn="t"/>
                      <a:r>
                        <a:rPr lang="en-ZA" sz="1600" b="0" i="0" u="none" strike="noStrike" dirty="0">
                          <a:solidFill>
                            <a:srgbClr val="000000"/>
                          </a:solidFill>
                          <a:effectLst/>
                          <a:latin typeface="Arial Narrow" panose="020B0606020202030204" pitchFamily="34" charset="0"/>
                        </a:rPr>
                        <a:t>Concept plans finalised. </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600" dirty="0" smtClean="0">
                          <a:latin typeface="Arial Narrow" panose="020B0606020202030204" pitchFamily="34" charset="0"/>
                        </a:rPr>
                        <a:t>Concept plans have been finalised.</a:t>
                      </a:r>
                    </a:p>
                    <a:p>
                      <a:pPr algn="just"/>
                      <a:endParaRPr lang="en-US" sz="1600" dirty="0">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4286">
                <a:tc vMerge="1">
                  <a:txBody>
                    <a:bodyPr/>
                    <a:lstStyle/>
                    <a:p>
                      <a:endParaRPr lang="en-ZA"/>
                    </a:p>
                  </a:txBody>
                  <a:tcPr/>
                </a:tc>
                <a:tc vMerge="1">
                  <a:txBody>
                    <a:bodyPr/>
                    <a:lstStyle/>
                    <a:p>
                      <a:endParaRPr lang="en-ZA"/>
                    </a:p>
                  </a:txBody>
                  <a:tcPr/>
                </a:tc>
                <a:tc>
                  <a:txBody>
                    <a:bodyPr/>
                    <a:lstStyle/>
                    <a:p>
                      <a:pPr algn="just" fontAlgn="t"/>
                      <a:r>
                        <a:rPr lang="en-ZA" sz="1600" b="0" i="0" u="none" strike="noStrike" dirty="0">
                          <a:solidFill>
                            <a:srgbClr val="000000"/>
                          </a:solidFill>
                          <a:effectLst/>
                          <a:latin typeface="Arial Narrow" panose="020B0606020202030204" pitchFamily="34" charset="0"/>
                        </a:rPr>
                        <a:t>Professional service providers for planning appointed.</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TlToBr>
                      <a:noFill/>
                    </a:lnTlToBr>
                    <a:lnBlToTr>
                      <a:noFill/>
                    </a:lnBlToTr>
                    <a:noFill/>
                  </a:tcPr>
                </a:tc>
                <a:tc>
                  <a:txBody>
                    <a:bodyPr/>
                    <a:lstStyle/>
                    <a:p>
                      <a:pPr algn="just"/>
                      <a:r>
                        <a:rPr lang="en-ZA" sz="1600" dirty="0" smtClean="0">
                          <a:latin typeface="Arial Narrow" panose="020B0606020202030204" pitchFamily="34" charset="0"/>
                        </a:rPr>
                        <a:t>Professional service providers for planning appointed.</a:t>
                      </a:r>
                    </a:p>
                    <a:p>
                      <a:pPr algn="just"/>
                      <a:endParaRPr lang="en-US" sz="1600" dirty="0">
                        <a:latin typeface="Arial Narrow" panose="020B0606020202030204" pitchFamily="34" charset="0"/>
                      </a:endParaRPr>
                    </a:p>
                  </a:txBody>
                  <a:tcPr marL="85725" marR="86400" marT="9525"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7705">
                <a:tc vMerge="1">
                  <a:txBody>
                    <a:bodyPr/>
                    <a:lstStyle/>
                    <a:p>
                      <a:endParaRPr lang="en-ZA"/>
                    </a:p>
                  </a:txBody>
                  <a:tcPr/>
                </a:tc>
                <a:tc>
                  <a:txBody>
                    <a:bodyPr/>
                    <a:lstStyle/>
                    <a:p>
                      <a:pPr algn="just" fontAlgn="t"/>
                      <a:r>
                        <a:rPr lang="en-ZA" sz="1600" b="0" i="0" u="none" strike="noStrike" dirty="0">
                          <a:solidFill>
                            <a:srgbClr val="000000"/>
                          </a:solidFill>
                          <a:effectLst/>
                          <a:latin typeface="Arial Narrow" panose="020B0606020202030204" pitchFamily="34" charset="0"/>
                        </a:rPr>
                        <a:t>Draft Product Development Master Plan developed.</a:t>
                      </a: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Framework for the </a:t>
                      </a:r>
                      <a:r>
                        <a:rPr lang="en-ZA" sz="1600" b="0" i="0" u="none" strike="noStrike" dirty="0" smtClean="0">
                          <a:solidFill>
                            <a:srgbClr val="000000"/>
                          </a:solidFill>
                          <a:effectLst/>
                          <a:latin typeface="Arial Narrow" panose="020B0606020202030204" pitchFamily="34" charset="0"/>
                        </a:rPr>
                        <a:t>Product</a:t>
                      </a:r>
                      <a:r>
                        <a:rPr lang="en-ZA" sz="1600" b="0" i="0" u="none" strike="noStrike" baseline="0" dirty="0" smtClean="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Development </a:t>
                      </a:r>
                      <a:r>
                        <a:rPr lang="en-ZA" sz="1600" b="0" i="0" u="none" strike="noStrike" dirty="0">
                          <a:solidFill>
                            <a:srgbClr val="000000"/>
                          </a:solidFill>
                          <a:effectLst/>
                          <a:latin typeface="Arial Narrow" panose="020B0606020202030204" pitchFamily="34" charset="0"/>
                        </a:rPr>
                        <a:t>Master Plan developed.</a:t>
                      </a:r>
                    </a:p>
                  </a:txBody>
                  <a:tcPr marL="85725" marR="86400" marT="0" marB="0">
                    <a:lnL w="12700" cap="flat" cmpd="sng" algn="ctr">
                      <a:solidFill>
                        <a:schemeClr val="tx1"/>
                      </a:solidFill>
                      <a:prstDash val="solid"/>
                      <a:round/>
                      <a:headEnd type="none" w="sm" len="sm"/>
                      <a:tailEnd type="none" w="sm" len="sm"/>
                    </a:lnL>
                  </a:tcPr>
                </a:tc>
                <a:tc>
                  <a:txBody>
                    <a:bodyPr/>
                    <a:lstStyle/>
                    <a:p>
                      <a:pPr algn="just"/>
                      <a:r>
                        <a:rPr lang="en-ZA" sz="1600" dirty="0" smtClean="0">
                          <a:latin typeface="Arial Narrow" panose="020B0606020202030204" pitchFamily="34" charset="0"/>
                        </a:rPr>
                        <a:t>Framework for the Product Development Master Plan developed.</a:t>
                      </a:r>
                      <a:endParaRPr lang="en-US" sz="1600" dirty="0">
                        <a:latin typeface="Arial Narrow" panose="020B0606020202030204" pitchFamily="34" charset="0"/>
                      </a:endParaRPr>
                    </a:p>
                  </a:txBody>
                  <a:tcPr marL="85725" marR="86400" marT="9525" marB="0">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34</a:t>
            </a:fld>
            <a:endParaRPr lang="en-ZA" altLang="en-US" dirty="0"/>
          </a:p>
        </p:txBody>
      </p:sp>
      <p:sp>
        <p:nvSpPr>
          <p:cNvPr id="2" name="Footer Placeholder 1"/>
          <p:cNvSpPr>
            <a:spLocks noGrp="1"/>
          </p:cNvSpPr>
          <p:nvPr>
            <p:ph type="ftr" sz="quarter" idx="11"/>
          </p:nvPr>
        </p:nvSpPr>
        <p:spPr>
          <a:xfrm>
            <a:off x="3124200" y="6356350"/>
            <a:ext cx="30480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1317674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758829896"/>
              </p:ext>
            </p:extLst>
          </p:nvPr>
        </p:nvGraphicFramePr>
        <p:xfrm>
          <a:off x="1828800" y="381000"/>
          <a:ext cx="7081838" cy="5181600"/>
        </p:xfrm>
        <a:graphic>
          <a:graphicData uri="http://schemas.openxmlformats.org/drawingml/2006/table">
            <a:tbl>
              <a:tblPr/>
              <a:tblGrid>
                <a:gridCol w="2014661"/>
                <a:gridCol w="1719139"/>
                <a:gridCol w="1752600"/>
                <a:gridCol w="1595438"/>
              </a:tblGrid>
              <a:tr h="571436">
                <a:tc gridSpan="4">
                  <a:txBody>
                    <a:bodyPr/>
                    <a:lstStyle/>
                    <a:p>
                      <a:pPr algn="just"/>
                      <a:r>
                        <a:rPr lang="en-ZA" sz="1600" b="1" kern="1200" dirty="0" smtClean="0">
                          <a:solidFill>
                            <a:schemeClr val="tx1"/>
                          </a:solidFill>
                          <a:latin typeface="Arial Narrow" pitchFamily="34" charset="0"/>
                          <a:ea typeface="+mn-ea"/>
                          <a:cs typeface="+mn-cs"/>
                        </a:rPr>
                        <a:t>Strategic objective: To facilitate tourism capacity-building programmes.</a:t>
                      </a:r>
                      <a:endParaRPr lang="en-GB" sz="16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36167">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611797">
                <a:tc rowSpan="3">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6"/>
                        <a:tabLst/>
                        <a:defRPr/>
                      </a:pPr>
                      <a:r>
                        <a:rPr kumimoji="0" lang="en-ZA" sz="1600" b="0" i="0" u="none" strike="noStrike" kern="1200" cap="none" spc="0" normalizeH="0" baseline="0" noProof="0" dirty="0" smtClean="0">
                          <a:ln>
                            <a:noFill/>
                          </a:ln>
                          <a:solidFill>
                            <a:srgbClr val="000000"/>
                          </a:solidFill>
                          <a:effectLst/>
                          <a:uLnTx/>
                          <a:uFillTx/>
                          <a:latin typeface="Arial Narrow"/>
                          <a:ea typeface="+mn-ea"/>
                          <a:cs typeface="+mn-cs"/>
                        </a:rPr>
                        <a:t>Number of priority areas incentivised to facilitate sustainable tourism growth and development.</a:t>
                      </a:r>
                      <a:endParaRPr lang="en-US" sz="1600" b="0" i="0" u="none" strike="noStrike" dirty="0">
                        <a:solidFill>
                          <a:srgbClr val="000000"/>
                        </a:solidFill>
                        <a:latin typeface="Arial Narrow" pitchFamily="34" charset="0"/>
                      </a:endParaRPr>
                    </a:p>
                  </a:txBody>
                  <a:tcPr marL="86400" marR="86400"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ZA" sz="1600" b="1" i="0" u="none" strike="noStrike" dirty="0">
                          <a:solidFill>
                            <a:srgbClr val="000000"/>
                          </a:solidFill>
                          <a:effectLst/>
                          <a:latin typeface="Arial Narrow" panose="020B0606020202030204" pitchFamily="34" charset="0"/>
                        </a:rPr>
                        <a:t>Three priority areas incentivised during the pilot phase:</a:t>
                      </a:r>
                      <a:r>
                        <a:rPr lang="en-ZA" sz="1600" b="0" i="0" u="none" strike="noStrike" dirty="0">
                          <a:solidFill>
                            <a:srgbClr val="000000"/>
                          </a:solidFill>
                          <a:effectLst/>
                          <a:latin typeface="Arial Narrow" panose="020B0606020202030204" pitchFamily="34" charset="0"/>
                        </a:rPr>
                        <a:t/>
                      </a:r>
                      <a:br>
                        <a:rPr lang="en-ZA" sz="1600" b="0" i="0" u="none" strike="noStrike" dirty="0">
                          <a:solidFill>
                            <a:srgbClr val="000000"/>
                          </a:solidFill>
                          <a:effectLst/>
                          <a:latin typeface="Arial Narrow" panose="020B0606020202030204" pitchFamily="34" charset="0"/>
                        </a:rPr>
                      </a:br>
                      <a:r>
                        <a:rPr lang="en-ZA" sz="1600" b="0" i="0" u="none" strike="noStrike" dirty="0">
                          <a:solidFill>
                            <a:srgbClr val="000000"/>
                          </a:solidFill>
                          <a:effectLst/>
                          <a:latin typeface="Arial Narrow" panose="020B0606020202030204" pitchFamily="34" charset="0"/>
                        </a:rPr>
                        <a:t>• Market access</a:t>
                      </a:r>
                      <a:br>
                        <a:rPr lang="en-ZA" sz="1600" b="0" i="0" u="none" strike="noStrike" dirty="0">
                          <a:solidFill>
                            <a:srgbClr val="000000"/>
                          </a:solidFill>
                          <a:effectLst/>
                          <a:latin typeface="Arial Narrow" panose="020B0606020202030204" pitchFamily="34" charset="0"/>
                        </a:rPr>
                      </a:br>
                      <a:r>
                        <a:rPr lang="en-ZA" sz="1600" b="0" i="0" u="none" strike="noStrike" dirty="0">
                          <a:solidFill>
                            <a:srgbClr val="000000"/>
                          </a:solidFill>
                          <a:effectLst/>
                          <a:latin typeface="Arial Narrow" panose="020B0606020202030204" pitchFamily="34" charset="0"/>
                        </a:rPr>
                        <a:t>• Tourism grading</a:t>
                      </a:r>
                      <a:br>
                        <a:rPr lang="en-ZA" sz="1600" b="0" i="0" u="none" strike="noStrike" dirty="0">
                          <a:solidFill>
                            <a:srgbClr val="000000"/>
                          </a:solidFill>
                          <a:effectLst/>
                          <a:latin typeface="Arial Narrow" panose="020B0606020202030204" pitchFamily="34" charset="0"/>
                        </a:rPr>
                      </a:br>
                      <a:r>
                        <a:rPr lang="en-ZA" sz="1600" b="0" i="0" u="none" strike="noStrike" dirty="0">
                          <a:solidFill>
                            <a:srgbClr val="000000"/>
                          </a:solidFill>
                          <a:effectLst/>
                          <a:latin typeface="Arial Narrow" panose="020B0606020202030204" pitchFamily="34" charset="0"/>
                        </a:rPr>
                        <a:t>• Energy-efficiency</a:t>
                      </a: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Implementation report covering incentives provided to all three priority areas.</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Implementation report covering incentives provided to all three priority areas developed.</a:t>
                      </a:r>
                      <a:endParaRPr kumimoji="0" lang="en-US" sz="16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txBody>
                  <a:tcPr marL="86400" marR="86400" marT="46806" marB="468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vMerge="1">
                  <a:txBody>
                    <a:bodyPr/>
                    <a:lstStyle/>
                    <a:p>
                      <a:endParaRPr lang="en-ZA"/>
                    </a:p>
                  </a:txBody>
                  <a:tcPr/>
                </a:tc>
                <a:tc rowSpan="2">
                  <a:txBody>
                    <a:bodyPr/>
                    <a:lstStyle/>
                    <a:p>
                      <a:pPr algn="l" fontAlgn="t"/>
                      <a:r>
                        <a:rPr lang="en-ZA" sz="1600" b="0" i="0" u="none" strike="noStrike" dirty="0">
                          <a:solidFill>
                            <a:srgbClr val="000000"/>
                          </a:solidFill>
                          <a:effectLst/>
                          <a:latin typeface="Arial Narrow" panose="020B0606020202030204" pitchFamily="34" charset="0"/>
                        </a:rPr>
                        <a:t>Universal access (UA) incentives guidelines developed.</a:t>
                      </a: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Project </a:t>
                      </a:r>
                      <a:r>
                        <a:rPr lang="en-ZA" sz="1600" b="0" i="0" u="none" strike="noStrike" dirty="0" smtClean="0">
                          <a:solidFill>
                            <a:srgbClr val="000000"/>
                          </a:solidFill>
                          <a:effectLst/>
                          <a:latin typeface="Arial Narrow" panose="020B0606020202030204" pitchFamily="34" charset="0"/>
                        </a:rPr>
                        <a:t>scope</a:t>
                      </a:r>
                      <a:r>
                        <a:rPr lang="en-ZA" sz="1600" b="0" i="0" u="none" strike="noStrike" baseline="0" dirty="0" smtClean="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developed </a:t>
                      </a:r>
                      <a:r>
                        <a:rPr lang="en-ZA" sz="1600" b="0" i="0" u="none" strike="noStrike" dirty="0">
                          <a:solidFill>
                            <a:srgbClr val="000000"/>
                          </a:solidFill>
                          <a:effectLst/>
                          <a:latin typeface="Arial Narrow" panose="020B0606020202030204" pitchFamily="34" charset="0"/>
                        </a:rPr>
                        <a:t>and submitted </a:t>
                      </a:r>
                      <a:r>
                        <a:rPr lang="en-ZA" sz="1600" b="0" i="0" u="none" strike="noStrike" dirty="0" smtClean="0">
                          <a:solidFill>
                            <a:srgbClr val="000000"/>
                          </a:solidFill>
                          <a:effectLst/>
                          <a:latin typeface="Arial Narrow" panose="020B0606020202030204" pitchFamily="34" charset="0"/>
                        </a:rPr>
                        <a:t>for approval.</a:t>
                      </a:r>
                    </a:p>
                    <a:p>
                      <a:pPr algn="just" fontAlgn="t"/>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Project </a:t>
                      </a:r>
                      <a:r>
                        <a:rPr lang="en-ZA" sz="1600" b="0" i="0" u="none" strike="noStrike" dirty="0">
                          <a:solidFill>
                            <a:srgbClr val="000000"/>
                          </a:solidFill>
                          <a:effectLst/>
                          <a:latin typeface="Arial Narrow" panose="020B0606020202030204" pitchFamily="34" charset="0"/>
                        </a:rPr>
                        <a:t>scope </a:t>
                      </a:r>
                      <a:r>
                        <a:rPr lang="en-ZA" sz="1600" b="0" i="0" u="none" strike="noStrike" dirty="0" smtClean="0">
                          <a:solidFill>
                            <a:srgbClr val="000000"/>
                          </a:solidFill>
                          <a:effectLst/>
                          <a:latin typeface="Arial Narrow" panose="020B0606020202030204" pitchFamily="34" charset="0"/>
                        </a:rPr>
                        <a:t>developed.</a:t>
                      </a:r>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vMerge="1">
                  <a:txBody>
                    <a:bodyPr/>
                    <a:lstStyle/>
                    <a:p>
                      <a:endParaRPr lang="en-ZA"/>
                    </a:p>
                  </a:txBody>
                  <a:tcPr/>
                </a:tc>
                <a:tc vMerge="1">
                  <a:txBody>
                    <a:bodyPr/>
                    <a:lstStyle/>
                    <a:p>
                      <a:endParaRPr lang="en-ZA"/>
                    </a:p>
                  </a:txBody>
                  <a:tcPr/>
                </a:tc>
                <a:tc>
                  <a:txBody>
                    <a:bodyPr/>
                    <a:lstStyle/>
                    <a:p>
                      <a:pPr algn="just" fontAlgn="t"/>
                      <a:r>
                        <a:rPr lang="en-ZA" sz="1600" b="0" i="0" u="none" strike="noStrike" dirty="0">
                          <a:solidFill>
                            <a:srgbClr val="000000"/>
                          </a:solidFill>
                          <a:effectLst/>
                          <a:latin typeface="Arial Narrow" panose="020B0606020202030204" pitchFamily="34" charset="0"/>
                        </a:rPr>
                        <a:t>Suitable service provider appointed to develop the guidelines.</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Suitable </a:t>
                      </a:r>
                      <a:r>
                        <a:rPr lang="en-ZA" sz="1600" b="0" i="0" u="none" strike="noStrike" dirty="0">
                          <a:solidFill>
                            <a:srgbClr val="000000"/>
                          </a:solidFill>
                          <a:effectLst/>
                          <a:latin typeface="Arial Narrow" panose="020B0606020202030204" pitchFamily="34" charset="0"/>
                        </a:rPr>
                        <a:t>service provider appointed to develop the guidelines.</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35</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459888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713973564"/>
              </p:ext>
            </p:extLst>
          </p:nvPr>
        </p:nvGraphicFramePr>
        <p:xfrm>
          <a:off x="1828800" y="304800"/>
          <a:ext cx="7010400" cy="5593079"/>
        </p:xfrm>
        <a:graphic>
          <a:graphicData uri="http://schemas.openxmlformats.org/drawingml/2006/table">
            <a:tbl>
              <a:tblPr/>
              <a:tblGrid>
                <a:gridCol w="1752600"/>
                <a:gridCol w="1752600"/>
                <a:gridCol w="1669312"/>
                <a:gridCol w="1835888"/>
              </a:tblGrid>
              <a:tr h="434589">
                <a:tc gridSpan="4">
                  <a:txBody>
                    <a:bodyPr/>
                    <a:lstStyle/>
                    <a:p>
                      <a:pPr algn="just"/>
                      <a:r>
                        <a:rPr lang="en-ZA" sz="1600" b="1" kern="1200" dirty="0" smtClean="0">
                          <a:solidFill>
                            <a:schemeClr val="tx1"/>
                          </a:solidFill>
                          <a:latin typeface="Arial Narrow" pitchFamily="34" charset="0"/>
                          <a:ea typeface="+mn-ea"/>
                          <a:cs typeface="+mn-cs"/>
                        </a:rPr>
                        <a:t>Strategic objective: To facilitate tourism capacity-building programmes.</a:t>
                      </a:r>
                      <a:endParaRPr lang="en-GB" sz="16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29687">
                <a:tc>
                  <a:txBody>
                    <a:bodyPr/>
                    <a:lstStyle/>
                    <a:p>
                      <a:pPr algn="ctr">
                        <a:lnSpc>
                          <a:spcPct val="100000"/>
                        </a:lnSpc>
                      </a:pPr>
                      <a:r>
                        <a:rPr lang="en-US" sz="1500" b="1" dirty="0" smtClean="0">
                          <a:solidFill>
                            <a:schemeClr val="tx1"/>
                          </a:solidFill>
                          <a:latin typeface="Arial Narrow" pitchFamily="34" charset="0"/>
                          <a:cs typeface="Arial" pitchFamily="34" charset="0"/>
                        </a:rPr>
                        <a:t>Key</a:t>
                      </a:r>
                      <a:r>
                        <a:rPr lang="en-US" sz="1500" b="1" baseline="0" dirty="0" smtClean="0">
                          <a:solidFill>
                            <a:schemeClr val="tx1"/>
                          </a:solidFill>
                          <a:latin typeface="Arial Narrow" pitchFamily="34" charset="0"/>
                          <a:cs typeface="Arial" pitchFamily="34" charset="0"/>
                        </a:rPr>
                        <a:t> Performance Indicator</a:t>
                      </a:r>
                      <a:endParaRPr lang="en-US" sz="15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500" b="1" dirty="0" smtClean="0">
                          <a:solidFill>
                            <a:schemeClr val="tx1"/>
                          </a:solidFill>
                          <a:latin typeface="Arial Narrow" pitchFamily="34" charset="0"/>
                          <a:cs typeface="Arial" pitchFamily="34" charset="0"/>
                        </a:rPr>
                        <a:t>Target</a:t>
                      </a:r>
                      <a:endParaRPr lang="en-US" sz="15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500" b="1" dirty="0" smtClean="0">
                          <a:solidFill>
                            <a:schemeClr val="tx1"/>
                          </a:solidFill>
                          <a:latin typeface="Arial Narrow" pitchFamily="34" charset="0"/>
                          <a:cs typeface="Arial" pitchFamily="34" charset="0"/>
                        </a:rPr>
                        <a:t>Quarterly Targets</a:t>
                      </a:r>
                      <a:endParaRPr lang="en-US" sz="15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latin typeface="Arial Narrow" pitchFamily="34" charset="0"/>
                          <a:cs typeface="Arial" pitchFamily="34" charset="0"/>
                        </a:rPr>
                        <a:t>Actual</a:t>
                      </a:r>
                      <a:r>
                        <a:rPr lang="en-US" sz="1500" b="1" baseline="0" dirty="0" smtClean="0">
                          <a:solidFill>
                            <a:schemeClr val="tx1"/>
                          </a:solidFill>
                          <a:latin typeface="Arial Narrow" pitchFamily="34" charset="0"/>
                          <a:cs typeface="Arial" pitchFamily="34" charset="0"/>
                        </a:rPr>
                        <a:t> Performance</a:t>
                      </a:r>
                      <a:endParaRPr lang="en-US" sz="15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840723">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7"/>
                        <a:tabLst/>
                        <a:defRPr/>
                      </a:pPr>
                      <a:r>
                        <a:rPr lang="en-ZA" sz="1600" dirty="0" smtClean="0">
                          <a:solidFill>
                            <a:schemeClr val="tx1"/>
                          </a:solidFill>
                          <a:latin typeface="Arial Narrow" pitchFamily="34" charset="0"/>
                          <a:ea typeface="Times New Roman"/>
                          <a:cs typeface="Times New Roman"/>
                        </a:rPr>
                        <a:t>Number of monitoring and evaluation</a:t>
                      </a:r>
                      <a:r>
                        <a:rPr lang="en-ZA" sz="1600" baseline="0" dirty="0" smtClean="0">
                          <a:solidFill>
                            <a:schemeClr val="tx1"/>
                          </a:solidFill>
                          <a:latin typeface="Arial Narrow" pitchFamily="34" charset="0"/>
                          <a:ea typeface="Times New Roman"/>
                          <a:cs typeface="Times New Roman"/>
                        </a:rPr>
                        <a:t> </a:t>
                      </a:r>
                      <a:r>
                        <a:rPr lang="en-ZA" sz="1600" dirty="0" smtClean="0">
                          <a:solidFill>
                            <a:schemeClr val="tx1"/>
                          </a:solidFill>
                          <a:latin typeface="Arial Narrow" pitchFamily="34" charset="0"/>
                          <a:ea typeface="Times New Roman"/>
                          <a:cs typeface="Times New Roman"/>
                        </a:rPr>
                        <a:t>reports on tourism projects and initiatives.</a:t>
                      </a: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just" fontAlgn="t"/>
                      <a:r>
                        <a:rPr lang="en-ZA" sz="1600" b="0" i="0" u="none" strike="noStrike" dirty="0" smtClean="0">
                          <a:solidFill>
                            <a:srgbClr val="000000"/>
                          </a:solidFill>
                          <a:effectLst/>
                          <a:latin typeface="Arial Narrow" panose="020B0606020202030204" pitchFamily="34" charset="0"/>
                        </a:rPr>
                        <a:t>2015 State of Tourism Report (STR) developed.</a:t>
                      </a:r>
                      <a:endParaRPr lang="en-US" sz="1600" b="0" i="0" u="none" strike="noStrike" kern="1200" dirty="0">
                        <a:solidFill>
                          <a:srgbClr val="000000"/>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ZA" sz="1600" b="0" i="0" u="none" strike="noStrike" dirty="0">
                          <a:solidFill>
                            <a:srgbClr val="000000"/>
                          </a:solidFill>
                          <a:effectLst/>
                          <a:latin typeface="Arial Narrow" panose="020B0606020202030204" pitchFamily="34" charset="0"/>
                        </a:rPr>
                        <a:t>Framework for the development of the STR reviewed. </a:t>
                      </a: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Framework for the development of the STR reviewed. </a:t>
                      </a:r>
                      <a:endParaRPr kumimoji="0" lang="en-US" sz="1600" b="0"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8640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66800">
                <a:tc vMerge="1">
                  <a:txBody>
                    <a:bodyPr/>
                    <a:lstStyle/>
                    <a:p>
                      <a:endParaRPr lang="en-ZA"/>
                    </a:p>
                  </a:txBody>
                  <a:tcPr/>
                </a:tc>
                <a:tc vMerge="1">
                  <a:txBody>
                    <a:bodyPr/>
                    <a:lstStyle/>
                    <a:p>
                      <a:endParaRPr lang="en-ZA"/>
                    </a:p>
                  </a:txBody>
                  <a:tcPr/>
                </a:tc>
                <a:tc>
                  <a:txBody>
                    <a:bodyPr/>
                    <a:lstStyle/>
                    <a:p>
                      <a:pPr algn="just" fontAlgn="t"/>
                      <a:r>
                        <a:rPr lang="en-ZA" sz="1600" b="0" i="0" u="none" strike="noStrike" dirty="0">
                          <a:solidFill>
                            <a:srgbClr val="000000"/>
                          </a:solidFill>
                          <a:effectLst/>
                          <a:latin typeface="Arial Narrow" panose="020B0606020202030204" pitchFamily="34" charset="0"/>
                        </a:rPr>
                        <a:t>Consultations with relevant stakeholders on the framework</a:t>
                      </a:r>
                      <a:br>
                        <a:rPr lang="en-ZA" sz="1600" b="0" i="0" u="none" strike="noStrike" dirty="0">
                          <a:solidFill>
                            <a:srgbClr val="000000"/>
                          </a:solidFill>
                          <a:effectLst/>
                          <a:latin typeface="Arial Narrow" panose="020B0606020202030204" pitchFamily="34" charset="0"/>
                        </a:rPr>
                      </a:br>
                      <a:r>
                        <a:rPr lang="en-ZA" sz="1600" b="0" i="0" u="none" strike="noStrike" dirty="0">
                          <a:solidFill>
                            <a:srgbClr val="000000"/>
                          </a:solidFill>
                          <a:effectLst/>
                          <a:latin typeface="Arial Narrow" panose="020B0606020202030204" pitchFamily="34" charset="0"/>
                        </a:rPr>
                        <a:t>conducted</a:t>
                      </a:r>
                      <a:r>
                        <a:rPr lang="en-ZA" sz="1600" b="0" i="0" u="none" strike="noStrike" dirty="0" smtClean="0">
                          <a:solidFill>
                            <a:srgbClr val="000000"/>
                          </a:solidFill>
                          <a:effectLst/>
                          <a:latin typeface="Arial Narrow" panose="020B0606020202030204" pitchFamily="34" charset="0"/>
                        </a:rPr>
                        <a:t>.</a:t>
                      </a:r>
                    </a:p>
                    <a:p>
                      <a:pPr algn="just" fontAlgn="t"/>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Consultations with relevant stakeholders on the framework</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conducted.</a:t>
                      </a:r>
                      <a:endParaRPr kumimoji="0" lang="en-US" sz="1600" b="0"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8640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95400">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8"/>
                        <a:tabLst/>
                        <a:defRPr/>
                      </a:pPr>
                      <a:r>
                        <a:rPr lang="en-ZA" sz="1600" b="0" i="0" u="none" strike="noStrike" dirty="0" smtClean="0">
                          <a:solidFill>
                            <a:srgbClr val="000000"/>
                          </a:solidFill>
                          <a:latin typeface="Arial Narrow" pitchFamily="34" charset="0"/>
                        </a:rPr>
                        <a:t>Number of information systems, services and frameworks developed, implemented</a:t>
                      </a:r>
                      <a:r>
                        <a:rPr lang="en-ZA" sz="1600" b="0" i="0" u="none" strike="noStrike" baseline="0" dirty="0" smtClean="0">
                          <a:solidFill>
                            <a:srgbClr val="000000"/>
                          </a:solidFill>
                          <a:latin typeface="Arial Narrow" pitchFamily="34" charset="0"/>
                        </a:rPr>
                        <a:t> </a:t>
                      </a:r>
                      <a:r>
                        <a:rPr lang="en-ZA" sz="1600" b="0" i="0" u="none" strike="noStrike" dirty="0" smtClean="0">
                          <a:solidFill>
                            <a:srgbClr val="000000"/>
                          </a:solidFill>
                          <a:latin typeface="Arial Narrow" pitchFamily="34" charset="0"/>
                        </a:rPr>
                        <a:t>and maintained.</a:t>
                      </a: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just"/>
                      <a:r>
                        <a:rPr lang="en-ZA" sz="1600" b="1" dirty="0" smtClean="0">
                          <a:latin typeface="Arial Narrow" panose="020B0606020202030204" pitchFamily="34" charset="0"/>
                        </a:rPr>
                        <a:t>Two mobile applications:</a:t>
                      </a:r>
                    </a:p>
                    <a:p>
                      <a:pPr algn="just"/>
                      <a:endParaRPr lang="en-ZA" sz="1600" b="1" dirty="0" smtClean="0">
                        <a:latin typeface="Arial Narrow" panose="020B0606020202030204" pitchFamily="34" charset="0"/>
                      </a:endParaRPr>
                    </a:p>
                    <a:p>
                      <a:pPr marL="342900" indent="-342900" algn="just">
                        <a:buFont typeface="+mj-lt"/>
                        <a:buAutoNum type="arabicPeriod"/>
                      </a:pPr>
                      <a:r>
                        <a:rPr lang="en-ZA" sz="1600" dirty="0" smtClean="0">
                          <a:latin typeface="Arial Narrow" panose="020B0606020202030204" pitchFamily="34" charset="0"/>
                        </a:rPr>
                        <a:t>Mobile application (Mobile app) for tourist guides developed.</a:t>
                      </a:r>
                      <a:endParaRPr lang="en-ZA" sz="1600" dirty="0">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Project scope, functional and</a:t>
                      </a:r>
                      <a:br>
                        <a:rPr lang="en-ZA" sz="1600" b="0" i="0" u="none" strike="noStrike" dirty="0">
                          <a:solidFill>
                            <a:srgbClr val="000000"/>
                          </a:solidFill>
                          <a:effectLst/>
                          <a:latin typeface="Arial Narrow" panose="020B0606020202030204" pitchFamily="34" charset="0"/>
                        </a:rPr>
                      </a:br>
                      <a:r>
                        <a:rPr lang="en-ZA" sz="1600" b="0" i="0" u="none" strike="noStrike" dirty="0">
                          <a:solidFill>
                            <a:srgbClr val="000000"/>
                          </a:solidFill>
                          <a:effectLst/>
                          <a:latin typeface="Arial Narrow" panose="020B0606020202030204" pitchFamily="34" charset="0"/>
                        </a:rPr>
                        <a:t>technical specifications developed</a:t>
                      </a: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Project </a:t>
                      </a:r>
                      <a:r>
                        <a:rPr lang="en-ZA" sz="1600" b="0" i="0" u="none" strike="noStrike" dirty="0">
                          <a:solidFill>
                            <a:srgbClr val="000000"/>
                          </a:solidFill>
                          <a:effectLst/>
                          <a:latin typeface="Arial Narrow" panose="020B0606020202030204" pitchFamily="34" charset="0"/>
                        </a:rPr>
                        <a:t>scope, </a:t>
                      </a:r>
                      <a:r>
                        <a:rPr lang="en-ZA" sz="1600" b="0" i="0" u="none" strike="noStrike" dirty="0" smtClean="0">
                          <a:solidFill>
                            <a:srgbClr val="000000"/>
                          </a:solidFill>
                          <a:effectLst/>
                          <a:latin typeface="Arial Narrow" panose="020B0606020202030204" pitchFamily="34" charset="0"/>
                        </a:rPr>
                        <a:t>functional </a:t>
                      </a:r>
                      <a:r>
                        <a:rPr lang="en-ZA" sz="1600" b="0" i="0" u="none" strike="noStrike" dirty="0">
                          <a:solidFill>
                            <a:srgbClr val="000000"/>
                          </a:solidFill>
                          <a:effectLst/>
                          <a:latin typeface="Arial Narrow" panose="020B0606020202030204" pitchFamily="34" charset="0"/>
                        </a:rPr>
                        <a:t>and</a:t>
                      </a:r>
                      <a:br>
                        <a:rPr lang="en-ZA" sz="1600" b="0" i="0" u="none" strike="noStrike" dirty="0">
                          <a:solidFill>
                            <a:srgbClr val="000000"/>
                          </a:solidFill>
                          <a:effectLst/>
                          <a:latin typeface="Arial Narrow" panose="020B0606020202030204" pitchFamily="34" charset="0"/>
                        </a:rPr>
                      </a:br>
                      <a:r>
                        <a:rPr lang="en-ZA" sz="1600" b="0" i="0" u="none" strike="noStrike" dirty="0">
                          <a:solidFill>
                            <a:srgbClr val="000000"/>
                          </a:solidFill>
                          <a:effectLst/>
                          <a:latin typeface="Arial Narrow" panose="020B0606020202030204" pitchFamily="34" charset="0"/>
                        </a:rPr>
                        <a:t>technical specifications has been developed</a:t>
                      </a:r>
                      <a:br>
                        <a:rPr lang="en-ZA" sz="1600" b="0" i="0" u="none" strike="noStrike" dirty="0">
                          <a:solidFill>
                            <a:srgbClr val="000000"/>
                          </a:solidFill>
                          <a:effectLst/>
                          <a:latin typeface="Arial Narrow" panose="020B0606020202030204" pitchFamily="34" charset="0"/>
                        </a:rPr>
                      </a:br>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2000">
                <a:tc vMerge="1">
                  <a:txBody>
                    <a:bodyPr/>
                    <a:lstStyle/>
                    <a:p>
                      <a:endParaRPr lang="en-ZA"/>
                    </a:p>
                  </a:txBody>
                  <a:tcPr/>
                </a:tc>
                <a:tc vMerge="1">
                  <a:txBody>
                    <a:bodyPr/>
                    <a:lstStyle/>
                    <a:p>
                      <a:endParaRPr lang="en-ZA"/>
                    </a:p>
                  </a:txBody>
                  <a:tcPr/>
                </a:tc>
                <a:tc>
                  <a:txBody>
                    <a:bodyPr/>
                    <a:lstStyle/>
                    <a:p>
                      <a:pPr algn="just" fontAlgn="t"/>
                      <a:r>
                        <a:rPr lang="en-ZA" sz="1600" b="0" i="0" u="none" strike="noStrike" dirty="0">
                          <a:solidFill>
                            <a:srgbClr val="000000"/>
                          </a:solidFill>
                          <a:effectLst/>
                          <a:latin typeface="Arial Narrow" panose="020B0606020202030204" pitchFamily="34" charset="0"/>
                        </a:rPr>
                        <a:t>Content for mobile app consolidated.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Content </a:t>
                      </a:r>
                      <a:r>
                        <a:rPr lang="en-ZA" sz="1600" b="0" i="0" u="none" strike="noStrike" dirty="0">
                          <a:solidFill>
                            <a:srgbClr val="000000"/>
                          </a:solidFill>
                          <a:effectLst/>
                          <a:latin typeface="Arial Narrow" panose="020B0606020202030204" pitchFamily="34" charset="0"/>
                        </a:rPr>
                        <a:t>for  mobile app was consolidated. </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36</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489450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949812285"/>
              </p:ext>
            </p:extLst>
          </p:nvPr>
        </p:nvGraphicFramePr>
        <p:xfrm>
          <a:off x="1828800" y="152401"/>
          <a:ext cx="7010400" cy="6263882"/>
        </p:xfrm>
        <a:graphic>
          <a:graphicData uri="http://schemas.openxmlformats.org/drawingml/2006/table">
            <a:tbl>
              <a:tblPr/>
              <a:tblGrid>
                <a:gridCol w="1447800"/>
                <a:gridCol w="1371600"/>
                <a:gridCol w="1828800"/>
                <a:gridCol w="2362200"/>
              </a:tblGrid>
              <a:tr h="276117">
                <a:tc gridSpan="4">
                  <a:txBody>
                    <a:bodyPr/>
                    <a:lstStyle/>
                    <a:p>
                      <a:pPr algn="just"/>
                      <a:r>
                        <a:rPr lang="en-ZA" sz="1300" b="1" kern="1200" dirty="0" smtClean="0">
                          <a:solidFill>
                            <a:schemeClr val="tx1"/>
                          </a:solidFill>
                          <a:latin typeface="Arial Narrow" pitchFamily="34" charset="0"/>
                          <a:ea typeface="+mn-ea"/>
                          <a:cs typeface="+mn-cs"/>
                        </a:rPr>
                        <a:t>Strategic objective: To facilitate tourism capacity-building programmes.</a:t>
                      </a:r>
                      <a:endParaRPr lang="en-GB" sz="13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5382">
                <a:tc>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300" b="1" dirty="0" smtClean="0">
                          <a:solidFill>
                            <a:schemeClr val="tx1"/>
                          </a:solidFill>
                          <a:latin typeface="Arial Narrow" pitchFamily="34" charset="0"/>
                          <a:cs typeface="Arial" pitchFamily="34" charset="0"/>
                        </a:rPr>
                        <a:t>Quarterly Targets</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Arial Narrow" pitchFamily="34" charset="0"/>
                          <a:cs typeface="Arial" pitchFamily="34" charset="0"/>
                        </a:rPr>
                        <a:t>Actual</a:t>
                      </a:r>
                      <a:r>
                        <a:rPr lang="en-US" sz="1300" b="1" baseline="0" dirty="0" smtClean="0">
                          <a:solidFill>
                            <a:schemeClr val="tx1"/>
                          </a:solidFill>
                          <a:latin typeface="Arial Narrow" pitchFamily="34" charset="0"/>
                          <a:cs typeface="Arial" pitchFamily="34" charset="0"/>
                        </a:rPr>
                        <a:t> Performance</a:t>
                      </a:r>
                      <a:endParaRPr lang="en-US" sz="13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4646402">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8"/>
                        <a:tabLst/>
                        <a:defRPr/>
                      </a:pPr>
                      <a:r>
                        <a:rPr lang="en-ZA" sz="1300" b="0" i="0" u="none" strike="noStrike" dirty="0" smtClean="0">
                          <a:solidFill>
                            <a:srgbClr val="000000"/>
                          </a:solidFill>
                          <a:latin typeface="Arial Narrow" pitchFamily="34" charset="0"/>
                        </a:rPr>
                        <a:t>Number of information systems, services and frameworks developed, implemented</a:t>
                      </a:r>
                      <a:r>
                        <a:rPr lang="en-ZA" sz="1300" b="0" i="0" u="none" strike="noStrike" baseline="0" dirty="0" smtClean="0">
                          <a:solidFill>
                            <a:srgbClr val="000000"/>
                          </a:solidFill>
                          <a:latin typeface="Arial Narrow" pitchFamily="34" charset="0"/>
                        </a:rPr>
                        <a:t> </a:t>
                      </a:r>
                      <a:r>
                        <a:rPr lang="en-ZA" sz="1300" b="0" i="0" u="none" strike="noStrike" dirty="0" smtClean="0">
                          <a:solidFill>
                            <a:srgbClr val="000000"/>
                          </a:solidFill>
                          <a:latin typeface="Arial Narrow" pitchFamily="34" charset="0"/>
                        </a:rPr>
                        <a:t>and maintained.</a:t>
                      </a:r>
                      <a:endParaRPr lang="en-US" sz="13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300" b="1" dirty="0" smtClean="0">
                          <a:latin typeface="Arial Narrow" panose="020B0606020202030204" pitchFamily="34" charset="0"/>
                        </a:rPr>
                        <a:t>Two mobile applications:</a:t>
                      </a:r>
                    </a:p>
                    <a:p>
                      <a:pPr marL="176213" indent="-176213" algn="just">
                        <a:buFont typeface="+mj-lt"/>
                        <a:buAutoNum type="arabicPeriod"/>
                      </a:pPr>
                      <a:r>
                        <a:rPr lang="en-ZA" sz="1300" dirty="0" smtClean="0">
                          <a:latin typeface="Arial Narrow" panose="020B0606020202030204" pitchFamily="34" charset="0"/>
                        </a:rPr>
                        <a:t>Mobile application (Mobile app) for tourist guides developed.</a:t>
                      </a:r>
                      <a:endParaRPr lang="en-ZA" sz="1300" dirty="0">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dirty="0" smtClean="0">
                          <a:solidFill>
                            <a:srgbClr val="000000"/>
                          </a:solidFill>
                          <a:effectLst/>
                          <a:latin typeface="Arial Narrow" panose="020B0606020202030204" pitchFamily="34" charset="0"/>
                        </a:rPr>
                        <a:t>Service provider appointed to develop the mobile app.</a:t>
                      </a:r>
                      <a:endParaRPr lang="en-ZA" sz="13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pitchFamily="34" charset="0"/>
                          <a:ea typeface="+mn-ea"/>
                          <a:cs typeface="+mn-cs"/>
                        </a:rPr>
                        <a:t>Service provider  to develop the mobile app was not appointed. However, the Terms of Reference for the appointment of the service provider have been developed.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1" i="1" u="none" strike="noStrike" kern="1200" cap="none" spc="0" normalizeH="0" baseline="0" noProof="0" dirty="0" smtClean="0">
                          <a:ln>
                            <a:noFill/>
                          </a:ln>
                          <a:solidFill>
                            <a:schemeClr val="tx1"/>
                          </a:solidFill>
                          <a:effectLst/>
                          <a:uLnTx/>
                          <a:uFillTx/>
                          <a:latin typeface="Arial Narrow" pitchFamily="34" charset="0"/>
                          <a:ea typeface="+mn-ea"/>
                          <a:cs typeface="+mn-cs"/>
                        </a:rPr>
                        <a:t>Reason for Variance: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pitchFamily="34" charset="0"/>
                          <a:ea typeface="+mn-ea"/>
                          <a:cs typeface="+mn-cs"/>
                        </a:rPr>
                        <a:t>The appointment of service provider to develop mobile app was delayed by the development of the specifications which took longer than initially planned due to difficulty in sourcing the required information.</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1" i="1" u="none" strike="noStrike" kern="1200" cap="none" spc="0" normalizeH="0" baseline="0" noProof="0" dirty="0" smtClean="0">
                          <a:ln>
                            <a:noFill/>
                          </a:ln>
                          <a:solidFill>
                            <a:schemeClr val="tx1"/>
                          </a:solidFill>
                          <a:effectLst/>
                          <a:uLnTx/>
                          <a:uFillTx/>
                          <a:latin typeface="Arial Narrow" pitchFamily="34" charset="0"/>
                          <a:ea typeface="+mn-ea"/>
                          <a:cs typeface="+mn-cs"/>
                        </a:rPr>
                        <a:t>Corrective Measure:</a:t>
                      </a:r>
                    </a:p>
                    <a:p>
                      <a:pPr algn="just"/>
                      <a:r>
                        <a:rPr lang="en-ZA" sz="1300" b="0" i="0" u="none" strike="noStrike" baseline="0" dirty="0" smtClean="0">
                          <a:solidFill>
                            <a:srgbClr val="000000"/>
                          </a:solidFill>
                          <a:latin typeface="Arial Narrow" panose="020B0606020202030204" pitchFamily="34" charset="0"/>
                        </a:rPr>
                        <a:t>The process to appoint the service provider will be expedited by using the minimum required time for advertising the tender. Coordination of all activities and resources will be closely monitored. The anticipated time for the appointment of the service provide is mid-August 2016.</a:t>
                      </a:r>
                    </a:p>
                  </a:txBody>
                  <a:tcPr marL="8640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53683">
                <a:tc vMerge="1">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indent="-166688" algn="just">
                        <a:buFont typeface="+mj-lt"/>
                        <a:buAutoNum type="arabicPeriod" startAt="2"/>
                      </a:pPr>
                      <a:r>
                        <a:rPr lang="en-ZA" sz="1300" dirty="0" smtClean="0">
                          <a:latin typeface="Arial Narrow" panose="020B0606020202030204" pitchFamily="34" charset="0"/>
                        </a:rPr>
                        <a:t>Mobile application for VICs developed.</a:t>
                      </a:r>
                      <a:endParaRPr lang="en-ZA" sz="1300" dirty="0">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dirty="0" smtClean="0">
                          <a:solidFill>
                            <a:srgbClr val="000000"/>
                          </a:solidFill>
                          <a:effectLst/>
                          <a:latin typeface="Arial Narrow" panose="020B0606020202030204" pitchFamily="34" charset="0"/>
                        </a:rPr>
                        <a:t>Project scope, functional and technical</a:t>
                      </a:r>
                      <a:r>
                        <a:rPr lang="en-ZA" sz="1300" b="0" i="0" u="none" strike="noStrike" baseline="0" dirty="0" smtClean="0">
                          <a:solidFill>
                            <a:srgbClr val="000000"/>
                          </a:solidFill>
                          <a:effectLst/>
                          <a:latin typeface="Arial Narrow" panose="020B0606020202030204" pitchFamily="34" charset="0"/>
                        </a:rPr>
                        <a:t> </a:t>
                      </a:r>
                      <a:r>
                        <a:rPr lang="en-ZA" sz="1300" b="0" i="0" u="none" strike="noStrike" dirty="0" smtClean="0">
                          <a:solidFill>
                            <a:srgbClr val="000000"/>
                          </a:solidFill>
                          <a:effectLst/>
                          <a:latin typeface="Arial Narrow" panose="020B0606020202030204" pitchFamily="34" charset="0"/>
                        </a:rPr>
                        <a:t>specifications developed.</a:t>
                      </a:r>
                      <a:endParaRPr lang="en-ZA" sz="13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Project scope, functional and technical</a:t>
                      </a:r>
                      <a:r>
                        <a:rPr lang="en-ZA" sz="1300" b="0" i="0" u="none" strike="noStrike" baseline="0" dirty="0" smtClean="0">
                          <a:solidFill>
                            <a:srgbClr val="000000"/>
                          </a:solidFill>
                          <a:effectLst/>
                          <a:latin typeface="Arial Narrow" panose="020B0606020202030204" pitchFamily="34" charset="0"/>
                        </a:rPr>
                        <a:t> </a:t>
                      </a:r>
                      <a:r>
                        <a:rPr lang="en-ZA" sz="1300" b="0" i="0" u="none" strike="noStrike" dirty="0" smtClean="0">
                          <a:solidFill>
                            <a:srgbClr val="000000"/>
                          </a:solidFill>
                          <a:effectLst/>
                          <a:latin typeface="Arial Narrow" panose="020B0606020202030204" pitchFamily="34" charset="0"/>
                        </a:rPr>
                        <a:t>specifications developed.</a:t>
                      </a:r>
                      <a:endParaRPr lang="en-ZA" sz="13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37</a:t>
            </a:fld>
            <a:endParaRPr lang="en-ZA" altLang="en-US" dirty="0"/>
          </a:p>
        </p:txBody>
      </p:sp>
      <p:sp>
        <p:nvSpPr>
          <p:cNvPr id="2" name="Footer Placeholder 1"/>
          <p:cNvSpPr>
            <a:spLocks noGrp="1"/>
          </p:cNvSpPr>
          <p:nvPr>
            <p:ph type="ftr" sz="quarter" idx="11"/>
          </p:nvPr>
        </p:nvSpPr>
        <p:spPr>
          <a:xfrm>
            <a:off x="3124200" y="6521888"/>
            <a:ext cx="3048000" cy="228600"/>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141811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326832843"/>
              </p:ext>
            </p:extLst>
          </p:nvPr>
        </p:nvGraphicFramePr>
        <p:xfrm>
          <a:off x="1755775" y="228601"/>
          <a:ext cx="6931025" cy="6020662"/>
        </p:xfrm>
        <a:graphic>
          <a:graphicData uri="http://schemas.openxmlformats.org/drawingml/2006/table">
            <a:tbl>
              <a:tblPr/>
              <a:tblGrid>
                <a:gridCol w="1368425"/>
                <a:gridCol w="1295400"/>
                <a:gridCol w="1600200"/>
                <a:gridCol w="2667000"/>
              </a:tblGrid>
              <a:tr h="240202">
                <a:tc gridSpan="4">
                  <a:txBody>
                    <a:bodyPr/>
                    <a:lstStyle/>
                    <a:p>
                      <a:pPr algn="just"/>
                      <a:r>
                        <a:rPr lang="en-ZA" sz="1300" b="1" kern="1200" dirty="0" smtClean="0">
                          <a:solidFill>
                            <a:schemeClr val="tx1"/>
                          </a:solidFill>
                          <a:latin typeface="Arial Narrow" pitchFamily="34" charset="0"/>
                          <a:ea typeface="+mn-ea"/>
                          <a:cs typeface="+mn-cs"/>
                        </a:rPr>
                        <a:t>Strategic objective: To facilitate tourism capacity-building programmes.</a:t>
                      </a:r>
                      <a:endParaRPr lang="en-GB" sz="1300" b="1" kern="1200" dirty="0" smtClean="0">
                        <a:solidFill>
                          <a:schemeClr val="tx1"/>
                        </a:solidFill>
                        <a:latin typeface="Arial Narrow" pitchFamily="34" charset="0"/>
                        <a:ea typeface="+mn-ea"/>
                        <a:cs typeface="+mn-cs"/>
                      </a:endParaRPr>
                    </a:p>
                  </a:txBody>
                  <a:tcPr marL="86403"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28346">
                <a:tc>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300" b="1" dirty="0" smtClean="0">
                          <a:solidFill>
                            <a:schemeClr val="tx1"/>
                          </a:solidFill>
                          <a:latin typeface="Arial Narrow" pitchFamily="34" charset="0"/>
                          <a:cs typeface="Arial" pitchFamily="34" charset="0"/>
                        </a:rPr>
                        <a:t>Quarterly Targets</a:t>
                      </a:r>
                      <a:endParaRPr lang="en-US" sz="1300" b="1" dirty="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Arial Narrow" pitchFamily="34" charset="0"/>
                          <a:cs typeface="Arial" pitchFamily="34" charset="0"/>
                        </a:rPr>
                        <a:t>Actual</a:t>
                      </a:r>
                      <a:r>
                        <a:rPr lang="en-US" sz="1300" b="1" baseline="0" dirty="0" smtClean="0">
                          <a:solidFill>
                            <a:schemeClr val="tx1"/>
                          </a:solidFill>
                          <a:latin typeface="Arial Narrow" pitchFamily="34" charset="0"/>
                          <a:cs typeface="Arial" pitchFamily="34" charset="0"/>
                        </a:rPr>
                        <a:t> Performance</a:t>
                      </a:r>
                      <a:endParaRPr lang="en-US" sz="1300" b="1" dirty="0" smtClean="0">
                        <a:solidFill>
                          <a:schemeClr val="tx1"/>
                        </a:solidFill>
                        <a:latin typeface="Arial Narrow" pitchFamily="34" charset="0"/>
                        <a:cs typeface="Arial" pitchFamily="34" charset="0"/>
                      </a:endParaRPr>
                    </a:p>
                  </a:txBody>
                  <a:tcPr marR="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48031">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8"/>
                        <a:tabLst/>
                        <a:defRPr/>
                      </a:pPr>
                      <a:r>
                        <a:rPr lang="en-ZA" sz="1300" b="0" i="0" u="none" strike="noStrike" dirty="0" smtClean="0">
                          <a:solidFill>
                            <a:srgbClr val="000000"/>
                          </a:solidFill>
                          <a:latin typeface="Arial Narrow" pitchFamily="34" charset="0"/>
                        </a:rPr>
                        <a:t>Number of information systems, services and frameworks developed, implemented</a:t>
                      </a:r>
                      <a:r>
                        <a:rPr lang="en-ZA" sz="1300" b="0" i="0" u="none" strike="noStrike" baseline="0" dirty="0" smtClean="0">
                          <a:solidFill>
                            <a:srgbClr val="000000"/>
                          </a:solidFill>
                          <a:latin typeface="Arial Narrow" pitchFamily="34" charset="0"/>
                        </a:rPr>
                        <a:t> </a:t>
                      </a:r>
                      <a:r>
                        <a:rPr lang="en-ZA" sz="1300" b="0" i="0" u="none" strike="noStrike" dirty="0" smtClean="0">
                          <a:solidFill>
                            <a:srgbClr val="000000"/>
                          </a:solidFill>
                          <a:latin typeface="Arial Narrow" pitchFamily="34" charset="0"/>
                        </a:rPr>
                        <a:t>and maintained.</a:t>
                      </a:r>
                      <a:endParaRPr lang="en-US" sz="13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42900" indent="-342900" algn="just">
                        <a:buFont typeface="+mj-lt"/>
                        <a:buAutoNum type="arabicPeriod" startAt="2"/>
                      </a:pPr>
                      <a:r>
                        <a:rPr lang="en-ZA" sz="1300" dirty="0" smtClean="0">
                          <a:latin typeface="Arial Narrow" panose="020B0606020202030204" pitchFamily="34" charset="0"/>
                        </a:rPr>
                        <a:t>Mobile application for VICs developed.</a:t>
                      </a:r>
                      <a:endParaRPr lang="en-ZA" sz="1300" dirty="0">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ZA" sz="1300" b="0" i="0" u="none" strike="noStrike" dirty="0" smtClean="0">
                          <a:solidFill>
                            <a:srgbClr val="000000"/>
                          </a:solidFill>
                          <a:effectLst/>
                          <a:latin typeface="Arial Narrow" panose="020B0606020202030204" pitchFamily="34" charset="0"/>
                        </a:rPr>
                        <a:t>Content for mobile app consolidated.</a:t>
                      </a:r>
                    </a:p>
                    <a:p>
                      <a:pPr algn="l" fontAlgn="t"/>
                      <a:endParaRPr lang="en-ZA" sz="1300" b="0" i="0" u="none" strike="noStrike" dirty="0">
                        <a:solidFill>
                          <a:srgbClr val="000000"/>
                        </a:solidFill>
                        <a:effectLst/>
                        <a:latin typeface="Arial Narrow" panose="020B0606020202030204" pitchFamily="34" charset="0"/>
                      </a:endParaRP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ZA" sz="1300" b="0" i="0" u="none" strike="noStrike" dirty="0" smtClean="0">
                          <a:solidFill>
                            <a:srgbClr val="000000"/>
                          </a:solidFill>
                          <a:effectLst/>
                          <a:latin typeface="Arial Narrow" panose="020B0606020202030204" pitchFamily="34" charset="0"/>
                        </a:rPr>
                        <a:t>Content for mobile app compiled.</a:t>
                      </a:r>
                      <a:endParaRPr lang="en-ZA" sz="1300" b="0" i="0" u="none" strike="noStrike" dirty="0">
                        <a:solidFill>
                          <a:srgbClr val="000000"/>
                        </a:solidFill>
                        <a:effectLst/>
                        <a:latin typeface="Arial Narrow" panose="020B0606020202030204" pitchFamily="34" charset="0"/>
                      </a:endParaRPr>
                    </a:p>
                  </a:txBody>
                  <a:tcPr marL="85725"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8420">
                <a:tc vMerge="1">
                  <a:txBody>
                    <a:bodyPr/>
                    <a:lstStyle/>
                    <a:p>
                      <a:endParaRPr lang="en-ZA"/>
                    </a:p>
                  </a:txBody>
                  <a:tcPr/>
                </a:tc>
                <a:tc vMerge="1">
                  <a:txBody>
                    <a:bodyPr/>
                    <a:lstStyle/>
                    <a:p>
                      <a:endParaRPr lang="en-ZA"/>
                    </a:p>
                  </a:txBody>
                  <a:tcPr/>
                </a:tc>
                <a:tc>
                  <a:txBody>
                    <a:bodyPr/>
                    <a:lstStyle/>
                    <a:p>
                      <a:pPr algn="just" fontAlgn="t"/>
                      <a:r>
                        <a:rPr lang="en-ZA" sz="1300" b="0" i="0" u="none" strike="noStrike" dirty="0" smtClean="0">
                          <a:solidFill>
                            <a:srgbClr val="000000"/>
                          </a:solidFill>
                          <a:effectLst/>
                          <a:latin typeface="Arial Narrow" panose="020B0606020202030204" pitchFamily="34" charset="0"/>
                        </a:rPr>
                        <a:t>Service provider appointed to develop the mobile app.</a:t>
                      </a:r>
                      <a:endParaRPr lang="en-ZA" sz="13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dirty="0" smtClean="0">
                          <a:solidFill>
                            <a:srgbClr val="000000"/>
                          </a:solidFill>
                          <a:effectLst/>
                          <a:latin typeface="Arial Narrow" panose="020B0606020202030204" pitchFamily="34" charset="0"/>
                        </a:rPr>
                        <a:t>Service provider  to develop the mobile app was not appointed. However, the Terms of Reference for the appointment of the service provider have been developed.</a:t>
                      </a:r>
                    </a:p>
                    <a:p>
                      <a:pPr algn="just" fontAlgn="t"/>
                      <a:endParaRPr lang="en-ZA" sz="1300" b="0" i="0" u="none" strike="noStrike" dirty="0" smtClean="0">
                        <a:solidFill>
                          <a:srgbClr val="000000"/>
                        </a:solidFill>
                        <a:effectLst/>
                        <a:latin typeface="Arial Narrow" panose="020B0606020202030204" pitchFamily="34" charset="0"/>
                      </a:endParaRPr>
                    </a:p>
                    <a:p>
                      <a:pPr algn="just" fontAlgn="t"/>
                      <a:r>
                        <a:rPr lang="en-ZA" sz="1300" b="1" i="1" u="none" strike="noStrike" dirty="0" smtClean="0">
                          <a:solidFill>
                            <a:srgbClr val="000000"/>
                          </a:solidFill>
                          <a:effectLst/>
                          <a:latin typeface="Arial Narrow" panose="020B0606020202030204" pitchFamily="34" charset="0"/>
                        </a:rPr>
                        <a:t>Reason for</a:t>
                      </a:r>
                      <a:r>
                        <a:rPr lang="en-ZA" sz="1300" b="1" i="1" u="none" strike="noStrike" baseline="0" dirty="0" smtClean="0">
                          <a:solidFill>
                            <a:srgbClr val="000000"/>
                          </a:solidFill>
                          <a:effectLst/>
                          <a:latin typeface="Arial Narrow" panose="020B0606020202030204" pitchFamily="34" charset="0"/>
                        </a:rPr>
                        <a:t> Variance:</a:t>
                      </a:r>
                      <a:endParaRPr lang="en-ZA" sz="1300" b="1" i="1" u="none" strike="noStrike" dirty="0" smtClean="0">
                        <a:solidFill>
                          <a:srgbClr val="000000"/>
                        </a:solidFill>
                        <a:effectLst/>
                        <a:latin typeface="Arial Narrow" panose="020B0606020202030204" pitchFamily="34" charset="0"/>
                      </a:endParaRPr>
                    </a:p>
                    <a:p>
                      <a:pPr algn="just"/>
                      <a:r>
                        <a:rPr lang="en-ZA" sz="1300" b="0" i="0" u="none" strike="noStrike" baseline="0" dirty="0" smtClean="0">
                          <a:solidFill>
                            <a:srgbClr val="000000"/>
                          </a:solidFill>
                          <a:latin typeface="Arial Narrow" panose="020B0606020202030204" pitchFamily="34" charset="0"/>
                        </a:rPr>
                        <a:t>The appointment of service provider to develop mobile app was delayed by the development of the specifications which took longer than initially planned due to difficulty in sourcing the required information.</a:t>
                      </a:r>
                    </a:p>
                    <a:p>
                      <a:pPr algn="just"/>
                      <a:endParaRPr lang="en-ZA" sz="1300" b="0" i="0" u="none" strike="noStrike" baseline="0" dirty="0" smtClean="0">
                        <a:solidFill>
                          <a:srgbClr val="000000"/>
                        </a:solidFill>
                        <a:latin typeface="Arial Narrow" panose="020B0606020202030204" pitchFamily="34" charset="0"/>
                      </a:endParaRPr>
                    </a:p>
                    <a:p>
                      <a:pPr algn="just"/>
                      <a:r>
                        <a:rPr lang="en-ZA" sz="1300" b="1" i="1" u="none" strike="noStrike" baseline="0" dirty="0" smtClean="0">
                          <a:solidFill>
                            <a:srgbClr val="000000"/>
                          </a:solidFill>
                          <a:latin typeface="Arial Narrow" panose="020B0606020202030204" pitchFamily="34" charset="0"/>
                        </a:rPr>
                        <a:t>Corrective Measure:</a:t>
                      </a:r>
                    </a:p>
                    <a:p>
                      <a:pPr algn="just"/>
                      <a:r>
                        <a:rPr lang="en-ZA" sz="1300" b="0" i="0" u="none" strike="noStrike" baseline="0" dirty="0" smtClean="0">
                          <a:solidFill>
                            <a:srgbClr val="000000"/>
                          </a:solidFill>
                          <a:latin typeface="Arial Narrow" panose="020B0606020202030204" pitchFamily="34" charset="0"/>
                        </a:rPr>
                        <a:t>The process to appoint the service provider will be expedited by using the minimum required time for advertising the tender. Coordination of all activities and resources will be closely monitored. The anticipated time for the appointment of the service provide is mid-August 2016.</a:t>
                      </a:r>
                      <a:endParaRPr lang="en-ZA" sz="1300" b="0" i="0" u="none" strike="noStrike" baseline="0" dirty="0" smtClean="0">
                        <a:solidFill>
                          <a:srgbClr val="000000"/>
                        </a:solidFill>
                        <a:latin typeface="Arial" panose="020B060402020202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38</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121860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230342347"/>
              </p:ext>
            </p:extLst>
          </p:nvPr>
        </p:nvGraphicFramePr>
        <p:xfrm>
          <a:off x="1828799" y="457200"/>
          <a:ext cx="6849036" cy="3581400"/>
        </p:xfrm>
        <a:graphic>
          <a:graphicData uri="http://schemas.openxmlformats.org/drawingml/2006/table">
            <a:tbl>
              <a:tblPr/>
              <a:tblGrid>
                <a:gridCol w="1935596"/>
                <a:gridCol w="1488921"/>
                <a:gridCol w="1637813"/>
                <a:gridCol w="1786706"/>
              </a:tblGrid>
              <a:tr h="464228">
                <a:tc gridSpan="4">
                  <a:txBody>
                    <a:bodyPr/>
                    <a:lstStyle/>
                    <a:p>
                      <a:pPr algn="just"/>
                      <a:r>
                        <a:rPr lang="en-ZA" sz="1600" b="1" kern="1200" dirty="0" smtClean="0">
                          <a:solidFill>
                            <a:schemeClr val="tx1"/>
                          </a:solidFill>
                          <a:latin typeface="Arial Narrow" pitchFamily="34" charset="0"/>
                          <a:ea typeface="+mn-ea"/>
                          <a:cs typeface="+mn-cs"/>
                        </a:rPr>
                        <a:t>Strategic objective: To facilitate tourism capacity-building programmes.</a:t>
                      </a:r>
                      <a:endParaRPr lang="en-GB" sz="1600" b="1" kern="1200" dirty="0" smtClean="0">
                        <a:solidFill>
                          <a:schemeClr val="tx1"/>
                        </a:solidFill>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78772">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371600">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8"/>
                        <a:tabLst/>
                        <a:defRPr/>
                      </a:pPr>
                      <a:r>
                        <a:rPr lang="en-ZA" sz="1600" b="0" i="0" u="none" strike="noStrike" dirty="0" smtClean="0">
                          <a:solidFill>
                            <a:srgbClr val="000000"/>
                          </a:solidFill>
                          <a:latin typeface="Arial Narrow" pitchFamily="34" charset="0"/>
                        </a:rPr>
                        <a:t>Number of information systems, services and frameworks developed, implemented</a:t>
                      </a:r>
                      <a:r>
                        <a:rPr lang="en-ZA" sz="1600" b="0" i="0" u="none" strike="noStrike" baseline="0" dirty="0" smtClean="0">
                          <a:solidFill>
                            <a:srgbClr val="000000"/>
                          </a:solidFill>
                          <a:latin typeface="Arial Narrow" pitchFamily="34" charset="0"/>
                        </a:rPr>
                        <a:t> </a:t>
                      </a:r>
                      <a:r>
                        <a:rPr lang="en-ZA" sz="1600" b="0" i="0" u="none" strike="noStrike" dirty="0" smtClean="0">
                          <a:solidFill>
                            <a:srgbClr val="000000"/>
                          </a:solidFill>
                          <a:latin typeface="Arial Narrow" pitchFamily="34" charset="0"/>
                        </a:rPr>
                        <a:t>and maintained.</a:t>
                      </a: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Two NTIGs maintained at KSIA and ORTIA.</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Two operational reports developed and approved for KSIA and ORTIA NTIG.</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Two </a:t>
                      </a:r>
                      <a:r>
                        <a:rPr lang="en-ZA" sz="1600" b="0" i="0" u="none" strike="noStrike" dirty="0">
                          <a:solidFill>
                            <a:srgbClr val="000000"/>
                          </a:solidFill>
                          <a:effectLst/>
                          <a:latin typeface="Arial Narrow" panose="020B0606020202030204" pitchFamily="34" charset="0"/>
                        </a:rPr>
                        <a:t>operational reports have been developed and approved for KSIA and ORTIA NTIG.</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vMerge="1">
                  <a:txBody>
                    <a:bodyPr/>
                    <a:lstStyle/>
                    <a:p>
                      <a:endParaRPr lang="en-ZA"/>
                    </a:p>
                  </a:txBody>
                  <a:tcPr/>
                </a:tc>
                <a:tc>
                  <a:txBody>
                    <a:bodyPr/>
                    <a:lstStyle/>
                    <a:p>
                      <a:pPr algn="just" fontAlgn="t"/>
                      <a:r>
                        <a:rPr lang="en-ZA" sz="1600" b="0" i="0" u="none" strike="noStrike" dirty="0">
                          <a:solidFill>
                            <a:srgbClr val="000000"/>
                          </a:solidFill>
                          <a:effectLst/>
                          <a:latin typeface="Arial Narrow" panose="020B0606020202030204" pitchFamily="34" charset="0"/>
                        </a:rPr>
                        <a:t>One NTIG enhanced at ORTIA.</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a:solidFill>
                            <a:srgbClr val="000000"/>
                          </a:solidFill>
                          <a:effectLst/>
                          <a:latin typeface="Arial Narrow" panose="020B0606020202030204" pitchFamily="34" charset="0"/>
                        </a:rPr>
                        <a:t>Enhancement plan for ORTIA NTIG developed and approved.</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Enhancement </a:t>
                      </a:r>
                      <a:r>
                        <a:rPr lang="en-ZA" sz="1600" b="0" i="0" u="none" strike="noStrike" dirty="0">
                          <a:solidFill>
                            <a:srgbClr val="000000"/>
                          </a:solidFill>
                          <a:effectLst/>
                          <a:latin typeface="Arial Narrow" panose="020B0606020202030204" pitchFamily="34" charset="0"/>
                        </a:rPr>
                        <a:t>plan for ORTIA NTIG has been </a:t>
                      </a:r>
                      <a:r>
                        <a:rPr lang="en-ZA" sz="1600" b="0" i="0" u="none" strike="noStrike" dirty="0" smtClean="0">
                          <a:solidFill>
                            <a:srgbClr val="000000"/>
                          </a:solidFill>
                          <a:effectLst/>
                          <a:latin typeface="Arial Narrow" panose="020B0606020202030204" pitchFamily="34" charset="0"/>
                        </a:rPr>
                        <a:t>developed.</a:t>
                      </a:r>
                      <a:endParaRPr lang="en-ZA" sz="1600" b="0" i="0" u="none" strike="noStrike" dirty="0">
                        <a:solidFill>
                          <a:srgbClr val="00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293462A1-61B0-495A-8AA0-5F7BCE45609D}" type="slidenum">
              <a:rPr lang="en-ZA" altLang="en-US" smtClean="0"/>
              <a:pPr>
                <a:defRPr/>
              </a:pPr>
              <a:t>39</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194404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905000" y="274638"/>
            <a:ext cx="6781800" cy="1143000"/>
          </a:xfrm>
          <a:gradFill>
            <a:gsLst>
              <a:gs pos="0">
                <a:schemeClr val="accent6">
                  <a:lumMod val="60000"/>
                  <a:lumOff val="40000"/>
                </a:schemeClr>
              </a:gs>
              <a:gs pos="64999">
                <a:srgbClr val="F0EBD5"/>
              </a:gs>
              <a:gs pos="100000">
                <a:srgbClr val="D1C39F"/>
              </a:gs>
            </a:gsLst>
            <a:path path="circle">
              <a:fillToRect l="100000" t="100000"/>
            </a:path>
          </a:gradFill>
          <a:ln>
            <a:solidFill>
              <a:schemeClr val="accent6">
                <a:lumMod val="75000"/>
              </a:schemeClr>
            </a:solidFill>
          </a:ln>
        </p:spPr>
        <p:txBody>
          <a:bodyPr rtlCol="0">
            <a:normAutofit/>
          </a:bodyPr>
          <a:lstStyle/>
          <a:p>
            <a:pPr eaLnBrk="1" fontAlgn="auto" hangingPunct="1">
              <a:spcAft>
                <a:spcPts val="0"/>
              </a:spcAft>
              <a:defRPr/>
            </a:pPr>
            <a:r>
              <a:rPr lang="en-US" sz="3200" b="1" dirty="0" smtClean="0">
                <a:latin typeface="Arial Narrow" panose="020B0606020202030204" pitchFamily="34" charset="0"/>
              </a:rPr>
              <a:t>Budget and Expenditure Review as at 30 June 2016</a:t>
            </a:r>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673297176"/>
              </p:ext>
            </p:extLst>
          </p:nvPr>
        </p:nvGraphicFramePr>
        <p:xfrm>
          <a:off x="1904999" y="1676400"/>
          <a:ext cx="6781802" cy="3244313"/>
        </p:xfrm>
        <a:graphic>
          <a:graphicData uri="http://schemas.openxmlformats.org/drawingml/2006/table">
            <a:tbl>
              <a:tblPr>
                <a:tableStyleId>{616DA210-FB5B-4158-B5E0-FEB733F419BA}</a:tableStyleId>
              </a:tblPr>
              <a:tblGrid>
                <a:gridCol w="3020345"/>
                <a:gridCol w="1144791"/>
                <a:gridCol w="1308333"/>
                <a:gridCol w="1308333"/>
              </a:tblGrid>
              <a:tr h="990600">
                <a:tc>
                  <a:txBody>
                    <a:bodyPr/>
                    <a:lstStyle/>
                    <a:p>
                      <a:pPr algn="ctr" fontAlgn="t"/>
                      <a:r>
                        <a:rPr lang="en-ZA" sz="1600" b="1" u="none" strike="noStrike" dirty="0">
                          <a:solidFill>
                            <a:schemeClr val="tx1"/>
                          </a:solidFill>
                          <a:effectLst/>
                          <a:latin typeface="Arial Narrow" panose="020B0606020202030204" pitchFamily="34" charset="0"/>
                        </a:rPr>
                        <a:t>Programme </a:t>
                      </a:r>
                      <a:endParaRPr lang="en-ZA" sz="1600" b="1" i="0" u="none" strike="noStrike" dirty="0">
                        <a:solidFill>
                          <a:schemeClr val="tx1"/>
                        </a:solidFill>
                        <a:effectLst/>
                        <a:latin typeface="Arial Narrow" panose="020B0606020202030204" pitchFamily="34" charset="0"/>
                      </a:endParaRPr>
                    </a:p>
                  </a:txBody>
                  <a:tcPr marL="9525" marR="9525" marT="9525" marB="0" anchor="ctr">
                    <a:solidFill>
                      <a:schemeClr val="bg1">
                        <a:lumMod val="75000"/>
                      </a:schemeClr>
                    </a:solidFill>
                  </a:tcPr>
                </a:tc>
                <a:tc>
                  <a:txBody>
                    <a:bodyPr/>
                    <a:lstStyle/>
                    <a:p>
                      <a:pPr algn="ctr" fontAlgn="t"/>
                      <a:r>
                        <a:rPr lang="en-ZA" sz="1600" b="1" u="none" strike="noStrike" dirty="0" smtClean="0">
                          <a:solidFill>
                            <a:schemeClr val="tx1"/>
                          </a:solidFill>
                          <a:effectLst/>
                          <a:latin typeface="Arial Narrow" panose="020B0606020202030204" pitchFamily="34" charset="0"/>
                        </a:rPr>
                        <a:t>ENE Budget (R’000) </a:t>
                      </a:r>
                      <a:endParaRPr lang="en-ZA" sz="1600" b="1" i="0" u="none" strike="noStrike" dirty="0">
                        <a:solidFill>
                          <a:schemeClr val="tx1"/>
                        </a:solidFill>
                        <a:effectLst/>
                        <a:latin typeface="Arial Narrow" panose="020B0606020202030204" pitchFamily="34" charset="0"/>
                      </a:endParaRPr>
                    </a:p>
                  </a:txBody>
                  <a:tcPr marL="9525" marR="9525" marT="9525" marB="0" anchor="ctr">
                    <a:solidFill>
                      <a:schemeClr val="bg1">
                        <a:lumMod val="75000"/>
                      </a:schemeClr>
                    </a:solidFill>
                  </a:tcPr>
                </a:tc>
                <a:tc>
                  <a:txBody>
                    <a:bodyPr/>
                    <a:lstStyle/>
                    <a:p>
                      <a:pPr algn="ctr" fontAlgn="t"/>
                      <a:r>
                        <a:rPr lang="en-ZA" sz="1600" b="1" u="none" strike="noStrike" dirty="0" smtClean="0">
                          <a:solidFill>
                            <a:schemeClr val="tx1"/>
                          </a:solidFill>
                          <a:effectLst/>
                          <a:latin typeface="Arial Narrow" panose="020B0606020202030204" pitchFamily="34" charset="0"/>
                        </a:rPr>
                        <a:t>Expenditure (R’000)</a:t>
                      </a:r>
                      <a:endParaRPr lang="en-ZA" sz="1600" b="1" i="0" u="none" strike="noStrike" dirty="0">
                        <a:solidFill>
                          <a:schemeClr val="tx1"/>
                        </a:solidFill>
                        <a:effectLst/>
                        <a:latin typeface="Arial Narrow" panose="020B0606020202030204" pitchFamily="34" charset="0"/>
                      </a:endParaRPr>
                    </a:p>
                  </a:txBody>
                  <a:tcPr marL="9525" marR="9525" marT="9525" marB="0" anchor="ctr">
                    <a:solidFill>
                      <a:schemeClr val="bg1">
                        <a:lumMod val="75000"/>
                      </a:schemeClr>
                    </a:solidFill>
                  </a:tcPr>
                </a:tc>
                <a:tc>
                  <a:txBody>
                    <a:bodyPr/>
                    <a:lstStyle/>
                    <a:p>
                      <a:pPr algn="ctr" fontAlgn="t"/>
                      <a:r>
                        <a:rPr lang="en-ZA" sz="1600" b="1" u="none" strike="noStrike" dirty="0">
                          <a:solidFill>
                            <a:schemeClr val="tx1"/>
                          </a:solidFill>
                          <a:effectLst/>
                          <a:latin typeface="Arial Narrow" panose="020B0606020202030204" pitchFamily="34" charset="0"/>
                        </a:rPr>
                        <a:t>Expenditure as per % of </a:t>
                      </a:r>
                      <a:r>
                        <a:rPr lang="en-ZA" sz="1600" b="1" u="none" strike="noStrike" dirty="0" smtClean="0">
                          <a:solidFill>
                            <a:schemeClr val="tx1"/>
                          </a:solidFill>
                          <a:effectLst/>
                          <a:latin typeface="Arial Narrow" panose="020B0606020202030204" pitchFamily="34" charset="0"/>
                        </a:rPr>
                        <a:t>ENE Budget</a:t>
                      </a:r>
                      <a:endParaRPr lang="en-ZA" sz="1600" b="1" i="0" u="none" strike="noStrike" dirty="0">
                        <a:solidFill>
                          <a:schemeClr val="tx1"/>
                        </a:solidFill>
                        <a:effectLst/>
                        <a:latin typeface="Arial Narrow" panose="020B0606020202030204" pitchFamily="34" charset="0"/>
                      </a:endParaRPr>
                    </a:p>
                  </a:txBody>
                  <a:tcPr marL="9525" marR="9525" marT="9525" marB="0" anchor="ctr">
                    <a:solidFill>
                      <a:schemeClr val="bg1">
                        <a:lumMod val="75000"/>
                      </a:schemeClr>
                    </a:solidFill>
                  </a:tcPr>
                </a:tc>
              </a:tr>
              <a:tr h="469375">
                <a:tc>
                  <a:txBody>
                    <a:bodyPr/>
                    <a:lstStyle/>
                    <a:p>
                      <a:pPr marL="86400" algn="l" fontAlgn="b">
                        <a:spcBef>
                          <a:spcPts val="24"/>
                        </a:spcBef>
                        <a:spcAft>
                          <a:spcPts val="24"/>
                        </a:spcAft>
                      </a:pPr>
                      <a:r>
                        <a:rPr lang="en-ZA" sz="1600" b="1" u="none" strike="noStrike" dirty="0">
                          <a:solidFill>
                            <a:schemeClr val="tx1"/>
                          </a:solidFill>
                          <a:effectLst/>
                          <a:latin typeface="Arial Narrow" panose="020B0606020202030204" pitchFamily="34" charset="0"/>
                        </a:rPr>
                        <a:t>1. </a:t>
                      </a:r>
                      <a:r>
                        <a:rPr lang="en-ZA" sz="1600" b="1" u="none" strike="noStrike" dirty="0" smtClean="0">
                          <a:solidFill>
                            <a:schemeClr val="tx1"/>
                          </a:solidFill>
                          <a:effectLst/>
                          <a:latin typeface="Arial Narrow" panose="020B0606020202030204" pitchFamily="34" charset="0"/>
                        </a:rPr>
                        <a:t> Administration </a:t>
                      </a:r>
                      <a:endParaRPr lang="en-ZA" sz="1600" b="1" i="0" u="none" strike="noStrike" dirty="0">
                        <a:solidFill>
                          <a:schemeClr val="tx1"/>
                        </a:solidFill>
                        <a:effectLst/>
                        <a:latin typeface="Arial Narrow" panose="020B0606020202030204" pitchFamily="34" charset="0"/>
                      </a:endParaRPr>
                    </a:p>
                  </a:txBody>
                  <a:tcPr marL="9525" marR="9525" marT="9525" marB="0" anchor="b"/>
                </a:tc>
                <a:tc>
                  <a:txBody>
                    <a:bodyPr/>
                    <a:lstStyle/>
                    <a:p>
                      <a:pPr algn="r" fontAlgn="b"/>
                      <a:r>
                        <a:rPr lang="en-ZA" sz="1600" b="0" i="0" u="none" strike="noStrike" dirty="0" smtClean="0">
                          <a:solidFill>
                            <a:srgbClr val="000000"/>
                          </a:solidFill>
                          <a:effectLst/>
                          <a:latin typeface="Arial Narrow" panose="020B0606020202030204" pitchFamily="34" charset="0"/>
                        </a:rPr>
                        <a:t>237 456</a:t>
                      </a:r>
                    </a:p>
                  </a:txBody>
                  <a:tcPr marL="6350" marR="6350" marT="6350" marB="0" anchor="b"/>
                </a:tc>
                <a:tc>
                  <a:txBody>
                    <a:bodyPr/>
                    <a:lstStyle/>
                    <a:p>
                      <a:pPr algn="r" fontAlgn="b"/>
                      <a:r>
                        <a:rPr lang="en-ZA" sz="1600" b="0" i="0" u="none" strike="noStrike" dirty="0" smtClean="0">
                          <a:solidFill>
                            <a:srgbClr val="000000"/>
                          </a:solidFill>
                          <a:effectLst/>
                          <a:latin typeface="Arial Narrow" panose="020B0606020202030204" pitchFamily="34" charset="0"/>
                        </a:rPr>
                        <a:t>44 388</a:t>
                      </a:r>
                      <a:endParaRPr lang="en-ZA" sz="16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ZA" sz="1600" b="0" i="0" u="none" strike="noStrike" dirty="0" smtClean="0">
                          <a:solidFill>
                            <a:srgbClr val="000000"/>
                          </a:solidFill>
                          <a:effectLst/>
                          <a:latin typeface="Arial Narrow" panose="020B0606020202030204" pitchFamily="34" charset="0"/>
                        </a:rPr>
                        <a:t>19%</a:t>
                      </a:r>
                      <a:endParaRPr lang="en-ZA" sz="1600" b="0" i="0" u="none" strike="noStrike" dirty="0">
                        <a:solidFill>
                          <a:srgbClr val="000000"/>
                        </a:solidFill>
                        <a:effectLst/>
                        <a:latin typeface="Arial Narrow" panose="020B0606020202030204" pitchFamily="34" charset="0"/>
                      </a:endParaRPr>
                    </a:p>
                  </a:txBody>
                  <a:tcPr marL="6350" marR="6350" marT="6350" marB="0" anchor="b"/>
                </a:tc>
              </a:tr>
              <a:tr h="445025">
                <a:tc>
                  <a:txBody>
                    <a:bodyPr/>
                    <a:lstStyle/>
                    <a:p>
                      <a:pPr marL="86400" algn="l" fontAlgn="b">
                        <a:spcBef>
                          <a:spcPts val="24"/>
                        </a:spcBef>
                        <a:spcAft>
                          <a:spcPts val="24"/>
                        </a:spcAft>
                      </a:pPr>
                      <a:r>
                        <a:rPr lang="en-ZA" sz="1600" b="1" u="none" strike="noStrike" dirty="0">
                          <a:solidFill>
                            <a:schemeClr val="tx1"/>
                          </a:solidFill>
                          <a:effectLst/>
                          <a:latin typeface="Arial Narrow" panose="020B0606020202030204" pitchFamily="34" charset="0"/>
                        </a:rPr>
                        <a:t>2. Policy </a:t>
                      </a:r>
                      <a:r>
                        <a:rPr lang="en-ZA" sz="1600" b="1" u="none" strike="noStrike" dirty="0" smtClean="0">
                          <a:solidFill>
                            <a:schemeClr val="tx1"/>
                          </a:solidFill>
                          <a:effectLst/>
                          <a:latin typeface="Arial Narrow" panose="020B0606020202030204" pitchFamily="34" charset="0"/>
                        </a:rPr>
                        <a:t>and</a:t>
                      </a:r>
                      <a:r>
                        <a:rPr lang="en-ZA" sz="1600" b="1" u="none" strike="noStrike" baseline="0" dirty="0" smtClean="0">
                          <a:solidFill>
                            <a:schemeClr val="tx1"/>
                          </a:solidFill>
                          <a:effectLst/>
                          <a:latin typeface="Arial Narrow" panose="020B0606020202030204" pitchFamily="34" charset="0"/>
                        </a:rPr>
                        <a:t> </a:t>
                      </a:r>
                      <a:r>
                        <a:rPr lang="en-ZA" sz="1600" b="1" u="none" strike="noStrike" dirty="0" smtClean="0">
                          <a:solidFill>
                            <a:schemeClr val="tx1"/>
                          </a:solidFill>
                          <a:effectLst/>
                          <a:latin typeface="Arial Narrow" panose="020B0606020202030204" pitchFamily="34" charset="0"/>
                        </a:rPr>
                        <a:t>Knowledge </a:t>
                      </a:r>
                      <a:r>
                        <a:rPr lang="en-ZA" sz="1600" b="1" u="none" strike="noStrike" dirty="0">
                          <a:solidFill>
                            <a:schemeClr val="tx1"/>
                          </a:solidFill>
                          <a:effectLst/>
                          <a:latin typeface="Arial Narrow" panose="020B0606020202030204" pitchFamily="34" charset="0"/>
                        </a:rPr>
                        <a:t>Services</a:t>
                      </a:r>
                      <a:endParaRPr lang="en-ZA" sz="1600" b="1" i="0" u="none" strike="noStrike" dirty="0">
                        <a:solidFill>
                          <a:schemeClr val="tx1"/>
                        </a:solidFill>
                        <a:effectLst/>
                        <a:latin typeface="Arial Narrow" panose="020B0606020202030204" pitchFamily="34" charset="0"/>
                      </a:endParaRPr>
                    </a:p>
                  </a:txBody>
                  <a:tcPr marL="9525" marR="9525" marT="9525" marB="0" anchor="b"/>
                </a:tc>
                <a:tc>
                  <a:txBody>
                    <a:bodyPr/>
                    <a:lstStyle/>
                    <a:p>
                      <a:pPr algn="r" fontAlgn="b"/>
                      <a:r>
                        <a:rPr lang="en-ZA" sz="1600" b="0" i="0" u="none" strike="noStrike" dirty="0" smtClean="0">
                          <a:solidFill>
                            <a:srgbClr val="000000"/>
                          </a:solidFill>
                          <a:effectLst/>
                          <a:latin typeface="Arial Narrow" panose="020B0606020202030204" pitchFamily="34" charset="0"/>
                        </a:rPr>
                        <a:t>1 272 613</a:t>
                      </a:r>
                      <a:endParaRPr lang="en-ZA" sz="16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r" fontAlgn="b"/>
                      <a:r>
                        <a:rPr lang="en-ZA" sz="1600" b="0" i="0" u="none" strike="noStrike" dirty="0" smtClean="0">
                          <a:solidFill>
                            <a:srgbClr val="000000"/>
                          </a:solidFill>
                          <a:effectLst/>
                          <a:latin typeface="Arial Narrow" panose="020B0606020202030204" pitchFamily="34" charset="0"/>
                        </a:rPr>
                        <a:t>636 685</a:t>
                      </a:r>
                      <a:endParaRPr lang="en-ZA" sz="16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ZA" sz="1600" b="0" i="0" u="none" strike="noStrike" dirty="0" smtClean="0">
                          <a:solidFill>
                            <a:srgbClr val="000000"/>
                          </a:solidFill>
                          <a:effectLst/>
                          <a:latin typeface="Arial Narrow" panose="020B0606020202030204" pitchFamily="34" charset="0"/>
                        </a:rPr>
                        <a:t>50%</a:t>
                      </a:r>
                      <a:endParaRPr lang="en-ZA" sz="1600" b="0" i="0" u="none" strike="noStrike" dirty="0">
                        <a:solidFill>
                          <a:srgbClr val="000000"/>
                        </a:solidFill>
                        <a:effectLst/>
                        <a:latin typeface="Arial Narrow" panose="020B0606020202030204" pitchFamily="34" charset="0"/>
                      </a:endParaRPr>
                    </a:p>
                  </a:txBody>
                  <a:tcPr marL="6350" marR="6350" marT="6350" marB="0" anchor="b"/>
                </a:tc>
              </a:tr>
              <a:tr h="472800">
                <a:tc>
                  <a:txBody>
                    <a:bodyPr/>
                    <a:lstStyle/>
                    <a:p>
                      <a:pPr marL="86400" algn="l" fontAlgn="b">
                        <a:spcBef>
                          <a:spcPts val="24"/>
                        </a:spcBef>
                        <a:spcAft>
                          <a:spcPts val="24"/>
                        </a:spcAft>
                      </a:pPr>
                      <a:r>
                        <a:rPr lang="en-ZA" sz="1600" b="1" u="none" strike="noStrike" dirty="0">
                          <a:solidFill>
                            <a:schemeClr val="tx1"/>
                          </a:solidFill>
                          <a:effectLst/>
                          <a:latin typeface="Arial Narrow" panose="020B0606020202030204" pitchFamily="34" charset="0"/>
                        </a:rPr>
                        <a:t>3. International Tourism</a:t>
                      </a:r>
                      <a:endParaRPr lang="en-ZA" sz="1600" b="1" i="0" u="none" strike="noStrike" dirty="0">
                        <a:solidFill>
                          <a:schemeClr val="tx1"/>
                        </a:solidFill>
                        <a:effectLst/>
                        <a:latin typeface="Arial Narrow" panose="020B0606020202030204" pitchFamily="34" charset="0"/>
                      </a:endParaRPr>
                    </a:p>
                  </a:txBody>
                  <a:tcPr marL="9525" marR="9525" marT="9525" marB="0" anchor="b"/>
                </a:tc>
                <a:tc>
                  <a:txBody>
                    <a:bodyPr/>
                    <a:lstStyle/>
                    <a:p>
                      <a:pPr algn="r" fontAlgn="b"/>
                      <a:r>
                        <a:rPr lang="en-ZA" sz="1600" b="0" i="0" u="none" strike="noStrike" dirty="0" smtClean="0">
                          <a:solidFill>
                            <a:srgbClr val="000000"/>
                          </a:solidFill>
                          <a:effectLst/>
                          <a:latin typeface="Arial Narrow" panose="020B0606020202030204" pitchFamily="34" charset="0"/>
                        </a:rPr>
                        <a:t>54 708</a:t>
                      </a:r>
                      <a:endParaRPr lang="en-ZA" sz="16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r" fontAlgn="b"/>
                      <a:r>
                        <a:rPr lang="en-ZA" sz="1600" b="0" i="0" u="none" strike="noStrike" dirty="0" smtClean="0">
                          <a:solidFill>
                            <a:srgbClr val="000000"/>
                          </a:solidFill>
                          <a:effectLst/>
                          <a:latin typeface="Arial Narrow" panose="020B0606020202030204" pitchFamily="34" charset="0"/>
                        </a:rPr>
                        <a:t>14 583</a:t>
                      </a:r>
                      <a:endParaRPr lang="en-ZA" sz="16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ZA" sz="1600" b="0" i="0" u="none" strike="noStrike" dirty="0" smtClean="0">
                          <a:solidFill>
                            <a:srgbClr val="000000"/>
                          </a:solidFill>
                          <a:effectLst/>
                          <a:latin typeface="Arial Narrow" panose="020B0606020202030204" pitchFamily="34" charset="0"/>
                        </a:rPr>
                        <a:t>27%</a:t>
                      </a:r>
                      <a:endParaRPr lang="en-ZA" sz="1600" b="0" i="0" u="none" strike="noStrike" dirty="0">
                        <a:solidFill>
                          <a:srgbClr val="000000"/>
                        </a:solidFill>
                        <a:effectLst/>
                        <a:latin typeface="Arial Narrow" panose="020B0606020202030204" pitchFamily="34" charset="0"/>
                      </a:endParaRPr>
                    </a:p>
                  </a:txBody>
                  <a:tcPr marL="6350" marR="6350" marT="6350" marB="0" anchor="b"/>
                </a:tc>
              </a:tr>
              <a:tr h="472800">
                <a:tc>
                  <a:txBody>
                    <a:bodyPr/>
                    <a:lstStyle/>
                    <a:p>
                      <a:pPr marL="86400" algn="l" fontAlgn="b">
                        <a:spcBef>
                          <a:spcPts val="24"/>
                        </a:spcBef>
                        <a:spcAft>
                          <a:spcPts val="24"/>
                        </a:spcAft>
                      </a:pPr>
                      <a:r>
                        <a:rPr lang="en-ZA" sz="1600" b="1" u="none" strike="noStrike" dirty="0">
                          <a:solidFill>
                            <a:schemeClr val="tx1"/>
                          </a:solidFill>
                          <a:effectLst/>
                          <a:latin typeface="Arial Narrow" panose="020B0606020202030204" pitchFamily="34" charset="0"/>
                        </a:rPr>
                        <a:t>4. Domestic Tourism</a:t>
                      </a:r>
                      <a:endParaRPr lang="en-ZA" sz="1600" b="1" i="0" u="none" strike="noStrike" dirty="0">
                        <a:solidFill>
                          <a:schemeClr val="tx1"/>
                        </a:solidFill>
                        <a:effectLst/>
                        <a:latin typeface="Arial Narrow" panose="020B0606020202030204" pitchFamily="34" charset="0"/>
                      </a:endParaRPr>
                    </a:p>
                  </a:txBody>
                  <a:tcPr marL="9525" marR="9525" marT="9525" marB="0" anchor="b"/>
                </a:tc>
                <a:tc>
                  <a:txBody>
                    <a:bodyPr/>
                    <a:lstStyle/>
                    <a:p>
                      <a:pPr algn="r" fontAlgn="b"/>
                      <a:r>
                        <a:rPr lang="en-ZA" sz="1600" b="0" i="0" u="none" strike="noStrike" dirty="0" smtClean="0">
                          <a:solidFill>
                            <a:srgbClr val="000000"/>
                          </a:solidFill>
                          <a:effectLst/>
                          <a:latin typeface="Arial Narrow" panose="020B0606020202030204" pitchFamily="34" charset="0"/>
                        </a:rPr>
                        <a:t>444 739</a:t>
                      </a:r>
                      <a:endParaRPr lang="en-ZA" sz="16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r" fontAlgn="b"/>
                      <a:r>
                        <a:rPr lang="en-ZA" sz="1600" b="0" i="0" u="none" strike="noStrike" dirty="0" smtClean="0">
                          <a:solidFill>
                            <a:srgbClr val="000000"/>
                          </a:solidFill>
                          <a:effectLst/>
                          <a:latin typeface="Arial Narrow" panose="020B0606020202030204" pitchFamily="34" charset="0"/>
                        </a:rPr>
                        <a:t>37 975</a:t>
                      </a:r>
                      <a:endParaRPr lang="en-ZA" sz="16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ZA" sz="1600" b="0" i="0" u="none" strike="noStrike" dirty="0" smtClean="0">
                          <a:solidFill>
                            <a:srgbClr val="000000"/>
                          </a:solidFill>
                          <a:effectLst/>
                          <a:latin typeface="Arial Narrow" panose="020B0606020202030204" pitchFamily="34" charset="0"/>
                        </a:rPr>
                        <a:t>9%</a:t>
                      </a:r>
                      <a:endParaRPr lang="en-ZA" sz="1600" b="0" i="0" u="none" strike="noStrike" dirty="0">
                        <a:solidFill>
                          <a:srgbClr val="000000"/>
                        </a:solidFill>
                        <a:effectLst/>
                        <a:latin typeface="Arial Narrow" panose="020B0606020202030204" pitchFamily="34" charset="0"/>
                      </a:endParaRPr>
                    </a:p>
                  </a:txBody>
                  <a:tcPr marL="6350" marR="6350" marT="6350" marB="0" anchor="b"/>
                </a:tc>
              </a:tr>
              <a:tr h="393713">
                <a:tc>
                  <a:txBody>
                    <a:bodyPr/>
                    <a:lstStyle/>
                    <a:p>
                      <a:pPr marL="86400" algn="l" fontAlgn="b">
                        <a:spcBef>
                          <a:spcPts val="24"/>
                        </a:spcBef>
                        <a:spcAft>
                          <a:spcPts val="24"/>
                        </a:spcAft>
                      </a:pPr>
                      <a:r>
                        <a:rPr lang="en-ZA" sz="1600" b="1" u="none" strike="noStrike" dirty="0">
                          <a:solidFill>
                            <a:schemeClr val="tx1"/>
                          </a:solidFill>
                          <a:effectLst/>
                          <a:latin typeface="Arial Narrow" panose="020B0606020202030204" pitchFamily="34" charset="0"/>
                        </a:rPr>
                        <a:t>Total </a:t>
                      </a:r>
                      <a:endParaRPr lang="en-ZA" sz="1600" b="1" i="0" u="none" strike="noStrike" dirty="0">
                        <a:solidFill>
                          <a:schemeClr val="tx1"/>
                        </a:solidFill>
                        <a:effectLst/>
                        <a:latin typeface="Arial Narrow" panose="020B0606020202030204" pitchFamily="34" charset="0"/>
                      </a:endParaRPr>
                    </a:p>
                  </a:txBody>
                  <a:tcPr marL="9525" marR="9525" marT="9525" marB="0" anchor="b"/>
                </a:tc>
                <a:tc>
                  <a:txBody>
                    <a:bodyPr/>
                    <a:lstStyle/>
                    <a:p>
                      <a:pPr marL="86400" algn="r" fontAlgn="b">
                        <a:spcBef>
                          <a:spcPts val="24"/>
                        </a:spcBef>
                        <a:spcAft>
                          <a:spcPts val="24"/>
                        </a:spcAft>
                      </a:pPr>
                      <a:r>
                        <a:rPr lang="en-ZA" sz="1600" b="1" i="0" u="none" strike="noStrike" dirty="0" smtClean="0">
                          <a:solidFill>
                            <a:schemeClr val="tx1"/>
                          </a:solidFill>
                          <a:effectLst/>
                          <a:latin typeface="Arial Narrow" panose="020B0606020202030204" pitchFamily="34" charset="0"/>
                        </a:rPr>
                        <a:t>2 009 516</a:t>
                      </a:r>
                      <a:endParaRPr lang="en-ZA" sz="1600" b="1" i="0" u="none" strike="noStrike" dirty="0">
                        <a:solidFill>
                          <a:schemeClr val="tx1"/>
                        </a:solidFill>
                        <a:effectLst/>
                        <a:latin typeface="Arial Narrow" panose="020B0606020202030204" pitchFamily="34" charset="0"/>
                      </a:endParaRPr>
                    </a:p>
                  </a:txBody>
                  <a:tcPr marL="9525" marR="9525" marT="9525" marB="0" anchor="b"/>
                </a:tc>
                <a:tc>
                  <a:txBody>
                    <a:bodyPr/>
                    <a:lstStyle/>
                    <a:p>
                      <a:pPr marL="86400" algn="r" fontAlgn="b">
                        <a:spcBef>
                          <a:spcPts val="24"/>
                        </a:spcBef>
                        <a:spcAft>
                          <a:spcPts val="24"/>
                        </a:spcAft>
                      </a:pPr>
                      <a:r>
                        <a:rPr lang="en-ZA" sz="1600" b="1" i="0" u="none" strike="noStrike" dirty="0" smtClean="0">
                          <a:solidFill>
                            <a:schemeClr val="tx1"/>
                          </a:solidFill>
                          <a:effectLst/>
                          <a:latin typeface="Arial Narrow" panose="020B0606020202030204" pitchFamily="34" charset="0"/>
                        </a:rPr>
                        <a:t>733 631</a:t>
                      </a:r>
                      <a:endParaRPr lang="en-ZA" sz="1600" b="1" i="0" u="none" strike="noStrike" dirty="0">
                        <a:solidFill>
                          <a:schemeClr val="tx1"/>
                        </a:solidFill>
                        <a:effectLst/>
                        <a:latin typeface="Arial Narrow" panose="020B0606020202030204" pitchFamily="34" charset="0"/>
                      </a:endParaRPr>
                    </a:p>
                  </a:txBody>
                  <a:tcPr marL="9525" marR="9525" marT="9525" marB="0" anchor="b"/>
                </a:tc>
                <a:tc>
                  <a:txBody>
                    <a:bodyPr/>
                    <a:lstStyle/>
                    <a:p>
                      <a:pPr marL="86400" algn="ctr" fontAlgn="b">
                        <a:spcBef>
                          <a:spcPts val="24"/>
                        </a:spcBef>
                        <a:spcAft>
                          <a:spcPts val="24"/>
                        </a:spcAft>
                      </a:pPr>
                      <a:r>
                        <a:rPr lang="en-ZA" sz="1600" b="1" i="0" u="none" strike="noStrike" dirty="0" smtClean="0">
                          <a:solidFill>
                            <a:schemeClr val="tx1"/>
                          </a:solidFill>
                          <a:effectLst/>
                          <a:latin typeface="Arial Narrow" panose="020B0606020202030204" pitchFamily="34" charset="0"/>
                        </a:rPr>
                        <a:t>37%</a:t>
                      </a:r>
                      <a:endParaRPr lang="en-ZA" sz="1600" b="1" i="0" u="none" strike="noStrike" dirty="0">
                        <a:solidFill>
                          <a:schemeClr val="tx1"/>
                        </a:solidFill>
                        <a:effectLst/>
                        <a:latin typeface="Arial Narrow" panose="020B0606020202030204" pitchFamily="34" charset="0"/>
                      </a:endParaRPr>
                    </a:p>
                  </a:txBody>
                  <a:tcPr marL="9525" marR="9525" marT="9525" marB="0" anchor="b"/>
                </a:tc>
              </a:tr>
            </a:tbl>
          </a:graphicData>
        </a:graphic>
      </p:graphicFrame>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rPr>
              <a:pPr/>
              <a:t>4</a:t>
            </a:fld>
            <a:endParaRPr lang="en-ZA" dirty="0">
              <a:solidFill>
                <a:prstClr val="black">
                  <a:tint val="75000"/>
                </a:prstClr>
              </a:solidFill>
            </a:endParaRPr>
          </a:p>
        </p:txBody>
      </p:sp>
      <p:sp>
        <p:nvSpPr>
          <p:cNvPr id="2" name="Footer Placeholder 1"/>
          <p:cNvSpPr>
            <a:spLocks noGrp="1"/>
          </p:cNvSpPr>
          <p:nvPr>
            <p:ph type="ftr" sz="quarter" idx="11"/>
          </p:nvPr>
        </p:nvSpPr>
        <p:spPr>
          <a:xfrm>
            <a:off x="3124200" y="6356350"/>
            <a:ext cx="2971800" cy="365125"/>
          </a:xfrm>
        </p:spPr>
        <p:txBody>
          <a:bodyPr/>
          <a:lstStyle/>
          <a:p>
            <a:r>
              <a:rPr lang="en-ZA" dirty="0" smtClean="0">
                <a:solidFill>
                  <a:prstClr val="black">
                    <a:tint val="75000"/>
                  </a:prstClr>
                </a:solidFill>
              </a:rPr>
              <a:t>2016-17 Quarter 1 Report - Preliminary Data</a:t>
            </a:r>
            <a:endParaRPr lang="en-ZA" dirty="0">
              <a:solidFill>
                <a:prstClr val="black">
                  <a:tint val="75000"/>
                </a:prstClr>
              </a:solidFill>
            </a:endParaRPr>
          </a:p>
        </p:txBody>
      </p:sp>
    </p:spTree>
    <p:extLst>
      <p:ext uri="{BB962C8B-B14F-4D97-AF65-F5344CB8AC3E}">
        <p14:creationId xmlns:p14="http://schemas.microsoft.com/office/powerpoint/2010/main" val="13637995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752600" y="1981200"/>
            <a:ext cx="6934200" cy="2590800"/>
          </a:xfrm>
          <a:prstGeom prst="rect">
            <a:avLst/>
          </a:prstGeom>
        </p:spPr>
        <p:txBody>
          <a:bodyPr/>
          <a:lstStyle/>
          <a:p>
            <a:pPr algn="ctr" eaLnBrk="0" hangingPunct="0">
              <a:defRPr/>
            </a:pPr>
            <a:r>
              <a:rPr lang="en-US" sz="4000" b="1" kern="0" dirty="0" smtClean="0">
                <a:latin typeface="Arial Narrow" pitchFamily="34" charset="0"/>
                <a:ea typeface="+mj-ea"/>
                <a:cs typeface="+mj-cs"/>
              </a:rPr>
              <a:t>PROGRAMME 3</a:t>
            </a:r>
          </a:p>
          <a:p>
            <a:pPr algn="ctr" eaLnBrk="0" hangingPunct="0">
              <a:defRPr/>
            </a:pPr>
            <a:endParaRPr lang="en-US" sz="4000" b="1" kern="0" dirty="0">
              <a:latin typeface="Arial Narrow" pitchFamily="34" charset="0"/>
              <a:ea typeface="+mj-ea"/>
              <a:cs typeface="+mj-cs"/>
            </a:endParaRPr>
          </a:p>
          <a:p>
            <a:pPr algn="ctr" eaLnBrk="0" hangingPunct="0">
              <a:defRPr/>
            </a:pPr>
            <a:r>
              <a:rPr lang="en-ZA" sz="4000" b="1" dirty="0" smtClean="0">
                <a:latin typeface="Arial Narrow" pitchFamily="34" charset="0"/>
              </a:rPr>
              <a:t>INTERNATIONAL TOURISM MANAGEMENT</a:t>
            </a:r>
            <a:r>
              <a:rPr lang="en-US" sz="4000" b="1" kern="0" dirty="0">
                <a:solidFill>
                  <a:srgbClr val="FF0000"/>
                </a:solidFill>
                <a:latin typeface="Arial Narrow" pitchFamily="34" charset="0"/>
                <a:ea typeface="+mj-ea"/>
                <a:cs typeface="+mj-cs"/>
              </a:rPr>
              <a:t/>
            </a:r>
            <a:br>
              <a:rPr lang="en-US" sz="4000" b="1" kern="0" dirty="0">
                <a:solidFill>
                  <a:srgbClr val="FF0000"/>
                </a:solidFill>
                <a:latin typeface="Arial Narrow" pitchFamily="34" charset="0"/>
                <a:ea typeface="+mj-ea"/>
                <a:cs typeface="+mj-cs"/>
              </a:rPr>
            </a:br>
            <a:r>
              <a:rPr lang="en-US" sz="4000" b="1" kern="0" dirty="0">
                <a:solidFill>
                  <a:srgbClr val="1F497D"/>
                </a:solidFill>
                <a:latin typeface="Arial Narrow" pitchFamily="34" charset="0"/>
                <a:ea typeface="+mj-ea"/>
                <a:cs typeface="+mj-cs"/>
              </a:rPr>
              <a:t/>
            </a:r>
            <a:br>
              <a:rPr lang="en-US" sz="4000" b="1" kern="0" dirty="0">
                <a:solidFill>
                  <a:srgbClr val="1F497D"/>
                </a:solidFill>
                <a:latin typeface="Arial Narrow" pitchFamily="34" charset="0"/>
                <a:ea typeface="+mj-ea"/>
                <a:cs typeface="+mj-cs"/>
              </a:rPr>
            </a:br>
            <a:endParaRPr lang="en-US" sz="4000" b="1" kern="0" dirty="0">
              <a:solidFill>
                <a:srgbClr val="1F497D"/>
              </a:solidFill>
              <a:latin typeface="Arial Narrow" pitchFamily="34" charset="0"/>
              <a:ea typeface="+mj-ea"/>
              <a:cs typeface="+mj-cs"/>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pPr/>
              <a:t>40</a:t>
            </a:fld>
            <a:endParaRPr lang="en-ZA" dirty="0"/>
          </a:p>
        </p:txBody>
      </p:sp>
      <p:sp>
        <p:nvSpPr>
          <p:cNvPr id="2" name="Footer Placeholder 1"/>
          <p:cNvSpPr>
            <a:spLocks noGrp="1"/>
          </p:cNvSpPr>
          <p:nvPr>
            <p:ph type="ftr" sz="quarter" idx="11"/>
          </p:nvPr>
        </p:nvSpPr>
        <p:spPr>
          <a:xfrm>
            <a:off x="3124200" y="6356350"/>
            <a:ext cx="3048000" cy="365125"/>
          </a:xfrm>
        </p:spPr>
        <p:txBody>
          <a:bodyPr/>
          <a:lstStyle/>
          <a:p>
            <a:r>
              <a:rPr lang="en-ZA" dirty="0" smtClean="0"/>
              <a:t>2016-17 Quarter 1 Report - Preliminary Data</a:t>
            </a:r>
            <a:endParaRPr lang="en-ZA" dirty="0"/>
          </a:p>
        </p:txBody>
      </p:sp>
    </p:spTree>
    <p:extLst>
      <p:ext uri="{BB962C8B-B14F-4D97-AF65-F5344CB8AC3E}">
        <p14:creationId xmlns:p14="http://schemas.microsoft.com/office/powerpoint/2010/main" val="1387598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41</a:t>
            </a:fld>
            <a:endParaRPr lang="en-ZA" alt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4090801374"/>
              </p:ext>
            </p:extLst>
          </p:nvPr>
        </p:nvGraphicFramePr>
        <p:xfrm>
          <a:off x="1752600" y="381000"/>
          <a:ext cx="7241087" cy="2935605"/>
        </p:xfrm>
        <a:graphic>
          <a:graphicData uri="http://schemas.openxmlformats.org/drawingml/2006/table">
            <a:tbl>
              <a:tblPr firstRow="1" bandRow="1">
                <a:tableStyleId>{5C22544A-7EE6-4342-B048-85BDC9FD1C3A}</a:tableStyleId>
              </a:tblPr>
              <a:tblGrid>
                <a:gridCol w="1990837"/>
                <a:gridCol w="1824560"/>
                <a:gridCol w="1622060"/>
                <a:gridCol w="1803630"/>
              </a:tblGrid>
              <a:tr h="367067">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facilitate tourism capacity-building programmes.</a:t>
                      </a:r>
                      <a:endPar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rPr>
                        <a:t>Programme</a:t>
                      </a:r>
                      <a:r>
                        <a:rPr lang="en-US" sz="1600" b="1" baseline="0" dirty="0" smtClean="0">
                          <a:solidFill>
                            <a:schemeClr val="tx1"/>
                          </a:solidFill>
                          <a:latin typeface="Arial Narrow" pitchFamily="34" charset="0"/>
                        </a:rPr>
                        <a:t> </a:t>
                      </a:r>
                      <a:r>
                        <a:rPr lang="en-US" sz="1600" b="1" dirty="0" smtClean="0">
                          <a:solidFill>
                            <a:schemeClr val="tx1"/>
                          </a:solidFill>
                          <a:latin typeface="Arial Narrow" pitchFamily="34" charset="0"/>
                        </a:rPr>
                        <a:t>Performance</a:t>
                      </a:r>
                      <a:r>
                        <a:rPr lang="en-US" sz="1600" b="1" baseline="0" dirty="0" smtClean="0">
                          <a:solidFill>
                            <a:schemeClr val="tx1"/>
                          </a:solidFill>
                          <a:latin typeface="Arial Narrow" pitchFamily="34" charset="0"/>
                        </a:rPr>
                        <a:t> </a:t>
                      </a:r>
                      <a:r>
                        <a:rPr lang="en-US" sz="1600" b="1" dirty="0" smtClean="0">
                          <a:solidFill>
                            <a:schemeClr val="tx1"/>
                          </a:solidFill>
                          <a:latin typeface="Arial Narrow" pitchFamily="34" charset="0"/>
                        </a:rPr>
                        <a:t>Indicator</a:t>
                      </a:r>
                      <a:endParaRPr lang="en-US" sz="1600" b="0" dirty="0" smtClean="0">
                        <a:solidFill>
                          <a:schemeClr val="tx1"/>
                        </a:solidFill>
                        <a:latin typeface="+mn-lt"/>
                      </a:endParaRP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600" b="1" i="0" u="none" strike="noStrike" cap="none" normalizeH="0" baseline="0" dirty="0" smtClean="0">
                          <a:ln>
                            <a:noFill/>
                          </a:ln>
                          <a:solidFill>
                            <a:schemeClr val="tx1"/>
                          </a:solidFill>
                          <a:effectLst/>
                          <a:latin typeface="Arial Narrow" pitchFamily="34" charset="0"/>
                        </a:rPr>
                        <a:t>Target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lang="en-US" sz="1600" b="1" kern="1200" dirty="0" smtClean="0">
                          <a:solidFill>
                            <a:schemeClr val="tx1"/>
                          </a:solidFill>
                          <a:latin typeface="Arial Narrow" pitchFamily="34" charset="0"/>
                          <a:ea typeface="+mn-ea"/>
                          <a:cs typeface="+mn-cs"/>
                        </a:rPr>
                        <a:t>Quarterly Targets</a:t>
                      </a:r>
                      <a:endParaRPr kumimoji="0" lang="en-US" sz="1600" b="1" i="0" u="none" strike="noStrike" cap="none" normalizeH="0" baseline="0" dirty="0" smtClean="0">
                        <a:ln>
                          <a:noFill/>
                        </a:ln>
                        <a:solidFill>
                          <a:schemeClr val="tx1"/>
                        </a:solidFill>
                        <a:effectLst/>
                        <a:latin typeface="Arial Narrow" pitchFamily="34"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600" b="1" i="0" u="none" strike="noStrike" cap="none" normalizeH="0" baseline="0" dirty="0" smtClean="0">
                          <a:ln>
                            <a:noFill/>
                          </a:ln>
                          <a:solidFill>
                            <a:schemeClr val="tx1"/>
                          </a:solidFill>
                          <a:effectLst/>
                          <a:latin typeface="Arial Narrow" pitchFamily="34" charset="0"/>
                        </a:rPr>
                        <a:t>Actual Performance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85583">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16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skills development opportunities facilitated through bilateral cooperation.</a:t>
                      </a:r>
                      <a:endParaRPr kumimoji="0" lang="en-US" sz="16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Five tourism skills development opportunities facilitated: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a:solidFill>
                          <a:srgbClr val="FF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smtClean="0">
                        <a:solidFill>
                          <a:srgbClr val="FF0000"/>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5523">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 Cross-border guiding module finalised and consulted on with relevant stakeholders.</a:t>
                      </a:r>
                      <a:endParaRPr kumimoji="0" lang="en-US" sz="1600" b="0" i="0" u="sng"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Cross-border guide training programme presented by a higher education training institution, drafted.</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fontAlgn="t">
                        <a:spcBef>
                          <a:spcPts val="95"/>
                        </a:spcBef>
                        <a:spcAft>
                          <a:spcPts val="95"/>
                        </a:spcAft>
                      </a:pPr>
                      <a:r>
                        <a:rPr lang="en-ZA" sz="1600" b="0" i="0" u="none" strike="noStrike" baseline="0" dirty="0" smtClean="0">
                          <a:solidFill>
                            <a:schemeClr val="tx1"/>
                          </a:solidFill>
                          <a:latin typeface="Arial Narrow"/>
                        </a:rPr>
                        <a:t>Cross-border guide training programme, presented by a higher education training institution, drafted. </a:t>
                      </a:r>
                      <a:endParaRPr lang="en-US" sz="1600" b="0" i="0" u="none" strike="noStrike" baseline="0" dirty="0">
                        <a:solidFill>
                          <a:schemeClr val="tx1"/>
                        </a:solidFill>
                        <a:latin typeface="Arial Narrow"/>
                      </a:endParaRPr>
                    </a:p>
                  </a:txBody>
                  <a:tcPr marL="8640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829136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42</a:t>
            </a:fld>
            <a:endParaRPr lang="en-ZA" alt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2958736672"/>
              </p:ext>
            </p:extLst>
          </p:nvPr>
        </p:nvGraphicFramePr>
        <p:xfrm>
          <a:off x="1828799" y="381000"/>
          <a:ext cx="7164888" cy="5755830"/>
        </p:xfrm>
        <a:graphic>
          <a:graphicData uri="http://schemas.openxmlformats.org/drawingml/2006/table">
            <a:tbl>
              <a:tblPr firstRow="1" bandRow="1">
                <a:tableStyleId>{5C22544A-7EE6-4342-B048-85BDC9FD1C3A}</a:tableStyleId>
              </a:tblPr>
              <a:tblGrid>
                <a:gridCol w="1583361"/>
                <a:gridCol w="1583361"/>
                <a:gridCol w="1658759"/>
                <a:gridCol w="2339407"/>
              </a:tblGrid>
              <a:tr h="276539">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facilitate tourism capacity-building programmes.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r>
              <a:tr h="5676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Arial Narrow" pitchFamily="34" charset="0"/>
                        </a:rPr>
                        <a:t>Programme</a:t>
                      </a:r>
                      <a:r>
                        <a:rPr lang="en-US" sz="1300" b="1" baseline="0" dirty="0" smtClean="0">
                          <a:solidFill>
                            <a:schemeClr val="tx1"/>
                          </a:solidFill>
                          <a:latin typeface="Arial Narrow" pitchFamily="34" charset="0"/>
                        </a:rPr>
                        <a:t> </a:t>
                      </a:r>
                      <a:r>
                        <a:rPr lang="en-US" sz="1300" b="1" dirty="0" smtClean="0">
                          <a:solidFill>
                            <a:schemeClr val="tx1"/>
                          </a:solidFill>
                          <a:latin typeface="Arial Narrow" pitchFamily="34" charset="0"/>
                        </a:rPr>
                        <a:t>Performance</a:t>
                      </a:r>
                      <a:r>
                        <a:rPr lang="en-US" sz="1300" b="1" baseline="0" dirty="0" smtClean="0">
                          <a:solidFill>
                            <a:schemeClr val="tx1"/>
                          </a:solidFill>
                          <a:latin typeface="Arial Narrow" pitchFamily="34" charset="0"/>
                        </a:rPr>
                        <a:t> </a:t>
                      </a:r>
                      <a:r>
                        <a:rPr lang="en-US" sz="1300" b="1" dirty="0" smtClean="0">
                          <a:solidFill>
                            <a:schemeClr val="tx1"/>
                          </a:solidFill>
                          <a:latin typeface="Arial Narrow" pitchFamily="34" charset="0"/>
                        </a:rPr>
                        <a:t>Indicator</a:t>
                      </a:r>
                      <a:endParaRPr lang="en-US" sz="1300" b="0" dirty="0" smtClean="0">
                        <a:solidFill>
                          <a:schemeClr val="tx1"/>
                        </a:solidFill>
                        <a:latin typeface="+mn-lt"/>
                      </a:endParaRP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300" b="1" i="0" u="none" strike="noStrike" cap="none" normalizeH="0" baseline="0" dirty="0" smtClean="0">
                          <a:ln>
                            <a:noFill/>
                          </a:ln>
                          <a:solidFill>
                            <a:schemeClr val="tx1"/>
                          </a:solidFill>
                          <a:effectLst/>
                          <a:latin typeface="Arial Narrow" pitchFamily="34" charset="0"/>
                        </a:rPr>
                        <a:t>Target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lang="en-US" sz="1300" b="1" kern="1200" dirty="0" smtClean="0">
                          <a:solidFill>
                            <a:schemeClr val="tx1"/>
                          </a:solidFill>
                          <a:latin typeface="Arial Narrow" pitchFamily="34" charset="0"/>
                          <a:ea typeface="+mn-ea"/>
                          <a:cs typeface="+mn-cs"/>
                        </a:rPr>
                        <a:t>Quarterly Targets</a:t>
                      </a:r>
                      <a:endParaRPr kumimoji="0" lang="en-US" sz="1300" b="1" i="0" u="none" strike="noStrike" cap="none" normalizeH="0" baseline="0" dirty="0" smtClean="0">
                        <a:ln>
                          <a:noFill/>
                        </a:ln>
                        <a:solidFill>
                          <a:schemeClr val="tx1"/>
                        </a:solidFill>
                        <a:effectLst/>
                        <a:latin typeface="Arial Narrow" pitchFamily="34"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300" b="1" i="0" u="none" strike="noStrike" cap="none" normalizeH="0" baseline="0" dirty="0" smtClean="0">
                          <a:ln>
                            <a:noFill/>
                          </a:ln>
                          <a:solidFill>
                            <a:schemeClr val="tx1"/>
                          </a:solidFill>
                          <a:effectLst/>
                          <a:latin typeface="Arial Narrow" pitchFamily="34" charset="0"/>
                        </a:rPr>
                        <a:t>Actual Performance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06563">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13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skills development opportunities facilitated through bilateral cooperation.</a:t>
                      </a:r>
                      <a:endParaRPr kumimoji="0" lang="en-US" sz="13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3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Five tourism skills development opportunities facilitated … continued: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r>
              <a:tr h="4664265">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2. Recruitment of tourist guides and frontline staff for language training:</a:t>
                      </a:r>
                    </a:p>
                    <a:p>
                      <a:pPr marL="285750" indent="-285750" algn="just" fontAlgn="t">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Foreign languages (Russian, Mandarin).</a:t>
                      </a:r>
                      <a:endParaRPr lang="en-US" sz="13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300" b="1" i="0" u="none" strike="noStrike" dirty="0" smtClean="0">
                          <a:solidFill>
                            <a:srgbClr val="000000"/>
                          </a:solidFill>
                          <a:effectLst/>
                          <a:latin typeface="Arial Narrow" panose="020B0606020202030204" pitchFamily="34" charset="0"/>
                        </a:rPr>
                        <a:t>Russian: Tourist guides:</a:t>
                      </a:r>
                    </a:p>
                    <a:p>
                      <a:pPr algn="just" fontAlgn="t"/>
                      <a:r>
                        <a:rPr lang="en-ZA" sz="1300" b="0" i="0" u="none" strike="noStrike" dirty="0" smtClean="0">
                          <a:solidFill>
                            <a:srgbClr val="000000"/>
                          </a:solidFill>
                          <a:effectLst/>
                          <a:latin typeface="Arial Narrow" panose="020B0606020202030204" pitchFamily="34" charset="0"/>
                        </a:rPr>
                        <a:t>Phase 1 of language training in Russian for tourist guides implemented (introductory phase of the training programme in SA).</a:t>
                      </a:r>
                    </a:p>
                    <a:p>
                      <a:pPr algn="just" fontAlgn="t"/>
                      <a:endParaRPr lang="en-ZA" sz="1300" b="0" i="0" u="none" strike="noStrike" dirty="0" smtClean="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lvl="0" algn="just">
                        <a:spcBef>
                          <a:spcPts val="95"/>
                        </a:spcBef>
                        <a:spcAft>
                          <a:spcPts val="95"/>
                        </a:spcAft>
                      </a:pPr>
                      <a:r>
                        <a:rPr lang="en-ZA" sz="1300" b="1" baseline="0" dirty="0" smtClean="0">
                          <a:latin typeface="Arial Narrow" panose="020B0606020202030204" pitchFamily="34" charset="0"/>
                        </a:rPr>
                        <a:t>Russian: Tourist guides:                 </a:t>
                      </a:r>
                      <a:r>
                        <a:rPr lang="en-ZA" sz="1300" baseline="0" dirty="0" smtClean="0">
                          <a:latin typeface="Arial Narrow" panose="020B0606020202030204" pitchFamily="34" charset="0"/>
                        </a:rPr>
                        <a:t>Phase 1 of language training in Russian for tourist guides was not  implemented.</a:t>
                      </a:r>
                    </a:p>
                    <a:p>
                      <a:pPr algn="l"/>
                      <a:endParaRPr lang="en-ZA" sz="1300" b="0" i="0" u="none" strike="noStrike" baseline="0" dirty="0" smtClean="0">
                        <a:solidFill>
                          <a:srgbClr val="000000"/>
                        </a:solidFill>
                        <a:latin typeface="Arial" panose="020B0604020202020204" pitchFamily="34" charset="0"/>
                      </a:endParaRPr>
                    </a:p>
                    <a:p>
                      <a:pPr marL="91440" lvl="0" algn="just" defTabSz="914400" rtl="0" eaLnBrk="1" latinLnBrk="0" hangingPunct="1">
                        <a:spcBef>
                          <a:spcPts val="95"/>
                        </a:spcBef>
                        <a:spcAft>
                          <a:spcPts val="95"/>
                        </a:spcAft>
                      </a:pPr>
                      <a:r>
                        <a:rPr lang="en-ZA" sz="1300" b="1" i="1" kern="1200" baseline="0" dirty="0" smtClean="0">
                          <a:solidFill>
                            <a:schemeClr val="dk1"/>
                          </a:solidFill>
                          <a:latin typeface="Arial Narrow" panose="020B0606020202030204" pitchFamily="34" charset="0"/>
                          <a:ea typeface="+mn-ea"/>
                          <a:cs typeface="+mn-cs"/>
                        </a:rPr>
                        <a:t>Reason for Variance:</a:t>
                      </a:r>
                    </a:p>
                    <a:p>
                      <a:pPr marL="91440" lvl="0" algn="just" defTabSz="914400" rtl="0" eaLnBrk="1" latinLnBrk="0" hangingPunct="1">
                        <a:spcBef>
                          <a:spcPts val="95"/>
                        </a:spcBef>
                        <a:spcAft>
                          <a:spcPts val="95"/>
                        </a:spcAft>
                      </a:pPr>
                      <a:r>
                        <a:rPr lang="en-ZA" sz="1300" kern="1200" baseline="0" dirty="0" smtClean="0">
                          <a:solidFill>
                            <a:schemeClr val="dk1"/>
                          </a:solidFill>
                          <a:latin typeface="Arial Narrow" panose="020B0606020202030204" pitchFamily="34" charset="0"/>
                          <a:ea typeface="+mn-ea"/>
                          <a:cs typeface="+mn-cs"/>
                        </a:rPr>
                        <a:t>The Department took a strategic decision to focus on the implementation of Mandarin within the current financial year, and only do phase 1 implementation of Russian.	</a:t>
                      </a:r>
                    </a:p>
                    <a:p>
                      <a:pPr marL="91440" lvl="0" algn="just" defTabSz="914400" rtl="0" eaLnBrk="1" latinLnBrk="0" hangingPunct="1">
                        <a:spcBef>
                          <a:spcPts val="95"/>
                        </a:spcBef>
                        <a:spcAft>
                          <a:spcPts val="95"/>
                        </a:spcAft>
                      </a:pPr>
                      <a:endParaRPr lang="en-ZA" sz="1300" kern="1200" baseline="0" dirty="0" smtClean="0">
                        <a:solidFill>
                          <a:schemeClr val="dk1"/>
                        </a:solidFill>
                        <a:latin typeface="Arial Narrow" panose="020B0606020202030204" pitchFamily="34" charset="0"/>
                        <a:ea typeface="+mn-ea"/>
                        <a:cs typeface="+mn-cs"/>
                      </a:endParaRPr>
                    </a:p>
                    <a:p>
                      <a:pPr marL="91440" lvl="0" algn="just" defTabSz="914400" rtl="0" eaLnBrk="1" latinLnBrk="0" hangingPunct="1">
                        <a:spcBef>
                          <a:spcPts val="95"/>
                        </a:spcBef>
                        <a:spcAft>
                          <a:spcPts val="95"/>
                        </a:spcAft>
                      </a:pPr>
                      <a:r>
                        <a:rPr lang="en-ZA" sz="1300" b="1" i="1" kern="1200" baseline="0" dirty="0" smtClean="0">
                          <a:solidFill>
                            <a:schemeClr val="dk1"/>
                          </a:solidFill>
                          <a:latin typeface="Arial Narrow" panose="020B0606020202030204" pitchFamily="34" charset="0"/>
                          <a:ea typeface="+mn-ea"/>
                          <a:cs typeface="+mn-cs"/>
                        </a:rPr>
                        <a:t>Corrective Measure:</a:t>
                      </a:r>
                    </a:p>
                    <a:p>
                      <a:pPr marL="91440" lvl="0" algn="just" defTabSz="914400" rtl="0" eaLnBrk="1" latinLnBrk="0" hangingPunct="1">
                        <a:spcBef>
                          <a:spcPts val="95"/>
                        </a:spcBef>
                        <a:spcAft>
                          <a:spcPts val="95"/>
                        </a:spcAft>
                      </a:pPr>
                      <a:r>
                        <a:rPr lang="en-ZA" sz="1300" kern="1200" baseline="0" dirty="0" smtClean="0">
                          <a:solidFill>
                            <a:schemeClr val="dk1"/>
                          </a:solidFill>
                          <a:latin typeface="Arial Narrow" panose="020B0606020202030204" pitchFamily="34" charset="0"/>
                          <a:ea typeface="+mn-ea"/>
                          <a:cs typeface="+mn-cs"/>
                        </a:rPr>
                        <a:t>Based on the strategic decision taken, the implementation plan has been revised to focus on the implementation of Mandarin. The interviews for Russian candidates will be done during in quarter 2 with training envisaged to be conducted in September.	</a:t>
                      </a:r>
                    </a:p>
                  </a:txBody>
                  <a:tcPr marL="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1859094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43</a:t>
            </a:fld>
            <a:endParaRPr lang="en-ZA" alt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1079692001"/>
              </p:ext>
            </p:extLst>
          </p:nvPr>
        </p:nvGraphicFramePr>
        <p:xfrm>
          <a:off x="1676400" y="381000"/>
          <a:ext cx="7164888" cy="4366427"/>
        </p:xfrm>
        <a:graphic>
          <a:graphicData uri="http://schemas.openxmlformats.org/drawingml/2006/table">
            <a:tbl>
              <a:tblPr firstRow="1" bandRow="1">
                <a:tableStyleId>{5C22544A-7EE6-4342-B048-85BDC9FD1C3A}</a:tableStyleId>
              </a:tblPr>
              <a:tblGrid>
                <a:gridCol w="1969887"/>
                <a:gridCol w="1805360"/>
                <a:gridCol w="1604991"/>
                <a:gridCol w="1784650"/>
              </a:tblGrid>
              <a:tr h="367067">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facilitate tourism capacity-building programmes.</a:t>
                      </a:r>
                      <a:endPar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rPr>
                        <a:t>Programme</a:t>
                      </a:r>
                      <a:r>
                        <a:rPr lang="en-US" sz="1600" b="1" baseline="0" dirty="0" smtClean="0">
                          <a:solidFill>
                            <a:schemeClr val="tx1"/>
                          </a:solidFill>
                          <a:latin typeface="Arial Narrow" pitchFamily="34" charset="0"/>
                        </a:rPr>
                        <a:t> </a:t>
                      </a:r>
                      <a:r>
                        <a:rPr lang="en-US" sz="1600" b="1" dirty="0" smtClean="0">
                          <a:solidFill>
                            <a:schemeClr val="tx1"/>
                          </a:solidFill>
                          <a:latin typeface="Arial Narrow" pitchFamily="34" charset="0"/>
                        </a:rPr>
                        <a:t>Performance</a:t>
                      </a:r>
                      <a:r>
                        <a:rPr lang="en-US" sz="1600" b="1" baseline="0" dirty="0" smtClean="0">
                          <a:solidFill>
                            <a:schemeClr val="tx1"/>
                          </a:solidFill>
                          <a:latin typeface="Arial Narrow" pitchFamily="34" charset="0"/>
                        </a:rPr>
                        <a:t> </a:t>
                      </a:r>
                      <a:r>
                        <a:rPr lang="en-US" sz="1600" b="1" dirty="0" smtClean="0">
                          <a:solidFill>
                            <a:schemeClr val="tx1"/>
                          </a:solidFill>
                          <a:latin typeface="Arial Narrow" pitchFamily="34" charset="0"/>
                        </a:rPr>
                        <a:t>Indicator</a:t>
                      </a:r>
                      <a:endParaRPr lang="en-US" sz="1600" b="0" dirty="0" smtClean="0">
                        <a:solidFill>
                          <a:schemeClr val="tx1"/>
                        </a:solidFill>
                        <a:latin typeface="+mn-lt"/>
                      </a:endParaRP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600" b="1" i="0" u="none" strike="noStrike" cap="none" normalizeH="0" baseline="0" dirty="0" smtClean="0">
                          <a:ln>
                            <a:noFill/>
                          </a:ln>
                          <a:solidFill>
                            <a:schemeClr val="tx1"/>
                          </a:solidFill>
                          <a:effectLst/>
                          <a:latin typeface="Arial Narrow" pitchFamily="34" charset="0"/>
                        </a:rPr>
                        <a:t>Target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lang="en-US" sz="1600" b="1" kern="1200" dirty="0" smtClean="0">
                          <a:solidFill>
                            <a:schemeClr val="tx1"/>
                          </a:solidFill>
                          <a:latin typeface="Arial Narrow" pitchFamily="34" charset="0"/>
                          <a:ea typeface="+mn-ea"/>
                          <a:cs typeface="+mn-cs"/>
                        </a:rPr>
                        <a:t>Quarterly Targets</a:t>
                      </a:r>
                      <a:endParaRPr kumimoji="0" lang="en-US" sz="1600" b="1" i="0" u="none" strike="noStrike" cap="none" normalizeH="0" baseline="0" dirty="0" smtClean="0">
                        <a:ln>
                          <a:noFill/>
                        </a:ln>
                        <a:solidFill>
                          <a:schemeClr val="tx1"/>
                        </a:solidFill>
                        <a:effectLst/>
                        <a:latin typeface="Arial Narrow" pitchFamily="34"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600" b="1" i="0" u="none" strike="noStrike" cap="none" normalizeH="0" baseline="0" dirty="0" smtClean="0">
                          <a:ln>
                            <a:noFill/>
                          </a:ln>
                          <a:solidFill>
                            <a:schemeClr val="tx1"/>
                          </a:solidFill>
                          <a:effectLst/>
                          <a:latin typeface="Arial Narrow" pitchFamily="34" charset="0"/>
                        </a:rPr>
                        <a:t>Actual Performance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89723">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16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skills development opportunities facilitated through bilateral cooperation.</a:t>
                      </a:r>
                      <a:endParaRPr kumimoji="0" lang="en-US" sz="16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Five tourism skills development opportunities facilitated … continued: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a:solidFill>
                          <a:srgbClr val="FF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smtClean="0">
                        <a:solidFill>
                          <a:srgbClr val="FF0000"/>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5523">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just" fontAlgn="t">
                        <a:buFont typeface="+mj-lt"/>
                        <a:buAutoNum type="arabicPeriod" startAt="2"/>
                      </a:pPr>
                      <a:r>
                        <a:rPr lang="en-ZA" sz="1600" b="0" i="0" u="none" strike="noStrike" dirty="0" smtClean="0">
                          <a:solidFill>
                            <a:srgbClr val="000000"/>
                          </a:solidFill>
                          <a:effectLst/>
                          <a:latin typeface="Arial Narrow" panose="020B0606020202030204" pitchFamily="34" charset="0"/>
                        </a:rPr>
                        <a:t>Recruitment of tourist guides and frontline staff for</a:t>
                      </a:r>
                      <a:r>
                        <a:rPr lang="en-ZA" sz="1600" b="0" i="0" u="none" strike="noStrike" baseline="0" dirty="0" smtClean="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language training:</a:t>
                      </a:r>
                    </a:p>
                    <a:p>
                      <a:pPr marL="285750" indent="-285750" algn="just" fontAlgn="t">
                        <a:buFont typeface="Arial" panose="020B0604020202020204" pitchFamily="34" charset="0"/>
                        <a:buChar char="•"/>
                      </a:pPr>
                      <a:r>
                        <a:rPr lang="en-ZA" sz="1600" b="0" i="0" u="none" strike="noStrike" dirty="0" smtClean="0">
                          <a:solidFill>
                            <a:srgbClr val="000000"/>
                          </a:solidFill>
                          <a:effectLst/>
                          <a:latin typeface="Arial Narrow" panose="020B0606020202030204" pitchFamily="34" charset="0"/>
                        </a:rPr>
                        <a:t>Foreign languages (Russian, Mandarin).</a:t>
                      </a:r>
                      <a:endParaRPr lang="en-US" sz="1600" b="0" i="0" u="sng"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1" i="0" u="none" strike="noStrike" dirty="0">
                          <a:solidFill>
                            <a:srgbClr val="000000"/>
                          </a:solidFill>
                          <a:effectLst/>
                          <a:latin typeface="Arial Narrow" panose="020B0606020202030204" pitchFamily="34" charset="0"/>
                        </a:rPr>
                        <a:t>Mandarin: Tourist guides &amp; frontline </a:t>
                      </a:r>
                      <a:r>
                        <a:rPr lang="en-ZA" sz="1600" b="1" i="0" u="none" strike="noStrike" dirty="0" smtClean="0">
                          <a:solidFill>
                            <a:srgbClr val="000000"/>
                          </a:solidFill>
                          <a:effectLst/>
                          <a:latin typeface="Arial Narrow" panose="020B0606020202030204" pitchFamily="34" charset="0"/>
                        </a:rPr>
                        <a:t>staff: </a:t>
                      </a:r>
                      <a:r>
                        <a:rPr lang="en-ZA" sz="1600" b="0" i="0" u="none" strike="noStrike" dirty="0" smtClean="0">
                          <a:solidFill>
                            <a:srgbClr val="000000"/>
                          </a:solidFill>
                          <a:effectLst/>
                          <a:latin typeface="Arial Narrow" panose="020B0606020202030204" pitchFamily="34" charset="0"/>
                        </a:rPr>
                        <a:t>                                                                                                                                                                                                                                                </a:t>
                      </a:r>
                      <a:r>
                        <a:rPr lang="en-ZA" sz="1600" b="0" i="0" u="none" strike="noStrike" dirty="0">
                          <a:solidFill>
                            <a:srgbClr val="000000"/>
                          </a:solidFill>
                          <a:effectLst/>
                          <a:latin typeface="Arial Narrow" panose="020B0606020202030204" pitchFamily="34" charset="0"/>
                        </a:rPr>
                        <a:t>Technical working committee established for the recruitment</a:t>
                      </a:r>
                      <a:br>
                        <a:rPr lang="en-ZA" sz="1600" b="0" i="0" u="none" strike="noStrike" dirty="0">
                          <a:solidFill>
                            <a:srgbClr val="000000"/>
                          </a:solidFill>
                          <a:effectLst/>
                          <a:latin typeface="Arial Narrow" panose="020B0606020202030204" pitchFamily="34" charset="0"/>
                        </a:rPr>
                      </a:br>
                      <a:r>
                        <a:rPr lang="en-ZA" sz="1600" b="0" i="0" u="none" strike="noStrike" dirty="0">
                          <a:solidFill>
                            <a:srgbClr val="000000"/>
                          </a:solidFill>
                          <a:effectLst/>
                          <a:latin typeface="Arial Narrow" panose="020B0606020202030204" pitchFamily="34" charset="0"/>
                        </a:rPr>
                        <a:t>of tourist guides and frontline staff for language training</a:t>
                      </a:r>
                      <a:r>
                        <a:rPr lang="en-ZA" sz="1600" b="0" i="0" u="none" strike="noStrike" dirty="0" smtClean="0">
                          <a:solidFill>
                            <a:srgbClr val="000000"/>
                          </a:solidFill>
                          <a:effectLst/>
                          <a:latin typeface="Arial Narrow" panose="020B0606020202030204" pitchFamily="34" charset="0"/>
                        </a:rPr>
                        <a:t>.  </a:t>
                      </a:r>
                    </a:p>
                    <a:p>
                      <a:pPr algn="just" fontAlgn="t"/>
                      <a:r>
                        <a:rPr lang="en-ZA" sz="1600" b="0" i="0" u="none" strike="noStrike" dirty="0" smtClean="0">
                          <a:solidFill>
                            <a:srgbClr val="000000"/>
                          </a:solidFill>
                          <a:effectLst/>
                          <a:latin typeface="Arial Narrow" panose="020B0606020202030204" pitchFamily="34" charset="0"/>
                        </a:rPr>
                        <a:t>                                                                                                                                                                                            </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fontAlgn="t">
                        <a:spcBef>
                          <a:spcPts val="95"/>
                        </a:spcBef>
                        <a:spcAft>
                          <a:spcPts val="95"/>
                        </a:spcAft>
                      </a:pPr>
                      <a:r>
                        <a:rPr lang="en-ZA" sz="1600" b="1" i="0" u="none" strike="noStrike" baseline="0" dirty="0" smtClean="0">
                          <a:solidFill>
                            <a:schemeClr val="tx1"/>
                          </a:solidFill>
                          <a:latin typeface="Arial Narrow"/>
                        </a:rPr>
                        <a:t>Mandarin: Tourist guides &amp; frontline staff:                     </a:t>
                      </a:r>
                      <a:r>
                        <a:rPr lang="en-ZA" sz="1600" b="0" i="0" u="none" strike="noStrike" baseline="0" dirty="0" smtClean="0">
                          <a:solidFill>
                            <a:schemeClr val="tx1"/>
                          </a:solidFill>
                          <a:latin typeface="Arial Narrow"/>
                        </a:rPr>
                        <a:t>Technical working committee for the recruitment of tourist guides and frontline staff for language training has been established.</a:t>
                      </a:r>
                      <a:endParaRPr lang="en-US" sz="1600" b="0" i="0" u="none" strike="noStrike" baseline="0" dirty="0">
                        <a:solidFill>
                          <a:schemeClr val="tx1"/>
                        </a:solidFill>
                        <a:latin typeface="Arial Narrow"/>
                      </a:endParaRPr>
                    </a:p>
                  </a:txBody>
                  <a:tcPr marL="8640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18705276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44</a:t>
            </a:fld>
            <a:endParaRPr lang="en-ZA" alt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2442536432"/>
              </p:ext>
            </p:extLst>
          </p:nvPr>
        </p:nvGraphicFramePr>
        <p:xfrm>
          <a:off x="1676400" y="381000"/>
          <a:ext cx="7164888" cy="5595152"/>
        </p:xfrm>
        <a:graphic>
          <a:graphicData uri="http://schemas.openxmlformats.org/drawingml/2006/table">
            <a:tbl>
              <a:tblPr firstRow="1" bandRow="1">
                <a:tableStyleId>{5C22544A-7EE6-4342-B048-85BDC9FD1C3A}</a:tableStyleId>
              </a:tblPr>
              <a:tblGrid>
                <a:gridCol w="1969887"/>
                <a:gridCol w="1805360"/>
                <a:gridCol w="1604991"/>
                <a:gridCol w="1784650"/>
              </a:tblGrid>
              <a:tr h="367067">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facilitate tourism capacity-building programmes.</a:t>
                      </a:r>
                      <a:endPar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rPr>
                        <a:t>Programme</a:t>
                      </a:r>
                      <a:r>
                        <a:rPr lang="en-US" sz="1600" b="1" baseline="0" dirty="0" smtClean="0">
                          <a:solidFill>
                            <a:schemeClr val="tx1"/>
                          </a:solidFill>
                          <a:latin typeface="Arial Narrow" pitchFamily="34" charset="0"/>
                        </a:rPr>
                        <a:t> </a:t>
                      </a:r>
                      <a:r>
                        <a:rPr lang="en-US" sz="1600" b="1" dirty="0" smtClean="0">
                          <a:solidFill>
                            <a:schemeClr val="tx1"/>
                          </a:solidFill>
                          <a:latin typeface="Arial Narrow" pitchFamily="34" charset="0"/>
                        </a:rPr>
                        <a:t>Performance</a:t>
                      </a:r>
                      <a:r>
                        <a:rPr lang="en-US" sz="1600" b="1" baseline="0" dirty="0" smtClean="0">
                          <a:solidFill>
                            <a:schemeClr val="tx1"/>
                          </a:solidFill>
                          <a:latin typeface="Arial Narrow" pitchFamily="34" charset="0"/>
                        </a:rPr>
                        <a:t> </a:t>
                      </a:r>
                      <a:r>
                        <a:rPr lang="en-US" sz="1600" b="1" dirty="0" smtClean="0">
                          <a:solidFill>
                            <a:schemeClr val="tx1"/>
                          </a:solidFill>
                          <a:latin typeface="Arial Narrow" pitchFamily="34" charset="0"/>
                        </a:rPr>
                        <a:t>Indicator</a:t>
                      </a:r>
                      <a:endParaRPr lang="en-US" sz="1600" b="0" dirty="0" smtClean="0">
                        <a:solidFill>
                          <a:schemeClr val="tx1"/>
                        </a:solidFill>
                        <a:latin typeface="+mn-lt"/>
                      </a:endParaRP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600" b="1" i="0" u="none" strike="noStrike" cap="none" normalizeH="0" baseline="0" dirty="0" smtClean="0">
                          <a:ln>
                            <a:noFill/>
                          </a:ln>
                          <a:solidFill>
                            <a:schemeClr val="tx1"/>
                          </a:solidFill>
                          <a:effectLst/>
                          <a:latin typeface="Arial Narrow" pitchFamily="34" charset="0"/>
                        </a:rPr>
                        <a:t>Target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lang="en-US" sz="1600" b="1" kern="1200" dirty="0" smtClean="0">
                          <a:solidFill>
                            <a:schemeClr val="tx1"/>
                          </a:solidFill>
                          <a:latin typeface="Arial Narrow" pitchFamily="34" charset="0"/>
                          <a:ea typeface="+mn-ea"/>
                          <a:cs typeface="+mn-cs"/>
                        </a:rPr>
                        <a:t>Quarterly Targets</a:t>
                      </a:r>
                      <a:endParaRPr kumimoji="0" lang="en-US" sz="1600" b="1" i="0" u="none" strike="noStrike" cap="none" normalizeH="0" baseline="0" dirty="0" smtClean="0">
                        <a:ln>
                          <a:noFill/>
                        </a:ln>
                        <a:solidFill>
                          <a:schemeClr val="tx1"/>
                        </a:solidFill>
                        <a:effectLst/>
                        <a:latin typeface="Arial Narrow" pitchFamily="34"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600" b="1" i="0" u="none" strike="noStrike" cap="none" normalizeH="0" baseline="0" dirty="0" smtClean="0">
                          <a:ln>
                            <a:noFill/>
                          </a:ln>
                          <a:solidFill>
                            <a:schemeClr val="tx1"/>
                          </a:solidFill>
                          <a:effectLst/>
                          <a:latin typeface="Arial Narrow" pitchFamily="34" charset="0"/>
                        </a:rPr>
                        <a:t>Actual Performance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89723">
                <a:tc rowSpan="3">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16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skills development opportunities facilitated through bilateral cooperation.</a:t>
                      </a:r>
                      <a:endParaRPr kumimoji="0" lang="en-US" sz="16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Five tourism skills development opportunities facilitated … continued:</a:t>
                      </a:r>
                    </a:p>
                    <a:p>
                      <a:pPr algn="just" fontAlgn="t"/>
                      <a:endParaRPr lang="en-ZA" sz="1600" b="0" i="0" u="none" strike="noStrike" dirty="0">
                        <a:solidFill>
                          <a:srgbClr val="FF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a:solidFill>
                          <a:srgbClr val="FF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smtClean="0">
                        <a:solidFill>
                          <a:srgbClr val="FF0000"/>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5523">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just" fontAlgn="t">
                        <a:buFont typeface="+mj-lt"/>
                        <a:buAutoNum type="arabicPeriod" startAt="2"/>
                      </a:pPr>
                      <a:r>
                        <a:rPr lang="en-ZA" sz="1600" b="0" i="0" u="none" strike="noStrike" dirty="0" smtClean="0">
                          <a:solidFill>
                            <a:srgbClr val="000000"/>
                          </a:solidFill>
                          <a:effectLst/>
                          <a:latin typeface="Arial Narrow" panose="020B0606020202030204" pitchFamily="34" charset="0"/>
                        </a:rPr>
                        <a:t>Recruitment of tourist guides and frontline staff for</a:t>
                      </a:r>
                      <a:r>
                        <a:rPr lang="en-ZA" sz="1600" b="0" i="0" u="none" strike="noStrike" baseline="0" dirty="0" smtClean="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language training:</a:t>
                      </a:r>
                    </a:p>
                    <a:p>
                      <a:pPr marL="630238" indent="-285750" algn="just" fontAlgn="t">
                        <a:buFont typeface="Arial" panose="020B0604020202020204" pitchFamily="34" charset="0"/>
                        <a:buChar char="•"/>
                      </a:pPr>
                      <a:r>
                        <a:rPr lang="en-ZA" sz="1600" b="0" i="0" u="none" strike="noStrike" dirty="0" smtClean="0">
                          <a:solidFill>
                            <a:srgbClr val="000000"/>
                          </a:solidFill>
                          <a:effectLst/>
                          <a:latin typeface="Arial Narrow" panose="020B0606020202030204" pitchFamily="34" charset="0"/>
                        </a:rPr>
                        <a:t>Foreign languages (Russian, Mandarin).</a:t>
                      </a:r>
                    </a:p>
                    <a:p>
                      <a:pPr marL="285750" indent="-285750" algn="just" fontAlgn="t">
                        <a:buFont typeface="Arial" panose="020B0604020202020204" pitchFamily="34" charset="0"/>
                        <a:buChar char="•"/>
                      </a:pPr>
                      <a:endParaRPr lang="en-ZA" sz="1600" b="0" i="0" u="none" strike="noStrike" dirty="0" smtClean="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Development of project plan for Mandarin language training.</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fontAlgn="t">
                        <a:spcBef>
                          <a:spcPts val="95"/>
                        </a:spcBef>
                        <a:spcAft>
                          <a:spcPts val="95"/>
                        </a:spcAft>
                      </a:pPr>
                      <a:r>
                        <a:rPr lang="en-ZA" sz="1600" b="0" i="0" u="none" strike="noStrike" baseline="0" dirty="0" smtClean="0">
                          <a:solidFill>
                            <a:schemeClr val="tx1"/>
                          </a:solidFill>
                          <a:latin typeface="Arial Narrow"/>
                        </a:rPr>
                        <a:t>Project Plan for Mandarin language training has been developed.</a:t>
                      </a:r>
                      <a:endParaRPr lang="en-US" sz="1600" b="0" i="0" u="none" strike="noStrike" baseline="0" dirty="0">
                        <a:solidFill>
                          <a:schemeClr val="tx1"/>
                        </a:solidFill>
                        <a:latin typeface="Arial Narrow"/>
                      </a:endParaRPr>
                    </a:p>
                  </a:txBody>
                  <a:tcPr marL="8640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5523">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just" fontAlgn="t">
                        <a:buFont typeface="+mj-lt"/>
                        <a:buAutoNum type="arabicPeriod" startAt="3"/>
                      </a:pPr>
                      <a:r>
                        <a:rPr lang="en-ZA" sz="1600" b="0" i="0" u="none" strike="noStrike" dirty="0" smtClean="0">
                          <a:solidFill>
                            <a:srgbClr val="000000"/>
                          </a:solidFill>
                          <a:effectLst/>
                          <a:latin typeface="Arial Narrow" panose="020B0606020202030204" pitchFamily="34" charset="0"/>
                        </a:rPr>
                        <a:t>International placement of 12 learner chefs facilitated.</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600" dirty="0" smtClean="0">
                          <a:latin typeface="Arial Narrow" panose="020B0606020202030204" pitchFamily="34" charset="0"/>
                        </a:rPr>
                        <a:t>Service-level agreement (SLA) for placement of 12 learner chefs drafted.</a:t>
                      </a:r>
                    </a:p>
                    <a:p>
                      <a:pPr algn="just"/>
                      <a:endParaRPr lang="en-ZA" sz="1600" dirty="0">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algn="just">
                        <a:spcBef>
                          <a:spcPts val="95"/>
                        </a:spcBef>
                        <a:spcAft>
                          <a:spcPts val="95"/>
                        </a:spcAft>
                      </a:pPr>
                      <a:r>
                        <a:rPr lang="en-ZA" sz="1600" b="0" i="0" u="none" strike="noStrike" kern="1200" baseline="0" dirty="0" smtClean="0">
                          <a:solidFill>
                            <a:schemeClr val="tx1"/>
                          </a:solidFill>
                          <a:latin typeface="Arial Narrow"/>
                          <a:ea typeface="+mn-ea"/>
                          <a:cs typeface="+mn-cs"/>
                        </a:rPr>
                        <a:t>Service-level  agreement (SLA)  for  placement of 12 learner chefs has been drafted.</a:t>
                      </a:r>
                      <a:endParaRPr lang="en-ZA" sz="1600" b="0" i="0" u="none" strike="noStrike" kern="1200" baseline="0" dirty="0">
                        <a:solidFill>
                          <a:schemeClr val="tx1"/>
                        </a:solidFill>
                        <a:latin typeface="Arial Narrow"/>
                        <a:ea typeface="+mn-ea"/>
                        <a:cs typeface="+mn-cs"/>
                      </a:endParaRPr>
                    </a:p>
                  </a:txBody>
                  <a:tcPr marL="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Footer Placeholder 1"/>
          <p:cNvSpPr>
            <a:spLocks noGrp="1"/>
          </p:cNvSpPr>
          <p:nvPr>
            <p:ph type="ftr" sz="quarter" idx="11"/>
          </p:nvPr>
        </p:nvSpPr>
        <p:spPr>
          <a:xfrm>
            <a:off x="3124200" y="6356350"/>
            <a:ext cx="30480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4336619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45</a:t>
            </a:fld>
            <a:endParaRPr lang="en-ZA" alt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682985257"/>
              </p:ext>
            </p:extLst>
          </p:nvPr>
        </p:nvGraphicFramePr>
        <p:xfrm>
          <a:off x="1828800" y="381000"/>
          <a:ext cx="7012488" cy="6003962"/>
        </p:xfrm>
        <a:graphic>
          <a:graphicData uri="http://schemas.openxmlformats.org/drawingml/2006/table">
            <a:tbl>
              <a:tblPr firstRow="1" bandRow="1">
                <a:tableStyleId>{5C22544A-7EE6-4342-B048-85BDC9FD1C3A}</a:tableStyleId>
              </a:tblPr>
              <a:tblGrid>
                <a:gridCol w="1927987"/>
                <a:gridCol w="1766959"/>
                <a:gridCol w="1570852"/>
                <a:gridCol w="1746690"/>
              </a:tblGrid>
              <a:tr h="367067">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facilitate tourism capacity-building programmes.</a:t>
                      </a:r>
                      <a:endPar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rPr>
                        <a:t>Programme</a:t>
                      </a:r>
                      <a:r>
                        <a:rPr lang="en-US" sz="1600" b="1" baseline="0" dirty="0" smtClean="0">
                          <a:solidFill>
                            <a:schemeClr val="tx1"/>
                          </a:solidFill>
                          <a:latin typeface="Arial Narrow" pitchFamily="34" charset="0"/>
                        </a:rPr>
                        <a:t> </a:t>
                      </a:r>
                      <a:r>
                        <a:rPr lang="en-US" sz="1600" b="1" dirty="0" smtClean="0">
                          <a:solidFill>
                            <a:schemeClr val="tx1"/>
                          </a:solidFill>
                          <a:latin typeface="Arial Narrow" pitchFamily="34" charset="0"/>
                        </a:rPr>
                        <a:t>Performance</a:t>
                      </a:r>
                      <a:r>
                        <a:rPr lang="en-US" sz="1600" b="1" baseline="0" dirty="0" smtClean="0">
                          <a:solidFill>
                            <a:schemeClr val="tx1"/>
                          </a:solidFill>
                          <a:latin typeface="Arial Narrow" pitchFamily="34" charset="0"/>
                        </a:rPr>
                        <a:t> </a:t>
                      </a:r>
                      <a:r>
                        <a:rPr lang="en-US" sz="1600" b="1" dirty="0" smtClean="0">
                          <a:solidFill>
                            <a:schemeClr val="tx1"/>
                          </a:solidFill>
                          <a:latin typeface="Arial Narrow" pitchFamily="34" charset="0"/>
                        </a:rPr>
                        <a:t>Indicator</a:t>
                      </a:r>
                      <a:endParaRPr lang="en-US" sz="1600" b="0" dirty="0" smtClean="0">
                        <a:solidFill>
                          <a:schemeClr val="tx1"/>
                        </a:solidFill>
                        <a:latin typeface="+mn-lt"/>
                      </a:endParaRP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600" b="1" i="0" u="none" strike="noStrike" cap="none" normalizeH="0" baseline="0" dirty="0" smtClean="0">
                          <a:ln>
                            <a:noFill/>
                          </a:ln>
                          <a:solidFill>
                            <a:schemeClr val="tx1"/>
                          </a:solidFill>
                          <a:effectLst/>
                          <a:latin typeface="Arial Narrow" pitchFamily="34" charset="0"/>
                        </a:rPr>
                        <a:t>Target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lang="en-US" sz="1600" b="1" kern="1200" dirty="0" smtClean="0">
                          <a:solidFill>
                            <a:schemeClr val="tx1"/>
                          </a:solidFill>
                          <a:latin typeface="Arial Narrow" pitchFamily="34" charset="0"/>
                          <a:ea typeface="+mn-ea"/>
                          <a:cs typeface="+mn-cs"/>
                        </a:rPr>
                        <a:t>Quarterly Targets</a:t>
                      </a:r>
                      <a:endParaRPr kumimoji="0" lang="en-US" sz="1600" b="1" i="0" u="none" strike="noStrike" cap="none" normalizeH="0" baseline="0" dirty="0" smtClean="0">
                        <a:ln>
                          <a:noFill/>
                        </a:ln>
                        <a:solidFill>
                          <a:schemeClr val="tx1"/>
                        </a:solidFill>
                        <a:effectLst/>
                        <a:latin typeface="Arial Narrow" pitchFamily="34"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600" b="1" i="0" u="none" strike="noStrike" cap="none" normalizeH="0" baseline="0" dirty="0" smtClean="0">
                          <a:ln>
                            <a:noFill/>
                          </a:ln>
                          <a:solidFill>
                            <a:schemeClr val="tx1"/>
                          </a:solidFill>
                          <a:effectLst/>
                          <a:latin typeface="Arial Narrow" pitchFamily="34" charset="0"/>
                        </a:rPr>
                        <a:t>Actual Performance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89723">
                <a:tc rowSpan="3">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16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skills development opportunities facilitated through bilateral cooperation.</a:t>
                      </a:r>
                      <a:endParaRPr kumimoji="0" lang="en-US" sz="16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Five tourism skills development opportunities facilitated … continued: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a:solidFill>
                          <a:srgbClr val="FF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smtClean="0">
                        <a:solidFill>
                          <a:srgbClr val="FF0000"/>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5523">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4"/>
                        <a:tabLst/>
                        <a:defRPr/>
                      </a:pPr>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Benchmarking of tourism capacity-building programme for provinces and municipalities.</a:t>
                      </a:r>
                      <a:endParaRPr kumimoji="0" lang="en-US" sz="1600" b="0" i="0" u="sng"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Development of scope for the benchmarking of tourism capacity-building programme for provinces and municipalities.</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fontAlgn="t">
                        <a:spcBef>
                          <a:spcPts val="95"/>
                        </a:spcBef>
                        <a:spcAft>
                          <a:spcPts val="95"/>
                        </a:spcAft>
                      </a:pPr>
                      <a:r>
                        <a:rPr lang="en-ZA" sz="1600" b="0" i="0" u="none" strike="noStrike" baseline="0" dirty="0" smtClean="0">
                          <a:solidFill>
                            <a:schemeClr val="tx1"/>
                          </a:solidFill>
                          <a:latin typeface="Arial Narrow" panose="020B0606020202030204" pitchFamily="34" charset="0"/>
                        </a:rPr>
                        <a:t>Scope for the benchmarking of tourism capacity-building programme for provinces and municipalities has been developed.</a:t>
                      </a:r>
                      <a:endParaRPr lang="en-US" sz="1600" b="0" i="0" u="none" strike="noStrike" baseline="0" dirty="0">
                        <a:solidFill>
                          <a:schemeClr val="tx1"/>
                        </a:solidFill>
                        <a:latin typeface="Arial Narrow" panose="020B0606020202030204" pitchFamily="34" charset="0"/>
                      </a:endParaRPr>
                    </a:p>
                  </a:txBody>
                  <a:tcPr marL="8640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5523">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600" dirty="0" smtClean="0">
                          <a:latin typeface="Arial Narrow" panose="020B0606020202030204" pitchFamily="34" charset="0"/>
                        </a:rPr>
                        <a:t>Development of questionnaire for the benchmarking of tourism capacity-building programme for provinces and municipalities.</a:t>
                      </a:r>
                    </a:p>
                    <a:p>
                      <a:pPr algn="just"/>
                      <a:endParaRPr lang="en-ZA" sz="1600" dirty="0">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algn="just"/>
                      <a:r>
                        <a:rPr lang="en-ZA" sz="1600" dirty="0" smtClean="0">
                          <a:latin typeface="Arial Narrow" panose="020B0606020202030204" pitchFamily="34" charset="0"/>
                        </a:rPr>
                        <a:t>Questionnaire for the benchmarking of tourism capacity-building programme for provinces and municipalities has been  developed.</a:t>
                      </a:r>
                      <a:endParaRPr lang="en-ZA" sz="1600" dirty="0">
                        <a:latin typeface="Arial Narrow" panose="020B0606020202030204" pitchFamily="34" charset="0"/>
                      </a:endParaRPr>
                    </a:p>
                  </a:txBody>
                  <a:tcPr marL="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Footer Placeholder 1"/>
          <p:cNvSpPr>
            <a:spLocks noGrp="1"/>
          </p:cNvSpPr>
          <p:nvPr>
            <p:ph type="ftr" sz="quarter" idx="11"/>
          </p:nvPr>
        </p:nvSpPr>
        <p:spPr>
          <a:xfrm>
            <a:off x="3124200" y="6524625"/>
            <a:ext cx="3048000" cy="196850"/>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9884249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46</a:t>
            </a:fld>
            <a:endParaRPr lang="en-ZA" alt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584400296"/>
              </p:ext>
            </p:extLst>
          </p:nvPr>
        </p:nvGraphicFramePr>
        <p:xfrm>
          <a:off x="1904999" y="381000"/>
          <a:ext cx="6936289" cy="3815752"/>
        </p:xfrm>
        <a:graphic>
          <a:graphicData uri="http://schemas.openxmlformats.org/drawingml/2006/table">
            <a:tbl>
              <a:tblPr firstRow="1" bandRow="1">
                <a:tableStyleId>{5C22544A-7EE6-4342-B048-85BDC9FD1C3A}</a:tableStyleId>
              </a:tblPr>
              <a:tblGrid>
                <a:gridCol w="1907037"/>
                <a:gridCol w="1747759"/>
                <a:gridCol w="1553783"/>
                <a:gridCol w="1727710"/>
              </a:tblGrid>
              <a:tr h="367067">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facilitate tourism capacity-building programmes.</a:t>
                      </a:r>
                      <a:endPar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rPr>
                        <a:t>Programme</a:t>
                      </a:r>
                      <a:r>
                        <a:rPr lang="en-US" sz="1600" b="1" baseline="0" dirty="0" smtClean="0">
                          <a:solidFill>
                            <a:schemeClr val="tx1"/>
                          </a:solidFill>
                          <a:latin typeface="Arial Narrow" pitchFamily="34" charset="0"/>
                        </a:rPr>
                        <a:t> </a:t>
                      </a:r>
                      <a:r>
                        <a:rPr lang="en-US" sz="1600" b="1" dirty="0" smtClean="0">
                          <a:solidFill>
                            <a:schemeClr val="tx1"/>
                          </a:solidFill>
                          <a:latin typeface="Arial Narrow" pitchFamily="34" charset="0"/>
                        </a:rPr>
                        <a:t>Performance</a:t>
                      </a:r>
                      <a:r>
                        <a:rPr lang="en-US" sz="1600" b="1" baseline="0" dirty="0" smtClean="0">
                          <a:solidFill>
                            <a:schemeClr val="tx1"/>
                          </a:solidFill>
                          <a:latin typeface="Arial Narrow" pitchFamily="34" charset="0"/>
                        </a:rPr>
                        <a:t> </a:t>
                      </a:r>
                      <a:r>
                        <a:rPr lang="en-US" sz="1600" b="1" dirty="0" smtClean="0">
                          <a:solidFill>
                            <a:schemeClr val="tx1"/>
                          </a:solidFill>
                          <a:latin typeface="Arial Narrow" pitchFamily="34" charset="0"/>
                        </a:rPr>
                        <a:t>Indicator</a:t>
                      </a:r>
                      <a:endParaRPr lang="en-US" sz="1600" b="0" dirty="0" smtClean="0">
                        <a:solidFill>
                          <a:schemeClr val="tx1"/>
                        </a:solidFill>
                        <a:latin typeface="+mn-lt"/>
                      </a:endParaRP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600" b="1" i="0" u="none" strike="noStrike" cap="none" normalizeH="0" baseline="0" dirty="0" smtClean="0">
                          <a:ln>
                            <a:noFill/>
                          </a:ln>
                          <a:solidFill>
                            <a:schemeClr val="tx1"/>
                          </a:solidFill>
                          <a:effectLst/>
                          <a:latin typeface="Arial Narrow" pitchFamily="34" charset="0"/>
                        </a:rPr>
                        <a:t>Target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lang="en-US" sz="1600" b="1" kern="1200" dirty="0" smtClean="0">
                          <a:solidFill>
                            <a:schemeClr val="tx1"/>
                          </a:solidFill>
                          <a:latin typeface="Arial Narrow" pitchFamily="34" charset="0"/>
                          <a:ea typeface="+mn-ea"/>
                          <a:cs typeface="+mn-cs"/>
                        </a:rPr>
                        <a:t>Quarterly Targets</a:t>
                      </a:r>
                      <a:endParaRPr kumimoji="0" lang="en-US" sz="1600" b="1" i="0" u="none" strike="noStrike" cap="none" normalizeH="0" baseline="0" dirty="0" smtClean="0">
                        <a:ln>
                          <a:noFill/>
                        </a:ln>
                        <a:solidFill>
                          <a:schemeClr val="tx1"/>
                        </a:solidFill>
                        <a:effectLst/>
                        <a:latin typeface="Arial Narrow" pitchFamily="34"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600" b="1" i="0" u="none" strike="noStrike" cap="none" normalizeH="0" baseline="0" dirty="0" smtClean="0">
                          <a:ln>
                            <a:noFill/>
                          </a:ln>
                          <a:solidFill>
                            <a:schemeClr val="tx1"/>
                          </a:solidFill>
                          <a:effectLst/>
                          <a:latin typeface="Arial Narrow" pitchFamily="34" charset="0"/>
                        </a:rPr>
                        <a:t>Actual Performance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89723">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16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skills development opportunities facilitated through bilateral cooperation.</a:t>
                      </a:r>
                      <a:endParaRPr kumimoji="0" lang="en-US" sz="16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Five tourism skills development opportunities facilitated … continued: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a:solidFill>
                          <a:srgbClr val="FF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smtClean="0">
                        <a:solidFill>
                          <a:srgbClr val="FF0000"/>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5523">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5"/>
                        <a:tabLst/>
                        <a:defRPr/>
                      </a:pPr>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Capacity-building for effective participation in market access programme.</a:t>
                      </a:r>
                      <a:endParaRPr kumimoji="0" lang="en-US" sz="1600" b="0" i="0" u="sng"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Project scope developed for capacity-building interventions for effective participation in market access programme</a:t>
                      </a: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fontAlgn="t">
                        <a:spcBef>
                          <a:spcPts val="95"/>
                        </a:spcBef>
                        <a:spcAft>
                          <a:spcPts val="95"/>
                        </a:spcAft>
                      </a:pPr>
                      <a:r>
                        <a:rPr lang="en-ZA" sz="1600" b="0" i="0" u="none" strike="noStrike" baseline="0" dirty="0" smtClean="0">
                          <a:solidFill>
                            <a:schemeClr val="tx1"/>
                          </a:solidFill>
                          <a:latin typeface="Arial Narrow"/>
                        </a:rPr>
                        <a:t>Project scope  for capacity-building interventions for effective participation in market access programme has been developed.</a:t>
                      </a:r>
                    </a:p>
                    <a:p>
                      <a:pPr marL="0" indent="0" algn="just" fontAlgn="t">
                        <a:spcBef>
                          <a:spcPts val="95"/>
                        </a:spcBef>
                        <a:spcAft>
                          <a:spcPts val="95"/>
                        </a:spcAft>
                      </a:pPr>
                      <a:endParaRPr lang="en-US" sz="1600" b="0" i="0" u="none" strike="noStrike" baseline="0" dirty="0">
                        <a:solidFill>
                          <a:schemeClr val="tx1"/>
                        </a:solidFill>
                        <a:latin typeface="Arial Narrow"/>
                      </a:endParaRPr>
                    </a:p>
                  </a:txBody>
                  <a:tcPr marL="8640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1410037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47</a:t>
            </a:fld>
            <a:endParaRPr lang="en-ZA" alt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1057799956"/>
              </p:ext>
            </p:extLst>
          </p:nvPr>
        </p:nvGraphicFramePr>
        <p:xfrm>
          <a:off x="1904999" y="381000"/>
          <a:ext cx="6936289" cy="6051435"/>
        </p:xfrm>
        <a:graphic>
          <a:graphicData uri="http://schemas.openxmlformats.org/drawingml/2006/table">
            <a:tbl>
              <a:tblPr firstRow="1" bandRow="1">
                <a:tableStyleId>{5C22544A-7EE6-4342-B048-85BDC9FD1C3A}</a:tableStyleId>
              </a:tblPr>
              <a:tblGrid>
                <a:gridCol w="1600201"/>
                <a:gridCol w="1524000"/>
                <a:gridCol w="1524000"/>
                <a:gridCol w="2288088"/>
              </a:tblGrid>
              <a:tr h="340587">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facilitate tourism capacity-building programmes.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r>
              <a:tr h="5739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Arial Narrow" pitchFamily="34" charset="0"/>
                        </a:rPr>
                        <a:t>Programme</a:t>
                      </a:r>
                      <a:r>
                        <a:rPr lang="en-US" sz="1300" b="1" baseline="0" dirty="0" smtClean="0">
                          <a:solidFill>
                            <a:schemeClr val="tx1"/>
                          </a:solidFill>
                          <a:latin typeface="Arial Narrow" pitchFamily="34" charset="0"/>
                        </a:rPr>
                        <a:t> </a:t>
                      </a:r>
                      <a:r>
                        <a:rPr lang="en-US" sz="1300" b="1" dirty="0" smtClean="0">
                          <a:solidFill>
                            <a:schemeClr val="tx1"/>
                          </a:solidFill>
                          <a:latin typeface="Arial Narrow" pitchFamily="34" charset="0"/>
                        </a:rPr>
                        <a:t>Performance</a:t>
                      </a:r>
                      <a:r>
                        <a:rPr lang="en-US" sz="1300" b="1" baseline="0" dirty="0" smtClean="0">
                          <a:solidFill>
                            <a:schemeClr val="tx1"/>
                          </a:solidFill>
                          <a:latin typeface="Arial Narrow" pitchFamily="34" charset="0"/>
                        </a:rPr>
                        <a:t> </a:t>
                      </a:r>
                      <a:r>
                        <a:rPr lang="en-US" sz="1300" b="1" dirty="0" smtClean="0">
                          <a:solidFill>
                            <a:schemeClr val="tx1"/>
                          </a:solidFill>
                          <a:latin typeface="Arial Narrow" pitchFamily="34" charset="0"/>
                        </a:rPr>
                        <a:t>Indicator</a:t>
                      </a:r>
                      <a:endParaRPr lang="en-US" sz="1300" b="0" dirty="0" smtClean="0">
                        <a:solidFill>
                          <a:schemeClr val="tx1"/>
                        </a:solidFill>
                        <a:latin typeface="+mn-lt"/>
                      </a:endParaRP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300" b="1" i="0" u="none" strike="noStrike" cap="none" normalizeH="0" baseline="0" dirty="0" smtClean="0">
                          <a:ln>
                            <a:noFill/>
                          </a:ln>
                          <a:solidFill>
                            <a:schemeClr val="tx1"/>
                          </a:solidFill>
                          <a:effectLst/>
                          <a:latin typeface="Arial Narrow" pitchFamily="34" charset="0"/>
                        </a:rPr>
                        <a:t>Target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lang="en-US" sz="1300" b="1" kern="1200" dirty="0" smtClean="0">
                          <a:solidFill>
                            <a:schemeClr val="tx1"/>
                          </a:solidFill>
                          <a:latin typeface="Arial Narrow" pitchFamily="34" charset="0"/>
                          <a:ea typeface="+mn-ea"/>
                          <a:cs typeface="+mn-cs"/>
                        </a:rPr>
                        <a:t>Quarterly Targets</a:t>
                      </a:r>
                      <a:endParaRPr kumimoji="0" lang="en-US" sz="1300" b="1" i="0" u="none" strike="noStrike" cap="none" normalizeH="0" baseline="0" dirty="0" smtClean="0">
                        <a:ln>
                          <a:noFill/>
                        </a:ln>
                        <a:solidFill>
                          <a:schemeClr val="tx1"/>
                        </a:solidFill>
                        <a:effectLst/>
                        <a:latin typeface="Arial Narrow" pitchFamily="34"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300" b="1" i="0" u="none" strike="noStrike" cap="none" normalizeH="0" baseline="0" dirty="0" smtClean="0">
                          <a:ln>
                            <a:noFill/>
                          </a:ln>
                          <a:solidFill>
                            <a:schemeClr val="tx1"/>
                          </a:solidFill>
                          <a:effectLst/>
                          <a:latin typeface="Arial Narrow" pitchFamily="34" charset="0"/>
                        </a:rPr>
                        <a:t>Actual Performance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61608">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13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skills development opportunities facilitated through bilateral cooperation.</a:t>
                      </a:r>
                      <a:endParaRPr kumimoji="0" lang="en-US" sz="13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n-US" sz="13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Five tourism skills development opportunities facilitated … continued: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r>
              <a:tr h="4591293">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5"/>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Capacity-building for effective participation in market access programme.</a:t>
                      </a:r>
                      <a:endParaRPr kumimoji="0" lang="en-US" sz="1300" b="0" i="0" u="sng"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300" b="0" i="0" u="sng"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300" b="0" i="0" u="none" strike="noStrike" dirty="0">
                          <a:solidFill>
                            <a:srgbClr val="000000"/>
                          </a:solidFill>
                          <a:effectLst/>
                          <a:latin typeface="Arial Narrow" panose="020B0606020202030204" pitchFamily="34" charset="0"/>
                        </a:rPr>
                        <a:t>Terms of reference circulated for capacity-building interventions for effective participation in market access programme.</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8000" algn="just"/>
                      <a:r>
                        <a:rPr lang="en-ZA" sz="1300" dirty="0" smtClean="0">
                          <a:latin typeface="Arial Narrow" panose="020B0606020202030204" pitchFamily="34" charset="0"/>
                        </a:rPr>
                        <a:t>Draft Terms of Reference not circulated for capacity-building interventions for effective participation in market access programme.</a:t>
                      </a:r>
                    </a:p>
                    <a:p>
                      <a:pPr marL="108000" algn="just"/>
                      <a:endParaRPr lang="en-ZA" sz="1300" dirty="0" smtClean="0">
                        <a:latin typeface="Arial Narrow" panose="020B0606020202030204" pitchFamily="34" charset="0"/>
                      </a:endParaRPr>
                    </a:p>
                    <a:p>
                      <a:pPr marL="108000" algn="just"/>
                      <a:r>
                        <a:rPr lang="en-ZA" sz="1300" b="1" i="1" dirty="0" smtClean="0">
                          <a:latin typeface="Arial Narrow" panose="020B0606020202030204" pitchFamily="34" charset="0"/>
                        </a:rPr>
                        <a:t>Reason</a:t>
                      </a:r>
                      <a:r>
                        <a:rPr lang="en-ZA" sz="1300" b="1" i="1" baseline="0" dirty="0" smtClean="0">
                          <a:latin typeface="Arial Narrow" panose="020B0606020202030204" pitchFamily="34" charset="0"/>
                        </a:rPr>
                        <a:t> for Variance:</a:t>
                      </a:r>
                      <a:endParaRPr lang="en-ZA" sz="1300" b="1" i="1" dirty="0" smtClean="0">
                        <a:latin typeface="Arial Narrow" panose="020B0606020202030204" pitchFamily="34" charset="0"/>
                      </a:endParaRPr>
                    </a:p>
                    <a:p>
                      <a:pPr marL="108000" algn="just"/>
                      <a:r>
                        <a:rPr lang="en-ZA" sz="1300" dirty="0" smtClean="0">
                          <a:latin typeface="Arial Narrow" panose="020B0606020202030204" pitchFamily="34" charset="0"/>
                        </a:rPr>
                        <a:t>Non circulation of the draft Terms of Reference and alignment thereof with Domestic Tourism Management (DTM) Branch’s enterprise development programme was due to project implementation delays.</a:t>
                      </a:r>
                    </a:p>
                    <a:p>
                      <a:pPr marL="108000" algn="just"/>
                      <a:endParaRPr lang="en-ZA" sz="1300" dirty="0" smtClean="0">
                        <a:latin typeface="Arial Narrow" panose="020B0606020202030204" pitchFamily="34" charset="0"/>
                      </a:endParaRPr>
                    </a:p>
                    <a:p>
                      <a:pPr marL="108000" algn="just"/>
                      <a:r>
                        <a:rPr lang="en-ZA" sz="1300" b="1" i="1" dirty="0" smtClean="0">
                          <a:latin typeface="Arial Narrow" panose="020B0606020202030204" pitchFamily="34" charset="0"/>
                        </a:rPr>
                        <a:t>Corrective Measure:</a:t>
                      </a:r>
                    </a:p>
                    <a:p>
                      <a:pPr marL="108000" algn="just"/>
                      <a:r>
                        <a:rPr lang="en-ZA" sz="1300" dirty="0" smtClean="0">
                          <a:latin typeface="Arial Narrow" panose="020B0606020202030204" pitchFamily="34" charset="0"/>
                        </a:rPr>
                        <a:t>Draft Terms of Reference will be aligned with Domestic Tourism Management’s enterprise development programme, and be circulated to the panel of service providers assembled by the DTM Branch.</a:t>
                      </a:r>
                    </a:p>
                    <a:p>
                      <a:pPr marL="108000" algn="just"/>
                      <a:endParaRPr lang="en-ZA" sz="1300" dirty="0">
                        <a:latin typeface="Arial Narrow" panose="020B0606020202030204" pitchFamily="34" charset="0"/>
                      </a:endParaRPr>
                    </a:p>
                  </a:txBody>
                  <a:tcPr marL="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Footer Placeholder 1"/>
          <p:cNvSpPr>
            <a:spLocks noGrp="1"/>
          </p:cNvSpPr>
          <p:nvPr>
            <p:ph type="ftr" sz="quarter" idx="11"/>
          </p:nvPr>
        </p:nvSpPr>
        <p:spPr>
          <a:xfrm>
            <a:off x="3124200" y="6543237"/>
            <a:ext cx="3048000" cy="196850"/>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6516270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48</a:t>
            </a:fld>
            <a:endParaRPr lang="en-ZA" alt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1105397262"/>
              </p:ext>
            </p:extLst>
          </p:nvPr>
        </p:nvGraphicFramePr>
        <p:xfrm>
          <a:off x="1752600" y="141301"/>
          <a:ext cx="7164888" cy="5987474"/>
        </p:xfrm>
        <a:graphic>
          <a:graphicData uri="http://schemas.openxmlformats.org/drawingml/2006/table">
            <a:tbl>
              <a:tblPr firstRow="1" bandRow="1">
                <a:tableStyleId>{5C22544A-7EE6-4342-B048-85BDC9FD1C3A}</a:tableStyleId>
              </a:tblPr>
              <a:tblGrid>
                <a:gridCol w="1969887"/>
                <a:gridCol w="1805360"/>
                <a:gridCol w="1604991"/>
                <a:gridCol w="1784650"/>
              </a:tblGrid>
              <a:tr h="34926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diversify and enhance tourism offerings.</a:t>
                      </a:r>
                      <a:endPar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9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rPr>
                        <a:t>Programme</a:t>
                      </a:r>
                      <a:r>
                        <a:rPr lang="en-US" sz="1600" b="1" baseline="0" dirty="0" smtClean="0">
                          <a:solidFill>
                            <a:schemeClr val="tx1"/>
                          </a:solidFill>
                          <a:latin typeface="Arial Narrow" pitchFamily="34" charset="0"/>
                        </a:rPr>
                        <a:t> </a:t>
                      </a:r>
                      <a:r>
                        <a:rPr lang="en-US" sz="1600" b="1" dirty="0" smtClean="0">
                          <a:solidFill>
                            <a:schemeClr val="tx1"/>
                          </a:solidFill>
                          <a:latin typeface="Arial Narrow" pitchFamily="34" charset="0"/>
                        </a:rPr>
                        <a:t>Performance</a:t>
                      </a:r>
                      <a:r>
                        <a:rPr lang="en-US" sz="1600" b="1" baseline="0" dirty="0" smtClean="0">
                          <a:solidFill>
                            <a:schemeClr val="tx1"/>
                          </a:solidFill>
                          <a:latin typeface="Arial Narrow" pitchFamily="34" charset="0"/>
                        </a:rPr>
                        <a:t> </a:t>
                      </a:r>
                      <a:r>
                        <a:rPr lang="en-US" sz="1600" b="1" dirty="0" smtClean="0">
                          <a:solidFill>
                            <a:schemeClr val="tx1"/>
                          </a:solidFill>
                          <a:latin typeface="Arial Narrow" pitchFamily="34" charset="0"/>
                        </a:rPr>
                        <a:t>Indicator</a:t>
                      </a:r>
                      <a:endParaRPr lang="en-US" sz="1600" b="0" dirty="0" smtClean="0">
                        <a:solidFill>
                          <a:schemeClr val="tx1"/>
                        </a:solidFill>
                        <a:latin typeface="+mn-lt"/>
                      </a:endParaRPr>
                    </a:p>
                  </a:txBody>
                  <a:tcPr marL="86400" marR="864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600" b="1" i="0" u="none" strike="noStrike" cap="none" normalizeH="0" baseline="0" dirty="0" smtClean="0">
                          <a:ln>
                            <a:noFill/>
                          </a:ln>
                          <a:solidFill>
                            <a:schemeClr val="tx1"/>
                          </a:solidFill>
                          <a:effectLst/>
                          <a:latin typeface="Arial Narrow" pitchFamily="34" charset="0"/>
                        </a:rPr>
                        <a:t>Target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lang="en-US" sz="1600" b="1" kern="1200" dirty="0" smtClean="0">
                          <a:solidFill>
                            <a:schemeClr val="tx1"/>
                          </a:solidFill>
                          <a:latin typeface="Arial Narrow" pitchFamily="34" charset="0"/>
                          <a:ea typeface="+mn-ea"/>
                          <a:cs typeface="+mn-cs"/>
                        </a:rPr>
                        <a:t>Quarterly Targets</a:t>
                      </a:r>
                      <a:endParaRPr kumimoji="0" lang="en-US" sz="1600" b="1" i="0" u="none" strike="noStrike" cap="none" normalizeH="0" baseline="0" dirty="0" smtClean="0">
                        <a:ln>
                          <a:noFill/>
                        </a:ln>
                        <a:solidFill>
                          <a:schemeClr val="tx1"/>
                        </a:solidFill>
                        <a:effectLst/>
                        <a:latin typeface="Arial Narrow" pitchFamily="34"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lvl="0" indent="0" algn="ctr" defTabSz="914400" rtl="0" eaLnBrk="1" fontAlgn="base" latinLnBrk="0" hangingPunct="1">
                        <a:lnSpc>
                          <a:spcPct val="100000"/>
                        </a:lnSpc>
                        <a:spcBef>
                          <a:spcPct val="25000"/>
                        </a:spcBef>
                        <a:spcAft>
                          <a:spcPct val="0"/>
                        </a:spcAft>
                        <a:buClr>
                          <a:schemeClr val="tx2"/>
                        </a:buClr>
                        <a:buSzTx/>
                        <a:buFont typeface="Times"/>
                        <a:buNone/>
                        <a:tabLst/>
                        <a:defRPr/>
                      </a:pPr>
                      <a:r>
                        <a:rPr kumimoji="0" lang="en-US" sz="1600" b="1" i="0" u="none" strike="noStrike" cap="none" normalizeH="0" baseline="0" dirty="0" smtClean="0">
                          <a:ln>
                            <a:noFill/>
                          </a:ln>
                          <a:solidFill>
                            <a:schemeClr val="tx1"/>
                          </a:solidFill>
                          <a:effectLst/>
                          <a:latin typeface="Arial Narrow" pitchFamily="34" charset="0"/>
                        </a:rPr>
                        <a:t>Actual Performance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249147">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ZA" sz="1600" kern="1200" dirty="0" smtClean="0">
                          <a:solidFill>
                            <a:schemeClr val="tx1"/>
                          </a:solidFill>
                          <a:latin typeface="Arial Narrow" pitchFamily="34" charset="0"/>
                          <a:ea typeface="+mn-ea"/>
                          <a:cs typeface="+mn-cs"/>
                        </a:rPr>
                        <a:t>Number of programmes implemented to enhance tourism offerings.</a:t>
                      </a:r>
                      <a:endParaRPr lang="en-US" sz="1600" b="0" kern="1200" dirty="0" smtClean="0">
                        <a:solidFill>
                          <a:schemeClr val="tx1"/>
                        </a:solidFill>
                        <a:latin typeface="Arial Narrow" pitchFamily="34" charset="0"/>
                        <a:ea typeface="+mn-ea"/>
                        <a:cs typeface="+mn-cs"/>
                      </a:endParaRPr>
                    </a:p>
                  </a:txBody>
                  <a:tcPr marL="86400" marR="864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Draft Tourism Investment Master Plan developed.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Framework for the Tourism Investment Master Plan developed.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chemeClr val="tx1"/>
                          </a:solidFill>
                          <a:effectLst/>
                          <a:latin typeface="Arial Narrow"/>
                        </a:rPr>
                        <a:t>Framework for the Tourism Investment Master Plan  has been developed.</a:t>
                      </a:r>
                      <a:endParaRPr lang="en-ZA" sz="1600" b="0" i="0" u="none" strike="noStrike" dirty="0">
                        <a:solidFill>
                          <a:schemeClr val="tx1"/>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7706">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Reduce barriers to tourism growth to enhance tourism competitiveness.</a:t>
                      </a:r>
                      <a:endPar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91440" lvl="0" algn="just">
                        <a:spcBef>
                          <a:spcPts val="95"/>
                        </a:spcBef>
                        <a:spcAft>
                          <a:spcPts val="95"/>
                        </a:spcAft>
                      </a:pPr>
                      <a:endParaRPr lang="en-US" sz="1600" baseline="0" dirty="0">
                        <a:latin typeface="Arial Narrow" panose="020B0606020202030204" pitchFamily="34" charset="0"/>
                      </a:endParaRPr>
                    </a:p>
                  </a:txBody>
                  <a:tcPr marL="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3375">
                <a:tc rowSpan="2">
                  <a:txBody>
                    <a:bodyPr/>
                    <a:lstStyle/>
                    <a:p>
                      <a:pPr marL="342900" indent="-342900" algn="just" fontAlgn="t">
                        <a:spcBef>
                          <a:spcPts val="0"/>
                        </a:spcBef>
                        <a:spcAft>
                          <a:spcPts val="0"/>
                        </a:spcAft>
                        <a:buFont typeface="+mj-lt"/>
                        <a:buAutoNum type="arabicPeriod" startAt="3"/>
                      </a:pPr>
                      <a:r>
                        <a:rPr lang="en-ZA" sz="1600" b="0" i="0" u="none" strike="noStrike" dirty="0" smtClean="0">
                          <a:solidFill>
                            <a:srgbClr val="000000"/>
                          </a:solidFill>
                          <a:latin typeface="Arial Narrow"/>
                        </a:rPr>
                        <a:t>Implementation of the ATC programme for visa facilitation.</a:t>
                      </a:r>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fontAlgn="t"/>
                      <a:r>
                        <a:rPr lang="en-ZA" sz="1600" b="0" i="0" u="none" strike="noStrike" dirty="0" smtClean="0">
                          <a:solidFill>
                            <a:srgbClr val="000000"/>
                          </a:solidFill>
                          <a:effectLst/>
                          <a:latin typeface="Arial Narrow" panose="020B0606020202030204" pitchFamily="34" charset="0"/>
                        </a:rPr>
                        <a:t>Accreditation of travel companies (ATC) for visa facilitation.</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Consultation with key stakeholders on identified markets.</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chemeClr val="tx1"/>
                          </a:solidFill>
                          <a:effectLst/>
                          <a:latin typeface="Arial Narrow"/>
                        </a:rPr>
                        <a:t>Consultation with key stakeholders on identified markets was done.</a:t>
                      </a:r>
                      <a:endParaRPr lang="en-ZA" sz="1600" b="0" i="0" u="none" strike="noStrike" dirty="0">
                        <a:solidFill>
                          <a:schemeClr val="tx1"/>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61764">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600" b="0" kern="1200" dirty="0" smtClean="0">
                        <a:solidFill>
                          <a:srgbClr val="FF0000"/>
                        </a:solidFill>
                        <a:latin typeface="Arial Narrow"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rgbClr val="000000"/>
                          </a:solidFill>
                          <a:effectLst/>
                          <a:latin typeface="Arial Narrow" panose="020B0606020202030204" pitchFamily="34" charset="0"/>
                        </a:rPr>
                        <a:t>Composition of contact lists.</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chemeClr val="tx1"/>
                          </a:solidFill>
                          <a:effectLst/>
                          <a:latin typeface="Arial Narrow"/>
                        </a:rPr>
                        <a:t>Composition of contact lists was done.</a:t>
                      </a:r>
                      <a:endParaRPr lang="en-ZA" sz="1600" b="0" i="0" u="none" strike="noStrike" dirty="0">
                        <a:solidFill>
                          <a:schemeClr val="tx1"/>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105">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To enhance regional tourism integration.</a:t>
                      </a:r>
                      <a:endPar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t"/>
                      <a:endParaRPr lang="en-ZA" sz="1600" b="0" i="0" u="none" strike="noStrike" dirty="0">
                        <a:solidFill>
                          <a:schemeClr val="tx1"/>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3375">
                <a:tc>
                  <a:txBody>
                    <a:bodyPr/>
                    <a:lstStyle/>
                    <a:p>
                      <a:pPr marL="342900" indent="-342900" algn="just" fontAlgn="t">
                        <a:spcBef>
                          <a:spcPts val="0"/>
                        </a:spcBef>
                        <a:spcAft>
                          <a:spcPts val="0"/>
                        </a:spcAft>
                        <a:buFont typeface="+mj-lt"/>
                        <a:buAutoNum type="arabicPeriod" startAt="4"/>
                      </a:pPr>
                      <a:r>
                        <a:rPr lang="en-US" sz="1600" b="0" i="0" u="none" strike="noStrike" dirty="0" smtClean="0">
                          <a:solidFill>
                            <a:srgbClr val="000000"/>
                          </a:solidFill>
                          <a:latin typeface="Arial Narrow"/>
                        </a:rPr>
                        <a:t>Number of initiatives facilitated for regional integration.</a:t>
                      </a:r>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Ministerial session at the 2016 Tourism Indaba hosted.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Indaba 2016 </a:t>
                      </a:r>
                      <a:r>
                        <a:rPr lang="en-ZA" sz="1600" b="0" i="0" u="none" strike="noStrike" dirty="0" smtClean="0">
                          <a:solidFill>
                            <a:srgbClr val="000000"/>
                          </a:solidFill>
                          <a:effectLst/>
                          <a:latin typeface="Arial Narrow" panose="020B0606020202030204" pitchFamily="34" charset="0"/>
                        </a:rPr>
                        <a:t>Ministerial </a:t>
                      </a:r>
                      <a:r>
                        <a:rPr lang="en-ZA" sz="1600" b="0" i="0" u="none" strike="noStrike" dirty="0">
                          <a:solidFill>
                            <a:srgbClr val="000000"/>
                          </a:solidFill>
                          <a:effectLst/>
                          <a:latin typeface="Arial Narrow" panose="020B0606020202030204" pitchFamily="34" charset="0"/>
                        </a:rPr>
                        <a:t>session </a:t>
                      </a:r>
                      <a:r>
                        <a:rPr lang="en-ZA" sz="1600" b="0" i="0" u="none" strike="noStrike" dirty="0" smtClean="0">
                          <a:solidFill>
                            <a:srgbClr val="000000"/>
                          </a:solidFill>
                          <a:effectLst/>
                          <a:latin typeface="Arial Narrow" panose="020B0606020202030204" pitchFamily="34" charset="0"/>
                        </a:rPr>
                        <a:t>hosted.</a:t>
                      </a:r>
                      <a:endParaRPr lang="en-ZA"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chemeClr val="tx1"/>
                          </a:solidFill>
                          <a:effectLst/>
                          <a:latin typeface="Arial Narrow"/>
                        </a:rPr>
                        <a:t>Indaba 2016 Ministerial session was hosted</a:t>
                      </a:r>
                      <a:endParaRPr lang="en-ZA" sz="1600" b="0" i="0" u="none" strike="noStrike" dirty="0">
                        <a:solidFill>
                          <a:schemeClr val="tx1"/>
                        </a:solidFill>
                        <a:effectLst/>
                        <a:latin typeface="Arial Narrow"/>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42683578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905000" y="1524000"/>
            <a:ext cx="6781800" cy="2514600"/>
          </a:xfrm>
          <a:prstGeom prst="rect">
            <a:avLst/>
          </a:prstGeom>
        </p:spPr>
        <p:txBody>
          <a:bodyPr/>
          <a:lstStyle/>
          <a:p>
            <a:pPr algn="ctr" eaLnBrk="0" hangingPunct="0">
              <a:defRPr/>
            </a:pPr>
            <a:r>
              <a:rPr lang="en-US" sz="4000" b="1" kern="0" dirty="0" smtClean="0">
                <a:latin typeface="Arial Narrow" pitchFamily="34" charset="0"/>
                <a:ea typeface="+mj-ea"/>
                <a:cs typeface="+mj-cs"/>
              </a:rPr>
              <a:t>PROGRAMME </a:t>
            </a:r>
            <a:r>
              <a:rPr lang="en-US" sz="4000" b="1" kern="0" dirty="0">
                <a:latin typeface="Arial Narrow" pitchFamily="34" charset="0"/>
                <a:ea typeface="+mj-ea"/>
                <a:cs typeface="+mj-cs"/>
              </a:rPr>
              <a:t>4</a:t>
            </a:r>
          </a:p>
          <a:p>
            <a:pPr algn="ctr" eaLnBrk="0" hangingPunct="0">
              <a:defRPr/>
            </a:pPr>
            <a:endParaRPr lang="en-US" sz="4000" b="1" kern="0" dirty="0">
              <a:latin typeface="Arial Narrow" pitchFamily="34" charset="0"/>
              <a:ea typeface="+mj-ea"/>
              <a:cs typeface="+mj-cs"/>
            </a:endParaRPr>
          </a:p>
          <a:p>
            <a:pPr algn="ctr" eaLnBrk="0" hangingPunct="0">
              <a:defRPr/>
            </a:pPr>
            <a:r>
              <a:rPr lang="en-ZA" sz="4000" b="1" dirty="0">
                <a:latin typeface="Arial Narrow" pitchFamily="34" charset="0"/>
              </a:rPr>
              <a:t>DOMESTIC </a:t>
            </a:r>
            <a:r>
              <a:rPr lang="en-ZA" sz="4000" b="1" dirty="0" smtClean="0">
                <a:latin typeface="Arial Narrow" pitchFamily="34" charset="0"/>
              </a:rPr>
              <a:t>TOURISM MANAGEMENT </a:t>
            </a:r>
            <a:r>
              <a:rPr lang="en-US" sz="4000" b="1" kern="0" dirty="0">
                <a:solidFill>
                  <a:srgbClr val="1F497D"/>
                </a:solidFill>
                <a:latin typeface="Arial Narrow" pitchFamily="34" charset="0"/>
                <a:ea typeface="+mj-ea"/>
                <a:cs typeface="+mj-cs"/>
              </a:rPr>
              <a:t/>
            </a:r>
            <a:br>
              <a:rPr lang="en-US" sz="4000" b="1" kern="0" dirty="0">
                <a:solidFill>
                  <a:srgbClr val="1F497D"/>
                </a:solidFill>
                <a:latin typeface="Arial Narrow" pitchFamily="34" charset="0"/>
                <a:ea typeface="+mj-ea"/>
                <a:cs typeface="+mj-cs"/>
              </a:rPr>
            </a:br>
            <a:endParaRPr lang="en-US" sz="4000" b="1" kern="0" dirty="0">
              <a:solidFill>
                <a:srgbClr val="1F497D"/>
              </a:solidFill>
              <a:latin typeface="Arial Narrow" pitchFamily="34" charset="0"/>
              <a:ea typeface="+mj-ea"/>
              <a:cs typeface="+mj-cs"/>
            </a:endParaRPr>
          </a:p>
        </p:txBody>
      </p:sp>
      <p:sp>
        <p:nvSpPr>
          <p:cNvPr id="3" name="Slide Number Placeholder 2"/>
          <p:cNvSpPr>
            <a:spLocks noGrp="1"/>
          </p:cNvSpPr>
          <p:nvPr>
            <p:ph type="sldNum" sz="quarter" idx="12"/>
          </p:nvPr>
        </p:nvSpPr>
        <p:spPr/>
        <p:txBody>
          <a:bodyPr/>
          <a:lstStyle/>
          <a:p>
            <a:fld id="{E2F236E4-C43B-47D9-92F3-DF5FF92BE2C0}" type="slidenum">
              <a:rPr lang="en-ZA" smtClean="0"/>
              <a:pPr/>
              <a:t>49</a:t>
            </a:fld>
            <a:endParaRPr lang="en-ZA" dirty="0"/>
          </a:p>
        </p:txBody>
      </p:sp>
      <p:sp>
        <p:nvSpPr>
          <p:cNvPr id="2" name="Footer Placeholder 1"/>
          <p:cNvSpPr>
            <a:spLocks noGrp="1"/>
          </p:cNvSpPr>
          <p:nvPr>
            <p:ph type="ftr" sz="quarter" idx="11"/>
          </p:nvPr>
        </p:nvSpPr>
        <p:spPr>
          <a:xfrm>
            <a:off x="3124199" y="6356350"/>
            <a:ext cx="2971801" cy="365125"/>
          </a:xfrm>
        </p:spPr>
        <p:txBody>
          <a:bodyPr/>
          <a:lstStyle/>
          <a:p>
            <a:r>
              <a:rPr lang="en-ZA" dirty="0" smtClean="0"/>
              <a:t>2016-17 Quarter 1 Report - Preliminary Data</a:t>
            </a:r>
            <a:endParaRPr lang="en-ZA" dirty="0"/>
          </a:p>
        </p:txBody>
      </p:sp>
    </p:spTree>
    <p:extLst>
      <p:ext uri="{BB962C8B-B14F-4D97-AF65-F5344CB8AC3E}">
        <p14:creationId xmlns:p14="http://schemas.microsoft.com/office/powerpoint/2010/main" val="2452250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752600" y="76200"/>
            <a:ext cx="6934200" cy="1371600"/>
          </a:xfrm>
          <a:gradFill>
            <a:gsLst>
              <a:gs pos="0">
                <a:schemeClr val="accent6">
                  <a:lumMod val="60000"/>
                  <a:lumOff val="40000"/>
                </a:schemeClr>
              </a:gs>
              <a:gs pos="64999">
                <a:srgbClr val="F0EBD5"/>
              </a:gs>
              <a:gs pos="100000">
                <a:srgbClr val="D1C39F"/>
              </a:gs>
            </a:gsLst>
            <a:path path="circle">
              <a:fillToRect l="100000" t="100000"/>
            </a:path>
          </a:gradFill>
          <a:ln>
            <a:solidFill>
              <a:schemeClr val="accent6">
                <a:lumMod val="75000"/>
              </a:schemeClr>
            </a:solidFill>
          </a:ln>
        </p:spPr>
        <p:txBody>
          <a:bodyPr rtlCol="0">
            <a:normAutofit fontScale="90000"/>
          </a:bodyPr>
          <a:lstStyle/>
          <a:p>
            <a:pPr>
              <a:defRPr/>
            </a:pPr>
            <a:r>
              <a:rPr lang="en-US" sz="3200" b="1" dirty="0" smtClean="0">
                <a:latin typeface="Arial Narrow" panose="020B0606020202030204" pitchFamily="34" charset="0"/>
              </a:rPr>
              <a:t>Expenditure per Economical Classification </a:t>
            </a:r>
            <a:br>
              <a:rPr lang="en-US" sz="3200" b="1" dirty="0" smtClean="0">
                <a:latin typeface="Arial Narrow" panose="020B0606020202030204" pitchFamily="34" charset="0"/>
              </a:rPr>
            </a:br>
            <a:r>
              <a:rPr lang="en-US" sz="3200" b="1" dirty="0" smtClean="0">
                <a:latin typeface="Arial Narrow" panose="020B0606020202030204" pitchFamily="34" charset="0"/>
              </a:rPr>
              <a:t>as at </a:t>
            </a:r>
            <a:r>
              <a:rPr lang="en-US" sz="3200" b="1" dirty="0">
                <a:latin typeface="Arial Narrow" panose="020B0606020202030204" pitchFamily="34" charset="0"/>
              </a:rPr>
              <a:t>30 June 2016</a:t>
            </a:r>
            <a:endParaRPr lang="en-US" sz="3200" dirty="0">
              <a:latin typeface="Arial Narrow" panose="020B0606020202030204" pitchFamily="34" charset="0"/>
            </a:endParaRPr>
          </a:p>
        </p:txBody>
      </p:sp>
      <p:graphicFrame>
        <p:nvGraphicFramePr>
          <p:cNvPr id="6" name="Content Placeholder 5"/>
          <p:cNvGraphicFramePr>
            <a:graphicFrameLocks noGrp="1"/>
          </p:cNvGraphicFramePr>
          <p:nvPr>
            <p:ph idx="1"/>
            <p:extLst/>
          </p:nvPr>
        </p:nvGraphicFramePr>
        <p:xfrm>
          <a:off x="1752601" y="1667669"/>
          <a:ext cx="7010400" cy="4937760"/>
        </p:xfrm>
        <a:graphic>
          <a:graphicData uri="http://schemas.openxmlformats.org/drawingml/2006/table">
            <a:tbl>
              <a:tblPr/>
              <a:tblGrid>
                <a:gridCol w="3124199"/>
                <a:gridCol w="990600"/>
                <a:gridCol w="1066800"/>
                <a:gridCol w="860192"/>
                <a:gridCol w="968609"/>
              </a:tblGrid>
              <a:tr h="274320">
                <a:tc rowSpan="2">
                  <a:txBody>
                    <a:bodyPr/>
                    <a:lstStyle/>
                    <a:p>
                      <a:pPr algn="ctr" rtl="0" fontAlgn="t"/>
                      <a:r>
                        <a:rPr lang="en-ZA" sz="1200" b="1" i="0" u="none" strike="noStrike" dirty="0">
                          <a:solidFill>
                            <a:srgbClr val="000000"/>
                          </a:solidFill>
                          <a:effectLst/>
                          <a:latin typeface="Arial Narrow" panose="020B0606020202030204" pitchFamily="34" charset="0"/>
                        </a:rPr>
                        <a:t>Economical Classification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rtl="0" fontAlgn="t"/>
                      <a:r>
                        <a:rPr lang="en-ZA" sz="1200" b="1" i="0" u="none" strike="noStrike" dirty="0" smtClean="0">
                          <a:solidFill>
                            <a:srgbClr val="000000"/>
                          </a:solidFill>
                          <a:effectLst/>
                          <a:latin typeface="Arial Narrow" panose="020B0606020202030204" pitchFamily="34" charset="0"/>
                        </a:rPr>
                        <a:t>ENE </a:t>
                      </a:r>
                      <a:r>
                        <a:rPr lang="en-ZA" sz="1200" b="1" i="0" u="none" strike="noStrike" dirty="0">
                          <a:solidFill>
                            <a:srgbClr val="000000"/>
                          </a:solidFill>
                          <a:effectLst/>
                          <a:latin typeface="Arial Narrow" panose="020B0606020202030204" pitchFamily="34" charset="0"/>
                        </a:rPr>
                        <a:t>Budget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EAAAA"/>
                    </a:solidFill>
                  </a:tcPr>
                </a:tc>
                <a:tc>
                  <a:txBody>
                    <a:bodyPr/>
                    <a:lstStyle/>
                    <a:p>
                      <a:pPr algn="ctr" rtl="0" fontAlgn="t"/>
                      <a:r>
                        <a:rPr lang="en-ZA" sz="1200" b="1" i="0" u="none" strike="noStrike" dirty="0">
                          <a:solidFill>
                            <a:srgbClr val="000000"/>
                          </a:solidFill>
                          <a:effectLst/>
                          <a:latin typeface="Arial Narrow" panose="020B0606020202030204" pitchFamily="34" charset="0"/>
                        </a:rPr>
                        <a:t>Expenditure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EAAAA"/>
                    </a:solidFill>
                  </a:tcPr>
                </a:tc>
                <a:tc rowSpan="2">
                  <a:txBody>
                    <a:bodyPr/>
                    <a:lstStyle/>
                    <a:p>
                      <a:pPr algn="ctr" rtl="0" fontAlgn="t"/>
                      <a:r>
                        <a:rPr lang="en-ZA" sz="1200" b="1" i="0" u="none" strike="noStrike" dirty="0">
                          <a:solidFill>
                            <a:srgbClr val="000000"/>
                          </a:solidFill>
                          <a:effectLst/>
                          <a:latin typeface="Arial Narrow" panose="020B0606020202030204" pitchFamily="34" charset="0"/>
                        </a:rPr>
                        <a:t>% of </a:t>
                      </a:r>
                      <a:r>
                        <a:rPr lang="en-ZA" sz="1200" b="1" i="0" u="none" strike="noStrike" dirty="0" smtClean="0">
                          <a:solidFill>
                            <a:srgbClr val="000000"/>
                          </a:solidFill>
                          <a:effectLst/>
                          <a:latin typeface="Arial Narrow" panose="020B0606020202030204" pitchFamily="34" charset="0"/>
                        </a:rPr>
                        <a:t>ENE </a:t>
                      </a:r>
                      <a:r>
                        <a:rPr lang="en-ZA" sz="1200" b="1" i="0" u="none" strike="noStrike" dirty="0">
                          <a:solidFill>
                            <a:srgbClr val="000000"/>
                          </a:solidFill>
                          <a:effectLst/>
                          <a:latin typeface="Arial Narrow" panose="020B0606020202030204" pitchFamily="34" charset="0"/>
                        </a:rPr>
                        <a:t>Budget Spent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rtl="0" fontAlgn="t"/>
                      <a:r>
                        <a:rPr lang="en-ZA" sz="1200" b="1" i="0" u="none" strike="noStrike" dirty="0">
                          <a:solidFill>
                            <a:srgbClr val="000000"/>
                          </a:solidFill>
                          <a:effectLst/>
                          <a:latin typeface="Arial Narrow" panose="020B0606020202030204" pitchFamily="34" charset="0"/>
                        </a:rPr>
                        <a:t>Variance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EAAAA"/>
                    </a:solidFill>
                  </a:tcPr>
                </a:tc>
              </a:tr>
              <a:tr h="274320">
                <a:tc vMerge="1">
                  <a:txBody>
                    <a:bodyPr/>
                    <a:lstStyle/>
                    <a:p>
                      <a:endParaRPr lang="en-ZA"/>
                    </a:p>
                  </a:txBody>
                  <a:tcPr/>
                </a:tc>
                <a:tc>
                  <a:txBody>
                    <a:bodyPr/>
                    <a:lstStyle/>
                    <a:p>
                      <a:pPr algn="ctr" rtl="0" fontAlgn="t"/>
                      <a:r>
                        <a:rPr lang="en-ZA" sz="1200" b="1" i="0" u="none" strike="noStrike" dirty="0">
                          <a:solidFill>
                            <a:srgbClr val="000000"/>
                          </a:solidFill>
                          <a:effectLst/>
                          <a:latin typeface="Arial Narrow" panose="020B0606020202030204" pitchFamily="34" charset="0"/>
                        </a:rPr>
                        <a:t>R’000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EAAAA"/>
                    </a:solidFill>
                  </a:tcPr>
                </a:tc>
                <a:tc>
                  <a:txBody>
                    <a:bodyPr/>
                    <a:lstStyle/>
                    <a:p>
                      <a:pPr algn="ctr" rtl="0" fontAlgn="t"/>
                      <a:r>
                        <a:rPr lang="en-ZA" sz="1200" b="1" i="0" u="none" strike="noStrike" dirty="0">
                          <a:solidFill>
                            <a:srgbClr val="000000"/>
                          </a:solidFill>
                          <a:effectLst/>
                          <a:latin typeface="Arial Narrow" panose="020B0606020202030204" pitchFamily="34" charset="0"/>
                        </a:rPr>
                        <a:t>R’000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EAAAA"/>
                    </a:solidFill>
                  </a:tcPr>
                </a:tc>
                <a:tc vMerge="1">
                  <a:txBody>
                    <a:bodyPr/>
                    <a:lstStyle/>
                    <a:p>
                      <a:endParaRPr lang="en-ZA"/>
                    </a:p>
                  </a:txBody>
                  <a:tcPr/>
                </a:tc>
                <a:tc>
                  <a:txBody>
                    <a:bodyPr/>
                    <a:lstStyle/>
                    <a:p>
                      <a:pPr algn="ctr" rtl="0" fontAlgn="t"/>
                      <a:r>
                        <a:rPr lang="en-ZA" sz="1200" b="1" i="0" u="none" strike="noStrike" dirty="0">
                          <a:solidFill>
                            <a:srgbClr val="000000"/>
                          </a:solidFill>
                          <a:effectLst/>
                          <a:latin typeface="Arial Narrow" panose="020B0606020202030204" pitchFamily="34" charset="0"/>
                        </a:rPr>
                        <a:t>R’000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EAAAA"/>
                    </a:solidFill>
                  </a:tcPr>
                </a:tc>
              </a:tr>
              <a:tr h="274320">
                <a:tc>
                  <a:txBody>
                    <a:bodyPr/>
                    <a:lstStyle/>
                    <a:p>
                      <a:pPr algn="l" rtl="0" fontAlgn="t"/>
                      <a:r>
                        <a:rPr lang="en-ZA" sz="1200" b="1" i="0" u="none" strike="noStrike" dirty="0">
                          <a:solidFill>
                            <a:srgbClr val="000000"/>
                          </a:solidFill>
                          <a:effectLst/>
                          <a:latin typeface="Arial Narrow" panose="020B0606020202030204" pitchFamily="34" charset="0"/>
                        </a:rPr>
                        <a:t>Current Payments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671 063</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88 909</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smtClean="0">
                          <a:solidFill>
                            <a:srgbClr val="000000"/>
                          </a:solidFill>
                          <a:effectLst/>
                          <a:latin typeface="Arial Narrow" panose="020B0606020202030204" pitchFamily="34" charset="0"/>
                        </a:rPr>
                        <a:t>13%</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582 154</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Compensation of Employees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265 541</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64 774</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smtClean="0">
                          <a:solidFill>
                            <a:srgbClr val="000000"/>
                          </a:solidFill>
                          <a:effectLst/>
                          <a:latin typeface="Arial Narrow" panose="020B0606020202030204" pitchFamily="34" charset="0"/>
                        </a:rPr>
                        <a:t>24%</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200 767</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Goods and Services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405 522</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24 135</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smtClean="0">
                          <a:solidFill>
                            <a:srgbClr val="000000"/>
                          </a:solidFill>
                          <a:effectLst/>
                          <a:latin typeface="Arial Narrow" panose="020B0606020202030204" pitchFamily="34" charset="0"/>
                        </a:rPr>
                        <a:t>6%</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381 387</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1" i="0" u="none" strike="noStrike" dirty="0">
                          <a:solidFill>
                            <a:srgbClr val="000000"/>
                          </a:solidFill>
                          <a:effectLst/>
                          <a:latin typeface="Arial Narrow" panose="020B0606020202030204" pitchFamily="34" charset="0"/>
                        </a:rPr>
                        <a:t>Transfers and Subsidies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1 226 083</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628 622</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smtClean="0">
                          <a:solidFill>
                            <a:srgbClr val="000000"/>
                          </a:solidFill>
                          <a:effectLst/>
                          <a:latin typeface="Arial Narrow" panose="020B0606020202030204" pitchFamily="34" charset="0"/>
                        </a:rPr>
                        <a:t>51%</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597 461</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Departmental Agencies and  Accounts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1 029 424</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622 169</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smtClean="0">
                          <a:solidFill>
                            <a:srgbClr val="000000"/>
                          </a:solidFill>
                          <a:effectLst/>
                          <a:latin typeface="Arial Narrow" panose="020B0606020202030204" pitchFamily="34" charset="0"/>
                        </a:rPr>
                        <a:t>60%</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407 255</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a:t>
                      </a:r>
                      <a:r>
                        <a:rPr lang="en-ZA" sz="1200" b="0" i="0" u="none" strike="noStrike" dirty="0" smtClean="0">
                          <a:solidFill>
                            <a:srgbClr val="000000"/>
                          </a:solidFill>
                          <a:effectLst/>
                          <a:latin typeface="Arial Narrow" panose="020B0606020202030204" pitchFamily="34" charset="0"/>
                        </a:rPr>
                        <a:t>Higher</a:t>
                      </a:r>
                      <a:r>
                        <a:rPr lang="en-ZA" sz="1200" b="0" i="0" u="none" strike="noStrike" baseline="0" dirty="0" smtClean="0">
                          <a:solidFill>
                            <a:srgbClr val="000000"/>
                          </a:solidFill>
                          <a:effectLst/>
                          <a:latin typeface="Arial Narrow" panose="020B0606020202030204" pitchFamily="34" charset="0"/>
                        </a:rPr>
                        <a:t> Education Institutions</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4 011</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smtClean="0">
                          <a:solidFill>
                            <a:srgbClr val="000000"/>
                          </a:solidFill>
                          <a:effectLst/>
                          <a:latin typeface="Arial Narrow" panose="020B0606020202030204" pitchFamily="34" charset="0"/>
                        </a:rPr>
                        <a:t>0%</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4 011</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Foreign </a:t>
                      </a:r>
                      <a:r>
                        <a:rPr lang="en-ZA" sz="1200" b="0" i="0" u="none" strike="noStrike" dirty="0" smtClean="0">
                          <a:solidFill>
                            <a:srgbClr val="000000"/>
                          </a:solidFill>
                          <a:effectLst/>
                          <a:latin typeface="Arial Narrow" panose="020B0606020202030204" pitchFamily="34" charset="0"/>
                        </a:rPr>
                        <a:t>Governments and International Organisations</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6 322</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2 839</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smtClean="0">
                          <a:solidFill>
                            <a:srgbClr val="000000"/>
                          </a:solidFill>
                          <a:effectLst/>
                          <a:latin typeface="Arial Narrow" panose="020B0606020202030204" pitchFamily="34" charset="0"/>
                        </a:rPr>
                        <a:t>45%</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3 483</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Narrow" panose="020B0606020202030204" pitchFamily="34" charset="0"/>
                        </a:rPr>
                        <a:t>- Public Corporations and Private Enterprises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108 365</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1 121</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smtClean="0">
                          <a:solidFill>
                            <a:srgbClr val="000000"/>
                          </a:solidFill>
                          <a:effectLst/>
                          <a:latin typeface="Arial Narrow" panose="020B0606020202030204" pitchFamily="34" charset="0"/>
                        </a:rPr>
                        <a:t>1%</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107 244</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Non-Profit Institutions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16 627</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smtClean="0">
                          <a:solidFill>
                            <a:srgbClr val="000000"/>
                          </a:solidFill>
                          <a:effectLst/>
                          <a:latin typeface="Arial Narrow" panose="020B0606020202030204" pitchFamily="34" charset="0"/>
                        </a:rPr>
                        <a:t>0%</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16 627</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Households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61 334</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2 493</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smtClean="0">
                          <a:solidFill>
                            <a:srgbClr val="000000"/>
                          </a:solidFill>
                          <a:effectLst/>
                          <a:latin typeface="Arial Narrow" panose="020B0606020202030204" pitchFamily="34" charset="0"/>
                        </a:rPr>
                        <a:t>4%</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58</a:t>
                      </a:r>
                      <a:r>
                        <a:rPr lang="en-ZA" sz="1200" b="0" i="0" u="none" strike="noStrike" baseline="0" dirty="0" smtClean="0">
                          <a:solidFill>
                            <a:srgbClr val="000000"/>
                          </a:solidFill>
                          <a:effectLst/>
                          <a:latin typeface="Arial Narrow" panose="020B0606020202030204" pitchFamily="34" charset="0"/>
                        </a:rPr>
                        <a:t> 841</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1" i="0" u="none" strike="noStrike" dirty="0">
                          <a:solidFill>
                            <a:srgbClr val="000000"/>
                          </a:solidFill>
                          <a:effectLst/>
                          <a:latin typeface="Arial Narrow" panose="020B0606020202030204" pitchFamily="34" charset="0"/>
                        </a:rPr>
                        <a:t>Capital Assets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112 370</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16 100</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smtClean="0">
                          <a:solidFill>
                            <a:srgbClr val="000000"/>
                          </a:solidFill>
                          <a:effectLst/>
                          <a:latin typeface="Arial Narrow" panose="020B0606020202030204" pitchFamily="34" charset="0"/>
                        </a:rPr>
                        <a:t>14%</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96 270</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Buildings and other fixed structures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1200" b="0" i="0" u="none" strike="noStrike" dirty="0" smtClean="0">
                          <a:solidFill>
                            <a:srgbClr val="000000"/>
                          </a:solidFill>
                          <a:effectLst/>
                          <a:latin typeface="Arial Narrow" panose="020B0606020202030204" pitchFamily="34" charset="0"/>
                        </a:rPr>
                        <a:t>104 651</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1200" b="0" i="0" u="none" strike="noStrike" dirty="0" smtClean="0">
                          <a:solidFill>
                            <a:srgbClr val="000000"/>
                          </a:solidFill>
                          <a:effectLst/>
                          <a:latin typeface="Arial Narrow" panose="020B0606020202030204" pitchFamily="34" charset="0"/>
                        </a:rPr>
                        <a:t>14 119</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smtClean="0">
                          <a:solidFill>
                            <a:srgbClr val="000000"/>
                          </a:solidFill>
                          <a:effectLst/>
                          <a:latin typeface="Arial Narrow" panose="020B0606020202030204" pitchFamily="34" charset="0"/>
                        </a:rPr>
                        <a:t>13%</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1200" b="0" i="0" u="none" strike="noStrike" dirty="0" smtClean="0">
                          <a:solidFill>
                            <a:srgbClr val="000000"/>
                          </a:solidFill>
                          <a:effectLst/>
                          <a:latin typeface="Arial Narrow" panose="020B0606020202030204" pitchFamily="34" charset="0"/>
                        </a:rPr>
                        <a:t>90 532</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Machinery and Equipment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7 308</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1 981</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smtClean="0">
                          <a:solidFill>
                            <a:srgbClr val="000000"/>
                          </a:solidFill>
                          <a:effectLst/>
                          <a:latin typeface="Arial Narrow" panose="020B0606020202030204" pitchFamily="34" charset="0"/>
                        </a:rPr>
                        <a:t>27%</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5 327</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0" i="0" u="none" strike="noStrike" dirty="0">
                          <a:solidFill>
                            <a:srgbClr val="000000"/>
                          </a:solidFill>
                          <a:effectLst/>
                          <a:latin typeface="Arial Narrow" panose="020B0606020202030204" pitchFamily="34" charset="0"/>
                        </a:rPr>
                        <a:t>- Software and other intangible </a:t>
                      </a:r>
                      <a:r>
                        <a:rPr lang="en-ZA" sz="1200" b="0" i="0" u="none" strike="noStrike" dirty="0" smtClean="0">
                          <a:solidFill>
                            <a:srgbClr val="000000"/>
                          </a:solidFill>
                          <a:effectLst/>
                          <a:latin typeface="Arial Narrow" panose="020B0606020202030204" pitchFamily="34" charset="0"/>
                        </a:rPr>
                        <a:t>assets</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411</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smtClean="0">
                          <a:solidFill>
                            <a:srgbClr val="000000"/>
                          </a:solidFill>
                          <a:effectLst/>
                          <a:latin typeface="Arial Narrow" panose="020B0606020202030204" pitchFamily="34" charset="0"/>
                        </a:rPr>
                        <a:t>0%</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0" i="0" u="none" strike="noStrike" dirty="0" smtClean="0">
                          <a:solidFill>
                            <a:srgbClr val="000000"/>
                          </a:solidFill>
                          <a:effectLst/>
                          <a:latin typeface="Arial Narrow" panose="020B0606020202030204" pitchFamily="34" charset="0"/>
                        </a:rPr>
                        <a:t>411</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1" i="0" u="none" strike="noStrike" dirty="0">
                          <a:solidFill>
                            <a:srgbClr val="000000"/>
                          </a:solidFill>
                          <a:effectLst/>
                          <a:latin typeface="Arial Narrow" panose="020B0606020202030204" pitchFamily="34" charset="0"/>
                        </a:rPr>
                        <a:t>Payment for Financial Assets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smtClean="0">
                          <a:solidFill>
                            <a:srgbClr val="000000"/>
                          </a:solidFill>
                          <a:effectLst/>
                          <a:latin typeface="Arial Narrow" panose="020B0606020202030204" pitchFamily="34" charset="0"/>
                        </a:rPr>
                        <a:t>-</a:t>
                      </a:r>
                      <a:endParaRPr lang="en-ZA" sz="1200" b="0"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l" rtl="0" fontAlgn="t"/>
                      <a:r>
                        <a:rPr lang="en-ZA" sz="1200" b="1" i="0" u="none" strike="noStrike" dirty="0">
                          <a:solidFill>
                            <a:srgbClr val="000000"/>
                          </a:solidFill>
                          <a:effectLst/>
                          <a:latin typeface="Arial Narrow" panose="020B0606020202030204" pitchFamily="34" charset="0"/>
                        </a:rPr>
                        <a:t>Total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2 009 516</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733 631</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smtClean="0">
                          <a:solidFill>
                            <a:srgbClr val="000000"/>
                          </a:solidFill>
                          <a:effectLst/>
                          <a:latin typeface="Arial Narrow" panose="020B0606020202030204" pitchFamily="34" charset="0"/>
                        </a:rPr>
                        <a:t>37%</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200" b="1" i="0" u="none" strike="noStrike" dirty="0" smtClean="0">
                          <a:solidFill>
                            <a:srgbClr val="000000"/>
                          </a:solidFill>
                          <a:effectLst/>
                          <a:latin typeface="Arial Narrow" panose="020B0606020202030204" pitchFamily="34" charset="0"/>
                        </a:rPr>
                        <a:t>1 275 885</a:t>
                      </a:r>
                      <a:endParaRPr lang="en-ZA" sz="1200" b="1" i="0" u="none" strike="noStrike" dirty="0">
                        <a:solidFill>
                          <a:srgbClr val="000000"/>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a:xfrm>
            <a:off x="6561667" y="6605429"/>
            <a:ext cx="2133600" cy="252571"/>
          </a:xfrm>
        </p:spPr>
        <p:txBody>
          <a:bodyPr/>
          <a:lstStyle/>
          <a:p>
            <a:fld id="{E2F236E4-C43B-47D9-92F3-DF5FF92BE2C0}" type="slidenum">
              <a:rPr lang="en-ZA" smtClean="0">
                <a:solidFill>
                  <a:prstClr val="black">
                    <a:tint val="75000"/>
                  </a:prstClr>
                </a:solidFill>
              </a:rPr>
              <a:pPr/>
              <a:t>5</a:t>
            </a:fld>
            <a:endParaRPr lang="en-ZA" dirty="0">
              <a:solidFill>
                <a:prstClr val="black">
                  <a:tint val="75000"/>
                </a:prstClr>
              </a:solidFill>
            </a:endParaRPr>
          </a:p>
        </p:txBody>
      </p:sp>
      <p:sp>
        <p:nvSpPr>
          <p:cNvPr id="2" name="Footer Placeholder 1"/>
          <p:cNvSpPr>
            <a:spLocks noGrp="1"/>
          </p:cNvSpPr>
          <p:nvPr>
            <p:ph type="ftr" sz="quarter" idx="11"/>
          </p:nvPr>
        </p:nvSpPr>
        <p:spPr>
          <a:xfrm>
            <a:off x="3124200" y="6605428"/>
            <a:ext cx="2971800" cy="252571"/>
          </a:xfrm>
        </p:spPr>
        <p:txBody>
          <a:bodyPr/>
          <a:lstStyle/>
          <a:p>
            <a:r>
              <a:rPr lang="en-ZA" dirty="0" smtClean="0">
                <a:solidFill>
                  <a:prstClr val="black">
                    <a:tint val="75000"/>
                  </a:prstClr>
                </a:solidFill>
              </a:rPr>
              <a:t>2016-17 Quarter 1 Report - Preliminary Data</a:t>
            </a:r>
            <a:endParaRPr lang="en-ZA" dirty="0">
              <a:solidFill>
                <a:prstClr val="black">
                  <a:tint val="75000"/>
                </a:prstClr>
              </a:solidFill>
            </a:endParaRPr>
          </a:p>
        </p:txBody>
      </p:sp>
    </p:spTree>
    <p:extLst>
      <p:ext uri="{BB962C8B-B14F-4D97-AF65-F5344CB8AC3E}">
        <p14:creationId xmlns:p14="http://schemas.microsoft.com/office/powerpoint/2010/main" val="13509810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50</a:t>
            </a:fld>
            <a:endParaRPr lang="en-ZA" altLang="en-US" dirty="0"/>
          </a:p>
        </p:txBody>
      </p:sp>
      <p:graphicFrame>
        <p:nvGraphicFramePr>
          <p:cNvPr id="6" name="Table 5"/>
          <p:cNvGraphicFramePr>
            <a:graphicFrameLocks noGrp="1"/>
          </p:cNvGraphicFramePr>
          <p:nvPr>
            <p:extLst>
              <p:ext uri="{D42A27DB-BD31-4B8C-83A1-F6EECF244321}">
                <p14:modId xmlns:p14="http://schemas.microsoft.com/office/powerpoint/2010/main" val="1439675629"/>
              </p:ext>
            </p:extLst>
          </p:nvPr>
        </p:nvGraphicFramePr>
        <p:xfrm>
          <a:off x="1828800" y="304800"/>
          <a:ext cx="7015163" cy="4465754"/>
        </p:xfrm>
        <a:graphic>
          <a:graphicData uri="http://schemas.openxmlformats.org/drawingml/2006/table">
            <a:tbl>
              <a:tblPr/>
              <a:tblGrid>
                <a:gridCol w="1715335"/>
                <a:gridCol w="1491596"/>
                <a:gridCol w="1640756"/>
                <a:gridCol w="2167476"/>
              </a:tblGrid>
              <a:tr h="539721">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a:ea typeface="+mn-ea"/>
                          <a:cs typeface="+mn-cs"/>
                        </a:rPr>
                        <a:t>Strategic objective: To create an enabling legislative and regulatory environment for tourism development and growth.</a:t>
                      </a:r>
                      <a:endParaRPr kumimoji="0" lang="en-US" sz="1600" b="1" i="0" u="none" strike="noStrike" kern="1200" cap="none" spc="0" normalizeH="0" baseline="0" noProof="0" dirty="0">
                        <a:ln>
                          <a:noFill/>
                        </a:ln>
                        <a:solidFill>
                          <a:srgbClr val="000000"/>
                        </a:solidFill>
                        <a:effectLst/>
                        <a:uLnTx/>
                        <a:uFillTx/>
                        <a:latin typeface="Arial Narrow"/>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62529">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845750">
                <a:tc>
                  <a:txBody>
                    <a:bodyPr/>
                    <a:lstStyle/>
                    <a:p>
                      <a:pPr marL="342900" lvl="0" indent="-342900" algn="just">
                        <a:lnSpc>
                          <a:spcPct val="115000"/>
                        </a:lnSpc>
                        <a:spcAft>
                          <a:spcPts val="0"/>
                        </a:spcAft>
                        <a:buFont typeface="+mj-lt"/>
                        <a:buAutoNum type="arabicPeriod"/>
                      </a:pPr>
                      <a:r>
                        <a:rPr lang="en-US" sz="1600" kern="1200" dirty="0" smtClean="0">
                          <a:solidFill>
                            <a:schemeClr val="tx1"/>
                          </a:solidFill>
                          <a:latin typeface="Arial Narrow" pitchFamily="34" charset="0"/>
                          <a:ea typeface="+mn-ea"/>
                          <a:cs typeface="+mn-cs"/>
                        </a:rPr>
                        <a:t>Domestic Tourism Growth Strategy revised.</a:t>
                      </a:r>
                      <a:endParaRPr lang="en-US" sz="1600" dirty="0">
                        <a:solidFill>
                          <a:schemeClr val="tx1"/>
                        </a:solidFill>
                        <a:latin typeface="Arial Narrow" pitchFamily="34" charset="0"/>
                        <a:ea typeface="Calibri"/>
                        <a:cs typeface="Times New Roman"/>
                      </a:endParaRPr>
                    </a:p>
                  </a:txBody>
                  <a:tcPr marL="86399"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Domestic Tourism Growth Strategy reviewed.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Audit of the 2010/11 Domestic Tourism Growth Strategy conducted.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latin typeface="Arial Narrow"/>
                        </a:rPr>
                        <a:t>Draft terms of reference not developed. </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600" b="0" i="0" u="none" strike="noStrike" dirty="0" smtClean="0">
                        <a:solidFill>
                          <a:schemeClr val="tx1"/>
                        </a:solidFill>
                        <a:latin typeface="Arial Narrow"/>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ZA" sz="1600" b="1" i="1" u="none" strike="noStrike" dirty="0" smtClean="0">
                          <a:solidFill>
                            <a:schemeClr val="tx1"/>
                          </a:solidFill>
                          <a:latin typeface="Arial Narrow"/>
                        </a:rPr>
                        <a:t>Reason for Variance:</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latin typeface="Arial Narrow"/>
                        </a:rPr>
                        <a:t>Terms of reference were not yet approved to appoint service provider.</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600" b="0" i="0" u="none" strike="noStrike" dirty="0" smtClean="0">
                        <a:solidFill>
                          <a:schemeClr val="tx1"/>
                        </a:solidFill>
                        <a:latin typeface="Arial Narrow"/>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ZA" sz="1600" b="1" i="1" u="none" strike="noStrike" dirty="0" smtClean="0">
                          <a:solidFill>
                            <a:schemeClr val="tx1"/>
                          </a:solidFill>
                          <a:latin typeface="Arial Narrow"/>
                        </a:rPr>
                        <a:t>Corrective Measure:</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latin typeface="Arial Narrow"/>
                        </a:rPr>
                        <a:t>Work will commence in quarter 2 upon approval</a:t>
                      </a:r>
                      <a:r>
                        <a:rPr lang="en-ZA" sz="1600" b="0" i="0" u="none" strike="noStrike" baseline="0" dirty="0" smtClean="0">
                          <a:solidFill>
                            <a:schemeClr val="tx1"/>
                          </a:solidFill>
                          <a:latin typeface="Arial Narrow"/>
                        </a:rPr>
                        <a:t> of the Terms of Reference</a:t>
                      </a:r>
                      <a:r>
                        <a:rPr lang="en-ZA" sz="1600" b="0" i="0" u="none" strike="noStrike" dirty="0" smtClean="0">
                          <a:solidFill>
                            <a:schemeClr val="tx1"/>
                          </a:solidFill>
                          <a:latin typeface="Arial Narrow"/>
                        </a:rPr>
                        <a:t>.</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latin typeface="Arial Narrow"/>
                      </a:endParaRPr>
                    </a:p>
                  </a:txBody>
                  <a:tcPr marL="86399" marR="86400" marT="46792" marB="467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7773463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51</a:t>
            </a:fld>
            <a:endParaRPr lang="en-ZA" altLang="en-US" dirty="0"/>
          </a:p>
        </p:txBody>
      </p:sp>
      <p:graphicFrame>
        <p:nvGraphicFramePr>
          <p:cNvPr id="4" name="Table 3"/>
          <p:cNvGraphicFramePr>
            <a:graphicFrameLocks noGrp="1"/>
          </p:cNvGraphicFramePr>
          <p:nvPr>
            <p:extLst>
              <p:ext uri="{D42A27DB-BD31-4B8C-83A1-F6EECF244321}">
                <p14:modId xmlns:p14="http://schemas.microsoft.com/office/powerpoint/2010/main" val="1230956885"/>
              </p:ext>
            </p:extLst>
          </p:nvPr>
        </p:nvGraphicFramePr>
        <p:xfrm>
          <a:off x="1828800" y="228600"/>
          <a:ext cx="7015163" cy="4680996"/>
        </p:xfrm>
        <a:graphic>
          <a:graphicData uri="http://schemas.openxmlformats.org/drawingml/2006/table">
            <a:tbl>
              <a:tblPr/>
              <a:tblGrid>
                <a:gridCol w="1715335"/>
                <a:gridCol w="1491596"/>
                <a:gridCol w="1640756"/>
                <a:gridCol w="2167476"/>
              </a:tblGrid>
              <a:tr h="539721">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Narrow"/>
                          <a:ea typeface="+mn-ea"/>
                          <a:cs typeface="+mn-cs"/>
                        </a:rPr>
                        <a:t>Strategic objective: To accelerate the transformation of the tourism sector.</a:t>
                      </a:r>
                      <a:endParaRPr kumimoji="0" lang="en-US" sz="1800" b="1" i="0" u="none" strike="noStrike" kern="1200" cap="none" spc="0" normalizeH="0" baseline="0" noProof="0" dirty="0">
                        <a:ln>
                          <a:noFill/>
                        </a:ln>
                        <a:solidFill>
                          <a:srgbClr val="000000"/>
                        </a:solidFill>
                        <a:effectLst/>
                        <a:uLnTx/>
                        <a:uFillTx/>
                        <a:latin typeface="Arial Narrow"/>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62529">
                <a:tc>
                  <a:txBody>
                    <a:bodyPr/>
                    <a:lstStyle/>
                    <a:p>
                      <a:pPr algn="ctr">
                        <a:lnSpc>
                          <a:spcPct val="100000"/>
                        </a:lnSpc>
                      </a:pPr>
                      <a:r>
                        <a:rPr lang="en-US" sz="1800" b="1" dirty="0" smtClean="0">
                          <a:solidFill>
                            <a:schemeClr val="tx1"/>
                          </a:solidFill>
                          <a:latin typeface="Arial Narrow" pitchFamily="34" charset="0"/>
                          <a:cs typeface="Arial" pitchFamily="34" charset="0"/>
                        </a:rPr>
                        <a:t>Key</a:t>
                      </a:r>
                      <a:r>
                        <a:rPr lang="en-US" sz="1800" b="1" baseline="0" dirty="0" smtClean="0">
                          <a:solidFill>
                            <a:schemeClr val="tx1"/>
                          </a:solidFill>
                          <a:latin typeface="Arial Narrow" pitchFamily="34" charset="0"/>
                          <a:cs typeface="Arial" pitchFamily="34" charset="0"/>
                        </a:rPr>
                        <a:t> Performance Indicator</a:t>
                      </a:r>
                      <a:endParaRPr lang="en-US" sz="18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800" b="1" dirty="0" smtClean="0">
                          <a:solidFill>
                            <a:schemeClr val="tx1"/>
                          </a:solidFill>
                          <a:latin typeface="Arial Narrow" pitchFamily="34" charset="0"/>
                          <a:cs typeface="Arial" pitchFamily="34" charset="0"/>
                        </a:rPr>
                        <a:t>Target</a:t>
                      </a:r>
                      <a:endParaRPr lang="en-US" sz="18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800" b="1" dirty="0" smtClean="0">
                          <a:solidFill>
                            <a:schemeClr val="tx1"/>
                          </a:solidFill>
                          <a:latin typeface="Arial Narrow" pitchFamily="34" charset="0"/>
                          <a:cs typeface="Arial" pitchFamily="34" charset="0"/>
                        </a:rPr>
                        <a:t>Quarterly Targets</a:t>
                      </a:r>
                      <a:endParaRPr lang="en-US" sz="18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Narrow" pitchFamily="34" charset="0"/>
                          <a:cs typeface="Arial" pitchFamily="34" charset="0"/>
                        </a:rPr>
                        <a:t>Actual</a:t>
                      </a:r>
                      <a:r>
                        <a:rPr lang="en-US" sz="1800" b="1" baseline="0" dirty="0" smtClean="0">
                          <a:solidFill>
                            <a:schemeClr val="tx1"/>
                          </a:solidFill>
                          <a:latin typeface="Arial Narrow" pitchFamily="34" charset="0"/>
                          <a:cs typeface="Arial" pitchFamily="34" charset="0"/>
                        </a:rPr>
                        <a:t> Performance</a:t>
                      </a:r>
                      <a:endParaRPr lang="en-US" sz="18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931350">
                <a:tc rowSpan="2">
                  <a:txBody>
                    <a:bodyPr/>
                    <a:lstStyle/>
                    <a:p>
                      <a:pPr marL="174625" lvl="0" indent="-174625" algn="just">
                        <a:lnSpc>
                          <a:spcPct val="115000"/>
                        </a:lnSpc>
                        <a:spcAft>
                          <a:spcPts val="0"/>
                        </a:spcAft>
                        <a:buFont typeface="+mj-lt"/>
                        <a:buNone/>
                      </a:pPr>
                      <a:r>
                        <a:rPr lang="en-US" sz="1800" kern="1200" dirty="0" smtClean="0">
                          <a:solidFill>
                            <a:schemeClr val="tx1"/>
                          </a:solidFill>
                          <a:latin typeface="Arial Narrow" pitchFamily="34" charset="0"/>
                          <a:ea typeface="+mn-ea"/>
                          <a:cs typeface="+mn-cs"/>
                        </a:rPr>
                        <a:t>2. Number of social tourism initiatives activated to promote open access to selected government-owned attractions.</a:t>
                      </a:r>
                      <a:endParaRPr lang="en-US" sz="1800" dirty="0">
                        <a:solidFill>
                          <a:schemeClr val="tx1"/>
                        </a:solidFill>
                        <a:latin typeface="Arial Narrow" pitchFamily="34" charset="0"/>
                        <a:ea typeface="Calibri"/>
                        <a:cs typeface="Times New Roman"/>
                      </a:endParaRPr>
                    </a:p>
                  </a:txBody>
                  <a:tcPr marL="86396"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lgn="just" fontAlgn="t"/>
                      <a:r>
                        <a:rPr lang="en-US" sz="1800" b="0" i="0" u="none" strike="noStrike" dirty="0" smtClean="0">
                          <a:solidFill>
                            <a:srgbClr val="000000"/>
                          </a:solidFill>
                          <a:latin typeface="Arial Narrow"/>
                        </a:rPr>
                        <a:t>Four social tourism initiatives facilitated that promote open access to selected government-owned attractions.</a:t>
                      </a:r>
                      <a:endParaRPr lang="en-US" sz="1800" b="0" i="0" u="none" strike="noStrike" dirty="0">
                        <a:solidFill>
                          <a:srgbClr val="000000"/>
                        </a:solidFill>
                        <a:latin typeface="Arial Narrow"/>
                      </a:endParaRPr>
                    </a:p>
                  </a:txBody>
                  <a:tcPr marL="86396"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800" b="0" i="0" u="none" strike="noStrike" dirty="0">
                          <a:solidFill>
                            <a:srgbClr val="000000"/>
                          </a:solidFill>
                          <a:effectLst/>
                          <a:latin typeface="Arial Narrow" panose="020B0606020202030204" pitchFamily="34" charset="0"/>
                        </a:rPr>
                        <a:t>Social tourism activity facilitated targeting the </a:t>
                      </a:r>
                      <a:r>
                        <a:rPr lang="en-US" sz="1800" b="1" i="0" u="none" strike="noStrike" dirty="0">
                          <a:solidFill>
                            <a:srgbClr val="000000"/>
                          </a:solidFill>
                          <a:effectLst/>
                          <a:latin typeface="Arial Narrow" panose="020B0606020202030204" pitchFamily="34" charset="0"/>
                        </a:rPr>
                        <a:t>youth</a:t>
                      </a:r>
                      <a:r>
                        <a:rPr lang="en-US" sz="1800" b="0" i="0" u="none" strike="noStrike" dirty="0" smtClean="0">
                          <a:solidFill>
                            <a:srgbClr val="000000"/>
                          </a:solidFill>
                          <a:effectLst/>
                          <a:latin typeface="Arial Narrow" panose="020B0606020202030204" pitchFamily="34" charset="0"/>
                        </a:rPr>
                        <a:t>.</a:t>
                      </a:r>
                    </a:p>
                    <a:p>
                      <a:pPr algn="just" fontAlgn="t"/>
                      <a:endParaRPr lang="en-US" sz="18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just" defTabSz="914400" rtl="0" eaLnBrk="1" fontAlgn="t" latinLnBrk="0" hangingPunct="1"/>
                      <a:r>
                        <a:rPr lang="en-ZA" sz="1800" b="0" i="0" u="none" strike="noStrike" kern="1200" dirty="0" smtClean="0">
                          <a:solidFill>
                            <a:srgbClr val="000000"/>
                          </a:solidFill>
                          <a:effectLst/>
                          <a:latin typeface="Arial Narrow" panose="020B0606020202030204" pitchFamily="34" charset="0"/>
                          <a:ea typeface="+mn-ea"/>
                          <a:cs typeface="+mn-cs"/>
                        </a:rPr>
                        <a:t>Social tourism activity targeting the youth facilitated.</a:t>
                      </a:r>
                      <a:endParaRPr lang="en-ZA" sz="1800" b="0" i="0" u="none" strike="noStrike" kern="1200" dirty="0">
                        <a:solidFill>
                          <a:srgbClr val="000000"/>
                        </a:solidFill>
                        <a:effectLst/>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575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just" defTabSz="914400" rtl="0" eaLnBrk="1" fontAlgn="t" latinLnBrk="0" hangingPunct="1"/>
                      <a:r>
                        <a:rPr lang="en-US" sz="1800" b="0" i="0" u="none" strike="noStrike" kern="1200" dirty="0">
                          <a:solidFill>
                            <a:srgbClr val="000000"/>
                          </a:solidFill>
                          <a:effectLst/>
                          <a:latin typeface="Arial Narrow" panose="020B0606020202030204" pitchFamily="34" charset="0"/>
                          <a:ea typeface="+mn-ea"/>
                          <a:cs typeface="+mn-cs"/>
                        </a:rPr>
                        <a:t>Stakeholder engagement on the social tourism directory.</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just" defTabSz="914400" rtl="0" eaLnBrk="1" fontAlgn="t" latinLnBrk="0" hangingPunct="1"/>
                      <a:r>
                        <a:rPr lang="en-ZA" sz="1800" b="0" i="0" u="none" strike="noStrike" kern="1200" dirty="0" smtClean="0">
                          <a:solidFill>
                            <a:srgbClr val="000000"/>
                          </a:solidFill>
                          <a:effectLst/>
                          <a:latin typeface="Arial Narrow" panose="020B0606020202030204" pitchFamily="34" charset="0"/>
                          <a:ea typeface="+mn-ea"/>
                          <a:cs typeface="+mn-cs"/>
                        </a:rPr>
                        <a:t>Stakeholder engagement on the social tourism directory held. </a:t>
                      </a:r>
                      <a:endParaRPr lang="en-ZA" sz="1800" b="0" i="0" u="none" strike="noStrike" kern="1200" dirty="0">
                        <a:solidFill>
                          <a:srgbClr val="000000"/>
                        </a:solidFill>
                        <a:effectLst/>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5723853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52</a:t>
            </a:fld>
            <a:endParaRPr lang="en-ZA" altLang="en-US" dirty="0"/>
          </a:p>
        </p:txBody>
      </p:sp>
      <p:graphicFrame>
        <p:nvGraphicFramePr>
          <p:cNvPr id="4" name="Table 3"/>
          <p:cNvGraphicFramePr>
            <a:graphicFrameLocks noGrp="1"/>
          </p:cNvGraphicFramePr>
          <p:nvPr>
            <p:extLst>
              <p:ext uri="{D42A27DB-BD31-4B8C-83A1-F6EECF244321}">
                <p14:modId xmlns:p14="http://schemas.microsoft.com/office/powerpoint/2010/main" val="4045101189"/>
              </p:ext>
            </p:extLst>
          </p:nvPr>
        </p:nvGraphicFramePr>
        <p:xfrm>
          <a:off x="1828800" y="304801"/>
          <a:ext cx="7015163" cy="6044902"/>
        </p:xfrm>
        <a:graphic>
          <a:graphicData uri="http://schemas.openxmlformats.org/drawingml/2006/table">
            <a:tbl>
              <a:tblPr/>
              <a:tblGrid>
                <a:gridCol w="1715335"/>
                <a:gridCol w="1491596"/>
                <a:gridCol w="1640756"/>
                <a:gridCol w="2167476"/>
              </a:tblGrid>
              <a:tr h="520115">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pitchFamily="34" charset="0"/>
                          <a:ea typeface="+mn-ea"/>
                          <a:cs typeface="+mn-cs"/>
                        </a:rPr>
                        <a:t>Strategic objective: To facilitate the development and growth of tourism enterprises to contribute to inclusive economic growth and job creation.</a:t>
                      </a:r>
                      <a:endPar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endParaRPr>
                    </a:p>
                  </a:txBody>
                  <a:tcPr marL="86400" marR="864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38462">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184090">
                <a:tc rowSpan="2">
                  <a:txBody>
                    <a:bodyPr/>
                    <a:lstStyle/>
                    <a:p>
                      <a:pPr marL="342900" marR="0" lvl="0" indent="-342900" algn="just" defTabSz="914400" rtl="0" eaLnBrk="1" fontAlgn="auto" latinLnBrk="0" hangingPunct="1">
                        <a:lnSpc>
                          <a:spcPct val="115000"/>
                        </a:lnSpc>
                        <a:spcBef>
                          <a:spcPts val="0"/>
                        </a:spcBef>
                        <a:spcAft>
                          <a:spcPts val="0"/>
                        </a:spcAft>
                        <a:buClrTx/>
                        <a:buSzTx/>
                        <a:buFont typeface="+mj-lt"/>
                        <a:buAutoNum type="arabicPeriod" startAt="3"/>
                        <a:tabLst/>
                        <a:defRPr/>
                      </a:pPr>
                      <a:r>
                        <a:rPr kumimoji="0" lang="en-US" sz="16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capacity-building programmes implemented.</a:t>
                      </a:r>
                      <a:endParaRPr kumimoji="0" lang="en-US" sz="16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endParaRPr>
                    </a:p>
                    <a:p>
                      <a:pPr marL="174625" lvl="0" indent="-174625" algn="just">
                        <a:lnSpc>
                          <a:spcPct val="115000"/>
                        </a:lnSpc>
                        <a:spcAft>
                          <a:spcPts val="0"/>
                        </a:spcAft>
                        <a:buFont typeface="+mj-lt"/>
                        <a:buNone/>
                      </a:pPr>
                      <a:endParaRPr lang="en-US" sz="1600" dirty="0">
                        <a:solidFill>
                          <a:schemeClr val="tx1"/>
                        </a:solidFill>
                        <a:latin typeface="Arial Narrow" pitchFamily="34" charset="0"/>
                        <a:ea typeface="Calibri"/>
                        <a:cs typeface="Times New Roman"/>
                      </a:endParaRPr>
                    </a:p>
                  </a:txBody>
                  <a:tcPr marL="86396"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100 enterprises supported for development.</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Awareness of the enterprise development programme</a:t>
                      </a:r>
                      <a:r>
                        <a:rPr lang="en-US" sz="1600" b="0" i="0" u="none" strike="noStrike" dirty="0" smtClean="0">
                          <a:solidFill>
                            <a:srgbClr val="000000"/>
                          </a:solidFill>
                          <a:effectLst/>
                          <a:latin typeface="Arial Narrow" panose="020B0606020202030204" pitchFamily="34" charset="0"/>
                        </a:rPr>
                        <a:t>.</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Awareness of the enterprise development programme conducted.</a:t>
                      </a:r>
                      <a:endParaRPr kumimoji="0" lang="en-US" sz="1600" b="0"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733">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tabLst/>
                      </a:pPr>
                      <a:r>
                        <a:rPr lang="en-US" sz="1600" b="0" i="0" u="none" strike="noStrike" dirty="0">
                          <a:solidFill>
                            <a:srgbClr val="000000"/>
                          </a:solidFill>
                          <a:effectLst/>
                          <a:latin typeface="Arial Narrow" panose="020B0606020202030204" pitchFamily="34" charset="0"/>
                        </a:rPr>
                        <a:t>Implementation of an enterprise development programme focusing on:</a:t>
                      </a:r>
                      <a:br>
                        <a:rPr lang="en-US" sz="1600" b="0" i="0" u="none" strike="noStrike" dirty="0">
                          <a:solidFill>
                            <a:srgbClr val="000000"/>
                          </a:solidFill>
                          <a:effectLst/>
                          <a:latin typeface="Arial Narrow" panose="020B0606020202030204" pitchFamily="34" charset="0"/>
                        </a:rPr>
                      </a:br>
                      <a:r>
                        <a:rPr lang="en-US" sz="1600" b="0" i="0" u="none" strike="noStrike" dirty="0">
                          <a:solidFill>
                            <a:srgbClr val="000000"/>
                          </a:solidFill>
                          <a:effectLst/>
                          <a:latin typeface="Arial Narrow" panose="020B0606020202030204" pitchFamily="34" charset="0"/>
                        </a:rPr>
                        <a:t>• incubation; and</a:t>
                      </a:r>
                      <a:br>
                        <a:rPr lang="en-US" sz="1600" b="0" i="0" u="none" strike="noStrike" dirty="0">
                          <a:solidFill>
                            <a:srgbClr val="000000"/>
                          </a:solidFill>
                          <a:effectLst/>
                          <a:latin typeface="Arial Narrow" panose="020B0606020202030204" pitchFamily="34" charset="0"/>
                        </a:rPr>
                      </a:br>
                      <a:r>
                        <a:rPr lang="en-US" sz="1600" b="0" i="0" u="none" strike="noStrike" dirty="0" smtClean="0">
                          <a:solidFill>
                            <a:srgbClr val="000000"/>
                          </a:solidFill>
                          <a:effectLst/>
                          <a:latin typeface="Arial Narrow" panose="020B0606020202030204" pitchFamily="34" charset="0"/>
                        </a:rPr>
                        <a:t>•business </a:t>
                      </a:r>
                      <a:r>
                        <a:rPr lang="en-US" sz="1600" b="0" i="0" u="none" strike="noStrike" dirty="0">
                          <a:solidFill>
                            <a:srgbClr val="000000"/>
                          </a:solidFill>
                          <a:effectLst/>
                          <a:latin typeface="Arial Narrow" panose="020B0606020202030204" pitchFamily="34" charset="0"/>
                        </a:rPr>
                        <a:t>support services (portal</a:t>
                      </a:r>
                      <a:r>
                        <a:rPr lang="en-US" sz="1600" b="0" i="0" u="none" strike="noStrike" dirty="0" smtClean="0">
                          <a:solidFill>
                            <a:srgbClr val="000000"/>
                          </a:solidFill>
                          <a:effectLst/>
                          <a:latin typeface="Arial Narrow" panose="020B0606020202030204" pitchFamily="34" charset="0"/>
                        </a:rPr>
                        <a:t>).</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US" sz="1600" b="0" i="0" u="none" strike="noStrike" dirty="0">
                          <a:solidFill>
                            <a:srgbClr val="000000"/>
                          </a:solidFill>
                          <a:effectLst/>
                          <a:latin typeface="Arial Narrow" panose="020B0606020202030204" pitchFamily="34" charset="0"/>
                        </a:rPr>
                        <a:t>Tourism enterprise development portal operational.</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600" dirty="0" smtClean="0">
                          <a:latin typeface="Arial Narrow" panose="020B0606020202030204" pitchFamily="34" charset="0"/>
                        </a:rPr>
                        <a:t>Tourism Enterprise Development Portal complete but not operational.</a:t>
                      </a:r>
                    </a:p>
                    <a:p>
                      <a:pPr algn="just"/>
                      <a:endParaRPr lang="en-ZA" sz="1600" dirty="0" smtClean="0">
                        <a:latin typeface="Arial Narrow" panose="020B0606020202030204" pitchFamily="34" charset="0"/>
                      </a:endParaRPr>
                    </a:p>
                    <a:p>
                      <a:pPr algn="just"/>
                      <a:r>
                        <a:rPr lang="en-ZA" sz="1600" b="1" i="1" dirty="0" smtClean="0">
                          <a:latin typeface="Arial Narrow" panose="020B0606020202030204" pitchFamily="34" charset="0"/>
                        </a:rPr>
                        <a:t>Reason for Variance:</a:t>
                      </a:r>
                    </a:p>
                    <a:p>
                      <a:pPr algn="just"/>
                      <a:r>
                        <a:rPr lang="en-ZA" sz="1600" dirty="0" smtClean="0">
                          <a:latin typeface="Arial Narrow" panose="020B0606020202030204" pitchFamily="34" charset="0"/>
                        </a:rPr>
                        <a:t>Awaiting Corporate Identity Manual approval. Portal will be activated upon approval.</a:t>
                      </a:r>
                    </a:p>
                    <a:p>
                      <a:pPr algn="just"/>
                      <a:endParaRPr lang="en-ZA" sz="1600" dirty="0" smtClean="0">
                        <a:latin typeface="Arial Narrow" panose="020B0606020202030204" pitchFamily="34" charset="0"/>
                      </a:endParaRPr>
                    </a:p>
                    <a:p>
                      <a:pPr algn="just"/>
                      <a:r>
                        <a:rPr lang="en-ZA" sz="1600" b="1" i="1" dirty="0" smtClean="0">
                          <a:latin typeface="Arial Narrow" panose="020B0606020202030204" pitchFamily="34" charset="0"/>
                        </a:rPr>
                        <a:t>Corrective Measure:</a:t>
                      </a:r>
                    </a:p>
                    <a:p>
                      <a:pPr algn="just"/>
                      <a:r>
                        <a:rPr lang="en-ZA" sz="1600" dirty="0" smtClean="0">
                          <a:latin typeface="Arial Narrow" panose="020B0606020202030204" pitchFamily="34" charset="0"/>
                        </a:rPr>
                        <a:t>Portal to go live as soon as approval is granted.</a:t>
                      </a:r>
                    </a:p>
                    <a:p>
                      <a:pPr algn="just"/>
                      <a:endParaRPr lang="en-ZA" sz="1600" dirty="0" smtClean="0">
                        <a:latin typeface="Arial Narrow" panose="020B0606020202030204" pitchFamily="34" charset="0"/>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a:xfrm>
            <a:off x="3124200" y="6402387"/>
            <a:ext cx="3048000" cy="273050"/>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7690329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extLst>
              <p:ext uri="{D42A27DB-BD31-4B8C-83A1-F6EECF244321}">
                <p14:modId xmlns:p14="http://schemas.microsoft.com/office/powerpoint/2010/main" val="3697840572"/>
              </p:ext>
            </p:extLst>
          </p:nvPr>
        </p:nvGraphicFramePr>
        <p:xfrm>
          <a:off x="1752600" y="208548"/>
          <a:ext cx="7086600" cy="6214852"/>
        </p:xfrm>
        <a:graphic>
          <a:graphicData uri="http://schemas.openxmlformats.org/drawingml/2006/table">
            <a:tbl>
              <a:tblPr firstRow="1" bandRow="1">
                <a:tableStyleId>{5C22544A-7EE6-4342-B048-85BDC9FD1C3A}</a:tableStyleId>
              </a:tblPr>
              <a:tblGrid>
                <a:gridCol w="1752600"/>
                <a:gridCol w="1447800"/>
                <a:gridCol w="1600200"/>
                <a:gridCol w="2286000"/>
              </a:tblGrid>
              <a:tr h="431264">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pitchFamily="34" charset="0"/>
                          <a:ea typeface="+mn-ea"/>
                          <a:cs typeface="+mn-cs"/>
                        </a:rPr>
                        <a:t>Strategic objective: To facilitate tourism capacity-building programmes.</a:t>
                      </a:r>
                      <a:endParaRPr kumimoji="0" lang="en-US" sz="1400" b="1" i="0" u="none" strike="noStrike" kern="1200" cap="none" spc="0" normalizeH="0" baseline="0" noProof="0" dirty="0">
                        <a:ln>
                          <a:noFill/>
                        </a:ln>
                        <a:solidFill>
                          <a:srgbClr val="000000"/>
                        </a:solidFill>
                        <a:effectLst/>
                        <a:uLnTx/>
                        <a:uFillTx/>
                        <a:latin typeface="Arial Narrow" pitchFamily="34" charset="0"/>
                        <a:ea typeface="+mn-ea"/>
                        <a:cs typeface="+mn-cs"/>
                      </a:endParaRPr>
                    </a:p>
                  </a:txBody>
                  <a:tcPr marL="86399" marR="8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547908">
                <a:tc>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Target</a:t>
                      </a:r>
                      <a:endParaRPr lang="en-US" sz="14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400" b="1" dirty="0" smtClean="0">
                          <a:solidFill>
                            <a:schemeClr val="tx1"/>
                          </a:solidFill>
                          <a:latin typeface="Arial Narrow" pitchFamily="34" charset="0"/>
                          <a:cs typeface="Arial" pitchFamily="34" charset="0"/>
                        </a:rPr>
                        <a:t>Quarterly Targets</a:t>
                      </a:r>
                      <a:endParaRPr lang="en-US" sz="14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Narrow" pitchFamily="34" charset="0"/>
                          <a:cs typeface="Arial" pitchFamily="34" charset="0"/>
                        </a:rPr>
                        <a:t>Actual</a:t>
                      </a:r>
                      <a:r>
                        <a:rPr lang="en-US" sz="1400" b="1" baseline="0" dirty="0" smtClean="0">
                          <a:solidFill>
                            <a:schemeClr val="tx1"/>
                          </a:solidFill>
                          <a:latin typeface="Arial Narrow" pitchFamily="34" charset="0"/>
                          <a:cs typeface="Arial" pitchFamily="34" charset="0"/>
                        </a:rPr>
                        <a:t> Performance</a:t>
                      </a:r>
                      <a:endParaRPr lang="en-US" sz="14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18875">
                <a:tc rowSpan="3">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4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rPr>
                        <a:t>Number of capacity-building programmes implemented.</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0" lvl="0" indent="0" algn="just">
                        <a:lnSpc>
                          <a:spcPct val="115000"/>
                        </a:lnSpc>
                        <a:spcAft>
                          <a:spcPts val="0"/>
                        </a:spcAft>
                        <a:buFont typeface="+mj-lt"/>
                        <a:buNone/>
                      </a:pPr>
                      <a:endParaRPr lang="en-US" sz="1400" dirty="0">
                        <a:solidFill>
                          <a:srgbClr val="FF0000"/>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400" b="1" i="0" u="none" strike="noStrike" dirty="0" smtClean="0">
                          <a:solidFill>
                            <a:srgbClr val="FF0000"/>
                          </a:solidFill>
                          <a:effectLst/>
                          <a:latin typeface="Arial Narrow" panose="020B0606020202030204" pitchFamily="34" charset="0"/>
                        </a:rPr>
                        <a:t> </a:t>
                      </a:r>
                      <a:r>
                        <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Eight capacity-building programmes:</a:t>
                      </a:r>
                      <a:r>
                        <a:rPr lang="en-ZA" sz="1400" b="1" i="0" u="none" strike="noStrike" dirty="0" smtClean="0">
                          <a:solidFill>
                            <a:srgbClr val="FF0000"/>
                          </a:solidFill>
                          <a:effectLst/>
                          <a:latin typeface="Arial Narrow" panose="020B0606020202030204" pitchFamily="34" charset="0"/>
                        </a:rPr>
                        <a:t>                                                                                                                                                                                                                                                                                           </a:t>
                      </a:r>
                      <a:endParaRPr lang="en-ZA" sz="1400" b="0" i="0" u="none" strike="noStrike" dirty="0">
                        <a:solidFill>
                          <a:srgbClr val="FF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r>
              <a:tr h="1482548">
                <a:tc vMerge="1">
                  <a:txBody>
                    <a:bodyPr/>
                    <a:lstStyle/>
                    <a:p>
                      <a:pPr marL="0" lvl="0" indent="0" algn="just">
                        <a:lnSpc>
                          <a:spcPct val="115000"/>
                        </a:lnSpc>
                        <a:spcAft>
                          <a:spcPts val="0"/>
                        </a:spcAft>
                        <a:buFont typeface="+mj-lt"/>
                        <a:buNone/>
                      </a:pPr>
                      <a:endParaRPr lang="en-US" sz="1600" dirty="0">
                        <a:solidFill>
                          <a:schemeClr val="tx1"/>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Implement the chefs training programme (CTP) targeting 577 trainees.</a:t>
                      </a:r>
                      <a:endPar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400" b="0" i="0" u="none" strike="noStrike" dirty="0">
                          <a:solidFill>
                            <a:srgbClr val="000000"/>
                          </a:solidFill>
                          <a:effectLst/>
                          <a:latin typeface="Arial Narrow" panose="020B0606020202030204" pitchFamily="34" charset="0"/>
                        </a:rPr>
                        <a:t>Procurement and appointment of service provider for the Chefs Training Programme targeting 577 trainees</a:t>
                      </a:r>
                      <a:r>
                        <a:rPr lang="en-US" sz="1400" b="0" i="0" u="none" strike="noStrike" dirty="0" smtClean="0">
                          <a:solidFill>
                            <a:srgbClr val="000000"/>
                          </a:solidFill>
                          <a:effectLst/>
                          <a:latin typeface="Arial Narrow" panose="020B0606020202030204" pitchFamily="34" charset="0"/>
                        </a:rPr>
                        <a:t>.</a:t>
                      </a:r>
                    </a:p>
                    <a:p>
                      <a:pPr algn="just" fontAlgn="t"/>
                      <a:endParaRPr lang="en-US" sz="14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Procurement and appointment of service provider for the Chefs Training Programme targeting 577 trainees not done.</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67207">
                <a:tc vMerge="1">
                  <a:txBody>
                    <a:bodyPr/>
                    <a:lstStyle/>
                    <a:p>
                      <a:pPr marL="347472" lvl="0" indent="-347472" algn="just">
                        <a:lnSpc>
                          <a:spcPct val="115000"/>
                        </a:lnSpc>
                        <a:spcAft>
                          <a:spcPts val="0"/>
                        </a:spcAft>
                        <a:buFont typeface="+mj-lt"/>
                        <a:buNone/>
                      </a:pPr>
                      <a:endParaRPr lang="en-US" sz="1600" dirty="0">
                        <a:solidFill>
                          <a:srgbClr val="FF0000"/>
                        </a:solidFill>
                        <a:latin typeface="Arial Narrow" pitchFamily="34" charset="0"/>
                        <a:ea typeface="Calibri"/>
                        <a:cs typeface="Times New Roman"/>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400" b="0" i="0" u="none" strike="noStrike" dirty="0">
                          <a:solidFill>
                            <a:srgbClr val="000000"/>
                          </a:solidFill>
                          <a:effectLst/>
                          <a:latin typeface="Arial Narrow" panose="020B0606020202030204" pitchFamily="34" charset="0"/>
                        </a:rPr>
                        <a:t>300 youth enrolled in the sommelier training course.</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400" b="0" i="0" u="none" strike="noStrike" dirty="0">
                          <a:solidFill>
                            <a:srgbClr val="000000"/>
                          </a:solidFill>
                          <a:effectLst/>
                          <a:latin typeface="Arial Narrow" panose="020B0606020202030204" pitchFamily="34" charset="0"/>
                        </a:rPr>
                        <a:t>Procurement and appointment of service provider for Sommelier Training course</a:t>
                      </a:r>
                      <a:r>
                        <a:rPr lang="en-US" sz="1400" b="0" i="0" u="none" strike="noStrike" dirty="0" smtClean="0">
                          <a:solidFill>
                            <a:srgbClr val="000000"/>
                          </a:solidFill>
                          <a:effectLst/>
                          <a:latin typeface="Arial Narrow" panose="020B0606020202030204" pitchFamily="34" charset="0"/>
                        </a:rPr>
                        <a:t>.</a:t>
                      </a:r>
                    </a:p>
                    <a:p>
                      <a:pPr algn="just" fontAlgn="t"/>
                      <a:endParaRPr lang="en-US" sz="14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smtClean="0">
                          <a:latin typeface="Arial Narrow" panose="020B0606020202030204" pitchFamily="34" charset="0"/>
                        </a:rPr>
                        <a:t>Procurement and appointment of service provider for Sommelier</a:t>
                      </a:r>
                      <a:r>
                        <a:rPr lang="en-ZA" sz="1400" baseline="0" dirty="0" smtClean="0">
                          <a:latin typeface="Arial Narrow" panose="020B0606020202030204" pitchFamily="34" charset="0"/>
                        </a:rPr>
                        <a:t> </a:t>
                      </a:r>
                      <a:r>
                        <a:rPr lang="en-ZA" sz="1400" dirty="0" smtClean="0">
                          <a:latin typeface="Arial Narrow" panose="020B0606020202030204" pitchFamily="34" charset="0"/>
                        </a:rPr>
                        <a:t>Training course not done.</a:t>
                      </a:r>
                    </a:p>
                    <a:p>
                      <a:pPr algn="just"/>
                      <a:endParaRPr lang="en-ZA" sz="1400" dirty="0" smtClean="0">
                        <a:latin typeface="Arial Narrow" panose="020B0606020202030204" pitchFamily="34" charset="0"/>
                      </a:endParaRPr>
                    </a:p>
                    <a:p>
                      <a:pPr algn="just"/>
                      <a:r>
                        <a:rPr lang="en-ZA" sz="1400" b="1" i="1" dirty="0" smtClean="0">
                          <a:latin typeface="Arial Narrow" panose="020B0606020202030204" pitchFamily="34" charset="0"/>
                        </a:rPr>
                        <a:t>Reason</a:t>
                      </a:r>
                      <a:r>
                        <a:rPr lang="en-ZA" sz="1400" b="1" i="1" baseline="0" dirty="0" smtClean="0">
                          <a:latin typeface="Arial Narrow" panose="020B0606020202030204" pitchFamily="34" charset="0"/>
                        </a:rPr>
                        <a:t> for Variance:</a:t>
                      </a:r>
                      <a:endParaRPr lang="en-ZA" sz="1400" b="1" i="1" dirty="0" smtClean="0">
                        <a:latin typeface="Arial Narrow" panose="020B0606020202030204" pitchFamily="34" charset="0"/>
                      </a:endParaRPr>
                    </a:p>
                    <a:p>
                      <a:pPr algn="just"/>
                      <a:r>
                        <a:rPr lang="en-ZA" sz="1400" dirty="0" smtClean="0">
                          <a:latin typeface="Arial Narrow" panose="020B0606020202030204" pitchFamily="34" charset="0"/>
                        </a:rPr>
                        <a:t>The consultative process with the relevant stakeholders took longer than initially anticipated.</a:t>
                      </a:r>
                    </a:p>
                    <a:p>
                      <a:pPr algn="just"/>
                      <a:endParaRPr lang="en-ZA" sz="1400" dirty="0" smtClean="0">
                        <a:latin typeface="Arial Narrow" panose="020B0606020202030204" pitchFamily="34" charset="0"/>
                      </a:endParaRPr>
                    </a:p>
                    <a:p>
                      <a:pPr algn="just"/>
                      <a:r>
                        <a:rPr lang="en-ZA" sz="1400" b="1" i="1" dirty="0" smtClean="0">
                          <a:latin typeface="Arial Narrow" panose="020B0606020202030204" pitchFamily="34" charset="0"/>
                        </a:rPr>
                        <a:t>Corrective Measure:</a:t>
                      </a:r>
                    </a:p>
                    <a:p>
                      <a:pPr algn="just"/>
                      <a:r>
                        <a:rPr lang="en-ZA" sz="1400" dirty="0" smtClean="0">
                          <a:latin typeface="Arial Narrow" panose="020B0606020202030204" pitchFamily="34" charset="0"/>
                        </a:rPr>
                        <a:t>The submission to request approval to fund the project and recruit a service provider has been since been finalised.</a:t>
                      </a:r>
                    </a:p>
                    <a:p>
                      <a:pPr algn="just"/>
                      <a:endParaRPr lang="en-US" sz="1400" dirty="0">
                        <a:latin typeface="Arial Narrow" panose="020B0606020202030204" pitchFamily="34" charset="0"/>
                      </a:endParaRPr>
                    </a:p>
                  </a:txBody>
                  <a:tcPr marL="86400"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53</a:t>
            </a:fld>
            <a:endParaRPr lang="en-ZA" altLang="en-US" dirty="0"/>
          </a:p>
        </p:txBody>
      </p:sp>
      <p:sp>
        <p:nvSpPr>
          <p:cNvPr id="2" name="Footer Placeholder 1"/>
          <p:cNvSpPr>
            <a:spLocks noGrp="1"/>
          </p:cNvSpPr>
          <p:nvPr>
            <p:ph type="ftr" sz="quarter" idx="11"/>
          </p:nvPr>
        </p:nvSpPr>
        <p:spPr>
          <a:xfrm>
            <a:off x="3124200" y="6557524"/>
            <a:ext cx="3048000" cy="196850"/>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3860898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extLst>
              <p:ext uri="{D42A27DB-BD31-4B8C-83A1-F6EECF244321}">
                <p14:modId xmlns:p14="http://schemas.microsoft.com/office/powerpoint/2010/main" val="24983983"/>
              </p:ext>
            </p:extLst>
          </p:nvPr>
        </p:nvGraphicFramePr>
        <p:xfrm>
          <a:off x="1752600" y="208548"/>
          <a:ext cx="7086600" cy="5972590"/>
        </p:xfrm>
        <a:graphic>
          <a:graphicData uri="http://schemas.openxmlformats.org/drawingml/2006/table">
            <a:tbl>
              <a:tblPr firstRow="1" bandRow="1">
                <a:tableStyleId>{5C22544A-7EE6-4342-B048-85BDC9FD1C3A}</a:tableStyleId>
              </a:tblPr>
              <a:tblGrid>
                <a:gridCol w="1905000"/>
                <a:gridCol w="1447800"/>
                <a:gridCol w="1676400"/>
                <a:gridCol w="2057400"/>
              </a:tblGrid>
              <a:tr h="437226">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pitchFamily="34" charset="0"/>
                          <a:ea typeface="+mn-ea"/>
                          <a:cs typeface="+mn-cs"/>
                        </a:rPr>
                        <a:t>Strategic objective: To facilitate tourism capacity-building programmes.</a:t>
                      </a:r>
                      <a:endParaRPr kumimoji="0" lang="en-US" sz="1600" b="1" i="0" u="none" strike="noStrike" kern="1200" cap="none" spc="0" normalizeH="0" baseline="0" noProof="0" dirty="0">
                        <a:ln>
                          <a:noFill/>
                        </a:ln>
                        <a:solidFill>
                          <a:srgbClr val="000000"/>
                        </a:solidFill>
                        <a:effectLst/>
                        <a:uLnTx/>
                        <a:uFillTx/>
                        <a:latin typeface="Arial Narrow" pitchFamily="34" charset="0"/>
                        <a:ea typeface="+mn-ea"/>
                        <a:cs typeface="+mn-cs"/>
                      </a:endParaRPr>
                    </a:p>
                  </a:txBody>
                  <a:tcPr marL="86399" marR="8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US"/>
                    </a:p>
                  </a:txBody>
                  <a:tcPr/>
                </a:tc>
                <a:tc hMerge="1">
                  <a:txBody>
                    <a:bodyPr/>
                    <a:lstStyle/>
                    <a:p>
                      <a:endParaRPr lang="en-ZA"/>
                    </a:p>
                  </a:txBody>
                  <a:tcPr/>
                </a:tc>
              </a:tr>
              <a:tr h="555483">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323284">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6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rPr>
                        <a:t>Number of capacity-building programmes implemented.</a:t>
                      </a:r>
                      <a:endParaRPr kumimoji="0" lang="en-US" sz="16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0" lvl="0" indent="0" algn="just">
                        <a:lnSpc>
                          <a:spcPct val="115000"/>
                        </a:lnSpc>
                        <a:spcAft>
                          <a:spcPts val="0"/>
                        </a:spcAft>
                        <a:buFont typeface="+mj-lt"/>
                        <a:buNone/>
                      </a:pPr>
                      <a:endParaRPr lang="en-US" sz="1600" dirty="0">
                        <a:solidFill>
                          <a:srgbClr val="FF0000"/>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600" b="1" i="0" u="none" strike="noStrike" dirty="0" smtClean="0">
                          <a:solidFill>
                            <a:srgbClr val="FF0000"/>
                          </a:solidFill>
                          <a:effectLst/>
                          <a:latin typeface="Arial Narrow" panose="020B0606020202030204" pitchFamily="34" charset="0"/>
                        </a:rPr>
                        <a:t> </a:t>
                      </a:r>
                      <a:r>
                        <a:rPr kumimoji="0" lang="en-US"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Eight capacity-building </a:t>
                      </a:r>
                      <a:r>
                        <a:rPr kumimoji="0" lang="en-US" sz="1600" b="1"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programmes</a:t>
                      </a:r>
                      <a:r>
                        <a:rPr kumimoji="0" lang="en-US"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 continued:</a:t>
                      </a:r>
                      <a:r>
                        <a:rPr lang="en-ZA" sz="1600" b="1" i="0" u="none" strike="noStrike" dirty="0" smtClean="0">
                          <a:solidFill>
                            <a:srgbClr val="FF0000"/>
                          </a:solidFill>
                          <a:effectLst/>
                          <a:latin typeface="Arial Narrow" panose="020B0606020202030204" pitchFamily="34" charset="0"/>
                        </a:rPr>
                        <a:t>                                                                                                                                                                                                                                                                                           </a:t>
                      </a:r>
                      <a:endParaRPr lang="en-ZA" sz="1600" b="0" i="0" u="none" strike="noStrike" dirty="0">
                        <a:solidFill>
                          <a:srgbClr val="FF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tc>
              </a:tr>
              <a:tr h="4547822">
                <a:tc vMerge="1">
                  <a:txBody>
                    <a:bodyPr/>
                    <a:lstStyle/>
                    <a:p>
                      <a:pPr marL="0" lvl="0" indent="0" algn="just">
                        <a:lnSpc>
                          <a:spcPct val="115000"/>
                        </a:lnSpc>
                        <a:spcAft>
                          <a:spcPts val="0"/>
                        </a:spcAft>
                        <a:buFont typeface="+mj-lt"/>
                        <a:buNone/>
                      </a:pPr>
                      <a:endParaRPr lang="en-US" sz="1600" dirty="0">
                        <a:solidFill>
                          <a:schemeClr val="tx1"/>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smtClean="0">
                          <a:solidFill>
                            <a:srgbClr val="000000"/>
                          </a:solidFill>
                          <a:effectLst/>
                          <a:latin typeface="Arial Narrow" panose="020B0606020202030204" pitchFamily="34" charset="0"/>
                        </a:rPr>
                        <a:t>2 000 youth enrolled in the hospitality service training programme.</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rgbClr val="000000"/>
                          </a:solidFill>
                          <a:effectLst/>
                          <a:latin typeface="Arial Narrow" panose="020B0606020202030204" pitchFamily="34" charset="0"/>
                        </a:rPr>
                        <a:t>Procurement and appointment of service providers for Hospitality Service Training </a:t>
                      </a:r>
                      <a:r>
                        <a:rPr lang="en-US" sz="1600" b="0" i="0" u="none" strike="noStrike" dirty="0" err="1" smtClean="0">
                          <a:solidFill>
                            <a:srgbClr val="000000"/>
                          </a:solidFill>
                          <a:effectLst/>
                          <a:latin typeface="Arial Narrow" panose="020B0606020202030204" pitchFamily="34" charset="0"/>
                        </a:rPr>
                        <a:t>Programme</a:t>
                      </a:r>
                      <a:r>
                        <a:rPr lang="en-US" sz="1600" b="0" i="0" u="none" strike="noStrike" dirty="0" smtClean="0">
                          <a:solidFill>
                            <a:srgbClr val="000000"/>
                          </a:solidFill>
                          <a:effectLst/>
                          <a:latin typeface="Arial Narrow" panose="020B0606020202030204" pitchFamily="34" charset="0"/>
                        </a:rPr>
                        <a:t>.</a:t>
                      </a:r>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latin typeface="Arial Narrow"/>
                        </a:rPr>
                        <a:t>Procurement and appointment of service providers for</a:t>
                      </a:r>
                      <a:r>
                        <a:rPr lang="en-ZA" sz="1600" b="0" i="0" u="none" strike="noStrike" baseline="0" dirty="0" smtClean="0">
                          <a:solidFill>
                            <a:schemeClr val="tx1"/>
                          </a:solidFill>
                          <a:latin typeface="Arial Narrow"/>
                        </a:rPr>
                        <a:t> </a:t>
                      </a:r>
                      <a:r>
                        <a:rPr lang="en-ZA" sz="1600" b="0" i="0" u="none" strike="noStrike" dirty="0" smtClean="0">
                          <a:solidFill>
                            <a:schemeClr val="tx1"/>
                          </a:solidFill>
                          <a:latin typeface="Arial Narrow"/>
                        </a:rPr>
                        <a:t>Hospitality Service Training Programme not done.</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600" b="0" i="0" u="none" strike="noStrike" dirty="0" smtClean="0">
                        <a:solidFill>
                          <a:schemeClr val="tx1"/>
                        </a:solidFill>
                        <a:latin typeface="Arial Narrow"/>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ZA" sz="1600" b="1" i="1" u="none" strike="noStrike" dirty="0" smtClean="0">
                          <a:solidFill>
                            <a:schemeClr val="tx1"/>
                          </a:solidFill>
                          <a:latin typeface="Arial Narrow"/>
                        </a:rPr>
                        <a:t>Reason</a:t>
                      </a:r>
                      <a:r>
                        <a:rPr lang="en-ZA" sz="1600" b="1" i="1" u="none" strike="noStrike" baseline="0" dirty="0" smtClean="0">
                          <a:solidFill>
                            <a:schemeClr val="tx1"/>
                          </a:solidFill>
                          <a:latin typeface="Arial Narrow"/>
                        </a:rPr>
                        <a:t> for Variance:</a:t>
                      </a:r>
                      <a:endParaRPr lang="en-ZA" sz="1600" b="1" i="1" u="none" strike="noStrike" dirty="0" smtClean="0">
                        <a:solidFill>
                          <a:schemeClr val="tx1"/>
                        </a:solidFill>
                        <a:latin typeface="Arial Narrow"/>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latin typeface="Arial Narrow"/>
                        </a:rPr>
                        <a:t>Delays with procurement.</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600" b="0" i="0" u="none" strike="noStrike" dirty="0" smtClean="0">
                        <a:solidFill>
                          <a:schemeClr val="tx1"/>
                        </a:solidFill>
                        <a:latin typeface="Arial Narrow"/>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ZA" sz="1600" b="1" i="1" u="none" strike="noStrike" dirty="0" smtClean="0">
                          <a:solidFill>
                            <a:schemeClr val="tx1"/>
                          </a:solidFill>
                          <a:latin typeface="Arial Narrow"/>
                        </a:rPr>
                        <a:t>Corrective Measure:</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latin typeface="Arial Narrow"/>
                        </a:rPr>
                        <a:t>The bid evaluation report has been finalised, and will be submitted to the Bid Adjudication Committee for decision making. Upon approval, appointment will take place in July 2016.</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600" b="0" i="0" u="none" strike="noStrike" dirty="0" smtClean="0">
                        <a:solidFill>
                          <a:schemeClr val="tx1"/>
                        </a:solidFill>
                        <a:latin typeface="Arial Narrow"/>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54</a:t>
            </a:fld>
            <a:endParaRPr lang="en-ZA" altLang="en-US" dirty="0"/>
          </a:p>
        </p:txBody>
      </p:sp>
      <p:sp>
        <p:nvSpPr>
          <p:cNvPr id="2" name="Footer Placeholder 1"/>
          <p:cNvSpPr>
            <a:spLocks noGrp="1"/>
          </p:cNvSpPr>
          <p:nvPr>
            <p:ph type="ftr" sz="quarter" idx="11"/>
          </p:nvPr>
        </p:nvSpPr>
        <p:spPr>
          <a:xfrm>
            <a:off x="3124199" y="6356350"/>
            <a:ext cx="3124201"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8345507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extLst>
              <p:ext uri="{D42A27DB-BD31-4B8C-83A1-F6EECF244321}">
                <p14:modId xmlns:p14="http://schemas.microsoft.com/office/powerpoint/2010/main" val="3853815141"/>
              </p:ext>
            </p:extLst>
          </p:nvPr>
        </p:nvGraphicFramePr>
        <p:xfrm>
          <a:off x="1828801" y="208549"/>
          <a:ext cx="7010399" cy="6056752"/>
        </p:xfrm>
        <a:graphic>
          <a:graphicData uri="http://schemas.openxmlformats.org/drawingml/2006/table">
            <a:tbl>
              <a:tblPr firstRow="1" bandRow="1">
                <a:tableStyleId>{5C22544A-7EE6-4342-B048-85BDC9FD1C3A}</a:tableStyleId>
              </a:tblPr>
              <a:tblGrid>
                <a:gridCol w="1676399"/>
                <a:gridCol w="1640349"/>
                <a:gridCol w="1658374"/>
                <a:gridCol w="2035277"/>
              </a:tblGrid>
              <a:tr h="284443">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pitchFamily="34" charset="0"/>
                          <a:ea typeface="+mn-ea"/>
                          <a:cs typeface="+mn-cs"/>
                        </a:rPr>
                        <a:t>Strategic objective: To facilitate tourism capacity-building programmes.</a:t>
                      </a:r>
                      <a:endParaRPr kumimoji="0" lang="en-US" sz="1300" b="1" i="0" u="none" strike="noStrike" kern="1200" cap="none" spc="0" normalizeH="0" baseline="0" noProof="0" dirty="0">
                        <a:ln>
                          <a:noFill/>
                        </a:ln>
                        <a:solidFill>
                          <a:srgbClr val="000000"/>
                        </a:solidFill>
                        <a:effectLst/>
                        <a:uLnTx/>
                        <a:uFillTx/>
                        <a:latin typeface="Arial Narrow" pitchFamily="34" charset="0"/>
                        <a:ea typeface="+mn-ea"/>
                        <a:cs typeface="+mn-cs"/>
                      </a:endParaRPr>
                    </a:p>
                  </a:txBody>
                  <a:tcPr marL="86399" marR="8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US"/>
                    </a:p>
                  </a:txBody>
                  <a:tcPr/>
                </a:tc>
                <a:tc hMerge="1">
                  <a:txBody>
                    <a:bodyPr/>
                    <a:lstStyle/>
                    <a:p>
                      <a:endParaRPr lang="en-ZA"/>
                    </a:p>
                  </a:txBody>
                  <a:tcPr/>
                </a:tc>
              </a:tr>
              <a:tr h="452609">
                <a:tc>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300" b="1" dirty="0" smtClean="0">
                          <a:solidFill>
                            <a:schemeClr val="tx1"/>
                          </a:solidFill>
                          <a:latin typeface="Arial Narrow" pitchFamily="34" charset="0"/>
                          <a:cs typeface="Arial" pitchFamily="34" charset="0"/>
                        </a:rPr>
                        <a:t>Quarterly Targets</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Arial Narrow" pitchFamily="34" charset="0"/>
                          <a:cs typeface="Arial" pitchFamily="34" charset="0"/>
                        </a:rPr>
                        <a:t>Actual</a:t>
                      </a:r>
                      <a:r>
                        <a:rPr lang="en-US" sz="1300" b="1" baseline="0" dirty="0" smtClean="0">
                          <a:solidFill>
                            <a:schemeClr val="tx1"/>
                          </a:solidFill>
                          <a:latin typeface="Arial Narrow" pitchFamily="34" charset="0"/>
                          <a:cs typeface="Arial" pitchFamily="34" charset="0"/>
                        </a:rPr>
                        <a:t> Performance</a:t>
                      </a:r>
                      <a:endParaRPr lang="en-US" sz="13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10316">
                <a:tc rowSpan="4">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3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rPr>
                        <a:t>Number of capacity-building programmes implemented.</a:t>
                      </a:r>
                      <a:endParaRPr kumimoji="0" lang="en-US" sz="13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0" lvl="0" indent="0" algn="just">
                        <a:lnSpc>
                          <a:spcPct val="115000"/>
                        </a:lnSpc>
                        <a:spcAft>
                          <a:spcPts val="0"/>
                        </a:spcAft>
                        <a:buFont typeface="+mj-lt"/>
                        <a:buNone/>
                      </a:pPr>
                      <a:endParaRPr lang="en-US" sz="1300" dirty="0">
                        <a:solidFill>
                          <a:srgbClr val="FF0000"/>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300" b="1" i="0" u="none" strike="noStrike" dirty="0" smtClean="0">
                          <a:solidFill>
                            <a:srgbClr val="FF0000"/>
                          </a:solidFill>
                          <a:effectLst/>
                          <a:latin typeface="Arial Narrow" panose="020B0606020202030204" pitchFamily="34" charset="0"/>
                        </a:rPr>
                        <a:t> </a:t>
                      </a:r>
                      <a:r>
                        <a:rPr kumimoji="0" lang="en-US"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Eight capacity-building programmes … continued:</a:t>
                      </a:r>
                      <a:r>
                        <a:rPr lang="en-ZA" sz="1300" b="1" i="0" u="none" strike="noStrike" dirty="0" smtClean="0">
                          <a:solidFill>
                            <a:srgbClr val="FF0000"/>
                          </a:solidFill>
                          <a:effectLst/>
                          <a:latin typeface="Arial Narrow" panose="020B0606020202030204" pitchFamily="34" charset="0"/>
                        </a:rPr>
                        <a:t>                                                                                                                                                                                                                                                                                           </a:t>
                      </a:r>
                      <a:endParaRPr lang="en-ZA" sz="1300" b="0" i="0" u="none" strike="noStrike" dirty="0">
                        <a:solidFill>
                          <a:srgbClr val="FF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tc>
              </a:tr>
              <a:tr h="2390341">
                <a:tc vMerge="1">
                  <a:txBody>
                    <a:bodyPr/>
                    <a:lstStyle/>
                    <a:p>
                      <a:pPr marL="0" lvl="0" indent="0" algn="just">
                        <a:lnSpc>
                          <a:spcPct val="115000"/>
                        </a:lnSpc>
                        <a:spcAft>
                          <a:spcPts val="0"/>
                        </a:spcAft>
                        <a:buFont typeface="+mj-lt"/>
                        <a:buNone/>
                      </a:pPr>
                      <a:endParaRPr lang="en-US" sz="1600" dirty="0">
                        <a:solidFill>
                          <a:schemeClr val="tx1"/>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300" b="0" i="0" u="none" strike="noStrike" dirty="0">
                          <a:solidFill>
                            <a:srgbClr val="000000"/>
                          </a:solidFill>
                          <a:effectLst/>
                          <a:latin typeface="Arial Narrow" panose="020B0606020202030204" pitchFamily="34" charset="0"/>
                        </a:rPr>
                        <a:t>500 learners enrolled in the food safety programme.</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300" b="0" i="0" u="none" strike="noStrike" dirty="0">
                          <a:solidFill>
                            <a:srgbClr val="000000"/>
                          </a:solidFill>
                          <a:effectLst/>
                          <a:latin typeface="Arial Narrow" panose="020B0606020202030204" pitchFamily="34" charset="0"/>
                        </a:rPr>
                        <a:t>Appointment of the service provider to train 500 food assurers.</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dirty="0" smtClean="0">
                          <a:solidFill>
                            <a:schemeClr val="tx1"/>
                          </a:solidFill>
                          <a:latin typeface="Arial Narrow"/>
                          <a:ea typeface="+mn-ea"/>
                          <a:cs typeface="+mn-cs"/>
                        </a:rPr>
                        <a:t>Appointment of the service provider to train 500 food assurers not done.</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300" b="0" i="0" u="none" strike="noStrike" kern="1200" dirty="0" smtClean="0">
                        <a:solidFill>
                          <a:schemeClr val="tx1"/>
                        </a:solidFill>
                        <a:latin typeface="Arial Narrow"/>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1" i="1" u="none" strike="noStrike" kern="1200" dirty="0" smtClean="0">
                          <a:solidFill>
                            <a:schemeClr val="tx1"/>
                          </a:solidFill>
                          <a:latin typeface="Arial Narrow"/>
                          <a:ea typeface="+mn-ea"/>
                          <a:cs typeface="+mn-cs"/>
                        </a:rPr>
                        <a:t>Reason for Variance:</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dirty="0" smtClean="0">
                          <a:solidFill>
                            <a:schemeClr val="tx1"/>
                          </a:solidFill>
                          <a:latin typeface="Arial Narrow"/>
                          <a:ea typeface="+mn-ea"/>
                          <a:cs typeface="+mn-cs"/>
                        </a:rPr>
                        <a:t>There were delays as a result of budget challenges which have since been resolved.</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300" b="0" i="0" u="none" strike="noStrike" kern="1200" dirty="0" smtClean="0">
                        <a:solidFill>
                          <a:schemeClr val="tx1"/>
                        </a:solidFill>
                        <a:latin typeface="Arial Narrow"/>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1" i="1" u="none" strike="noStrike" kern="1200" dirty="0" smtClean="0">
                          <a:solidFill>
                            <a:schemeClr val="tx1"/>
                          </a:solidFill>
                          <a:latin typeface="Arial Narrow"/>
                          <a:ea typeface="+mn-ea"/>
                          <a:cs typeface="+mn-cs"/>
                        </a:rPr>
                        <a:t>Corrective Measure:</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kern="1200" dirty="0" smtClean="0">
                          <a:solidFill>
                            <a:schemeClr val="tx1"/>
                          </a:solidFill>
                          <a:latin typeface="Arial Narrow"/>
                          <a:ea typeface="+mn-ea"/>
                          <a:cs typeface="+mn-cs"/>
                        </a:rPr>
                        <a:t>Recruitment and appointment will take place in the second quarter.</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300" b="0" i="0" u="none" strike="noStrike" kern="1200" dirty="0">
                        <a:solidFill>
                          <a:schemeClr val="tx1"/>
                        </a:solidFill>
                        <a:latin typeface="Arial Narrow"/>
                        <a:ea typeface="+mn-ea"/>
                        <a:cs typeface="+mn-cs"/>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12074">
                <a:tc vMerge="1">
                  <a:txBody>
                    <a:bodyPr/>
                    <a:lstStyle/>
                    <a:p>
                      <a:pPr marL="347472" lvl="0" indent="-347472" algn="just">
                        <a:lnSpc>
                          <a:spcPct val="115000"/>
                        </a:lnSpc>
                        <a:spcAft>
                          <a:spcPts val="0"/>
                        </a:spcAft>
                        <a:buFont typeface="+mj-lt"/>
                        <a:buNone/>
                      </a:pPr>
                      <a:endParaRPr lang="en-US" sz="1600" dirty="0">
                        <a:solidFill>
                          <a:srgbClr val="FF0000"/>
                        </a:solidFill>
                        <a:latin typeface="Arial Narrow" pitchFamily="34" charset="0"/>
                        <a:ea typeface="Calibri"/>
                        <a:cs typeface="Times New Roman"/>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300" b="0" i="0" u="none" strike="noStrike" dirty="0">
                          <a:solidFill>
                            <a:srgbClr val="000000"/>
                          </a:solidFill>
                          <a:effectLst/>
                          <a:latin typeface="Arial Narrow" panose="020B0606020202030204" pitchFamily="34" charset="0"/>
                        </a:rPr>
                        <a:t>Local government tourism induction programme, with a focus on rural areas with tourism potential (eight municipalities</a:t>
                      </a:r>
                      <a:r>
                        <a:rPr lang="en-US" sz="1300" b="0" i="0" u="none" strike="noStrike" dirty="0" smtClean="0">
                          <a:solidFill>
                            <a:srgbClr val="000000"/>
                          </a:solidFill>
                          <a:effectLst/>
                          <a:latin typeface="Arial Narrow" panose="020B0606020202030204" pitchFamily="34" charset="0"/>
                        </a:rPr>
                        <a:t>).</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300" b="0" i="0" u="none" strike="noStrike" dirty="0">
                          <a:solidFill>
                            <a:srgbClr val="000000"/>
                          </a:solidFill>
                          <a:effectLst/>
                          <a:latin typeface="Arial Narrow" panose="020B0606020202030204" pitchFamily="34" charset="0"/>
                        </a:rPr>
                        <a:t>Stakeholder engagements on tourism induction programme concept and implementation plan in the identified rural areas</a:t>
                      </a:r>
                      <a:r>
                        <a:rPr lang="en-US" sz="1300" b="0" i="0" u="none" strike="noStrike" dirty="0" smtClean="0">
                          <a:solidFill>
                            <a:srgbClr val="000000"/>
                          </a:solidFill>
                          <a:effectLst/>
                          <a:latin typeface="Arial Narrow" panose="020B0606020202030204" pitchFamily="34" charset="0"/>
                        </a:rPr>
                        <a:t>.</a:t>
                      </a:r>
                    </a:p>
                    <a:p>
                      <a:pPr algn="just" fontAlgn="t"/>
                      <a:endParaRPr lang="en-US" sz="13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dirty="0" smtClean="0">
                          <a:solidFill>
                            <a:schemeClr val="tx1"/>
                          </a:solidFill>
                          <a:latin typeface="Arial Narrow"/>
                        </a:rPr>
                        <a:t>Stakeholder engagements on tourism induction programme concept and implementation plan in the identified rural areas conducted.</a:t>
                      </a:r>
                      <a:endParaRPr lang="en-US" sz="1300" b="0" i="0" u="none" strike="noStrike" dirty="0">
                        <a:solidFill>
                          <a:schemeClr val="tx1"/>
                        </a:solidFill>
                        <a:latin typeface="Arial Narrow"/>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4268">
                <a:tc vMerge="1">
                  <a:txBody>
                    <a:bodyPr/>
                    <a:lstStyle/>
                    <a:p>
                      <a:pPr marL="347472" lvl="0" indent="-347472" algn="just">
                        <a:lnSpc>
                          <a:spcPct val="115000"/>
                        </a:lnSpc>
                        <a:spcAft>
                          <a:spcPts val="0"/>
                        </a:spcAft>
                        <a:buFont typeface="+mj-lt"/>
                        <a:buNone/>
                      </a:pPr>
                      <a:endParaRPr lang="en-US" sz="1600" dirty="0">
                        <a:solidFill>
                          <a:srgbClr val="FF0000"/>
                        </a:solidFill>
                        <a:latin typeface="Arial Narrow" pitchFamily="34" charset="0"/>
                        <a:ea typeface="Calibri"/>
                        <a:cs typeface="Times New Roman"/>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300" b="0" i="0" u="none" strike="noStrike" dirty="0">
                          <a:solidFill>
                            <a:srgbClr val="000000"/>
                          </a:solidFill>
                          <a:effectLst/>
                          <a:latin typeface="Arial Narrow" panose="020B0606020202030204" pitchFamily="34" charset="0"/>
                        </a:rPr>
                        <a:t>Phase 2:</a:t>
                      </a:r>
                      <a:br>
                        <a:rPr lang="en-US" sz="1300" b="0" i="0" u="none" strike="noStrike" dirty="0">
                          <a:solidFill>
                            <a:srgbClr val="000000"/>
                          </a:solidFill>
                          <a:effectLst/>
                          <a:latin typeface="Arial Narrow" panose="020B0606020202030204" pitchFamily="34" charset="0"/>
                        </a:rPr>
                      </a:br>
                      <a:r>
                        <a:rPr lang="en-US" sz="1300" b="0" i="0" u="none" strike="noStrike" dirty="0">
                          <a:solidFill>
                            <a:srgbClr val="000000"/>
                          </a:solidFill>
                          <a:effectLst/>
                          <a:latin typeface="Arial Narrow" panose="020B0606020202030204" pitchFamily="34" charset="0"/>
                        </a:rPr>
                        <a:t>THRD Strategy developed.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300" b="0" i="0" u="none" strike="noStrike" dirty="0">
                          <a:solidFill>
                            <a:srgbClr val="000000"/>
                          </a:solidFill>
                          <a:effectLst/>
                          <a:latin typeface="Arial Narrow" panose="020B0606020202030204" pitchFamily="34" charset="0"/>
                        </a:rPr>
                        <a:t>Draft skills audit report in place.</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1300" b="0" i="0" u="none" strike="noStrike" dirty="0" smtClean="0">
                          <a:solidFill>
                            <a:schemeClr val="tx1"/>
                          </a:solidFill>
                          <a:latin typeface="Arial Narrow"/>
                        </a:rPr>
                        <a:t>Draft Skills Audit Report in place.</a:t>
                      </a:r>
                      <a:endParaRPr lang="en-US" sz="1300" b="0" i="0" u="none" strike="noStrike" dirty="0">
                        <a:solidFill>
                          <a:schemeClr val="tx1"/>
                        </a:solidFill>
                        <a:latin typeface="Arial Narrow"/>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55</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2276543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extLst>
              <p:ext uri="{D42A27DB-BD31-4B8C-83A1-F6EECF244321}">
                <p14:modId xmlns:p14="http://schemas.microsoft.com/office/powerpoint/2010/main" val="2226531054"/>
              </p:ext>
            </p:extLst>
          </p:nvPr>
        </p:nvGraphicFramePr>
        <p:xfrm>
          <a:off x="1828800" y="381000"/>
          <a:ext cx="7010399" cy="4352925"/>
        </p:xfrm>
        <a:graphic>
          <a:graphicData uri="http://schemas.openxmlformats.org/drawingml/2006/table">
            <a:tbl>
              <a:tblPr firstRow="1" bandRow="1">
                <a:tableStyleId>{5C22544A-7EE6-4342-B048-85BDC9FD1C3A}</a:tableStyleId>
              </a:tblPr>
              <a:tblGrid>
                <a:gridCol w="1884516"/>
                <a:gridCol w="1432232"/>
                <a:gridCol w="1658374"/>
                <a:gridCol w="2035277"/>
              </a:tblGrid>
              <a:tr h="371225">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pitchFamily="34" charset="0"/>
                          <a:ea typeface="+mn-ea"/>
                          <a:cs typeface="+mn-cs"/>
                        </a:rPr>
                        <a:t>Strategic objective: To facilitate tourism capacity-building programmes.</a:t>
                      </a:r>
                    </a:p>
                  </a:txBody>
                  <a:tcPr marL="86399" marR="8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US"/>
                    </a:p>
                  </a:txBody>
                  <a:tcPr/>
                </a:tc>
                <a:tc hMerge="1">
                  <a:txBody>
                    <a:bodyPr/>
                    <a:lstStyle/>
                    <a:p>
                      <a:endParaRPr lang="en-ZA"/>
                    </a:p>
                  </a:txBody>
                  <a:tcPr/>
                </a:tc>
              </a:tr>
              <a:tr h="539194">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74484">
                <a:tc rowSpan="3">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6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rPr>
                        <a:t>Number of capacity-building programmes implemented.</a:t>
                      </a:r>
                      <a:endParaRPr kumimoji="0" lang="en-US" sz="16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0" lvl="0" indent="0" algn="just">
                        <a:lnSpc>
                          <a:spcPct val="115000"/>
                        </a:lnSpc>
                        <a:spcAft>
                          <a:spcPts val="0"/>
                        </a:spcAft>
                        <a:buFont typeface="+mj-lt"/>
                        <a:buNone/>
                      </a:pPr>
                      <a:endParaRPr lang="en-US" sz="1600" dirty="0">
                        <a:solidFill>
                          <a:srgbClr val="FF0000"/>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600" b="1" i="0" u="none" strike="noStrike" dirty="0" smtClean="0">
                          <a:solidFill>
                            <a:srgbClr val="FF0000"/>
                          </a:solidFill>
                          <a:effectLst/>
                          <a:latin typeface="Arial Narrow" panose="020B0606020202030204" pitchFamily="34" charset="0"/>
                        </a:rPr>
                        <a:t> </a:t>
                      </a:r>
                      <a:r>
                        <a:rPr kumimoji="0" lang="en-US"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Eight capacity-building programmes … continued:</a:t>
                      </a:r>
                      <a:r>
                        <a:rPr lang="en-ZA" sz="1600" b="1" i="0" u="none" strike="noStrike" dirty="0" smtClean="0">
                          <a:solidFill>
                            <a:srgbClr val="FF0000"/>
                          </a:solidFill>
                          <a:effectLst/>
                          <a:latin typeface="Arial Narrow" panose="020B0606020202030204" pitchFamily="34" charset="0"/>
                        </a:rPr>
                        <a:t>                                                                                                                                                                                                                                                                                           </a:t>
                      </a:r>
                      <a:endParaRPr lang="en-ZA" sz="1600" b="0" i="0" u="none" strike="noStrike" dirty="0">
                        <a:solidFill>
                          <a:srgbClr val="FF0000"/>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tc>
              </a:tr>
              <a:tr h="680171">
                <a:tc vMerge="1">
                  <a:txBody>
                    <a:bodyPr/>
                    <a:lstStyle/>
                    <a:p>
                      <a:pPr marL="0" lvl="0" indent="0" algn="just">
                        <a:lnSpc>
                          <a:spcPct val="115000"/>
                        </a:lnSpc>
                        <a:spcAft>
                          <a:spcPts val="0"/>
                        </a:spcAft>
                        <a:buFont typeface="+mj-lt"/>
                        <a:buNone/>
                      </a:pPr>
                      <a:endParaRPr lang="en-US" sz="1600" dirty="0">
                        <a:solidFill>
                          <a:schemeClr val="tx1"/>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NTCE convened.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NTCE 2016 project plan developed.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smtClean="0">
                          <a:solidFill>
                            <a:schemeClr val="tx1"/>
                          </a:solidFill>
                          <a:latin typeface="Arial Narrow"/>
                          <a:ea typeface="+mn-ea"/>
                          <a:cs typeface="+mn-cs"/>
                        </a:rPr>
                        <a:t>NTCE 2016 project plan developed.</a:t>
                      </a:r>
                      <a:endParaRPr lang="en-US" sz="1600" b="0" i="0" u="none" strike="noStrike" kern="1200" dirty="0">
                        <a:solidFill>
                          <a:schemeClr val="tx1"/>
                        </a:solidFill>
                        <a:latin typeface="Arial Narrow"/>
                        <a:ea typeface="+mn-ea"/>
                        <a:cs typeface="+mn-cs"/>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79158">
                <a:tc vMerge="1">
                  <a:txBody>
                    <a:bodyPr/>
                    <a:lstStyle/>
                    <a:p>
                      <a:pPr marL="347472" lvl="0" indent="-347472" algn="just">
                        <a:lnSpc>
                          <a:spcPct val="115000"/>
                        </a:lnSpc>
                        <a:spcAft>
                          <a:spcPts val="0"/>
                        </a:spcAft>
                        <a:buFont typeface="+mj-lt"/>
                        <a:buNone/>
                      </a:pPr>
                      <a:endParaRPr lang="en-US" sz="1600" dirty="0">
                        <a:solidFill>
                          <a:srgbClr val="FF0000"/>
                        </a:solidFill>
                        <a:latin typeface="Arial Narrow" pitchFamily="34" charset="0"/>
                        <a:ea typeface="Calibri"/>
                        <a:cs typeface="Times New Roman"/>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Twenty black women trained at an institution of higher learning through a customised Executive Development Programme</a:t>
                      </a:r>
                      <a:r>
                        <a:rPr lang="en-US" sz="1600" b="0" i="0" u="none" strike="noStrike" dirty="0" smtClean="0">
                          <a:solidFill>
                            <a:srgbClr val="000000"/>
                          </a:solidFill>
                          <a:effectLst/>
                          <a:latin typeface="Arial Narrow" panose="020B0606020202030204" pitchFamily="34" charset="0"/>
                        </a:rPr>
                        <a:t>.</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Identification of candidates for placement in the Executive Development Programme.</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smtClean="0">
                          <a:solidFill>
                            <a:schemeClr val="tx1"/>
                          </a:solidFill>
                          <a:latin typeface="Arial Narrow"/>
                          <a:ea typeface="+mn-ea"/>
                          <a:cs typeface="+mn-cs"/>
                        </a:rPr>
                        <a:t>Candidates for placement in the executive development management  programme identified.</a:t>
                      </a:r>
                      <a:endParaRPr lang="en-US" sz="1600" b="0" i="0" u="none" strike="noStrike" kern="1200" dirty="0">
                        <a:solidFill>
                          <a:schemeClr val="tx1"/>
                        </a:solidFill>
                        <a:latin typeface="Arial Narrow"/>
                        <a:ea typeface="+mn-ea"/>
                        <a:cs typeface="+mn-cs"/>
                      </a:endParaRPr>
                    </a:p>
                  </a:txBody>
                  <a:tcPr marL="8639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56</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5351598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extLst>
              <p:ext uri="{D42A27DB-BD31-4B8C-83A1-F6EECF244321}">
                <p14:modId xmlns:p14="http://schemas.microsoft.com/office/powerpoint/2010/main" val="937020153"/>
              </p:ext>
            </p:extLst>
          </p:nvPr>
        </p:nvGraphicFramePr>
        <p:xfrm>
          <a:off x="1828800" y="381000"/>
          <a:ext cx="7010399" cy="5221605"/>
        </p:xfrm>
        <a:graphic>
          <a:graphicData uri="http://schemas.openxmlformats.org/drawingml/2006/table">
            <a:tbl>
              <a:tblPr firstRow="1" bandRow="1">
                <a:tableStyleId>{5C22544A-7EE6-4342-B048-85BDC9FD1C3A}</a:tableStyleId>
              </a:tblPr>
              <a:tblGrid>
                <a:gridCol w="1884516"/>
                <a:gridCol w="1432232"/>
                <a:gridCol w="1658374"/>
                <a:gridCol w="2035277"/>
              </a:tblGrid>
              <a:tr h="224134">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a:ea typeface="+mn-ea"/>
                          <a:cs typeface="+mn-cs"/>
                        </a:rPr>
                        <a:t>Strategic objective: To diversify and enhance tourism offerings.</a:t>
                      </a:r>
                    </a:p>
                  </a:txBody>
                  <a:tcPr marL="86399" marR="8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US"/>
                    </a:p>
                  </a:txBody>
                  <a:tcPr/>
                </a:tc>
                <a:tc hMerge="1">
                  <a:txBody>
                    <a:bodyPr/>
                    <a:lstStyle/>
                    <a:p>
                      <a:endParaRPr lang="en-ZA"/>
                    </a:p>
                  </a:txBody>
                  <a:tcPr/>
                </a:tc>
              </a:tr>
              <a:tr h="466090">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96248">
                <a:tc rowSpan="2">
                  <a:txBody>
                    <a:bodyPr/>
                    <a:lstStyle/>
                    <a:p>
                      <a:pPr marL="346075" marR="0" lvl="0" indent="-342900" algn="just" defTabSz="914400" rtl="0" eaLnBrk="1" fontAlgn="auto" latinLnBrk="0" hangingPunct="1">
                        <a:lnSpc>
                          <a:spcPct val="100000"/>
                        </a:lnSpc>
                        <a:spcBef>
                          <a:spcPts val="0"/>
                        </a:spcBef>
                        <a:spcAft>
                          <a:spcPts val="0"/>
                        </a:spcAft>
                        <a:buClrTx/>
                        <a:buSzTx/>
                        <a:buFont typeface="+mj-lt"/>
                        <a:buAutoNum type="arabicPeriod" startAt="5"/>
                        <a:tabLst>
                          <a:tab pos="266700" algn="l"/>
                        </a:tabLst>
                        <a:defRPr/>
                      </a:pPr>
                      <a:r>
                        <a:rPr kumimoji="0" lang="en-US" sz="16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rPr>
                        <a:t>Number of programmes implemented to enhance tourism offerings.</a:t>
                      </a:r>
                      <a:endParaRPr kumimoji="0" lang="en-US" sz="16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0" lvl="0" indent="0" algn="just">
                        <a:lnSpc>
                          <a:spcPct val="115000"/>
                        </a:lnSpc>
                        <a:spcAft>
                          <a:spcPts val="0"/>
                        </a:spcAft>
                        <a:buFont typeface="+mj-lt"/>
                        <a:buNone/>
                      </a:pPr>
                      <a:endParaRPr lang="en-US" sz="1600" dirty="0">
                        <a:solidFill>
                          <a:srgbClr val="FF0000"/>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Two programmes:</a:t>
                      </a:r>
                      <a:endParaRPr kumimoji="0" lang="en-ZA" sz="1800" b="0" i="0" u="none" strike="noStrike" kern="1200" cap="none" spc="0" normalizeH="0" baseline="0" noProof="0" dirty="0" smtClean="0">
                        <a:ln>
                          <a:noFill/>
                        </a:ln>
                        <a:solidFill>
                          <a:prstClr val="black"/>
                        </a:solidFill>
                        <a:effectLst/>
                        <a:uLnTx/>
                        <a:uFillTx/>
                        <a:latin typeface="+mn-lt"/>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tc>
              </a:tr>
              <a:tr h="3147642">
                <a:tc vMerge="1">
                  <a:txBody>
                    <a:bodyPr/>
                    <a:lstStyle/>
                    <a:p>
                      <a:pPr marL="0" lvl="0" indent="0" algn="just">
                        <a:lnSpc>
                          <a:spcPct val="115000"/>
                        </a:lnSpc>
                        <a:spcAft>
                          <a:spcPts val="0"/>
                        </a:spcAft>
                        <a:buFont typeface="+mj-lt"/>
                        <a:buNone/>
                      </a:pPr>
                      <a:endParaRPr lang="en-US" sz="1600" dirty="0">
                        <a:solidFill>
                          <a:schemeClr val="tx1"/>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smtClean="0">
                          <a:solidFill>
                            <a:srgbClr val="000000"/>
                          </a:solidFill>
                          <a:effectLst/>
                          <a:latin typeface="Arial Narrow" panose="020B0606020202030204" pitchFamily="34" charset="0"/>
                        </a:rPr>
                        <a:t>1. Implementation </a:t>
                      </a:r>
                      <a:r>
                        <a:rPr lang="en-US" sz="1600" b="0" i="0" u="none" strike="noStrike" dirty="0">
                          <a:solidFill>
                            <a:srgbClr val="000000"/>
                          </a:solidFill>
                          <a:effectLst/>
                          <a:latin typeface="Arial Narrow" panose="020B0606020202030204" pitchFamily="34" charset="0"/>
                        </a:rPr>
                        <a:t>of service excellence integrated support programme (SANS 1197) for three tourism products (Manyane Game Reserve, Robben Island and Golden Gate Highlands National Park</a:t>
                      </a:r>
                      <a:r>
                        <a:rPr lang="en-US" sz="1600" b="0" i="0" u="none" strike="noStrike" dirty="0" smtClean="0">
                          <a:solidFill>
                            <a:srgbClr val="000000"/>
                          </a:solidFill>
                          <a:effectLst/>
                          <a:latin typeface="Arial Narrow" panose="020B0606020202030204" pitchFamily="34" charset="0"/>
                        </a:rPr>
                        <a:t>).</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Situational analysis report on the service levels of the three tourism product finalised.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Situational analysis report on the service levels of the three tourism product finalised.</a:t>
                      </a:r>
                      <a:endParaRPr kumimoji="0" lang="en-US" sz="16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txBody>
                  <a:tcPr marL="8640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57</a:t>
            </a:fld>
            <a:endParaRPr lang="en-ZA" altLang="en-US" dirty="0"/>
          </a:p>
        </p:txBody>
      </p:sp>
      <p:sp>
        <p:nvSpPr>
          <p:cNvPr id="2" name="Footer Placeholder 1"/>
          <p:cNvSpPr>
            <a:spLocks noGrp="1"/>
          </p:cNvSpPr>
          <p:nvPr>
            <p:ph type="ftr" sz="quarter" idx="11"/>
          </p:nvPr>
        </p:nvSpPr>
        <p:spPr>
          <a:xfrm>
            <a:off x="3124200" y="6356350"/>
            <a:ext cx="30480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14093639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extLst>
              <p:ext uri="{D42A27DB-BD31-4B8C-83A1-F6EECF244321}">
                <p14:modId xmlns:p14="http://schemas.microsoft.com/office/powerpoint/2010/main" val="3238505931"/>
              </p:ext>
            </p:extLst>
          </p:nvPr>
        </p:nvGraphicFramePr>
        <p:xfrm>
          <a:off x="1828800" y="381000"/>
          <a:ext cx="7010399" cy="5953125"/>
        </p:xfrm>
        <a:graphic>
          <a:graphicData uri="http://schemas.openxmlformats.org/drawingml/2006/table">
            <a:tbl>
              <a:tblPr firstRow="1" bandRow="1">
                <a:tableStyleId>{5C22544A-7EE6-4342-B048-85BDC9FD1C3A}</a:tableStyleId>
              </a:tblPr>
              <a:tblGrid>
                <a:gridCol w="1884516"/>
                <a:gridCol w="1432232"/>
                <a:gridCol w="1658374"/>
                <a:gridCol w="2035277"/>
              </a:tblGrid>
              <a:tr h="224134">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a:ea typeface="+mn-ea"/>
                          <a:cs typeface="+mn-cs"/>
                        </a:rPr>
                        <a:t>Strategic objective: To diversify and enhance tourism offerings.</a:t>
                      </a:r>
                    </a:p>
                  </a:txBody>
                  <a:tcPr marL="86399" marR="8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US"/>
                    </a:p>
                  </a:txBody>
                  <a:tcPr/>
                </a:tc>
                <a:tc hMerge="1">
                  <a:txBody>
                    <a:bodyPr/>
                    <a:lstStyle/>
                    <a:p>
                      <a:endParaRPr lang="en-ZA"/>
                    </a:p>
                  </a:txBody>
                  <a:tcPr/>
                </a:tc>
              </a:tr>
              <a:tr h="466090">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96248">
                <a:tc rowSpan="2">
                  <a:txBody>
                    <a:bodyPr/>
                    <a:lstStyle/>
                    <a:p>
                      <a:pPr marL="346075" marR="0" lvl="0" indent="-342900" algn="just" defTabSz="914400" rtl="0" eaLnBrk="1" fontAlgn="auto" latinLnBrk="0" hangingPunct="1">
                        <a:lnSpc>
                          <a:spcPct val="100000"/>
                        </a:lnSpc>
                        <a:spcBef>
                          <a:spcPts val="0"/>
                        </a:spcBef>
                        <a:spcAft>
                          <a:spcPts val="0"/>
                        </a:spcAft>
                        <a:buClrTx/>
                        <a:buSzTx/>
                        <a:buFont typeface="+mj-lt"/>
                        <a:buAutoNum type="arabicPeriod" startAt="5"/>
                        <a:tabLst>
                          <a:tab pos="266700" algn="l"/>
                        </a:tabLst>
                        <a:defRPr/>
                      </a:pPr>
                      <a:r>
                        <a:rPr kumimoji="0" lang="en-US" sz="16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rPr>
                        <a:t>Number of programmes implemented to enhance tourism offerings.</a:t>
                      </a:r>
                      <a:endParaRPr kumimoji="0" lang="en-US" sz="16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0" lvl="0" indent="0" algn="just">
                        <a:lnSpc>
                          <a:spcPct val="115000"/>
                        </a:lnSpc>
                        <a:spcAft>
                          <a:spcPts val="0"/>
                        </a:spcAft>
                        <a:buFont typeface="+mj-lt"/>
                        <a:buNone/>
                      </a:pPr>
                      <a:endParaRPr lang="en-US" sz="1600" dirty="0">
                        <a:solidFill>
                          <a:srgbClr val="FF0000"/>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Two programmes … continued:</a:t>
                      </a:r>
                      <a:endParaRPr kumimoji="0" lang="en-ZA" sz="1800" b="0" i="0" u="none" strike="noStrike" kern="1200" cap="none" spc="0" normalizeH="0" baseline="0" noProof="0" dirty="0" smtClean="0">
                        <a:ln>
                          <a:noFill/>
                        </a:ln>
                        <a:solidFill>
                          <a:prstClr val="black"/>
                        </a:solidFill>
                        <a:effectLst/>
                        <a:uLnTx/>
                        <a:uFillTx/>
                        <a:latin typeface="+mn-lt"/>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tc>
              </a:tr>
              <a:tr h="3147642">
                <a:tc vMerge="1">
                  <a:txBody>
                    <a:bodyPr/>
                    <a:lstStyle/>
                    <a:p>
                      <a:pPr marL="0" lvl="0" indent="0" algn="just">
                        <a:lnSpc>
                          <a:spcPct val="115000"/>
                        </a:lnSpc>
                        <a:spcAft>
                          <a:spcPts val="0"/>
                        </a:spcAft>
                        <a:buFont typeface="+mj-lt"/>
                        <a:buNone/>
                      </a:pPr>
                      <a:endParaRPr lang="en-US" sz="1600" dirty="0">
                        <a:solidFill>
                          <a:schemeClr val="tx1"/>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2. Facilitate for the development of tourism interpretation signage in four (4) heritage sites (iconic national heritage sites – Victor Verster in Western Cape; Nelson Mandela capture site in KwaZulu-Natal; Freedom Park in Gauteng; Mandela statue at Union Buildings, Gauteng</a:t>
                      </a:r>
                      <a:r>
                        <a:rPr lang="en-US" sz="1600" b="0" i="0" u="none" strike="noStrike" dirty="0" smtClean="0">
                          <a:solidFill>
                            <a:srgbClr val="000000"/>
                          </a:solidFill>
                          <a:effectLst/>
                          <a:latin typeface="Arial Narrow" panose="020B0606020202030204" pitchFamily="34" charset="0"/>
                        </a:rPr>
                        <a:t>).</a:t>
                      </a:r>
                    </a:p>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US" sz="1600" b="0" i="0" u="none" strike="noStrike" dirty="0">
                          <a:solidFill>
                            <a:srgbClr val="000000"/>
                          </a:solidFill>
                          <a:effectLst/>
                          <a:latin typeface="Arial Narrow" panose="020B0606020202030204" pitchFamily="34" charset="0"/>
                        </a:rPr>
                        <a:t>Contract the four iconic national heritage sites for the provision of funding for </a:t>
                      </a:r>
                      <a:r>
                        <a:rPr lang="en-US" sz="1600" b="0" i="0" u="none" strike="noStrike" dirty="0" smtClean="0">
                          <a:solidFill>
                            <a:srgbClr val="000000"/>
                          </a:solidFill>
                          <a:effectLst/>
                          <a:latin typeface="Arial Narrow" panose="020B0606020202030204" pitchFamily="34" charset="0"/>
                        </a:rPr>
                        <a:t>the</a:t>
                      </a:r>
                      <a:r>
                        <a:rPr lang="en-US" sz="1600" b="0" i="0" u="none" strike="noStrike" baseline="0" dirty="0" smtClean="0">
                          <a:solidFill>
                            <a:srgbClr val="000000"/>
                          </a:solidFill>
                          <a:effectLst/>
                          <a:latin typeface="Arial Narrow" panose="020B0606020202030204" pitchFamily="34" charset="0"/>
                        </a:rPr>
                        <a:t> </a:t>
                      </a:r>
                      <a:r>
                        <a:rPr lang="en-US" sz="1600" b="0" i="0" u="none" strike="noStrike" dirty="0" smtClean="0">
                          <a:solidFill>
                            <a:srgbClr val="000000"/>
                          </a:solidFill>
                          <a:effectLst/>
                          <a:latin typeface="Arial Narrow" panose="020B0606020202030204" pitchFamily="34" charset="0"/>
                        </a:rPr>
                        <a:t>development </a:t>
                      </a:r>
                      <a:r>
                        <a:rPr lang="en-US" sz="1600" b="0" i="0" u="none" strike="noStrike" dirty="0">
                          <a:solidFill>
                            <a:srgbClr val="000000"/>
                          </a:solidFill>
                          <a:effectLst/>
                          <a:latin typeface="Arial Narrow" panose="020B0606020202030204" pitchFamily="34" charset="0"/>
                        </a:rPr>
                        <a:t>of tourism interpretation signage.</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Terms of Reference and MOA's drafted and sent to management authorities of heritage sites for inputs.</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1" i="1" u="none" strike="noStrike" kern="1200" cap="none" spc="0" normalizeH="0" baseline="0" noProof="0" dirty="0" smtClean="0">
                          <a:ln>
                            <a:noFill/>
                          </a:ln>
                          <a:solidFill>
                            <a:schemeClr val="tx1"/>
                          </a:solidFill>
                          <a:effectLst/>
                          <a:uLnTx/>
                          <a:uFillTx/>
                          <a:latin typeface="Arial Narrow" pitchFamily="34" charset="0"/>
                          <a:ea typeface="+mn-ea"/>
                          <a:cs typeface="+mn-cs"/>
                        </a:rPr>
                        <a:t>Reason for Variance: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Delays in receiving inputs into MOA's from management authorities of heritage sites.</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1" i="1" u="none" strike="noStrike" kern="1200" cap="none" spc="0" normalizeH="0" baseline="0" noProof="0" dirty="0" smtClean="0">
                          <a:ln>
                            <a:noFill/>
                          </a:ln>
                          <a:solidFill>
                            <a:schemeClr val="tx1"/>
                          </a:solidFill>
                          <a:effectLst/>
                          <a:uLnTx/>
                          <a:uFillTx/>
                          <a:latin typeface="Arial Narrow" pitchFamily="34" charset="0"/>
                          <a:ea typeface="+mn-ea"/>
                          <a:cs typeface="+mn-cs"/>
                        </a:rPr>
                        <a:t>Corrective Measure:</a:t>
                      </a:r>
                    </a:p>
                    <a:p>
                      <a:pPr marL="0" marR="0" lvl="0" indent="0" algn="just" defTabSz="914400" rtl="0" eaLnBrk="1" fontAlgn="t" latinLnBrk="0" hangingPunct="1">
                        <a:lnSpc>
                          <a:spcPct val="100000"/>
                        </a:lnSpc>
                        <a:spcBef>
                          <a:spcPts val="0"/>
                        </a:spcBef>
                        <a:spcAft>
                          <a:spcPts val="0"/>
                        </a:spcAft>
                        <a:buClrTx/>
                        <a:buSzTx/>
                        <a:buFontTx/>
                        <a:buNone/>
                        <a:tabLst/>
                        <a:defRPr/>
                      </a:pPr>
                      <a:r>
                        <a:rPr lang="en-US" sz="16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MOA's were received from management authorities of heritage sites, vetted and submitted for further </a:t>
                      </a:r>
                      <a:r>
                        <a:rPr lang="en-US" sz="1600" dirty="0" err="1"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finalisation</a:t>
                      </a:r>
                      <a:r>
                        <a:rPr lang="en-US" sz="160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kumimoji="0" lang="en-US" sz="16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txBody>
                  <a:tcPr marL="8640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58</a:t>
            </a:fld>
            <a:endParaRPr lang="en-ZA" altLang="en-US" dirty="0"/>
          </a:p>
        </p:txBody>
      </p:sp>
      <p:sp>
        <p:nvSpPr>
          <p:cNvPr id="2" name="Footer Placeholder 1"/>
          <p:cNvSpPr>
            <a:spLocks noGrp="1"/>
          </p:cNvSpPr>
          <p:nvPr>
            <p:ph type="ftr" sz="quarter" idx="11"/>
          </p:nvPr>
        </p:nvSpPr>
        <p:spPr>
          <a:xfrm>
            <a:off x="3124200" y="6440487"/>
            <a:ext cx="3048000" cy="196850"/>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5074101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extLst>
              <p:ext uri="{D42A27DB-BD31-4B8C-83A1-F6EECF244321}">
                <p14:modId xmlns:p14="http://schemas.microsoft.com/office/powerpoint/2010/main" val="1277159019"/>
              </p:ext>
            </p:extLst>
          </p:nvPr>
        </p:nvGraphicFramePr>
        <p:xfrm>
          <a:off x="1905000" y="290298"/>
          <a:ext cx="7010399" cy="6066052"/>
        </p:xfrm>
        <a:graphic>
          <a:graphicData uri="http://schemas.openxmlformats.org/drawingml/2006/table">
            <a:tbl>
              <a:tblPr firstRow="1" bandRow="1">
                <a:tableStyleId>{5C22544A-7EE6-4342-B048-85BDC9FD1C3A}</a:tableStyleId>
              </a:tblPr>
              <a:tblGrid>
                <a:gridCol w="1884516"/>
                <a:gridCol w="1432232"/>
                <a:gridCol w="1658374"/>
                <a:gridCol w="2035277"/>
              </a:tblGrid>
              <a:tr h="220458">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000000"/>
                          </a:solidFill>
                          <a:effectLst/>
                          <a:uLnTx/>
                          <a:uFillTx/>
                          <a:latin typeface="Arial Narrow"/>
                          <a:ea typeface="+mn-ea"/>
                          <a:cs typeface="+mn-cs"/>
                        </a:rPr>
                        <a:t>Strategic objective: To diversify and enhance tourism offerings.</a:t>
                      </a:r>
                    </a:p>
                  </a:txBody>
                  <a:tcPr marL="86399" marR="8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US"/>
                    </a:p>
                  </a:txBody>
                  <a:tcPr/>
                </a:tc>
                <a:tc hMerge="1">
                  <a:txBody>
                    <a:bodyPr/>
                    <a:lstStyle/>
                    <a:p>
                      <a:endParaRPr lang="en-ZA"/>
                    </a:p>
                  </a:txBody>
                  <a:tcPr/>
                </a:tc>
              </a:tr>
              <a:tr h="529100">
                <a:tc>
                  <a:txBody>
                    <a:bodyPr/>
                    <a:lstStyle/>
                    <a:p>
                      <a:pPr algn="ctr">
                        <a:lnSpc>
                          <a:spcPct val="100000"/>
                        </a:lnSpc>
                      </a:pPr>
                      <a:r>
                        <a:rPr lang="en-US" sz="1500" b="1" dirty="0" smtClean="0">
                          <a:solidFill>
                            <a:schemeClr val="tx1"/>
                          </a:solidFill>
                          <a:latin typeface="Arial Narrow" pitchFamily="34" charset="0"/>
                          <a:cs typeface="Arial" pitchFamily="34" charset="0"/>
                        </a:rPr>
                        <a:t>Key</a:t>
                      </a:r>
                      <a:r>
                        <a:rPr lang="en-US" sz="1500" b="1" baseline="0" dirty="0" smtClean="0">
                          <a:solidFill>
                            <a:schemeClr val="tx1"/>
                          </a:solidFill>
                          <a:latin typeface="Arial Narrow" pitchFamily="34" charset="0"/>
                          <a:cs typeface="Arial" pitchFamily="34" charset="0"/>
                        </a:rPr>
                        <a:t> Performance Indicator</a:t>
                      </a:r>
                      <a:endParaRPr lang="en-US" sz="15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500" b="1" dirty="0" smtClean="0">
                          <a:solidFill>
                            <a:schemeClr val="tx1"/>
                          </a:solidFill>
                          <a:latin typeface="Arial Narrow" pitchFamily="34" charset="0"/>
                          <a:cs typeface="Arial" pitchFamily="34" charset="0"/>
                        </a:rPr>
                        <a:t>Target</a:t>
                      </a:r>
                      <a:endParaRPr lang="en-US" sz="15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500" b="1" dirty="0" smtClean="0">
                          <a:solidFill>
                            <a:schemeClr val="tx1"/>
                          </a:solidFill>
                          <a:latin typeface="Arial Narrow" pitchFamily="34" charset="0"/>
                          <a:cs typeface="Arial" pitchFamily="34" charset="0"/>
                        </a:rPr>
                        <a:t>Quarterly Targets</a:t>
                      </a:r>
                      <a:endParaRPr lang="en-US" sz="15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latin typeface="Arial Narrow" pitchFamily="34" charset="0"/>
                          <a:cs typeface="Arial" pitchFamily="34" charset="0"/>
                        </a:rPr>
                        <a:t>Actual</a:t>
                      </a:r>
                      <a:r>
                        <a:rPr lang="en-US" sz="1500" b="1" baseline="0" dirty="0" smtClean="0">
                          <a:solidFill>
                            <a:schemeClr val="tx1"/>
                          </a:solidFill>
                          <a:latin typeface="Arial Narrow" pitchFamily="34" charset="0"/>
                          <a:cs typeface="Arial" pitchFamily="34" charset="0"/>
                        </a:rPr>
                        <a:t> Performance</a:t>
                      </a:r>
                      <a:endParaRPr lang="en-US" sz="15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220458">
                <a:tc rowSpan="3">
                  <a:txBody>
                    <a:bodyPr/>
                    <a:lstStyle/>
                    <a:p>
                      <a:pPr marL="346075" marR="0" lvl="0" indent="-342900" algn="just" defTabSz="914400" rtl="0" eaLnBrk="1" fontAlgn="auto" latinLnBrk="0" hangingPunct="1">
                        <a:lnSpc>
                          <a:spcPct val="100000"/>
                        </a:lnSpc>
                        <a:spcBef>
                          <a:spcPts val="0"/>
                        </a:spcBef>
                        <a:spcAft>
                          <a:spcPts val="0"/>
                        </a:spcAft>
                        <a:buClrTx/>
                        <a:buSzTx/>
                        <a:buFont typeface="+mj-lt"/>
                        <a:buAutoNum type="arabicPeriod" startAt="6"/>
                        <a:tabLst>
                          <a:tab pos="266700" algn="l"/>
                        </a:tabLst>
                        <a:defRPr/>
                      </a:pPr>
                      <a:r>
                        <a:rPr kumimoji="0" lang="en-US" sz="15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rPr>
                        <a:t>Number of programmes implemented to grow tourism’s contribution to the ocean economy.</a:t>
                      </a:r>
                    </a:p>
                    <a:p>
                      <a:pPr marL="0" lvl="0" indent="0" algn="just">
                        <a:lnSpc>
                          <a:spcPct val="115000"/>
                        </a:lnSpc>
                        <a:spcAft>
                          <a:spcPts val="0"/>
                        </a:spcAft>
                        <a:buFont typeface="+mj-lt"/>
                        <a:buNone/>
                      </a:pPr>
                      <a:endParaRPr lang="en-US" sz="1500" dirty="0">
                        <a:solidFill>
                          <a:srgbClr val="FF0000"/>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Two programmes:</a:t>
                      </a:r>
                      <a:endParaRPr kumimoji="0" lang="en-ZA" sz="1500" b="0" i="0" u="none" strike="noStrike" kern="1200" cap="none" spc="0" normalizeH="0" baseline="0" noProof="0" dirty="0" smtClean="0">
                        <a:ln>
                          <a:noFill/>
                        </a:ln>
                        <a:solidFill>
                          <a:prstClr val="black"/>
                        </a:solidFill>
                        <a:effectLst/>
                        <a:uLnTx/>
                        <a:uFillTx/>
                        <a:latin typeface="+mn-lt"/>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tc>
              </a:tr>
              <a:tr h="488212">
                <a:tc vMerge="1">
                  <a:txBody>
                    <a:bodyPr/>
                    <a:lstStyle/>
                    <a:p>
                      <a:pPr marL="0" lvl="0" indent="0" algn="just">
                        <a:lnSpc>
                          <a:spcPct val="115000"/>
                        </a:lnSpc>
                        <a:spcAft>
                          <a:spcPts val="0"/>
                        </a:spcAft>
                        <a:buFont typeface="+mj-lt"/>
                        <a:buNone/>
                      </a:pPr>
                      <a:endParaRPr lang="en-US" sz="1600" dirty="0">
                        <a:solidFill>
                          <a:schemeClr val="tx1"/>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1. One programme (facilitating the implementation of the Blue Flag programme at 50 South African beaches.</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500" b="0" i="0" u="none" strike="noStrike" dirty="0" smtClean="0">
                          <a:solidFill>
                            <a:srgbClr val="000000"/>
                          </a:solidFill>
                          <a:effectLst/>
                          <a:latin typeface="Arial Narrow" panose="020B0606020202030204" pitchFamily="34" charset="0"/>
                        </a:rPr>
                        <a:t>50 </a:t>
                      </a:r>
                      <a:r>
                        <a:rPr lang="en-ZA" sz="1500" b="0" i="0" u="none" strike="noStrike" dirty="0">
                          <a:solidFill>
                            <a:srgbClr val="000000"/>
                          </a:solidFill>
                          <a:effectLst/>
                          <a:latin typeface="Arial Narrow" panose="020B0606020202030204" pitchFamily="34" charset="0"/>
                        </a:rPr>
                        <a:t>beaches identified</a:t>
                      </a:r>
                      <a:r>
                        <a:rPr lang="en-ZA" sz="1500" b="0" i="0" u="none" strike="noStrike" dirty="0" smtClean="0">
                          <a:solidFill>
                            <a:srgbClr val="000000"/>
                          </a:solidFill>
                          <a:effectLst/>
                          <a:latin typeface="Arial Narrow" panose="020B0606020202030204" pitchFamily="34" charset="0"/>
                        </a:rPr>
                        <a:t>.</a:t>
                      </a:r>
                      <a:endParaRPr lang="en-ZA" sz="1500" b="0" i="0" u="none" strike="noStrike" dirty="0">
                        <a:solidFill>
                          <a:srgbClr val="000000"/>
                        </a:solidFill>
                        <a:effectLst/>
                        <a:latin typeface="Arial Narrow" panose="020B060602020203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chemeClr val="tx1"/>
                          </a:solidFill>
                          <a:effectLst/>
                          <a:uLnTx/>
                          <a:uFillTx/>
                          <a:latin typeface="Arial Narrow" pitchFamily="34" charset="0"/>
                          <a:ea typeface="+mn-ea"/>
                          <a:cs typeface="+mn-cs"/>
                        </a:rPr>
                        <a:t>50 beaches were identified.</a:t>
                      </a:r>
                    </a:p>
                  </a:txBody>
                  <a:tcPr marL="86403" marR="864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09169">
                <a:tc vMerge="1">
                  <a:txBody>
                    <a:bodyPr/>
                    <a:lstStyle/>
                    <a:p>
                      <a:pPr marL="0" lvl="0" indent="0" algn="just">
                        <a:lnSpc>
                          <a:spcPct val="115000"/>
                        </a:lnSpc>
                        <a:spcAft>
                          <a:spcPts val="0"/>
                        </a:spcAft>
                        <a:buFont typeface="+mj-lt"/>
                        <a:buNone/>
                      </a:pPr>
                      <a:endParaRPr lang="en-US" sz="1600" dirty="0">
                        <a:solidFill>
                          <a:srgbClr val="FF0000"/>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500" b="0" i="0" u="none" strike="noStrike" dirty="0">
                          <a:solidFill>
                            <a:srgbClr val="000000"/>
                          </a:solidFill>
                          <a:effectLst/>
                          <a:latin typeface="Arial Narrow" panose="020B0606020202030204" pitchFamily="34" charset="0"/>
                        </a:rPr>
                        <a:t>200 unemployed youth recruited, orientation provided and they are placed in the selected 50 beaches.</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chemeClr val="tx1"/>
                          </a:solidFill>
                          <a:effectLst/>
                          <a:uLnTx/>
                          <a:uFillTx/>
                          <a:latin typeface="Arial Narrow" pitchFamily="34" charset="0"/>
                          <a:ea typeface="+mn-ea"/>
                          <a:cs typeface="+mn-cs"/>
                        </a:rPr>
                        <a:t>An advert was placed to recruit the unemployed youth.</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1" i="1" u="none" strike="noStrike" kern="1200" cap="none" spc="0" normalizeH="0" baseline="0" noProof="0" dirty="0" smtClean="0">
                          <a:ln>
                            <a:noFill/>
                          </a:ln>
                          <a:solidFill>
                            <a:schemeClr val="tx1"/>
                          </a:solidFill>
                          <a:effectLst/>
                          <a:uLnTx/>
                          <a:uFillTx/>
                          <a:latin typeface="Arial Narrow" pitchFamily="34" charset="0"/>
                          <a:ea typeface="+mn-ea"/>
                          <a:cs typeface="+mn-cs"/>
                        </a:rPr>
                        <a:t>Reason for Variance: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chemeClr val="tx1"/>
                          </a:solidFill>
                          <a:effectLst/>
                          <a:uLnTx/>
                          <a:uFillTx/>
                          <a:latin typeface="Arial Narrow" pitchFamily="34" charset="0"/>
                          <a:ea typeface="+mn-ea"/>
                          <a:cs typeface="+mn-cs"/>
                        </a:rPr>
                        <a:t>The process of consulting with the municipalities in the three provinces to identify the participating beaches took longer than anticipated.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1" i="1" u="none" strike="noStrike" kern="1200" cap="none" spc="0" normalizeH="0" baseline="0" noProof="0" dirty="0" smtClean="0">
                          <a:ln>
                            <a:noFill/>
                          </a:ln>
                          <a:solidFill>
                            <a:schemeClr val="tx1"/>
                          </a:solidFill>
                          <a:effectLst/>
                          <a:uLnTx/>
                          <a:uFillTx/>
                          <a:latin typeface="Arial Narrow" pitchFamily="34" charset="0"/>
                          <a:ea typeface="+mn-ea"/>
                          <a:cs typeface="+mn-cs"/>
                        </a:rPr>
                        <a:t>Corrective Measure: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chemeClr val="tx1"/>
                          </a:solidFill>
                          <a:effectLst/>
                          <a:uLnTx/>
                          <a:uFillTx/>
                          <a:latin typeface="Arial Narrow" pitchFamily="34" charset="0"/>
                          <a:ea typeface="+mn-ea"/>
                          <a:cs typeface="+mn-cs"/>
                        </a:rPr>
                        <a:t>An advert was placed to recruit the unemployed youth and the closing date was 10 July 2016.  Recruitment will also take place in July 2016.</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txBody>
                  <a:tcPr marL="8640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59</a:t>
            </a:fld>
            <a:endParaRPr lang="en-ZA" altLang="en-US" dirty="0"/>
          </a:p>
        </p:txBody>
      </p:sp>
      <p:sp>
        <p:nvSpPr>
          <p:cNvPr id="2" name="Footer Placeholder 1"/>
          <p:cNvSpPr>
            <a:spLocks noGrp="1"/>
          </p:cNvSpPr>
          <p:nvPr>
            <p:ph type="ftr" sz="quarter" idx="11"/>
          </p:nvPr>
        </p:nvSpPr>
        <p:spPr>
          <a:xfrm>
            <a:off x="3124200" y="6448425"/>
            <a:ext cx="2971800" cy="273050"/>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875049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905000" y="2209800"/>
            <a:ext cx="6934200" cy="239871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solidFill>
              <a:schemeClr val="accent6">
                <a:lumMod val="75000"/>
              </a:schemeClr>
            </a:solidFill>
          </a:ln>
        </p:spPr>
        <p:txBody>
          <a:bodyPr/>
          <a:lstStyle/>
          <a:p>
            <a:pPr algn="ctr">
              <a:defRPr/>
            </a:pPr>
            <a:endParaRPr lang="en-US" sz="4000" b="1" dirty="0">
              <a:solidFill>
                <a:prstClr val="black"/>
              </a:solidFill>
              <a:latin typeface="Arial Narrow" pitchFamily="34" charset="0"/>
              <a:ea typeface="+mj-ea"/>
              <a:cs typeface="+mj-cs"/>
            </a:endParaRPr>
          </a:p>
          <a:p>
            <a:pPr algn="ctr">
              <a:defRPr/>
            </a:pPr>
            <a:r>
              <a:rPr lang="en-US" sz="5400" b="1" dirty="0" smtClean="0">
                <a:solidFill>
                  <a:prstClr val="black"/>
                </a:solidFill>
                <a:latin typeface="Arial Narrow" pitchFamily="34" charset="0"/>
                <a:ea typeface="+mj-ea"/>
                <a:cs typeface="+mj-cs"/>
              </a:rPr>
              <a:t>2. Programme </a:t>
            </a:r>
            <a:r>
              <a:rPr lang="en-US" sz="5400" b="1" dirty="0">
                <a:solidFill>
                  <a:prstClr val="black"/>
                </a:solidFill>
                <a:latin typeface="Arial Narrow" pitchFamily="34" charset="0"/>
                <a:ea typeface="+mj-ea"/>
                <a:cs typeface="+mj-cs"/>
              </a:rPr>
              <a:t>Performance Information</a:t>
            </a:r>
          </a:p>
        </p:txBody>
      </p:sp>
      <p:sp>
        <p:nvSpPr>
          <p:cNvPr id="3" name="Slide Number Placeholder 2"/>
          <p:cNvSpPr>
            <a:spLocks noGrp="1"/>
          </p:cNvSpPr>
          <p:nvPr>
            <p:ph type="sldNum" sz="quarter" idx="12"/>
          </p:nvPr>
        </p:nvSpPr>
        <p:spPr/>
        <p:txBody>
          <a:bodyPr/>
          <a:lstStyle/>
          <a:p>
            <a:fld id="{E2F236E4-C43B-47D9-92F3-DF5FF92BE2C0}" type="slidenum">
              <a:rPr lang="en-ZA" smtClean="0"/>
              <a:pPr/>
              <a:t>6</a:t>
            </a:fld>
            <a:endParaRPr lang="en-ZA" dirty="0"/>
          </a:p>
        </p:txBody>
      </p:sp>
      <p:sp>
        <p:nvSpPr>
          <p:cNvPr id="2" name="Footer Placeholder 1"/>
          <p:cNvSpPr>
            <a:spLocks noGrp="1"/>
          </p:cNvSpPr>
          <p:nvPr>
            <p:ph type="ftr" sz="quarter" idx="11"/>
          </p:nvPr>
        </p:nvSpPr>
        <p:spPr>
          <a:xfrm>
            <a:off x="3124200" y="6356350"/>
            <a:ext cx="2971800" cy="365125"/>
          </a:xfrm>
        </p:spPr>
        <p:txBody>
          <a:bodyPr/>
          <a:lstStyle/>
          <a:p>
            <a:r>
              <a:rPr lang="en-ZA" dirty="0" smtClean="0"/>
              <a:t>2016-17 Quarter 1 Report - Preliminary Data</a:t>
            </a:r>
            <a:endParaRPr lang="en-ZA" dirty="0"/>
          </a:p>
        </p:txBody>
      </p:sp>
    </p:spTree>
    <p:extLst>
      <p:ext uri="{BB962C8B-B14F-4D97-AF65-F5344CB8AC3E}">
        <p14:creationId xmlns:p14="http://schemas.microsoft.com/office/powerpoint/2010/main" val="42112938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extLst>
              <p:ext uri="{D42A27DB-BD31-4B8C-83A1-F6EECF244321}">
                <p14:modId xmlns:p14="http://schemas.microsoft.com/office/powerpoint/2010/main" val="2699587216"/>
              </p:ext>
            </p:extLst>
          </p:nvPr>
        </p:nvGraphicFramePr>
        <p:xfrm>
          <a:off x="1828800" y="381001"/>
          <a:ext cx="7010399" cy="5987820"/>
        </p:xfrm>
        <a:graphic>
          <a:graphicData uri="http://schemas.openxmlformats.org/drawingml/2006/table">
            <a:tbl>
              <a:tblPr firstRow="1" bandRow="1">
                <a:tableStyleId>{5C22544A-7EE6-4342-B048-85BDC9FD1C3A}</a:tableStyleId>
              </a:tblPr>
              <a:tblGrid>
                <a:gridCol w="1884516"/>
                <a:gridCol w="1432232"/>
                <a:gridCol w="1658374"/>
                <a:gridCol w="2035277"/>
              </a:tblGrid>
              <a:tr h="194751">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ea typeface="+mn-ea"/>
                          <a:cs typeface="+mn-cs"/>
                        </a:rPr>
                        <a:t>Strategic objective: To diversify and enhance tourism offerings.</a:t>
                      </a:r>
                    </a:p>
                  </a:txBody>
                  <a:tcPr marL="86399" marR="8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US"/>
                    </a:p>
                  </a:txBody>
                  <a:tcPr/>
                </a:tc>
                <a:tc hMerge="1">
                  <a:txBody>
                    <a:bodyPr/>
                    <a:lstStyle/>
                    <a:p>
                      <a:endParaRPr lang="en-ZA"/>
                    </a:p>
                  </a:txBody>
                  <a:tcPr/>
                </a:tc>
              </a:tr>
              <a:tr h="462535">
                <a:tc>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300" b="1" dirty="0" smtClean="0">
                          <a:solidFill>
                            <a:schemeClr val="tx1"/>
                          </a:solidFill>
                          <a:latin typeface="Arial Narrow" pitchFamily="34" charset="0"/>
                          <a:cs typeface="Arial" pitchFamily="34" charset="0"/>
                        </a:rPr>
                        <a:t>Quarterly Targets</a:t>
                      </a:r>
                      <a:endParaRPr lang="en-US" sz="13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Arial Narrow" pitchFamily="34" charset="0"/>
                          <a:cs typeface="Arial" pitchFamily="34" charset="0"/>
                        </a:rPr>
                        <a:t>Actual</a:t>
                      </a:r>
                      <a:r>
                        <a:rPr lang="en-US" sz="1300" b="1" baseline="0" dirty="0" smtClean="0">
                          <a:solidFill>
                            <a:schemeClr val="tx1"/>
                          </a:solidFill>
                          <a:latin typeface="Arial Narrow" pitchFamily="34" charset="0"/>
                          <a:cs typeface="Arial" pitchFamily="34" charset="0"/>
                        </a:rPr>
                        <a:t> Performance</a:t>
                      </a:r>
                      <a:endParaRPr lang="en-US" sz="13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94751">
                <a:tc rowSpan="3">
                  <a:txBody>
                    <a:bodyPr/>
                    <a:lstStyle/>
                    <a:p>
                      <a:pPr marL="346075" marR="0" lvl="0" indent="-342900" algn="just" defTabSz="914400" rtl="0" eaLnBrk="1" fontAlgn="auto" latinLnBrk="0" hangingPunct="1">
                        <a:lnSpc>
                          <a:spcPct val="100000"/>
                        </a:lnSpc>
                        <a:spcBef>
                          <a:spcPts val="0"/>
                        </a:spcBef>
                        <a:spcAft>
                          <a:spcPts val="0"/>
                        </a:spcAft>
                        <a:buClrTx/>
                        <a:buSzTx/>
                        <a:buFont typeface="+mj-lt"/>
                        <a:buAutoNum type="arabicPeriod" startAt="6"/>
                        <a:tabLst>
                          <a:tab pos="266700" algn="l"/>
                        </a:tabLst>
                        <a:defRPr/>
                      </a:pPr>
                      <a:r>
                        <a:rPr kumimoji="0" lang="en-US" sz="13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rPr>
                        <a:t>Number of programmes implemented to grow tourism’s contribution to the ocean economy.</a:t>
                      </a:r>
                    </a:p>
                    <a:p>
                      <a:pPr marL="0" lvl="0" indent="0" algn="just">
                        <a:lnSpc>
                          <a:spcPct val="115000"/>
                        </a:lnSpc>
                        <a:spcAft>
                          <a:spcPts val="0"/>
                        </a:spcAft>
                        <a:buFont typeface="+mj-lt"/>
                        <a:buNone/>
                      </a:pPr>
                      <a:endParaRPr lang="en-US" sz="1300" dirty="0">
                        <a:solidFill>
                          <a:srgbClr val="FF0000"/>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Two </a:t>
                      </a:r>
                      <a:r>
                        <a:rPr kumimoji="0" lang="en-US" sz="1300" b="1"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programmes</a:t>
                      </a:r>
                      <a:r>
                        <a:rPr kumimoji="0" lang="en-US"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 continued:</a:t>
                      </a:r>
                      <a:endParaRPr kumimoji="0" lang="en-ZA" sz="1300" b="0" i="0" u="none" strike="noStrike" kern="1200" cap="none" spc="0" normalizeH="0" baseline="0" noProof="0" dirty="0" smtClean="0">
                        <a:ln>
                          <a:noFill/>
                        </a:ln>
                        <a:solidFill>
                          <a:prstClr val="black"/>
                        </a:solidFill>
                        <a:effectLst/>
                        <a:uLnTx/>
                        <a:uFillTx/>
                        <a:latin typeface="+mn-lt"/>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tc>
              </a:tr>
              <a:tr h="1339620">
                <a:tc vMerge="1">
                  <a:txBody>
                    <a:bodyPr/>
                    <a:lstStyle/>
                    <a:p>
                      <a:pPr marL="0" lvl="0" indent="0" algn="just">
                        <a:lnSpc>
                          <a:spcPct val="115000"/>
                        </a:lnSpc>
                        <a:spcAft>
                          <a:spcPts val="0"/>
                        </a:spcAft>
                        <a:buFont typeface="+mj-lt"/>
                        <a:buNone/>
                      </a:pPr>
                      <a:endParaRPr lang="en-US" sz="1600" dirty="0">
                        <a:solidFill>
                          <a:srgbClr val="FF0000"/>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 First draft Tourism Infrastructure Master Plan developed.</a:t>
                      </a:r>
                      <a:endParaRPr kumimoji="0" lang="en-US"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algn="just" fontAlgn="t"/>
                      <a:endParaRPr lang="en-US" sz="13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300" b="0" i="0" u="none" strike="noStrike" dirty="0">
                          <a:solidFill>
                            <a:srgbClr val="000000"/>
                          </a:solidFill>
                          <a:effectLst/>
                          <a:latin typeface="Arial Narrow" panose="020B0606020202030204" pitchFamily="34" charset="0"/>
                        </a:rPr>
                        <a:t>Conceptual report on the development of the Infrastructure Master Plan finalised.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pitchFamily="34" charset="0"/>
                          <a:ea typeface="+mn-ea"/>
                          <a:cs typeface="+mn-cs"/>
                        </a:rPr>
                        <a:t>Conceptual report on the development of the Infrastructure Master Plan finalised.</a:t>
                      </a:r>
                      <a:endParaRPr kumimoji="0" lang="en-US" sz="13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txBody>
                  <a:tcPr marL="8640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39620">
                <a:tc vMerge="1">
                  <a:txBody>
                    <a:bodyPr/>
                    <a:lstStyle/>
                    <a:p>
                      <a:pPr marL="0" lvl="0" indent="0" algn="just">
                        <a:lnSpc>
                          <a:spcPct val="115000"/>
                        </a:lnSpc>
                        <a:spcAft>
                          <a:spcPts val="0"/>
                        </a:spcAft>
                        <a:buFont typeface="+mj-lt"/>
                        <a:buNone/>
                      </a:pPr>
                      <a:endParaRPr lang="en-US" sz="1600" dirty="0">
                        <a:solidFill>
                          <a:srgbClr val="FF0000"/>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300" b="0" i="0" u="none" strike="noStrike" dirty="0">
                          <a:solidFill>
                            <a:srgbClr val="000000"/>
                          </a:solidFill>
                          <a:effectLst/>
                          <a:latin typeface="Arial Narrow" panose="020B0606020202030204" pitchFamily="34" charset="0"/>
                        </a:rPr>
                        <a:t>Framework on the development of the Infrastructure Master Plan finalised.</a:t>
                      </a: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pitchFamily="34" charset="0"/>
                          <a:ea typeface="+mn-ea"/>
                          <a:cs typeface="+mn-cs"/>
                        </a:rPr>
                        <a:t>Draft framework on the development of Infrastructure Master Plan developed.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1" i="1" u="none" strike="noStrike" kern="1200" cap="none" spc="0" normalizeH="0" baseline="0" noProof="0" dirty="0" smtClean="0">
                          <a:ln>
                            <a:noFill/>
                          </a:ln>
                          <a:solidFill>
                            <a:schemeClr val="tx1"/>
                          </a:solidFill>
                          <a:effectLst/>
                          <a:uLnTx/>
                          <a:uFillTx/>
                          <a:latin typeface="Arial Narrow" pitchFamily="34" charset="0"/>
                          <a:ea typeface="+mn-ea"/>
                          <a:cs typeface="+mn-cs"/>
                        </a:rPr>
                        <a:t>Reason for Variance: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pitchFamily="34" charset="0"/>
                          <a:ea typeface="+mn-ea"/>
                          <a:cs typeface="+mn-cs"/>
                        </a:rPr>
                        <a:t>Framework on the development of the Infrastructure Plan can only be finalised after the 2nd quarter and after sign-off of SLA with IDC.</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1" i="1" u="none" strike="noStrike" kern="1200" cap="none" spc="0" normalizeH="0" baseline="0" noProof="0" dirty="0" smtClean="0">
                          <a:ln>
                            <a:noFill/>
                          </a:ln>
                          <a:solidFill>
                            <a:schemeClr val="tx1"/>
                          </a:solidFill>
                          <a:effectLst/>
                          <a:uLnTx/>
                          <a:uFillTx/>
                          <a:latin typeface="Arial Narrow" pitchFamily="34" charset="0"/>
                          <a:ea typeface="+mn-ea"/>
                          <a:cs typeface="+mn-cs"/>
                        </a:rPr>
                        <a:t>Corrective Measure: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Arial Narrow" pitchFamily="34" charset="0"/>
                          <a:ea typeface="+mn-ea"/>
                          <a:cs typeface="+mn-cs"/>
                        </a:rPr>
                        <a:t>Framework will be finalised in the 2nd quarter. Funds currently not yet identified for the project and this poses a problem.</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txBody>
                  <a:tcPr marL="86403"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60</a:t>
            </a:fld>
            <a:endParaRPr lang="en-ZA" altLang="en-US" dirty="0"/>
          </a:p>
        </p:txBody>
      </p:sp>
      <p:sp>
        <p:nvSpPr>
          <p:cNvPr id="2" name="Footer Placeholder 1"/>
          <p:cNvSpPr>
            <a:spLocks noGrp="1"/>
          </p:cNvSpPr>
          <p:nvPr>
            <p:ph type="ftr" sz="quarter" idx="11"/>
          </p:nvPr>
        </p:nvSpPr>
        <p:spPr>
          <a:xfrm>
            <a:off x="3124200" y="6362044"/>
            <a:ext cx="3048000" cy="362278"/>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1046809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extLst>
              <p:ext uri="{D42A27DB-BD31-4B8C-83A1-F6EECF244321}">
                <p14:modId xmlns:p14="http://schemas.microsoft.com/office/powerpoint/2010/main" val="2812989990"/>
              </p:ext>
            </p:extLst>
          </p:nvPr>
        </p:nvGraphicFramePr>
        <p:xfrm>
          <a:off x="1828800" y="381001"/>
          <a:ext cx="7010399" cy="3270885"/>
        </p:xfrm>
        <a:graphic>
          <a:graphicData uri="http://schemas.openxmlformats.org/drawingml/2006/table">
            <a:tbl>
              <a:tblPr firstRow="1" bandRow="1">
                <a:tableStyleId>{5C22544A-7EE6-4342-B048-85BDC9FD1C3A}</a:tableStyleId>
              </a:tblPr>
              <a:tblGrid>
                <a:gridCol w="1884516"/>
                <a:gridCol w="1432232"/>
                <a:gridCol w="1658374"/>
                <a:gridCol w="2035277"/>
              </a:tblGrid>
              <a:tr h="194751">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a:ea typeface="+mn-ea"/>
                          <a:cs typeface="+mn-cs"/>
                        </a:rPr>
                        <a:t>Strategic objective: To diversify and enhance tourism offerings.</a:t>
                      </a:r>
                    </a:p>
                  </a:txBody>
                  <a:tcPr marL="86399" marR="8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US"/>
                    </a:p>
                  </a:txBody>
                  <a:tcPr/>
                </a:tc>
                <a:tc hMerge="1">
                  <a:txBody>
                    <a:bodyPr/>
                    <a:lstStyle/>
                    <a:p>
                      <a:endParaRPr lang="en-ZA"/>
                    </a:p>
                  </a:txBody>
                  <a:tcPr/>
                </a:tc>
              </a:tr>
              <a:tr h="462535">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194751">
                <a:tc rowSpan="2">
                  <a:txBody>
                    <a:bodyPr/>
                    <a:lstStyle/>
                    <a:p>
                      <a:pPr marL="346075" marR="0" lvl="0" indent="-342900" algn="just" defTabSz="914400" rtl="0" eaLnBrk="1" fontAlgn="auto" latinLnBrk="0" hangingPunct="1">
                        <a:lnSpc>
                          <a:spcPct val="100000"/>
                        </a:lnSpc>
                        <a:spcBef>
                          <a:spcPts val="0"/>
                        </a:spcBef>
                        <a:spcAft>
                          <a:spcPts val="0"/>
                        </a:spcAft>
                        <a:buClrTx/>
                        <a:buSzTx/>
                        <a:buFont typeface="+mj-lt"/>
                        <a:buAutoNum type="arabicPeriod" startAt="6"/>
                        <a:tabLst>
                          <a:tab pos="266700" algn="l"/>
                        </a:tabLst>
                        <a:defRPr/>
                      </a:pPr>
                      <a:r>
                        <a:rPr kumimoji="0" lang="en-US" sz="16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rPr>
                        <a:t>Number of programmes implemented to grow tourism’s contribution to the ocean economy.</a:t>
                      </a:r>
                    </a:p>
                    <a:p>
                      <a:pPr marL="0" lvl="0" indent="0" algn="just">
                        <a:lnSpc>
                          <a:spcPct val="115000"/>
                        </a:lnSpc>
                        <a:spcAft>
                          <a:spcPts val="0"/>
                        </a:spcAft>
                        <a:buFont typeface="+mj-lt"/>
                        <a:buNone/>
                      </a:pPr>
                      <a:endParaRPr lang="en-US" sz="1600" dirty="0">
                        <a:solidFill>
                          <a:srgbClr val="FF0000"/>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Two </a:t>
                      </a:r>
                      <a:r>
                        <a:rPr kumimoji="0" lang="en-US" sz="1600" b="1" i="0" u="none" strike="noStrike" kern="1200" cap="none" spc="0" normalizeH="0" baseline="0" noProof="0" dirty="0" err="1" smtClean="0">
                          <a:ln>
                            <a:noFill/>
                          </a:ln>
                          <a:solidFill>
                            <a:srgbClr val="000000"/>
                          </a:solidFill>
                          <a:effectLst/>
                          <a:uLnTx/>
                          <a:uFillTx/>
                          <a:latin typeface="Arial Narrow" panose="020B0606020202030204" pitchFamily="34" charset="0"/>
                          <a:ea typeface="+mn-ea"/>
                          <a:cs typeface="+mn-cs"/>
                        </a:rPr>
                        <a:t>programmes</a:t>
                      </a:r>
                      <a:r>
                        <a:rPr kumimoji="0" lang="en-US"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 continued:</a:t>
                      </a:r>
                      <a:endParaRPr kumimoji="0" lang="en-ZA" sz="1800" b="0" i="0" u="none" strike="noStrike" kern="1200" cap="none" spc="0" normalizeH="0" baseline="0" noProof="0" dirty="0" smtClean="0">
                        <a:ln>
                          <a:noFill/>
                        </a:ln>
                        <a:solidFill>
                          <a:prstClr val="black"/>
                        </a:solidFill>
                        <a:effectLst/>
                        <a:uLnTx/>
                        <a:uFillTx/>
                        <a:latin typeface="+mn-lt"/>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tc>
              </a:tr>
              <a:tr h="1339620">
                <a:tc vMerge="1">
                  <a:txBody>
                    <a:bodyPr/>
                    <a:lstStyle/>
                    <a:p>
                      <a:pPr marL="0" lvl="0" indent="0" algn="just">
                        <a:lnSpc>
                          <a:spcPct val="115000"/>
                        </a:lnSpc>
                        <a:spcAft>
                          <a:spcPts val="0"/>
                        </a:spcAft>
                        <a:buFont typeface="+mj-lt"/>
                        <a:buNone/>
                      </a:pPr>
                      <a:endParaRPr lang="en-US" sz="1600" dirty="0">
                        <a:solidFill>
                          <a:srgbClr val="FF0000"/>
                        </a:solidFill>
                        <a:latin typeface="Arial Narrow" pitchFamily="34" charset="0"/>
                        <a:ea typeface="Calibri"/>
                        <a:cs typeface="Times New Roman"/>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 First draft Tourism Infrastructure Master Plan developed.</a:t>
                      </a:r>
                      <a:endPar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MoU, SLA and terms of reference for procurement of service provider for the development of the Infrastructure Master Plan finalised.</a:t>
                      </a:r>
                    </a:p>
                    <a:p>
                      <a:pPr algn="l" fontAlgn="t"/>
                      <a:endParaRPr lang="en-ZA"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MoU, SLA and terms of reference for procurement of service provider for the development of the Infrastructure Master Plan finalised.</a:t>
                      </a:r>
                      <a:endParaRPr kumimoji="0" lang="en-US" sz="16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txBody>
                  <a:tcPr marL="86403" marR="864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61</a:t>
            </a:fld>
            <a:endParaRPr lang="en-ZA" altLang="en-US" dirty="0"/>
          </a:p>
        </p:txBody>
      </p:sp>
      <p:sp>
        <p:nvSpPr>
          <p:cNvPr id="2" name="Footer Placeholder 1"/>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2025069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extLst>
              <p:ext uri="{D42A27DB-BD31-4B8C-83A1-F6EECF244321}">
                <p14:modId xmlns:p14="http://schemas.microsoft.com/office/powerpoint/2010/main" val="1426461194"/>
              </p:ext>
            </p:extLst>
          </p:nvPr>
        </p:nvGraphicFramePr>
        <p:xfrm>
          <a:off x="1828800" y="381001"/>
          <a:ext cx="7010399" cy="6035026"/>
        </p:xfrm>
        <a:graphic>
          <a:graphicData uri="http://schemas.openxmlformats.org/drawingml/2006/table">
            <a:tbl>
              <a:tblPr firstRow="1" bandRow="1">
                <a:tableStyleId>{5C22544A-7EE6-4342-B048-85BDC9FD1C3A}</a:tableStyleId>
              </a:tblPr>
              <a:tblGrid>
                <a:gridCol w="1884516"/>
                <a:gridCol w="1432232"/>
                <a:gridCol w="1658374"/>
                <a:gridCol w="2035277"/>
              </a:tblGrid>
              <a:tr h="194751">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a:ea typeface="+mn-ea"/>
                          <a:cs typeface="+mn-cs"/>
                        </a:rPr>
                        <a:t>Strategic objective: To diversify and enhance tourism offerings.</a:t>
                      </a:r>
                    </a:p>
                  </a:txBody>
                  <a:tcPr marL="86399" marR="8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US"/>
                    </a:p>
                  </a:txBody>
                  <a:tcPr/>
                </a:tc>
                <a:tc hMerge="1">
                  <a:txBody>
                    <a:bodyPr/>
                    <a:lstStyle/>
                    <a:p>
                      <a:endParaRPr lang="en-ZA"/>
                    </a:p>
                  </a:txBody>
                  <a:tcPr/>
                </a:tc>
              </a:tr>
              <a:tr h="462535">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Actual</a:t>
                      </a:r>
                      <a:r>
                        <a:rPr lang="en-US" sz="1600" b="1" baseline="0" dirty="0" smtClean="0">
                          <a:solidFill>
                            <a:schemeClr val="tx1"/>
                          </a:solidFill>
                          <a:latin typeface="Arial Narrow" pitchFamily="34" charset="0"/>
                          <a:cs typeface="Arial" pitchFamily="34" charset="0"/>
                        </a:rPr>
                        <a:t> Performance</a:t>
                      </a:r>
                      <a:endParaRPr lang="en-US" sz="1600" b="1" dirty="0" smtClean="0">
                        <a:solidFill>
                          <a:schemeClr val="tx1"/>
                        </a:solidFill>
                        <a:latin typeface="Arial Narrow"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554354">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Narrow"/>
                          <a:ea typeface="+mn-ea"/>
                          <a:cs typeface="+mn-cs"/>
                        </a:rPr>
                        <a:t>Strategic objective: To create employment opportunities by implementing tourism projects.</a:t>
                      </a:r>
                      <a:endParaRPr kumimoji="0" lang="en-US" sz="1600" b="1" i="0" u="none" strike="noStrike" kern="1200" cap="none" spc="0" normalizeH="0" baseline="0" noProof="0" dirty="0" smtClean="0">
                        <a:ln>
                          <a:noFill/>
                        </a:ln>
                        <a:solidFill>
                          <a:srgbClr val="000000"/>
                        </a:solidFill>
                        <a:effectLst/>
                        <a:uLnTx/>
                        <a:uFillTx/>
                        <a:latin typeface="Arial Narrow"/>
                        <a:ea typeface="+mn-ea"/>
                        <a:cs typeface="+mn-cs"/>
                      </a:endParaRPr>
                    </a:p>
                  </a:txBody>
                  <a:tcPr marL="86399" marR="86400"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just" fontAlgn="t"/>
                      <a:endParaRPr lang="en-US" sz="1600" b="0" i="0" u="none" strike="noStrike" dirty="0">
                        <a:solidFill>
                          <a:srgbClr val="000000"/>
                        </a:solidFill>
                        <a:effectLst/>
                        <a:latin typeface="Arial Narrow" panose="020B0606020202030204" pitchFamily="34" charset="0"/>
                      </a:endParaRPr>
                    </a:p>
                  </a:txBody>
                  <a:tcPr marL="85725" marR="864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t"/>
                      <a:endParaRPr lang="en-ZA" sz="1600" b="0" i="0" u="none" strike="noStrike" dirty="0">
                        <a:solidFill>
                          <a:srgbClr val="000000"/>
                        </a:solidFill>
                        <a:effectLst/>
                        <a:latin typeface="Arial Narrow" panose="020B0606020202030204" pitchFamily="34" charset="0"/>
                      </a:endParaRP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txBody>
                  <a:tcPr marL="86403" marR="864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39620">
                <a:tc>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600" dirty="0" smtClean="0">
                          <a:solidFill>
                            <a:schemeClr val="tx1"/>
                          </a:solidFill>
                          <a:latin typeface="Arial Narrow" pitchFamily="34" charset="0"/>
                          <a:ea typeface="Calibri"/>
                          <a:cs typeface="Times New Roman"/>
                        </a:rPr>
                        <a:t>Number of full-time equivalent (FTE) jobs created through the SRI Programme per year.</a:t>
                      </a:r>
                      <a:endParaRPr lang="en-US" sz="1600" dirty="0">
                        <a:solidFill>
                          <a:schemeClr val="tx1"/>
                        </a:solidFill>
                        <a:latin typeface="Arial Narrow" pitchFamily="34" charset="0"/>
                      </a:endParaRPr>
                    </a:p>
                  </a:txBody>
                  <a:tcPr marL="86403" marR="864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600" b="0" i="0" u="none" strike="noStrike" dirty="0">
                          <a:solidFill>
                            <a:srgbClr val="000000"/>
                          </a:solidFill>
                          <a:effectLst/>
                          <a:latin typeface="Arial Narrow" panose="020B0606020202030204" pitchFamily="34" charset="0"/>
                        </a:rPr>
                        <a:t>3 488</a:t>
                      </a: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600" b="0" i="0" u="none" strike="noStrike" dirty="0">
                          <a:solidFill>
                            <a:srgbClr val="000000"/>
                          </a:solidFill>
                          <a:effectLst/>
                          <a:latin typeface="Arial Narrow" panose="020B0606020202030204" pitchFamily="34" charset="0"/>
                        </a:rPr>
                        <a:t>523</a:t>
                      </a:r>
                    </a:p>
                  </a:txBody>
                  <a:tcPr marL="857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175" marR="0" lvl="0" indent="0" algn="just" defTabSz="914400" rtl="0" eaLnBrk="1" fontAlgn="auto" latinLnBrk="0" hangingPunct="1">
                        <a:lnSpc>
                          <a:spcPct val="100000"/>
                        </a:lnSpc>
                        <a:spcBef>
                          <a:spcPts val="0"/>
                        </a:spcBef>
                        <a:spcAft>
                          <a:spcPts val="0"/>
                        </a:spcAft>
                        <a:buClrTx/>
                        <a:buSzTx/>
                        <a:buFont typeface="+mj-lt"/>
                        <a:buNone/>
                        <a:tabLst>
                          <a:tab pos="266700" algn="l"/>
                        </a:tabLst>
                        <a:defRPr/>
                      </a:pPr>
                      <a:r>
                        <a:rPr kumimoji="0" lang="en-ZA" sz="16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rPr>
                        <a:t>288 full-time equivalent (FTE) jobs created through the SRI Programme per year.</a:t>
                      </a:r>
                    </a:p>
                    <a:p>
                      <a:pPr marL="3175" marR="0" lvl="0" indent="0" algn="just" defTabSz="914400" rtl="0" eaLnBrk="1" fontAlgn="auto" latinLnBrk="0" hangingPunct="1">
                        <a:lnSpc>
                          <a:spcPct val="100000"/>
                        </a:lnSpc>
                        <a:spcBef>
                          <a:spcPts val="0"/>
                        </a:spcBef>
                        <a:spcAft>
                          <a:spcPts val="0"/>
                        </a:spcAft>
                        <a:buClrTx/>
                        <a:buSzTx/>
                        <a:buFont typeface="+mj-lt"/>
                        <a:buNone/>
                        <a:tabLst>
                          <a:tab pos="266700" algn="l"/>
                        </a:tabLst>
                        <a:defRPr/>
                      </a:pPr>
                      <a:endParaRPr kumimoji="0" lang="en-ZA" sz="16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endParaRPr>
                    </a:p>
                    <a:p>
                      <a:pPr marL="3175" marR="0" lvl="0" indent="0" algn="just" defTabSz="914400" rtl="0" eaLnBrk="1" fontAlgn="auto" latinLnBrk="0" hangingPunct="1">
                        <a:lnSpc>
                          <a:spcPct val="100000"/>
                        </a:lnSpc>
                        <a:spcBef>
                          <a:spcPts val="0"/>
                        </a:spcBef>
                        <a:spcAft>
                          <a:spcPts val="0"/>
                        </a:spcAft>
                        <a:buClrTx/>
                        <a:buSzTx/>
                        <a:buFont typeface="+mj-lt"/>
                        <a:buNone/>
                        <a:tabLst>
                          <a:tab pos="266700" algn="l"/>
                        </a:tabLst>
                        <a:defRPr/>
                      </a:pPr>
                      <a:r>
                        <a:rPr kumimoji="0" lang="en-ZA" sz="1600" b="1" i="1" u="none" strike="noStrike" kern="1200" cap="none" spc="0" normalizeH="0" baseline="0" noProof="0" dirty="0" smtClean="0">
                          <a:ln>
                            <a:noFill/>
                          </a:ln>
                          <a:solidFill>
                            <a:prstClr val="black"/>
                          </a:solidFill>
                          <a:effectLst/>
                          <a:uLnTx/>
                          <a:uFillTx/>
                          <a:latin typeface="Arial Narrow" pitchFamily="34" charset="0"/>
                          <a:ea typeface="Calibri"/>
                          <a:cs typeface="Times New Roman"/>
                        </a:rPr>
                        <a:t>Reason for Variance: </a:t>
                      </a:r>
                    </a:p>
                    <a:p>
                      <a:pPr marL="3175" marR="0" lvl="0" indent="0" algn="just" defTabSz="914400" rtl="0" eaLnBrk="1" fontAlgn="auto" latinLnBrk="0" hangingPunct="1">
                        <a:lnSpc>
                          <a:spcPct val="100000"/>
                        </a:lnSpc>
                        <a:spcBef>
                          <a:spcPts val="0"/>
                        </a:spcBef>
                        <a:spcAft>
                          <a:spcPts val="0"/>
                        </a:spcAft>
                        <a:buClrTx/>
                        <a:buSzTx/>
                        <a:buFont typeface="+mj-lt"/>
                        <a:buNone/>
                        <a:tabLst>
                          <a:tab pos="266700" algn="l"/>
                        </a:tabLst>
                        <a:defRPr/>
                      </a:pPr>
                      <a:r>
                        <a:rPr kumimoji="0" lang="en-ZA" sz="1600" b="0" i="0" u="none" strike="noStrike" kern="1200" cap="none" spc="0" normalizeH="0" baseline="0" noProof="0" dirty="0" smtClean="0">
                          <a:ln>
                            <a:noFill/>
                          </a:ln>
                          <a:solidFill>
                            <a:prstClr val="black"/>
                          </a:solidFill>
                          <a:effectLst/>
                          <a:uLnTx/>
                          <a:uFillTx/>
                          <a:latin typeface="Arial Narrow" pitchFamily="34" charset="0"/>
                          <a:ea typeface="+mn-ea"/>
                          <a:cs typeface="Times New Roman"/>
                        </a:rPr>
                        <a:t>The procurement of service providers for projects with high FTEs was not finalised in the first quarter.</a:t>
                      </a:r>
                    </a:p>
                    <a:p>
                      <a:pPr marL="3175" marR="0" lvl="0" indent="0" algn="just" defTabSz="914400" rtl="0" eaLnBrk="1" fontAlgn="auto" latinLnBrk="0" hangingPunct="1">
                        <a:lnSpc>
                          <a:spcPct val="100000"/>
                        </a:lnSpc>
                        <a:spcBef>
                          <a:spcPts val="0"/>
                        </a:spcBef>
                        <a:spcAft>
                          <a:spcPts val="0"/>
                        </a:spcAft>
                        <a:buClrTx/>
                        <a:buSzTx/>
                        <a:buFont typeface="+mj-lt"/>
                        <a:buNone/>
                        <a:tabLst>
                          <a:tab pos="266700" algn="l"/>
                        </a:tabLst>
                        <a:defRPr/>
                      </a:pPr>
                      <a:endParaRPr kumimoji="0" lang="en-ZA" sz="1600" b="0" i="0" u="none" strike="noStrike" kern="1200" cap="none" spc="0" normalizeH="0" baseline="0" noProof="0" dirty="0" smtClean="0">
                        <a:ln>
                          <a:noFill/>
                        </a:ln>
                        <a:solidFill>
                          <a:prstClr val="black"/>
                        </a:solidFill>
                        <a:effectLst/>
                        <a:uLnTx/>
                        <a:uFillTx/>
                        <a:latin typeface="Arial Narrow" pitchFamily="34" charset="0"/>
                        <a:ea typeface="+mn-ea"/>
                        <a:cs typeface="Times New Roman"/>
                      </a:endParaRPr>
                    </a:p>
                    <a:p>
                      <a:pPr marL="3175" marR="0" lvl="0" indent="0" algn="just" defTabSz="914400" rtl="0" eaLnBrk="1" fontAlgn="auto" latinLnBrk="0" hangingPunct="1">
                        <a:lnSpc>
                          <a:spcPct val="100000"/>
                        </a:lnSpc>
                        <a:spcBef>
                          <a:spcPts val="0"/>
                        </a:spcBef>
                        <a:spcAft>
                          <a:spcPts val="0"/>
                        </a:spcAft>
                        <a:buClrTx/>
                        <a:buSzTx/>
                        <a:buFont typeface="+mj-lt"/>
                        <a:buNone/>
                        <a:tabLst>
                          <a:tab pos="266700" algn="l"/>
                        </a:tabLst>
                        <a:defRPr/>
                      </a:pPr>
                      <a:r>
                        <a:rPr kumimoji="0" lang="en-ZA" sz="1600" b="1" i="1" u="none" strike="noStrike" kern="1200" cap="none" spc="0" normalizeH="0" baseline="0" noProof="0" dirty="0" smtClean="0">
                          <a:ln>
                            <a:noFill/>
                          </a:ln>
                          <a:solidFill>
                            <a:prstClr val="black"/>
                          </a:solidFill>
                          <a:effectLst/>
                          <a:uLnTx/>
                          <a:uFillTx/>
                          <a:latin typeface="Arial Narrow" pitchFamily="34" charset="0"/>
                          <a:ea typeface="+mn-ea"/>
                          <a:cs typeface="Times New Roman"/>
                        </a:rPr>
                        <a:t>Corrective Measure:</a:t>
                      </a:r>
                    </a:p>
                    <a:p>
                      <a:pPr marL="3175" marR="0" lvl="0" indent="0" algn="just" defTabSz="914400" rtl="0" eaLnBrk="1" fontAlgn="auto" latinLnBrk="0" hangingPunct="1">
                        <a:lnSpc>
                          <a:spcPct val="100000"/>
                        </a:lnSpc>
                        <a:spcBef>
                          <a:spcPts val="0"/>
                        </a:spcBef>
                        <a:spcAft>
                          <a:spcPts val="0"/>
                        </a:spcAft>
                        <a:buClrTx/>
                        <a:buSzTx/>
                        <a:buFont typeface="+mj-lt"/>
                        <a:buNone/>
                        <a:tabLst>
                          <a:tab pos="266700" algn="l"/>
                        </a:tabLst>
                        <a:defRPr/>
                      </a:pPr>
                      <a:r>
                        <a:rPr kumimoji="0" lang="en-ZA" sz="1600" b="0" i="0" u="none" strike="noStrike" kern="1200" cap="none" spc="0" normalizeH="0" baseline="0" noProof="0" dirty="0" smtClean="0">
                          <a:ln>
                            <a:noFill/>
                          </a:ln>
                          <a:solidFill>
                            <a:prstClr val="black"/>
                          </a:solidFill>
                          <a:effectLst/>
                          <a:uLnTx/>
                          <a:uFillTx/>
                          <a:latin typeface="Arial Narrow" pitchFamily="34" charset="0"/>
                          <a:ea typeface="+mn-ea"/>
                          <a:cs typeface="+mn-cs"/>
                        </a:rPr>
                        <a:t>Procurement of service providers and recruitment of EPWP workers will be finalised in the second quarter.</a:t>
                      </a:r>
                      <a:endParaRPr kumimoji="0" lang="en-US" sz="16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txBody>
                  <a:tcPr marL="86403" marR="864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65F7C5FF-8E8D-4FFB-9B0E-8B72E8631BD4}" type="slidenum">
              <a:rPr lang="en-ZA" altLang="en-US" smtClean="0"/>
              <a:pPr>
                <a:defRPr/>
              </a:pPr>
              <a:t>62</a:t>
            </a:fld>
            <a:endParaRPr lang="en-ZA" altLang="en-US" dirty="0"/>
          </a:p>
        </p:txBody>
      </p:sp>
      <p:sp>
        <p:nvSpPr>
          <p:cNvPr id="2" name="Footer Placeholder 1"/>
          <p:cNvSpPr>
            <a:spLocks noGrp="1"/>
          </p:cNvSpPr>
          <p:nvPr>
            <p:ph type="ftr" sz="quarter" idx="11"/>
          </p:nvPr>
        </p:nvSpPr>
        <p:spPr>
          <a:xfrm>
            <a:off x="3124200" y="6511706"/>
            <a:ext cx="3048000" cy="196850"/>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0719537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676399" y="2060575"/>
            <a:ext cx="7021513" cy="187325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solidFill>
              <a:schemeClr val="accent6">
                <a:lumMod val="75000"/>
              </a:schemeClr>
            </a:solidFill>
          </a:ln>
        </p:spPr>
        <p:txBody>
          <a:bodyPr/>
          <a:lstStyle/>
          <a:p>
            <a:pPr algn="ctr">
              <a:defRPr/>
            </a:pPr>
            <a:endParaRPr lang="en-US" sz="4000" b="1" dirty="0">
              <a:solidFill>
                <a:prstClr val="black"/>
              </a:solidFill>
              <a:latin typeface="Arial Narrow" pitchFamily="34" charset="0"/>
              <a:ea typeface="+mj-ea"/>
              <a:cs typeface="+mj-cs"/>
            </a:endParaRPr>
          </a:p>
          <a:p>
            <a:pPr algn="ctr">
              <a:defRPr/>
            </a:pPr>
            <a:r>
              <a:rPr lang="en-US" sz="4000" b="1" dirty="0" smtClean="0">
                <a:solidFill>
                  <a:prstClr val="black"/>
                </a:solidFill>
                <a:latin typeface="Arial Narrow" pitchFamily="34" charset="0"/>
                <a:ea typeface="+mj-ea"/>
                <a:cs typeface="+mj-cs"/>
              </a:rPr>
              <a:t>3. Human Resource Information</a:t>
            </a:r>
            <a:endParaRPr lang="en-US" sz="4000" b="1" dirty="0">
              <a:solidFill>
                <a:prstClr val="black"/>
              </a:solidFill>
              <a:latin typeface="Arial Narrow" pitchFamily="34" charset="0"/>
              <a:ea typeface="+mj-ea"/>
              <a:cs typeface="+mj-cs"/>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pPr/>
              <a:t>63</a:t>
            </a:fld>
            <a:endParaRPr lang="en-ZA" dirty="0"/>
          </a:p>
        </p:txBody>
      </p:sp>
      <p:sp>
        <p:nvSpPr>
          <p:cNvPr id="2" name="Footer Placeholder 1"/>
          <p:cNvSpPr>
            <a:spLocks noGrp="1"/>
          </p:cNvSpPr>
          <p:nvPr>
            <p:ph type="ftr" sz="quarter" idx="11"/>
          </p:nvPr>
        </p:nvSpPr>
        <p:spPr>
          <a:xfrm>
            <a:off x="3124200" y="6356350"/>
            <a:ext cx="3048000" cy="365125"/>
          </a:xfrm>
        </p:spPr>
        <p:txBody>
          <a:bodyPr/>
          <a:lstStyle/>
          <a:p>
            <a:r>
              <a:rPr lang="en-ZA" dirty="0" smtClean="0"/>
              <a:t>2016-17 Quarter 1 Report - Preliminary Data</a:t>
            </a:r>
            <a:endParaRPr lang="en-ZA" dirty="0"/>
          </a:p>
        </p:txBody>
      </p:sp>
    </p:spTree>
    <p:extLst>
      <p:ext uri="{BB962C8B-B14F-4D97-AF65-F5344CB8AC3E}">
        <p14:creationId xmlns:p14="http://schemas.microsoft.com/office/powerpoint/2010/main" val="6638114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905000" y="228600"/>
            <a:ext cx="6629400" cy="457200"/>
          </a:xfrm>
        </p:spPr>
        <p:txBody>
          <a:bodyPr>
            <a:normAutofit/>
          </a:bodyPr>
          <a:lstStyle/>
          <a:p>
            <a:r>
              <a:rPr lang="en-US" sz="2400" b="1" dirty="0">
                <a:latin typeface="Arial Narrow" pitchFamily="34" charset="0"/>
              </a:rPr>
              <a:t>Workforce Representativity </a:t>
            </a:r>
            <a:r>
              <a:rPr lang="en-US" sz="2400" b="1" dirty="0" smtClean="0">
                <a:latin typeface="Arial Narrow" pitchFamily="34" charset="0"/>
              </a:rPr>
              <a:t>as at 30 </a:t>
            </a:r>
            <a:r>
              <a:rPr lang="en-US" sz="2400" b="1" dirty="0">
                <a:latin typeface="Arial Narrow" pitchFamily="34" charset="0"/>
              </a:rPr>
              <a:t>June 2016</a:t>
            </a:r>
            <a:endParaRPr lang="en-ZA" sz="2400" b="1" dirty="0">
              <a:latin typeface="Arial Narrow"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5441185"/>
              </p:ext>
            </p:extLst>
          </p:nvPr>
        </p:nvGraphicFramePr>
        <p:xfrm>
          <a:off x="1905000" y="1219200"/>
          <a:ext cx="6705600" cy="2905125"/>
        </p:xfrm>
        <a:graphic>
          <a:graphicData uri="http://schemas.openxmlformats.org/drawingml/2006/table">
            <a:tbl>
              <a:tblPr firstRow="1" bandRow="1">
                <a:tableStyleId>{5C22544A-7EE6-4342-B048-85BDC9FD1C3A}</a:tableStyleId>
              </a:tblPr>
              <a:tblGrid>
                <a:gridCol w="2490652"/>
                <a:gridCol w="1628503"/>
                <a:gridCol w="2586445"/>
              </a:tblGrid>
              <a:tr h="352425">
                <a:tc gridSpan="3">
                  <a:txBody>
                    <a:bodyPr/>
                    <a:lstStyle/>
                    <a:p>
                      <a:pPr algn="ctr"/>
                      <a:r>
                        <a:rPr lang="en-ZA" sz="1600" dirty="0" smtClean="0">
                          <a:latin typeface="Arial Narrow" panose="020B0606020202030204" pitchFamily="34" charset="0"/>
                        </a:rPr>
                        <a:t>TOTAL ESTABLISHMENT</a:t>
                      </a:r>
                      <a:endParaRPr lang="en-ZA" sz="1600" dirty="0">
                        <a:latin typeface="Arial Narrow" panose="020B0606020202030204" pitchFamily="34" charset="0"/>
                      </a:endParaRPr>
                    </a:p>
                  </a:txBody>
                  <a:tcPr/>
                </a:tc>
                <a:tc hMerge="1">
                  <a:txBody>
                    <a:bodyPr/>
                    <a:lstStyle/>
                    <a:p>
                      <a:endParaRPr lang="en-ZA" dirty="0"/>
                    </a:p>
                  </a:txBody>
                  <a:tcPr/>
                </a:tc>
                <a:tc hMerge="1">
                  <a:txBody>
                    <a:bodyPr/>
                    <a:lstStyle/>
                    <a:p>
                      <a:endParaRPr lang="en-ZA" dirty="0"/>
                    </a:p>
                  </a:txBody>
                  <a:tcPr/>
                </a:tc>
              </a:tr>
              <a:tr h="352425">
                <a:tc>
                  <a:txBody>
                    <a:bodyPr/>
                    <a:lstStyle/>
                    <a:p>
                      <a:r>
                        <a:rPr lang="en-ZA" sz="1600" b="1" dirty="0" smtClean="0">
                          <a:latin typeface="Arial Narrow" panose="020B0606020202030204" pitchFamily="34" charset="0"/>
                        </a:rPr>
                        <a:t>Race</a:t>
                      </a:r>
                      <a:endParaRPr lang="en-ZA" sz="1600" b="1" dirty="0">
                        <a:latin typeface="Arial Narrow" panose="020B0606020202030204" pitchFamily="34" charset="0"/>
                      </a:endParaRPr>
                    </a:p>
                  </a:txBody>
                  <a:tcPr/>
                </a:tc>
                <a:tc>
                  <a:txBody>
                    <a:bodyPr/>
                    <a:lstStyle/>
                    <a:p>
                      <a:r>
                        <a:rPr lang="en-ZA" sz="1600" b="1" dirty="0" smtClean="0">
                          <a:latin typeface="Arial Narrow" panose="020B0606020202030204" pitchFamily="34" charset="0"/>
                        </a:rPr>
                        <a:t>Number</a:t>
                      </a:r>
                      <a:endParaRPr lang="en-ZA" sz="1600" b="1" dirty="0">
                        <a:latin typeface="Arial Narrow" panose="020B0606020202030204" pitchFamily="34" charset="0"/>
                      </a:endParaRPr>
                    </a:p>
                  </a:txBody>
                  <a:tcPr/>
                </a:tc>
                <a:tc>
                  <a:txBody>
                    <a:bodyPr/>
                    <a:lstStyle/>
                    <a:p>
                      <a:r>
                        <a:rPr lang="en-ZA" sz="1600" b="1" dirty="0" smtClean="0">
                          <a:latin typeface="Arial Narrow" panose="020B0606020202030204" pitchFamily="34" charset="0"/>
                        </a:rPr>
                        <a:t>Percentage</a:t>
                      </a:r>
                      <a:endParaRPr lang="en-ZA" sz="1600" b="1" dirty="0">
                        <a:latin typeface="Arial Narrow" panose="020B0606020202030204" pitchFamily="34" charset="0"/>
                      </a:endParaRPr>
                    </a:p>
                  </a:txBody>
                  <a:tcPr/>
                </a:tc>
              </a:tr>
              <a:tr h="438150">
                <a:tc>
                  <a:txBody>
                    <a:bodyPr/>
                    <a:lstStyle/>
                    <a:p>
                      <a:r>
                        <a:rPr lang="en-ZA" sz="1600" dirty="0" smtClean="0">
                          <a:latin typeface="Arial Narrow" panose="020B0606020202030204" pitchFamily="34" charset="0"/>
                        </a:rPr>
                        <a:t>Africans</a:t>
                      </a:r>
                      <a:endParaRPr lang="en-ZA" sz="1600" dirty="0">
                        <a:latin typeface="Arial Narrow" panose="020B0606020202030204" pitchFamily="34" charset="0"/>
                      </a:endParaRPr>
                    </a:p>
                  </a:txBody>
                  <a:tcPr/>
                </a:tc>
                <a:tc>
                  <a:txBody>
                    <a:bodyPr/>
                    <a:lstStyle/>
                    <a:p>
                      <a:pPr algn="l"/>
                      <a:r>
                        <a:rPr lang="en-ZA" sz="1600" dirty="0" smtClean="0">
                          <a:latin typeface="Arial Narrow" panose="020B0606020202030204" pitchFamily="34" charset="0"/>
                        </a:rPr>
                        <a:t>439</a:t>
                      </a:r>
                      <a:endParaRPr lang="en-ZA" sz="1600" dirty="0">
                        <a:latin typeface="Arial Narrow" panose="020B0606020202030204" pitchFamily="34" charset="0"/>
                      </a:endParaRPr>
                    </a:p>
                  </a:txBody>
                  <a:tcPr/>
                </a:tc>
                <a:tc>
                  <a:txBody>
                    <a:bodyPr/>
                    <a:lstStyle/>
                    <a:p>
                      <a:pPr algn="l"/>
                      <a:r>
                        <a:rPr lang="en-ZA" sz="1600" dirty="0" smtClean="0">
                          <a:latin typeface="Arial Narrow" panose="020B0606020202030204" pitchFamily="34" charset="0"/>
                        </a:rPr>
                        <a:t>86.6</a:t>
                      </a:r>
                      <a:endParaRPr lang="en-ZA" sz="1600" dirty="0">
                        <a:latin typeface="Arial Narrow" panose="020B0606020202030204" pitchFamily="34" charset="0"/>
                      </a:endParaRPr>
                    </a:p>
                  </a:txBody>
                  <a:tcPr/>
                </a:tc>
              </a:tr>
              <a:tr h="352425">
                <a:tc>
                  <a:txBody>
                    <a:bodyPr/>
                    <a:lstStyle/>
                    <a:p>
                      <a:r>
                        <a:rPr lang="en-ZA" sz="1600" dirty="0" smtClean="0">
                          <a:latin typeface="Arial Narrow" panose="020B0606020202030204" pitchFamily="34" charset="0"/>
                        </a:rPr>
                        <a:t>Coloureds</a:t>
                      </a:r>
                      <a:endParaRPr lang="en-ZA" sz="1600" dirty="0">
                        <a:latin typeface="Arial Narrow" panose="020B0606020202030204" pitchFamily="34" charset="0"/>
                      </a:endParaRPr>
                    </a:p>
                  </a:txBody>
                  <a:tcPr/>
                </a:tc>
                <a:tc>
                  <a:txBody>
                    <a:bodyPr/>
                    <a:lstStyle/>
                    <a:p>
                      <a:pPr algn="l"/>
                      <a:r>
                        <a:rPr lang="en-ZA" sz="1600" dirty="0" smtClean="0">
                          <a:latin typeface="Arial Narrow" panose="020B0606020202030204" pitchFamily="34" charset="0"/>
                        </a:rPr>
                        <a:t>28</a:t>
                      </a:r>
                      <a:endParaRPr lang="en-ZA" sz="1600" dirty="0">
                        <a:latin typeface="Arial Narrow" panose="020B0606020202030204" pitchFamily="34" charset="0"/>
                      </a:endParaRPr>
                    </a:p>
                  </a:txBody>
                  <a:tcPr/>
                </a:tc>
                <a:tc>
                  <a:txBody>
                    <a:bodyPr/>
                    <a:lstStyle/>
                    <a:p>
                      <a:pPr algn="l"/>
                      <a:r>
                        <a:rPr lang="en-ZA" sz="1600" dirty="0" smtClean="0">
                          <a:latin typeface="Arial Narrow" panose="020B0606020202030204" pitchFamily="34" charset="0"/>
                        </a:rPr>
                        <a:t>5.5</a:t>
                      </a:r>
                      <a:endParaRPr lang="en-ZA" sz="1600" dirty="0">
                        <a:latin typeface="Arial Narrow" panose="020B0606020202030204" pitchFamily="34" charset="0"/>
                      </a:endParaRPr>
                    </a:p>
                  </a:txBody>
                  <a:tcPr/>
                </a:tc>
              </a:tr>
              <a:tr h="352425">
                <a:tc>
                  <a:txBody>
                    <a:bodyPr/>
                    <a:lstStyle/>
                    <a:p>
                      <a:r>
                        <a:rPr lang="en-ZA" sz="1600" dirty="0" smtClean="0">
                          <a:latin typeface="Arial Narrow" panose="020B0606020202030204" pitchFamily="34" charset="0"/>
                        </a:rPr>
                        <a:t>Indians</a:t>
                      </a:r>
                      <a:endParaRPr lang="en-ZA" sz="1600" dirty="0">
                        <a:latin typeface="Arial Narrow" panose="020B0606020202030204" pitchFamily="34" charset="0"/>
                      </a:endParaRPr>
                    </a:p>
                  </a:txBody>
                  <a:tcPr/>
                </a:tc>
                <a:tc>
                  <a:txBody>
                    <a:bodyPr/>
                    <a:lstStyle/>
                    <a:p>
                      <a:pPr algn="l"/>
                      <a:r>
                        <a:rPr lang="en-ZA" sz="1600" dirty="0" smtClean="0">
                          <a:latin typeface="Arial Narrow" panose="020B0606020202030204" pitchFamily="34" charset="0"/>
                        </a:rPr>
                        <a:t>17</a:t>
                      </a:r>
                      <a:endParaRPr lang="en-ZA" sz="1600" dirty="0">
                        <a:latin typeface="Arial Narrow" panose="020B0606020202030204" pitchFamily="34" charset="0"/>
                      </a:endParaRPr>
                    </a:p>
                  </a:txBody>
                  <a:tcPr/>
                </a:tc>
                <a:tc>
                  <a:txBody>
                    <a:bodyPr/>
                    <a:lstStyle/>
                    <a:p>
                      <a:pPr algn="l"/>
                      <a:r>
                        <a:rPr lang="en-ZA" sz="1600" dirty="0" smtClean="0">
                          <a:latin typeface="Arial Narrow" panose="020B0606020202030204" pitchFamily="34" charset="0"/>
                        </a:rPr>
                        <a:t>3.4</a:t>
                      </a:r>
                      <a:endParaRPr lang="en-ZA" sz="1600" dirty="0">
                        <a:latin typeface="Arial Narrow" panose="020B0606020202030204" pitchFamily="34" charset="0"/>
                      </a:endParaRPr>
                    </a:p>
                  </a:txBody>
                  <a:tcPr/>
                </a:tc>
              </a:tr>
              <a:tr h="352425">
                <a:tc>
                  <a:txBody>
                    <a:bodyPr/>
                    <a:lstStyle/>
                    <a:p>
                      <a:r>
                        <a:rPr lang="en-ZA" sz="1600" dirty="0" smtClean="0">
                          <a:latin typeface="Arial Narrow" panose="020B0606020202030204" pitchFamily="34" charset="0"/>
                        </a:rPr>
                        <a:t>Whites</a:t>
                      </a:r>
                      <a:endParaRPr lang="en-ZA" sz="1600" dirty="0">
                        <a:latin typeface="Arial Narrow" panose="020B0606020202030204" pitchFamily="34" charset="0"/>
                      </a:endParaRPr>
                    </a:p>
                  </a:txBody>
                  <a:tcPr/>
                </a:tc>
                <a:tc>
                  <a:txBody>
                    <a:bodyPr/>
                    <a:lstStyle/>
                    <a:p>
                      <a:pPr algn="l"/>
                      <a:r>
                        <a:rPr lang="en-ZA" sz="1600" dirty="0" smtClean="0">
                          <a:latin typeface="Arial Narrow" panose="020B0606020202030204" pitchFamily="34" charset="0"/>
                        </a:rPr>
                        <a:t>23</a:t>
                      </a:r>
                      <a:endParaRPr lang="en-ZA" sz="1600" dirty="0">
                        <a:latin typeface="Arial Narrow" panose="020B0606020202030204" pitchFamily="34" charset="0"/>
                      </a:endParaRPr>
                    </a:p>
                  </a:txBody>
                  <a:tcPr/>
                </a:tc>
                <a:tc>
                  <a:txBody>
                    <a:bodyPr/>
                    <a:lstStyle/>
                    <a:p>
                      <a:pPr algn="l"/>
                      <a:r>
                        <a:rPr lang="en-ZA" sz="1600" dirty="0" smtClean="0">
                          <a:latin typeface="Arial Narrow" panose="020B0606020202030204" pitchFamily="34" charset="0"/>
                        </a:rPr>
                        <a:t>4.5</a:t>
                      </a:r>
                      <a:endParaRPr lang="en-ZA" sz="1600" dirty="0">
                        <a:latin typeface="Arial Narrow" panose="020B0606020202030204" pitchFamily="34" charset="0"/>
                      </a:endParaRPr>
                    </a:p>
                  </a:txBody>
                  <a:tcPr/>
                </a:tc>
              </a:tr>
              <a:tr h="352425">
                <a:tc>
                  <a:txBody>
                    <a:bodyPr/>
                    <a:lstStyle/>
                    <a:p>
                      <a:r>
                        <a:rPr lang="en-ZA" sz="1600" b="1" dirty="0" smtClean="0">
                          <a:latin typeface="Arial Narrow" panose="020B0606020202030204" pitchFamily="34" charset="0"/>
                        </a:rPr>
                        <a:t>TOTAL</a:t>
                      </a:r>
                      <a:endParaRPr lang="en-ZA" sz="1600" b="1" dirty="0">
                        <a:latin typeface="Arial Narrow" panose="020B0606020202030204" pitchFamily="34" charset="0"/>
                      </a:endParaRPr>
                    </a:p>
                  </a:txBody>
                  <a:tcPr/>
                </a:tc>
                <a:tc>
                  <a:txBody>
                    <a:bodyPr/>
                    <a:lstStyle/>
                    <a:p>
                      <a:pPr algn="l"/>
                      <a:r>
                        <a:rPr lang="en-ZA" sz="1600" b="1" dirty="0" smtClean="0">
                          <a:latin typeface="Arial Narrow" panose="020B0606020202030204" pitchFamily="34" charset="0"/>
                        </a:rPr>
                        <a:t>507</a:t>
                      </a:r>
                      <a:endParaRPr lang="en-ZA" sz="1600" b="1" dirty="0">
                        <a:latin typeface="Arial Narrow" panose="020B0606020202030204" pitchFamily="34" charset="0"/>
                      </a:endParaRPr>
                    </a:p>
                  </a:txBody>
                  <a:tcPr/>
                </a:tc>
                <a:tc>
                  <a:txBody>
                    <a:bodyPr/>
                    <a:lstStyle/>
                    <a:p>
                      <a:pPr algn="l"/>
                      <a:r>
                        <a:rPr lang="en-ZA" sz="1600" b="1" dirty="0" smtClean="0">
                          <a:latin typeface="Arial Narrow" panose="020B0606020202030204" pitchFamily="34" charset="0"/>
                        </a:rPr>
                        <a:t>100</a:t>
                      </a:r>
                      <a:endParaRPr lang="en-ZA" sz="1600" b="1" dirty="0">
                        <a:latin typeface="Arial Narrow" panose="020B0606020202030204" pitchFamily="34" charset="0"/>
                      </a:endParaRPr>
                    </a:p>
                  </a:txBody>
                  <a:tcPr/>
                </a:tc>
              </a:tr>
              <a:tr h="352425">
                <a:tc>
                  <a:txBody>
                    <a:bodyPr/>
                    <a:lstStyle/>
                    <a:p>
                      <a:r>
                        <a:rPr lang="en-ZA" sz="1600" dirty="0" smtClean="0">
                          <a:latin typeface="Arial Narrow" panose="020B0606020202030204" pitchFamily="34" charset="0"/>
                        </a:rPr>
                        <a:t>Persons with Disabilities</a:t>
                      </a:r>
                      <a:endParaRPr lang="en-ZA" sz="1600" dirty="0">
                        <a:latin typeface="Arial Narrow" panose="020B0606020202030204" pitchFamily="34" charset="0"/>
                      </a:endParaRPr>
                    </a:p>
                  </a:txBody>
                  <a:tcPr/>
                </a:tc>
                <a:tc>
                  <a:txBody>
                    <a:bodyPr/>
                    <a:lstStyle/>
                    <a:p>
                      <a:pPr algn="l"/>
                      <a:r>
                        <a:rPr lang="en-ZA" sz="1600" dirty="0" smtClean="0">
                          <a:latin typeface="Arial Narrow" panose="020B0606020202030204" pitchFamily="34" charset="0"/>
                        </a:rPr>
                        <a:t>24</a:t>
                      </a:r>
                      <a:endParaRPr lang="en-ZA" sz="1600" dirty="0">
                        <a:latin typeface="Arial Narrow" panose="020B0606020202030204" pitchFamily="34" charset="0"/>
                      </a:endParaRPr>
                    </a:p>
                  </a:txBody>
                  <a:tcPr/>
                </a:tc>
                <a:tc>
                  <a:txBody>
                    <a:bodyPr/>
                    <a:lstStyle/>
                    <a:p>
                      <a:pPr algn="l"/>
                      <a:r>
                        <a:rPr lang="en-ZA" sz="1600" dirty="0" smtClean="0">
                          <a:latin typeface="Arial Narrow" panose="020B0606020202030204" pitchFamily="34" charset="0"/>
                        </a:rPr>
                        <a:t>4.7</a:t>
                      </a:r>
                      <a:endParaRPr lang="en-ZA" sz="1600" dirty="0">
                        <a:latin typeface="Arial Narrow" panose="020B0606020202030204"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E2F236E4-C43B-47D9-92F3-DF5FF92BE2C0}" type="slidenum">
              <a:rPr lang="en-ZA" smtClean="0"/>
              <a:pPr/>
              <a:t>64</a:t>
            </a:fld>
            <a:endParaRPr lang="en-ZA" dirty="0"/>
          </a:p>
        </p:txBody>
      </p:sp>
      <p:sp>
        <p:nvSpPr>
          <p:cNvPr id="2" name="Footer Placeholder 1"/>
          <p:cNvSpPr>
            <a:spLocks noGrp="1"/>
          </p:cNvSpPr>
          <p:nvPr>
            <p:ph type="ftr" sz="quarter" idx="11"/>
          </p:nvPr>
        </p:nvSpPr>
        <p:spPr>
          <a:xfrm>
            <a:off x="3124200" y="6356350"/>
            <a:ext cx="3048000" cy="365125"/>
          </a:xfrm>
        </p:spPr>
        <p:txBody>
          <a:bodyPr/>
          <a:lstStyle/>
          <a:p>
            <a:r>
              <a:rPr lang="en-ZA" dirty="0" smtClean="0"/>
              <a:t>2016-17 Quarter 1 Report - Preliminary Data</a:t>
            </a:r>
            <a:endParaRPr lang="en-ZA" dirty="0"/>
          </a:p>
        </p:txBody>
      </p:sp>
    </p:spTree>
    <p:extLst>
      <p:ext uri="{BB962C8B-B14F-4D97-AF65-F5344CB8AC3E}">
        <p14:creationId xmlns:p14="http://schemas.microsoft.com/office/powerpoint/2010/main" val="42803589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905000" y="152400"/>
            <a:ext cx="6781800" cy="381000"/>
          </a:xfrm>
        </p:spPr>
        <p:txBody>
          <a:bodyPr>
            <a:normAutofit fontScale="90000"/>
          </a:bodyPr>
          <a:lstStyle/>
          <a:p>
            <a:r>
              <a:rPr lang="en-ZA" sz="2800" b="1" dirty="0">
                <a:latin typeface="Arial Narrow" pitchFamily="34" charset="0"/>
              </a:rPr>
              <a:t>Employees per Occupational Bands: </a:t>
            </a:r>
            <a:r>
              <a:rPr lang="en-ZA" sz="2800" b="1" dirty="0" smtClean="0">
                <a:latin typeface="Arial Narrow" pitchFamily="34" charset="0"/>
              </a:rPr>
              <a:t>30 June </a:t>
            </a:r>
            <a:r>
              <a:rPr lang="en-ZA" sz="2800" b="1" dirty="0">
                <a:latin typeface="Arial Narrow" pitchFamily="34" charset="0"/>
              </a:rPr>
              <a:t>2016</a:t>
            </a:r>
            <a:endParaRPr lang="en-ZA" sz="2800" dirty="0">
              <a:latin typeface="Arial Narrow"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8729064"/>
              </p:ext>
            </p:extLst>
          </p:nvPr>
        </p:nvGraphicFramePr>
        <p:xfrm>
          <a:off x="1981200" y="726948"/>
          <a:ext cx="6934198" cy="4395090"/>
        </p:xfrm>
        <a:graphic>
          <a:graphicData uri="http://schemas.openxmlformats.org/drawingml/2006/table">
            <a:tbl>
              <a:tblPr firstRow="1" firstCol="1" bandRow="1" bandCol="1">
                <a:tableStyleId>{5C22544A-7EE6-4342-B048-85BDC9FD1C3A}</a:tableStyleId>
              </a:tblPr>
              <a:tblGrid>
                <a:gridCol w="1516856"/>
                <a:gridCol w="577850"/>
                <a:gridCol w="722312"/>
                <a:gridCol w="577850"/>
                <a:gridCol w="491332"/>
                <a:gridCol w="609600"/>
                <a:gridCol w="762000"/>
                <a:gridCol w="548457"/>
                <a:gridCol w="518343"/>
                <a:gridCol w="609598"/>
              </a:tblGrid>
              <a:tr h="187778">
                <a:tc rowSpan="2">
                  <a:txBody>
                    <a:bodyPr/>
                    <a:lstStyle/>
                    <a:p>
                      <a:pPr algn="ctr">
                        <a:lnSpc>
                          <a:spcPct val="115000"/>
                        </a:lnSpc>
                        <a:spcAft>
                          <a:spcPts val="0"/>
                        </a:spcAft>
                      </a:pPr>
                      <a:r>
                        <a:rPr lang="en-ZA" sz="1200" dirty="0" smtClean="0">
                          <a:effectLst/>
                          <a:latin typeface="Arial Narrow" panose="020B0606020202030204" pitchFamily="34" charset="0"/>
                        </a:rPr>
                        <a:t>OCCUPATIONAL BAND</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en-ZA" sz="1200" dirty="0" smtClean="0">
                          <a:effectLst/>
                          <a:latin typeface="Arial Narrow" panose="020B0606020202030204" pitchFamily="34" charset="0"/>
                        </a:rPr>
                        <a:t>MALE</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15000"/>
                        </a:lnSpc>
                        <a:spcAft>
                          <a:spcPts val="0"/>
                        </a:spcAft>
                      </a:pPr>
                      <a:r>
                        <a:rPr lang="en-ZA" sz="1200" dirty="0" smtClean="0">
                          <a:effectLst/>
                          <a:latin typeface="Arial Narrow" panose="020B0606020202030204" pitchFamily="34" charset="0"/>
                        </a:rPr>
                        <a:t>FEMALE</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1200" dirty="0" smtClean="0">
                          <a:effectLst/>
                          <a:latin typeface="Arial Narrow" panose="020B0606020202030204" pitchFamily="34" charset="0"/>
                        </a:rPr>
                        <a:t>TOTAL</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188090">
                <a:tc vMerge="1">
                  <a:txBody>
                    <a:bodyPr/>
                    <a:lstStyle/>
                    <a:p>
                      <a:endParaRPr lang="en-ZA"/>
                    </a:p>
                  </a:txBody>
                  <a:tcPr/>
                </a:tc>
                <a:tc>
                  <a:txBody>
                    <a:bodyPr/>
                    <a:lstStyle/>
                    <a:p>
                      <a:pPr algn="ctr">
                        <a:lnSpc>
                          <a:spcPct val="115000"/>
                        </a:lnSpc>
                        <a:spcAft>
                          <a:spcPts val="0"/>
                        </a:spcAft>
                      </a:pPr>
                      <a:r>
                        <a:rPr lang="en-ZA" sz="1200" b="1" dirty="0">
                          <a:effectLst/>
                          <a:latin typeface="Arial Narrow" panose="020B0606020202030204" pitchFamily="34" charset="0"/>
                        </a:rPr>
                        <a:t>African</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Arial Narrow" panose="020B0606020202030204" pitchFamily="34" charset="0"/>
                        </a:rPr>
                        <a:t>Coloured</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Arial Narrow" panose="020B0606020202030204" pitchFamily="34" charset="0"/>
                        </a:rPr>
                        <a:t>Indian</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Arial Narrow" panose="020B0606020202030204" pitchFamily="34" charset="0"/>
                        </a:rPr>
                        <a:t>White</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Arial Narrow" panose="020B0606020202030204" pitchFamily="34" charset="0"/>
                        </a:rPr>
                        <a:t>African</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Arial Narrow" panose="020B0606020202030204" pitchFamily="34" charset="0"/>
                        </a:rPr>
                        <a:t>Coloured</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Arial Narrow" panose="020B0606020202030204" pitchFamily="34" charset="0"/>
                        </a:rPr>
                        <a:t>Indian</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Arial Narrow" panose="020B0606020202030204" pitchFamily="34" charset="0"/>
                        </a:rPr>
                        <a:t>White</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ZA"/>
                    </a:p>
                  </a:txBody>
                  <a:tcPr/>
                </a:tc>
              </a:tr>
              <a:tr h="188090">
                <a:tc>
                  <a:txBody>
                    <a:bodyPr/>
                    <a:lstStyle/>
                    <a:p>
                      <a:pPr>
                        <a:lnSpc>
                          <a:spcPct val="115000"/>
                        </a:lnSpc>
                        <a:spcBef>
                          <a:spcPts val="300"/>
                        </a:spcBef>
                        <a:spcAft>
                          <a:spcPts val="0"/>
                        </a:spcAft>
                      </a:pPr>
                      <a:r>
                        <a:rPr lang="en-ZA" sz="1200" dirty="0" smtClean="0">
                          <a:effectLst/>
                          <a:latin typeface="Arial Narrow" panose="020B0606020202030204" pitchFamily="34" charset="0"/>
                        </a:rPr>
                        <a:t>Top </a:t>
                      </a:r>
                      <a:r>
                        <a:rPr lang="en-ZA" sz="1200" dirty="0">
                          <a:effectLst/>
                          <a:latin typeface="Arial Narrow" panose="020B0606020202030204" pitchFamily="34" charset="0"/>
                        </a:rPr>
                        <a:t>Management </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1</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1</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1</a:t>
                      </a:r>
                      <a:endParaRPr lang="en-ZA" sz="1200" dirty="0">
                        <a:effectLst/>
                        <a:latin typeface="Arial Narrow" panose="020B0606020202030204" pitchFamily="34"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mn-ea"/>
                          <a:cs typeface="+mn-cs"/>
                        </a:rPr>
                        <a:t>7</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188090">
                <a:tc>
                  <a:txBody>
                    <a:bodyPr/>
                    <a:lstStyle/>
                    <a:p>
                      <a:pPr>
                        <a:lnSpc>
                          <a:spcPct val="115000"/>
                        </a:lnSpc>
                        <a:spcBef>
                          <a:spcPts val="300"/>
                        </a:spcBef>
                        <a:spcAft>
                          <a:spcPts val="0"/>
                        </a:spcAft>
                      </a:pPr>
                      <a:r>
                        <a:rPr lang="en-ZA" sz="1200" dirty="0">
                          <a:effectLst/>
                          <a:latin typeface="Arial Narrow" panose="020B0606020202030204" pitchFamily="34" charset="0"/>
                        </a:rPr>
                        <a:t>Senior </a:t>
                      </a:r>
                      <a:r>
                        <a:rPr lang="en-ZA" sz="1200" dirty="0" smtClean="0">
                          <a:effectLst/>
                          <a:latin typeface="Arial Narrow" panose="020B0606020202030204" pitchFamily="34" charset="0"/>
                        </a:rPr>
                        <a:t>Management.</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effectLst/>
                          <a:latin typeface="Arial Narrow" panose="020B0606020202030204" pitchFamily="34" charset="0"/>
                        </a:rPr>
                        <a:t>24</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3</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3</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1</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22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1</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3</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rPr>
                        <a:t>59</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682752">
                <a:tc>
                  <a:txBody>
                    <a:bodyPr/>
                    <a:lstStyle/>
                    <a:p>
                      <a:pPr>
                        <a:lnSpc>
                          <a:spcPct val="115000"/>
                        </a:lnSpc>
                        <a:spcBef>
                          <a:spcPts val="300"/>
                        </a:spcBef>
                        <a:spcAft>
                          <a:spcPts val="0"/>
                        </a:spcAft>
                      </a:pPr>
                      <a:r>
                        <a:rPr lang="en-ZA" sz="1200" dirty="0">
                          <a:effectLst/>
                          <a:latin typeface="Arial Narrow" panose="020B0606020202030204" pitchFamily="34" charset="0"/>
                        </a:rPr>
                        <a:t>Professionally qualified and experienced specialists and </a:t>
                      </a:r>
                      <a:r>
                        <a:rPr lang="en-ZA" sz="1200" dirty="0" smtClean="0">
                          <a:effectLst/>
                          <a:latin typeface="Arial Narrow" panose="020B0606020202030204" pitchFamily="34" charset="0"/>
                        </a:rPr>
                        <a:t>mid-management.</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89</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5</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6</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95</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8</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3</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6</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mn-ea"/>
                          <a:cs typeface="+mn-cs"/>
                        </a:rPr>
                        <a:t>211</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1066800">
                <a:tc>
                  <a:txBody>
                    <a:bodyPr/>
                    <a:lstStyle/>
                    <a:p>
                      <a:pPr>
                        <a:lnSpc>
                          <a:spcPct val="115000"/>
                        </a:lnSpc>
                        <a:spcBef>
                          <a:spcPts val="300"/>
                        </a:spcBef>
                        <a:spcAft>
                          <a:spcPts val="0"/>
                        </a:spcAft>
                      </a:pPr>
                      <a:r>
                        <a:rPr lang="en-ZA" sz="1200" dirty="0">
                          <a:effectLst/>
                          <a:latin typeface="Arial Narrow" panose="020B0606020202030204" pitchFamily="34" charset="0"/>
                        </a:rPr>
                        <a:t>Skilled technical and academically qualified workers, junior management, supervisors, foreman and </a:t>
                      </a:r>
                      <a:r>
                        <a:rPr lang="en-ZA" sz="1200" dirty="0" smtClean="0">
                          <a:effectLst/>
                          <a:latin typeface="Arial Narrow" panose="020B0606020202030204" pitchFamily="34" charset="0"/>
                        </a:rPr>
                        <a:t>superintendents.</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effectLst/>
                          <a:latin typeface="Arial Narrow" panose="020B0606020202030204" pitchFamily="34" charset="0"/>
                        </a:rPr>
                        <a:t>69</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5</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105</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8</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5</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rPr>
                        <a:t>194</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685800">
                <a:tc>
                  <a:txBody>
                    <a:bodyPr/>
                    <a:lstStyle/>
                    <a:p>
                      <a:pPr>
                        <a:lnSpc>
                          <a:spcPct val="115000"/>
                        </a:lnSpc>
                        <a:spcBef>
                          <a:spcPts val="300"/>
                        </a:spcBef>
                        <a:spcAft>
                          <a:spcPts val="0"/>
                        </a:spcAft>
                      </a:pPr>
                      <a:r>
                        <a:rPr lang="en-ZA" sz="1200" dirty="0">
                          <a:effectLst/>
                          <a:latin typeface="Arial Narrow" panose="020B0606020202030204" pitchFamily="34" charset="0"/>
                        </a:rPr>
                        <a:t>Semi-skilled and discretionary decision </a:t>
                      </a:r>
                      <a:r>
                        <a:rPr lang="en-ZA" sz="1200" dirty="0" smtClean="0">
                          <a:effectLst/>
                          <a:latin typeface="Arial Narrow" panose="020B0606020202030204" pitchFamily="34" charset="0"/>
                        </a:rPr>
                        <a:t>making.</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19</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12</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1</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mn-ea"/>
                          <a:cs typeface="+mn-cs"/>
                        </a:rPr>
                        <a:t>32</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457200">
                <a:tc>
                  <a:txBody>
                    <a:bodyPr/>
                    <a:lstStyle/>
                    <a:p>
                      <a:pPr>
                        <a:lnSpc>
                          <a:spcPct val="115000"/>
                        </a:lnSpc>
                        <a:spcBef>
                          <a:spcPts val="300"/>
                        </a:spcBef>
                        <a:spcAft>
                          <a:spcPts val="0"/>
                        </a:spcAft>
                      </a:pPr>
                      <a:r>
                        <a:rPr lang="en-ZA" sz="1200" dirty="0" smtClean="0">
                          <a:effectLst/>
                          <a:latin typeface="Arial Narrow" panose="020B0606020202030204" pitchFamily="34" charset="0"/>
                        </a:rPr>
                        <a:t>Unskilled and defined decision making.</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1</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ea typeface="+mn-ea"/>
                          <a:cs typeface="+mn-cs"/>
                        </a:rPr>
                        <a:t>3</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effectLst/>
                          <a:latin typeface="Arial Narrow" panose="020B0606020202030204" pitchFamily="34" charset="0"/>
                        </a:rPr>
                        <a:t>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mn-ea"/>
                          <a:cs typeface="+mn-cs"/>
                        </a:rPr>
                        <a:t>4</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r>
              <a:tr h="189459">
                <a:tc>
                  <a:txBody>
                    <a:bodyPr/>
                    <a:lstStyle/>
                    <a:p>
                      <a:pPr>
                        <a:lnSpc>
                          <a:spcPct val="115000"/>
                        </a:lnSpc>
                        <a:spcBef>
                          <a:spcPts val="300"/>
                        </a:spcBef>
                        <a:spcAft>
                          <a:spcPts val="0"/>
                        </a:spcAft>
                      </a:pPr>
                      <a:r>
                        <a:rPr lang="en-ZA" sz="1200" b="1" dirty="0" smtClean="0">
                          <a:solidFill>
                            <a:schemeClr val="bg1"/>
                          </a:solidFill>
                          <a:effectLst/>
                          <a:latin typeface="Arial Narrow" panose="020B0606020202030204" pitchFamily="34" charset="0"/>
                        </a:rPr>
                        <a:t>TOTAL</a:t>
                      </a:r>
                      <a:endParaRPr lang="en-ZA" sz="1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rPr>
                        <a:t>203</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rPr>
                        <a:t>10</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mn-ea"/>
                          <a:cs typeface="+mn-cs"/>
                        </a:rPr>
                        <a:t>8</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rPr>
                        <a:t>9</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rPr>
                        <a:t>236</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mn-ea"/>
                          <a:cs typeface="+mn-cs"/>
                        </a:rPr>
                        <a:t>18</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mn-ea"/>
                          <a:cs typeface="+mn-cs"/>
                        </a:rPr>
                        <a:t>9</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rPr>
                        <a:t>14</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rPr>
                        <a:t>507</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E2F236E4-C43B-47D9-92F3-DF5FF92BE2C0}" type="slidenum">
              <a:rPr lang="en-ZA" smtClean="0"/>
              <a:pPr/>
              <a:t>65</a:t>
            </a:fld>
            <a:endParaRPr lang="en-ZA" dirty="0"/>
          </a:p>
        </p:txBody>
      </p:sp>
      <p:sp>
        <p:nvSpPr>
          <p:cNvPr id="2" name="Footer Placeholder 1"/>
          <p:cNvSpPr>
            <a:spLocks noGrp="1"/>
          </p:cNvSpPr>
          <p:nvPr>
            <p:ph type="ftr" sz="quarter" idx="11"/>
          </p:nvPr>
        </p:nvSpPr>
        <p:spPr>
          <a:xfrm>
            <a:off x="3124200" y="6356350"/>
            <a:ext cx="2971800" cy="365125"/>
          </a:xfrm>
        </p:spPr>
        <p:txBody>
          <a:bodyPr/>
          <a:lstStyle/>
          <a:p>
            <a:r>
              <a:rPr lang="en-ZA" dirty="0" smtClean="0"/>
              <a:t>2016-17 Quarter 1 Report - Preliminary Data</a:t>
            </a:r>
            <a:endParaRPr lang="en-ZA" dirty="0"/>
          </a:p>
        </p:txBody>
      </p:sp>
    </p:spTree>
    <p:extLst>
      <p:ext uri="{BB962C8B-B14F-4D97-AF65-F5344CB8AC3E}">
        <p14:creationId xmlns:p14="http://schemas.microsoft.com/office/powerpoint/2010/main" val="37332028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990600" y="152400"/>
            <a:ext cx="7848600" cy="381000"/>
          </a:xfrm>
        </p:spPr>
        <p:txBody>
          <a:bodyPr>
            <a:normAutofit fontScale="90000"/>
          </a:bodyPr>
          <a:lstStyle/>
          <a:p>
            <a:r>
              <a:rPr lang="en-ZA" sz="2800" b="1" dirty="0" smtClean="0">
                <a:latin typeface="Arial Narrow" pitchFamily="34" charset="0"/>
              </a:rPr>
              <a:t>Status of </a:t>
            </a:r>
            <a:r>
              <a:rPr lang="en-ZA" sz="2800" b="1" dirty="0" err="1" smtClean="0">
                <a:latin typeface="Arial Narrow" pitchFamily="34" charset="0"/>
              </a:rPr>
              <a:t>Representativity</a:t>
            </a:r>
            <a:r>
              <a:rPr lang="en-ZA" sz="2800" b="1" dirty="0" smtClean="0">
                <a:latin typeface="Arial Narrow" pitchFamily="34" charset="0"/>
              </a:rPr>
              <a:t> in the Department as on June  2016</a:t>
            </a:r>
            <a:endParaRPr lang="en-ZA" sz="2800" dirty="0">
              <a:latin typeface="Arial Narrow" pitchFamily="34" charset="0"/>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pPr/>
              <a:t>66</a:t>
            </a:fld>
            <a:endParaRPr lang="en-ZA" dirty="0"/>
          </a:p>
        </p:txBody>
      </p:sp>
      <p:pic>
        <p:nvPicPr>
          <p:cNvPr id="8" name="Picture 7"/>
          <p:cNvPicPr>
            <a:picLocks noChangeAspect="1"/>
          </p:cNvPicPr>
          <p:nvPr/>
        </p:nvPicPr>
        <p:blipFill>
          <a:blip r:embed="rId3"/>
          <a:stretch>
            <a:fillRect/>
          </a:stretch>
        </p:blipFill>
        <p:spPr>
          <a:xfrm>
            <a:off x="1143000" y="703672"/>
            <a:ext cx="7848600" cy="5652678"/>
          </a:xfrm>
          <a:prstGeom prst="rect">
            <a:avLst/>
          </a:prstGeom>
        </p:spPr>
      </p:pic>
      <p:sp>
        <p:nvSpPr>
          <p:cNvPr id="2" name="Footer Placeholder 1"/>
          <p:cNvSpPr>
            <a:spLocks noGrp="1"/>
          </p:cNvSpPr>
          <p:nvPr>
            <p:ph type="ftr" sz="quarter" idx="11"/>
          </p:nvPr>
        </p:nvSpPr>
        <p:spPr>
          <a:xfrm>
            <a:off x="3124200" y="6356350"/>
            <a:ext cx="2971800" cy="365125"/>
          </a:xfrm>
        </p:spPr>
        <p:txBody>
          <a:bodyPr/>
          <a:lstStyle/>
          <a:p>
            <a:r>
              <a:rPr lang="en-ZA" dirty="0" smtClean="0"/>
              <a:t>2016-17 Quarter 1 Report - Preliminary Data</a:t>
            </a:r>
            <a:endParaRPr lang="en-ZA" dirty="0"/>
          </a:p>
        </p:txBody>
      </p:sp>
    </p:spTree>
    <p:extLst>
      <p:ext uri="{BB962C8B-B14F-4D97-AF65-F5344CB8AC3E}">
        <p14:creationId xmlns:p14="http://schemas.microsoft.com/office/powerpoint/2010/main" val="35533472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676399" y="2060575"/>
            <a:ext cx="7021513" cy="187325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solidFill>
              <a:schemeClr val="accent6">
                <a:lumMod val="75000"/>
              </a:schemeClr>
            </a:solidFill>
          </a:ln>
        </p:spPr>
        <p:txBody>
          <a:bodyPr/>
          <a:lstStyle/>
          <a:p>
            <a:pPr algn="ctr">
              <a:defRPr/>
            </a:pPr>
            <a:endParaRPr lang="en-US" sz="4000" b="1" dirty="0">
              <a:solidFill>
                <a:prstClr val="black"/>
              </a:solidFill>
              <a:latin typeface="Arial Narrow" pitchFamily="34" charset="0"/>
            </a:endParaRPr>
          </a:p>
          <a:p>
            <a:pPr algn="ctr">
              <a:defRPr/>
            </a:pPr>
            <a:r>
              <a:rPr lang="en-US" sz="4000" b="1" dirty="0" smtClean="0">
                <a:solidFill>
                  <a:prstClr val="black"/>
                </a:solidFill>
                <a:latin typeface="Arial Narrow" pitchFamily="34" charset="0"/>
              </a:rPr>
              <a:t>4. Service Delivery</a:t>
            </a:r>
            <a:endParaRPr lang="en-US" sz="4000" b="1" dirty="0">
              <a:solidFill>
                <a:prstClr val="black"/>
              </a:solidFill>
              <a:latin typeface="Arial Narrow" pitchFamily="34" charset="0"/>
            </a:endParaRPr>
          </a:p>
        </p:txBody>
      </p:sp>
      <p:sp>
        <p:nvSpPr>
          <p:cNvPr id="4" name="Slide Number Placeholder 3"/>
          <p:cNvSpPr>
            <a:spLocks noGrp="1"/>
          </p:cNvSpPr>
          <p:nvPr>
            <p:ph type="sldNum" sz="quarter" idx="12"/>
          </p:nvPr>
        </p:nvSpPr>
        <p:spPr/>
        <p:txBody>
          <a:bodyPr/>
          <a:lstStyle/>
          <a:p>
            <a:fld id="{E2F236E4-C43B-47D9-92F3-DF5FF92BE2C0}" type="slidenum">
              <a:rPr lang="en-ZA" smtClean="0">
                <a:solidFill>
                  <a:prstClr val="black">
                    <a:tint val="75000"/>
                  </a:prstClr>
                </a:solidFill>
              </a:rPr>
              <a:pPr/>
              <a:t>67</a:t>
            </a:fld>
            <a:endParaRPr lang="en-ZA" dirty="0">
              <a:solidFill>
                <a:prstClr val="black">
                  <a:tint val="75000"/>
                </a:prstClr>
              </a:solidFill>
            </a:endParaRPr>
          </a:p>
        </p:txBody>
      </p:sp>
      <p:sp>
        <p:nvSpPr>
          <p:cNvPr id="2" name="Footer Placeholder 1"/>
          <p:cNvSpPr>
            <a:spLocks noGrp="1"/>
          </p:cNvSpPr>
          <p:nvPr>
            <p:ph type="ftr" sz="quarter" idx="11"/>
          </p:nvPr>
        </p:nvSpPr>
        <p:spPr>
          <a:xfrm>
            <a:off x="3124200" y="6356350"/>
            <a:ext cx="2971800" cy="365125"/>
          </a:xfrm>
        </p:spPr>
        <p:txBody>
          <a:bodyPr/>
          <a:lstStyle/>
          <a:p>
            <a:r>
              <a:rPr lang="en-ZA" dirty="0" smtClean="0"/>
              <a:t>2016-17 Quarter 1 Report - Preliminary Data</a:t>
            </a:r>
            <a:endParaRPr lang="en-ZA" dirty="0"/>
          </a:p>
        </p:txBody>
      </p:sp>
    </p:spTree>
    <p:extLst>
      <p:ext uri="{BB962C8B-B14F-4D97-AF65-F5344CB8AC3E}">
        <p14:creationId xmlns:p14="http://schemas.microsoft.com/office/powerpoint/2010/main" val="34937285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80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F236E4-C43B-47D9-92F3-DF5FF92BE2C0}" type="slidenum">
              <a:rPr lang="en-ZA" smtClean="0"/>
              <a:pPr/>
              <a:t>68</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522373167"/>
              </p:ext>
            </p:extLst>
          </p:nvPr>
        </p:nvGraphicFramePr>
        <p:xfrm>
          <a:off x="1752600" y="114677"/>
          <a:ext cx="6934200" cy="6253705"/>
        </p:xfrm>
        <a:graphic>
          <a:graphicData uri="http://schemas.openxmlformats.org/drawingml/2006/table">
            <a:tbl>
              <a:tblPr/>
              <a:tblGrid>
                <a:gridCol w="1884293"/>
                <a:gridCol w="1582807"/>
                <a:gridCol w="3467100"/>
              </a:tblGrid>
              <a:tr h="569509">
                <a:tc>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Service</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Service Beneficiary</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c>
                  <a:txBody>
                    <a:bodyPr/>
                    <a:lstStyle/>
                    <a:p>
                      <a:pPr algn="ctr">
                        <a:lnSpc>
                          <a:spcPct val="100000"/>
                        </a:lnSpc>
                      </a:pPr>
                      <a:r>
                        <a:rPr lang="en-US" sz="1600" b="1" dirty="0" smtClean="0">
                          <a:solidFill>
                            <a:schemeClr val="tx1"/>
                          </a:solidFill>
                          <a:latin typeface="Arial Narrow" pitchFamily="34" charset="0"/>
                          <a:cs typeface="Arial" pitchFamily="34" charset="0"/>
                        </a:rPr>
                        <a:t>Progress Report</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0" scaled="1"/>
                      <a:tileRect/>
                    </a:gradFill>
                  </a:tcPr>
                </a:tc>
              </a:tr>
              <a:tr h="719380">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600" b="0" i="0" u="none" strike="noStrike" dirty="0" smtClean="0">
                          <a:solidFill>
                            <a:srgbClr val="000000"/>
                          </a:solidFill>
                          <a:latin typeface="Arial Narrow" pitchFamily="34" charset="0"/>
                        </a:rPr>
                        <a:t>Tourist Guide</a:t>
                      </a:r>
                      <a:r>
                        <a:rPr lang="en-US" sz="1600" b="0" i="0" u="none" strike="noStrike" baseline="0" dirty="0" smtClean="0">
                          <a:solidFill>
                            <a:srgbClr val="000000"/>
                          </a:solidFill>
                          <a:latin typeface="Arial Narrow" pitchFamily="34" charset="0"/>
                        </a:rPr>
                        <a:t> Appeals.</a:t>
                      </a: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l" fontAlgn="t">
                        <a:buFont typeface="Arial" panose="020B0604020202020204" pitchFamily="34" charset="0"/>
                        <a:buNone/>
                      </a:pPr>
                      <a:r>
                        <a:rPr lang="en-US" sz="1600" b="0" i="0" u="none" strike="noStrike" kern="1200" dirty="0" smtClean="0">
                          <a:solidFill>
                            <a:srgbClr val="000000"/>
                          </a:solidFill>
                          <a:effectLst/>
                          <a:latin typeface="Arial Narrow" panose="020B0606020202030204" pitchFamily="34" charset="0"/>
                          <a:ea typeface="+mn-ea"/>
                          <a:cs typeface="+mn-cs"/>
                        </a:rPr>
                        <a:t>Tourist-guiding Sector</a:t>
                      </a:r>
                    </a:p>
                    <a:p>
                      <a:pPr marL="0" indent="0" algn="l" fontAlgn="t">
                        <a:buFont typeface="Arial" panose="020B0604020202020204" pitchFamily="34" charset="0"/>
                        <a:buNone/>
                      </a:pPr>
                      <a:endParaRPr lang="en-US" sz="1600" b="0" i="0" u="none" strike="noStrike" kern="1200" dirty="0">
                        <a:solidFill>
                          <a:srgbClr val="000000"/>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chemeClr val="tx1"/>
                          </a:solidFill>
                          <a:effectLst/>
                          <a:latin typeface="Arial Narrow" panose="020B0606020202030204" pitchFamily="34" charset="0"/>
                        </a:rPr>
                        <a:t>There were no appeals lodged with the National Registrar of Tourist Guides as per Section 56 of the Tourism Act, 2014 in </a:t>
                      </a:r>
                      <a:r>
                        <a:rPr lang="en-US" sz="1600" b="0" i="0" u="none" strike="noStrike" dirty="0" smtClean="0">
                          <a:solidFill>
                            <a:schemeClr val="tx1"/>
                          </a:solidFill>
                          <a:effectLst/>
                          <a:latin typeface="Arial Narrow" panose="020B0606020202030204" pitchFamily="34" charset="0"/>
                        </a:rPr>
                        <a:t>quarter 1.</a:t>
                      </a:r>
                      <a:endParaRPr lang="en-US" sz="1600" b="0" i="0" u="none" strike="noStrike" dirty="0">
                        <a:solidFill>
                          <a:schemeClr val="tx1"/>
                        </a:solidFill>
                        <a:effectLst/>
                        <a:latin typeface="Arial Narrow" panose="020B0606020202030204"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7725">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600" b="0" i="0" u="none" strike="noStrike" dirty="0" smtClean="0">
                          <a:solidFill>
                            <a:srgbClr val="000000"/>
                          </a:solidFill>
                          <a:latin typeface="Arial Narrow" pitchFamily="34" charset="0"/>
                        </a:rPr>
                        <a:t>National Tourism Information Gateways (NTIGs)</a:t>
                      </a:r>
                      <a:r>
                        <a:rPr lang="en-US" sz="1600" b="0" i="0" u="none" strike="noStrike" baseline="0" dirty="0" smtClean="0">
                          <a:solidFill>
                            <a:srgbClr val="000000"/>
                          </a:solidFill>
                          <a:latin typeface="Arial Narrow" pitchFamily="34" charset="0"/>
                        </a:rPr>
                        <a:t>.</a:t>
                      </a:r>
                    </a:p>
                    <a:p>
                      <a:pPr marL="0" marR="0" lvl="0" indent="0" algn="just" defTabSz="914400" rtl="0" eaLnBrk="1" fontAlgn="t" latinLnBrk="0" hangingPunct="1">
                        <a:lnSpc>
                          <a:spcPct val="100000"/>
                        </a:lnSpc>
                        <a:spcBef>
                          <a:spcPts val="0"/>
                        </a:spcBef>
                        <a:spcAft>
                          <a:spcPts val="0"/>
                        </a:spcAft>
                        <a:buClrTx/>
                        <a:buSzTx/>
                        <a:buFont typeface="+mj-lt"/>
                        <a:buNone/>
                        <a:tabLst/>
                        <a:defRPr/>
                      </a:pP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l" fontAlgn="t">
                        <a:buFont typeface="Arial" panose="020B0604020202020204" pitchFamily="34" charset="0"/>
                        <a:buNone/>
                      </a:pPr>
                      <a:r>
                        <a:rPr lang="en-US" sz="1600" b="0" i="0" u="none" strike="noStrike" kern="1200" dirty="0" smtClean="0">
                          <a:solidFill>
                            <a:srgbClr val="000000"/>
                          </a:solidFill>
                          <a:effectLst/>
                          <a:latin typeface="Arial Narrow" panose="020B0606020202030204" pitchFamily="34" charset="0"/>
                          <a:ea typeface="+mn-ea"/>
                          <a:cs typeface="+mn-cs"/>
                        </a:rPr>
                        <a:t>Public and Tourist</a:t>
                      </a:r>
                      <a:endParaRPr lang="en-US" sz="1600" b="0" i="0" u="none" strike="noStrike" kern="1200" dirty="0">
                        <a:solidFill>
                          <a:srgbClr val="000000"/>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indent="-285750" algn="just">
                        <a:buFont typeface="Arial" panose="020B0604020202020204" pitchFamily="34" charset="0"/>
                        <a:buChar char="•"/>
                      </a:pPr>
                      <a:r>
                        <a:rPr lang="en-ZA" sz="1600" b="0" i="1" u="none" strike="noStrike" baseline="0" dirty="0" smtClean="0">
                          <a:solidFill>
                            <a:srgbClr val="000000"/>
                          </a:solidFill>
                          <a:latin typeface="Arial Narrow" panose="020B0606020202030204" pitchFamily="34" charset="0"/>
                        </a:rPr>
                        <a:t>Maintenance of two National Tourism Information Gateways (NTIGs) - KSIA and ORTIA: </a:t>
                      </a:r>
                      <a:r>
                        <a:rPr lang="en-ZA" sz="1600" b="0" i="0" u="none" strike="noStrike" baseline="0" dirty="0" smtClean="0">
                          <a:solidFill>
                            <a:srgbClr val="000000"/>
                          </a:solidFill>
                          <a:latin typeface="Arial Narrow" panose="020B0606020202030204" pitchFamily="34" charset="0"/>
                        </a:rPr>
                        <a:t>Two operational reports have been developed and approved for KSIA and ORTIA NTIG.</a:t>
                      </a:r>
                    </a:p>
                    <a:p>
                      <a:pPr marL="0" indent="0" algn="just">
                        <a:buFont typeface="Arial" panose="020B0604020202020204" pitchFamily="34" charset="0"/>
                        <a:buNone/>
                      </a:pPr>
                      <a:endParaRPr lang="en-ZA" sz="1600" b="0" i="0" u="none" strike="noStrike" baseline="0" dirty="0" smtClean="0">
                        <a:solidFill>
                          <a:srgbClr val="000000"/>
                        </a:solidFill>
                        <a:latin typeface="Arial Narrow" panose="020B0606020202030204" pitchFamily="34" charset="0"/>
                      </a:endParaRPr>
                    </a:p>
                    <a:p>
                      <a:pPr marL="285750" indent="-285750" algn="just">
                        <a:buFont typeface="Arial" panose="020B0604020202020204" pitchFamily="34" charset="0"/>
                        <a:buChar char="•"/>
                      </a:pPr>
                      <a:r>
                        <a:rPr lang="en-ZA" sz="1600" b="0" i="1" u="none" strike="noStrike" baseline="0" dirty="0" smtClean="0">
                          <a:solidFill>
                            <a:srgbClr val="000000"/>
                          </a:solidFill>
                          <a:latin typeface="Arial Narrow" panose="020B0606020202030204" pitchFamily="34" charset="0"/>
                        </a:rPr>
                        <a:t>Enhancement of one NTIG – ORTIA: </a:t>
                      </a:r>
                      <a:r>
                        <a:rPr lang="en-ZA" sz="1600" b="0" i="0" u="none" strike="noStrike" baseline="0" dirty="0" smtClean="0">
                          <a:solidFill>
                            <a:srgbClr val="000000"/>
                          </a:solidFill>
                          <a:latin typeface="Arial Narrow" panose="020B0606020202030204" pitchFamily="34" charset="0"/>
                        </a:rPr>
                        <a:t>Enhancement plan for ORTIA NTIG has been refined and approved for implementation.	</a:t>
                      </a:r>
                    </a:p>
                    <a:p>
                      <a:endParaRPr lang="en-ZA" sz="800" b="0" i="0" u="none" strike="noStrike" baseline="0" dirty="0" smtClean="0">
                        <a:solidFill>
                          <a:srgbClr val="000000"/>
                        </a:solidFill>
                        <a:latin typeface="Arial" panose="020B0604020202020204" pitchFamily="34" charset="0"/>
                      </a:endParaRPr>
                    </a:p>
                    <a:p>
                      <a:r>
                        <a:rPr lang="en-ZA" sz="800" b="0" i="0" u="none" strike="noStrike" baseline="0" dirty="0" smtClean="0">
                          <a:solidFill>
                            <a:srgbClr val="000000"/>
                          </a:solidFill>
                          <a:latin typeface="Arial" panose="020B0604020202020204" pitchFamily="34" charset="0"/>
                        </a:rPr>
                        <a:t>	</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985">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600" b="0" i="0" u="none" strike="noStrike" dirty="0" smtClean="0">
                          <a:solidFill>
                            <a:srgbClr val="000000"/>
                          </a:solidFill>
                          <a:latin typeface="Arial Narrow" pitchFamily="34" charset="0"/>
                        </a:rPr>
                        <a:t>Management of Tourist Complaints.</a:t>
                      </a:r>
                      <a:endParaRPr lang="en-US" sz="1600" b="0" i="0" u="none" strike="noStrike" dirty="0">
                        <a:solidFill>
                          <a:srgbClr val="000000"/>
                        </a:solidFill>
                        <a:latin typeface="Arial Narrow" pitchFamily="34" charset="0"/>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lvl="0" indent="0" algn="l" fontAlgn="t">
                        <a:buFont typeface="Arial" panose="020B0604020202020204" pitchFamily="34" charset="0"/>
                        <a:buNone/>
                      </a:pPr>
                      <a:r>
                        <a:rPr lang="en-US" sz="1600" b="0" i="0" u="none" strike="noStrike" kern="1200" dirty="0" smtClean="0">
                          <a:solidFill>
                            <a:srgbClr val="000000"/>
                          </a:solidFill>
                          <a:effectLst/>
                          <a:latin typeface="Arial Narrow" panose="020B0606020202030204" pitchFamily="34" charset="0"/>
                          <a:ea typeface="+mn-ea"/>
                          <a:cs typeface="+mn-cs"/>
                        </a:rPr>
                        <a:t>Tourists</a:t>
                      </a:r>
                      <a:endParaRPr lang="en-US" sz="1600" b="0" i="0" u="none" strike="noStrike" kern="1200" dirty="0">
                        <a:solidFill>
                          <a:srgbClr val="000000"/>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600" b="0" i="0" u="none" strike="noStrike" baseline="0" dirty="0" smtClean="0">
                          <a:solidFill>
                            <a:srgbClr val="000000"/>
                          </a:solidFill>
                          <a:latin typeface="Arial Narrow" panose="020B0606020202030204" pitchFamily="34" charset="0"/>
                        </a:rPr>
                        <a:t>100% of tourist complaints referred to appropriate authorities for resolution within the agreed timeframes.	</a:t>
                      </a:r>
                    </a:p>
                    <a:p>
                      <a:pPr algn="just"/>
                      <a:endParaRPr lang="en-ZA" sz="1600" b="0" i="0" u="none" strike="noStrike" baseline="0" dirty="0" smtClean="0">
                        <a:solidFill>
                          <a:srgbClr val="000000"/>
                        </a:solidFill>
                        <a:latin typeface="Arial Narrow" panose="020B0606020202030204" pitchFamily="34" charset="0"/>
                      </a:endParaRPr>
                    </a:p>
                    <a:p>
                      <a:pPr algn="just"/>
                      <a:r>
                        <a:rPr lang="en-ZA" sz="1600" b="0" i="1" u="none" strike="noStrike" baseline="0" dirty="0" smtClean="0">
                          <a:solidFill>
                            <a:srgbClr val="000000"/>
                          </a:solidFill>
                          <a:latin typeface="Arial Narrow" panose="020B0606020202030204" pitchFamily="34" charset="0"/>
                        </a:rPr>
                        <a:t>Procedure for the lodging of tourist complaints developed: </a:t>
                      </a:r>
                      <a:r>
                        <a:rPr lang="en-ZA" sz="1600" b="0" i="0" u="none" strike="noStrike" baseline="0" dirty="0" smtClean="0">
                          <a:solidFill>
                            <a:srgbClr val="000000"/>
                          </a:solidFill>
                          <a:latin typeface="Arial Narrow" panose="020B0606020202030204" pitchFamily="34" charset="0"/>
                        </a:rPr>
                        <a:t>Draft Regulations have been developed and </a:t>
                      </a:r>
                      <a:r>
                        <a:rPr lang="en-ZA" sz="1600" b="0" i="1" u="none" strike="noStrike" baseline="0" dirty="0" err="1" smtClean="0">
                          <a:solidFill>
                            <a:srgbClr val="000000"/>
                          </a:solidFill>
                          <a:latin typeface="Arial Narrow" panose="020B0606020202030204" pitchFamily="34" charset="0"/>
                        </a:rPr>
                        <a:t>en</a:t>
                      </a:r>
                      <a:r>
                        <a:rPr lang="en-ZA" sz="1600" b="0" i="1" u="none" strike="noStrike" baseline="0" dirty="0" smtClean="0">
                          <a:solidFill>
                            <a:srgbClr val="000000"/>
                          </a:solidFill>
                          <a:latin typeface="Arial Narrow" panose="020B0606020202030204" pitchFamily="34" charset="0"/>
                        </a:rPr>
                        <a:t> route </a:t>
                      </a:r>
                      <a:r>
                        <a:rPr lang="en-ZA" sz="1600" b="0" i="0" u="none" strike="noStrike" baseline="0" dirty="0" smtClean="0">
                          <a:solidFill>
                            <a:srgbClr val="000000"/>
                          </a:solidFill>
                          <a:latin typeface="Arial Narrow" panose="020B0606020202030204" pitchFamily="34" charset="0"/>
                        </a:rPr>
                        <a:t>for approval. 	</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a:xfrm>
            <a:off x="3124200" y="6448425"/>
            <a:ext cx="3048000" cy="273050"/>
          </a:xfrm>
        </p:spPr>
        <p:txBody>
          <a:bodyPr/>
          <a:lstStyle/>
          <a:p>
            <a:r>
              <a:rPr lang="en-ZA" dirty="0" smtClean="0"/>
              <a:t>2016-17 Quarter 1 Report - Preliminary Data</a:t>
            </a:r>
            <a:endParaRPr lang="en-ZA" dirty="0"/>
          </a:p>
        </p:txBody>
      </p:sp>
    </p:spTree>
    <p:extLst>
      <p:ext uri="{BB962C8B-B14F-4D97-AF65-F5344CB8AC3E}">
        <p14:creationId xmlns:p14="http://schemas.microsoft.com/office/powerpoint/2010/main" val="25302746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80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2F236E4-C43B-47D9-92F3-DF5FF92BE2C0}" type="slidenum">
              <a:rPr lang="en-ZA" smtClean="0">
                <a:solidFill>
                  <a:prstClr val="black">
                    <a:tint val="75000"/>
                  </a:prstClr>
                </a:solidFill>
                <a:latin typeface="Arial Narrow" pitchFamily="34" charset="0"/>
              </a:rPr>
              <a:pPr/>
              <a:t>69</a:t>
            </a:fld>
            <a:endParaRPr lang="en-ZA" dirty="0">
              <a:solidFill>
                <a:prstClr val="black">
                  <a:tint val="75000"/>
                </a:prstClr>
              </a:solidFill>
              <a:latin typeface="Arial Narrow" pitchFamily="34" charset="0"/>
            </a:endParaRPr>
          </a:p>
        </p:txBody>
      </p:sp>
      <p:sp>
        <p:nvSpPr>
          <p:cNvPr id="4" name="Title 3"/>
          <p:cNvSpPr txBox="1">
            <a:spLocks noGrp="1"/>
          </p:cNvSpPr>
          <p:nvPr>
            <p:ph type="title"/>
          </p:nvPr>
        </p:nvSpPr>
        <p:spPr>
          <a:xfrm>
            <a:off x="1600200" y="35859"/>
            <a:ext cx="7086600" cy="400110"/>
          </a:xfrm>
          <a:prstGeom prst="rect">
            <a:avLst/>
          </a:prstGeom>
          <a:noFill/>
        </p:spPr>
        <p:txBody>
          <a:bodyPr wrap="square" rtlCol="0">
            <a:spAutoFit/>
          </a:bodyPr>
          <a:lstStyle/>
          <a:p>
            <a:pPr algn="ctr"/>
            <a:r>
              <a:rPr lang="en-ZA" sz="2000" b="1" dirty="0">
                <a:latin typeface="Arial Narrow" panose="020B0606020202030204" pitchFamily="34" charset="0"/>
              </a:rPr>
              <a:t>LIST OF ACRONYMS AND </a:t>
            </a:r>
            <a:r>
              <a:rPr lang="en-ZA" sz="2000" b="1" dirty="0" smtClean="0">
                <a:latin typeface="Arial Narrow" panose="020B0606020202030204" pitchFamily="34" charset="0"/>
              </a:rPr>
              <a:t>ABBREVIATIONS</a:t>
            </a:r>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518791125"/>
              </p:ext>
            </p:extLst>
          </p:nvPr>
        </p:nvGraphicFramePr>
        <p:xfrm>
          <a:off x="1600200" y="467345"/>
          <a:ext cx="7239000" cy="5866638"/>
        </p:xfrm>
        <a:graphic>
          <a:graphicData uri="http://schemas.openxmlformats.org/drawingml/2006/table">
            <a:tbl>
              <a:tblPr firstRow="1" firstCol="1" bandRow="1">
                <a:tableStyleId>{5C22544A-7EE6-4342-B048-85BDC9FD1C3A}</a:tableStyleId>
              </a:tblPr>
              <a:tblGrid>
                <a:gridCol w="3619500"/>
                <a:gridCol w="3619500"/>
              </a:tblGrid>
              <a:tr h="5642468">
                <a:tc>
                  <a:txBody>
                    <a:bodyPr/>
                    <a:lstStyle/>
                    <a:p>
                      <a:pPr algn="just" fontAlgn="base">
                        <a:lnSpc>
                          <a:spcPct val="115000"/>
                        </a:lnSpc>
                        <a:spcAft>
                          <a:spcPts val="0"/>
                        </a:spcAft>
                      </a:pPr>
                      <a:r>
                        <a:rPr lang="en-ZA" sz="1400" dirty="0" err="1">
                          <a:solidFill>
                            <a:schemeClr val="tx1"/>
                          </a:solidFill>
                          <a:effectLst/>
                          <a:latin typeface="Arial Narrow" panose="020B0606020202030204" pitchFamily="34" charset="0"/>
                        </a:rPr>
                        <a:t>AGSA</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Auditor-General </a:t>
                      </a:r>
                      <a:r>
                        <a:rPr lang="en-ZA" sz="1400" dirty="0">
                          <a:solidFill>
                            <a:schemeClr val="tx1"/>
                          </a:solidFill>
                          <a:effectLst/>
                          <a:latin typeface="Arial Narrow" panose="020B0606020202030204" pitchFamily="34" charset="0"/>
                        </a:rPr>
                        <a:t>of South Africa</a:t>
                      </a:r>
                    </a:p>
                    <a:p>
                      <a:pPr algn="just" fontAlgn="base">
                        <a:lnSpc>
                          <a:spcPct val="115000"/>
                        </a:lnSpc>
                        <a:spcAft>
                          <a:spcPts val="0"/>
                        </a:spcAft>
                      </a:pPr>
                      <a:r>
                        <a:rPr lang="en-ZA" sz="1400" dirty="0">
                          <a:solidFill>
                            <a:schemeClr val="tx1"/>
                          </a:solidFill>
                          <a:effectLst/>
                          <a:latin typeface="Arial Narrow" panose="020B0606020202030204" pitchFamily="34" charset="0"/>
                        </a:rPr>
                        <a:t>APP:	</a:t>
                      </a:r>
                      <a:r>
                        <a:rPr lang="en-ZA" sz="1400" dirty="0" smtClean="0">
                          <a:solidFill>
                            <a:schemeClr val="tx1"/>
                          </a:solidFill>
                          <a:effectLst/>
                          <a:latin typeface="Arial Narrow" panose="020B0606020202030204" pitchFamily="34" charset="0"/>
                        </a:rPr>
                        <a:t>Annual </a:t>
                      </a:r>
                      <a:r>
                        <a:rPr lang="en-ZA" sz="1400" dirty="0">
                          <a:solidFill>
                            <a:schemeClr val="tx1"/>
                          </a:solidFill>
                          <a:effectLst/>
                          <a:latin typeface="Arial Narrow" panose="020B0606020202030204" pitchFamily="34" charset="0"/>
                        </a:rPr>
                        <a:t>Performance Plan</a:t>
                      </a:r>
                    </a:p>
                    <a:p>
                      <a:pPr algn="just" fontAlgn="base">
                        <a:lnSpc>
                          <a:spcPct val="115000"/>
                        </a:lnSpc>
                        <a:spcAft>
                          <a:spcPts val="0"/>
                        </a:spcAft>
                      </a:pPr>
                      <a:r>
                        <a:rPr lang="en-ZA" sz="1400" dirty="0">
                          <a:solidFill>
                            <a:schemeClr val="tx1"/>
                          </a:solidFill>
                          <a:effectLst/>
                          <a:latin typeface="Arial Narrow" panose="020B0606020202030204" pitchFamily="34" charset="0"/>
                        </a:rPr>
                        <a:t>ATC:	</a:t>
                      </a:r>
                      <a:r>
                        <a:rPr lang="en-ZA" sz="1400" dirty="0" smtClean="0">
                          <a:solidFill>
                            <a:schemeClr val="tx1"/>
                          </a:solidFill>
                          <a:effectLst/>
                          <a:latin typeface="Arial Narrow" panose="020B0606020202030204" pitchFamily="34" charset="0"/>
                        </a:rPr>
                        <a:t>accreditation </a:t>
                      </a:r>
                      <a:r>
                        <a:rPr lang="en-ZA" sz="1400" dirty="0">
                          <a:solidFill>
                            <a:schemeClr val="tx1"/>
                          </a:solidFill>
                          <a:effectLst/>
                          <a:latin typeface="Arial Narrow" panose="020B0606020202030204" pitchFamily="34" charset="0"/>
                        </a:rPr>
                        <a:t>of travel companies</a:t>
                      </a:r>
                    </a:p>
                    <a:p>
                      <a:pPr marL="914400" indent="-914400" algn="just" fontAlgn="base">
                        <a:lnSpc>
                          <a:spcPct val="115000"/>
                        </a:lnSpc>
                        <a:spcAft>
                          <a:spcPts val="0"/>
                        </a:spcAft>
                      </a:pPr>
                      <a:r>
                        <a:rPr lang="en-ZA" sz="1400" dirty="0" smtClean="0">
                          <a:solidFill>
                            <a:schemeClr val="tx1"/>
                          </a:solidFill>
                          <a:effectLst/>
                          <a:latin typeface="Arial Narrow" panose="020B0606020202030204" pitchFamily="34" charset="0"/>
                        </a:rPr>
                        <a:t>B-BBEE</a:t>
                      </a:r>
                      <a:r>
                        <a:rPr lang="en-ZA" sz="1400" dirty="0">
                          <a:solidFill>
                            <a:schemeClr val="tx1"/>
                          </a:solidFill>
                          <a:effectLst/>
                          <a:latin typeface="Arial Narrow" panose="020B0606020202030204" pitchFamily="34" charset="0"/>
                        </a:rPr>
                        <a:t>: 	broad-based black economic empowerment</a:t>
                      </a:r>
                    </a:p>
                    <a:p>
                      <a:pPr algn="just" fontAlgn="base">
                        <a:lnSpc>
                          <a:spcPct val="115000"/>
                        </a:lnSpc>
                        <a:spcAft>
                          <a:spcPts val="0"/>
                        </a:spcAft>
                      </a:pPr>
                      <a:r>
                        <a:rPr lang="en-ZA" sz="1400" dirty="0" smtClean="0">
                          <a:solidFill>
                            <a:schemeClr val="tx1"/>
                          </a:solidFill>
                          <a:effectLst/>
                          <a:latin typeface="Arial Narrow" panose="020B0606020202030204" pitchFamily="34" charset="0"/>
                        </a:rPr>
                        <a:t>CI Manual:</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Corporate Identity Manual</a:t>
                      </a:r>
                      <a:endParaRPr lang="en-ZA" sz="1400" dirty="0">
                        <a:solidFill>
                          <a:schemeClr val="tx1"/>
                        </a:solidFill>
                        <a:effectLst/>
                        <a:latin typeface="Arial Narrow" panose="020B0606020202030204" pitchFamily="34" charset="0"/>
                      </a:endParaRPr>
                    </a:p>
                    <a:p>
                      <a:pPr algn="just" fontAlgn="base">
                        <a:lnSpc>
                          <a:spcPct val="115000"/>
                        </a:lnSpc>
                        <a:spcAft>
                          <a:spcPts val="0"/>
                        </a:spcAft>
                      </a:pPr>
                      <a:r>
                        <a:rPr lang="en-ZA" sz="1400" dirty="0" smtClean="0">
                          <a:solidFill>
                            <a:schemeClr val="tx1"/>
                          </a:solidFill>
                          <a:effectLst/>
                          <a:latin typeface="Arial Narrow" panose="020B0606020202030204" pitchFamily="34" charset="0"/>
                        </a:rPr>
                        <a:t>CPD</a:t>
                      </a:r>
                      <a:r>
                        <a:rPr lang="en-ZA" sz="1400" dirty="0">
                          <a:solidFill>
                            <a:schemeClr val="tx1"/>
                          </a:solidFill>
                          <a:effectLst/>
                          <a:latin typeface="Arial Narrow" panose="020B0606020202030204" pitchFamily="34" charset="0"/>
                        </a:rPr>
                        <a:t>:	</a:t>
                      </a:r>
                      <a:r>
                        <a:rPr lang="en-ZA" sz="1400" dirty="0" smtClean="0">
                          <a:solidFill>
                            <a:schemeClr val="tx1"/>
                          </a:solidFill>
                          <a:effectLst/>
                          <a:latin typeface="Arial Narrow" panose="020B0606020202030204" pitchFamily="34" charset="0"/>
                        </a:rPr>
                        <a:t>continuous professional</a:t>
                      </a:r>
                    </a:p>
                    <a:p>
                      <a:pPr algn="just" fontAlgn="base">
                        <a:lnSpc>
                          <a:spcPct val="115000"/>
                        </a:lnSpc>
                        <a:spcAft>
                          <a:spcPts val="0"/>
                        </a:spcAft>
                      </a:pPr>
                      <a:r>
                        <a:rPr lang="en-ZA" sz="1400" dirty="0" smtClean="0">
                          <a:solidFill>
                            <a:schemeClr val="tx1"/>
                          </a:solidFill>
                          <a:effectLst/>
                          <a:latin typeface="Arial Narrow" panose="020B0606020202030204" pitchFamily="34" charset="0"/>
                        </a:rPr>
                        <a:t>                      development</a:t>
                      </a:r>
                      <a:endParaRPr lang="en-ZA" sz="1400" dirty="0">
                        <a:solidFill>
                          <a:schemeClr val="tx1"/>
                        </a:solidFill>
                        <a:effectLst/>
                        <a:latin typeface="Arial Narrow" panose="020B0606020202030204" pitchFamily="34" charset="0"/>
                      </a:endParaRPr>
                    </a:p>
                    <a:p>
                      <a:pPr algn="just" fontAlgn="base">
                        <a:lnSpc>
                          <a:spcPct val="115000"/>
                        </a:lnSpc>
                        <a:spcAft>
                          <a:spcPts val="0"/>
                        </a:spcAft>
                      </a:pPr>
                      <a:r>
                        <a:rPr lang="en-ZA" sz="1400" kern="1200" dirty="0" smtClean="0">
                          <a:solidFill>
                            <a:schemeClr val="tx1"/>
                          </a:solidFill>
                          <a:effectLst/>
                          <a:latin typeface="Arial Narrow" panose="020B0606020202030204" pitchFamily="34" charset="0"/>
                        </a:rPr>
                        <a:t>CTP</a:t>
                      </a:r>
                      <a:r>
                        <a:rPr lang="en-ZA" sz="1400" kern="1200" dirty="0">
                          <a:solidFill>
                            <a:schemeClr val="tx1"/>
                          </a:solidFill>
                          <a:effectLst/>
                          <a:latin typeface="Arial Narrow" panose="020B0606020202030204" pitchFamily="34" charset="0"/>
                        </a:rPr>
                        <a:t>:	</a:t>
                      </a:r>
                      <a:r>
                        <a:rPr lang="en-ZA" sz="1400" kern="1200" dirty="0" smtClean="0">
                          <a:solidFill>
                            <a:schemeClr val="tx1"/>
                          </a:solidFill>
                          <a:effectLst/>
                          <a:latin typeface="Arial Narrow" panose="020B0606020202030204" pitchFamily="34" charset="0"/>
                        </a:rPr>
                        <a:t>chefs </a:t>
                      </a:r>
                      <a:r>
                        <a:rPr lang="en-ZA" sz="1400" kern="1200" dirty="0">
                          <a:solidFill>
                            <a:schemeClr val="tx1"/>
                          </a:solidFill>
                          <a:effectLst/>
                          <a:latin typeface="Arial Narrow" panose="020B0606020202030204" pitchFamily="34" charset="0"/>
                        </a:rPr>
                        <a:t>training programme</a:t>
                      </a:r>
                      <a:endParaRPr lang="en-ZA" sz="1400" dirty="0">
                        <a:solidFill>
                          <a:schemeClr val="tx1"/>
                        </a:solidFill>
                        <a:effectLst/>
                        <a:latin typeface="Arial Narrow" panose="020B0606020202030204" pitchFamily="34" charset="0"/>
                      </a:endParaRPr>
                    </a:p>
                    <a:p>
                      <a:pPr marL="914400" indent="-914400" algn="just" fontAlgn="base">
                        <a:lnSpc>
                          <a:spcPct val="115000"/>
                        </a:lnSpc>
                        <a:spcAft>
                          <a:spcPts val="0"/>
                        </a:spcAft>
                      </a:pPr>
                      <a:r>
                        <a:rPr lang="en-ZA" sz="1400" dirty="0" smtClean="0">
                          <a:solidFill>
                            <a:schemeClr val="tx1"/>
                          </a:solidFill>
                          <a:effectLst/>
                          <a:latin typeface="Arial Narrow" panose="020B0606020202030204" pitchFamily="34" charset="0"/>
                        </a:rPr>
                        <a:t>DTM:	Domestic Tourism Management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DPME</a:t>
                      </a: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Department of Planning, Monitoring and Evaluation</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EPWP:	Expanded Public Works Programme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FOSAD:	Forum of South African Directors- General</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FTE:	full-time equivalent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ICTSP:	Information Communication Technology Strategic Plan</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IRC:	Information Resource Centre</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KSIA:	King </a:t>
                      </a:r>
                      <a:r>
                        <a:rPr kumimoji="0" lang="en-ZA" sz="1400" b="1"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Shaka</a:t>
                      </a: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International Airport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MOA:	memorandum of agreement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MOU:	memorandum of understanding</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600" cap="none" spc="0" normalizeH="0" baseline="0" noProof="0" dirty="0" smtClean="0">
                          <a:ln>
                            <a:noFill/>
                          </a:ln>
                          <a:solidFill>
                            <a:prstClr val="black"/>
                          </a:solidFill>
                          <a:effectLst/>
                          <a:uLnTx/>
                          <a:uFillTx/>
                          <a:latin typeface="Arial Narrow" panose="020B0606020202030204" pitchFamily="34" charset="0"/>
                          <a:ea typeface="+mn-ea"/>
                          <a:cs typeface="+mn-cs"/>
                        </a:rPr>
                        <a:t> </a:t>
                      </a: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NT:	National Treasury</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NTCE:	National Tourism Careers Expo</a:t>
                      </a:r>
                    </a:p>
                  </a:txBody>
                  <a:tcPr marL="57050" marR="57050" marT="0" marB="0">
                    <a:solidFill>
                      <a:schemeClr val="bg1"/>
                    </a:solidFill>
                  </a:tcPr>
                </a:tc>
                <a:tc>
                  <a:txBody>
                    <a:bodyPr/>
                    <a:lstStyle/>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NTIG:	national tourism information</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gateway</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NTIMS:	National Tourism Information and Monitoring System</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NTSS:	National Tourism Sector Strategy</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ODG:	Office of Director-General</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ORTIA:	OR Tambo International Airport</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RMC:	Risk Management Committee</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SANS:	South African National Standard</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SAT:	South African Tourism</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SEIA:	socio-economic impact</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assessment</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SLA:	service-level agreement</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SMS:	senior management service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SP:	Strategic Plan</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SRI:	Social Responsibility </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Implementation</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STR:	State of Tourism Report</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TEP:	Tourism Enterprise Partnership</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UA:	universal access</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VIC:	visitor information centre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WHS:	world heritage site</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WSP:	Workplace Skills Plan</a:t>
                      </a:r>
                      <a:endPar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a:spcAft>
                          <a:spcPts val="0"/>
                        </a:spcAft>
                      </a:pPr>
                      <a:endParaRPr lang="en-ZA" sz="14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7050" marR="57050" marT="0" marB="0">
                    <a:solidFill>
                      <a:schemeClr val="bg1"/>
                    </a:solidFill>
                  </a:tcPr>
                </a:tc>
              </a:tr>
            </a:tbl>
          </a:graphicData>
        </a:graphic>
      </p:graphicFrame>
      <p:sp>
        <p:nvSpPr>
          <p:cNvPr id="5" name="Footer Placeholder 1"/>
          <p:cNvSpPr>
            <a:spLocks noGrp="1"/>
          </p:cNvSpPr>
          <p:nvPr>
            <p:ph type="ftr" sz="quarter" idx="11"/>
          </p:nvPr>
        </p:nvSpPr>
        <p:spPr>
          <a:xfrm>
            <a:off x="3124200" y="6448425"/>
            <a:ext cx="3048000" cy="273050"/>
          </a:xfrm>
        </p:spPr>
        <p:txBody>
          <a:bodyPr/>
          <a:lstStyle/>
          <a:p>
            <a:r>
              <a:rPr lang="en-ZA" dirty="0" smtClean="0"/>
              <a:t>2016-17 Quarter 1 Report - Preliminary Data</a:t>
            </a:r>
            <a:endParaRPr lang="en-ZA" dirty="0"/>
          </a:p>
        </p:txBody>
      </p:sp>
    </p:spTree>
    <p:extLst>
      <p:ext uri="{BB962C8B-B14F-4D97-AF65-F5344CB8AC3E}">
        <p14:creationId xmlns:p14="http://schemas.microsoft.com/office/powerpoint/2010/main" val="2129144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705600" cy="457200"/>
          </a:xfrm>
        </p:spPr>
        <p:txBody>
          <a:bodyPr rtlCol="0">
            <a:normAutofit fontScale="90000"/>
          </a:bodyPr>
          <a:lstStyle/>
          <a:p>
            <a:pPr>
              <a:defRPr/>
            </a:pPr>
            <a:r>
              <a:rPr lang="en-US" sz="2800" b="1" kern="0" dirty="0" smtClean="0">
                <a:solidFill>
                  <a:prstClr val="black"/>
                </a:solidFill>
                <a:latin typeface="Arial Narrow" pitchFamily="34" charset="0"/>
              </a:rPr>
              <a:t>2016/17 QUARTER 1 PERFORMANCE</a:t>
            </a:r>
            <a:endParaRPr lang="en-US" sz="2800" b="1" kern="0" dirty="0">
              <a:solidFill>
                <a:prstClr val="black"/>
              </a:solidFill>
              <a:latin typeface="Arial Narrow" pitchFamily="34" charset="0"/>
            </a:endParaRPr>
          </a:p>
        </p:txBody>
      </p:sp>
      <p:sp>
        <p:nvSpPr>
          <p:cNvPr id="51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58BD54F-2B25-4ECE-96ED-9198A1AE091E}" type="slidenum">
              <a:rPr lang="en-ZA" altLang="en-US" sz="1200" smtClean="0">
                <a:solidFill>
                  <a:srgbClr val="898989"/>
                </a:solidFill>
              </a:rPr>
              <a:pPr>
                <a:spcBef>
                  <a:spcPct val="0"/>
                </a:spcBef>
                <a:buFontTx/>
                <a:buNone/>
              </a:pPr>
              <a:t>7</a:t>
            </a:fld>
            <a:endParaRPr lang="en-ZA" altLang="en-US" sz="1200" smtClean="0">
              <a:solidFill>
                <a:srgbClr val="898989"/>
              </a:solidFill>
            </a:endParaRPr>
          </a:p>
        </p:txBody>
      </p:sp>
      <p:graphicFrame>
        <p:nvGraphicFramePr>
          <p:cNvPr id="7" name="Content Placeholder 5"/>
          <p:cNvGraphicFramePr>
            <a:graphicFrameLocks/>
          </p:cNvGraphicFramePr>
          <p:nvPr/>
        </p:nvGraphicFramePr>
        <p:xfrm>
          <a:off x="1868488" y="990600"/>
          <a:ext cx="7108826" cy="4530725"/>
        </p:xfrm>
        <a:graphic>
          <a:graphicData uri="http://schemas.openxmlformats.org/drawingml/2006/table">
            <a:tbl>
              <a:tblPr firstRow="1" bandRow="1">
                <a:tableStyleId>{5C22544A-7EE6-4342-B048-85BDC9FD1C3A}</a:tableStyleId>
              </a:tblPr>
              <a:tblGrid>
                <a:gridCol w="1421765"/>
                <a:gridCol w="1473835"/>
                <a:gridCol w="1447800"/>
                <a:gridCol w="1447800"/>
                <a:gridCol w="1317626"/>
              </a:tblGrid>
              <a:tr h="945034">
                <a:tc rowSpan="2">
                  <a:txBody>
                    <a:bodyPr/>
                    <a:lstStyle/>
                    <a:p>
                      <a:pPr algn="ctr"/>
                      <a:r>
                        <a:rPr lang="en-US" sz="1400" dirty="0" smtClean="0">
                          <a:solidFill>
                            <a:schemeClr val="tx1"/>
                          </a:solidFill>
                          <a:latin typeface="Arial Narrow" pitchFamily="34" charset="0"/>
                        </a:rPr>
                        <a:t>Branches</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pPr algn="ctr"/>
                      <a:r>
                        <a:rPr lang="en-US" sz="1400" dirty="0" smtClean="0">
                          <a:solidFill>
                            <a:schemeClr val="tx1"/>
                          </a:solidFill>
                          <a:latin typeface="Arial Narrow" pitchFamily="34" charset="0"/>
                        </a:rPr>
                        <a:t>Achieved</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pPr algn="ctr"/>
                      <a:r>
                        <a:rPr lang="en-US" sz="1400" dirty="0" smtClean="0">
                          <a:solidFill>
                            <a:schemeClr val="tx1"/>
                          </a:solidFill>
                          <a:latin typeface="Arial Narrow" pitchFamily="34" charset="0"/>
                        </a:rPr>
                        <a:t>Not  achieved; sig</a:t>
                      </a:r>
                      <a:r>
                        <a:rPr lang="en-US" sz="1400" baseline="0" dirty="0" smtClean="0">
                          <a:solidFill>
                            <a:schemeClr val="tx1"/>
                          </a:solidFill>
                          <a:latin typeface="Arial Narrow" pitchFamily="34" charset="0"/>
                        </a:rPr>
                        <a:t>nificant work done</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pPr algn="ctr"/>
                      <a:r>
                        <a:rPr lang="en-US" sz="1400" dirty="0" smtClean="0">
                          <a:solidFill>
                            <a:schemeClr val="tx1"/>
                          </a:solidFill>
                          <a:latin typeface="Arial Narrow" pitchFamily="34" charset="0"/>
                        </a:rPr>
                        <a:t>Not achieved; intervention required</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pPr algn="ctr"/>
                      <a:r>
                        <a:rPr lang="en-US" sz="1400" dirty="0" smtClean="0">
                          <a:solidFill>
                            <a:schemeClr val="tx1"/>
                          </a:solidFill>
                          <a:latin typeface="Arial Narrow" pitchFamily="34" charset="0"/>
                        </a:rPr>
                        <a:t>Insufficient information  to express opinion</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r>
              <a:tr h="358816">
                <a:tc vMerge="1">
                  <a:txBody>
                    <a:bodyPr/>
                    <a:lstStyle/>
                    <a:p>
                      <a:pPr algn="just"/>
                      <a:endParaRPr lang="en-US" sz="1400" dirty="0">
                        <a:solidFill>
                          <a:schemeClr val="tx2"/>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300"/>
                    </a:solidFill>
                  </a:tcPr>
                </a:tc>
              </a:tr>
              <a:tr h="554541">
                <a:tc>
                  <a:txBody>
                    <a:bodyPr/>
                    <a:lstStyle/>
                    <a:p>
                      <a:pPr algn="just"/>
                      <a:r>
                        <a:rPr lang="en-US" sz="1400" b="1" dirty="0" smtClean="0">
                          <a:solidFill>
                            <a:schemeClr val="tx1"/>
                          </a:solidFill>
                          <a:latin typeface="Arial Narrow" pitchFamily="34" charset="0"/>
                        </a:rPr>
                        <a:t>Chief Operating Officer</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1400" dirty="0" smtClean="0">
                          <a:solidFill>
                            <a:schemeClr val="tx1"/>
                          </a:solidFill>
                          <a:latin typeface="Arial Narrow" pitchFamily="34" charset="0"/>
                        </a:rPr>
                        <a:t>85.00% (17 of 20)</a:t>
                      </a:r>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1400" dirty="0" smtClean="0">
                          <a:solidFill>
                            <a:schemeClr val="tx1"/>
                          </a:solidFill>
                          <a:latin typeface="Arial Narrow" pitchFamily="34" charset="0"/>
                        </a:rPr>
                        <a:t>10.00% (2 of 20)</a:t>
                      </a:r>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1400" dirty="0" smtClean="0">
                          <a:solidFill>
                            <a:schemeClr val="tx1"/>
                          </a:solidFill>
                          <a:latin typeface="Arial Narrow" pitchFamily="34" charset="0"/>
                        </a:rPr>
                        <a:t>5.00% (1 of 20)</a:t>
                      </a:r>
                    </a:p>
                    <a:p>
                      <a:pPr algn="just"/>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1400" dirty="0" smtClean="0">
                          <a:solidFill>
                            <a:schemeClr val="tx1"/>
                          </a:solidFill>
                          <a:latin typeface="Arial Narrow" pitchFamily="34" charset="0"/>
                        </a:rPr>
                        <a:t>0.00%</a:t>
                      </a:r>
                      <a:r>
                        <a:rPr lang="en-US" sz="1400" baseline="0" dirty="0" smtClean="0">
                          <a:solidFill>
                            <a:schemeClr val="tx1"/>
                          </a:solidFill>
                          <a:latin typeface="Arial Narrow" pitchFamily="34" charset="0"/>
                        </a:rPr>
                        <a:t> </a:t>
                      </a:r>
                      <a:r>
                        <a:rPr lang="en-US" sz="1400" dirty="0" smtClean="0">
                          <a:solidFill>
                            <a:schemeClr val="tx1"/>
                          </a:solidFill>
                          <a:latin typeface="Arial Narrow" pitchFamily="34" charset="0"/>
                        </a:rPr>
                        <a:t>(0 of 20)</a:t>
                      </a:r>
                    </a:p>
                    <a:p>
                      <a:pPr algn="just"/>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31613">
                <a:tc>
                  <a:txBody>
                    <a:bodyPr/>
                    <a:lstStyle/>
                    <a:p>
                      <a:pPr algn="just"/>
                      <a:r>
                        <a:rPr lang="en-US" sz="1400" b="1" dirty="0" smtClean="0">
                          <a:solidFill>
                            <a:schemeClr val="tx1"/>
                          </a:solidFill>
                          <a:latin typeface="Arial Narrow" pitchFamily="34" charset="0"/>
                        </a:rPr>
                        <a:t>Policy &amp; Knowledge Services</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en-US" sz="1400" dirty="0" smtClean="0">
                          <a:solidFill>
                            <a:schemeClr val="tx1"/>
                          </a:solidFill>
                          <a:latin typeface="Arial Narrow" pitchFamily="34" charset="0"/>
                        </a:rPr>
                        <a:t>83.78% (31 of 37)</a:t>
                      </a:r>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en-US" sz="1400" dirty="0" smtClean="0">
                          <a:solidFill>
                            <a:schemeClr val="tx1"/>
                          </a:solidFill>
                          <a:latin typeface="Arial Narrow" pitchFamily="34" charset="0"/>
                        </a:rPr>
                        <a:t>16.22% (6 of 37)</a:t>
                      </a:r>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en-US" sz="1400" dirty="0" smtClean="0">
                          <a:solidFill>
                            <a:schemeClr val="tx1"/>
                          </a:solidFill>
                          <a:latin typeface="Arial Narrow" pitchFamily="34" charset="0"/>
                        </a:rPr>
                        <a:t>0.00% (0 of 37)</a:t>
                      </a:r>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en-US" sz="1400" dirty="0" smtClean="0">
                          <a:solidFill>
                            <a:schemeClr val="tx1"/>
                          </a:solidFill>
                          <a:latin typeface="Arial Narrow" pitchFamily="34" charset="0"/>
                        </a:rPr>
                        <a:t>0.00% (0 of 37)</a:t>
                      </a:r>
                    </a:p>
                    <a:p>
                      <a:pPr algn="just"/>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782879">
                <a:tc>
                  <a:txBody>
                    <a:bodyPr/>
                    <a:lstStyle/>
                    <a:p>
                      <a:pPr algn="just"/>
                      <a:r>
                        <a:rPr lang="en-US" sz="1400" b="1" dirty="0" smtClean="0">
                          <a:solidFill>
                            <a:schemeClr val="tx1"/>
                          </a:solidFill>
                          <a:latin typeface="Arial Narrow" pitchFamily="34" charset="0"/>
                        </a:rPr>
                        <a:t>International</a:t>
                      </a:r>
                      <a:r>
                        <a:rPr lang="en-US" sz="1400" b="1" baseline="0" dirty="0" smtClean="0">
                          <a:solidFill>
                            <a:schemeClr val="tx1"/>
                          </a:solidFill>
                          <a:latin typeface="Arial Narrow" pitchFamily="34" charset="0"/>
                        </a:rPr>
                        <a:t> Tourism Management</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1400" dirty="0" smtClean="0">
                          <a:solidFill>
                            <a:schemeClr val="tx1"/>
                          </a:solidFill>
                          <a:latin typeface="Arial Narrow" pitchFamily="34" charset="0"/>
                        </a:rPr>
                        <a:t>84.62% (11 of 13)</a:t>
                      </a:r>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1400" dirty="0" smtClean="0">
                          <a:solidFill>
                            <a:schemeClr val="tx1"/>
                          </a:solidFill>
                          <a:latin typeface="Arial Narrow" pitchFamily="34" charset="0"/>
                        </a:rPr>
                        <a:t>7.69% (1 of 13)</a:t>
                      </a:r>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1400" dirty="0" smtClean="0">
                          <a:solidFill>
                            <a:schemeClr val="tx1"/>
                          </a:solidFill>
                          <a:latin typeface="Arial Narrow" pitchFamily="34" charset="0"/>
                        </a:rPr>
                        <a:t>7.69%</a:t>
                      </a:r>
                      <a:r>
                        <a:rPr lang="en-US" sz="1400" baseline="0" dirty="0" smtClean="0">
                          <a:solidFill>
                            <a:schemeClr val="tx1"/>
                          </a:solidFill>
                          <a:latin typeface="Arial Narrow" pitchFamily="34" charset="0"/>
                        </a:rPr>
                        <a:t> </a:t>
                      </a:r>
                      <a:r>
                        <a:rPr lang="en-US" sz="1400" dirty="0" smtClean="0">
                          <a:solidFill>
                            <a:schemeClr val="tx1"/>
                          </a:solidFill>
                          <a:latin typeface="Arial Narrow" pitchFamily="34" charset="0"/>
                        </a:rPr>
                        <a:t>(1 of 13)</a:t>
                      </a:r>
                    </a:p>
                    <a:p>
                      <a:pPr algn="just"/>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1400" dirty="0" smtClean="0">
                          <a:solidFill>
                            <a:schemeClr val="tx1"/>
                          </a:solidFill>
                          <a:latin typeface="Arial Narrow" pitchFamily="34" charset="0"/>
                        </a:rPr>
                        <a:t>0.00% (0 of 13)</a:t>
                      </a:r>
                    </a:p>
                    <a:p>
                      <a:pPr algn="just"/>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31639">
                <a:tc>
                  <a:txBody>
                    <a:bodyPr/>
                    <a:lstStyle/>
                    <a:p>
                      <a:pPr algn="just"/>
                      <a:r>
                        <a:rPr lang="en-US" sz="1400" b="1" dirty="0" smtClean="0">
                          <a:solidFill>
                            <a:schemeClr val="tx1"/>
                          </a:solidFill>
                          <a:latin typeface="Arial Narrow" pitchFamily="34" charset="0"/>
                        </a:rPr>
                        <a:t>Domestic Tourism Management </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en-US" sz="1400" dirty="0" smtClean="0">
                          <a:solidFill>
                            <a:schemeClr val="tx1"/>
                          </a:solidFill>
                          <a:latin typeface="Arial Narrow" pitchFamily="34" charset="0"/>
                        </a:rPr>
                        <a:t>52.38% (11 of 21) </a:t>
                      </a:r>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en-US" sz="1400" dirty="0" smtClean="0">
                          <a:solidFill>
                            <a:schemeClr val="tx1"/>
                          </a:solidFill>
                          <a:latin typeface="Arial Narrow" pitchFamily="34" charset="0"/>
                        </a:rPr>
                        <a:t>9.52% (2 of 21)</a:t>
                      </a:r>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en-US" sz="1400" dirty="0" smtClean="0">
                          <a:solidFill>
                            <a:schemeClr val="tx1"/>
                          </a:solidFill>
                          <a:latin typeface="Arial Narrow" pitchFamily="34" charset="0"/>
                        </a:rPr>
                        <a:t>38.10% (8 of 21)</a:t>
                      </a:r>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r>
                        <a:rPr lang="en-US" sz="1400" dirty="0" smtClean="0">
                          <a:solidFill>
                            <a:schemeClr val="tx1"/>
                          </a:solidFill>
                          <a:latin typeface="Arial Narrow" pitchFamily="34" charset="0"/>
                        </a:rPr>
                        <a:t>0.00% (0 of 21)</a:t>
                      </a:r>
                    </a:p>
                    <a:p>
                      <a:pPr algn="just"/>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26203">
                <a:tc>
                  <a:txBody>
                    <a:bodyPr/>
                    <a:lstStyle/>
                    <a:p>
                      <a:pPr algn="just"/>
                      <a:r>
                        <a:rPr lang="en-US" sz="1400" b="1" dirty="0" smtClean="0">
                          <a:solidFill>
                            <a:schemeClr val="tx1"/>
                          </a:solidFill>
                          <a:latin typeface="Arial Narrow" pitchFamily="34" charset="0"/>
                        </a:rPr>
                        <a:t>Total</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1400" b="1" dirty="0" smtClean="0">
                          <a:solidFill>
                            <a:schemeClr val="tx1"/>
                          </a:solidFill>
                          <a:latin typeface="Arial Narrow" pitchFamily="34" charset="0"/>
                        </a:rPr>
                        <a:t> 76.92% (70 of</a:t>
                      </a:r>
                      <a:r>
                        <a:rPr lang="en-US" sz="1400" b="1" baseline="0" dirty="0" smtClean="0">
                          <a:solidFill>
                            <a:schemeClr val="tx1"/>
                          </a:solidFill>
                          <a:latin typeface="Arial Narrow" pitchFamily="34" charset="0"/>
                        </a:rPr>
                        <a:t> 91)</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1400" b="1" dirty="0" smtClean="0">
                          <a:solidFill>
                            <a:schemeClr val="tx1"/>
                          </a:solidFill>
                          <a:latin typeface="Arial Narrow" pitchFamily="34" charset="0"/>
                        </a:rPr>
                        <a:t>12.09% (11</a:t>
                      </a:r>
                      <a:r>
                        <a:rPr lang="en-US" sz="1400" b="1" baseline="0" dirty="0" smtClean="0">
                          <a:solidFill>
                            <a:schemeClr val="tx1"/>
                          </a:solidFill>
                          <a:latin typeface="Arial Narrow" pitchFamily="34" charset="0"/>
                        </a:rPr>
                        <a:t> of 91)</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1400" b="1" baseline="0" dirty="0" smtClean="0">
                          <a:solidFill>
                            <a:schemeClr val="tx1"/>
                          </a:solidFill>
                          <a:latin typeface="Arial Narrow" pitchFamily="34" charset="0"/>
                        </a:rPr>
                        <a:t> 10.99% </a:t>
                      </a:r>
                      <a:r>
                        <a:rPr lang="en-US" sz="1400" b="1" dirty="0" smtClean="0">
                          <a:solidFill>
                            <a:schemeClr val="tx1"/>
                          </a:solidFill>
                          <a:latin typeface="Arial Narrow" pitchFamily="34" charset="0"/>
                        </a:rPr>
                        <a:t>(10 of 91)</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r>
                        <a:rPr lang="en-US" sz="1400" b="1" dirty="0" smtClean="0">
                          <a:solidFill>
                            <a:schemeClr val="tx1"/>
                          </a:solidFill>
                          <a:latin typeface="Arial Narrow" pitchFamily="34" charset="0"/>
                        </a:rPr>
                        <a:t>0.00% (0 of 91)</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3" name="Footer Placeholder 2"/>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5798492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r="80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676399" y="1484313"/>
            <a:ext cx="7086601" cy="2520950"/>
          </a:xfrm>
        </p:spPr>
        <p:txBody>
          <a:bodyPr>
            <a:normAutofit/>
          </a:bodyPr>
          <a:lstStyle/>
          <a:p>
            <a:pPr eaLnBrk="1" hangingPunct="1"/>
            <a:r>
              <a:rPr lang="en-US" sz="4000" b="1" dirty="0" smtClean="0">
                <a:latin typeface="Arial Narrow" pitchFamily="34" charset="0"/>
              </a:rPr>
              <a:t>Thank You</a:t>
            </a:r>
          </a:p>
        </p:txBody>
      </p:sp>
      <p:sp>
        <p:nvSpPr>
          <p:cNvPr id="2" name="Footer Placeholder 1"/>
          <p:cNvSpPr>
            <a:spLocks noGrp="1"/>
          </p:cNvSpPr>
          <p:nvPr>
            <p:ph type="ftr" sz="quarter" idx="11"/>
          </p:nvPr>
        </p:nvSpPr>
        <p:spPr>
          <a:xfrm>
            <a:off x="3124200" y="6356350"/>
            <a:ext cx="3352800" cy="365125"/>
          </a:xfrm>
        </p:spPr>
        <p:txBody>
          <a:bodyPr/>
          <a:lstStyle/>
          <a:p>
            <a:r>
              <a:rPr lang="en-ZA" dirty="0" smtClean="0"/>
              <a:t>2016-17 Quarter 1 Report - Preliminary Data</a:t>
            </a:r>
            <a:endParaRPr lang="en-ZA" dirty="0"/>
          </a:p>
        </p:txBody>
      </p:sp>
      <p:sp>
        <p:nvSpPr>
          <p:cNvPr id="3" name="Slide Number Placeholder 2"/>
          <p:cNvSpPr>
            <a:spLocks noGrp="1"/>
          </p:cNvSpPr>
          <p:nvPr>
            <p:ph type="sldNum" sz="quarter" idx="12"/>
          </p:nvPr>
        </p:nvSpPr>
        <p:spPr/>
        <p:txBody>
          <a:bodyPr/>
          <a:lstStyle/>
          <a:p>
            <a:fld id="{E2F236E4-C43B-47D9-92F3-DF5FF92BE2C0}" type="slidenum">
              <a:rPr lang="en-ZA" smtClean="0"/>
              <a:pPr/>
              <a:t>70</a:t>
            </a:fld>
            <a:endParaRPr lang="en-ZA" dirty="0"/>
          </a:p>
        </p:txBody>
      </p:sp>
    </p:spTree>
    <p:extLst>
      <p:ext uri="{BB962C8B-B14F-4D97-AF65-F5344CB8AC3E}">
        <p14:creationId xmlns:p14="http://schemas.microsoft.com/office/powerpoint/2010/main" val="2475060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096000" cy="381000"/>
          </a:xfrm>
        </p:spPr>
        <p:txBody>
          <a:bodyPr rtlCol="0">
            <a:normAutofit fontScale="90000"/>
          </a:bodyPr>
          <a:lstStyle/>
          <a:p>
            <a:pPr>
              <a:defRPr/>
            </a:pPr>
            <a:r>
              <a:rPr lang="en-US" sz="2800" b="1" kern="0" dirty="0" smtClean="0">
                <a:latin typeface="Arial Narrow" pitchFamily="34" charset="0"/>
              </a:rPr>
              <a:t>Summary of Overall Performance</a:t>
            </a:r>
            <a:endParaRPr lang="en-ZA" sz="2800" b="1" kern="0" dirty="0">
              <a:latin typeface="Arial Narrow" pitchFamily="34" charset="0"/>
            </a:endParaRPr>
          </a:p>
        </p:txBody>
      </p:sp>
      <p:sp>
        <p:nvSpPr>
          <p:cNvPr id="6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4372BC-468F-4D8D-BBE1-0DF6843FB18A}" type="slidenum">
              <a:rPr lang="en-ZA" altLang="en-US" sz="1200" smtClean="0">
                <a:solidFill>
                  <a:srgbClr val="898989"/>
                </a:solidFill>
              </a:rPr>
              <a:pPr>
                <a:spcBef>
                  <a:spcPct val="0"/>
                </a:spcBef>
                <a:buFontTx/>
                <a:buNone/>
              </a:pPr>
              <a:t>8</a:t>
            </a:fld>
            <a:endParaRPr lang="en-ZA" altLang="en-US" sz="1200" smtClean="0">
              <a:solidFill>
                <a:srgbClr val="898989"/>
              </a:solidFill>
            </a:endParaRPr>
          </a:p>
        </p:txBody>
      </p:sp>
      <p:graphicFrame>
        <p:nvGraphicFramePr>
          <p:cNvPr id="6148" name="Chart 4"/>
          <p:cNvGraphicFramePr>
            <a:graphicFrameLocks/>
          </p:cNvGraphicFramePr>
          <p:nvPr/>
        </p:nvGraphicFramePr>
        <p:xfrm>
          <a:off x="2235200" y="939800"/>
          <a:ext cx="5969000" cy="4978400"/>
        </p:xfrm>
        <a:graphic>
          <a:graphicData uri="http://schemas.openxmlformats.org/presentationml/2006/ole">
            <mc:AlternateContent xmlns:mc="http://schemas.openxmlformats.org/markup-compatibility/2006">
              <mc:Choice xmlns:v="urn:schemas-microsoft-com:vml" Requires="v">
                <p:oleObj spid="_x0000_s1139" name="Chart" r:id="rId4" imgW="5974598" imgH="4980864" progId="Excel.Chart.8">
                  <p:embed/>
                </p:oleObj>
              </mc:Choice>
              <mc:Fallback>
                <p:oleObj name="Chart" r:id="rId4" imgW="5974598" imgH="4980864"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200" y="939800"/>
                        <a:ext cx="5969000" cy="497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386288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629400" cy="381000"/>
          </a:xfrm>
        </p:spPr>
        <p:txBody>
          <a:bodyPr rtlCol="0">
            <a:noAutofit/>
          </a:bodyPr>
          <a:lstStyle/>
          <a:p>
            <a:pPr eaLnBrk="1" hangingPunct="1">
              <a:spcBef>
                <a:spcPct val="20000"/>
              </a:spcBef>
              <a:defRPr/>
            </a:pPr>
            <a:r>
              <a:rPr lang="en-ZA" altLang="en-US" sz="2000" b="1" dirty="0" smtClean="0">
                <a:solidFill>
                  <a:prstClr val="black"/>
                </a:solidFill>
                <a:latin typeface="Arial Narrow" panose="020B0606020202030204" pitchFamily="34" charset="0"/>
                <a:ea typeface="+mn-ea"/>
                <a:cs typeface="+mn-cs"/>
              </a:rPr>
              <a:t>QUALIFICATION OF QUARTER 1 PERFORMANCE </a:t>
            </a:r>
            <a:endParaRPr lang="en-ZA" altLang="en-US" sz="2000" b="1" dirty="0">
              <a:solidFill>
                <a:prstClr val="black"/>
              </a:solidFill>
              <a:latin typeface="Arial Narrow" panose="020B0606020202030204" pitchFamily="34" charset="0"/>
              <a:ea typeface="+mn-ea"/>
              <a:cs typeface="+mn-cs"/>
            </a:endParaRPr>
          </a:p>
        </p:txBody>
      </p:sp>
      <p:sp>
        <p:nvSpPr>
          <p:cNvPr id="256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951EE7-E3F8-43DD-B820-BBC670A25832}" type="slidenum">
              <a:rPr lang="en-ZA" altLang="en-US" sz="1200" smtClean="0">
                <a:solidFill>
                  <a:srgbClr val="898989"/>
                </a:solidFill>
              </a:rPr>
              <a:pPr>
                <a:spcBef>
                  <a:spcPct val="0"/>
                </a:spcBef>
                <a:buFontTx/>
                <a:buNone/>
              </a:pPr>
              <a:t>9</a:t>
            </a:fld>
            <a:endParaRPr lang="en-ZA" altLang="en-US" sz="1200" dirty="0" smtClean="0">
              <a:solidFill>
                <a:srgbClr val="898989"/>
              </a:solidFill>
            </a:endParaRPr>
          </a:p>
        </p:txBody>
      </p:sp>
      <p:graphicFrame>
        <p:nvGraphicFramePr>
          <p:cNvPr id="8" name="Table 7"/>
          <p:cNvGraphicFramePr>
            <a:graphicFrameLocks noGrp="1"/>
          </p:cNvGraphicFramePr>
          <p:nvPr>
            <p:extLst/>
          </p:nvPr>
        </p:nvGraphicFramePr>
        <p:xfrm>
          <a:off x="1905000" y="914400"/>
          <a:ext cx="6781800" cy="3493072"/>
        </p:xfrm>
        <a:graphic>
          <a:graphicData uri="http://schemas.openxmlformats.org/drawingml/2006/table">
            <a:tbl>
              <a:tblPr firstRow="1" firstCol="1" bandRow="1">
                <a:tableStyleId>{5C22544A-7EE6-4342-B048-85BDC9FD1C3A}</a:tableStyleId>
              </a:tblPr>
              <a:tblGrid>
                <a:gridCol w="1219200"/>
                <a:gridCol w="3581401"/>
                <a:gridCol w="1981199"/>
              </a:tblGrid>
              <a:tr h="423888">
                <a:tc>
                  <a:txBody>
                    <a:bodyPr/>
                    <a:lstStyle/>
                    <a:p>
                      <a:pPr algn="ctr">
                        <a:lnSpc>
                          <a:spcPct val="107000"/>
                        </a:lnSpc>
                        <a:spcAft>
                          <a:spcPts val="0"/>
                        </a:spcAft>
                      </a:pPr>
                      <a:r>
                        <a:rPr lang="en-ZA" sz="1600" dirty="0">
                          <a:effectLst/>
                          <a:latin typeface="Arial Narrow" panose="020B0606020202030204" pitchFamily="34" charset="0"/>
                        </a:rPr>
                        <a:t>PROGRAMME </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376" marR="42376" marT="0" marB="0"/>
                </a:tc>
                <a:tc>
                  <a:txBody>
                    <a:bodyPr/>
                    <a:lstStyle/>
                    <a:p>
                      <a:pPr algn="ctr">
                        <a:lnSpc>
                          <a:spcPct val="107000"/>
                        </a:lnSpc>
                        <a:spcAft>
                          <a:spcPts val="0"/>
                        </a:spcAft>
                      </a:pPr>
                      <a:r>
                        <a:rPr lang="en-ZA" sz="1600" dirty="0">
                          <a:effectLst/>
                          <a:latin typeface="Arial Narrow" panose="020B0606020202030204" pitchFamily="34" charset="0"/>
                        </a:rPr>
                        <a:t>TARGETS PARTIALLY ACHIEVED </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376" marR="42376" marT="0" marB="0"/>
                </a:tc>
                <a:tc>
                  <a:txBody>
                    <a:bodyPr/>
                    <a:lstStyle/>
                    <a:p>
                      <a:pPr algn="ctr">
                        <a:lnSpc>
                          <a:spcPct val="107000"/>
                        </a:lnSpc>
                        <a:spcAft>
                          <a:spcPts val="0"/>
                        </a:spcAft>
                      </a:pPr>
                      <a:r>
                        <a:rPr lang="en-ZA" sz="1600" dirty="0" smtClean="0">
                          <a:effectLst/>
                          <a:latin typeface="Arial Narrow" panose="020B0606020202030204" pitchFamily="34" charset="0"/>
                          <a:ea typeface="Calibri" panose="020F0502020204030204" pitchFamily="34" charset="0"/>
                          <a:cs typeface="Times New Roman" panose="02020603050405020304" pitchFamily="18" charset="0"/>
                        </a:rPr>
                        <a:t>TARGETS NOT ACHIEVED</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376" marR="42376" marT="0" marB="0"/>
                </a:tc>
              </a:tr>
              <a:tr h="198102">
                <a:tc rowSpan="3">
                  <a:txBody>
                    <a:bodyPr/>
                    <a:lstStyle/>
                    <a:p>
                      <a:pPr>
                        <a:lnSpc>
                          <a:spcPct val="107000"/>
                        </a:lnSpc>
                        <a:spcAft>
                          <a:spcPts val="0"/>
                        </a:spcAft>
                      </a:pPr>
                      <a:r>
                        <a:rPr lang="en-ZA" sz="1600" dirty="0">
                          <a:effectLst/>
                          <a:latin typeface="Arial Narrow" panose="020B0606020202030204" pitchFamily="34" charset="0"/>
                        </a:rPr>
                        <a:t>1: COO</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a:txBody>
                    <a:bodyPr/>
                    <a:lstStyle/>
                    <a:p>
                      <a:pPr algn="ctr">
                        <a:spcAft>
                          <a:spcPts val="0"/>
                        </a:spcAft>
                      </a:pPr>
                      <a:r>
                        <a:rPr lang="en-US" sz="1600" b="1" kern="1200" dirty="0" smtClean="0">
                          <a:effectLst/>
                          <a:latin typeface="Arial Narrow" panose="020B0606020202030204" pitchFamily="34" charset="0"/>
                        </a:rPr>
                        <a:t>2 </a:t>
                      </a:r>
                      <a:r>
                        <a:rPr lang="en-US" sz="1600" b="1" kern="1200" dirty="0">
                          <a:effectLst/>
                          <a:latin typeface="Arial Narrow" panose="020B0606020202030204" pitchFamily="34" charset="0"/>
                        </a:rPr>
                        <a:t>of </a:t>
                      </a:r>
                      <a:r>
                        <a:rPr lang="en-US" sz="1600" b="1" kern="1200" dirty="0" smtClean="0">
                          <a:effectLst/>
                          <a:latin typeface="Arial Narrow" panose="020B0606020202030204" pitchFamily="34" charset="0"/>
                        </a:rPr>
                        <a:t>20 Milestones </a:t>
                      </a:r>
                      <a:r>
                        <a:rPr lang="en-US" sz="1600" b="1" kern="1200" dirty="0">
                          <a:effectLst/>
                          <a:latin typeface="Arial Narrow" panose="020B0606020202030204" pitchFamily="34" charset="0"/>
                        </a:rPr>
                        <a:t>or </a:t>
                      </a:r>
                      <a:r>
                        <a:rPr lang="en-US" sz="1600" b="1" kern="1200" dirty="0" smtClean="0">
                          <a:effectLst/>
                          <a:latin typeface="Arial Narrow" panose="020B0606020202030204" pitchFamily="34" charset="0"/>
                        </a:rPr>
                        <a:t>10:00%</a:t>
                      </a:r>
                      <a:endParaRPr lang="en-ZA" sz="1600" b="1" dirty="0">
                        <a:effectLst/>
                        <a:latin typeface="Arial Narrow" panose="020B0606020202030204" pitchFamily="34" charset="0"/>
                        <a:ea typeface="Times New Roman" panose="02020603050405020304" pitchFamily="18" charset="0"/>
                      </a:endParaRPr>
                    </a:p>
                  </a:txBody>
                  <a:tcPr marL="42376" marR="42376" marT="0" marB="0"/>
                </a:tc>
                <a:tc>
                  <a:txBody>
                    <a:bodyPr/>
                    <a:lstStyle/>
                    <a:p>
                      <a:pPr algn="ctr">
                        <a:spcAft>
                          <a:spcPts val="0"/>
                        </a:spcAft>
                      </a:pPr>
                      <a:r>
                        <a:rPr lang="en-ZA" sz="1600" b="1" dirty="0" smtClean="0">
                          <a:effectLst/>
                          <a:latin typeface="Arial Narrow" panose="020B0606020202030204" pitchFamily="34" charset="0"/>
                          <a:ea typeface="Times New Roman" panose="02020603050405020304" pitchFamily="18" charset="0"/>
                        </a:rPr>
                        <a:t>1 of</a:t>
                      </a:r>
                      <a:r>
                        <a:rPr lang="en-ZA" sz="1600" b="1" baseline="0" dirty="0" smtClean="0">
                          <a:effectLst/>
                          <a:latin typeface="Arial Narrow" panose="020B0606020202030204" pitchFamily="34" charset="0"/>
                          <a:ea typeface="Times New Roman" panose="02020603050405020304" pitchFamily="18" charset="0"/>
                        </a:rPr>
                        <a:t> 20 Milestones or 5.00%</a:t>
                      </a:r>
                      <a:endParaRPr lang="en-ZA" sz="1600" b="1" dirty="0">
                        <a:effectLst/>
                        <a:latin typeface="Arial Narrow" panose="020B0606020202030204" pitchFamily="34" charset="0"/>
                        <a:ea typeface="Times New Roman" panose="02020603050405020304" pitchFamily="18" charset="0"/>
                      </a:endParaRPr>
                    </a:p>
                  </a:txBody>
                  <a:tcPr marL="42376" marR="42376" marT="0" marB="0"/>
                </a:tc>
              </a:tr>
              <a:tr h="635832">
                <a:tc vMerge="1">
                  <a:txBody>
                    <a:bodyPr/>
                    <a:lstStyle/>
                    <a:p>
                      <a:endParaRPr lang="en-ZA"/>
                    </a:p>
                  </a:txBody>
                  <a:tcPr/>
                </a:tc>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US"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Maintenance of a minimum of 49.3% women representation in SMS against a target of  50%, and </a:t>
                      </a: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4.7% representation for people with disabilities against the target of 5%.</a:t>
                      </a:r>
                    </a:p>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marL="42376" marR="86400" marT="0" marB="0"/>
                </a:tc>
                <a:tc row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Narrow"/>
                          <a:ea typeface="+mn-ea"/>
                          <a:cs typeface="+mn-cs"/>
                        </a:rPr>
                        <a:t>Draft regulations not approved. </a:t>
                      </a:r>
                    </a:p>
                    <a:p>
                      <a:pPr marL="0" lvl="0" indent="0" algn="just">
                        <a:lnSpc>
                          <a:spcPct val="107000"/>
                        </a:lnSpc>
                        <a:spcAft>
                          <a:spcPts val="0"/>
                        </a:spcAft>
                        <a:buFont typeface="Symbol" panose="05050102010706020507" pitchFamily="18" charset="2"/>
                        <a:buNone/>
                      </a:pPr>
                      <a:endParaRPr lang="en-ZA" sz="1600" dirty="0">
                        <a:effectLst/>
                        <a:latin typeface="Arial Narrow" panose="020B0606020202030204" pitchFamily="34" charset="0"/>
                      </a:endParaRPr>
                    </a:p>
                  </a:txBody>
                  <a:tcPr marL="42376" marR="86400" marT="0" marB="0"/>
                </a:tc>
              </a:tr>
              <a:tr h="635832">
                <a:tc vMerge="1">
                  <a:txBody>
                    <a:bodyPr/>
                    <a:lstStyle/>
                    <a:p>
                      <a:pPr>
                        <a:lnSpc>
                          <a:spcPct val="107000"/>
                        </a:lnSpc>
                        <a:spcAft>
                          <a:spcPts val="0"/>
                        </a:spcAft>
                      </a:pPr>
                      <a:endParaRPr lang="en-ZA"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00" marR="42376" marT="0" marB="0"/>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Narrow"/>
                          <a:ea typeface="+mn-ea"/>
                          <a:cs typeface="+mn-cs"/>
                        </a:rPr>
                        <a:t>85% implementation of Q1 requirements of the annual implementation plan of the Departments communication strategy, against the target of 100%</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Arial Narrow"/>
                        <a:ea typeface="+mn-ea"/>
                        <a:cs typeface="+mn-cs"/>
                      </a:endParaRPr>
                    </a:p>
                  </a:txBody>
                  <a:tcPr marL="42376" marR="86400" marT="0" marB="0"/>
                </a:tc>
                <a:tc vMerge="1">
                  <a:txBody>
                    <a:bodyPr/>
                    <a:lstStyle/>
                    <a:p>
                      <a:pPr marL="0" lvl="0" indent="0" algn="just">
                        <a:lnSpc>
                          <a:spcPct val="107000"/>
                        </a:lnSpc>
                        <a:spcAft>
                          <a:spcPts val="0"/>
                        </a:spcAft>
                        <a:buFont typeface="Symbol" panose="05050102010706020507" pitchFamily="18" charset="2"/>
                        <a:buNone/>
                      </a:pPr>
                      <a:endParaRPr lang="en-ZA" sz="1300" dirty="0">
                        <a:effectLst/>
                        <a:latin typeface="Arial Narrow" panose="020B0606020202030204" pitchFamily="34" charset="0"/>
                      </a:endParaRPr>
                    </a:p>
                  </a:txBody>
                  <a:tcPr marL="42376" marR="86400" marT="0" marB="0"/>
                </a:tc>
              </a:tr>
            </a:tbl>
          </a:graphicData>
        </a:graphic>
      </p:graphicFrame>
      <p:sp>
        <p:nvSpPr>
          <p:cNvPr id="3" name="Footer Placeholder 2"/>
          <p:cNvSpPr>
            <a:spLocks noGrp="1"/>
          </p:cNvSpPr>
          <p:nvPr>
            <p:ph type="ftr" sz="quarter" idx="11"/>
          </p:nvPr>
        </p:nvSpPr>
        <p:spPr>
          <a:xfrm>
            <a:off x="3124200" y="6356350"/>
            <a:ext cx="2971800" cy="365125"/>
          </a:xfrm>
        </p:spPr>
        <p:txBody>
          <a:bodyPr/>
          <a:lstStyle/>
          <a:p>
            <a:pPr>
              <a:defRPr/>
            </a:pPr>
            <a:r>
              <a:rPr lang="en-ZA" dirty="0" smtClean="0"/>
              <a:t>2016-17 Quarter 1 Report - Preliminary Data</a:t>
            </a:r>
            <a:endParaRPr lang="en-ZA" dirty="0"/>
          </a:p>
        </p:txBody>
      </p:sp>
    </p:spTree>
    <p:extLst>
      <p:ext uri="{BB962C8B-B14F-4D97-AF65-F5344CB8AC3E}">
        <p14:creationId xmlns:p14="http://schemas.microsoft.com/office/powerpoint/2010/main" val="2579784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6882</TotalTime>
  <Words>7410</Words>
  <Application>Microsoft Office PowerPoint</Application>
  <PresentationFormat>On-screen Show (4:3)</PresentationFormat>
  <Paragraphs>1242</Paragraphs>
  <Slides>70</Slides>
  <Notes>5</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70</vt:i4>
      </vt:variant>
    </vt:vector>
  </HeadingPairs>
  <TitlesOfParts>
    <vt:vector size="85" baseType="lpstr">
      <vt:lpstr>Arial</vt:lpstr>
      <vt:lpstr>Arial Narrow</vt:lpstr>
      <vt:lpstr>Calibri</vt:lpstr>
      <vt:lpstr>Symbol</vt:lpstr>
      <vt:lpstr>Times</vt:lpstr>
      <vt:lpstr>Times New Roman</vt:lpstr>
      <vt:lpstr>Office Theme</vt:lpstr>
      <vt:lpstr>1_Office Theme</vt:lpstr>
      <vt:lpstr>2_Office Theme</vt:lpstr>
      <vt:lpstr>4_Office Theme</vt:lpstr>
      <vt:lpstr>7_Office Theme</vt:lpstr>
      <vt:lpstr>6_Office Theme</vt:lpstr>
      <vt:lpstr>8_Office Theme</vt:lpstr>
      <vt:lpstr>3_Office Theme</vt:lpstr>
      <vt:lpstr>Chart</vt:lpstr>
      <vt:lpstr>PowerPoint Presentation</vt:lpstr>
      <vt:lpstr> Contents </vt:lpstr>
      <vt:lpstr>PowerPoint Presentation</vt:lpstr>
      <vt:lpstr>Budget and Expenditure Review as at 30 June 2016</vt:lpstr>
      <vt:lpstr>Expenditure per Economical Classification  as at 30 June 2016</vt:lpstr>
      <vt:lpstr>PowerPoint Presentation</vt:lpstr>
      <vt:lpstr>2016/17 QUARTER 1 PERFORMANCE</vt:lpstr>
      <vt:lpstr>Summary of Overall Performance</vt:lpstr>
      <vt:lpstr>QUALIFICATION OF QUARTER 1 PERFORMANCE </vt:lpstr>
      <vt:lpstr>QUALIFICATION OF QUARTER 4 PERFORMANCE ... CONTINUED. </vt:lpstr>
      <vt:lpstr>QUALIFICATION OF QUARTER 4 PERFORMANCE ... CONTINUED. </vt:lpstr>
      <vt:lpstr>QUALIFICATION OF QUARTER 4 PERFORMANCE ... CONTINUED.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Workforce Representativity as at 30 June 2016</vt:lpstr>
      <vt:lpstr>Employees per Occupational Bands: 30 June 2016</vt:lpstr>
      <vt:lpstr>Status of Representativity in the Department as on June  2016</vt:lpstr>
      <vt:lpstr>PowerPoint Presentation</vt:lpstr>
      <vt:lpstr>PowerPoint Presentation</vt:lpstr>
      <vt:lpstr>LIST OF ACRONYMS AND ABBREVIATIONS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Itumeleng Rabotapi</dc:creator>
  <cp:lastModifiedBy>PvanNiekerk</cp:lastModifiedBy>
  <cp:revision>1762</cp:revision>
  <cp:lastPrinted>2016-09-06T12:36:30Z</cp:lastPrinted>
  <dcterms:created xsi:type="dcterms:W3CDTF">2013-05-24T14:21:56Z</dcterms:created>
  <dcterms:modified xsi:type="dcterms:W3CDTF">2016-09-07T14:49:45Z</dcterms:modified>
</cp:coreProperties>
</file>