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1" r:id="rId2"/>
    <p:sldId id="348" r:id="rId3"/>
    <p:sldId id="361" r:id="rId4"/>
    <p:sldId id="353" r:id="rId5"/>
    <p:sldId id="359" r:id="rId6"/>
    <p:sldId id="360" r:id="rId7"/>
    <p:sldId id="358" r:id="rId8"/>
    <p:sldId id="354" r:id="rId9"/>
    <p:sldId id="347" r:id="rId10"/>
    <p:sldId id="259" r:id="rId11"/>
    <p:sldId id="335" r:id="rId12"/>
    <p:sldId id="355" r:id="rId13"/>
    <p:sldId id="339" r:id="rId14"/>
    <p:sldId id="356" r:id="rId15"/>
    <p:sldId id="346" r:id="rId16"/>
    <p:sldId id="357" r:id="rId17"/>
    <p:sldId id="362" r:id="rId18"/>
    <p:sldId id="340" r:id="rId19"/>
    <p:sldId id="333" r:id="rId20"/>
  </p:sldIdLst>
  <p:sldSz cx="9144000" cy="6858000" type="screen4x3"/>
  <p:notesSz cx="6794500" cy="9906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rgbClr val="00000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rgbClr val="00000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41" autoAdjust="0"/>
    <p:restoredTop sz="99712" autoAdjust="0"/>
  </p:normalViewPr>
  <p:slideViewPr>
    <p:cSldViewPr>
      <p:cViewPr varScale="1">
        <p:scale>
          <a:sx n="116" d="100"/>
          <a:sy n="116" d="100"/>
        </p:scale>
        <p:origin x="-185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EA803D-EA64-4CC5-AFA6-9FF8B19339FF}"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ZA"/>
        </a:p>
      </dgm:t>
    </dgm:pt>
    <dgm:pt modelId="{E6B2743F-AB1A-416D-A55C-CACF0E423C60}">
      <dgm:prSet phldrT="[Text]"/>
      <dgm:spPr/>
      <dgm:t>
        <a:bodyPr/>
        <a:lstStyle/>
        <a:p>
          <a:r>
            <a:rPr lang="en-ZA" dirty="0" smtClean="0">
              <a:solidFill>
                <a:schemeClr val="tx2"/>
              </a:solidFill>
            </a:rPr>
            <a:t>Improved agriculture market access</a:t>
          </a:r>
          <a:endParaRPr lang="en-ZA" dirty="0">
            <a:solidFill>
              <a:schemeClr val="tx2"/>
            </a:solidFill>
          </a:endParaRPr>
        </a:p>
      </dgm:t>
    </dgm:pt>
    <dgm:pt modelId="{D4EE3650-4A1F-4DB8-B4FA-0740DA620474}" type="parTrans" cxnId="{531E0C82-752B-4686-AE3D-C51C5B3DAB27}">
      <dgm:prSet/>
      <dgm:spPr/>
      <dgm:t>
        <a:bodyPr/>
        <a:lstStyle/>
        <a:p>
          <a:endParaRPr lang="en-ZA"/>
        </a:p>
      </dgm:t>
    </dgm:pt>
    <dgm:pt modelId="{03E17809-6224-4A1A-9D5A-DB1E7D10F165}" type="sibTrans" cxnId="{531E0C82-752B-4686-AE3D-C51C5B3DAB27}">
      <dgm:prSet/>
      <dgm:spPr/>
      <dgm:t>
        <a:bodyPr/>
        <a:lstStyle/>
        <a:p>
          <a:endParaRPr lang="en-ZA"/>
        </a:p>
      </dgm:t>
    </dgm:pt>
    <dgm:pt modelId="{0693F580-E935-4A07-A5DA-8C64A48B07D0}">
      <dgm:prSet phldrT="[Text]" custT="1"/>
      <dgm:spPr/>
      <dgm:t>
        <a:bodyPr/>
        <a:lstStyle/>
        <a:p>
          <a:r>
            <a:rPr lang="en-ZA" sz="1100" dirty="0" smtClean="0">
              <a:solidFill>
                <a:schemeClr val="tx2"/>
              </a:solidFill>
            </a:rPr>
            <a:t>New access – sugar (150k tons) and ethanol (80k tons) </a:t>
          </a:r>
        </a:p>
      </dgm:t>
    </dgm:pt>
    <dgm:pt modelId="{6052521B-FD95-428C-AA97-D292A1546CDB}" type="parTrans" cxnId="{633C5F2F-B3DB-49A8-8DD9-DAA2E8E0DBC2}">
      <dgm:prSet/>
      <dgm:spPr/>
      <dgm:t>
        <a:bodyPr/>
        <a:lstStyle/>
        <a:p>
          <a:endParaRPr lang="en-ZA"/>
        </a:p>
      </dgm:t>
    </dgm:pt>
    <dgm:pt modelId="{28E91B23-3506-4107-898B-D3F4484530D7}" type="sibTrans" cxnId="{633C5F2F-B3DB-49A8-8DD9-DAA2E8E0DBC2}">
      <dgm:prSet/>
      <dgm:spPr/>
      <dgm:t>
        <a:bodyPr/>
        <a:lstStyle/>
        <a:p>
          <a:endParaRPr lang="en-ZA"/>
        </a:p>
      </dgm:t>
    </dgm:pt>
    <dgm:pt modelId="{9E34D3FD-323A-4ADD-BCD4-0853D131AB4F}">
      <dgm:prSet phldrT="[Text]" custT="1"/>
      <dgm:spPr/>
      <dgm:t>
        <a:bodyPr/>
        <a:lstStyle/>
        <a:p>
          <a:r>
            <a:rPr lang="en-ZA" sz="1100" dirty="0" smtClean="0">
              <a:solidFill>
                <a:schemeClr val="tx2"/>
              </a:solidFill>
            </a:rPr>
            <a:t>Improved quota for wine from 50m -110m litres</a:t>
          </a:r>
          <a:endParaRPr lang="en-ZA" sz="1100" dirty="0">
            <a:solidFill>
              <a:schemeClr val="tx2"/>
            </a:solidFill>
          </a:endParaRPr>
        </a:p>
      </dgm:t>
    </dgm:pt>
    <dgm:pt modelId="{9132958B-FD24-450A-8E94-180DB6863409}" type="parTrans" cxnId="{55D60C21-DC2B-46EE-9D32-39275983518A}">
      <dgm:prSet/>
      <dgm:spPr/>
      <dgm:t>
        <a:bodyPr/>
        <a:lstStyle/>
        <a:p>
          <a:endParaRPr lang="en-ZA"/>
        </a:p>
      </dgm:t>
    </dgm:pt>
    <dgm:pt modelId="{5B27DF7E-8159-4808-B6F5-774227A9E992}" type="sibTrans" cxnId="{55D60C21-DC2B-46EE-9D32-39275983518A}">
      <dgm:prSet/>
      <dgm:spPr/>
      <dgm:t>
        <a:bodyPr/>
        <a:lstStyle/>
        <a:p>
          <a:endParaRPr lang="en-ZA"/>
        </a:p>
      </dgm:t>
    </dgm:pt>
    <dgm:pt modelId="{B5843488-8FE3-48D4-A6BF-A6F55A13DDB3}">
      <dgm:prSet phldrT="[Text]" custT="1"/>
      <dgm:spPr/>
      <dgm:t>
        <a:bodyPr/>
        <a:lstStyle/>
        <a:p>
          <a:r>
            <a:rPr lang="en-ZA" sz="1100" dirty="0" smtClean="0">
              <a:solidFill>
                <a:schemeClr val="tx2"/>
              </a:solidFill>
            </a:rPr>
            <a:t>Improved duty preference – flowers, some dairy, fruit products, canned fruit</a:t>
          </a:r>
          <a:endParaRPr lang="en-ZA" sz="1100" dirty="0">
            <a:solidFill>
              <a:schemeClr val="tx2"/>
            </a:solidFill>
          </a:endParaRPr>
        </a:p>
      </dgm:t>
    </dgm:pt>
    <dgm:pt modelId="{DC2A200C-9CB2-4A63-8B81-B3473613C4AD}" type="parTrans" cxnId="{11A90E7E-5E2A-4E12-9394-6F73B296D20A}">
      <dgm:prSet/>
      <dgm:spPr/>
      <dgm:t>
        <a:bodyPr/>
        <a:lstStyle/>
        <a:p>
          <a:endParaRPr lang="en-ZA"/>
        </a:p>
      </dgm:t>
    </dgm:pt>
    <dgm:pt modelId="{0874F23C-471F-4A61-A990-DD30D6174F1D}" type="sibTrans" cxnId="{11A90E7E-5E2A-4E12-9394-6F73B296D20A}">
      <dgm:prSet/>
      <dgm:spPr/>
      <dgm:t>
        <a:bodyPr/>
        <a:lstStyle/>
        <a:p>
          <a:endParaRPr lang="en-ZA"/>
        </a:p>
      </dgm:t>
    </dgm:pt>
    <dgm:pt modelId="{8D89819B-DFF1-4925-A443-4C9A071518B1}" type="pres">
      <dgm:prSet presAssocID="{A6EA803D-EA64-4CC5-AFA6-9FF8B19339FF}" presName="Name0" presStyleCnt="0">
        <dgm:presLayoutVars>
          <dgm:chMax val="1"/>
          <dgm:chPref val="1"/>
          <dgm:dir/>
          <dgm:animOne val="branch"/>
          <dgm:animLvl val="lvl"/>
        </dgm:presLayoutVars>
      </dgm:prSet>
      <dgm:spPr/>
      <dgm:t>
        <a:bodyPr/>
        <a:lstStyle/>
        <a:p>
          <a:endParaRPr lang="en-ZA"/>
        </a:p>
      </dgm:t>
    </dgm:pt>
    <dgm:pt modelId="{7A9C7781-9562-4D72-8BA8-49CAF5B850AE}" type="pres">
      <dgm:prSet presAssocID="{E6B2743F-AB1A-416D-A55C-CACF0E423C60}" presName="singleCycle" presStyleCnt="0"/>
      <dgm:spPr/>
    </dgm:pt>
    <dgm:pt modelId="{133D3706-2C68-48A6-9B18-221CC965F17A}" type="pres">
      <dgm:prSet presAssocID="{E6B2743F-AB1A-416D-A55C-CACF0E423C60}" presName="singleCenter" presStyleLbl="node1" presStyleIdx="0" presStyleCnt="4" custLinFactNeighborX="370" custLinFactNeighborY="-12269">
        <dgm:presLayoutVars>
          <dgm:chMax val="7"/>
          <dgm:chPref val="7"/>
        </dgm:presLayoutVars>
      </dgm:prSet>
      <dgm:spPr/>
      <dgm:t>
        <a:bodyPr/>
        <a:lstStyle/>
        <a:p>
          <a:endParaRPr lang="en-ZA"/>
        </a:p>
      </dgm:t>
    </dgm:pt>
    <dgm:pt modelId="{0ADDA063-A2AB-4A96-A24A-7DC9E1D056AC}" type="pres">
      <dgm:prSet presAssocID="{6052521B-FD95-428C-AA97-D292A1546CDB}" presName="Name56" presStyleLbl="parChTrans1D2" presStyleIdx="0" presStyleCnt="3"/>
      <dgm:spPr/>
      <dgm:t>
        <a:bodyPr/>
        <a:lstStyle/>
        <a:p>
          <a:endParaRPr lang="en-ZA"/>
        </a:p>
      </dgm:t>
    </dgm:pt>
    <dgm:pt modelId="{3365B792-F0F3-4702-945B-BD7F3810F953}" type="pres">
      <dgm:prSet presAssocID="{0693F580-E935-4A07-A5DA-8C64A48B07D0}" presName="text0" presStyleLbl="node1" presStyleIdx="1" presStyleCnt="4" custScaleX="151632">
        <dgm:presLayoutVars>
          <dgm:bulletEnabled val="1"/>
        </dgm:presLayoutVars>
      </dgm:prSet>
      <dgm:spPr/>
      <dgm:t>
        <a:bodyPr/>
        <a:lstStyle/>
        <a:p>
          <a:endParaRPr lang="en-ZA"/>
        </a:p>
      </dgm:t>
    </dgm:pt>
    <dgm:pt modelId="{5600A639-9382-4EA7-9710-9BC80566E3A4}" type="pres">
      <dgm:prSet presAssocID="{9132958B-FD24-450A-8E94-180DB6863409}" presName="Name56" presStyleLbl="parChTrans1D2" presStyleIdx="1" presStyleCnt="3"/>
      <dgm:spPr/>
      <dgm:t>
        <a:bodyPr/>
        <a:lstStyle/>
        <a:p>
          <a:endParaRPr lang="en-ZA"/>
        </a:p>
      </dgm:t>
    </dgm:pt>
    <dgm:pt modelId="{53C6765A-CCBD-4A3A-82F0-15DC0DA0C2EB}" type="pres">
      <dgm:prSet presAssocID="{9E34D3FD-323A-4ADD-BCD4-0853D131AB4F}" presName="text0" presStyleLbl="node1" presStyleIdx="2" presStyleCnt="4" custScaleX="177563">
        <dgm:presLayoutVars>
          <dgm:bulletEnabled val="1"/>
        </dgm:presLayoutVars>
      </dgm:prSet>
      <dgm:spPr/>
      <dgm:t>
        <a:bodyPr/>
        <a:lstStyle/>
        <a:p>
          <a:endParaRPr lang="en-ZA"/>
        </a:p>
      </dgm:t>
    </dgm:pt>
    <dgm:pt modelId="{3A2CB3BC-DF4E-40B5-8EC0-E2F14E14DC38}" type="pres">
      <dgm:prSet presAssocID="{DC2A200C-9CB2-4A63-8B81-B3473613C4AD}" presName="Name56" presStyleLbl="parChTrans1D2" presStyleIdx="2" presStyleCnt="3"/>
      <dgm:spPr/>
      <dgm:t>
        <a:bodyPr/>
        <a:lstStyle/>
        <a:p>
          <a:endParaRPr lang="en-ZA"/>
        </a:p>
      </dgm:t>
    </dgm:pt>
    <dgm:pt modelId="{BADB3B06-50EB-49D3-8FF1-800293ED374A}" type="pres">
      <dgm:prSet presAssocID="{B5843488-8FE3-48D4-A6BF-A6F55A13DDB3}" presName="text0" presStyleLbl="node1" presStyleIdx="3" presStyleCnt="4" custScaleX="184604">
        <dgm:presLayoutVars>
          <dgm:bulletEnabled val="1"/>
        </dgm:presLayoutVars>
      </dgm:prSet>
      <dgm:spPr/>
      <dgm:t>
        <a:bodyPr/>
        <a:lstStyle/>
        <a:p>
          <a:endParaRPr lang="en-ZA"/>
        </a:p>
      </dgm:t>
    </dgm:pt>
  </dgm:ptLst>
  <dgm:cxnLst>
    <dgm:cxn modelId="{4E044685-F6C4-4F8C-BD24-A66C952CD260}" type="presOf" srcId="{A6EA803D-EA64-4CC5-AFA6-9FF8B19339FF}" destId="{8D89819B-DFF1-4925-A443-4C9A071518B1}" srcOrd="0" destOrd="0" presId="urn:microsoft.com/office/officeart/2008/layout/RadialCluster"/>
    <dgm:cxn modelId="{633C5F2F-B3DB-49A8-8DD9-DAA2E8E0DBC2}" srcId="{E6B2743F-AB1A-416D-A55C-CACF0E423C60}" destId="{0693F580-E935-4A07-A5DA-8C64A48B07D0}" srcOrd="0" destOrd="0" parTransId="{6052521B-FD95-428C-AA97-D292A1546CDB}" sibTransId="{28E91B23-3506-4107-898B-D3F4484530D7}"/>
    <dgm:cxn modelId="{A5319655-B3AD-47A2-8E72-5DD7C002D818}" type="presOf" srcId="{9132958B-FD24-450A-8E94-180DB6863409}" destId="{5600A639-9382-4EA7-9710-9BC80566E3A4}" srcOrd="0" destOrd="0" presId="urn:microsoft.com/office/officeart/2008/layout/RadialCluster"/>
    <dgm:cxn modelId="{825BAA57-A4BF-4BD1-BA04-CCE46860E3EC}" type="presOf" srcId="{0693F580-E935-4A07-A5DA-8C64A48B07D0}" destId="{3365B792-F0F3-4702-945B-BD7F3810F953}" srcOrd="0" destOrd="0" presId="urn:microsoft.com/office/officeart/2008/layout/RadialCluster"/>
    <dgm:cxn modelId="{A0AB702F-BB81-4105-9F1A-296E97B5071F}" type="presOf" srcId="{E6B2743F-AB1A-416D-A55C-CACF0E423C60}" destId="{133D3706-2C68-48A6-9B18-221CC965F17A}" srcOrd="0" destOrd="0" presId="urn:microsoft.com/office/officeart/2008/layout/RadialCluster"/>
    <dgm:cxn modelId="{11A90E7E-5E2A-4E12-9394-6F73B296D20A}" srcId="{E6B2743F-AB1A-416D-A55C-CACF0E423C60}" destId="{B5843488-8FE3-48D4-A6BF-A6F55A13DDB3}" srcOrd="2" destOrd="0" parTransId="{DC2A200C-9CB2-4A63-8B81-B3473613C4AD}" sibTransId="{0874F23C-471F-4A61-A990-DD30D6174F1D}"/>
    <dgm:cxn modelId="{531E0C82-752B-4686-AE3D-C51C5B3DAB27}" srcId="{A6EA803D-EA64-4CC5-AFA6-9FF8B19339FF}" destId="{E6B2743F-AB1A-416D-A55C-CACF0E423C60}" srcOrd="0" destOrd="0" parTransId="{D4EE3650-4A1F-4DB8-B4FA-0740DA620474}" sibTransId="{03E17809-6224-4A1A-9D5A-DB1E7D10F165}"/>
    <dgm:cxn modelId="{55D60C21-DC2B-46EE-9D32-39275983518A}" srcId="{E6B2743F-AB1A-416D-A55C-CACF0E423C60}" destId="{9E34D3FD-323A-4ADD-BCD4-0853D131AB4F}" srcOrd="1" destOrd="0" parTransId="{9132958B-FD24-450A-8E94-180DB6863409}" sibTransId="{5B27DF7E-8159-4808-B6F5-774227A9E992}"/>
    <dgm:cxn modelId="{6E051E0C-D326-48B9-AC2D-A7552EE1029F}" type="presOf" srcId="{DC2A200C-9CB2-4A63-8B81-B3473613C4AD}" destId="{3A2CB3BC-DF4E-40B5-8EC0-E2F14E14DC38}" srcOrd="0" destOrd="0" presId="urn:microsoft.com/office/officeart/2008/layout/RadialCluster"/>
    <dgm:cxn modelId="{D2B957AB-380C-4EE4-A128-0C2D7EF4D8C3}" type="presOf" srcId="{9E34D3FD-323A-4ADD-BCD4-0853D131AB4F}" destId="{53C6765A-CCBD-4A3A-82F0-15DC0DA0C2EB}" srcOrd="0" destOrd="0" presId="urn:microsoft.com/office/officeart/2008/layout/RadialCluster"/>
    <dgm:cxn modelId="{D26EE0BB-A3D3-4583-B676-FCAA94C93D4E}" type="presOf" srcId="{B5843488-8FE3-48D4-A6BF-A6F55A13DDB3}" destId="{BADB3B06-50EB-49D3-8FF1-800293ED374A}" srcOrd="0" destOrd="0" presId="urn:microsoft.com/office/officeart/2008/layout/RadialCluster"/>
    <dgm:cxn modelId="{05B168EC-9760-4398-BBCB-3EAE7D5178DE}" type="presOf" srcId="{6052521B-FD95-428C-AA97-D292A1546CDB}" destId="{0ADDA063-A2AB-4A96-A24A-7DC9E1D056AC}" srcOrd="0" destOrd="0" presId="urn:microsoft.com/office/officeart/2008/layout/RadialCluster"/>
    <dgm:cxn modelId="{60C357EE-5D85-4569-9CEA-D34992DDEA49}" type="presParOf" srcId="{8D89819B-DFF1-4925-A443-4C9A071518B1}" destId="{7A9C7781-9562-4D72-8BA8-49CAF5B850AE}" srcOrd="0" destOrd="0" presId="urn:microsoft.com/office/officeart/2008/layout/RadialCluster"/>
    <dgm:cxn modelId="{F3DE852D-7F94-4A61-935E-4278E118D222}" type="presParOf" srcId="{7A9C7781-9562-4D72-8BA8-49CAF5B850AE}" destId="{133D3706-2C68-48A6-9B18-221CC965F17A}" srcOrd="0" destOrd="0" presId="urn:microsoft.com/office/officeart/2008/layout/RadialCluster"/>
    <dgm:cxn modelId="{A823CF63-021A-4319-8E92-678513AD21CB}" type="presParOf" srcId="{7A9C7781-9562-4D72-8BA8-49CAF5B850AE}" destId="{0ADDA063-A2AB-4A96-A24A-7DC9E1D056AC}" srcOrd="1" destOrd="0" presId="urn:microsoft.com/office/officeart/2008/layout/RadialCluster"/>
    <dgm:cxn modelId="{CECE7740-F40C-46D1-A00F-92C1DF85538F}" type="presParOf" srcId="{7A9C7781-9562-4D72-8BA8-49CAF5B850AE}" destId="{3365B792-F0F3-4702-945B-BD7F3810F953}" srcOrd="2" destOrd="0" presId="urn:microsoft.com/office/officeart/2008/layout/RadialCluster"/>
    <dgm:cxn modelId="{8F0A5877-53AE-4C99-820E-0354D728CE34}" type="presParOf" srcId="{7A9C7781-9562-4D72-8BA8-49CAF5B850AE}" destId="{5600A639-9382-4EA7-9710-9BC80566E3A4}" srcOrd="3" destOrd="0" presId="urn:microsoft.com/office/officeart/2008/layout/RadialCluster"/>
    <dgm:cxn modelId="{344F2B14-33AA-48D4-98CC-B508350B5FC8}" type="presParOf" srcId="{7A9C7781-9562-4D72-8BA8-49CAF5B850AE}" destId="{53C6765A-CCBD-4A3A-82F0-15DC0DA0C2EB}" srcOrd="4" destOrd="0" presId="urn:microsoft.com/office/officeart/2008/layout/RadialCluster"/>
    <dgm:cxn modelId="{43D253FF-C134-4A1B-B2CD-A549DF415363}" type="presParOf" srcId="{7A9C7781-9562-4D72-8BA8-49CAF5B850AE}" destId="{3A2CB3BC-DF4E-40B5-8EC0-E2F14E14DC38}" srcOrd="5" destOrd="0" presId="urn:microsoft.com/office/officeart/2008/layout/RadialCluster"/>
    <dgm:cxn modelId="{A8B1758F-D952-4714-A09C-FD839773F9C4}" type="presParOf" srcId="{7A9C7781-9562-4D72-8BA8-49CAF5B850AE}" destId="{BADB3B06-50EB-49D3-8FF1-800293ED374A}" srcOrd="6" destOrd="0" presId="urn:microsoft.com/office/officeart/2008/layout/RadialCluster"/>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B6E585-D52B-4EAB-AF9C-4F5A553A636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ZA"/>
        </a:p>
      </dgm:t>
    </dgm:pt>
    <dgm:pt modelId="{C5626BEA-0668-49BB-A28B-F40FAEDC7EED}">
      <dgm:prSet phldrT="[Text]" custT="1"/>
      <dgm:spPr/>
      <dgm:t>
        <a:bodyPr/>
        <a:lstStyle/>
        <a:p>
          <a:r>
            <a:rPr lang="en-ZA" sz="1200" dirty="0" smtClean="0">
              <a:solidFill>
                <a:schemeClr val="tx2"/>
              </a:solidFill>
            </a:rPr>
            <a:t>EPA initialled</a:t>
          </a:r>
        </a:p>
        <a:p>
          <a:r>
            <a:rPr lang="en-ZA" sz="1200" dirty="0" smtClean="0">
              <a:solidFill>
                <a:schemeClr val="tx2"/>
              </a:solidFill>
            </a:rPr>
            <a:t>15 July 2014</a:t>
          </a:r>
          <a:endParaRPr lang="en-ZA" sz="1200" dirty="0">
            <a:solidFill>
              <a:schemeClr val="tx2"/>
            </a:solidFill>
          </a:endParaRPr>
        </a:p>
      </dgm:t>
    </dgm:pt>
    <dgm:pt modelId="{632D52BE-2FC0-4010-9C9A-1AEB96406429}" type="parTrans" cxnId="{E87B6281-61DF-4C75-87F4-B266FC052AEE}">
      <dgm:prSet/>
      <dgm:spPr/>
      <dgm:t>
        <a:bodyPr/>
        <a:lstStyle/>
        <a:p>
          <a:endParaRPr lang="en-ZA"/>
        </a:p>
      </dgm:t>
    </dgm:pt>
    <dgm:pt modelId="{530D411C-96C3-4702-9063-5BF205FB5130}" type="sibTrans" cxnId="{E87B6281-61DF-4C75-87F4-B266FC052AEE}">
      <dgm:prSet/>
      <dgm:spPr/>
      <dgm:t>
        <a:bodyPr/>
        <a:lstStyle/>
        <a:p>
          <a:endParaRPr lang="en-ZA"/>
        </a:p>
      </dgm:t>
    </dgm:pt>
    <dgm:pt modelId="{4CC79E6A-C870-4CFC-BBE8-9DAF4E8AE4A1}">
      <dgm:prSet phldrT="[Text]" custT="1"/>
      <dgm:spPr/>
      <dgm:t>
        <a:bodyPr/>
        <a:lstStyle/>
        <a:p>
          <a:r>
            <a:rPr lang="en-ZA" sz="1200" dirty="0" smtClean="0">
              <a:solidFill>
                <a:schemeClr val="tx2"/>
              </a:solidFill>
            </a:rPr>
            <a:t>EPA legal scrubbing concluded </a:t>
          </a:r>
        </a:p>
        <a:p>
          <a:r>
            <a:rPr lang="en-ZA" sz="1200" dirty="0" smtClean="0">
              <a:solidFill>
                <a:schemeClr val="tx2"/>
              </a:solidFill>
            </a:rPr>
            <a:t>23 October 2015</a:t>
          </a:r>
          <a:endParaRPr lang="en-ZA" sz="1200" dirty="0">
            <a:solidFill>
              <a:schemeClr val="tx2"/>
            </a:solidFill>
          </a:endParaRPr>
        </a:p>
      </dgm:t>
    </dgm:pt>
    <dgm:pt modelId="{3B7E8E75-AE0A-4322-84F1-EC1BF21F3395}" type="parTrans" cxnId="{F0B92A6C-1675-427C-B44A-FB0EB056734D}">
      <dgm:prSet/>
      <dgm:spPr/>
      <dgm:t>
        <a:bodyPr/>
        <a:lstStyle/>
        <a:p>
          <a:endParaRPr lang="en-ZA"/>
        </a:p>
      </dgm:t>
    </dgm:pt>
    <dgm:pt modelId="{209A021C-5762-4676-B5DB-3D9E436C9C06}" type="sibTrans" cxnId="{F0B92A6C-1675-427C-B44A-FB0EB056734D}">
      <dgm:prSet/>
      <dgm:spPr/>
      <dgm:t>
        <a:bodyPr/>
        <a:lstStyle/>
        <a:p>
          <a:endParaRPr lang="en-ZA"/>
        </a:p>
      </dgm:t>
    </dgm:pt>
    <dgm:pt modelId="{53FCF3BB-27AA-4258-AC46-05504C54AC5D}">
      <dgm:prSet phldrT="[Text]" custT="1"/>
      <dgm:spPr/>
      <dgm:t>
        <a:bodyPr/>
        <a:lstStyle/>
        <a:p>
          <a:r>
            <a:rPr lang="en-ZA" sz="1200" dirty="0" smtClean="0">
              <a:solidFill>
                <a:schemeClr val="tx2"/>
              </a:solidFill>
            </a:rPr>
            <a:t>EPA signed</a:t>
          </a:r>
        </a:p>
        <a:p>
          <a:r>
            <a:rPr lang="en-ZA" sz="1200" dirty="0" smtClean="0">
              <a:solidFill>
                <a:schemeClr val="tx2"/>
              </a:solidFill>
            </a:rPr>
            <a:t>10 June 2016</a:t>
          </a:r>
          <a:endParaRPr lang="en-ZA" sz="1200" dirty="0">
            <a:solidFill>
              <a:schemeClr val="tx2"/>
            </a:solidFill>
          </a:endParaRPr>
        </a:p>
      </dgm:t>
    </dgm:pt>
    <dgm:pt modelId="{E7426822-A09F-448E-9340-A83C5901B27C}" type="parTrans" cxnId="{CBE63C48-85D2-46FC-AFED-0ABD7B45733A}">
      <dgm:prSet/>
      <dgm:spPr/>
      <dgm:t>
        <a:bodyPr/>
        <a:lstStyle/>
        <a:p>
          <a:endParaRPr lang="en-ZA"/>
        </a:p>
      </dgm:t>
    </dgm:pt>
    <dgm:pt modelId="{BF698B7A-D422-4B19-A2F7-B4B62F73886C}" type="sibTrans" cxnId="{CBE63C48-85D2-46FC-AFED-0ABD7B45733A}">
      <dgm:prSet/>
      <dgm:spPr/>
      <dgm:t>
        <a:bodyPr/>
        <a:lstStyle/>
        <a:p>
          <a:endParaRPr lang="en-ZA"/>
        </a:p>
      </dgm:t>
    </dgm:pt>
    <dgm:pt modelId="{09E16631-F344-4F99-A46A-0612A0A457CF}">
      <dgm:prSet phldrT="[Text]" custT="1"/>
      <dgm:spPr/>
      <dgm:t>
        <a:bodyPr/>
        <a:lstStyle/>
        <a:p>
          <a:r>
            <a:rPr lang="en-ZA" sz="1200" dirty="0" smtClean="0">
              <a:solidFill>
                <a:schemeClr val="tx2"/>
              </a:solidFill>
            </a:rPr>
            <a:t>Implementation after ratification</a:t>
          </a:r>
          <a:endParaRPr lang="en-ZA" sz="1200" dirty="0">
            <a:solidFill>
              <a:schemeClr val="tx2"/>
            </a:solidFill>
          </a:endParaRPr>
        </a:p>
      </dgm:t>
    </dgm:pt>
    <dgm:pt modelId="{984C09DA-A0CD-4F86-9EB2-B91CBA7B8141}" type="parTrans" cxnId="{1BE5117F-E512-4F0F-AEC4-D27AA85E3047}">
      <dgm:prSet/>
      <dgm:spPr/>
      <dgm:t>
        <a:bodyPr/>
        <a:lstStyle/>
        <a:p>
          <a:endParaRPr lang="en-ZA"/>
        </a:p>
      </dgm:t>
    </dgm:pt>
    <dgm:pt modelId="{383D837C-DF99-40B6-A600-E5C89F48057F}" type="sibTrans" cxnId="{1BE5117F-E512-4F0F-AEC4-D27AA85E3047}">
      <dgm:prSet/>
      <dgm:spPr/>
      <dgm:t>
        <a:bodyPr/>
        <a:lstStyle/>
        <a:p>
          <a:endParaRPr lang="en-ZA"/>
        </a:p>
      </dgm:t>
    </dgm:pt>
    <dgm:pt modelId="{ED758530-53B9-4787-8522-B9CBEE076E36}" type="pres">
      <dgm:prSet presAssocID="{13B6E585-D52B-4EAB-AF9C-4F5A553A6363}" presName="Name0" presStyleCnt="0">
        <dgm:presLayoutVars>
          <dgm:dir/>
          <dgm:resizeHandles val="exact"/>
        </dgm:presLayoutVars>
      </dgm:prSet>
      <dgm:spPr/>
      <dgm:t>
        <a:bodyPr/>
        <a:lstStyle/>
        <a:p>
          <a:endParaRPr lang="en-US"/>
        </a:p>
      </dgm:t>
    </dgm:pt>
    <dgm:pt modelId="{A2A80CFE-AC9C-4350-A8DD-129B8CD48E51}" type="pres">
      <dgm:prSet presAssocID="{C5626BEA-0668-49BB-A28B-F40FAEDC7EED}" presName="node" presStyleLbl="node1" presStyleIdx="0" presStyleCnt="4" custScaleX="40538" custLinFactNeighborX="5237" custLinFactNeighborY="-433">
        <dgm:presLayoutVars>
          <dgm:bulletEnabled val="1"/>
        </dgm:presLayoutVars>
      </dgm:prSet>
      <dgm:spPr/>
      <dgm:t>
        <a:bodyPr/>
        <a:lstStyle/>
        <a:p>
          <a:endParaRPr lang="en-ZA"/>
        </a:p>
      </dgm:t>
    </dgm:pt>
    <dgm:pt modelId="{2CCB076E-29D1-4D2C-9981-CCFC442D2C1F}" type="pres">
      <dgm:prSet presAssocID="{530D411C-96C3-4702-9063-5BF205FB5130}" presName="sibTrans" presStyleLbl="sibTrans2D1" presStyleIdx="0" presStyleCnt="3"/>
      <dgm:spPr/>
      <dgm:t>
        <a:bodyPr/>
        <a:lstStyle/>
        <a:p>
          <a:endParaRPr lang="en-ZA"/>
        </a:p>
      </dgm:t>
    </dgm:pt>
    <dgm:pt modelId="{0F967638-FA83-4E75-9AC2-96E516A6B647}" type="pres">
      <dgm:prSet presAssocID="{530D411C-96C3-4702-9063-5BF205FB5130}" presName="connectorText" presStyleLbl="sibTrans2D1" presStyleIdx="0" presStyleCnt="3"/>
      <dgm:spPr/>
      <dgm:t>
        <a:bodyPr/>
        <a:lstStyle/>
        <a:p>
          <a:endParaRPr lang="en-ZA"/>
        </a:p>
      </dgm:t>
    </dgm:pt>
    <dgm:pt modelId="{9496A3E4-3A32-4BB3-8CC0-5F56AD5EB3BB}" type="pres">
      <dgm:prSet presAssocID="{4CC79E6A-C870-4CFC-BBE8-9DAF4E8AE4A1}" presName="node" presStyleLbl="node1" presStyleIdx="1" presStyleCnt="4" custScaleX="48152">
        <dgm:presLayoutVars>
          <dgm:bulletEnabled val="1"/>
        </dgm:presLayoutVars>
      </dgm:prSet>
      <dgm:spPr/>
      <dgm:t>
        <a:bodyPr/>
        <a:lstStyle/>
        <a:p>
          <a:endParaRPr lang="en-ZA"/>
        </a:p>
      </dgm:t>
    </dgm:pt>
    <dgm:pt modelId="{945C91C2-074E-4077-A88A-0789170E9193}" type="pres">
      <dgm:prSet presAssocID="{209A021C-5762-4676-B5DB-3D9E436C9C06}" presName="sibTrans" presStyleLbl="sibTrans2D1" presStyleIdx="1" presStyleCnt="3"/>
      <dgm:spPr/>
      <dgm:t>
        <a:bodyPr/>
        <a:lstStyle/>
        <a:p>
          <a:endParaRPr lang="en-ZA"/>
        </a:p>
      </dgm:t>
    </dgm:pt>
    <dgm:pt modelId="{2971A4A4-6CC8-442F-8E08-8E468DAB3FFC}" type="pres">
      <dgm:prSet presAssocID="{209A021C-5762-4676-B5DB-3D9E436C9C06}" presName="connectorText" presStyleLbl="sibTrans2D1" presStyleIdx="1" presStyleCnt="3"/>
      <dgm:spPr/>
      <dgm:t>
        <a:bodyPr/>
        <a:lstStyle/>
        <a:p>
          <a:endParaRPr lang="en-ZA"/>
        </a:p>
      </dgm:t>
    </dgm:pt>
    <dgm:pt modelId="{CCD3B96E-9597-4FF0-82CA-345A5F0B6186}" type="pres">
      <dgm:prSet presAssocID="{53FCF3BB-27AA-4258-AC46-05504C54AC5D}" presName="node" presStyleLbl="node1" presStyleIdx="2" presStyleCnt="4" custScaleX="50287" custLinFactNeighborX="-3865" custLinFactNeighborY="3384">
        <dgm:presLayoutVars>
          <dgm:bulletEnabled val="1"/>
        </dgm:presLayoutVars>
      </dgm:prSet>
      <dgm:spPr/>
      <dgm:t>
        <a:bodyPr/>
        <a:lstStyle/>
        <a:p>
          <a:endParaRPr lang="en-ZA"/>
        </a:p>
      </dgm:t>
    </dgm:pt>
    <dgm:pt modelId="{2852CDDA-EC37-4D82-B5DC-D2BA0A240A08}" type="pres">
      <dgm:prSet presAssocID="{BF698B7A-D422-4B19-A2F7-B4B62F73886C}" presName="sibTrans" presStyleLbl="sibTrans2D1" presStyleIdx="2" presStyleCnt="3"/>
      <dgm:spPr/>
      <dgm:t>
        <a:bodyPr/>
        <a:lstStyle/>
        <a:p>
          <a:endParaRPr lang="en-ZA"/>
        </a:p>
      </dgm:t>
    </dgm:pt>
    <dgm:pt modelId="{C28F46BD-7468-4DB5-ADAC-4F8D3C9B1622}" type="pres">
      <dgm:prSet presAssocID="{BF698B7A-D422-4B19-A2F7-B4B62F73886C}" presName="connectorText" presStyleLbl="sibTrans2D1" presStyleIdx="2" presStyleCnt="3"/>
      <dgm:spPr/>
      <dgm:t>
        <a:bodyPr/>
        <a:lstStyle/>
        <a:p>
          <a:endParaRPr lang="en-ZA"/>
        </a:p>
      </dgm:t>
    </dgm:pt>
    <dgm:pt modelId="{DF328057-533B-4E51-9057-7070682FC507}" type="pres">
      <dgm:prSet presAssocID="{09E16631-F344-4F99-A46A-0612A0A457CF}" presName="node" presStyleLbl="node1" presStyleIdx="3" presStyleCnt="4" custScaleX="47333" custLinFactNeighborX="-3865" custLinFactNeighborY="3384">
        <dgm:presLayoutVars>
          <dgm:bulletEnabled val="1"/>
        </dgm:presLayoutVars>
      </dgm:prSet>
      <dgm:spPr/>
      <dgm:t>
        <a:bodyPr/>
        <a:lstStyle/>
        <a:p>
          <a:endParaRPr lang="en-ZA"/>
        </a:p>
      </dgm:t>
    </dgm:pt>
  </dgm:ptLst>
  <dgm:cxnLst>
    <dgm:cxn modelId="{1BE5117F-E512-4F0F-AEC4-D27AA85E3047}" srcId="{13B6E585-D52B-4EAB-AF9C-4F5A553A6363}" destId="{09E16631-F344-4F99-A46A-0612A0A457CF}" srcOrd="3" destOrd="0" parTransId="{984C09DA-A0CD-4F86-9EB2-B91CBA7B8141}" sibTransId="{383D837C-DF99-40B6-A600-E5C89F48057F}"/>
    <dgm:cxn modelId="{5FC45301-403A-468B-8A37-F9731EAECCB3}" type="presOf" srcId="{209A021C-5762-4676-B5DB-3D9E436C9C06}" destId="{945C91C2-074E-4077-A88A-0789170E9193}" srcOrd="0" destOrd="0" presId="urn:microsoft.com/office/officeart/2005/8/layout/process1"/>
    <dgm:cxn modelId="{85091DB1-4AAC-408B-817E-BC0E15717F8A}" type="presOf" srcId="{13B6E585-D52B-4EAB-AF9C-4F5A553A6363}" destId="{ED758530-53B9-4787-8522-B9CBEE076E36}" srcOrd="0" destOrd="0" presId="urn:microsoft.com/office/officeart/2005/8/layout/process1"/>
    <dgm:cxn modelId="{F1B648F6-02F5-41F9-8DCA-4F488760D7D3}" type="presOf" srcId="{09E16631-F344-4F99-A46A-0612A0A457CF}" destId="{DF328057-533B-4E51-9057-7070682FC507}" srcOrd="0" destOrd="0" presId="urn:microsoft.com/office/officeart/2005/8/layout/process1"/>
    <dgm:cxn modelId="{CBE63C48-85D2-46FC-AFED-0ABD7B45733A}" srcId="{13B6E585-D52B-4EAB-AF9C-4F5A553A6363}" destId="{53FCF3BB-27AA-4258-AC46-05504C54AC5D}" srcOrd="2" destOrd="0" parTransId="{E7426822-A09F-448E-9340-A83C5901B27C}" sibTransId="{BF698B7A-D422-4B19-A2F7-B4B62F73886C}"/>
    <dgm:cxn modelId="{768ADE57-8732-4B53-99D8-73CAC54030EB}" type="presOf" srcId="{530D411C-96C3-4702-9063-5BF205FB5130}" destId="{0F967638-FA83-4E75-9AC2-96E516A6B647}" srcOrd="1" destOrd="0" presId="urn:microsoft.com/office/officeart/2005/8/layout/process1"/>
    <dgm:cxn modelId="{F0B92A6C-1675-427C-B44A-FB0EB056734D}" srcId="{13B6E585-D52B-4EAB-AF9C-4F5A553A6363}" destId="{4CC79E6A-C870-4CFC-BBE8-9DAF4E8AE4A1}" srcOrd="1" destOrd="0" parTransId="{3B7E8E75-AE0A-4322-84F1-EC1BF21F3395}" sibTransId="{209A021C-5762-4676-B5DB-3D9E436C9C06}"/>
    <dgm:cxn modelId="{6557836B-0918-4F1B-8323-9872C6F7413E}" type="presOf" srcId="{BF698B7A-D422-4B19-A2F7-B4B62F73886C}" destId="{2852CDDA-EC37-4D82-B5DC-D2BA0A240A08}" srcOrd="0" destOrd="0" presId="urn:microsoft.com/office/officeart/2005/8/layout/process1"/>
    <dgm:cxn modelId="{D7861E3F-8CB3-4BC0-8BBD-D777E8672C9A}" type="presOf" srcId="{C5626BEA-0668-49BB-A28B-F40FAEDC7EED}" destId="{A2A80CFE-AC9C-4350-A8DD-129B8CD48E51}" srcOrd="0" destOrd="0" presId="urn:microsoft.com/office/officeart/2005/8/layout/process1"/>
    <dgm:cxn modelId="{A96FB180-1557-4493-A622-930B4EDF2D9E}" type="presOf" srcId="{BF698B7A-D422-4B19-A2F7-B4B62F73886C}" destId="{C28F46BD-7468-4DB5-ADAC-4F8D3C9B1622}" srcOrd="1" destOrd="0" presId="urn:microsoft.com/office/officeart/2005/8/layout/process1"/>
    <dgm:cxn modelId="{5692363B-45DC-4A27-9041-BB8B3E1E2969}" type="presOf" srcId="{530D411C-96C3-4702-9063-5BF205FB5130}" destId="{2CCB076E-29D1-4D2C-9981-CCFC442D2C1F}" srcOrd="0" destOrd="0" presId="urn:microsoft.com/office/officeart/2005/8/layout/process1"/>
    <dgm:cxn modelId="{96924387-50D3-4E58-AB57-062F795E2F21}" type="presOf" srcId="{209A021C-5762-4676-B5DB-3D9E436C9C06}" destId="{2971A4A4-6CC8-442F-8E08-8E468DAB3FFC}" srcOrd="1" destOrd="0" presId="urn:microsoft.com/office/officeart/2005/8/layout/process1"/>
    <dgm:cxn modelId="{E87B6281-61DF-4C75-87F4-B266FC052AEE}" srcId="{13B6E585-D52B-4EAB-AF9C-4F5A553A6363}" destId="{C5626BEA-0668-49BB-A28B-F40FAEDC7EED}" srcOrd="0" destOrd="0" parTransId="{632D52BE-2FC0-4010-9C9A-1AEB96406429}" sibTransId="{530D411C-96C3-4702-9063-5BF205FB5130}"/>
    <dgm:cxn modelId="{2439C81E-11C1-45F4-B5BB-E4299942B2B4}" type="presOf" srcId="{53FCF3BB-27AA-4258-AC46-05504C54AC5D}" destId="{CCD3B96E-9597-4FF0-82CA-345A5F0B6186}" srcOrd="0" destOrd="0" presId="urn:microsoft.com/office/officeart/2005/8/layout/process1"/>
    <dgm:cxn modelId="{CFB0CB53-3FB0-4470-B392-F0868AE19E5C}" type="presOf" srcId="{4CC79E6A-C870-4CFC-BBE8-9DAF4E8AE4A1}" destId="{9496A3E4-3A32-4BB3-8CC0-5F56AD5EB3BB}" srcOrd="0" destOrd="0" presId="urn:microsoft.com/office/officeart/2005/8/layout/process1"/>
    <dgm:cxn modelId="{D5CAA90F-6FD3-4F2F-A02D-F26C5770CD0E}" type="presParOf" srcId="{ED758530-53B9-4787-8522-B9CBEE076E36}" destId="{A2A80CFE-AC9C-4350-A8DD-129B8CD48E51}" srcOrd="0" destOrd="0" presId="urn:microsoft.com/office/officeart/2005/8/layout/process1"/>
    <dgm:cxn modelId="{272E5236-765A-43F3-B7E3-B35563E0889E}" type="presParOf" srcId="{ED758530-53B9-4787-8522-B9CBEE076E36}" destId="{2CCB076E-29D1-4D2C-9981-CCFC442D2C1F}" srcOrd="1" destOrd="0" presId="urn:microsoft.com/office/officeart/2005/8/layout/process1"/>
    <dgm:cxn modelId="{99E26940-30A7-4F8E-B79E-80A1F99AE74A}" type="presParOf" srcId="{2CCB076E-29D1-4D2C-9981-CCFC442D2C1F}" destId="{0F967638-FA83-4E75-9AC2-96E516A6B647}" srcOrd="0" destOrd="0" presId="urn:microsoft.com/office/officeart/2005/8/layout/process1"/>
    <dgm:cxn modelId="{1418AF35-6330-47B3-BC3F-C1936610B089}" type="presParOf" srcId="{ED758530-53B9-4787-8522-B9CBEE076E36}" destId="{9496A3E4-3A32-4BB3-8CC0-5F56AD5EB3BB}" srcOrd="2" destOrd="0" presId="urn:microsoft.com/office/officeart/2005/8/layout/process1"/>
    <dgm:cxn modelId="{57834C9A-A2F3-4700-A1DA-936E7E7A5F92}" type="presParOf" srcId="{ED758530-53B9-4787-8522-B9CBEE076E36}" destId="{945C91C2-074E-4077-A88A-0789170E9193}" srcOrd="3" destOrd="0" presId="urn:microsoft.com/office/officeart/2005/8/layout/process1"/>
    <dgm:cxn modelId="{810EA346-4942-454E-BBFD-453BF2F0D663}" type="presParOf" srcId="{945C91C2-074E-4077-A88A-0789170E9193}" destId="{2971A4A4-6CC8-442F-8E08-8E468DAB3FFC}" srcOrd="0" destOrd="0" presId="urn:microsoft.com/office/officeart/2005/8/layout/process1"/>
    <dgm:cxn modelId="{1479D2AA-5DBD-4762-859B-B5B460960503}" type="presParOf" srcId="{ED758530-53B9-4787-8522-B9CBEE076E36}" destId="{CCD3B96E-9597-4FF0-82CA-345A5F0B6186}" srcOrd="4" destOrd="0" presId="urn:microsoft.com/office/officeart/2005/8/layout/process1"/>
    <dgm:cxn modelId="{A1E967D4-A4E0-4AFE-9149-3A0255DA519D}" type="presParOf" srcId="{ED758530-53B9-4787-8522-B9CBEE076E36}" destId="{2852CDDA-EC37-4D82-B5DC-D2BA0A240A08}" srcOrd="5" destOrd="0" presId="urn:microsoft.com/office/officeart/2005/8/layout/process1"/>
    <dgm:cxn modelId="{3808E30B-7BDC-4E06-ABE9-001886E7B63C}" type="presParOf" srcId="{2852CDDA-EC37-4D82-B5DC-D2BA0A240A08}" destId="{C28F46BD-7468-4DB5-ADAC-4F8D3C9B1622}" srcOrd="0" destOrd="0" presId="urn:microsoft.com/office/officeart/2005/8/layout/process1"/>
    <dgm:cxn modelId="{290BBD8D-1489-4BF7-B585-D5B1F7DDEC6B}" type="presParOf" srcId="{ED758530-53B9-4787-8522-B9CBEE076E36}" destId="{DF328057-533B-4E51-9057-7070682FC507}"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3D3706-2C68-48A6-9B18-221CC965F17A}">
      <dsp:nvSpPr>
        <dsp:cNvPr id="0" name=""/>
        <dsp:cNvSpPr/>
      </dsp:nvSpPr>
      <dsp:spPr>
        <a:xfrm>
          <a:off x="2910440" y="1343875"/>
          <a:ext cx="1144927" cy="1144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ZA" sz="1700" kern="1200" dirty="0" smtClean="0">
              <a:solidFill>
                <a:schemeClr val="tx2"/>
              </a:solidFill>
            </a:rPr>
            <a:t>Improved agriculture market access</a:t>
          </a:r>
          <a:endParaRPr lang="en-ZA" sz="1700" kern="1200" dirty="0">
            <a:solidFill>
              <a:schemeClr val="tx2"/>
            </a:solidFill>
          </a:endParaRPr>
        </a:p>
      </dsp:txBody>
      <dsp:txXfrm>
        <a:off x="2910440" y="1343875"/>
        <a:ext cx="1144927" cy="1144927"/>
      </dsp:txXfrm>
    </dsp:sp>
    <dsp:sp modelId="{0ADDA063-A2AB-4A96-A24A-7DC9E1D056AC}">
      <dsp:nvSpPr>
        <dsp:cNvPr id="0" name=""/>
        <dsp:cNvSpPr/>
      </dsp:nvSpPr>
      <dsp:spPr>
        <a:xfrm rot="16166290">
          <a:off x="3289729" y="1158144"/>
          <a:ext cx="371480" cy="0"/>
        </a:xfrm>
        <a:custGeom>
          <a:avLst/>
          <a:gdLst/>
          <a:ahLst/>
          <a:cxnLst/>
          <a:rect l="0" t="0" r="0" b="0"/>
          <a:pathLst>
            <a:path>
              <a:moveTo>
                <a:pt x="0" y="0"/>
              </a:moveTo>
              <a:lnTo>
                <a:pt x="37148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65B792-F0F3-4702-945B-BD7F3810F953}">
      <dsp:nvSpPr>
        <dsp:cNvPr id="0" name=""/>
        <dsp:cNvSpPr/>
      </dsp:nvSpPr>
      <dsp:spPr>
        <a:xfrm>
          <a:off x="2888301" y="205311"/>
          <a:ext cx="1163170" cy="7671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ZA" sz="1100" kern="1200" dirty="0" smtClean="0">
              <a:solidFill>
                <a:schemeClr val="tx2"/>
              </a:solidFill>
            </a:rPr>
            <a:t>New access – sugar (150k tons) and ethanol (80k tons) </a:t>
          </a:r>
        </a:p>
      </dsp:txBody>
      <dsp:txXfrm>
        <a:off x="2888301" y="205311"/>
        <a:ext cx="1163170" cy="767101"/>
      </dsp:txXfrm>
    </dsp:sp>
    <dsp:sp modelId="{5600A639-9382-4EA7-9710-9BC80566E3A4}">
      <dsp:nvSpPr>
        <dsp:cNvPr id="0" name=""/>
        <dsp:cNvSpPr/>
      </dsp:nvSpPr>
      <dsp:spPr>
        <a:xfrm rot="2457692">
          <a:off x="3974932" y="2628655"/>
          <a:ext cx="657020" cy="0"/>
        </a:xfrm>
        <a:custGeom>
          <a:avLst/>
          <a:gdLst/>
          <a:ahLst/>
          <a:cxnLst/>
          <a:rect l="0" t="0" r="0" b="0"/>
          <a:pathLst>
            <a:path>
              <a:moveTo>
                <a:pt x="0" y="0"/>
              </a:moveTo>
              <a:lnTo>
                <a:pt x="65702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C6765A-CCBD-4A3A-82F0-15DC0DA0C2EB}">
      <dsp:nvSpPr>
        <dsp:cNvPr id="0" name=""/>
        <dsp:cNvSpPr/>
      </dsp:nvSpPr>
      <dsp:spPr>
        <a:xfrm>
          <a:off x="4312296" y="2844011"/>
          <a:ext cx="1362087" cy="7671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ZA" sz="1100" kern="1200" dirty="0" smtClean="0">
              <a:solidFill>
                <a:schemeClr val="tx2"/>
              </a:solidFill>
            </a:rPr>
            <a:t>Improved quota for wine from 50m -110m litres</a:t>
          </a:r>
          <a:endParaRPr lang="en-ZA" sz="1100" kern="1200" dirty="0">
            <a:solidFill>
              <a:schemeClr val="tx2"/>
            </a:solidFill>
          </a:endParaRPr>
        </a:p>
      </dsp:txBody>
      <dsp:txXfrm>
        <a:off x="4312296" y="2844011"/>
        <a:ext cx="1362087" cy="767101"/>
      </dsp:txXfrm>
    </dsp:sp>
    <dsp:sp modelId="{3A2CB3BC-DF4E-40B5-8EC0-E2F14E14DC38}">
      <dsp:nvSpPr>
        <dsp:cNvPr id="0" name=""/>
        <dsp:cNvSpPr/>
      </dsp:nvSpPr>
      <dsp:spPr>
        <a:xfrm rot="8371356">
          <a:off x="2314919" y="2624444"/>
          <a:ext cx="676474" cy="0"/>
        </a:xfrm>
        <a:custGeom>
          <a:avLst/>
          <a:gdLst/>
          <a:ahLst/>
          <a:cxnLst/>
          <a:rect l="0" t="0" r="0" b="0"/>
          <a:pathLst>
            <a:path>
              <a:moveTo>
                <a:pt x="0" y="0"/>
              </a:moveTo>
              <a:lnTo>
                <a:pt x="67647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DB3B06-50EB-49D3-8FF1-800293ED374A}">
      <dsp:nvSpPr>
        <dsp:cNvPr id="0" name=""/>
        <dsp:cNvSpPr/>
      </dsp:nvSpPr>
      <dsp:spPr>
        <a:xfrm>
          <a:off x="1238383" y="2844011"/>
          <a:ext cx="1416099" cy="7671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ZA" sz="1100" kern="1200" dirty="0" smtClean="0">
              <a:solidFill>
                <a:schemeClr val="tx2"/>
              </a:solidFill>
            </a:rPr>
            <a:t>Improved duty preference – flowers, some dairy, fruit products, canned fruit</a:t>
          </a:r>
          <a:endParaRPr lang="en-ZA" sz="1100" kern="1200" dirty="0">
            <a:solidFill>
              <a:schemeClr val="tx2"/>
            </a:solidFill>
          </a:endParaRPr>
        </a:p>
      </dsp:txBody>
      <dsp:txXfrm>
        <a:off x="1238383" y="2844011"/>
        <a:ext cx="1416099" cy="76710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A80CFE-AC9C-4350-A8DD-129B8CD48E51}">
      <dsp:nvSpPr>
        <dsp:cNvPr id="0" name=""/>
        <dsp:cNvSpPr/>
      </dsp:nvSpPr>
      <dsp:spPr>
        <a:xfrm>
          <a:off x="52975" y="362301"/>
          <a:ext cx="961636" cy="14233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solidFill>
                <a:schemeClr val="tx2"/>
              </a:solidFill>
            </a:rPr>
            <a:t>EPA initialled</a:t>
          </a:r>
        </a:p>
        <a:p>
          <a:pPr lvl="0" algn="ctr" defTabSz="533400">
            <a:lnSpc>
              <a:spcPct val="90000"/>
            </a:lnSpc>
            <a:spcBef>
              <a:spcPct val="0"/>
            </a:spcBef>
            <a:spcAft>
              <a:spcPct val="35000"/>
            </a:spcAft>
          </a:pPr>
          <a:r>
            <a:rPr lang="en-ZA" sz="1200" kern="1200" dirty="0" smtClean="0">
              <a:solidFill>
                <a:schemeClr val="tx2"/>
              </a:solidFill>
            </a:rPr>
            <a:t>15 July 2014</a:t>
          </a:r>
          <a:endParaRPr lang="en-ZA" sz="1200" kern="1200" dirty="0">
            <a:solidFill>
              <a:schemeClr val="tx2"/>
            </a:solidFill>
          </a:endParaRPr>
        </a:p>
      </dsp:txBody>
      <dsp:txXfrm>
        <a:off x="52975" y="362301"/>
        <a:ext cx="961636" cy="1423311"/>
      </dsp:txXfrm>
    </dsp:sp>
    <dsp:sp modelId="{2CCB076E-29D1-4D2C-9981-CCFC442D2C1F}">
      <dsp:nvSpPr>
        <dsp:cNvPr id="0" name=""/>
        <dsp:cNvSpPr/>
      </dsp:nvSpPr>
      <dsp:spPr>
        <a:xfrm rot="10859">
          <a:off x="1239406" y="782787"/>
          <a:ext cx="476568" cy="5883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ZA" sz="2600" kern="1200"/>
        </a:p>
      </dsp:txBody>
      <dsp:txXfrm rot="10859">
        <a:off x="1239406" y="782787"/>
        <a:ext cx="476568" cy="588301"/>
      </dsp:txXfrm>
    </dsp:sp>
    <dsp:sp modelId="{9496A3E4-3A32-4BB3-8CC0-5F56AD5EB3BB}">
      <dsp:nvSpPr>
        <dsp:cNvPr id="0" name=""/>
        <dsp:cNvSpPr/>
      </dsp:nvSpPr>
      <dsp:spPr>
        <a:xfrm>
          <a:off x="1913794" y="368464"/>
          <a:ext cx="1142254" cy="14233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solidFill>
                <a:schemeClr val="tx2"/>
              </a:solidFill>
            </a:rPr>
            <a:t>EPA legal scrubbing concluded </a:t>
          </a:r>
        </a:p>
        <a:p>
          <a:pPr lvl="0" algn="ctr" defTabSz="533400">
            <a:lnSpc>
              <a:spcPct val="90000"/>
            </a:lnSpc>
            <a:spcBef>
              <a:spcPct val="0"/>
            </a:spcBef>
            <a:spcAft>
              <a:spcPct val="35000"/>
            </a:spcAft>
          </a:pPr>
          <a:r>
            <a:rPr lang="en-ZA" sz="1200" kern="1200" dirty="0" smtClean="0">
              <a:solidFill>
                <a:schemeClr val="tx2"/>
              </a:solidFill>
            </a:rPr>
            <a:t>23 October 2015</a:t>
          </a:r>
          <a:endParaRPr lang="en-ZA" sz="1200" kern="1200" dirty="0">
            <a:solidFill>
              <a:schemeClr val="tx2"/>
            </a:solidFill>
          </a:endParaRPr>
        </a:p>
      </dsp:txBody>
      <dsp:txXfrm>
        <a:off x="1913794" y="368464"/>
        <a:ext cx="1142254" cy="1423311"/>
      </dsp:txXfrm>
    </dsp:sp>
    <dsp:sp modelId="{945C91C2-074E-4077-A88A-0789170E9193}">
      <dsp:nvSpPr>
        <dsp:cNvPr id="0" name=""/>
        <dsp:cNvSpPr/>
      </dsp:nvSpPr>
      <dsp:spPr>
        <a:xfrm rot="79599">
          <a:off x="3284034" y="810075"/>
          <a:ext cx="483595" cy="5883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ZA" sz="2600" kern="1200"/>
        </a:p>
      </dsp:txBody>
      <dsp:txXfrm rot="79599">
        <a:off x="3284034" y="810075"/>
        <a:ext cx="483595" cy="588301"/>
      </dsp:txXfrm>
    </dsp:sp>
    <dsp:sp modelId="{CCD3B96E-9597-4FF0-82CA-345A5F0B6186}">
      <dsp:nvSpPr>
        <dsp:cNvPr id="0" name=""/>
        <dsp:cNvSpPr/>
      </dsp:nvSpPr>
      <dsp:spPr>
        <a:xfrm>
          <a:off x="3968249" y="416629"/>
          <a:ext cx="1192900" cy="14233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solidFill>
                <a:schemeClr val="tx2"/>
              </a:solidFill>
            </a:rPr>
            <a:t>EPA signed</a:t>
          </a:r>
        </a:p>
        <a:p>
          <a:pPr lvl="0" algn="ctr" defTabSz="533400">
            <a:lnSpc>
              <a:spcPct val="90000"/>
            </a:lnSpc>
            <a:spcBef>
              <a:spcPct val="0"/>
            </a:spcBef>
            <a:spcAft>
              <a:spcPct val="35000"/>
            </a:spcAft>
          </a:pPr>
          <a:r>
            <a:rPr lang="en-ZA" sz="1200" kern="1200" dirty="0" smtClean="0">
              <a:solidFill>
                <a:schemeClr val="tx2"/>
              </a:solidFill>
            </a:rPr>
            <a:t>10 June 2016</a:t>
          </a:r>
          <a:endParaRPr lang="en-ZA" sz="1200" kern="1200" dirty="0">
            <a:solidFill>
              <a:schemeClr val="tx2"/>
            </a:solidFill>
          </a:endParaRPr>
        </a:p>
      </dsp:txBody>
      <dsp:txXfrm>
        <a:off x="3968249" y="416629"/>
        <a:ext cx="1192900" cy="1423311"/>
      </dsp:txXfrm>
    </dsp:sp>
    <dsp:sp modelId="{2852CDDA-EC37-4D82-B5DC-D2BA0A240A08}">
      <dsp:nvSpPr>
        <dsp:cNvPr id="0" name=""/>
        <dsp:cNvSpPr/>
      </dsp:nvSpPr>
      <dsp:spPr>
        <a:xfrm>
          <a:off x="5398368" y="834133"/>
          <a:ext cx="502903" cy="5883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ZA" sz="2600" kern="1200"/>
        </a:p>
      </dsp:txBody>
      <dsp:txXfrm>
        <a:off x="5398368" y="834133"/>
        <a:ext cx="502903" cy="588301"/>
      </dsp:txXfrm>
    </dsp:sp>
    <dsp:sp modelId="{DF328057-533B-4E51-9057-7070682FC507}">
      <dsp:nvSpPr>
        <dsp:cNvPr id="0" name=""/>
        <dsp:cNvSpPr/>
      </dsp:nvSpPr>
      <dsp:spPr>
        <a:xfrm>
          <a:off x="6110024" y="416629"/>
          <a:ext cx="1122826" cy="14233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kern="1200" dirty="0" smtClean="0">
              <a:solidFill>
                <a:schemeClr val="tx2"/>
              </a:solidFill>
            </a:rPr>
            <a:t>Implementation after ratification</a:t>
          </a:r>
          <a:endParaRPr lang="en-ZA" sz="1200" kern="1200" dirty="0">
            <a:solidFill>
              <a:schemeClr val="tx2"/>
            </a:solidFill>
          </a:endParaRPr>
        </a:p>
      </dsp:txBody>
      <dsp:txXfrm>
        <a:off x="6110024" y="416629"/>
        <a:ext cx="1122826" cy="1423311"/>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0882" name="Rectangle 2"/>
          <p:cNvSpPr>
            <a:spLocks noGrp="1" noChangeArrowheads="1"/>
          </p:cNvSpPr>
          <p:nvPr>
            <p:ph type="hdr" sz="quarter"/>
          </p:nvPr>
        </p:nvSpPr>
        <p:spPr bwMode="auto">
          <a:xfrm>
            <a:off x="0" y="0"/>
            <a:ext cx="2944813" cy="495300"/>
          </a:xfrm>
          <a:prstGeom prst="rect">
            <a:avLst/>
          </a:prstGeom>
          <a:noFill/>
          <a:ln w="9525">
            <a:noFill/>
            <a:miter lim="800000"/>
          </a:ln>
          <a:effectLst/>
        </p:spPr>
        <p:txBody>
          <a:bodyPr vert="horz" wrap="square" lIns="92556" tIns="46278" rIns="92556" bIns="46278" numCol="1" anchor="t" anchorCtr="0" compatLnSpc="1">
            <a:prstTxWarp prst="textNoShape">
              <a:avLst/>
            </a:prstTxWarp>
          </a:bodyPr>
          <a:lstStyle>
            <a:lvl1pPr eaLnBrk="0" hangingPunct="0">
              <a:defRPr sz="1200">
                <a:uFillTx/>
                <a:latin typeface="Times" pitchFamily="18" charset="0"/>
              </a:defRPr>
            </a:lvl1pPr>
          </a:lstStyle>
          <a:p>
            <a:pPr>
              <a:defRPr>
                <a:uFillTx/>
              </a:defRPr>
            </a:pPr>
            <a:endParaRPr lang="en-GB" dirty="0"/>
          </a:p>
        </p:txBody>
      </p:sp>
      <p:sp>
        <p:nvSpPr>
          <p:cNvPr id="250883" name="Rectangle 3"/>
          <p:cNvSpPr>
            <a:spLocks noGrp="1" noChangeArrowheads="1"/>
          </p:cNvSpPr>
          <p:nvPr>
            <p:ph type="dt" sz="quarter" idx="1"/>
          </p:nvPr>
        </p:nvSpPr>
        <p:spPr bwMode="auto">
          <a:xfrm>
            <a:off x="3848100" y="0"/>
            <a:ext cx="2944813" cy="495300"/>
          </a:xfrm>
          <a:prstGeom prst="rect">
            <a:avLst/>
          </a:prstGeom>
          <a:noFill/>
          <a:ln w="9525">
            <a:noFill/>
            <a:miter lim="800000"/>
          </a:ln>
          <a:effectLst/>
        </p:spPr>
        <p:txBody>
          <a:bodyPr vert="horz" wrap="square" lIns="92556" tIns="46278" rIns="92556" bIns="46278" numCol="1" anchor="t" anchorCtr="0" compatLnSpc="1">
            <a:prstTxWarp prst="textNoShape">
              <a:avLst/>
            </a:prstTxWarp>
          </a:bodyPr>
          <a:lstStyle>
            <a:lvl1pPr algn="r" eaLnBrk="0" hangingPunct="0">
              <a:defRPr sz="1200">
                <a:uFillTx/>
                <a:latin typeface="Times" pitchFamily="18" charset="0"/>
              </a:defRPr>
            </a:lvl1pPr>
          </a:lstStyle>
          <a:p>
            <a:pPr>
              <a:defRPr>
                <a:uFillTx/>
              </a:defRPr>
            </a:pPr>
            <a:endParaRPr lang="en-GB" dirty="0"/>
          </a:p>
        </p:txBody>
      </p:sp>
      <p:sp>
        <p:nvSpPr>
          <p:cNvPr id="250884" name="Rectangle 4"/>
          <p:cNvSpPr>
            <a:spLocks noGrp="1" noChangeArrowheads="1"/>
          </p:cNvSpPr>
          <p:nvPr>
            <p:ph type="ftr" sz="quarter" idx="2"/>
          </p:nvPr>
        </p:nvSpPr>
        <p:spPr bwMode="auto">
          <a:xfrm>
            <a:off x="0" y="9409113"/>
            <a:ext cx="2944813" cy="495300"/>
          </a:xfrm>
          <a:prstGeom prst="rect">
            <a:avLst/>
          </a:prstGeom>
          <a:noFill/>
          <a:ln w="9525">
            <a:noFill/>
            <a:miter lim="800000"/>
          </a:ln>
          <a:effectLst/>
        </p:spPr>
        <p:txBody>
          <a:bodyPr vert="horz" wrap="square" lIns="92556" tIns="46278" rIns="92556" bIns="46278" numCol="1" anchor="b" anchorCtr="0" compatLnSpc="1">
            <a:prstTxWarp prst="textNoShape">
              <a:avLst/>
            </a:prstTxWarp>
          </a:bodyPr>
          <a:lstStyle>
            <a:lvl1pPr eaLnBrk="0" hangingPunct="0">
              <a:defRPr sz="1200">
                <a:uFillTx/>
                <a:latin typeface="Times" pitchFamily="18" charset="0"/>
              </a:defRPr>
            </a:lvl1pPr>
          </a:lstStyle>
          <a:p>
            <a:pPr>
              <a:defRPr>
                <a:uFillTx/>
              </a:defRPr>
            </a:pPr>
            <a:endParaRPr lang="en-GB" dirty="0"/>
          </a:p>
        </p:txBody>
      </p:sp>
      <p:sp>
        <p:nvSpPr>
          <p:cNvPr id="250885" name="Rectangle 5"/>
          <p:cNvSpPr>
            <a:spLocks noGrp="1" noChangeArrowheads="1"/>
          </p:cNvSpPr>
          <p:nvPr>
            <p:ph type="sldNum" sz="quarter" idx="3"/>
          </p:nvPr>
        </p:nvSpPr>
        <p:spPr bwMode="auto">
          <a:xfrm>
            <a:off x="3848100" y="9409113"/>
            <a:ext cx="2944813" cy="495300"/>
          </a:xfrm>
          <a:prstGeom prst="rect">
            <a:avLst/>
          </a:prstGeom>
          <a:noFill/>
          <a:ln w="9525">
            <a:noFill/>
            <a:miter lim="800000"/>
          </a:ln>
          <a:effectLst/>
        </p:spPr>
        <p:txBody>
          <a:bodyPr vert="horz" wrap="square" lIns="92556" tIns="46278" rIns="92556" bIns="46278" numCol="1" anchor="b" anchorCtr="0" compatLnSpc="1">
            <a:prstTxWarp prst="textNoShape">
              <a:avLst/>
            </a:prstTxWarp>
          </a:bodyPr>
          <a:lstStyle>
            <a:lvl1pPr algn="r" eaLnBrk="0" hangingPunct="0">
              <a:defRPr sz="1200">
                <a:uFillTx/>
                <a:latin typeface="Times" pitchFamily="18" charset="0"/>
              </a:defRPr>
            </a:lvl1pPr>
          </a:lstStyle>
          <a:p>
            <a:pPr>
              <a:defRPr>
                <a:uFillTx/>
              </a:defRPr>
            </a:pPr>
            <a:fld id="{29B981B5-2954-422C-BEA1-E9C8B7EEA62D}" type="slidenum">
              <a:rPr lang="en-GB"/>
              <a:pPr>
                <a:defRPr>
                  <a:uFillTx/>
                </a:defRPr>
              </a:pPr>
              <a:t>‹#›</a:t>
            </a:fld>
            <a:endParaRPr lang="en-GB" dirty="0"/>
          </a:p>
        </p:txBody>
      </p:sp>
    </p:spTree>
    <p:extLst>
      <p:ext uri="{BB962C8B-B14F-4D97-AF65-F5344CB8AC3E}">
        <p14:creationId xmlns:p14="http://schemas.microsoft.com/office/powerpoint/2010/main" xmlns="" val="2902285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5300"/>
          </a:xfrm>
          <a:prstGeom prst="rect">
            <a:avLst/>
          </a:prstGeom>
          <a:noFill/>
          <a:ln w="9525">
            <a:noFill/>
            <a:miter lim="800000"/>
          </a:ln>
          <a:effectLst/>
        </p:spPr>
        <p:txBody>
          <a:bodyPr vert="horz" wrap="square" lIns="92556" tIns="46278" rIns="92556" bIns="46278" numCol="1" anchor="t" anchorCtr="0" compatLnSpc="1">
            <a:prstTxWarp prst="textNoShape">
              <a:avLst/>
            </a:prstTxWarp>
          </a:bodyPr>
          <a:lstStyle>
            <a:lvl1pPr eaLnBrk="0" hangingPunct="0">
              <a:defRPr sz="1200">
                <a:uFillTx/>
                <a:latin typeface="Times" pitchFamily="18" charset="0"/>
              </a:defRPr>
            </a:lvl1pPr>
          </a:lstStyle>
          <a:p>
            <a:pPr>
              <a:defRPr>
                <a:uFillTx/>
              </a:defRPr>
            </a:pPr>
            <a:endParaRPr lang="en-US" dirty="0"/>
          </a:p>
        </p:txBody>
      </p:sp>
      <p:sp>
        <p:nvSpPr>
          <p:cNvPr id="4099" name="Rectangle 3"/>
          <p:cNvSpPr>
            <a:spLocks noGrp="1" noChangeArrowheads="1"/>
          </p:cNvSpPr>
          <p:nvPr>
            <p:ph type="dt" idx="1"/>
          </p:nvPr>
        </p:nvSpPr>
        <p:spPr bwMode="auto">
          <a:xfrm>
            <a:off x="3849688" y="0"/>
            <a:ext cx="2944812" cy="495300"/>
          </a:xfrm>
          <a:prstGeom prst="rect">
            <a:avLst/>
          </a:prstGeom>
          <a:noFill/>
          <a:ln w="9525">
            <a:noFill/>
            <a:miter lim="800000"/>
          </a:ln>
          <a:effectLst/>
        </p:spPr>
        <p:txBody>
          <a:bodyPr vert="horz" wrap="square" lIns="92556" tIns="46278" rIns="92556" bIns="46278" numCol="1" anchor="t" anchorCtr="0" compatLnSpc="1">
            <a:prstTxWarp prst="textNoShape">
              <a:avLst/>
            </a:prstTxWarp>
          </a:bodyPr>
          <a:lstStyle>
            <a:lvl1pPr algn="r" eaLnBrk="0" hangingPunct="0">
              <a:defRPr sz="1200">
                <a:uFillTx/>
                <a:latin typeface="Times" pitchFamily="18" charset="0"/>
              </a:defRPr>
            </a:lvl1pPr>
          </a:lstStyle>
          <a:p>
            <a:pPr>
              <a:defRPr>
                <a:uFillTx/>
              </a:defRPr>
            </a:pPr>
            <a:endParaRPr lang="en-US" dirty="0"/>
          </a:p>
        </p:txBody>
      </p:sp>
      <p:sp>
        <p:nvSpPr>
          <p:cNvPr id="15364" name="Rectangle 4"/>
          <p:cNvSpPr>
            <a:spLocks noGrp="1" noRot="1" noChangeAspect="1" noChangeArrowheads="1" noTextEdit="1"/>
          </p:cNvSpPr>
          <p:nvPr>
            <p:ph type="sldImg" idx="2"/>
          </p:nvPr>
        </p:nvSpPr>
        <p:spPr bwMode="auto">
          <a:xfrm>
            <a:off x="923925" y="742950"/>
            <a:ext cx="4946650" cy="37115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03763"/>
            <a:ext cx="4981575" cy="4459287"/>
          </a:xfrm>
          <a:prstGeom prst="rect">
            <a:avLst/>
          </a:prstGeom>
          <a:noFill/>
          <a:ln w="9525">
            <a:noFill/>
            <a:miter lim="800000"/>
          </a:ln>
          <a:effectLst/>
        </p:spPr>
        <p:txBody>
          <a:bodyPr vert="horz" wrap="square" lIns="92556" tIns="46278" rIns="92556" bIns="462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410700"/>
            <a:ext cx="2944813" cy="495300"/>
          </a:xfrm>
          <a:prstGeom prst="rect">
            <a:avLst/>
          </a:prstGeom>
          <a:noFill/>
          <a:ln w="9525">
            <a:noFill/>
            <a:miter lim="800000"/>
          </a:ln>
          <a:effectLst/>
        </p:spPr>
        <p:txBody>
          <a:bodyPr vert="horz" wrap="square" lIns="92556" tIns="46278" rIns="92556" bIns="46278" numCol="1" anchor="b" anchorCtr="0" compatLnSpc="1">
            <a:prstTxWarp prst="textNoShape">
              <a:avLst/>
            </a:prstTxWarp>
          </a:bodyPr>
          <a:lstStyle>
            <a:lvl1pPr eaLnBrk="0" hangingPunct="0">
              <a:defRPr sz="1200">
                <a:uFillTx/>
                <a:latin typeface="Times" pitchFamily="18" charset="0"/>
              </a:defRPr>
            </a:lvl1pPr>
          </a:lstStyle>
          <a:p>
            <a:pPr>
              <a:defRPr>
                <a:uFillTx/>
              </a:defRPr>
            </a:pPr>
            <a:endParaRPr lang="en-US" dirty="0"/>
          </a:p>
        </p:txBody>
      </p:sp>
      <p:sp>
        <p:nvSpPr>
          <p:cNvPr id="4103" name="Rectangle 7"/>
          <p:cNvSpPr>
            <a:spLocks noGrp="1" noChangeArrowheads="1"/>
          </p:cNvSpPr>
          <p:nvPr>
            <p:ph type="sldNum" sz="quarter" idx="5"/>
          </p:nvPr>
        </p:nvSpPr>
        <p:spPr bwMode="auto">
          <a:xfrm>
            <a:off x="3849688" y="9410700"/>
            <a:ext cx="2944812" cy="495300"/>
          </a:xfrm>
          <a:prstGeom prst="rect">
            <a:avLst/>
          </a:prstGeom>
          <a:noFill/>
          <a:ln w="9525">
            <a:noFill/>
            <a:miter lim="800000"/>
          </a:ln>
          <a:effectLst/>
        </p:spPr>
        <p:txBody>
          <a:bodyPr vert="horz" wrap="square" lIns="92556" tIns="46278" rIns="92556" bIns="46278" numCol="1" anchor="b" anchorCtr="0" compatLnSpc="1">
            <a:prstTxWarp prst="textNoShape">
              <a:avLst/>
            </a:prstTxWarp>
          </a:bodyPr>
          <a:lstStyle>
            <a:lvl1pPr algn="r" eaLnBrk="0" hangingPunct="0">
              <a:defRPr sz="1200">
                <a:uFillTx/>
                <a:latin typeface="Times" pitchFamily="18" charset="0"/>
              </a:defRPr>
            </a:lvl1pPr>
          </a:lstStyle>
          <a:p>
            <a:pPr>
              <a:defRPr>
                <a:uFillTx/>
              </a:defRPr>
            </a:pPr>
            <a:fld id="{D1B9FCF4-6704-42D1-A92D-8685D2E0E367}" type="slidenum">
              <a:rPr lang="en-US"/>
              <a:pPr>
                <a:defRPr>
                  <a:uFillTx/>
                </a:defRPr>
              </a:pPr>
              <a:t>‹#›</a:t>
            </a:fld>
            <a:endParaRPr lang="en-US" dirty="0"/>
          </a:p>
        </p:txBody>
      </p:sp>
    </p:spTree>
    <p:extLst>
      <p:ext uri="{BB962C8B-B14F-4D97-AF65-F5344CB8AC3E}">
        <p14:creationId xmlns:p14="http://schemas.microsoft.com/office/powerpoint/2010/main" xmlns="" val="2057845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uFillTx/>
              </a:defRPr>
            </a:lvl1pPr>
            <a:lvl2pPr marL="457200" indent="0" algn="ctr">
              <a:buNone/>
              <a:defRPr>
                <a:uFillTx/>
              </a:defRPr>
            </a:lvl2pPr>
            <a:lvl3pPr marL="914400" indent="0" algn="ctr">
              <a:buNone/>
              <a:defRPr>
                <a:uFillTx/>
              </a:defRPr>
            </a:lvl3pPr>
            <a:lvl4pPr marL="1371600" indent="0" algn="ctr">
              <a:buNone/>
              <a:defRPr>
                <a:uFillTx/>
              </a:defRPr>
            </a:lvl4pPr>
            <a:lvl5pPr marL="1828800" indent="0" algn="ctr">
              <a:buNone/>
              <a:defRPr>
                <a:uFillTx/>
              </a:defRPr>
            </a:lvl5pPr>
            <a:lvl6pPr marL="2286000" indent="0" algn="ctr">
              <a:buNone/>
              <a:defRPr>
                <a:uFillTx/>
              </a:defRPr>
            </a:lvl6pPr>
            <a:lvl7pPr marL="2743200" indent="0" algn="ctr">
              <a:buNone/>
              <a:defRPr>
                <a:uFillTx/>
              </a:defRPr>
            </a:lvl7pPr>
            <a:lvl8pPr marL="3200400" indent="0" algn="ctr">
              <a:buNone/>
              <a:defRPr>
                <a:uFillTx/>
              </a:defRPr>
            </a:lvl8pPr>
            <a:lvl9pPr marL="3657600" indent="0" algn="ctr">
              <a:buNone/>
              <a:defRPr>
                <a:uFillTx/>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uFillTx/>
              </a:defRPr>
            </a:pPr>
            <a:fld id="{64329EC9-C302-43F9-AC98-66C13C84163F}" type="datetime1">
              <a:rPr lang="en-US"/>
              <a:pPr>
                <a:defRPr>
                  <a:uFillTx/>
                </a:defRPr>
              </a:pPr>
              <a:t>9/8/2016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uFillTx/>
              </a:defRPr>
            </a:pPr>
            <a:fld id="{8C1BEE61-545C-4229-BDFE-B3D7C05FA905}" type="slidenum">
              <a:rPr lang="en-US"/>
              <a:pPr>
                <a:defRPr>
                  <a:uFillTx/>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uFillTx/>
              </a:defRPr>
            </a:pPr>
            <a:fld id="{AAB3A960-0CD2-4B5D-9EC0-CEF3ED5B9AE3}" type="datetime1">
              <a:rPr lang="en-US"/>
              <a:pPr>
                <a:defRPr>
                  <a:uFillTx/>
                </a:defRPr>
              </a:pPr>
              <a:t>9/8/2016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uFillTx/>
              </a:defRPr>
            </a:pPr>
            <a:fld id="{9ECA7094-C8EF-4921-A55C-1D557A55949A}" type="slidenum">
              <a:rPr lang="en-US"/>
              <a:pPr>
                <a:defRPr>
                  <a:uFillTx/>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uFillTx/>
              </a:defRPr>
            </a:pPr>
            <a:fld id="{EDCDCB3B-AF9F-42F6-8664-3D6435F3937D}" type="datetime1">
              <a:rPr lang="en-US"/>
              <a:pPr>
                <a:defRPr>
                  <a:uFillTx/>
                </a:defRPr>
              </a:pPr>
              <a:t>9/8/2016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uFillTx/>
              </a:defRPr>
            </a:pPr>
            <a:fld id="{23F39204-DAA6-49C0-B915-BDDE535BA107}" type="slidenum">
              <a:rPr lang="en-US"/>
              <a:pPr>
                <a:defRPr>
                  <a:uFillTx/>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nvSpPr>
        <p:spPr>
          <a:xfrm>
            <a:off x="685800" y="609600"/>
            <a:ext cx="7772400" cy="5486400"/>
          </a:xfrm>
        </p:spPr>
        <p:txBody>
          <a:bodyPr/>
          <a:lstStyle/>
          <a:p>
            <a:pPr>
              <a:defRPr/>
            </a:pPr>
            <a:r>
              <a:rPr lang="en-US" dirty="0"/>
              <a:t>Click to edit Master text styles</a:t>
            </a:r>
          </a:p>
          <a:p>
            <a:pPr lvl="1">
              <a:defRPr/>
            </a:pPr>
            <a:r>
              <a:rPr lang="en-US" dirty="0"/>
              <a:t>Second level</a:t>
            </a:r>
          </a:p>
          <a:p>
            <a:pPr lvl="2">
              <a:defRPr/>
            </a:pPr>
            <a:r>
              <a:rPr lang="en-US" dirty="0"/>
              <a:t>Third level</a:t>
            </a:r>
          </a:p>
          <a:p>
            <a:pPr lvl="3">
              <a:defRPr/>
            </a:pPr>
            <a:r>
              <a:rPr lang="en-US" dirty="0"/>
              <a:t>Fourth level</a:t>
            </a:r>
          </a:p>
          <a:p>
            <a:pPr lvl="4">
              <a:defRPr/>
            </a:pPr>
            <a:r>
              <a:rPr lang="en-US" dirty="0"/>
              <a:t>Fifth level</a:t>
            </a:r>
          </a:p>
        </p:txBody>
      </p:sp>
      <p:sp>
        <p:nvSpPr>
          <p:cNvPr id="3" name="Rectangle 4"/>
          <p:cNvSpPr>
            <a:spLocks noGrp="1" noChangeArrowheads="1"/>
          </p:cNvSpPr>
          <p:nvPr>
            <p:ph type="dt" sz="half" idx="10"/>
          </p:nvPr>
        </p:nvSpPr>
        <p:spPr/>
        <p:txBody>
          <a:bodyPr/>
          <a:lstStyle>
            <a:lvl1pPr>
              <a:defRPr>
                <a:uFillTx/>
              </a:defRPr>
            </a:lvl1pPr>
          </a:lstStyle>
          <a:p>
            <a:pPr>
              <a:defRPr>
                <a:uFillTx/>
              </a:defRPr>
            </a:pPr>
            <a:fld id="{71CE9D04-ED9A-4370-BC75-1E458CFA4CF6}" type="datetime1">
              <a:rPr lang="en-US"/>
              <a:pPr>
                <a:defRPr>
                  <a:uFillTx/>
                </a:defRPr>
              </a:pPr>
              <a:t>9/8/2016</a:t>
            </a:fld>
            <a:endParaRPr lang="en-US" dirty="0"/>
          </a:p>
        </p:txBody>
      </p:sp>
      <p:sp>
        <p:nvSpPr>
          <p:cNvPr id="4" name="Rectangle 5"/>
          <p:cNvSpPr>
            <a:spLocks noGrp="1" noChangeArrowheads="1"/>
          </p:cNvSpPr>
          <p:nvPr>
            <p:ph type="ftr" sz="quarter" idx="11"/>
          </p:nvPr>
        </p:nvSpPr>
        <p:spPr/>
        <p:txBody>
          <a:bodyPr/>
          <a:lstStyle>
            <a:lvl1pPr>
              <a:defRPr>
                <a:uFillTx/>
              </a:defRPr>
            </a:lvl1pPr>
          </a:lstStyle>
          <a:p>
            <a:pPr>
              <a:defRPr>
                <a:uFillTx/>
              </a:defRPr>
            </a:pPr>
            <a:endParaRPr lang="en-US" dirty="0"/>
          </a:p>
        </p:txBody>
      </p:sp>
      <p:sp>
        <p:nvSpPr>
          <p:cNvPr id="5" name="Rectangle 6"/>
          <p:cNvSpPr>
            <a:spLocks noGrp="1" noChangeArrowheads="1"/>
          </p:cNvSpPr>
          <p:nvPr>
            <p:ph type="sldNum" sz="quarter" idx="12"/>
          </p:nvPr>
        </p:nvSpPr>
        <p:spPr/>
        <p:txBody>
          <a:bodyPr/>
          <a:lstStyle>
            <a:lvl1pPr>
              <a:defRPr>
                <a:uFillTx/>
              </a:defRPr>
            </a:lvl1pPr>
          </a:lstStyle>
          <a:p>
            <a:pPr>
              <a:defRPr>
                <a:uFillTx/>
              </a:defRPr>
            </a:pPr>
            <a:fld id="{8205835C-6BCC-4198-8B86-2D434543D30A}" type="slidenum">
              <a:rPr lang="en-US"/>
              <a:pPr>
                <a:defRPr>
                  <a:uFillTx/>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uFillTx/>
              </a:defRPr>
            </a:pPr>
            <a:fld id="{6A565A5B-4F1B-4BBA-891E-860152A375AF}" type="datetime1">
              <a:rPr lang="en-US"/>
              <a:pPr>
                <a:defRPr>
                  <a:uFillTx/>
                </a:defRPr>
              </a:pPr>
              <a:t>9/8/2016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uFillTx/>
              </a:defRPr>
            </a:pPr>
            <a:fld id="{40F4652A-ABEB-430D-A611-49E901BBD576}" type="slidenum">
              <a:rPr lang="en-US"/>
              <a:pPr>
                <a:defRPr>
                  <a:uFillTx/>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uFillTx/>
              </a:defRPr>
            </a:pPr>
            <a:fld id="{EFB06D22-F32F-4543-90BE-9BA38C3B023A}" type="datetime1">
              <a:rPr lang="en-US"/>
              <a:pPr>
                <a:defRPr>
                  <a:uFillTx/>
                </a:defRPr>
              </a:pPr>
              <a:t>9/8/2016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uFillTx/>
              </a:defRPr>
            </a:pPr>
            <a:fld id="{7EBEE5DE-754D-4309-B59E-BDB11852C935}" type="slidenum">
              <a:rPr lang="en-US"/>
              <a:pPr>
                <a:defRPr>
                  <a:uFillTx/>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uFillTx/>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uFillTx/>
              </a:defRPr>
            </a:lvl1pPr>
            <a:lvl2pPr marL="457200" indent="0">
              <a:buNone/>
              <a:defRPr sz="1800">
                <a:uFillTx/>
              </a:defRPr>
            </a:lvl2pPr>
            <a:lvl3pPr marL="914400" indent="0">
              <a:buNone/>
              <a:defRPr sz="1600">
                <a:uFillTx/>
              </a:defRPr>
            </a:lvl3pPr>
            <a:lvl4pPr marL="1371600" indent="0">
              <a:buNone/>
              <a:defRPr sz="1400">
                <a:uFillTx/>
              </a:defRPr>
            </a:lvl4pPr>
            <a:lvl5pPr marL="1828800" indent="0">
              <a:buNone/>
              <a:defRPr sz="1400">
                <a:uFillTx/>
              </a:defRPr>
            </a:lvl5pPr>
            <a:lvl6pPr marL="2286000" indent="0">
              <a:buNone/>
              <a:defRPr sz="1400">
                <a:uFillTx/>
              </a:defRPr>
            </a:lvl6pPr>
            <a:lvl7pPr marL="2743200" indent="0">
              <a:buNone/>
              <a:defRPr sz="1400">
                <a:uFillTx/>
              </a:defRPr>
            </a:lvl7pPr>
            <a:lvl8pPr marL="3200400" indent="0">
              <a:buNone/>
              <a:defRPr sz="1400">
                <a:uFillTx/>
              </a:defRPr>
            </a:lvl8pPr>
            <a:lvl9pPr marL="3657600" indent="0">
              <a:buNone/>
              <a:defRPr sz="1400">
                <a:uFillTx/>
              </a:defRPr>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uFillTx/>
              </a:defRPr>
            </a:pPr>
            <a:fld id="{AE51559D-D7B2-46E3-8670-77E9D110EB4E}" type="datetime1">
              <a:rPr lang="en-US"/>
              <a:pPr>
                <a:defRPr>
                  <a:uFillTx/>
                </a:defRPr>
              </a:pPr>
              <a:t>9/8/2016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uFillTx/>
              </a:defRPr>
            </a:pPr>
            <a:fld id="{56F6927C-99CF-470A-AA2A-365A6F5A2B6B}" type="slidenum">
              <a:rPr lang="en-US"/>
              <a:pPr>
                <a:defRPr>
                  <a:uFillTx/>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uFillTx/>
              </a:defRPr>
            </a:pPr>
            <a:fld id="{FB1230C8-CC21-4B39-96F8-7ED244F9C8D6}" type="datetime1">
              <a:rPr lang="en-US"/>
              <a:pPr>
                <a:defRPr>
                  <a:uFillTx/>
                </a:defRPr>
              </a:pPr>
              <a:t>9/8/2016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uFillTx/>
              </a:defRPr>
            </a:pPr>
            <a:fld id="{D2AA73CE-0DD6-4F85-A3C8-BDC12D26DC8A}" type="slidenum">
              <a:rPr lang="en-US"/>
              <a:pPr>
                <a:defRPr>
                  <a:uFillTx/>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uFillTx/>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uFillTx/>
              </a:defRPr>
            </a:pPr>
            <a:fld id="{3DDC5AC6-ADD1-4583-95CE-CF0137F8B647}" type="datetime1">
              <a:rPr lang="en-US"/>
              <a:pPr>
                <a:defRPr>
                  <a:uFillTx/>
                </a:defRPr>
              </a:pPr>
              <a:t>9/8/2016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uFillTx/>
              </a:defRPr>
            </a:pPr>
            <a:fld id="{8C9E9251-5A1A-4CEC-886C-A76525DC934C}" type="slidenum">
              <a:rPr lang="en-US"/>
              <a:pPr>
                <a:defRPr>
                  <a:uFillTx/>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uFillTx/>
              </a:defRPr>
            </a:pPr>
            <a:fld id="{90FBBB89-D4A3-4657-86E1-261269D9252E}" type="datetime1">
              <a:rPr lang="en-US"/>
              <a:pPr>
                <a:defRPr>
                  <a:uFillTx/>
                </a:defRPr>
              </a:pPr>
              <a:t>9/8/2016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uFillTx/>
              </a:defRPr>
            </a:pPr>
            <a:fld id="{866D8389-901E-4473-88C7-B739CEB33C43}" type="slidenum">
              <a:rPr lang="en-US"/>
              <a:pPr>
                <a:defRPr>
                  <a:uFillTx/>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uFillTx/>
              </a:defRPr>
            </a:pPr>
            <a:fld id="{2190C6DD-F9BA-4737-905B-22E3FA9B59C5}" type="datetime1">
              <a:rPr lang="en-US"/>
              <a:pPr>
                <a:defRPr>
                  <a:uFillTx/>
                </a:defRPr>
              </a:pPr>
              <a:t>9/8/2016</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uFillTx/>
              </a:defRPr>
            </a:pPr>
            <a:fld id="{8F7CC452-9644-4AC7-96E7-08CFA51D04BC}" type="slidenum">
              <a:rPr lang="en-US"/>
              <a:pPr>
                <a:defRPr>
                  <a:uFillTx/>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uFillTx/>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uFillTx/>
              </a:defRPr>
            </a:pPr>
            <a:fld id="{BCDC0A6D-8182-4E00-9C57-91DECEA47783}" type="datetime1">
              <a:rPr lang="en-US"/>
              <a:pPr>
                <a:defRPr>
                  <a:uFillTx/>
                </a:defRPr>
              </a:pPr>
              <a:t>9/8/2016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uFillTx/>
              </a:defRPr>
            </a:pPr>
            <a:fld id="{4F678C9B-A291-4081-B32D-E4461AA1273B}" type="slidenum">
              <a:rPr lang="en-US"/>
              <a:pPr>
                <a:defRPr>
                  <a:uFillTx/>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uFillTx/>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uFillTx/>
              </a:defRPr>
            </a:pPr>
            <a:fld id="{CDB150D1-CC58-4888-BEB9-1DC042158320}" type="datetime1">
              <a:rPr lang="en-US"/>
              <a:pPr>
                <a:defRPr>
                  <a:uFillTx/>
                </a:defRPr>
              </a:pPr>
              <a:t>9/8/2016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uFillTx/>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uFillTx/>
              </a:defRPr>
            </a:pPr>
            <a:fld id="{3846F245-107B-4F42-89D5-8A998B7733A9}" type="slidenum">
              <a:rPr lang="en-US"/>
              <a:pPr>
                <a:defRPr>
                  <a:uFillTx/>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eaLnBrk="0" hangingPunct="0">
              <a:defRPr sz="1400">
                <a:uFillTx/>
                <a:latin typeface="Times" pitchFamily="18" charset="0"/>
              </a:defRPr>
            </a:lvl1pPr>
          </a:lstStyle>
          <a:p>
            <a:pPr>
              <a:defRPr>
                <a:uFillTx/>
              </a:defRPr>
            </a:pPr>
            <a:fld id="{0E8389A2-9964-459B-8C48-A5D5FEE6E4C2}" type="datetime1">
              <a:rPr lang="en-US"/>
              <a:pPr>
                <a:defRPr>
                  <a:uFillTx/>
                </a:defRPr>
              </a:pPr>
              <a:t>9/8/2016</a:t>
            </a:fld>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eaLnBrk="0" hangingPunct="0">
              <a:defRPr sz="1400">
                <a:uFillTx/>
                <a:latin typeface="Times" pitchFamily="18" charset="0"/>
              </a:defRPr>
            </a:lvl1pPr>
          </a:lstStyle>
          <a:p>
            <a:pPr>
              <a:defRPr>
                <a:uFillTx/>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eaLnBrk="0" hangingPunct="0">
              <a:defRPr sz="1400">
                <a:uFillTx/>
                <a:latin typeface="+mn-lt"/>
              </a:defRPr>
            </a:lvl1pPr>
          </a:lstStyle>
          <a:p>
            <a:pPr>
              <a:defRPr>
                <a:uFillTx/>
              </a:defRPr>
            </a:pPr>
            <a:fld id="{C359205D-2A14-47F0-98DD-16376CCDD60D}" type="slidenum">
              <a:rPr lang="en-US"/>
              <a:pPr>
                <a:defRPr>
                  <a:uFillTx/>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 id="2147483650"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uFillTx/>
          <a:latin typeface="Times" pitchFamily="18" charset="0"/>
        </a:defRPr>
      </a:lvl6pPr>
      <a:lvl7pPr marL="914400" algn="ctr" rtl="0" fontAlgn="base">
        <a:spcBef>
          <a:spcPct val="0"/>
        </a:spcBef>
        <a:spcAft>
          <a:spcPct val="0"/>
        </a:spcAft>
        <a:defRPr sz="4400">
          <a:solidFill>
            <a:schemeClr val="tx2"/>
          </a:solidFill>
          <a:uFillTx/>
          <a:latin typeface="Times" pitchFamily="18" charset="0"/>
        </a:defRPr>
      </a:lvl7pPr>
      <a:lvl8pPr marL="1371600" algn="ctr" rtl="0" fontAlgn="base">
        <a:spcBef>
          <a:spcPct val="0"/>
        </a:spcBef>
        <a:spcAft>
          <a:spcPct val="0"/>
        </a:spcAft>
        <a:defRPr sz="4400">
          <a:solidFill>
            <a:schemeClr val="tx2"/>
          </a:solidFill>
          <a:uFillTx/>
          <a:latin typeface="Times" pitchFamily="18" charset="0"/>
        </a:defRPr>
      </a:lvl8pPr>
      <a:lvl9pPr marL="1828800" algn="ctr" rtl="0" fontAlgn="base">
        <a:spcBef>
          <a:spcPct val="0"/>
        </a:spcBef>
        <a:spcAft>
          <a:spcPct val="0"/>
        </a:spcAft>
        <a:defRPr sz="4400">
          <a:solidFill>
            <a:schemeClr val="tx2"/>
          </a:solidFill>
          <a:uFillTx/>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uFillTx/>
          <a:latin typeface="+mn-lt"/>
        </a:defRPr>
      </a:lvl6pPr>
      <a:lvl7pPr marL="2971800" indent="-228600" algn="l" rtl="0" fontAlgn="base">
        <a:spcBef>
          <a:spcPct val="20000"/>
        </a:spcBef>
        <a:spcAft>
          <a:spcPct val="0"/>
        </a:spcAft>
        <a:buChar char="»"/>
        <a:defRPr sz="2000">
          <a:solidFill>
            <a:schemeClr val="tx1"/>
          </a:solidFill>
          <a:uFillTx/>
          <a:latin typeface="+mn-lt"/>
        </a:defRPr>
      </a:lvl7pPr>
      <a:lvl8pPr marL="3429000" indent="-228600" algn="l" rtl="0" fontAlgn="base">
        <a:spcBef>
          <a:spcPct val="20000"/>
        </a:spcBef>
        <a:spcAft>
          <a:spcPct val="0"/>
        </a:spcAft>
        <a:buChar char="»"/>
        <a:defRPr sz="2000">
          <a:solidFill>
            <a:schemeClr val="tx1"/>
          </a:solidFill>
          <a:uFillTx/>
          <a:latin typeface="+mn-lt"/>
        </a:defRPr>
      </a:lvl8pPr>
      <a:lvl9pPr marL="3886200" indent="-228600" algn="l" rtl="0" fontAlgn="base">
        <a:spcBef>
          <a:spcPct val="20000"/>
        </a:spcBef>
        <a:spcAft>
          <a:spcPct val="0"/>
        </a:spcAft>
        <a:buChar char="»"/>
        <a:defRPr sz="2000">
          <a:solidFill>
            <a:schemeClr val="tx1"/>
          </a:solidFill>
          <a:uFillTx/>
          <a:latin typeface="+mn-lt"/>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536" y="1268760"/>
            <a:ext cx="8424614" cy="1080120"/>
          </a:xfrm>
        </p:spPr>
        <p:txBody>
          <a:bodyPr/>
          <a:lstStyle/>
          <a:p>
            <a:r>
              <a:rPr lang="en-ZA" altLang="en-US" sz="3200" b="1" dirty="0" smtClean="0">
                <a:solidFill>
                  <a:srgbClr val="FF0000"/>
                </a:solidFill>
                <a:latin typeface="Arial" panose="020B0604020202020204" pitchFamily="34" charset="0"/>
              </a:rPr>
              <a:t>PRESENTATION </a:t>
            </a:r>
            <a:r>
              <a:rPr lang="en-ZA" altLang="en-US" sz="3200" b="1" dirty="0">
                <a:solidFill>
                  <a:srgbClr val="FF0000"/>
                </a:solidFill>
                <a:latin typeface="Arial" panose="020B0604020202020204" pitchFamily="34" charset="0"/>
              </a:rPr>
              <a:t>TO THE PORTFOLIO </a:t>
            </a:r>
            <a:r>
              <a:rPr lang="en-ZA" altLang="en-US" sz="3200" b="1" dirty="0" smtClean="0">
                <a:solidFill>
                  <a:srgbClr val="FF0000"/>
                </a:solidFill>
                <a:latin typeface="Arial" panose="020B0604020202020204" pitchFamily="34" charset="0"/>
              </a:rPr>
              <a:t>COMMITTEE ON INTERNATIONAL RELATIONS AND COORPORATION</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ZA" sz="3200" b="1" dirty="0" smtClean="0">
                <a:solidFill>
                  <a:schemeClr val="tx1"/>
                </a:solidFill>
                <a:latin typeface="Arial" charset="0"/>
                <a:cs typeface="Arial" charset="0"/>
              </a:rPr>
              <a:t>SADC and EU Economic Partnership Agreement</a:t>
            </a:r>
            <a:endParaRPr lang="en-US" sz="3200" b="1" dirty="0" smtClean="0">
              <a:solidFill>
                <a:schemeClr val="tx1"/>
              </a:solidFill>
              <a:latin typeface="Arial" charset="0"/>
              <a:cs typeface="Arial" charset="0"/>
            </a:endParaRPr>
          </a:p>
        </p:txBody>
      </p:sp>
      <p:sp>
        <p:nvSpPr>
          <p:cNvPr id="2051" name="Rectangle 3"/>
          <p:cNvSpPr>
            <a:spLocks noGrp="1" noChangeArrowheads="1"/>
          </p:cNvSpPr>
          <p:nvPr>
            <p:ph type="subTitle" idx="1"/>
          </p:nvPr>
        </p:nvSpPr>
        <p:spPr>
          <a:xfrm>
            <a:off x="395536" y="3212976"/>
            <a:ext cx="8640960" cy="3024336"/>
          </a:xfrm>
        </p:spPr>
        <p:txBody>
          <a:bodyPr/>
          <a:lstStyle/>
          <a:p>
            <a:pPr>
              <a:spcBef>
                <a:spcPct val="0"/>
              </a:spcBef>
            </a:pPr>
            <a:endParaRPr lang="en-ZA" sz="2800" b="1" dirty="0" smtClean="0">
              <a:latin typeface="Arial" charset="0"/>
            </a:endParaRPr>
          </a:p>
          <a:p>
            <a:pPr>
              <a:spcBef>
                <a:spcPct val="0"/>
              </a:spcBef>
            </a:pPr>
            <a:r>
              <a:rPr lang="en-ZA" sz="1800" b="1" dirty="0" smtClean="0">
                <a:latin typeface="Arial" charset="0"/>
              </a:rPr>
              <a:t>Presentation</a:t>
            </a:r>
          </a:p>
          <a:p>
            <a:pPr>
              <a:spcBef>
                <a:spcPct val="0"/>
              </a:spcBef>
            </a:pPr>
            <a:r>
              <a:rPr lang="en-ZA" sz="1800" b="1" dirty="0" smtClean="0">
                <a:latin typeface="Arial" charset="0"/>
              </a:rPr>
              <a:t>by </a:t>
            </a:r>
          </a:p>
          <a:p>
            <a:pPr>
              <a:spcBef>
                <a:spcPct val="0"/>
              </a:spcBef>
            </a:pPr>
            <a:r>
              <a:rPr lang="en-ZA" sz="1800" b="1" dirty="0" err="1" smtClean="0">
                <a:latin typeface="Arial" charset="0"/>
              </a:rPr>
              <a:t>Xolelwa</a:t>
            </a:r>
            <a:r>
              <a:rPr lang="en-ZA" sz="1800" b="1" dirty="0" smtClean="0">
                <a:latin typeface="Arial" charset="0"/>
              </a:rPr>
              <a:t> </a:t>
            </a:r>
            <a:r>
              <a:rPr lang="en-ZA" sz="1800" b="1" dirty="0" err="1" smtClean="0">
                <a:latin typeface="Arial" charset="0"/>
              </a:rPr>
              <a:t>Mlumbi</a:t>
            </a:r>
            <a:r>
              <a:rPr lang="en-ZA" sz="1800" b="1" dirty="0" smtClean="0">
                <a:latin typeface="Arial" charset="0"/>
              </a:rPr>
              <a:t>-Peter</a:t>
            </a:r>
          </a:p>
          <a:p>
            <a:pPr>
              <a:spcBef>
                <a:spcPct val="0"/>
              </a:spcBef>
            </a:pPr>
            <a:r>
              <a:rPr lang="en-ZA" sz="1800" b="1" dirty="0" smtClean="0">
                <a:latin typeface="Arial" charset="0"/>
              </a:rPr>
              <a:t>Deputy Director-General: International Trade and Economic Development Division</a:t>
            </a:r>
          </a:p>
          <a:p>
            <a:pPr>
              <a:spcBef>
                <a:spcPct val="0"/>
              </a:spcBef>
            </a:pPr>
            <a:r>
              <a:rPr lang="en-ZA" sz="1800" b="1" dirty="0" smtClean="0">
                <a:latin typeface="Arial" charset="0"/>
              </a:rPr>
              <a:t>Department of Trade and Industry</a:t>
            </a:r>
          </a:p>
          <a:p>
            <a:pPr>
              <a:spcBef>
                <a:spcPct val="0"/>
              </a:spcBef>
            </a:pPr>
            <a:r>
              <a:rPr lang="en-ZA" sz="1800" b="1" dirty="0" smtClean="0">
                <a:latin typeface="Arial" charset="0"/>
              </a:rPr>
              <a:t>7 September 2016</a:t>
            </a:r>
            <a:endParaRPr lang="en-US" sz="1800" b="1" dirty="0" smtClean="0">
              <a:latin typeface="Arial" charset="0"/>
            </a:endParaRPr>
          </a:p>
        </p:txBody>
      </p:sp>
    </p:spTree>
    <p:extLst>
      <p:ext uri="{BB962C8B-B14F-4D97-AF65-F5344CB8AC3E}">
        <p14:creationId xmlns:p14="http://schemas.microsoft.com/office/powerpoint/2010/main" xmlns="" val="4213449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71400"/>
            <a:ext cx="8063880" cy="1268760"/>
          </a:xfrm>
        </p:spPr>
        <p:txBody>
          <a:bodyPr/>
          <a:lstStyle/>
          <a:p>
            <a:pPr>
              <a:defRPr>
                <a:uFillTx/>
              </a:defRPr>
            </a:pPr>
            <a:r>
              <a:rPr lang="en-US" sz="3200" b="1" dirty="0" smtClean="0">
                <a:solidFill>
                  <a:srgbClr val="FF0000"/>
                </a:solidFill>
                <a:latin typeface="Arial"/>
                <a:cs typeface="Arial"/>
              </a:rPr>
              <a:t>Improvement on TDCA – Market Access</a:t>
            </a:r>
            <a:endParaRPr lang="en-ZA" sz="3200" b="1" dirty="0">
              <a:solidFill>
                <a:srgbClr val="FF0000"/>
              </a:solidFill>
              <a:latin typeface="Arial"/>
              <a:cs typeface="Arial"/>
            </a:endParaRPr>
          </a:p>
        </p:txBody>
      </p:sp>
      <p:sp>
        <p:nvSpPr>
          <p:cNvPr id="20482" name="Content Placeholder 2"/>
          <p:cNvSpPr>
            <a:spLocks noGrp="1"/>
          </p:cNvSpPr>
          <p:nvPr>
            <p:ph idx="1"/>
          </p:nvPr>
        </p:nvSpPr>
        <p:spPr>
          <a:xfrm>
            <a:off x="539552" y="980728"/>
            <a:ext cx="8352928" cy="4248472"/>
          </a:xfrm>
        </p:spPr>
        <p:txBody>
          <a:bodyPr/>
          <a:lstStyle/>
          <a:p>
            <a:pPr algn="just"/>
            <a:r>
              <a:rPr lang="en-ZA" sz="2000" dirty="0">
                <a:latin typeface="Arial" panose="020B0604020202020204" pitchFamily="34" charset="0"/>
                <a:cs typeface="Arial" panose="020B0604020202020204" pitchFamily="34" charset="0"/>
              </a:rPr>
              <a:t>The EPAs provided </a:t>
            </a:r>
            <a:r>
              <a:rPr lang="en-ZA" sz="2000" dirty="0" smtClean="0">
                <a:latin typeface="Arial" panose="020B0604020202020204" pitchFamily="34" charset="0"/>
                <a:cs typeface="Arial" panose="020B0604020202020204" pitchFamily="34" charset="0"/>
              </a:rPr>
              <a:t>SA with an opportunity to improve market </a:t>
            </a:r>
            <a:r>
              <a:rPr lang="en-ZA" sz="2000" dirty="0">
                <a:latin typeface="Arial" panose="020B0604020202020204" pitchFamily="34" charset="0"/>
                <a:cs typeface="Arial" panose="020B0604020202020204" pitchFamily="34" charset="0"/>
              </a:rPr>
              <a:t>access </a:t>
            </a:r>
            <a:r>
              <a:rPr lang="en-ZA" sz="2000" dirty="0" smtClean="0">
                <a:latin typeface="Arial"/>
                <a:cs typeface="Arial"/>
              </a:rPr>
              <a:t>better than TDCA on fisheries products as well as 32 agricultural products including:</a:t>
            </a:r>
          </a:p>
          <a:p>
            <a:pPr marL="0" indent="0" algn="just">
              <a:buNone/>
            </a:pPr>
            <a:endParaRPr lang="en-ZA" sz="2000" dirty="0" smtClean="0">
              <a:latin typeface="Arial"/>
              <a:cs typeface="Arial"/>
            </a:endParaRPr>
          </a:p>
          <a:p>
            <a:pPr algn="just">
              <a:buNone/>
            </a:pPr>
            <a:r>
              <a:rPr lang="en-ZA" sz="2000" dirty="0" smtClean="0">
                <a:latin typeface="Arial"/>
                <a:cs typeface="Arial"/>
              </a:rPr>
              <a:t>       </a:t>
            </a:r>
            <a:r>
              <a:rPr lang="en-ZA" sz="2000" dirty="0" smtClean="0">
                <a:latin typeface="Arial" pitchFamily="34" charset="0"/>
                <a:cs typeface="Arial" pitchFamily="34" charset="0"/>
              </a:rPr>
              <a:t> </a:t>
            </a:r>
          </a:p>
          <a:p>
            <a:pPr algn="just"/>
            <a:endParaRPr lang="en-ZA"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endParaRPr lang="en-US" sz="2000" dirty="0">
              <a:latin typeface="Arial" pitchFamily="34" charset="0"/>
              <a:cs typeface="Arial" pitchFamily="34" charset="0"/>
            </a:endParaRPr>
          </a:p>
          <a:p>
            <a:pPr>
              <a:buNone/>
            </a:pPr>
            <a:endParaRPr lang="en-US" sz="2000" dirty="0">
              <a:latin typeface="Arial" pitchFamily="34" charset="0"/>
              <a:cs typeface="Arial" pitchFamily="34" charset="0"/>
            </a:endParaRPr>
          </a:p>
          <a:p>
            <a:pPr algn="just"/>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pPr algn="just">
              <a:buNone/>
            </a:pPr>
            <a:endParaRPr lang="en-US" sz="2000" dirty="0" smtClean="0">
              <a:latin typeface="Arial" pitchFamily="34" charset="0"/>
              <a:cs typeface="Arial" pitchFamily="34" charset="0"/>
            </a:endParaRPr>
          </a:p>
          <a:p>
            <a:pPr algn="just">
              <a:buNone/>
            </a:pPr>
            <a:r>
              <a:rPr lang="en-US" sz="2000" dirty="0" smtClean="0">
                <a:latin typeface="Arial" pitchFamily="34" charset="0"/>
                <a:cs typeface="Arial" pitchFamily="34" charset="0"/>
              </a:rPr>
              <a:t>. </a:t>
            </a:r>
          </a:p>
        </p:txBody>
      </p:sp>
      <p:sp>
        <p:nvSpPr>
          <p:cNvPr id="4" name="Slide Number Placeholder 3"/>
          <p:cNvSpPr>
            <a:spLocks noGrp="1"/>
          </p:cNvSpPr>
          <p:nvPr>
            <p:ph type="sldNum" sz="quarter" idx="12"/>
          </p:nvPr>
        </p:nvSpPr>
        <p:spPr/>
        <p:txBody>
          <a:bodyPr/>
          <a:lstStyle/>
          <a:p>
            <a:pPr>
              <a:defRPr>
                <a:uFillTx/>
              </a:defRPr>
            </a:pPr>
            <a:fld id="{4F538456-14C7-4C7B-B946-8C87D03F3E6A}" type="slidenum">
              <a:rPr lang="en-US" smtClean="0"/>
              <a:pPr>
                <a:defRPr>
                  <a:uFillTx/>
                </a:defRPr>
              </a:pPr>
              <a:t>10</a:t>
            </a:fld>
            <a:endParaRPr lang="en-US" dirty="0"/>
          </a:p>
        </p:txBody>
      </p:sp>
      <p:graphicFrame>
        <p:nvGraphicFramePr>
          <p:cNvPr id="5" name="Diagram 4"/>
          <p:cNvGraphicFramePr/>
          <p:nvPr>
            <p:extLst>
              <p:ext uri="{D42A27DB-BD31-4B8C-83A1-F6EECF244321}">
                <p14:modId xmlns:p14="http://schemas.microsoft.com/office/powerpoint/2010/main" xmlns="" val="3628249056"/>
              </p:ext>
            </p:extLst>
          </p:nvPr>
        </p:nvGraphicFramePr>
        <p:xfrm>
          <a:off x="1043608" y="2060848"/>
          <a:ext cx="6912768"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2400" cy="1008112"/>
          </a:xfrm>
        </p:spPr>
        <p:txBody>
          <a:bodyPr/>
          <a:lstStyle/>
          <a:p>
            <a:r>
              <a:rPr lang="en-US" sz="3200" b="1" dirty="0" smtClean="0">
                <a:solidFill>
                  <a:srgbClr val="FF0000"/>
                </a:solidFill>
                <a:latin typeface="Arial"/>
                <a:cs typeface="Arial"/>
              </a:rPr>
              <a:t>Improvement on TDCA – textual provisions</a:t>
            </a:r>
            <a:endParaRPr lang="en-ZA" sz="3200" dirty="0"/>
          </a:p>
        </p:txBody>
      </p:sp>
      <p:sp>
        <p:nvSpPr>
          <p:cNvPr id="3" name="Content Placeholder 2"/>
          <p:cNvSpPr>
            <a:spLocks noGrp="1"/>
          </p:cNvSpPr>
          <p:nvPr>
            <p:ph idx="1"/>
          </p:nvPr>
        </p:nvSpPr>
        <p:spPr>
          <a:xfrm>
            <a:off x="611560" y="1340768"/>
            <a:ext cx="8136904" cy="4755232"/>
          </a:xfrm>
        </p:spPr>
        <p:txBody>
          <a:bodyPr/>
          <a:lstStyle/>
          <a:p>
            <a:pPr algn="just"/>
            <a:r>
              <a:rPr lang="en-ZA" sz="2000" dirty="0" smtClean="0">
                <a:latin typeface="Arial" pitchFamily="34" charset="0"/>
                <a:cs typeface="Arial" pitchFamily="34" charset="0"/>
              </a:rPr>
              <a:t>SA also managed to improve textual provisions from what was agreed in TDCA as follows: </a:t>
            </a:r>
          </a:p>
          <a:p>
            <a:pPr algn="just"/>
            <a:endParaRPr lang="en-ZA" sz="2000" dirty="0" smtClean="0">
              <a:latin typeface="Arial" pitchFamily="34" charset="0"/>
              <a:cs typeface="Arial" pitchFamily="34" charset="0"/>
            </a:endParaRPr>
          </a:p>
          <a:p>
            <a:pPr lvl="1" algn="just"/>
            <a:r>
              <a:rPr lang="en-ZA" sz="2000" dirty="0" smtClean="0">
                <a:latin typeface="Arial" pitchFamily="34" charset="0"/>
                <a:cs typeface="Arial" pitchFamily="34" charset="0"/>
              </a:rPr>
              <a:t>EPA rules of origin would now allow for extended cumulation that can facilitate intra-regional trade and industrialisation across the Southern and Eastern Africa region in particular.</a:t>
            </a:r>
          </a:p>
          <a:p>
            <a:pPr lvl="1" algn="just"/>
            <a:endParaRPr lang="en-ZA" sz="2000" dirty="0" smtClean="0">
              <a:latin typeface="Arial" pitchFamily="34" charset="0"/>
              <a:cs typeface="Arial" pitchFamily="34" charset="0"/>
            </a:endParaRPr>
          </a:p>
          <a:p>
            <a:pPr lvl="1" algn="just"/>
            <a:r>
              <a:rPr lang="en-ZA" sz="2000" dirty="0" smtClean="0">
                <a:latin typeface="Arial" pitchFamily="34" charset="0"/>
                <a:cs typeface="Arial" pitchFamily="34" charset="0"/>
              </a:rPr>
              <a:t>Export taxes can be introduced on exports from EU under certain circumstances</a:t>
            </a:r>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864096"/>
          </a:xfrm>
        </p:spPr>
        <p:txBody>
          <a:bodyPr/>
          <a:lstStyle/>
          <a:p>
            <a:r>
              <a:rPr lang="en-US" sz="3200" b="1" dirty="0" smtClean="0">
                <a:solidFill>
                  <a:srgbClr val="FF0000"/>
                </a:solidFill>
                <a:latin typeface="Arial"/>
                <a:cs typeface="Arial"/>
              </a:rPr>
              <a:t>Improvement on TDCA – textual provisions cont’d</a:t>
            </a:r>
            <a:endParaRPr lang="en-ZA" sz="3200" dirty="0"/>
          </a:p>
        </p:txBody>
      </p:sp>
      <p:sp>
        <p:nvSpPr>
          <p:cNvPr id="3" name="Content Placeholder 2"/>
          <p:cNvSpPr>
            <a:spLocks noGrp="1"/>
          </p:cNvSpPr>
          <p:nvPr>
            <p:ph idx="1"/>
          </p:nvPr>
        </p:nvSpPr>
        <p:spPr>
          <a:xfrm>
            <a:off x="179512" y="1340768"/>
            <a:ext cx="8708504" cy="4402832"/>
          </a:xfrm>
        </p:spPr>
        <p:txBody>
          <a:bodyPr/>
          <a:lstStyle/>
          <a:p>
            <a:pPr lvl="1" algn="just"/>
            <a:endParaRPr lang="en-ZA" sz="2000" dirty="0" smtClean="0">
              <a:latin typeface="Arial" pitchFamily="34" charset="0"/>
              <a:cs typeface="Arial" pitchFamily="34" charset="0"/>
            </a:endParaRPr>
          </a:p>
          <a:p>
            <a:pPr lvl="1" algn="just"/>
            <a:r>
              <a:rPr lang="en-ZA" sz="2000" dirty="0" smtClean="0">
                <a:latin typeface="Arial" pitchFamily="34" charset="0"/>
                <a:cs typeface="Arial" pitchFamily="34" charset="0"/>
              </a:rPr>
              <a:t>Standstill clause will not apply to products excluded from liberalization and tariffs on products from EU can be increased as long as margin of preference agreed is maintained.</a:t>
            </a:r>
          </a:p>
          <a:p>
            <a:pPr marL="457200" lvl="1" indent="0" algn="just">
              <a:buNone/>
            </a:pPr>
            <a:endParaRPr lang="en-ZA" sz="2000" dirty="0" smtClean="0">
              <a:latin typeface="Arial" pitchFamily="34" charset="0"/>
              <a:cs typeface="Arial" pitchFamily="34" charset="0"/>
            </a:endParaRPr>
          </a:p>
          <a:p>
            <a:pPr lvl="1" algn="just"/>
            <a:r>
              <a:rPr lang="en-ZA" sz="2000" dirty="0" smtClean="0">
                <a:latin typeface="Arial" pitchFamily="34" charset="0"/>
                <a:cs typeface="Arial" pitchFamily="34" charset="0"/>
              </a:rPr>
              <a:t>Bilateral Safeguard Provision that will continue to apply indefinitely on all products subject to liberalization.</a:t>
            </a:r>
          </a:p>
          <a:p>
            <a:pPr marL="457200" lvl="1" indent="0" algn="just">
              <a:buNone/>
            </a:pPr>
            <a:endParaRPr lang="en-ZA" sz="2000" dirty="0" smtClean="0">
              <a:latin typeface="Arial" pitchFamily="34" charset="0"/>
              <a:cs typeface="Arial" pitchFamily="34" charset="0"/>
            </a:endParaRPr>
          </a:p>
          <a:p>
            <a:pPr lvl="1" algn="just"/>
            <a:r>
              <a:rPr lang="en-ZA" sz="2000" dirty="0" smtClean="0">
                <a:latin typeface="Arial" pitchFamily="34" charset="0"/>
                <a:cs typeface="Arial" pitchFamily="34" charset="0"/>
              </a:rPr>
              <a:t>Automatic Specific Agricultural Safeguard agreed on list of products</a:t>
            </a:r>
            <a:r>
              <a:rPr lang="en-ZA" sz="1800" dirty="0" smtClean="0">
                <a:latin typeface="Arial" pitchFamily="34" charset="0"/>
                <a:cs typeface="Arial" pitchFamily="34" charset="0"/>
              </a:rPr>
              <a:t>.</a:t>
            </a:r>
          </a:p>
          <a:p>
            <a:pPr marL="457200" lvl="1" indent="0" algn="just">
              <a:buNone/>
            </a:pPr>
            <a:endParaRPr lang="en-ZA" sz="1800" dirty="0" smtClean="0">
              <a:latin typeface="Arial" pitchFamily="34" charset="0"/>
              <a:cs typeface="Arial" pitchFamily="34" charset="0"/>
            </a:endParaRPr>
          </a:p>
          <a:p>
            <a:pPr lvl="1" algn="just"/>
            <a:r>
              <a:rPr lang="en-ZA" sz="2000" dirty="0" smtClean="0">
                <a:latin typeface="Arial" pitchFamily="34" charset="0"/>
                <a:cs typeface="Arial" pitchFamily="34" charset="0"/>
              </a:rPr>
              <a:t>Single stage transformation rule on textiles and clothing</a:t>
            </a:r>
            <a:endParaRPr lang="en-ZA" sz="2000" dirty="0" smtClean="0"/>
          </a:p>
          <a:p>
            <a:pPr lvl="1" algn="just">
              <a:buNone/>
            </a:pPr>
            <a:endParaRPr lang="en-ZA" sz="2000" dirty="0" smtClean="0">
              <a:latin typeface="Arial" pitchFamily="34" charset="0"/>
              <a:cs typeface="Arial" pitchFamily="34" charset="0"/>
            </a:endParaRPr>
          </a:p>
          <a:p>
            <a:endParaRPr lang="en-ZA" dirty="0"/>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7416824" cy="720080"/>
          </a:xfrm>
        </p:spPr>
        <p:txBody>
          <a:bodyPr/>
          <a:lstStyle/>
          <a:p>
            <a:r>
              <a:rPr lang="en-US" sz="3200" b="1" dirty="0" smtClean="0">
                <a:solidFill>
                  <a:srgbClr val="FF0000"/>
                </a:solidFill>
                <a:latin typeface="Arial"/>
                <a:cs typeface="Arial"/>
              </a:rPr>
              <a:t>SA – EU Geographical Indications</a:t>
            </a:r>
            <a:endParaRPr lang="en-ZA" sz="3200" dirty="0">
              <a:solidFill>
                <a:srgbClr val="FF0000"/>
              </a:solidFill>
            </a:endParaRPr>
          </a:p>
        </p:txBody>
      </p:sp>
      <p:sp>
        <p:nvSpPr>
          <p:cNvPr id="3" name="Content Placeholder 2"/>
          <p:cNvSpPr>
            <a:spLocks noGrp="1"/>
          </p:cNvSpPr>
          <p:nvPr>
            <p:ph idx="1"/>
          </p:nvPr>
        </p:nvSpPr>
        <p:spPr>
          <a:xfrm>
            <a:off x="395536" y="1484784"/>
            <a:ext cx="8496944" cy="3960440"/>
          </a:xfrm>
        </p:spPr>
        <p:txBody>
          <a:bodyPr/>
          <a:lstStyle/>
          <a:p>
            <a:pPr algn="just"/>
            <a:r>
              <a:rPr lang="en-ZA" sz="2000" dirty="0">
                <a:latin typeface="Arial" panose="020B0604020202020204" pitchFamily="34" charset="0"/>
                <a:cs typeface="Arial" panose="020B0604020202020204" pitchFamily="34" charset="0"/>
              </a:rPr>
              <a:t>The </a:t>
            </a:r>
            <a:r>
              <a:rPr lang="en-ZA" sz="2000" dirty="0" smtClean="0">
                <a:latin typeface="Arial" panose="020B0604020202020204" pitchFamily="34" charset="0"/>
                <a:cs typeface="Arial" panose="020B0604020202020204" pitchFamily="34" charset="0"/>
              </a:rPr>
              <a:t>SADC-EU EPA made provisions for a </a:t>
            </a:r>
            <a:r>
              <a:rPr lang="en-ZA" sz="2000" dirty="0">
                <a:latin typeface="Arial" panose="020B0604020202020204" pitchFamily="34" charset="0"/>
                <a:cs typeface="Arial" panose="020B0604020202020204" pitchFamily="34" charset="0"/>
              </a:rPr>
              <a:t>bilateral protocol </a:t>
            </a:r>
            <a:r>
              <a:rPr lang="en-ZA" sz="2000" dirty="0" smtClean="0">
                <a:latin typeface="Arial" panose="020B0604020202020204" pitchFamily="34" charset="0"/>
                <a:cs typeface="Arial" panose="020B0604020202020204" pitchFamily="34" charset="0"/>
              </a:rPr>
              <a:t>between SA and the EU on </a:t>
            </a:r>
            <a:r>
              <a:rPr lang="en-ZA" sz="2000" dirty="0">
                <a:latin typeface="Arial" panose="020B0604020202020204" pitchFamily="34" charset="0"/>
                <a:cs typeface="Arial" panose="020B0604020202020204" pitchFamily="34" charset="0"/>
              </a:rPr>
              <a:t>the protection of GIs and on trade in wine and </a:t>
            </a:r>
            <a:r>
              <a:rPr lang="en-ZA" sz="2000" dirty="0" smtClean="0">
                <a:latin typeface="Arial" panose="020B0604020202020204" pitchFamily="34" charset="0"/>
                <a:cs typeface="Arial" panose="020B0604020202020204" pitchFamily="34" charset="0"/>
              </a:rPr>
              <a:t>spirits.</a:t>
            </a:r>
          </a:p>
          <a:p>
            <a:pPr algn="just"/>
            <a:endParaRPr lang="en-ZA" sz="2000" dirty="0" smtClean="0">
              <a:latin typeface="Arial" panose="020B0604020202020204" pitchFamily="34" charset="0"/>
              <a:cs typeface="Arial" panose="020B0604020202020204" pitchFamily="34" charset="0"/>
            </a:endParaRPr>
          </a:p>
          <a:p>
            <a:pPr algn="just"/>
            <a:r>
              <a:rPr lang="en-ZA" sz="2000" dirty="0" smtClean="0">
                <a:latin typeface="Arial" panose="020B0604020202020204" pitchFamily="34" charset="0"/>
                <a:cs typeface="Arial" panose="020B0604020202020204" pitchFamily="34" charset="0"/>
              </a:rPr>
              <a:t>The Protocol addresses the issue of protection of SA’s wines names exported to the EU and vice-versa, as well as protection of agricultural products such as Rooibos tea, Karoo lamb and Honey bush tea.</a:t>
            </a:r>
          </a:p>
          <a:p>
            <a:pPr marL="0" indent="0" algn="just">
              <a:buNone/>
            </a:pPr>
            <a:endParaRPr lang="en-ZA" sz="2000" dirty="0" smtClean="0">
              <a:latin typeface="Arial" panose="020B0604020202020204" pitchFamily="34" charset="0"/>
              <a:cs typeface="Arial" panose="020B0604020202020204" pitchFamily="34" charset="0"/>
            </a:endParaRPr>
          </a:p>
          <a:p>
            <a:pPr algn="just"/>
            <a:r>
              <a:rPr lang="en-ZA" sz="2000" dirty="0" smtClean="0">
                <a:latin typeface="Arial" panose="020B0604020202020204" pitchFamily="34" charset="0"/>
                <a:cs typeface="Arial" panose="020B0604020202020204" pitchFamily="34" charset="0"/>
              </a:rPr>
              <a:t>The Protocol also provides for co-existence of names and therefore insure that current South African users of specific names like “Feta” will be able to continue to use the name.</a:t>
            </a:r>
          </a:p>
          <a:p>
            <a:pPr algn="just"/>
            <a:endParaRPr lang="en-ZA" sz="2000" dirty="0" smtClean="0">
              <a:latin typeface="Arial" panose="020B0604020202020204" pitchFamily="34" charset="0"/>
              <a:cs typeface="Arial" panose="020B0604020202020204" pitchFamily="34" charset="0"/>
            </a:endParaRPr>
          </a:p>
          <a:p>
            <a:pPr algn="just"/>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772400" cy="792088"/>
          </a:xfrm>
        </p:spPr>
        <p:txBody>
          <a:bodyPr/>
          <a:lstStyle/>
          <a:p>
            <a:r>
              <a:rPr lang="en-US" sz="3200" b="1" dirty="0" smtClean="0">
                <a:solidFill>
                  <a:srgbClr val="FF0000"/>
                </a:solidFill>
                <a:latin typeface="Arial"/>
                <a:cs typeface="Arial"/>
              </a:rPr>
              <a:t>SA – EU Geographical Indications cont’d</a:t>
            </a:r>
            <a:endParaRPr lang="en-ZA" sz="3200" dirty="0"/>
          </a:p>
        </p:txBody>
      </p:sp>
      <p:sp>
        <p:nvSpPr>
          <p:cNvPr id="3" name="Content Placeholder 2"/>
          <p:cNvSpPr>
            <a:spLocks noGrp="1"/>
          </p:cNvSpPr>
          <p:nvPr>
            <p:ph idx="1"/>
          </p:nvPr>
        </p:nvSpPr>
        <p:spPr>
          <a:xfrm>
            <a:off x="251520" y="1484784"/>
            <a:ext cx="8276456" cy="4248472"/>
          </a:xfrm>
        </p:spPr>
        <p:txBody>
          <a:bodyPr/>
          <a:lstStyle/>
          <a:p>
            <a:pPr algn="just"/>
            <a:r>
              <a:rPr lang="en-ZA" sz="2000" dirty="0" smtClean="0">
                <a:latin typeface="Arial" panose="020B0604020202020204" pitchFamily="34" charset="0"/>
                <a:cs typeface="Arial" panose="020B0604020202020204" pitchFamily="34" charset="0"/>
              </a:rPr>
              <a:t>The GI negotiations reached an agreement that will ensure the protection of product names currently being used by producers in the EU and SA: </a:t>
            </a:r>
          </a:p>
          <a:p>
            <a:pPr algn="just"/>
            <a:endParaRPr lang="en-ZA" sz="2000" dirty="0" smtClean="0">
              <a:latin typeface="Arial" panose="020B0604020202020204" pitchFamily="34" charset="0"/>
              <a:cs typeface="Arial" panose="020B0604020202020204" pitchFamily="34" charset="0"/>
            </a:endParaRPr>
          </a:p>
          <a:p>
            <a:pPr lvl="1" algn="just">
              <a:buFontTx/>
              <a:buChar char="-"/>
            </a:pPr>
            <a:r>
              <a:rPr lang="en-ZA" sz="2000" dirty="0" smtClean="0">
                <a:latin typeface="Arial" panose="020B0604020202020204" pitchFamily="34" charset="0"/>
                <a:cs typeface="Arial" panose="020B0604020202020204" pitchFamily="34" charset="0"/>
              </a:rPr>
              <a:t>the EU shall receive protection of names for 251 GIs (which covers 120 wines, 5 beers, 20 spirits and 106 agricultural products. The latter includes (special meats, cheese, olives, etc)</a:t>
            </a:r>
          </a:p>
          <a:p>
            <a:pPr lvl="1" algn="just">
              <a:buFontTx/>
              <a:buChar char="-"/>
            </a:pPr>
            <a:endParaRPr lang="en-ZA" sz="2000" dirty="0" smtClean="0">
              <a:latin typeface="Arial" panose="020B0604020202020204" pitchFamily="34" charset="0"/>
              <a:cs typeface="Arial" panose="020B0604020202020204" pitchFamily="34" charset="0"/>
            </a:endParaRPr>
          </a:p>
          <a:p>
            <a:pPr lvl="1" algn="just">
              <a:buFontTx/>
              <a:buChar char="-"/>
            </a:pPr>
            <a:r>
              <a:rPr lang="en-ZA" sz="2000" dirty="0" smtClean="0">
                <a:latin typeface="Arial" panose="020B0604020202020204" pitchFamily="34" charset="0"/>
                <a:cs typeface="Arial" panose="020B0604020202020204" pitchFamily="34" charset="0"/>
              </a:rPr>
              <a:t>South Africa shall receive protection for 105 GI names of which 102 are wine names and three agricultural product names. Provision is also made for SA to add 30 agricultural product names in future.</a:t>
            </a:r>
            <a:endParaRPr lang="en-ZA" dirty="0"/>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9472"/>
            <a:ext cx="7772400" cy="1143000"/>
          </a:xfrm>
        </p:spPr>
        <p:txBody>
          <a:bodyPr/>
          <a:lstStyle/>
          <a:p>
            <a:r>
              <a:rPr lang="en-US" sz="3200" b="1" dirty="0" smtClean="0">
                <a:solidFill>
                  <a:srgbClr val="FF0000"/>
                </a:solidFill>
                <a:latin typeface="Arial"/>
                <a:cs typeface="Arial"/>
              </a:rPr>
              <a:t>Milestones</a:t>
            </a:r>
            <a:endParaRPr lang="en-ZA" sz="3200" dirty="0"/>
          </a:p>
        </p:txBody>
      </p:sp>
      <p:sp>
        <p:nvSpPr>
          <p:cNvPr id="3" name="Content Placeholder 2"/>
          <p:cNvSpPr>
            <a:spLocks noGrp="1"/>
          </p:cNvSpPr>
          <p:nvPr>
            <p:ph idx="1"/>
          </p:nvPr>
        </p:nvSpPr>
        <p:spPr>
          <a:xfrm>
            <a:off x="683568" y="1124744"/>
            <a:ext cx="7992888" cy="4896544"/>
          </a:xfrm>
        </p:spPr>
        <p:txBody>
          <a:bodyPr/>
          <a:lstStyle/>
          <a:p>
            <a:pPr algn="just"/>
            <a:r>
              <a:rPr lang="en-ZA" sz="2000" dirty="0" smtClean="0">
                <a:latin typeface="Arial" pitchFamily="34" charset="0"/>
                <a:cs typeface="Arial" pitchFamily="34" charset="0"/>
              </a:rPr>
              <a:t>The EPA negotiations were concluded and the process unfolds as follows:</a:t>
            </a:r>
          </a:p>
          <a:p>
            <a:pPr algn="just"/>
            <a:endParaRPr lang="en-ZA" sz="2000" dirty="0" smtClean="0">
              <a:latin typeface="Arial" pitchFamily="34" charset="0"/>
              <a:cs typeface="Arial" pitchFamily="34" charset="0"/>
            </a:endParaRPr>
          </a:p>
          <a:p>
            <a:pPr marL="0" indent="0">
              <a:buNone/>
            </a:pPr>
            <a:endParaRPr lang="en-ZA" sz="2000" dirty="0"/>
          </a:p>
        </p:txBody>
      </p:sp>
      <p:graphicFrame>
        <p:nvGraphicFramePr>
          <p:cNvPr id="7" name="Diagram 6"/>
          <p:cNvGraphicFramePr/>
          <p:nvPr>
            <p:extLst>
              <p:ext uri="{D42A27DB-BD31-4B8C-83A1-F6EECF244321}">
                <p14:modId xmlns:p14="http://schemas.microsoft.com/office/powerpoint/2010/main" xmlns="" val="983066398"/>
              </p:ext>
            </p:extLst>
          </p:nvPr>
        </p:nvGraphicFramePr>
        <p:xfrm>
          <a:off x="1115616" y="1844824"/>
          <a:ext cx="7272808" cy="2160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539552" y="4221088"/>
            <a:ext cx="8208912" cy="1015663"/>
          </a:xfrm>
          <a:prstGeom prst="rect">
            <a:avLst/>
          </a:prstGeom>
        </p:spPr>
        <p:txBody>
          <a:bodyPr wrap="square">
            <a:spAutoFit/>
          </a:bodyPr>
          <a:lstStyle/>
          <a:p>
            <a:pPr marL="342900" lvl="0" indent="-342900" algn="just" eaLnBrk="0" hangingPunct="0">
              <a:spcBef>
                <a:spcPct val="20000"/>
              </a:spcBef>
              <a:buFontTx/>
              <a:buChar char="•"/>
            </a:pPr>
            <a:r>
              <a:rPr lang="en-ZA" sz="2000" kern="0" dirty="0">
                <a:solidFill>
                  <a:srgbClr val="000000"/>
                </a:solidFill>
                <a:latin typeface="Arial" pitchFamily="34" charset="0"/>
                <a:cs typeface="Arial" pitchFamily="34" charset="0"/>
              </a:rPr>
              <a:t>For implementation: Institutions will be established for the proper implementation of the Agreement and public awareness seminars will be carried out for </a:t>
            </a:r>
            <a:r>
              <a:rPr lang="en-ZA" sz="2000" kern="0" dirty="0" smtClean="0">
                <a:solidFill>
                  <a:srgbClr val="000000"/>
                </a:solidFill>
                <a:latin typeface="Arial" pitchFamily="34" charset="0"/>
                <a:cs typeface="Arial" pitchFamily="34" charset="0"/>
              </a:rPr>
              <a:t>civil </a:t>
            </a:r>
            <a:r>
              <a:rPr lang="en-ZA" sz="2000" kern="0" dirty="0">
                <a:solidFill>
                  <a:srgbClr val="000000"/>
                </a:solidFill>
                <a:latin typeface="Arial" pitchFamily="34" charset="0"/>
                <a:cs typeface="Arial" pitchFamily="34" charset="0"/>
              </a:rPr>
              <a:t>society.</a:t>
            </a:r>
          </a:p>
        </p:txBody>
      </p:sp>
    </p:spTree>
    <p:extLst>
      <p:ext uri="{BB962C8B-B14F-4D97-AF65-F5344CB8AC3E}">
        <p14:creationId xmlns:p14="http://schemas.microsoft.com/office/powerpoint/2010/main" xmlns="" val="2558174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576064"/>
          </a:xfrm>
        </p:spPr>
        <p:txBody>
          <a:bodyPr/>
          <a:lstStyle/>
          <a:p>
            <a:r>
              <a:rPr lang="en-US" sz="3200" b="1" dirty="0" smtClean="0">
                <a:solidFill>
                  <a:srgbClr val="FF0000"/>
                </a:solidFill>
                <a:latin typeface="Arial"/>
                <a:cs typeface="Arial"/>
              </a:rPr>
              <a:t>Way forward</a:t>
            </a:r>
            <a:endParaRPr lang="en-ZA" sz="3200" dirty="0"/>
          </a:p>
        </p:txBody>
      </p:sp>
      <p:sp>
        <p:nvSpPr>
          <p:cNvPr id="3" name="Content Placeholder 2"/>
          <p:cNvSpPr>
            <a:spLocks noGrp="1"/>
          </p:cNvSpPr>
          <p:nvPr>
            <p:ph idx="1"/>
          </p:nvPr>
        </p:nvSpPr>
        <p:spPr>
          <a:xfrm>
            <a:off x="683568" y="1340768"/>
            <a:ext cx="7772400" cy="4896544"/>
          </a:xfrm>
        </p:spPr>
        <p:txBody>
          <a:bodyPr/>
          <a:lstStyle/>
          <a:p>
            <a:pPr algn="just"/>
            <a:r>
              <a:rPr lang="en-ZA" sz="2000" dirty="0" smtClean="0">
                <a:latin typeface="Arial" pitchFamily="34" charset="0"/>
                <a:cs typeface="Arial" pitchFamily="34" charset="0"/>
              </a:rPr>
              <a:t>EU can provisionally apply the Agreement while it is being ratified by all the EU countries subject to approval by EU Parliament. </a:t>
            </a:r>
          </a:p>
          <a:p>
            <a:pPr marL="0" indent="0" algn="just">
              <a:buNone/>
            </a:pPr>
            <a:endParaRPr lang="en-ZA" sz="2000" dirty="0" smtClean="0">
              <a:latin typeface="Arial" pitchFamily="34" charset="0"/>
              <a:cs typeface="Arial" pitchFamily="34" charset="0"/>
            </a:endParaRPr>
          </a:p>
          <a:p>
            <a:pPr algn="just"/>
            <a:r>
              <a:rPr lang="en-ZA" sz="2000" dirty="0" smtClean="0">
                <a:latin typeface="Arial" pitchFamily="34" charset="0"/>
                <a:cs typeface="Arial" pitchFamily="34" charset="0"/>
              </a:rPr>
              <a:t>SADC EPA countries would have to ratify the Agreement before it enters into force.</a:t>
            </a:r>
          </a:p>
          <a:p>
            <a:pPr marL="0" indent="0" algn="just">
              <a:buNone/>
            </a:pPr>
            <a:endParaRPr lang="en-ZA" sz="2000" dirty="0" smtClean="0">
              <a:latin typeface="Arial" pitchFamily="34" charset="0"/>
              <a:cs typeface="Arial" pitchFamily="34" charset="0"/>
            </a:endParaRPr>
          </a:p>
          <a:p>
            <a:pPr algn="just"/>
            <a:r>
              <a:rPr lang="en-ZA" sz="2000" dirty="0" smtClean="0">
                <a:latin typeface="Arial" pitchFamily="34" charset="0"/>
                <a:cs typeface="Arial" pitchFamily="34" charset="0"/>
              </a:rPr>
              <a:t>The aim is for the Agreement to enter into force before the expiry of the EC Duty free Quota Free Market Access regulation on 01 October 2016 to guarantee continued preferential market access into the EU for Botswana, Namibia and Swaziland.</a:t>
            </a:r>
            <a:endParaRPr lang="en-ZA" sz="2000" dirty="0"/>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24"/>
            <a:ext cx="7772400" cy="495672"/>
          </a:xfrm>
        </p:spPr>
        <p:txBody>
          <a:bodyPr/>
          <a:lstStyle/>
          <a:p>
            <a:r>
              <a:rPr lang="en-ZA" sz="3200" b="1" dirty="0" smtClean="0">
                <a:solidFill>
                  <a:srgbClr val="FF0000"/>
                </a:solidFill>
                <a:latin typeface="Arial" panose="020B0604020202020204" pitchFamily="34" charset="0"/>
                <a:cs typeface="Arial" panose="020B0604020202020204" pitchFamily="34" charset="0"/>
              </a:rPr>
              <a:t>Implications of </a:t>
            </a:r>
            <a:r>
              <a:rPr lang="en-ZA" sz="3200" b="1" dirty="0" err="1" smtClean="0">
                <a:solidFill>
                  <a:srgbClr val="FF0000"/>
                </a:solidFill>
                <a:latin typeface="Arial" panose="020B0604020202020204" pitchFamily="34" charset="0"/>
                <a:cs typeface="Arial" panose="020B0604020202020204" pitchFamily="34" charset="0"/>
              </a:rPr>
              <a:t>Brexit</a:t>
            </a:r>
            <a:r>
              <a:rPr lang="en-ZA" sz="3200" b="1" dirty="0" smtClean="0">
                <a:solidFill>
                  <a:srgbClr val="FF0000"/>
                </a:solidFill>
                <a:latin typeface="Arial" panose="020B0604020202020204" pitchFamily="34" charset="0"/>
                <a:cs typeface="Arial" panose="020B0604020202020204" pitchFamily="34" charset="0"/>
              </a:rPr>
              <a:t> on EPA</a:t>
            </a:r>
            <a:endParaRPr lang="en-ZA"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9512" y="692696"/>
            <a:ext cx="8856984" cy="5403304"/>
          </a:xfrm>
        </p:spPr>
        <p:txBody>
          <a:bodyPr/>
          <a:lstStyle/>
          <a:p>
            <a:r>
              <a:rPr lang="en-GB" sz="2400" dirty="0" smtClean="0">
                <a:latin typeface="Arial" panose="020B0604020202020204" pitchFamily="34" charset="0"/>
                <a:cs typeface="Arial" panose="020B0604020202020204" pitchFamily="34" charset="0"/>
              </a:rPr>
              <a:t>United Kingdom (UK) </a:t>
            </a:r>
            <a:r>
              <a:rPr lang="en-GB" sz="2400" dirty="0">
                <a:latin typeface="Arial" panose="020B0604020202020204" pitchFamily="34" charset="0"/>
                <a:cs typeface="Arial" panose="020B0604020202020204" pitchFamily="34" charset="0"/>
              </a:rPr>
              <a:t>was 8</a:t>
            </a:r>
            <a:r>
              <a:rPr lang="en-GB" sz="2400" baseline="30000" dirty="0">
                <a:latin typeface="Arial" panose="020B0604020202020204" pitchFamily="34" charset="0"/>
                <a:cs typeface="Arial" panose="020B0604020202020204" pitchFamily="34" charset="0"/>
              </a:rPr>
              <a:t>th </a:t>
            </a:r>
            <a:r>
              <a:rPr lang="en-GB" sz="2400" dirty="0">
                <a:latin typeface="Arial" panose="020B0604020202020204" pitchFamily="34" charset="0"/>
                <a:cs typeface="Arial" panose="020B0604020202020204" pitchFamily="34" charset="0"/>
              </a:rPr>
              <a:t>largest trading partner of </a:t>
            </a:r>
            <a:r>
              <a:rPr lang="en-GB" sz="2400" dirty="0" smtClean="0">
                <a:latin typeface="Arial" panose="020B0604020202020204" pitchFamily="34" charset="0"/>
                <a:cs typeface="Arial" panose="020B0604020202020204" pitchFamily="34" charset="0"/>
              </a:rPr>
              <a:t>SA in 2015. </a:t>
            </a:r>
          </a:p>
          <a:p>
            <a:r>
              <a:rPr lang="en-GB" sz="2400" dirty="0" smtClean="0">
                <a:latin typeface="Arial" panose="020B0604020202020204" pitchFamily="34" charset="0"/>
                <a:cs typeface="Arial" panose="020B0604020202020204" pitchFamily="34" charset="0"/>
              </a:rPr>
              <a:t>South </a:t>
            </a:r>
            <a:r>
              <a:rPr lang="en-GB" sz="2400" dirty="0">
                <a:latin typeface="Arial" panose="020B0604020202020204" pitchFamily="34" charset="0"/>
                <a:cs typeface="Arial" panose="020B0604020202020204" pitchFamily="34" charset="0"/>
              </a:rPr>
              <a:t>Africa’s export to the UK was R41 </a:t>
            </a:r>
            <a:r>
              <a:rPr lang="en-GB" sz="2400" dirty="0" smtClean="0">
                <a:latin typeface="Arial" panose="020B0604020202020204" pitchFamily="34" charset="0"/>
                <a:cs typeface="Arial" panose="020B0604020202020204" pitchFamily="34" charset="0"/>
              </a:rPr>
              <a:t>Billion </a:t>
            </a:r>
            <a:r>
              <a:rPr lang="en-GB" sz="2400" dirty="0">
                <a:latin typeface="Arial" panose="020B0604020202020204" pitchFamily="34" charset="0"/>
                <a:cs typeface="Arial" panose="020B0604020202020204" pitchFamily="34" charset="0"/>
              </a:rPr>
              <a:t>and imports was R35 billion.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UK is and will remain an important trading partner for South Africa</a:t>
            </a:r>
            <a:r>
              <a:rPr lang="en-GB" sz="2400" dirty="0" smtClean="0">
                <a:latin typeface="Arial" panose="020B0604020202020204" pitchFamily="34" charset="0"/>
                <a:cs typeface="Arial" panose="020B0604020202020204" pitchFamily="34" charset="0"/>
              </a:rPr>
              <a:t>.</a:t>
            </a:r>
          </a:p>
          <a:p>
            <a:r>
              <a:rPr lang="en-GB" sz="2400" dirty="0" smtClean="0">
                <a:latin typeface="Arial" panose="020B0604020202020204" pitchFamily="34" charset="0"/>
                <a:cs typeface="Arial" panose="020B0604020202020204" pitchFamily="34" charset="0"/>
              </a:rPr>
              <a:t>Currently</a:t>
            </a:r>
            <a:r>
              <a:rPr lang="en-GB" sz="2400" dirty="0">
                <a:latin typeface="Arial" panose="020B0604020202020204" pitchFamily="34" charset="0"/>
                <a:cs typeface="Arial" panose="020B0604020202020204" pitchFamily="34" charset="0"/>
              </a:rPr>
              <a:t>, Article 50 of the Lisbon Treaty that will start negotiations for the UK exit from the EU has not been triggered. </a:t>
            </a:r>
            <a:r>
              <a:rPr lang="en-GB" sz="2400" dirty="0" smtClean="0">
                <a:latin typeface="Arial" panose="020B0604020202020204" pitchFamily="34" charset="0"/>
                <a:cs typeface="Arial" panose="020B0604020202020204" pitchFamily="34" charset="0"/>
              </a:rPr>
              <a:t>Unlikely that will be triggered before later next year.</a:t>
            </a:r>
          </a:p>
          <a:p>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EPAs will </a:t>
            </a:r>
            <a:r>
              <a:rPr lang="en-GB" sz="2400" dirty="0" smtClean="0">
                <a:latin typeface="Arial" panose="020B0604020202020204" pitchFamily="34" charset="0"/>
                <a:cs typeface="Arial" panose="020B0604020202020204" pitchFamily="34" charset="0"/>
              </a:rPr>
              <a:t>provisionally enter </a:t>
            </a:r>
            <a:r>
              <a:rPr lang="en-GB" sz="2400" dirty="0">
                <a:latin typeface="Arial" panose="020B0604020202020204" pitchFamily="34" charset="0"/>
                <a:cs typeface="Arial" panose="020B0604020202020204" pitchFamily="34" charset="0"/>
              </a:rPr>
              <a:t>into force for the UK and stay in force until </a:t>
            </a:r>
            <a:r>
              <a:rPr lang="en-GB" sz="2400" dirty="0" smtClean="0">
                <a:latin typeface="Arial" panose="020B0604020202020204" pitchFamily="34" charset="0"/>
                <a:cs typeface="Arial" panose="020B0604020202020204" pitchFamily="34" charset="0"/>
              </a:rPr>
              <a:t>UK has </a:t>
            </a:r>
            <a:r>
              <a:rPr lang="en-GB" sz="2400" dirty="0">
                <a:latin typeface="Arial" panose="020B0604020202020204" pitchFamily="34" charset="0"/>
                <a:cs typeface="Arial" panose="020B0604020202020204" pitchFamily="34" charset="0"/>
              </a:rPr>
              <a:t>completed its exit from the EU.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The </a:t>
            </a:r>
            <a:r>
              <a:rPr lang="en-GB" sz="2400" dirty="0" err="1" smtClean="0">
                <a:latin typeface="Arial" panose="020B0604020202020204" pitchFamily="34" charset="0"/>
                <a:cs typeface="Arial" panose="020B0604020202020204" pitchFamily="34" charset="0"/>
              </a:rPr>
              <a:t>dti</a:t>
            </a:r>
            <a:r>
              <a:rPr lang="en-GB" sz="2400" dirty="0" smtClean="0">
                <a:latin typeface="Arial" panose="020B0604020202020204" pitchFamily="34" charset="0"/>
                <a:cs typeface="Arial" panose="020B0604020202020204" pitchFamily="34" charset="0"/>
              </a:rPr>
              <a:t> are engaging with the UK on the implications on trade when UK leaves EU and how to address it.</a:t>
            </a:r>
            <a:endParaRPr lang="en-ZA" sz="2400" dirty="0">
              <a:latin typeface="Arial" panose="020B0604020202020204" pitchFamily="34" charset="0"/>
              <a:cs typeface="Arial" panose="020B0604020202020204" pitchFamily="34" charset="0"/>
            </a:endParaRPr>
          </a:p>
          <a:p>
            <a:endParaRPr lang="en-ZA"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17</a:t>
            </a:fld>
            <a:endParaRPr lang="en-US" dirty="0"/>
          </a:p>
        </p:txBody>
      </p:sp>
    </p:spTree>
    <p:extLst>
      <p:ext uri="{BB962C8B-B14F-4D97-AF65-F5344CB8AC3E}">
        <p14:creationId xmlns:p14="http://schemas.microsoft.com/office/powerpoint/2010/main" xmlns="" val="131127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772400" cy="864096"/>
          </a:xfrm>
        </p:spPr>
        <p:txBody>
          <a:bodyPr/>
          <a:lstStyle/>
          <a:p>
            <a:r>
              <a:rPr lang="en-US" sz="3200" b="1" dirty="0" smtClean="0">
                <a:solidFill>
                  <a:srgbClr val="FF0000"/>
                </a:solidFill>
                <a:latin typeface="Arial"/>
                <a:cs typeface="Arial"/>
              </a:rPr>
              <a:t>Conclusion</a:t>
            </a:r>
            <a:endParaRPr lang="en-ZA" sz="3200" dirty="0"/>
          </a:p>
        </p:txBody>
      </p:sp>
      <p:sp>
        <p:nvSpPr>
          <p:cNvPr id="3" name="Content Placeholder 2"/>
          <p:cNvSpPr>
            <a:spLocks noGrp="1"/>
          </p:cNvSpPr>
          <p:nvPr>
            <p:ph idx="1"/>
          </p:nvPr>
        </p:nvSpPr>
        <p:spPr>
          <a:xfrm>
            <a:off x="611560" y="980728"/>
            <a:ext cx="8136904" cy="4824536"/>
          </a:xfrm>
        </p:spPr>
        <p:txBody>
          <a:bodyPr/>
          <a:lstStyle/>
          <a:p>
            <a:pPr algn="just"/>
            <a:r>
              <a:rPr lang="en-ZA" sz="2000" dirty="0" smtClean="0">
                <a:latin typeface="Arial" pitchFamily="34" charset="0"/>
                <a:cs typeface="Arial" pitchFamily="34" charset="0"/>
              </a:rPr>
              <a:t>EPA negotiations created an opportunity for SACU member states to comply with their obligations under SACU Agreement 2002, which calls for the member states to review or negotiate new trade agreements together. </a:t>
            </a:r>
          </a:p>
          <a:p>
            <a:pPr algn="just"/>
            <a:endParaRPr lang="en-ZA" sz="2000" dirty="0">
              <a:latin typeface="Arial" pitchFamily="34" charset="0"/>
              <a:cs typeface="Arial" pitchFamily="34" charset="0"/>
            </a:endParaRPr>
          </a:p>
          <a:p>
            <a:pPr algn="just"/>
            <a:r>
              <a:rPr lang="en-ZA" sz="2000" dirty="0" smtClean="0">
                <a:latin typeface="Arial" pitchFamily="34" charset="0"/>
                <a:cs typeface="Arial" pitchFamily="34" charset="0"/>
              </a:rPr>
              <a:t>The signed Agreement provides an opportunity to consolidate SACU on its trade relations with EU, therefore SACU common external tariffs will be preserved.</a:t>
            </a:r>
          </a:p>
          <a:p>
            <a:pPr algn="just"/>
            <a:endParaRPr lang="en-ZA" sz="2000" dirty="0" smtClean="0">
              <a:latin typeface="Arial" pitchFamily="34" charset="0"/>
              <a:cs typeface="Arial" pitchFamily="34" charset="0"/>
            </a:endParaRPr>
          </a:p>
          <a:p>
            <a:pPr algn="just"/>
            <a:r>
              <a:rPr lang="en-ZA" sz="2000" dirty="0" smtClean="0">
                <a:latin typeface="Arial" pitchFamily="34" charset="0"/>
                <a:cs typeface="Arial" pitchFamily="34" charset="0"/>
              </a:rPr>
              <a:t>Enhance policy space under the EPA </a:t>
            </a:r>
            <a:r>
              <a:rPr lang="en-ZA" sz="2000" dirty="0" err="1" smtClean="0">
                <a:latin typeface="Arial" pitchFamily="34" charset="0"/>
                <a:cs typeface="Arial" pitchFamily="34" charset="0"/>
              </a:rPr>
              <a:t>vis</a:t>
            </a:r>
            <a:r>
              <a:rPr lang="en-ZA" sz="2000" dirty="0" smtClean="0">
                <a:latin typeface="Arial" pitchFamily="34" charset="0"/>
                <a:cs typeface="Arial" pitchFamily="34" charset="0"/>
              </a:rPr>
              <a:t>-a-</a:t>
            </a:r>
            <a:r>
              <a:rPr lang="en-ZA" sz="2000" dirty="0" err="1" smtClean="0">
                <a:latin typeface="Arial" pitchFamily="34" charset="0"/>
                <a:cs typeface="Arial" pitchFamily="34" charset="0"/>
              </a:rPr>
              <a:t>vis</a:t>
            </a:r>
            <a:r>
              <a:rPr lang="en-ZA" sz="2000" dirty="0" smtClean="0">
                <a:latin typeface="Arial" pitchFamily="34" charset="0"/>
                <a:cs typeface="Arial" pitchFamily="34" charset="0"/>
              </a:rPr>
              <a:t> the TDCA.</a:t>
            </a:r>
          </a:p>
          <a:p>
            <a:pPr marL="0" indent="0" algn="just">
              <a:buNone/>
            </a:pPr>
            <a:endParaRPr lang="en-ZA" sz="2000" dirty="0" smtClean="0">
              <a:latin typeface="Arial" pitchFamily="34" charset="0"/>
              <a:cs typeface="Arial" pitchFamily="34" charset="0"/>
            </a:endParaRPr>
          </a:p>
          <a:p>
            <a:pPr algn="just"/>
            <a:r>
              <a:rPr lang="en-ZA" sz="2000" dirty="0" smtClean="0">
                <a:latin typeface="Arial" pitchFamily="34" charset="0"/>
                <a:cs typeface="Arial" pitchFamily="34" charset="0"/>
              </a:rPr>
              <a:t>Improved market access for SA on agriculture products.</a:t>
            </a:r>
          </a:p>
          <a:p>
            <a:pPr marL="0" indent="0">
              <a:buNone/>
            </a:pPr>
            <a:endParaRPr lang="en-ZA" sz="1800" dirty="0" smtClean="0">
              <a:latin typeface="Arial" pitchFamily="34" charset="0"/>
              <a:cs typeface="Arial" pitchFamily="34" charset="0"/>
            </a:endParaRPr>
          </a:p>
          <a:p>
            <a:endParaRPr lang="en-ZA" sz="1800" dirty="0" smtClean="0">
              <a:latin typeface="Arial" pitchFamily="34" charset="0"/>
              <a:cs typeface="Arial" pitchFamily="34" charset="0"/>
            </a:endParaRPr>
          </a:p>
          <a:p>
            <a:pPr>
              <a:buNone/>
            </a:pPr>
            <a:endParaRPr lang="en-ZA" dirty="0"/>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0" y="1676400"/>
            <a:ext cx="7772400" cy="4114800"/>
          </a:xfrm>
        </p:spPr>
        <p:txBody>
          <a:bodyPr/>
          <a:lstStyle/>
          <a:p>
            <a:pPr marL="609600" indent="-609600" algn="ctr" eaLnBrk="1" hangingPunct="1">
              <a:buFontTx/>
              <a:buNone/>
            </a:pPr>
            <a:endParaRPr lang="en-US" altLang="en-US" b="1" dirty="0" smtClean="0">
              <a:latin typeface="Arial Rounded MT Bold" pitchFamily="34" charset="0"/>
            </a:endParaRPr>
          </a:p>
          <a:p>
            <a:pPr marL="990600" lvl="1" indent="-533400" eaLnBrk="1" hangingPunct="1">
              <a:buFontTx/>
              <a:buNone/>
            </a:pPr>
            <a:endParaRPr lang="en-US" altLang="en-US" b="1" dirty="0" smtClean="0">
              <a:latin typeface="Arial Rounded MT Bold" pitchFamily="34" charset="0"/>
            </a:endParaRPr>
          </a:p>
          <a:p>
            <a:pPr marL="609600" indent="-609600" eaLnBrk="1" hangingPunct="1"/>
            <a:endParaRPr lang="en-US" altLang="en-US" dirty="0" smtClean="0"/>
          </a:p>
        </p:txBody>
      </p:sp>
      <p:pic>
        <p:nvPicPr>
          <p:cNvPr id="4" name="Picture 2" descr="http://t1.gstatic.com/images?q=tbn:ANd9GcT7jcc1LgoMQi_qvmS2WtcLegHqiZrCNxz3kh59suQvDRz794W4"/>
          <p:cNvPicPr>
            <a:picLocks noChangeAspect="1" noChangeArrowheads="1"/>
          </p:cNvPicPr>
          <p:nvPr/>
        </p:nvPicPr>
        <p:blipFill>
          <a:blip r:embed="rId2" cstate="print"/>
          <a:srcRect/>
          <a:stretch>
            <a:fillRect/>
          </a:stretch>
        </p:blipFill>
        <p:spPr bwMode="auto">
          <a:xfrm>
            <a:off x="685800" y="1447800"/>
            <a:ext cx="3581400" cy="3581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2" descr="http://t0.gstatic.com/images?q=tbn:ANd9GcT7-QBYCBuqEulVj0YZFRbYfBmI93_66GWByhARhk4BVgDHclzG"/>
          <p:cNvPicPr>
            <a:picLocks noChangeAspect="1" noChangeArrowheads="1"/>
          </p:cNvPicPr>
          <p:nvPr/>
        </p:nvPicPr>
        <p:blipFill>
          <a:blip r:embed="rId3" cstate="print"/>
          <a:srcRect/>
          <a:stretch>
            <a:fillRect/>
          </a:stretch>
        </p:blipFill>
        <p:spPr bwMode="auto">
          <a:xfrm>
            <a:off x="4572000" y="1066800"/>
            <a:ext cx="3810000" cy="449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29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84" charset="0"/>
                <a:ea typeface="MS PGothic" pitchFamily="34" charset="-128"/>
              </a:defRPr>
            </a:lvl1pPr>
            <a:lvl2pPr marL="742950" indent="-285750" eaLnBrk="0" hangingPunct="0">
              <a:spcBef>
                <a:spcPct val="20000"/>
              </a:spcBef>
              <a:buChar char="–"/>
              <a:defRPr sz="2800">
                <a:solidFill>
                  <a:schemeClr val="tx1"/>
                </a:solidFill>
                <a:latin typeface="Times" pitchFamily="-84" charset="0"/>
                <a:ea typeface="MS PGothic" pitchFamily="34" charset="-128"/>
              </a:defRPr>
            </a:lvl2pPr>
            <a:lvl3pPr marL="1143000" indent="-228600" eaLnBrk="0" hangingPunct="0">
              <a:spcBef>
                <a:spcPct val="20000"/>
              </a:spcBef>
              <a:buChar char="•"/>
              <a:defRPr sz="2400">
                <a:solidFill>
                  <a:schemeClr val="tx1"/>
                </a:solidFill>
                <a:latin typeface="Times" pitchFamily="-84" charset="0"/>
                <a:ea typeface="MS PGothic" pitchFamily="34" charset="-128"/>
              </a:defRPr>
            </a:lvl3pPr>
            <a:lvl4pPr marL="1600200" indent="-228600" eaLnBrk="0" hangingPunct="0">
              <a:spcBef>
                <a:spcPct val="20000"/>
              </a:spcBef>
              <a:buChar char="–"/>
              <a:defRPr sz="2000">
                <a:solidFill>
                  <a:schemeClr val="tx1"/>
                </a:solidFill>
                <a:latin typeface="Times" pitchFamily="-84" charset="0"/>
                <a:ea typeface="MS PGothic" pitchFamily="34" charset="-128"/>
              </a:defRPr>
            </a:lvl4pPr>
            <a:lvl5pPr marL="2057400" indent="-228600" eaLnBrk="0" hangingPunct="0">
              <a:spcBef>
                <a:spcPct val="20000"/>
              </a:spcBef>
              <a:buChar char="»"/>
              <a:defRPr sz="2000">
                <a:solidFill>
                  <a:schemeClr val="tx1"/>
                </a:solidFill>
                <a:latin typeface="Times" pitchFamily="-8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Times" pitchFamily="-84" charset="0"/>
                <a:ea typeface="MS PGothic" pitchFamily="34" charset="-128"/>
              </a:defRPr>
            </a:lvl9pPr>
          </a:lstStyle>
          <a:p>
            <a:pPr>
              <a:spcBef>
                <a:spcPct val="0"/>
              </a:spcBef>
              <a:buFontTx/>
              <a:buNone/>
            </a:pPr>
            <a:fld id="{FD353A9F-D412-4447-B36D-D292AA6AB738}" type="slidenum">
              <a:rPr lang="en-US" altLang="en-US" sz="1400" smtClean="0"/>
              <a:pPr>
                <a:spcBef>
                  <a:spcPct val="0"/>
                </a:spcBef>
                <a:buFontTx/>
                <a:buNone/>
              </a:pPr>
              <a:t>19</a:t>
            </a:fld>
            <a:endParaRPr lang="en-US" altLang="en-US" sz="1400" dirty="0" smtClean="0"/>
          </a:p>
        </p:txBody>
      </p:sp>
    </p:spTree>
    <p:extLst>
      <p:ext uri="{BB962C8B-B14F-4D97-AF65-F5344CB8AC3E}">
        <p14:creationId xmlns:p14="http://schemas.microsoft.com/office/powerpoint/2010/main" xmlns="" val="935405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772400" cy="576064"/>
          </a:xfrm>
        </p:spPr>
        <p:txBody>
          <a:bodyPr/>
          <a:lstStyle/>
          <a:p>
            <a:r>
              <a:rPr lang="en-ZA" sz="3200" b="1" dirty="0" smtClean="0">
                <a:solidFill>
                  <a:srgbClr val="FF0000"/>
                </a:solidFill>
                <a:latin typeface="Arial" pitchFamily="34" charset="0"/>
                <a:cs typeface="Arial" pitchFamily="34" charset="0"/>
              </a:rPr>
              <a:t>Contents</a:t>
            </a:r>
            <a:endParaRPr lang="en-ZA" sz="3200" dirty="0"/>
          </a:p>
        </p:txBody>
      </p:sp>
      <p:sp>
        <p:nvSpPr>
          <p:cNvPr id="3" name="Content Placeholder 2"/>
          <p:cNvSpPr>
            <a:spLocks noGrp="1"/>
          </p:cNvSpPr>
          <p:nvPr>
            <p:ph idx="1"/>
          </p:nvPr>
        </p:nvSpPr>
        <p:spPr>
          <a:xfrm>
            <a:off x="685800" y="836712"/>
            <a:ext cx="7772400" cy="5259288"/>
          </a:xfrm>
        </p:spPr>
        <p:txBody>
          <a:bodyPr/>
          <a:lstStyle/>
          <a:p>
            <a:r>
              <a:rPr lang="en-US" sz="2400" b="1" dirty="0" smtClean="0">
                <a:latin typeface="Arial"/>
                <a:cs typeface="Arial"/>
              </a:rPr>
              <a:t>Approach to the negotiations</a:t>
            </a:r>
          </a:p>
          <a:p>
            <a:r>
              <a:rPr lang="en-US" sz="2400" b="1" dirty="0" smtClean="0">
                <a:latin typeface="Arial"/>
                <a:cs typeface="Arial"/>
              </a:rPr>
              <a:t>Background on SA-EU trade relations</a:t>
            </a:r>
          </a:p>
          <a:p>
            <a:r>
              <a:rPr lang="en-US" sz="2400" b="1" dirty="0" smtClean="0">
                <a:latin typeface="Arial"/>
                <a:cs typeface="Arial"/>
              </a:rPr>
              <a:t>Background on EPA Negotiations</a:t>
            </a:r>
          </a:p>
          <a:p>
            <a:r>
              <a:rPr lang="en-US" sz="2400" b="1" dirty="0" smtClean="0">
                <a:latin typeface="Arial"/>
                <a:cs typeface="Arial"/>
              </a:rPr>
              <a:t>Implications of the EPA</a:t>
            </a:r>
          </a:p>
          <a:p>
            <a:r>
              <a:rPr lang="en-US" sz="2400" b="1" dirty="0" smtClean="0">
                <a:latin typeface="Arial"/>
                <a:cs typeface="Arial"/>
              </a:rPr>
              <a:t>Improvement on TDCA – Market Access</a:t>
            </a:r>
          </a:p>
          <a:p>
            <a:r>
              <a:rPr lang="en-US" sz="2400" b="1" dirty="0" smtClean="0">
                <a:latin typeface="Arial"/>
                <a:cs typeface="Arial"/>
              </a:rPr>
              <a:t>Improvement on TDCA – textual provisions</a:t>
            </a:r>
          </a:p>
          <a:p>
            <a:r>
              <a:rPr lang="en-US" sz="2400" b="1" dirty="0" smtClean="0">
                <a:latin typeface="Arial"/>
                <a:cs typeface="Arial"/>
              </a:rPr>
              <a:t>SA – EU Geographical Indications</a:t>
            </a:r>
          </a:p>
          <a:p>
            <a:r>
              <a:rPr lang="en-US" sz="2400" b="1" dirty="0" smtClean="0">
                <a:latin typeface="Arial"/>
                <a:cs typeface="Arial"/>
              </a:rPr>
              <a:t>Milestones</a:t>
            </a:r>
          </a:p>
          <a:p>
            <a:r>
              <a:rPr lang="en-US" sz="2400" b="1" dirty="0" smtClean="0">
                <a:latin typeface="Arial"/>
                <a:cs typeface="Arial"/>
              </a:rPr>
              <a:t>Way forward</a:t>
            </a:r>
          </a:p>
          <a:p>
            <a:r>
              <a:rPr lang="en-US" sz="2400" b="1" dirty="0" smtClean="0">
                <a:latin typeface="Arial"/>
                <a:cs typeface="Arial"/>
              </a:rPr>
              <a:t>Conclusion</a:t>
            </a:r>
          </a:p>
          <a:p>
            <a:endParaRPr lang="en-ZA" dirty="0"/>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772400" cy="504056"/>
          </a:xfrm>
        </p:spPr>
        <p:txBody>
          <a:bodyPr/>
          <a:lstStyle/>
          <a:p>
            <a:r>
              <a:rPr lang="en-ZA" sz="3200" b="1" dirty="0" smtClean="0">
                <a:solidFill>
                  <a:srgbClr val="FF0000"/>
                </a:solidFill>
                <a:latin typeface="Arial" pitchFamily="34" charset="0"/>
                <a:cs typeface="Arial" pitchFamily="34" charset="0"/>
              </a:rPr>
              <a:t>Approach to trade negotiations</a:t>
            </a:r>
            <a:endParaRPr lang="en-ZA" sz="3200" dirty="0"/>
          </a:p>
        </p:txBody>
      </p:sp>
      <p:sp>
        <p:nvSpPr>
          <p:cNvPr id="3" name="Content Placeholder 2"/>
          <p:cNvSpPr>
            <a:spLocks noGrp="1"/>
          </p:cNvSpPr>
          <p:nvPr>
            <p:ph idx="1"/>
          </p:nvPr>
        </p:nvSpPr>
        <p:spPr>
          <a:xfrm>
            <a:off x="395536" y="908720"/>
            <a:ext cx="8640960" cy="5688632"/>
          </a:xfrm>
        </p:spPr>
        <p:txBody>
          <a:bodyPr/>
          <a:lstStyle/>
          <a:p>
            <a:pPr algn="just"/>
            <a:r>
              <a:rPr lang="en-US" altLang="en-US" sz="2000" dirty="0" smtClean="0">
                <a:latin typeface="Arial" pitchFamily="34" charset="0"/>
                <a:cs typeface="Arial" pitchFamily="34" charset="0"/>
              </a:rPr>
              <a:t>Informed by and support to national development objectives set out in NDP, NGP and IPAP.</a:t>
            </a:r>
          </a:p>
          <a:p>
            <a:pPr marL="0" indent="0" algn="just">
              <a:buNone/>
            </a:pPr>
            <a:endParaRPr lang="en-US" altLang="en-US" sz="2000" dirty="0" smtClean="0">
              <a:latin typeface="Arial" pitchFamily="34" charset="0"/>
              <a:cs typeface="Arial" pitchFamily="34" charset="0"/>
            </a:endParaRPr>
          </a:p>
          <a:p>
            <a:pPr algn="just"/>
            <a:r>
              <a:rPr lang="en-US" altLang="en-US" sz="2000" dirty="0" smtClean="0">
                <a:latin typeface="Arial" pitchFamily="34" charset="0"/>
                <a:cs typeface="Arial" pitchFamily="34" charset="0"/>
              </a:rPr>
              <a:t>Provide opportunities to increase exports of value added products.</a:t>
            </a:r>
          </a:p>
          <a:p>
            <a:pPr marL="0" indent="0" algn="just">
              <a:buNone/>
            </a:pPr>
            <a:endParaRPr lang="en-US" altLang="en-US" sz="2000" dirty="0" smtClean="0">
              <a:latin typeface="Arial" pitchFamily="34" charset="0"/>
              <a:cs typeface="Arial" pitchFamily="34" charset="0"/>
            </a:endParaRPr>
          </a:p>
          <a:p>
            <a:pPr algn="just"/>
            <a:r>
              <a:rPr lang="en-US" altLang="en-US" sz="2000" dirty="0" smtClean="0">
                <a:latin typeface="Arial" pitchFamily="34" charset="0"/>
                <a:cs typeface="Arial" pitchFamily="34" charset="0"/>
              </a:rPr>
              <a:t>Should not unduly limit development policy space.</a:t>
            </a:r>
          </a:p>
          <a:p>
            <a:pPr marL="0" indent="0" algn="just">
              <a:buNone/>
            </a:pPr>
            <a:endParaRPr lang="en-US" altLang="en-US" sz="2000" dirty="0" smtClean="0">
              <a:latin typeface="Arial" pitchFamily="34" charset="0"/>
              <a:cs typeface="Arial" pitchFamily="34" charset="0"/>
            </a:endParaRPr>
          </a:p>
          <a:p>
            <a:pPr algn="just"/>
            <a:r>
              <a:rPr lang="en-US" altLang="en-US" sz="2000" dirty="0">
                <a:latin typeface="Arial" pitchFamily="34" charset="0"/>
                <a:cs typeface="Arial" pitchFamily="34" charset="0"/>
              </a:rPr>
              <a:t>Should support regional integration.</a:t>
            </a:r>
            <a:endParaRPr lang="en-US" altLang="en-US" sz="1600" dirty="0">
              <a:latin typeface="Arial" pitchFamily="34" charset="0"/>
              <a:cs typeface="Arial" pitchFamily="34" charset="0"/>
            </a:endParaRPr>
          </a:p>
          <a:p>
            <a:pPr algn="just"/>
            <a:endParaRPr lang="en-US" altLang="en-US" sz="2000" dirty="0" smtClean="0">
              <a:latin typeface="Arial" pitchFamily="34" charset="0"/>
              <a:cs typeface="Arial" pitchFamily="34" charset="0"/>
            </a:endParaRPr>
          </a:p>
          <a:p>
            <a:pPr algn="just"/>
            <a:r>
              <a:rPr lang="en-US" altLang="en-US" sz="2000" dirty="0" smtClean="0">
                <a:latin typeface="Arial" pitchFamily="34" charset="0"/>
                <a:cs typeface="Arial" pitchFamily="34" charset="0"/>
              </a:rPr>
              <a:t>National consultation at intra-governmental level and in NEDLAC.</a:t>
            </a:r>
          </a:p>
          <a:p>
            <a:pPr marL="0" indent="0" algn="just">
              <a:buNone/>
            </a:pPr>
            <a:endParaRPr lang="en-US" altLang="en-US" sz="2000" dirty="0" smtClean="0">
              <a:latin typeface="Arial" pitchFamily="34" charset="0"/>
              <a:cs typeface="Arial" pitchFamily="34" charset="0"/>
            </a:endParaRPr>
          </a:p>
          <a:p>
            <a:pPr algn="just"/>
            <a:r>
              <a:rPr lang="en-US" altLang="en-US" sz="2000" dirty="0" smtClean="0">
                <a:latin typeface="Arial" pitchFamily="34" charset="0"/>
                <a:cs typeface="Arial" pitchFamily="34" charset="0"/>
              </a:rPr>
              <a:t>SACU consultations to protect common external tariff.</a:t>
            </a:r>
          </a:p>
          <a:p>
            <a:pPr marL="0" indent="0" algn="just">
              <a:buNone/>
            </a:pPr>
            <a:endParaRPr lang="en-US" altLang="en-US" sz="2000" dirty="0" smtClean="0">
              <a:latin typeface="Arial" pitchFamily="34" charset="0"/>
              <a:cs typeface="Arial" pitchFamily="34" charset="0"/>
            </a:endParaRPr>
          </a:p>
          <a:p>
            <a:endParaRPr lang="en-ZA" dirty="0"/>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3</a:t>
            </a:fld>
            <a:endParaRPr lang="en-US" dirty="0"/>
          </a:p>
        </p:txBody>
      </p:sp>
    </p:spTree>
    <p:extLst>
      <p:ext uri="{BB962C8B-B14F-4D97-AF65-F5344CB8AC3E}">
        <p14:creationId xmlns:p14="http://schemas.microsoft.com/office/powerpoint/2010/main" xmlns="" val="238191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7772400" cy="360040"/>
          </a:xfrm>
        </p:spPr>
        <p:txBody>
          <a:bodyPr/>
          <a:lstStyle/>
          <a:p>
            <a:r>
              <a:rPr lang="en-US" sz="3200" b="1" dirty="0" smtClean="0">
                <a:solidFill>
                  <a:srgbClr val="FF0000"/>
                </a:solidFill>
                <a:latin typeface="Arial"/>
                <a:cs typeface="Arial"/>
              </a:rPr>
              <a:t>Background on SA-EU Relations</a:t>
            </a:r>
            <a:endParaRPr lang="en-ZA" sz="3200" dirty="0"/>
          </a:p>
        </p:txBody>
      </p:sp>
      <p:sp>
        <p:nvSpPr>
          <p:cNvPr id="3" name="Content Placeholder 2"/>
          <p:cNvSpPr>
            <a:spLocks noGrp="1"/>
          </p:cNvSpPr>
          <p:nvPr>
            <p:ph idx="1"/>
          </p:nvPr>
        </p:nvSpPr>
        <p:spPr>
          <a:xfrm>
            <a:off x="395536" y="548680"/>
            <a:ext cx="8496944" cy="5976664"/>
          </a:xfrm>
        </p:spPr>
        <p:txBody>
          <a:bodyPr/>
          <a:lstStyle/>
          <a:p>
            <a:pPr algn="just">
              <a:lnSpc>
                <a:spcPct val="80000"/>
              </a:lnSpc>
              <a:spcBef>
                <a:spcPct val="0"/>
              </a:spcBef>
            </a:pPr>
            <a:r>
              <a:rPr lang="en-GB" sz="2000" dirty="0" smtClean="0">
                <a:latin typeface="Arial" panose="020B0604020202020204" pitchFamily="34" charset="0"/>
                <a:cs typeface="Arial" panose="020B0604020202020204" pitchFamily="34" charset="0"/>
              </a:rPr>
              <a:t>SA-EU trade relation have been governed by the trade chapter of the Trade, Development and Cooperation Agreement (TDCA)</a:t>
            </a:r>
          </a:p>
          <a:p>
            <a:pPr marL="0" indent="0" algn="just">
              <a:lnSpc>
                <a:spcPct val="80000"/>
              </a:lnSpc>
              <a:spcBef>
                <a:spcPct val="0"/>
              </a:spcBef>
              <a:buNone/>
            </a:pPr>
            <a:endParaRPr lang="en-GB" sz="2000" dirty="0" smtClean="0">
              <a:latin typeface="Arial" panose="020B0604020202020204" pitchFamily="34" charset="0"/>
              <a:cs typeface="Arial" panose="020B0604020202020204" pitchFamily="34" charset="0"/>
            </a:endParaRPr>
          </a:p>
          <a:p>
            <a:pPr algn="just">
              <a:lnSpc>
                <a:spcPct val="80000"/>
              </a:lnSpc>
              <a:spcBef>
                <a:spcPct val="0"/>
              </a:spcBef>
            </a:pPr>
            <a:r>
              <a:rPr lang="en-GB" sz="2000" dirty="0" smtClean="0">
                <a:latin typeface="Arial" panose="020B0604020202020204" pitchFamily="34" charset="0"/>
                <a:cs typeface="Arial" panose="020B0604020202020204" pitchFamily="34" charset="0"/>
              </a:rPr>
              <a:t>The </a:t>
            </a:r>
            <a:r>
              <a:rPr lang="en-GB" sz="2000" dirty="0">
                <a:latin typeface="Arial" panose="020B0604020202020204" pitchFamily="34" charset="0"/>
                <a:cs typeface="Arial" panose="020B0604020202020204" pitchFamily="34" charset="0"/>
              </a:rPr>
              <a:t>TDCA was signed on 11 October 1999 and was implemented over a period of 12 years (2000 to 2012</a:t>
            </a:r>
            <a:r>
              <a:rPr lang="en-GB" sz="2000" dirty="0" smtClean="0">
                <a:latin typeface="Arial" panose="020B0604020202020204" pitchFamily="34" charset="0"/>
                <a:cs typeface="Arial" panose="020B0604020202020204" pitchFamily="34" charset="0"/>
              </a:rPr>
              <a:t>).</a:t>
            </a:r>
          </a:p>
          <a:p>
            <a:pPr marL="0" indent="0" algn="just">
              <a:lnSpc>
                <a:spcPct val="80000"/>
              </a:lnSpc>
              <a:spcBef>
                <a:spcPct val="0"/>
              </a:spcBef>
              <a:buNone/>
            </a:pPr>
            <a:endParaRPr lang="en-GB" sz="2000" dirty="0" smtClean="0">
              <a:latin typeface="Arial" panose="020B0604020202020204" pitchFamily="34" charset="0"/>
              <a:cs typeface="Arial" panose="020B0604020202020204" pitchFamily="34" charset="0"/>
            </a:endParaRPr>
          </a:p>
          <a:p>
            <a:pPr algn="just">
              <a:lnSpc>
                <a:spcPct val="80000"/>
              </a:lnSpc>
              <a:spcBef>
                <a:spcPct val="0"/>
              </a:spcBef>
            </a:pPr>
            <a:r>
              <a:rPr lang="en-GB" sz="2000" dirty="0" smtClean="0">
                <a:latin typeface="Arial" panose="020B0604020202020204" pitchFamily="34" charset="0"/>
                <a:cs typeface="Arial" panose="020B0604020202020204" pitchFamily="34" charset="0"/>
              </a:rPr>
              <a:t> The TDCA was </a:t>
            </a:r>
            <a:r>
              <a:rPr lang="en-GB" sz="2000" dirty="0">
                <a:latin typeface="Arial" panose="020B0604020202020204" pitchFamily="34" charset="0"/>
                <a:cs typeface="Arial" panose="020B0604020202020204" pitchFamily="34" charset="0"/>
              </a:rPr>
              <a:t>the first comprehensive trade agreement SA completed with a developed country</a:t>
            </a:r>
            <a:r>
              <a:rPr lang="en-GB" sz="2000" dirty="0" smtClean="0">
                <a:latin typeface="Arial" panose="020B0604020202020204" pitchFamily="34" charset="0"/>
                <a:cs typeface="Arial" panose="020B0604020202020204" pitchFamily="34" charset="0"/>
              </a:rPr>
              <a:t>.</a:t>
            </a:r>
          </a:p>
          <a:p>
            <a:pPr marL="0" indent="0" algn="just">
              <a:lnSpc>
                <a:spcPct val="80000"/>
              </a:lnSpc>
              <a:spcBef>
                <a:spcPct val="0"/>
              </a:spcBef>
              <a:buNone/>
            </a:pPr>
            <a:endParaRPr lang="en-GB" sz="2000" dirty="0">
              <a:latin typeface="Arial" panose="020B0604020202020204" pitchFamily="34" charset="0"/>
              <a:cs typeface="Arial" panose="020B0604020202020204" pitchFamily="34" charset="0"/>
            </a:endParaRPr>
          </a:p>
          <a:p>
            <a:pPr algn="just">
              <a:lnSpc>
                <a:spcPct val="80000"/>
              </a:lnSpc>
              <a:spcBef>
                <a:spcPct val="0"/>
              </a:spcBef>
            </a:pPr>
            <a:r>
              <a:rPr lang="en-GB" sz="2000" dirty="0" smtClean="0">
                <a:latin typeface="Arial" panose="020B0604020202020204" pitchFamily="34" charset="0"/>
                <a:cs typeface="Arial" panose="020B0604020202020204" pitchFamily="34" charset="0"/>
              </a:rPr>
              <a:t>Tariff </a:t>
            </a:r>
            <a:r>
              <a:rPr lang="en-GB" sz="2000" dirty="0">
                <a:latin typeface="Arial" panose="020B0604020202020204" pitchFamily="34" charset="0"/>
                <a:cs typeface="Arial" panose="020B0604020202020204" pitchFamily="34" charset="0"/>
              </a:rPr>
              <a:t>schedule: SA committed to grant duty-free access to 86% of EU imports over </a:t>
            </a:r>
            <a:r>
              <a:rPr lang="en-GB" sz="2000" dirty="0" smtClean="0">
                <a:latin typeface="Arial" panose="020B0604020202020204" pitchFamily="34" charset="0"/>
                <a:cs typeface="Arial" panose="020B0604020202020204" pitchFamily="34" charset="0"/>
              </a:rPr>
              <a:t>12 </a:t>
            </a:r>
            <a:r>
              <a:rPr lang="en-GB" sz="2000" dirty="0">
                <a:latin typeface="Arial" panose="020B0604020202020204" pitchFamily="34" charset="0"/>
                <a:cs typeface="Arial" panose="020B0604020202020204" pitchFamily="34" charset="0"/>
              </a:rPr>
              <a:t>years (fully implemented in 2012), while the EU liberalized 95% of SA’s imports over </a:t>
            </a:r>
            <a:r>
              <a:rPr lang="en-GB" sz="2000" dirty="0" smtClean="0">
                <a:latin typeface="Arial" panose="020B0604020202020204" pitchFamily="34" charset="0"/>
                <a:cs typeface="Arial" panose="020B0604020202020204" pitchFamily="34" charset="0"/>
              </a:rPr>
              <a:t>10 years (fully </a:t>
            </a:r>
            <a:r>
              <a:rPr lang="en-GB" sz="2000" dirty="0">
                <a:latin typeface="Arial" panose="020B0604020202020204" pitchFamily="34" charset="0"/>
                <a:cs typeface="Arial" panose="020B0604020202020204" pitchFamily="34" charset="0"/>
              </a:rPr>
              <a:t>implemented in 2010). </a:t>
            </a:r>
            <a:endParaRPr lang="en-GB" sz="2000" dirty="0" smtClean="0">
              <a:latin typeface="Arial" panose="020B0604020202020204" pitchFamily="34" charset="0"/>
              <a:cs typeface="Arial" panose="020B0604020202020204" pitchFamily="34" charset="0"/>
            </a:endParaRPr>
          </a:p>
          <a:p>
            <a:pPr marL="0" indent="0" algn="just">
              <a:lnSpc>
                <a:spcPct val="80000"/>
              </a:lnSpc>
              <a:spcBef>
                <a:spcPct val="0"/>
              </a:spcBef>
              <a:buNone/>
            </a:pPr>
            <a:endParaRPr lang="en-GB" sz="2000" dirty="0">
              <a:latin typeface="Arial" panose="020B0604020202020204" pitchFamily="34" charset="0"/>
              <a:cs typeface="Arial" panose="020B0604020202020204" pitchFamily="34" charset="0"/>
            </a:endParaRPr>
          </a:p>
          <a:p>
            <a:pPr algn="just">
              <a:lnSpc>
                <a:spcPct val="80000"/>
              </a:lnSpc>
              <a:spcBef>
                <a:spcPct val="0"/>
              </a:spcBef>
            </a:pPr>
            <a:r>
              <a:rPr lang="en-GB" sz="2000" dirty="0">
                <a:latin typeface="Arial" panose="020B0604020202020204" pitchFamily="34" charset="0"/>
                <a:cs typeface="Arial" panose="020B0604020202020204" pitchFamily="34" charset="0"/>
              </a:rPr>
              <a:t>Provides for </a:t>
            </a:r>
            <a:r>
              <a:rPr lang="en-GB" sz="2000" dirty="0" smtClean="0">
                <a:latin typeface="Arial" panose="020B0604020202020204" pitchFamily="34" charset="0"/>
                <a:cs typeface="Arial" panose="020B0604020202020204" pitchFamily="34" charset="0"/>
              </a:rPr>
              <a:t>some protection </a:t>
            </a:r>
            <a:r>
              <a:rPr lang="en-GB" sz="2000" dirty="0">
                <a:latin typeface="Arial" panose="020B0604020202020204" pitchFamily="34" charset="0"/>
                <a:cs typeface="Arial" panose="020B0604020202020204" pitchFamily="34" charset="0"/>
              </a:rPr>
              <a:t>of sensitive SA sectors (such as clothing and </a:t>
            </a:r>
            <a:r>
              <a:rPr lang="en-GB" sz="2000" dirty="0" smtClean="0">
                <a:latin typeface="Arial" panose="020B0604020202020204" pitchFamily="34" charset="0"/>
                <a:cs typeface="Arial" panose="020B0604020202020204" pitchFamily="34" charset="0"/>
              </a:rPr>
              <a:t>textiles) -no </a:t>
            </a:r>
            <a:r>
              <a:rPr lang="en-GB" sz="2000" dirty="0">
                <a:latin typeface="Arial" panose="020B0604020202020204" pitchFamily="34" charset="0"/>
                <a:cs typeface="Arial" panose="020B0604020202020204" pitchFamily="34" charset="0"/>
              </a:rPr>
              <a:t>preferences were given or only a margin of preference was given. </a:t>
            </a:r>
            <a:endParaRPr lang="en-GB" sz="2000" dirty="0" smtClean="0">
              <a:latin typeface="Arial" panose="020B0604020202020204" pitchFamily="34" charset="0"/>
              <a:cs typeface="Arial" panose="020B0604020202020204" pitchFamily="34" charset="0"/>
            </a:endParaRPr>
          </a:p>
          <a:p>
            <a:pPr marL="0" indent="0" algn="just">
              <a:lnSpc>
                <a:spcPct val="80000"/>
              </a:lnSpc>
              <a:spcBef>
                <a:spcPct val="0"/>
              </a:spcBef>
              <a:buNone/>
            </a:pPr>
            <a:endParaRPr lang="en-GB" sz="2000" dirty="0">
              <a:latin typeface="Arial" panose="020B0604020202020204" pitchFamily="34" charset="0"/>
              <a:cs typeface="Arial" panose="020B0604020202020204" pitchFamily="34" charset="0"/>
            </a:endParaRPr>
          </a:p>
          <a:p>
            <a:pPr algn="just">
              <a:lnSpc>
                <a:spcPct val="80000"/>
              </a:lnSpc>
              <a:spcBef>
                <a:spcPct val="0"/>
              </a:spcBef>
            </a:pPr>
            <a:r>
              <a:rPr lang="en-GB" sz="2000" dirty="0">
                <a:latin typeface="Arial" panose="020B0604020202020204" pitchFamily="34" charset="0"/>
                <a:cs typeface="Arial" panose="020B0604020202020204" pitchFamily="34" charset="0"/>
              </a:rPr>
              <a:t>TDCA reduced SA’s policy space in a number of </a:t>
            </a:r>
            <a:r>
              <a:rPr lang="en-GB" sz="2000" dirty="0" smtClean="0">
                <a:latin typeface="Arial" panose="020B0604020202020204" pitchFamily="34" charset="0"/>
                <a:cs typeface="Arial" panose="020B0604020202020204" pitchFamily="34" charset="0"/>
              </a:rPr>
              <a:t>areas. </a:t>
            </a:r>
            <a:endParaRPr lang="en-GB" sz="2000" dirty="0">
              <a:latin typeface="Arial" panose="020B0604020202020204" pitchFamily="34" charset="0"/>
              <a:cs typeface="Arial" panose="020B0604020202020204" pitchFamily="34" charset="0"/>
            </a:endParaRPr>
          </a:p>
          <a:p>
            <a:pPr algn="just">
              <a:lnSpc>
                <a:spcPct val="80000"/>
              </a:lnSpc>
              <a:spcBef>
                <a:spcPct val="0"/>
              </a:spcBef>
              <a:buNone/>
            </a:pPr>
            <a:endParaRPr lang="en-GB" sz="2000" dirty="0">
              <a:latin typeface="Arial" panose="020B0604020202020204" pitchFamily="34" charset="0"/>
              <a:cs typeface="Arial" panose="020B0604020202020204" pitchFamily="34" charset="0"/>
            </a:endParaRPr>
          </a:p>
          <a:p>
            <a:pPr algn="just">
              <a:lnSpc>
                <a:spcPct val="80000"/>
              </a:lnSpc>
              <a:spcBef>
                <a:spcPct val="0"/>
              </a:spcBef>
            </a:pPr>
            <a:r>
              <a:rPr lang="en-GB" sz="2000" dirty="0">
                <a:latin typeface="Arial" panose="020B0604020202020204" pitchFamily="34" charset="0"/>
                <a:cs typeface="Arial" panose="020B0604020202020204" pitchFamily="34" charset="0"/>
              </a:rPr>
              <a:t>Uneven market access in agriculture.</a:t>
            </a:r>
          </a:p>
          <a:p>
            <a:pPr algn="just"/>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88640"/>
            <a:ext cx="7772400" cy="720080"/>
          </a:xfrm>
        </p:spPr>
        <p:txBody>
          <a:bodyPr/>
          <a:lstStyle/>
          <a:p>
            <a:r>
              <a:rPr lang="en-US" sz="3200" b="1" dirty="0">
                <a:solidFill>
                  <a:srgbClr val="FF0000"/>
                </a:solidFill>
                <a:latin typeface="Arial"/>
                <a:cs typeface="Arial"/>
              </a:rPr>
              <a:t>SA-EU Trade </a:t>
            </a:r>
            <a:r>
              <a:rPr lang="en-US" sz="3200" b="1" dirty="0" smtClean="0">
                <a:solidFill>
                  <a:srgbClr val="FF0000"/>
                </a:solidFill>
                <a:latin typeface="Arial"/>
                <a:cs typeface="Arial"/>
              </a:rPr>
              <a:t>figures cont.</a:t>
            </a:r>
            <a:endParaRPr lang="en-ZA" sz="3200" dirty="0">
              <a:solidFill>
                <a:srgbClr val="FF0000"/>
              </a:solidFill>
            </a:endParaRPr>
          </a:p>
        </p:txBody>
      </p:sp>
      <p:sp>
        <p:nvSpPr>
          <p:cNvPr id="3" name="Content Placeholder 2"/>
          <p:cNvSpPr>
            <a:spLocks noGrp="1"/>
          </p:cNvSpPr>
          <p:nvPr>
            <p:ph idx="1"/>
          </p:nvPr>
        </p:nvSpPr>
        <p:spPr>
          <a:xfrm>
            <a:off x="685800" y="908720"/>
            <a:ext cx="7772400" cy="5187280"/>
          </a:xfrm>
        </p:spPr>
        <p:txBody>
          <a:bodyPr/>
          <a:lstStyle/>
          <a:p>
            <a:pPr algn="just"/>
            <a:r>
              <a:rPr lang="en-ZA" sz="2000" dirty="0">
                <a:latin typeface="Arial" panose="020B0604020202020204" pitchFamily="34" charset="0"/>
                <a:cs typeface="Arial" panose="020B0604020202020204" pitchFamily="34" charset="0"/>
              </a:rPr>
              <a:t>The EU remains South Africa’s main trading partner</a:t>
            </a:r>
          </a:p>
          <a:p>
            <a:pPr marL="0" indent="0" algn="just">
              <a:buNone/>
            </a:pPr>
            <a:endParaRPr lang="en-ZA" sz="2000"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Total trade increased from R374 Billion in 2011 to R 536 Billion in 2015; an increase of 43%</a:t>
            </a:r>
          </a:p>
          <a:p>
            <a:pPr marL="0" indent="0" algn="just">
              <a:buNone/>
            </a:pPr>
            <a:endParaRPr lang="en-ZA" sz="2000"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SA exports and imports with the EU both had an annual growth of about 9% during the period 2011 to 2015</a:t>
            </a:r>
          </a:p>
          <a:p>
            <a:pPr marL="0" indent="0" algn="just">
              <a:buNone/>
            </a:pPr>
            <a:endParaRPr lang="en-ZA" sz="2000"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SA exports to EU increased from  R 151 Billion in 2011 to R 216 Billion in </a:t>
            </a:r>
            <a:r>
              <a:rPr lang="en-ZA" sz="2000" dirty="0" smtClean="0">
                <a:latin typeface="Arial" panose="020B0604020202020204" pitchFamily="34" charset="0"/>
                <a:cs typeface="Arial" panose="020B0604020202020204" pitchFamily="34" charset="0"/>
              </a:rPr>
              <a:t>2015; still big negative trade balance that needs to be addressed</a:t>
            </a:r>
            <a:endParaRPr lang="en-ZA" sz="2000" dirty="0">
              <a:latin typeface="Arial" panose="020B0604020202020204" pitchFamily="34" charset="0"/>
              <a:cs typeface="Arial" panose="020B0604020202020204" pitchFamily="34" charset="0"/>
            </a:endParaRPr>
          </a:p>
          <a:p>
            <a:pPr marL="0" indent="0" algn="just">
              <a:buNone/>
            </a:pPr>
            <a:endParaRPr lang="en-ZA"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Total trade has grown by 257% since the agreement was implemented in 2000. </a:t>
            </a:r>
            <a:endParaRPr lang="en-ZA" sz="2000" dirty="0">
              <a:solidFill>
                <a:srgbClr val="000000"/>
              </a:solidFill>
              <a:latin typeface="Arial" panose="020B0604020202020204" pitchFamily="34" charset="0"/>
              <a:cs typeface="Arial" panose="020B0604020202020204" pitchFamily="34" charset="0"/>
            </a:endParaRPr>
          </a:p>
          <a:p>
            <a:pPr marL="0" indent="0">
              <a:buNone/>
            </a:pPr>
            <a:endParaRPr lang="en-ZA" dirty="0"/>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5</a:t>
            </a:fld>
            <a:endParaRPr lang="en-US" dirty="0"/>
          </a:p>
        </p:txBody>
      </p:sp>
    </p:spTree>
    <p:extLst>
      <p:ext uri="{BB962C8B-B14F-4D97-AF65-F5344CB8AC3E}">
        <p14:creationId xmlns:p14="http://schemas.microsoft.com/office/powerpoint/2010/main" xmlns="" val="262492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624"/>
            <a:ext cx="7772400" cy="711696"/>
          </a:xfrm>
        </p:spPr>
        <p:txBody>
          <a:bodyPr/>
          <a:lstStyle/>
          <a:p>
            <a:r>
              <a:rPr lang="en-US" sz="3200" b="1" dirty="0">
                <a:solidFill>
                  <a:srgbClr val="FF0000"/>
                </a:solidFill>
                <a:latin typeface="Arial"/>
                <a:cs typeface="Arial"/>
              </a:rPr>
              <a:t>SA-EU Trade </a:t>
            </a:r>
            <a:r>
              <a:rPr lang="en-US" sz="3200" b="1" dirty="0" smtClean="0">
                <a:solidFill>
                  <a:srgbClr val="FF0000"/>
                </a:solidFill>
                <a:latin typeface="Arial"/>
                <a:cs typeface="Arial"/>
              </a:rPr>
              <a:t>figures cont.</a:t>
            </a:r>
            <a:endParaRPr lang="en-ZA" sz="3200" dirty="0">
              <a:solidFill>
                <a:srgbClr val="FF0000"/>
              </a:solidFill>
            </a:endParaRPr>
          </a:p>
        </p:txBody>
      </p:sp>
      <p:sp>
        <p:nvSpPr>
          <p:cNvPr id="3" name="Content Placeholder 2"/>
          <p:cNvSpPr>
            <a:spLocks noGrp="1"/>
          </p:cNvSpPr>
          <p:nvPr>
            <p:ph idx="1"/>
          </p:nvPr>
        </p:nvSpPr>
        <p:spPr>
          <a:xfrm>
            <a:off x="685800" y="756320"/>
            <a:ext cx="7772400" cy="5339680"/>
          </a:xfrm>
        </p:spPr>
        <p:txBody>
          <a:bodyPr/>
          <a:lstStyle/>
          <a:p>
            <a:pPr lvl="0"/>
            <a:r>
              <a:rPr lang="en-GB" sz="2000" dirty="0">
                <a:solidFill>
                  <a:srgbClr val="000000"/>
                </a:solidFill>
                <a:latin typeface="Arial" panose="020B0604020202020204" pitchFamily="34" charset="0"/>
                <a:cs typeface="Arial" panose="020B0604020202020204" pitchFamily="34" charset="0"/>
              </a:rPr>
              <a:t>SA exports have been highly concentrated on primary </a:t>
            </a:r>
            <a:r>
              <a:rPr lang="en-GB" sz="2000" dirty="0" smtClean="0">
                <a:solidFill>
                  <a:srgbClr val="000000"/>
                </a:solidFill>
                <a:latin typeface="Arial" panose="020B0604020202020204" pitchFamily="34" charset="0"/>
                <a:cs typeface="Arial" panose="020B0604020202020204" pitchFamily="34" charset="0"/>
              </a:rPr>
              <a:t>products</a:t>
            </a:r>
          </a:p>
          <a:p>
            <a:pPr marL="0" lvl="0" indent="0">
              <a:buNone/>
            </a:pPr>
            <a:endParaRPr lang="en-GB" sz="2000" dirty="0">
              <a:solidFill>
                <a:srgbClr val="000000"/>
              </a:solidFill>
              <a:latin typeface="Arial" panose="020B0604020202020204" pitchFamily="34" charset="0"/>
              <a:cs typeface="Arial" panose="020B0604020202020204" pitchFamily="34" charset="0"/>
            </a:endParaRPr>
          </a:p>
          <a:p>
            <a:pPr lvl="0"/>
            <a:r>
              <a:rPr lang="en-GB" sz="2000" dirty="0" smtClean="0">
                <a:solidFill>
                  <a:srgbClr val="000000"/>
                </a:solidFill>
                <a:latin typeface="Arial" panose="020B0604020202020204" pitchFamily="34" charset="0"/>
                <a:cs typeface="Arial" panose="020B0604020202020204" pitchFamily="34" charset="0"/>
              </a:rPr>
              <a:t>Platinum,  Ferro-alloys, coal and iron ore are </a:t>
            </a:r>
            <a:r>
              <a:rPr lang="en-GB" sz="2000" dirty="0">
                <a:solidFill>
                  <a:srgbClr val="000000"/>
                </a:solidFill>
                <a:latin typeface="Arial" panose="020B0604020202020204" pitchFamily="34" charset="0"/>
                <a:cs typeface="Arial" panose="020B0604020202020204" pitchFamily="34" charset="0"/>
              </a:rPr>
              <a:t>among the top </a:t>
            </a:r>
            <a:r>
              <a:rPr lang="en-GB" sz="2000" dirty="0" smtClean="0">
                <a:solidFill>
                  <a:srgbClr val="000000"/>
                </a:solidFill>
                <a:latin typeface="Arial" panose="020B0604020202020204" pitchFamily="34" charset="0"/>
                <a:cs typeface="Arial" panose="020B0604020202020204" pitchFamily="34" charset="0"/>
              </a:rPr>
              <a:t>10 </a:t>
            </a:r>
            <a:r>
              <a:rPr lang="en-GB" sz="2000" dirty="0">
                <a:solidFill>
                  <a:srgbClr val="000000"/>
                </a:solidFill>
                <a:latin typeface="Arial" panose="020B0604020202020204" pitchFamily="34" charset="0"/>
                <a:cs typeface="Arial" panose="020B0604020202020204" pitchFamily="34" charset="0"/>
              </a:rPr>
              <a:t>of our exports to the EU and contributed a share of </a:t>
            </a:r>
            <a:r>
              <a:rPr lang="en-GB" sz="2000" dirty="0" smtClean="0">
                <a:solidFill>
                  <a:srgbClr val="000000"/>
                </a:solidFill>
                <a:latin typeface="Arial" panose="020B0604020202020204" pitchFamily="34" charset="0"/>
                <a:cs typeface="Arial" panose="020B0604020202020204" pitchFamily="34" charset="0"/>
              </a:rPr>
              <a:t>13.2%, 4.8%, 3.6% </a:t>
            </a:r>
            <a:r>
              <a:rPr lang="en-GB" sz="2000" dirty="0">
                <a:solidFill>
                  <a:srgbClr val="000000"/>
                </a:solidFill>
                <a:latin typeface="Arial" panose="020B0604020202020204" pitchFamily="34" charset="0"/>
                <a:cs typeface="Arial" panose="020B0604020202020204" pitchFamily="34" charset="0"/>
              </a:rPr>
              <a:t>and </a:t>
            </a:r>
            <a:r>
              <a:rPr lang="en-GB" sz="2000" dirty="0" smtClean="0">
                <a:solidFill>
                  <a:srgbClr val="000000"/>
                </a:solidFill>
                <a:latin typeface="Arial" panose="020B0604020202020204" pitchFamily="34" charset="0"/>
                <a:cs typeface="Arial" panose="020B0604020202020204" pitchFamily="34" charset="0"/>
              </a:rPr>
              <a:t>3.1% </a:t>
            </a:r>
            <a:r>
              <a:rPr lang="en-GB" sz="2000" dirty="0">
                <a:solidFill>
                  <a:srgbClr val="000000"/>
                </a:solidFill>
                <a:latin typeface="Arial" panose="020B0604020202020204" pitchFamily="34" charset="0"/>
                <a:cs typeface="Arial" panose="020B0604020202020204" pitchFamily="34" charset="0"/>
              </a:rPr>
              <a:t>respectively in </a:t>
            </a:r>
            <a:r>
              <a:rPr lang="en-GB" sz="2000" dirty="0" smtClean="0">
                <a:solidFill>
                  <a:srgbClr val="000000"/>
                </a:solidFill>
                <a:latin typeface="Arial" panose="020B0604020202020204" pitchFamily="34" charset="0"/>
                <a:cs typeface="Arial" panose="020B0604020202020204" pitchFamily="34" charset="0"/>
              </a:rPr>
              <a:t>2015</a:t>
            </a:r>
          </a:p>
          <a:p>
            <a:pPr marL="0" lvl="0" indent="0">
              <a:buNone/>
            </a:pPr>
            <a:endParaRPr lang="en-GB" sz="2000" dirty="0">
              <a:solidFill>
                <a:srgbClr val="000000"/>
              </a:solidFill>
              <a:latin typeface="Arial" panose="020B0604020202020204" pitchFamily="34" charset="0"/>
              <a:cs typeface="Arial" panose="020B0604020202020204" pitchFamily="34" charset="0"/>
            </a:endParaRPr>
          </a:p>
          <a:p>
            <a:pPr lvl="0"/>
            <a:r>
              <a:rPr lang="en-GB" sz="2000" dirty="0">
                <a:solidFill>
                  <a:srgbClr val="000000"/>
                </a:solidFill>
                <a:latin typeface="Arial" panose="020B0604020202020204" pitchFamily="34" charset="0"/>
                <a:cs typeface="Arial" panose="020B0604020202020204" pitchFamily="34" charset="0"/>
              </a:rPr>
              <a:t>On </a:t>
            </a:r>
            <a:r>
              <a:rPr lang="en-GB" sz="2000" dirty="0" smtClean="0">
                <a:solidFill>
                  <a:srgbClr val="000000"/>
                </a:solidFill>
                <a:latin typeface="Arial" panose="020B0604020202020204" pitchFamily="34" charset="0"/>
                <a:cs typeface="Arial" panose="020B0604020202020204" pitchFamily="34" charset="0"/>
              </a:rPr>
              <a:t>a more positive side, some manufactured goods are also </a:t>
            </a:r>
            <a:r>
              <a:rPr lang="en-GB" sz="2000" dirty="0">
                <a:solidFill>
                  <a:srgbClr val="000000"/>
                </a:solidFill>
                <a:latin typeface="Arial" panose="020B0604020202020204" pitchFamily="34" charset="0"/>
                <a:cs typeface="Arial" panose="020B0604020202020204" pitchFamily="34" charset="0"/>
              </a:rPr>
              <a:t>counted among the top </a:t>
            </a:r>
            <a:r>
              <a:rPr lang="en-GB" sz="2000" dirty="0" smtClean="0">
                <a:solidFill>
                  <a:srgbClr val="000000"/>
                </a:solidFill>
                <a:latin typeface="Arial" panose="020B0604020202020204" pitchFamily="34" charset="0"/>
                <a:cs typeface="Arial" panose="020B0604020202020204" pitchFamily="34" charset="0"/>
              </a:rPr>
              <a:t>10 </a:t>
            </a:r>
            <a:r>
              <a:rPr lang="en-GB" sz="2000" dirty="0">
                <a:solidFill>
                  <a:srgbClr val="000000"/>
                </a:solidFill>
                <a:latin typeface="Arial" panose="020B0604020202020204" pitchFamily="34" charset="0"/>
                <a:cs typeface="Arial" panose="020B0604020202020204" pitchFamily="34" charset="0"/>
              </a:rPr>
              <a:t>SA </a:t>
            </a:r>
            <a:r>
              <a:rPr lang="en-GB" sz="2000" dirty="0" smtClean="0">
                <a:solidFill>
                  <a:srgbClr val="000000"/>
                </a:solidFill>
                <a:latin typeface="Arial" panose="020B0604020202020204" pitchFamily="34" charset="0"/>
                <a:cs typeface="Arial" panose="020B0604020202020204" pitchFamily="34" charset="0"/>
              </a:rPr>
              <a:t>exports</a:t>
            </a:r>
          </a:p>
          <a:p>
            <a:pPr marL="0" lvl="0" indent="0">
              <a:buNone/>
            </a:pPr>
            <a:endParaRPr lang="en-GB" sz="2000" dirty="0" smtClean="0">
              <a:solidFill>
                <a:srgbClr val="000000"/>
              </a:solidFill>
              <a:latin typeface="Arial" panose="020B0604020202020204" pitchFamily="34" charset="0"/>
              <a:cs typeface="Arial" panose="020B0604020202020204" pitchFamily="34" charset="0"/>
            </a:endParaRPr>
          </a:p>
          <a:p>
            <a:pPr lvl="0"/>
            <a:r>
              <a:rPr lang="en-GB" sz="2000" dirty="0" smtClean="0">
                <a:solidFill>
                  <a:srgbClr val="000000"/>
                </a:solidFill>
                <a:latin typeface="Arial" panose="020B0604020202020204" pitchFamily="34" charset="0"/>
                <a:cs typeface="Arial" panose="020B0604020202020204" pitchFamily="34" charset="0"/>
              </a:rPr>
              <a:t>Our top export in 2015 were motor cars and motor vehicles for transport that jointly contributed  21%  in our exports to the EU in 2015.</a:t>
            </a:r>
          </a:p>
          <a:p>
            <a:pPr lvl="0"/>
            <a:endParaRPr lang="en-GB" sz="2000" dirty="0">
              <a:solidFill>
                <a:srgbClr val="000000"/>
              </a:solidFill>
              <a:latin typeface="Arial" panose="020B0604020202020204" pitchFamily="34" charset="0"/>
              <a:cs typeface="Arial" panose="020B0604020202020204" pitchFamily="34" charset="0"/>
            </a:endParaRPr>
          </a:p>
          <a:p>
            <a:pPr lvl="0"/>
            <a:r>
              <a:rPr lang="en-GB" sz="2000" dirty="0" smtClean="0">
                <a:solidFill>
                  <a:srgbClr val="000000"/>
                </a:solidFill>
                <a:latin typeface="Arial" panose="020B0604020202020204" pitchFamily="34" charset="0"/>
                <a:cs typeface="Arial" panose="020B0604020202020204" pitchFamily="34" charset="0"/>
              </a:rPr>
              <a:t>Grapes, citrus and wine were also among our top exports to the EU.</a:t>
            </a:r>
            <a:endParaRPr lang="en-GB" sz="2000" dirty="0">
              <a:solidFill>
                <a:srgbClr val="000000"/>
              </a:solidFill>
              <a:latin typeface="Arial" panose="020B0604020202020204" pitchFamily="34" charset="0"/>
              <a:cs typeface="Arial" panose="020B0604020202020204" pitchFamily="34" charset="0"/>
            </a:endParaRPr>
          </a:p>
          <a:p>
            <a:pPr lvl="0"/>
            <a:endParaRPr lang="en-ZA" sz="2000" dirty="0">
              <a:solidFill>
                <a:srgbClr val="000000"/>
              </a:solidFill>
              <a:latin typeface="Arial" panose="020B0604020202020204" pitchFamily="34" charset="0"/>
              <a:cs typeface="Arial" panose="020B0604020202020204" pitchFamily="34" charset="0"/>
            </a:endParaRPr>
          </a:p>
          <a:p>
            <a:pPr marL="0" indent="0">
              <a:buNone/>
            </a:pPr>
            <a:endParaRPr lang="en-ZA" dirty="0"/>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6</a:t>
            </a:fld>
            <a:endParaRPr lang="en-US" dirty="0"/>
          </a:p>
        </p:txBody>
      </p:sp>
    </p:spTree>
    <p:extLst>
      <p:ext uri="{BB962C8B-B14F-4D97-AF65-F5344CB8AC3E}">
        <p14:creationId xmlns:p14="http://schemas.microsoft.com/office/powerpoint/2010/main" xmlns="" val="309007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7772400" cy="288032"/>
          </a:xfrm>
        </p:spPr>
        <p:txBody>
          <a:bodyPr/>
          <a:lstStyle/>
          <a:p>
            <a:r>
              <a:rPr lang="en-US" sz="3200" b="1" dirty="0" smtClean="0">
                <a:solidFill>
                  <a:srgbClr val="FF0000"/>
                </a:solidFill>
                <a:latin typeface="Arial"/>
                <a:cs typeface="Arial"/>
              </a:rPr>
              <a:t>Background on EPA Negotiations</a:t>
            </a:r>
            <a:endParaRPr lang="en-ZA" sz="3200" dirty="0"/>
          </a:p>
        </p:txBody>
      </p:sp>
      <p:sp>
        <p:nvSpPr>
          <p:cNvPr id="3" name="Content Placeholder 2"/>
          <p:cNvSpPr>
            <a:spLocks noGrp="1"/>
          </p:cNvSpPr>
          <p:nvPr>
            <p:ph idx="1"/>
          </p:nvPr>
        </p:nvSpPr>
        <p:spPr>
          <a:xfrm>
            <a:off x="395536" y="764704"/>
            <a:ext cx="8496944" cy="5483696"/>
          </a:xfrm>
        </p:spPr>
        <p:txBody>
          <a:bodyPr/>
          <a:lstStyle/>
          <a:p>
            <a:pPr algn="just"/>
            <a:r>
              <a:rPr lang="en-ZA" sz="2000" dirty="0" smtClean="0">
                <a:latin typeface="Arial" pitchFamily="34" charset="0"/>
                <a:cs typeface="Arial" pitchFamily="34" charset="0"/>
              </a:rPr>
              <a:t>The Economic Partnership Agreement (EPA) negotiations between the EU and various groupings of the African, Caribbean and Pacific (ACP) countries started on the 27</a:t>
            </a:r>
            <a:r>
              <a:rPr lang="en-ZA" sz="2000" baseline="30000" dirty="0" smtClean="0">
                <a:latin typeface="Arial" pitchFamily="34" charset="0"/>
                <a:cs typeface="Arial" pitchFamily="34" charset="0"/>
              </a:rPr>
              <a:t>th</a:t>
            </a:r>
            <a:r>
              <a:rPr lang="en-ZA" sz="2000" dirty="0" smtClean="0">
                <a:latin typeface="Arial" pitchFamily="34" charset="0"/>
                <a:cs typeface="Arial" pitchFamily="34" charset="0"/>
              </a:rPr>
              <a:t> November 2002.</a:t>
            </a:r>
            <a:r>
              <a:rPr lang="en-ZA" sz="2000" kern="1200" dirty="0" smtClean="0">
                <a:latin typeface="Arial" pitchFamily="34" charset="0"/>
                <a:cs typeface="Arial" pitchFamily="34" charset="0"/>
              </a:rPr>
              <a:t> </a:t>
            </a:r>
          </a:p>
          <a:p>
            <a:pPr algn="just"/>
            <a:r>
              <a:rPr lang="en-ZA" sz="2000" kern="1200" dirty="0" smtClean="0">
                <a:latin typeface="Arial" pitchFamily="34" charset="0"/>
                <a:cs typeface="Arial" pitchFamily="34" charset="0"/>
              </a:rPr>
              <a:t>The EPAs were negotiated to replace the unilateral trade regime between the EU and ACP countries under the Cotonou Partnership Agreement (CPA) and before under the </a:t>
            </a:r>
            <a:r>
              <a:rPr lang="en-ZA" sz="2000" kern="1200" dirty="0" err="1" smtClean="0">
                <a:latin typeface="Arial" pitchFamily="34" charset="0"/>
                <a:cs typeface="Arial" pitchFamily="34" charset="0"/>
              </a:rPr>
              <a:t>Lome</a:t>
            </a:r>
            <a:r>
              <a:rPr lang="en-ZA" sz="2000" kern="1200" dirty="0" smtClean="0">
                <a:latin typeface="Arial" pitchFamily="34" charset="0"/>
                <a:cs typeface="Arial" pitchFamily="34" charset="0"/>
              </a:rPr>
              <a:t> Convention. SA become part of the </a:t>
            </a:r>
            <a:r>
              <a:rPr lang="en-ZA" sz="2000" kern="1200" dirty="0" err="1" smtClean="0">
                <a:latin typeface="Arial" pitchFamily="34" charset="0"/>
                <a:cs typeface="Arial" pitchFamily="34" charset="0"/>
              </a:rPr>
              <a:t>Lome</a:t>
            </a:r>
            <a:r>
              <a:rPr lang="en-ZA" sz="2000" kern="1200" dirty="0" smtClean="0">
                <a:latin typeface="Arial" pitchFamily="34" charset="0"/>
                <a:cs typeface="Arial" pitchFamily="34" charset="0"/>
              </a:rPr>
              <a:t> Convention in in 1997 and also part of CPA but SA was excluded from the unilateral trade regime provided by EU to the ACP countries.</a:t>
            </a:r>
          </a:p>
          <a:p>
            <a:pPr algn="just"/>
            <a:r>
              <a:rPr lang="en-ZA" sz="2000" kern="1200" dirty="0" smtClean="0">
                <a:latin typeface="Arial" pitchFamily="34" charset="0"/>
                <a:cs typeface="Arial" pitchFamily="34" charset="0"/>
              </a:rPr>
              <a:t>The South African Development Community (SADC) countries negotiated EPAs under three groupings.</a:t>
            </a:r>
          </a:p>
          <a:p>
            <a:pPr algn="just"/>
            <a:r>
              <a:rPr lang="en-ZA" sz="2000" kern="1200" dirty="0" smtClean="0">
                <a:latin typeface="Arial" pitchFamily="34" charset="0"/>
                <a:cs typeface="Arial" pitchFamily="34" charset="0"/>
              </a:rPr>
              <a:t>SADC EPA Group comprises of Angola, Botswana, Lesotho, Mozambique, Namibia, South Africa, Swaziland and Tanzania (decided to leave this grouping and join</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East African Community (EAC) </a:t>
            </a:r>
            <a:r>
              <a:rPr lang="en-US" sz="2000" dirty="0" smtClean="0">
                <a:latin typeface="Arial" panose="020B0604020202020204" pitchFamily="34" charset="0"/>
                <a:cs typeface="Arial" panose="020B0604020202020204" pitchFamily="34" charset="0"/>
              </a:rPr>
              <a:t> with Kenya</a:t>
            </a:r>
            <a:r>
              <a:rPr lang="en-US" sz="2000" dirty="0">
                <a:latin typeface="Arial" panose="020B0604020202020204" pitchFamily="34" charset="0"/>
                <a:cs typeface="Arial" panose="020B0604020202020204" pitchFamily="34" charset="0"/>
              </a:rPr>
              <a:t>, Uganda, </a:t>
            </a:r>
            <a:r>
              <a:rPr lang="en-US" sz="2000" dirty="0" smtClean="0">
                <a:latin typeface="Arial" panose="020B0604020202020204" pitchFamily="34" charset="0"/>
                <a:cs typeface="Arial" panose="020B0604020202020204" pitchFamily="34" charset="0"/>
              </a:rPr>
              <a:t>Rwanda and Burundi</a:t>
            </a:r>
            <a:r>
              <a:rPr lang="en-ZA" sz="2000" kern="1200" dirty="0" smtClean="0">
                <a:latin typeface="Arial" pitchFamily="34" charset="0"/>
                <a:cs typeface="Arial" pitchFamily="34" charset="0"/>
              </a:rPr>
              <a:t> ) </a:t>
            </a:r>
          </a:p>
          <a:p>
            <a:pPr algn="just"/>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7</a:t>
            </a:fld>
            <a:endParaRPr lang="en-US" dirty="0"/>
          </a:p>
        </p:txBody>
      </p:sp>
    </p:spTree>
    <p:extLst>
      <p:ext uri="{BB962C8B-B14F-4D97-AF65-F5344CB8AC3E}">
        <p14:creationId xmlns:p14="http://schemas.microsoft.com/office/powerpoint/2010/main" xmlns="" val="86124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4624"/>
            <a:ext cx="7772400" cy="936104"/>
          </a:xfrm>
        </p:spPr>
        <p:txBody>
          <a:bodyPr/>
          <a:lstStyle/>
          <a:p>
            <a:r>
              <a:rPr lang="en-US" sz="3200" b="1" dirty="0" smtClean="0">
                <a:solidFill>
                  <a:srgbClr val="FF0000"/>
                </a:solidFill>
                <a:latin typeface="Arial"/>
                <a:cs typeface="Arial"/>
              </a:rPr>
              <a:t>Background cont’d</a:t>
            </a:r>
            <a:endParaRPr lang="en-ZA" sz="3200" dirty="0"/>
          </a:p>
        </p:txBody>
      </p:sp>
      <p:sp>
        <p:nvSpPr>
          <p:cNvPr id="3" name="Content Placeholder 2"/>
          <p:cNvSpPr>
            <a:spLocks noGrp="1"/>
          </p:cNvSpPr>
          <p:nvPr>
            <p:ph idx="1"/>
          </p:nvPr>
        </p:nvSpPr>
        <p:spPr>
          <a:xfrm>
            <a:off x="683568" y="1052736"/>
            <a:ext cx="7772400" cy="4762872"/>
          </a:xfrm>
        </p:spPr>
        <p:txBody>
          <a:bodyPr/>
          <a:lstStyle/>
          <a:p>
            <a:pPr algn="just"/>
            <a:r>
              <a:rPr lang="en-US" sz="2000" dirty="0" smtClean="0">
                <a:latin typeface="Arial" panose="020B0604020202020204" pitchFamily="34" charset="0"/>
                <a:cs typeface="Arial" panose="020B0604020202020204" pitchFamily="34" charset="0"/>
              </a:rPr>
              <a:t>The rest of the SADC countries joined the East </a:t>
            </a:r>
            <a:r>
              <a:rPr lang="en-US" sz="2000" dirty="0">
                <a:latin typeface="Arial" panose="020B0604020202020204" pitchFamily="34" charset="0"/>
                <a:cs typeface="Arial" panose="020B0604020202020204" pitchFamily="34" charset="0"/>
              </a:rPr>
              <a:t>and Southern African Group (ESA) </a:t>
            </a:r>
            <a:r>
              <a:rPr lang="en-US" sz="2000" dirty="0" smtClean="0">
                <a:latin typeface="Arial" panose="020B0604020202020204" pitchFamily="34" charset="0"/>
                <a:cs typeface="Arial" panose="020B0604020202020204" pitchFamily="34" charset="0"/>
              </a:rPr>
              <a:t>grouping to negotiate the EPA. </a:t>
            </a:r>
            <a:endParaRPr lang="en-ZA" sz="2000" dirty="0"/>
          </a:p>
          <a:p>
            <a:pPr algn="just"/>
            <a:endParaRPr lang="en-ZA" sz="2000" kern="1200" dirty="0" smtClean="0">
              <a:latin typeface="Arial" pitchFamily="34" charset="0"/>
              <a:cs typeface="Arial" pitchFamily="34" charset="0"/>
            </a:endParaRPr>
          </a:p>
          <a:p>
            <a:pPr algn="just"/>
            <a:r>
              <a:rPr lang="en-ZA" sz="2000" kern="1200" dirty="0" smtClean="0">
                <a:latin typeface="Arial" pitchFamily="34" charset="0"/>
                <a:cs typeface="Arial" pitchFamily="34" charset="0"/>
              </a:rPr>
              <a:t>SA only joined the SADC group as an observer country at the onset of the negotiations due to the existing bilateral trade relations with the EU under the TDCA that entered into force in 2000. SA’s active participation in the SADC-EU EPA configuration negotiations was endorsed in early 2007. </a:t>
            </a:r>
          </a:p>
          <a:p>
            <a:pPr algn="just"/>
            <a:endParaRPr lang="en-ZA" sz="2000" kern="1200" dirty="0" smtClean="0">
              <a:latin typeface="Arial" pitchFamily="34" charset="0"/>
              <a:cs typeface="Arial" pitchFamily="34" charset="0"/>
            </a:endParaRPr>
          </a:p>
          <a:p>
            <a:pPr marL="342900" lvl="1" indent="-342900" algn="just">
              <a:buFontTx/>
              <a:buChar char="•"/>
            </a:pPr>
            <a:r>
              <a:rPr lang="en-ZA" sz="2000" dirty="0" smtClean="0">
                <a:latin typeface="Arial" panose="020B0604020202020204" pitchFamily="34" charset="0"/>
                <a:cs typeface="Arial" panose="020B0604020202020204" pitchFamily="34" charset="0"/>
              </a:rPr>
              <a:t>SA’s core interest has been to harmonise the trading regime between SACU and the EU; </a:t>
            </a:r>
            <a:r>
              <a:rPr lang="en-US" sz="2000" dirty="0" smtClean="0">
                <a:latin typeface="Arial" pitchFamily="34" charset="0"/>
                <a:cs typeface="Arial" pitchFamily="34" charset="0"/>
              </a:rPr>
              <a:t>to secure further market access in agriculture (beyond the TDCA provisions) and claw back some policy space lost under the TDCA.</a:t>
            </a:r>
            <a:endParaRPr lang="en-ZA" dirty="0"/>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772400" cy="1143000"/>
          </a:xfrm>
        </p:spPr>
        <p:txBody>
          <a:bodyPr/>
          <a:lstStyle/>
          <a:p>
            <a:r>
              <a:rPr lang="en-US" sz="3200" b="1" dirty="0">
                <a:solidFill>
                  <a:srgbClr val="FF0000"/>
                </a:solidFill>
                <a:latin typeface="Arial"/>
                <a:cs typeface="Arial"/>
              </a:rPr>
              <a:t>Implications of the EPA</a:t>
            </a:r>
            <a:endParaRPr lang="en-ZA" sz="3200" dirty="0"/>
          </a:p>
        </p:txBody>
      </p:sp>
      <p:sp>
        <p:nvSpPr>
          <p:cNvPr id="3" name="Content Placeholder 2"/>
          <p:cNvSpPr>
            <a:spLocks noGrp="1"/>
          </p:cNvSpPr>
          <p:nvPr>
            <p:ph idx="1"/>
          </p:nvPr>
        </p:nvSpPr>
        <p:spPr>
          <a:xfrm>
            <a:off x="685800" y="1124744"/>
            <a:ext cx="7772400" cy="4971256"/>
          </a:xfrm>
        </p:spPr>
        <p:txBody>
          <a:bodyPr/>
          <a:lstStyle/>
          <a:p>
            <a:pPr algn="just"/>
            <a:r>
              <a:rPr lang="en-ZA" sz="2000" dirty="0" smtClean="0">
                <a:latin typeface="Arial" panose="020B0604020202020204" pitchFamily="34" charset="0"/>
                <a:cs typeface="Arial" panose="020B0604020202020204" pitchFamily="34" charset="0"/>
              </a:rPr>
              <a:t>The EPA would ensure that the SACU common external tariffs are maintained through the uniformed trade regime agreed under the EPA.  </a:t>
            </a:r>
          </a:p>
          <a:p>
            <a:pPr algn="just"/>
            <a:r>
              <a:rPr lang="en-ZA" sz="2000" dirty="0" smtClean="0">
                <a:latin typeface="Arial" panose="020B0604020202020204" pitchFamily="34" charset="0"/>
                <a:cs typeface="Arial" panose="020B0604020202020204" pitchFamily="34" charset="0"/>
              </a:rPr>
              <a:t>The negotiations also granted SA an opportunity to address the TDCA shortfalls as set out below namely:</a:t>
            </a:r>
          </a:p>
          <a:p>
            <a:pPr marL="0" indent="0" algn="just">
              <a:buNone/>
            </a:pPr>
            <a:endParaRPr lang="en-ZA" sz="2000" dirty="0" smtClean="0">
              <a:latin typeface="Arial" panose="020B0604020202020204" pitchFamily="34" charset="0"/>
              <a:cs typeface="Arial" panose="020B0604020202020204" pitchFamily="34" charset="0"/>
            </a:endParaRPr>
          </a:p>
          <a:p>
            <a:pPr lvl="1" algn="just">
              <a:buFontTx/>
              <a:buChar char="-"/>
            </a:pPr>
            <a:r>
              <a:rPr lang="en-GB" sz="2000" dirty="0" smtClean="0">
                <a:latin typeface="Arial" panose="020B0604020202020204" pitchFamily="34" charset="0"/>
                <a:cs typeface="Arial" panose="020B0604020202020204" pitchFamily="34" charset="0"/>
              </a:rPr>
              <a:t>SA </a:t>
            </a:r>
            <a:r>
              <a:rPr lang="en-GB" sz="2000" dirty="0">
                <a:latin typeface="Arial" panose="020B0604020202020204" pitchFamily="34" charset="0"/>
                <a:cs typeface="Arial" panose="020B0604020202020204" pitchFamily="34" charset="0"/>
              </a:rPr>
              <a:t>liberalized more lines in comparison to the </a:t>
            </a:r>
            <a:r>
              <a:rPr lang="en-GB" sz="2000" dirty="0" smtClean="0">
                <a:latin typeface="Arial" panose="020B0604020202020204" pitchFamily="34" charset="0"/>
                <a:cs typeface="Arial" panose="020B0604020202020204" pitchFamily="34" charset="0"/>
              </a:rPr>
              <a:t>EU in </a:t>
            </a:r>
            <a:r>
              <a:rPr lang="en-GB" sz="2000" dirty="0">
                <a:latin typeface="Arial" panose="020B0604020202020204" pitchFamily="34" charset="0"/>
                <a:cs typeface="Arial" panose="020B0604020202020204" pitchFamily="34" charset="0"/>
              </a:rPr>
              <a:t>the agricultural </a:t>
            </a:r>
            <a:r>
              <a:rPr lang="en-GB" sz="2000" dirty="0" smtClean="0">
                <a:latin typeface="Arial" panose="020B0604020202020204" pitchFamily="34" charset="0"/>
                <a:cs typeface="Arial" panose="020B0604020202020204" pitchFamily="34" charset="0"/>
              </a:rPr>
              <a:t>sector. </a:t>
            </a:r>
          </a:p>
          <a:p>
            <a:pPr lvl="1" algn="just">
              <a:buFontTx/>
              <a:buChar char="-"/>
            </a:pPr>
            <a:r>
              <a:rPr lang="en-GB" sz="2000" dirty="0" smtClean="0">
                <a:latin typeface="Arial" panose="020B0604020202020204" pitchFamily="34" charset="0"/>
                <a:cs typeface="Arial" panose="020B0604020202020204" pitchFamily="34" charset="0"/>
              </a:rPr>
              <a:t>Standstill </a:t>
            </a:r>
            <a:r>
              <a:rPr lang="en-GB" sz="2000" dirty="0">
                <a:latin typeface="Arial" panose="020B0604020202020204" pitchFamily="34" charset="0"/>
                <a:cs typeface="Arial" panose="020B0604020202020204" pitchFamily="34" charset="0"/>
              </a:rPr>
              <a:t>clause </a:t>
            </a:r>
            <a:r>
              <a:rPr lang="en-GB" sz="2000" dirty="0" smtClean="0">
                <a:latin typeface="Arial" panose="020B0604020202020204" pitchFamily="34" charset="0"/>
                <a:cs typeface="Arial" panose="020B0604020202020204" pitchFamily="34" charset="0"/>
              </a:rPr>
              <a:t>restrictions for tariff increases on EU </a:t>
            </a:r>
            <a:r>
              <a:rPr lang="en-GB" sz="2000" dirty="0">
                <a:latin typeface="Arial" panose="020B0604020202020204" pitchFamily="34" charset="0"/>
                <a:cs typeface="Arial" panose="020B0604020202020204" pitchFamily="34" charset="0"/>
              </a:rPr>
              <a:t>goods </a:t>
            </a:r>
            <a:r>
              <a:rPr lang="en-ZA" sz="2000" dirty="0">
                <a:latin typeface="Arial" panose="020B0604020202020204" pitchFamily="34" charset="0"/>
                <a:cs typeface="Arial" panose="020B0604020202020204" pitchFamily="34" charset="0"/>
              </a:rPr>
              <a:t>that </a:t>
            </a:r>
            <a:r>
              <a:rPr lang="en-ZA" sz="2000" dirty="0" smtClean="0">
                <a:latin typeface="Arial" panose="020B0604020202020204" pitchFamily="34" charset="0"/>
                <a:cs typeface="Arial" panose="020B0604020202020204" pitchFamily="34" charset="0"/>
              </a:rPr>
              <a:t>were </a:t>
            </a:r>
            <a:r>
              <a:rPr lang="en-ZA" sz="2000" dirty="0">
                <a:latin typeface="Arial" panose="020B0604020202020204" pitchFamily="34" charset="0"/>
                <a:cs typeface="Arial" panose="020B0604020202020204" pitchFamily="34" charset="0"/>
              </a:rPr>
              <a:t>excluded from liberalisation or subject to a preference margin if the MFN rate is </a:t>
            </a:r>
            <a:r>
              <a:rPr lang="en-ZA" sz="2000" dirty="0" smtClean="0">
                <a:latin typeface="Arial" panose="020B0604020202020204" pitchFamily="34" charset="0"/>
                <a:cs typeface="Arial" panose="020B0604020202020204" pitchFamily="34" charset="0"/>
              </a:rPr>
              <a:t>raised.</a:t>
            </a:r>
          </a:p>
          <a:p>
            <a:pPr lvl="1" algn="just">
              <a:buFontTx/>
              <a:buChar char="-"/>
            </a:pPr>
            <a:r>
              <a:rPr lang="en-ZA" sz="2000" dirty="0" smtClean="0">
                <a:latin typeface="Arial" panose="020B0604020202020204" pitchFamily="34" charset="0"/>
                <a:cs typeface="Arial" panose="020B0604020202020204" pitchFamily="34" charset="0"/>
              </a:rPr>
              <a:t>Safeguard provision that was only available for first 12 years</a:t>
            </a:r>
          </a:p>
          <a:p>
            <a:pPr lvl="1" algn="just">
              <a:buFontTx/>
              <a:buChar char="-"/>
            </a:pPr>
            <a:r>
              <a:rPr lang="en-ZA" sz="2000" dirty="0" smtClean="0">
                <a:latin typeface="Arial" panose="020B0604020202020204" pitchFamily="34" charset="0"/>
                <a:cs typeface="Arial" panose="020B0604020202020204" pitchFamily="34" charset="0"/>
              </a:rPr>
              <a:t>Elimination of export taxes.</a:t>
            </a:r>
            <a:endParaRPr lang="en-Z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uFillTx/>
              </a:defRPr>
            </a:pPr>
            <a:fld id="{7EBEE5DE-754D-4309-B59E-BDB11852C935}" type="slidenum">
              <a:rPr lang="en-US" smtClean="0"/>
              <a:pPr>
                <a:defRPr>
                  <a:uFillTx/>
                </a:defRPr>
              </a:pPr>
              <a:t>9</a:t>
            </a:fld>
            <a:endParaRPr lang="en-US" dirty="0"/>
          </a:p>
        </p:txBody>
      </p:sp>
    </p:spTree>
    <p:extLst>
      <p:ext uri="{BB962C8B-B14F-4D97-AF65-F5344CB8AC3E}">
        <p14:creationId xmlns:p14="http://schemas.microsoft.com/office/powerpoint/2010/main" xmlns="" val="2787449755"/>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FontTx/>
          <a:buNone/>
          <a:defRPr kumimoji="0" lang="en-US" sz="1200" b="0" i="0" u="none" strike="noStrike" cap="none" normalizeH="0" baseline="0" smtClean="0">
            <a:ln>
              <a:noFill/>
            </a:ln>
            <a:solidFill>
              <a:schemeClr val="tx1"/>
            </a:solidFill>
            <a:effectLst/>
            <a:uFillTx/>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FontTx/>
          <a:buNone/>
          <a:defRPr kumimoji="0" lang="en-US" sz="1200" b="0" i="0" u="none" strike="noStrike" cap="none" normalizeH="0" baseline="0" smtClean="0">
            <a:ln>
              <a:noFill/>
            </a:ln>
            <a:solidFill>
              <a:schemeClr val="tx1"/>
            </a:solidFill>
            <a:effectLst/>
            <a:uFillTx/>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17133</TotalTime>
  <Words>1644</Words>
  <Application>Microsoft Office PowerPoint</Application>
  <PresentationFormat>On-screen Show (4:3)</PresentationFormat>
  <Paragraphs>177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 Presentation</vt:lpstr>
      <vt:lpstr>PRESENTATION TO THE PORTFOLIO COMMITTEE ON INTERNATIONAL RELATIONS AND COORPORATION  SADC and EU Economic Partnership Agreement</vt:lpstr>
      <vt:lpstr>Contents</vt:lpstr>
      <vt:lpstr>Approach to trade negotiations</vt:lpstr>
      <vt:lpstr>Background on SA-EU Relations</vt:lpstr>
      <vt:lpstr>SA-EU Trade figures cont.</vt:lpstr>
      <vt:lpstr>SA-EU Trade figures cont.</vt:lpstr>
      <vt:lpstr>Background on EPA Negotiations</vt:lpstr>
      <vt:lpstr>Background cont’d</vt:lpstr>
      <vt:lpstr>Implications of the EPA</vt:lpstr>
      <vt:lpstr>Improvement on TDCA – Market Access</vt:lpstr>
      <vt:lpstr>Improvement on TDCA – textual provisions</vt:lpstr>
      <vt:lpstr>Improvement on TDCA – textual provisions cont’d</vt:lpstr>
      <vt:lpstr>SA – EU Geographical Indications</vt:lpstr>
      <vt:lpstr>SA – EU Geographical Indications cont’d</vt:lpstr>
      <vt:lpstr>Milestones</vt:lpstr>
      <vt:lpstr>Way forward</vt:lpstr>
      <vt:lpstr>Implications of Brexit on EPA</vt:lpstr>
      <vt:lpstr>Conclusion</vt:lpstr>
      <vt:lpstr>Slide 19</vt:lpstr>
    </vt:vector>
  </TitlesOfParts>
  <Company>the dti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Singh</dc:creator>
  <cp:lastModifiedBy>PUMZA</cp:lastModifiedBy>
  <cp:revision>1648</cp:revision>
  <cp:lastPrinted>2012-07-26T07:12:49Z</cp:lastPrinted>
  <dcterms:created xsi:type="dcterms:W3CDTF">2008-10-17T08:05:44Z</dcterms:created>
  <dcterms:modified xsi:type="dcterms:W3CDTF">2016-09-08T10:31:52Z</dcterms:modified>
</cp:coreProperties>
</file>