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2"/>
  </p:notesMasterIdLst>
  <p:handoutMasterIdLst>
    <p:handoutMasterId r:id="rId13"/>
  </p:handoutMasterIdLst>
  <p:sldIdLst>
    <p:sldId id="409" r:id="rId3"/>
    <p:sldId id="412" r:id="rId4"/>
    <p:sldId id="417" r:id="rId5"/>
    <p:sldId id="413" r:id="rId6"/>
    <p:sldId id="415" r:id="rId7"/>
    <p:sldId id="419" r:id="rId8"/>
    <p:sldId id="421" r:id="rId9"/>
    <p:sldId id="414" r:id="rId10"/>
    <p:sldId id="396" r:id="rId11"/>
  </p:sldIdLst>
  <p:sldSz cx="9144000" cy="6858000" type="screen4x3"/>
  <p:notesSz cx="9872663" cy="6797675"/>
  <p:defaultTextStyle>
    <a:defPPr>
      <a:defRPr lang="en-GB"/>
    </a:defPPr>
    <a:lvl1pPr algn="l" rtl="0" fontAlgn="base">
      <a:spcBef>
        <a:spcPct val="0"/>
      </a:spcBef>
      <a:spcAft>
        <a:spcPct val="0"/>
      </a:spcAft>
      <a:defRPr sz="2400" kern="1200">
        <a:solidFill>
          <a:schemeClr val="tx1"/>
        </a:solidFill>
        <a:latin typeface="Times"/>
        <a:ea typeface="+mn-ea"/>
        <a:cs typeface="+mn-cs"/>
      </a:defRPr>
    </a:lvl1pPr>
    <a:lvl2pPr marL="457200" algn="l" rtl="0" fontAlgn="base">
      <a:spcBef>
        <a:spcPct val="0"/>
      </a:spcBef>
      <a:spcAft>
        <a:spcPct val="0"/>
      </a:spcAft>
      <a:defRPr sz="2400" kern="1200">
        <a:solidFill>
          <a:schemeClr val="tx1"/>
        </a:solidFill>
        <a:latin typeface="Times"/>
        <a:ea typeface="+mn-ea"/>
        <a:cs typeface="+mn-cs"/>
      </a:defRPr>
    </a:lvl2pPr>
    <a:lvl3pPr marL="914400" algn="l" rtl="0" fontAlgn="base">
      <a:spcBef>
        <a:spcPct val="0"/>
      </a:spcBef>
      <a:spcAft>
        <a:spcPct val="0"/>
      </a:spcAft>
      <a:defRPr sz="2400" kern="1200">
        <a:solidFill>
          <a:schemeClr val="tx1"/>
        </a:solidFill>
        <a:latin typeface="Times"/>
        <a:ea typeface="+mn-ea"/>
        <a:cs typeface="+mn-cs"/>
      </a:defRPr>
    </a:lvl3pPr>
    <a:lvl4pPr marL="1371600" algn="l" rtl="0" fontAlgn="base">
      <a:spcBef>
        <a:spcPct val="0"/>
      </a:spcBef>
      <a:spcAft>
        <a:spcPct val="0"/>
      </a:spcAft>
      <a:defRPr sz="2400" kern="1200">
        <a:solidFill>
          <a:schemeClr val="tx1"/>
        </a:solidFill>
        <a:latin typeface="Times"/>
        <a:ea typeface="+mn-ea"/>
        <a:cs typeface="+mn-cs"/>
      </a:defRPr>
    </a:lvl4pPr>
    <a:lvl5pPr marL="1828800" algn="l" rtl="0" fontAlgn="base">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1" userDrawn="1">
          <p15:clr>
            <a:srgbClr val="A4A3A4"/>
          </p15:clr>
        </p15:guide>
        <p15:guide id="2" pos="31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17F49"/>
    <a:srgbClr val="453090"/>
    <a:srgbClr val="0D21B3"/>
    <a:srgbClr val="17195F"/>
    <a:srgbClr val="1B4A5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4160" autoAdjust="0"/>
  </p:normalViewPr>
  <p:slideViewPr>
    <p:cSldViewPr>
      <p:cViewPr varScale="1">
        <p:scale>
          <a:sx n="97" d="100"/>
          <a:sy n="97" d="100"/>
        </p:scale>
        <p:origin x="-2034" y="-102"/>
      </p:cViewPr>
      <p:guideLst>
        <p:guide orient="horz" pos="2160"/>
        <p:guide pos="2880"/>
      </p:guideLst>
    </p:cSldViewPr>
  </p:slideViewPr>
  <p:outlineViewPr>
    <p:cViewPr>
      <p:scale>
        <a:sx n="33" d="100"/>
        <a:sy n="33" d="100"/>
      </p:scale>
      <p:origin x="0" y="4602"/>
    </p:cViewPr>
  </p:outlineViewPr>
  <p:notesTextViewPr>
    <p:cViewPr>
      <p:scale>
        <a:sx n="100" d="100"/>
        <a:sy n="100" d="100"/>
      </p:scale>
      <p:origin x="0" y="0"/>
    </p:cViewPr>
  </p:notesTextViewPr>
  <p:sorterViewPr>
    <p:cViewPr>
      <p:scale>
        <a:sx n="66" d="100"/>
        <a:sy n="66" d="100"/>
      </p:scale>
      <p:origin x="0" y="1818"/>
    </p:cViewPr>
  </p:sorterViewPr>
  <p:notesViewPr>
    <p:cSldViewPr>
      <p:cViewPr varScale="1">
        <p:scale>
          <a:sx n="88" d="100"/>
          <a:sy n="88" d="100"/>
        </p:scale>
        <p:origin x="-1716" y="-114"/>
      </p:cViewPr>
      <p:guideLst>
        <p:guide orient="horz" pos="2141"/>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Header Placeholder 6"/>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r>
              <a:rPr lang="en-ZA" dirty="0" smtClean="0">
                <a:latin typeface="Arial Rounded MT Bold" pitchFamily="34" charset="0"/>
              </a:rPr>
              <a:t>Analysis of the SA-EU Strategic Partnership </a:t>
            </a:r>
            <a:endParaRPr lang="en-US" dirty="0">
              <a:latin typeface="Arial Rounded MT Bold" pitchFamily="34" charset="0"/>
            </a:endParaRPr>
          </a:p>
        </p:txBody>
      </p:sp>
      <p:sp>
        <p:nvSpPr>
          <p:cNvPr id="8" name="Date Placeholder 7"/>
          <p:cNvSpPr>
            <a:spLocks noGrp="1"/>
          </p:cNvSpPr>
          <p:nvPr>
            <p:ph type="dt" sz="quarter" idx="1"/>
          </p:nvPr>
        </p:nvSpPr>
        <p:spPr>
          <a:xfrm>
            <a:off x="5592796" y="0"/>
            <a:ext cx="4278154" cy="339884"/>
          </a:xfrm>
          <a:prstGeom prst="rect">
            <a:avLst/>
          </a:prstGeom>
        </p:spPr>
        <p:txBody>
          <a:bodyPr vert="horz" lIns="91440" tIns="45720" rIns="91440" bIns="45720" rtlCol="0"/>
          <a:lstStyle>
            <a:lvl1pPr algn="r">
              <a:defRPr sz="1200"/>
            </a:lvl1pPr>
          </a:lstStyle>
          <a:p>
            <a:r>
              <a:rPr lang="en-ZA" dirty="0" smtClean="0">
                <a:latin typeface="Arial Rounded MT Bold" pitchFamily="34" charset="0"/>
              </a:rPr>
              <a:t>August 2013</a:t>
            </a:r>
            <a:endParaRPr lang="en-US" dirty="0" smtClean="0">
              <a:latin typeface="Arial Rounded MT Bold" pitchFamily="34" charset="0"/>
            </a:endParaRPr>
          </a:p>
        </p:txBody>
      </p:sp>
      <p:sp>
        <p:nvSpPr>
          <p:cNvPr id="9" name="Slide Number Placeholder 8"/>
          <p:cNvSpPr>
            <a:spLocks noGrp="1"/>
          </p:cNvSpPr>
          <p:nvPr>
            <p:ph type="sldNum" sz="quarter" idx="3"/>
          </p:nvPr>
        </p:nvSpPr>
        <p:spPr>
          <a:xfrm>
            <a:off x="5592796" y="6456218"/>
            <a:ext cx="4278154" cy="339884"/>
          </a:xfrm>
          <a:prstGeom prst="rect">
            <a:avLst/>
          </a:prstGeom>
        </p:spPr>
        <p:txBody>
          <a:bodyPr vert="horz" lIns="91440" tIns="45720" rIns="91440" bIns="45720" rtlCol="0" anchor="b"/>
          <a:lstStyle>
            <a:lvl1pPr algn="r">
              <a:defRPr sz="1200"/>
            </a:lvl1pPr>
          </a:lstStyle>
          <a:p>
            <a:fld id="{28DB56B5-E042-43C4-80F9-ED8D2D7C82E0}" type="slidenum">
              <a:rPr lang="en-US" smtClean="0"/>
              <a:pPr/>
              <a:t>‹#›</a:t>
            </a:fld>
            <a:endParaRPr lang="en-US" dirty="0"/>
          </a:p>
        </p:txBody>
      </p:sp>
      <p:sp>
        <p:nvSpPr>
          <p:cNvPr id="12" name="Footer Placeholder 11"/>
          <p:cNvSpPr>
            <a:spLocks noGrp="1"/>
          </p:cNvSpPr>
          <p:nvPr>
            <p:ph type="ftr" sz="quarter" idx="2"/>
          </p:nvPr>
        </p:nvSpPr>
        <p:spPr>
          <a:xfrm>
            <a:off x="0" y="6302032"/>
            <a:ext cx="4278154" cy="494070"/>
          </a:xfrm>
          <a:prstGeom prst="rect">
            <a:avLst/>
          </a:prstGeom>
        </p:spPr>
        <p:txBody>
          <a:bodyPr vert="horz" lIns="91440" tIns="45720" rIns="91440" bIns="45720" rtlCol="0" anchor="b"/>
          <a:lstStyle>
            <a:lvl1pPr algn="l">
              <a:defRPr sz="1200"/>
            </a:lvl1pPr>
          </a:lstStyle>
          <a:p>
            <a:endParaRPr lang="en-ZA" dirty="0" smtClean="0">
              <a:latin typeface="Arial Rounded MT Bold" pitchFamily="34" charset="0"/>
            </a:endParaRPr>
          </a:p>
          <a:p>
            <a:r>
              <a:rPr lang="en-ZA" dirty="0" smtClean="0">
                <a:latin typeface="Arial Rounded MT Bold" pitchFamily="34" charset="0"/>
              </a:rPr>
              <a:t>CONFIDENTIAL</a:t>
            </a:r>
            <a:endParaRPr lang="en-US" dirty="0" smtClean="0">
              <a:latin typeface="Arial Rounded MT Bold" pitchFamily="34" charset="0"/>
            </a:endParaRPr>
          </a:p>
          <a:p>
            <a:endParaRPr lang="en-US" dirty="0"/>
          </a:p>
        </p:txBody>
      </p:sp>
    </p:spTree>
    <p:extLst>
      <p:ext uri="{BB962C8B-B14F-4D97-AF65-F5344CB8AC3E}">
        <p14:creationId xmlns:p14="http://schemas.microsoft.com/office/powerpoint/2010/main" xmlns="" val="2278849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4"/>
          </a:xfrm>
          <a:prstGeom prst="rect">
            <a:avLst/>
          </a:prstGeom>
        </p:spPr>
        <p:txBody>
          <a:bodyPr vert="horz" lIns="91440" tIns="45720" rIns="91440" bIns="45720" rtlCol="0"/>
          <a:lstStyle>
            <a:lvl1pPr algn="l" eaLnBrk="0" hangingPunct="0">
              <a:defRPr sz="1200"/>
            </a:lvl1pPr>
          </a:lstStyle>
          <a:p>
            <a:pPr>
              <a:defRPr/>
            </a:pPr>
            <a:endParaRPr lang="en-GB" dirty="0"/>
          </a:p>
        </p:txBody>
      </p:sp>
      <p:sp>
        <p:nvSpPr>
          <p:cNvPr id="3" name="Date Placeholder 2"/>
          <p:cNvSpPr>
            <a:spLocks noGrp="1"/>
          </p:cNvSpPr>
          <p:nvPr>
            <p:ph type="dt" idx="1"/>
          </p:nvPr>
        </p:nvSpPr>
        <p:spPr>
          <a:xfrm>
            <a:off x="5592224" y="0"/>
            <a:ext cx="4278154" cy="339884"/>
          </a:xfrm>
          <a:prstGeom prst="rect">
            <a:avLst/>
          </a:prstGeom>
        </p:spPr>
        <p:txBody>
          <a:bodyPr vert="horz" lIns="91440" tIns="45720" rIns="91440" bIns="45720" rtlCol="0"/>
          <a:lstStyle>
            <a:lvl1pPr algn="r" eaLnBrk="0" hangingPunct="0">
              <a:defRPr sz="1200"/>
            </a:lvl1pPr>
          </a:lstStyle>
          <a:p>
            <a:pPr>
              <a:defRPr/>
            </a:pPr>
            <a:fld id="{4C76F852-0A1E-407A-8CED-6171F92FF0A8}" type="datetimeFigureOut">
              <a:rPr lang="en-US"/>
              <a:pPr>
                <a:defRPr/>
              </a:pPr>
              <a:t>9/8/2016</a:t>
            </a:fld>
            <a:endParaRPr lang="en-GB" dirty="0"/>
          </a:p>
        </p:txBody>
      </p:sp>
      <p:sp>
        <p:nvSpPr>
          <p:cNvPr id="4" name="Slide Image Placeholder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987267" y="3228896"/>
            <a:ext cx="789813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6456612"/>
            <a:ext cx="4278154" cy="339884"/>
          </a:xfrm>
          <a:prstGeom prst="rect">
            <a:avLst/>
          </a:prstGeom>
        </p:spPr>
        <p:txBody>
          <a:bodyPr vert="horz" lIns="91440" tIns="45720" rIns="91440" bIns="45720" rtlCol="0" anchor="b"/>
          <a:lstStyle>
            <a:lvl1pPr algn="l" eaLnBrk="0" hangingPunct="0">
              <a:defRPr sz="1200"/>
            </a:lvl1pPr>
          </a:lstStyle>
          <a:p>
            <a:pPr>
              <a:defRPr/>
            </a:pPr>
            <a:endParaRPr lang="en-GB" dirty="0"/>
          </a:p>
        </p:txBody>
      </p:sp>
      <p:sp>
        <p:nvSpPr>
          <p:cNvPr id="7" name="Slide Number Placeholder 6"/>
          <p:cNvSpPr>
            <a:spLocks noGrp="1"/>
          </p:cNvSpPr>
          <p:nvPr>
            <p:ph type="sldNum" sz="quarter" idx="5"/>
          </p:nvPr>
        </p:nvSpPr>
        <p:spPr>
          <a:xfrm>
            <a:off x="5592224" y="6456612"/>
            <a:ext cx="4278154" cy="339884"/>
          </a:xfrm>
          <a:prstGeom prst="rect">
            <a:avLst/>
          </a:prstGeom>
        </p:spPr>
        <p:txBody>
          <a:bodyPr vert="horz" lIns="91440" tIns="45720" rIns="91440" bIns="45720" rtlCol="0" anchor="b"/>
          <a:lstStyle>
            <a:lvl1pPr algn="r" eaLnBrk="0" hangingPunct="0">
              <a:defRPr sz="1200"/>
            </a:lvl1pPr>
          </a:lstStyle>
          <a:p>
            <a:pPr>
              <a:defRPr/>
            </a:pPr>
            <a:fld id="{13E60972-BDBC-4D07-8431-39FD30FB17B9}" type="slidenum">
              <a:rPr lang="en-GB"/>
              <a:pPr>
                <a:defRPr/>
              </a:pPr>
              <a:t>‹#›</a:t>
            </a:fld>
            <a:endParaRPr lang="en-GB" dirty="0"/>
          </a:p>
        </p:txBody>
      </p:sp>
    </p:spTree>
    <p:extLst>
      <p:ext uri="{BB962C8B-B14F-4D97-AF65-F5344CB8AC3E}">
        <p14:creationId xmlns:p14="http://schemas.microsoft.com/office/powerpoint/2010/main" xmlns="" val="3588076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13E60972-BDBC-4D07-8431-39FD30FB17B9}" type="slidenum">
              <a:rPr lang="en-GB" smtClean="0"/>
              <a:pPr>
                <a:defRPr/>
              </a:pPr>
              <a:t>1</a:t>
            </a:fld>
            <a:endParaRPr lang="en-GB" dirty="0"/>
          </a:p>
        </p:txBody>
      </p:sp>
    </p:spTree>
    <p:extLst>
      <p:ext uri="{BB962C8B-B14F-4D97-AF65-F5344CB8AC3E}">
        <p14:creationId xmlns:p14="http://schemas.microsoft.com/office/powerpoint/2010/main" xmlns="" val="1976218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8"/>
          <p:cNvSpPr>
            <a:spLocks noGrp="1" noChangeArrowheads="1"/>
          </p:cNvSpPr>
          <p:nvPr>
            <p:ph type="sldNum" sz="quarter" idx="10"/>
          </p:nvPr>
        </p:nvSpPr>
        <p:spPr>
          <a:ln/>
        </p:spPr>
        <p:txBody>
          <a:bodyPr/>
          <a:lstStyle>
            <a:lvl1pPr>
              <a:defRPr/>
            </a:lvl1pPr>
          </a:lstStyle>
          <a:p>
            <a:pPr>
              <a:defRPr/>
            </a:pPr>
            <a:fld id="{F6E2D0EA-53E3-434F-8D1F-DFAAD6A39673}" type="slidenum">
              <a:rPr lang="en-GB"/>
              <a:pPr>
                <a:defRPr/>
              </a:pPr>
              <a:t>‹#›</a:t>
            </a:fld>
            <a:endParaRPr lang="en-GB"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8"/>
          <p:cNvSpPr>
            <a:spLocks noGrp="1" noChangeArrowheads="1"/>
          </p:cNvSpPr>
          <p:nvPr>
            <p:ph type="sldNum" sz="quarter" idx="10"/>
          </p:nvPr>
        </p:nvSpPr>
        <p:spPr>
          <a:ln/>
        </p:spPr>
        <p:txBody>
          <a:bodyPr/>
          <a:lstStyle>
            <a:lvl1pPr>
              <a:defRPr/>
            </a:lvl1pPr>
          </a:lstStyle>
          <a:p>
            <a:pPr>
              <a:defRPr/>
            </a:pPr>
            <a:fld id="{F2CB3425-A608-4DB0-A5F5-62865F22A3D5}" type="slidenum">
              <a:rPr lang="en-GB"/>
              <a:pPr>
                <a:defRPr/>
              </a:pPr>
              <a:t>‹#›</a:t>
            </a:fld>
            <a:endParaRPr lang="en-GB"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53540B33-2358-4A44-9166-58CA55C114CC}" type="slidenum">
              <a:rPr lang="en-GB"/>
              <a:pPr>
                <a:defRPr/>
              </a:pPr>
              <a:t>‹#›</a:t>
            </a:fld>
            <a:endParaRPr lang="en-GB"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8"/>
          <p:cNvSpPr>
            <a:spLocks noGrp="1" noChangeArrowheads="1"/>
          </p:cNvSpPr>
          <p:nvPr>
            <p:ph type="sldNum" sz="quarter" idx="10"/>
          </p:nvPr>
        </p:nvSpPr>
        <p:spPr>
          <a:ln/>
        </p:spPr>
        <p:txBody>
          <a:bodyPr/>
          <a:lstStyle>
            <a:lvl1pPr>
              <a:defRPr/>
            </a:lvl1pPr>
          </a:lstStyle>
          <a:p>
            <a:pPr>
              <a:defRPr/>
            </a:pPr>
            <a:fld id="{5B1B99A0-8E5E-4579-BE5C-F772B8DD7FE1}" type="slidenum">
              <a:rPr lang="en-GB"/>
              <a:pPr>
                <a:defRPr/>
              </a:pPr>
              <a:t>‹#›</a:t>
            </a:fld>
            <a:endParaRPr lang="en-GB"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8"/>
          <p:cNvSpPr>
            <a:spLocks noGrp="1" noChangeArrowheads="1"/>
          </p:cNvSpPr>
          <p:nvPr>
            <p:ph type="sldNum" sz="quarter" idx="10"/>
          </p:nvPr>
        </p:nvSpPr>
        <p:spPr>
          <a:ln/>
        </p:spPr>
        <p:txBody>
          <a:bodyPr/>
          <a:lstStyle>
            <a:lvl1pPr>
              <a:defRPr/>
            </a:lvl1pPr>
          </a:lstStyle>
          <a:p>
            <a:pPr>
              <a:defRPr/>
            </a:pPr>
            <a:fld id="{524264B9-EA10-4735-9061-FA567E3D8B81}" type="slidenum">
              <a:rPr lang="en-GB"/>
              <a:pPr>
                <a:defRPr/>
              </a:pPr>
              <a:t>‹#›</a:t>
            </a:fld>
            <a:endParaRPr lang="en-GB"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8"/>
          <p:cNvSpPr>
            <a:spLocks noGrp="1" noChangeArrowheads="1"/>
          </p:cNvSpPr>
          <p:nvPr>
            <p:ph type="sldNum" sz="quarter" idx="10"/>
          </p:nvPr>
        </p:nvSpPr>
        <p:spPr>
          <a:ln/>
        </p:spPr>
        <p:txBody>
          <a:bodyPr/>
          <a:lstStyle>
            <a:lvl1pPr>
              <a:defRPr/>
            </a:lvl1pPr>
          </a:lstStyle>
          <a:p>
            <a:pPr>
              <a:defRPr/>
            </a:pPr>
            <a:fld id="{AFC378B2-DCEF-44BC-B2AA-D923FA5BA8E6}" type="slidenum">
              <a:rPr lang="en-GB"/>
              <a:pPr>
                <a:defRPr/>
              </a:pPr>
              <a:t>‹#›</a:t>
            </a:fld>
            <a:endParaRPr lang="en-GB"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BF73A5D3-7D0A-4BEA-A7C3-046300F496F4}" type="slidenum">
              <a:rPr lang="en-GB"/>
              <a:pPr>
                <a:defRPr/>
              </a:pPr>
              <a:t>‹#›</a:t>
            </a:fld>
            <a:endParaRPr lang="en-GB"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CC81778-D00F-4223-B7C5-2469828BBEF7}" type="slidenum">
              <a:rPr lang="en-GB"/>
              <a:pPr>
                <a:defRPr/>
              </a:pPr>
              <a:t>‹#›</a:t>
            </a:fld>
            <a:endParaRPr lang="en-GB"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6DE591A6-5D45-418A-A48B-2D1CA33F5D38}" type="slidenum">
              <a:rPr lang="en-GB"/>
              <a:pPr>
                <a:defRPr/>
              </a:pPr>
              <a:t>‹#›</a:t>
            </a:fld>
            <a:endParaRPr lang="en-GB"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8"/>
          <p:cNvSpPr>
            <a:spLocks noGrp="1" noChangeArrowheads="1"/>
          </p:cNvSpPr>
          <p:nvPr>
            <p:ph type="sldNum" sz="quarter" idx="10"/>
          </p:nvPr>
        </p:nvSpPr>
        <p:spPr>
          <a:ln/>
        </p:spPr>
        <p:txBody>
          <a:bodyPr/>
          <a:lstStyle>
            <a:lvl1pPr>
              <a:defRPr/>
            </a:lvl1pPr>
          </a:lstStyle>
          <a:p>
            <a:pPr>
              <a:defRPr/>
            </a:pPr>
            <a:fld id="{F936443E-B6E0-4274-8342-7A8C560B8990}" type="slidenum">
              <a:rPr lang="en-GB"/>
              <a:pPr>
                <a:defRPr/>
              </a:pPr>
              <a:t>‹#›</a:t>
            </a:fld>
            <a:endParaRPr lang="en-GB"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8"/>
          <p:cNvSpPr>
            <a:spLocks noGrp="1" noChangeArrowheads="1"/>
          </p:cNvSpPr>
          <p:nvPr>
            <p:ph type="sldNum" sz="quarter" idx="10"/>
          </p:nvPr>
        </p:nvSpPr>
        <p:spPr>
          <a:ln/>
        </p:spPr>
        <p:txBody>
          <a:bodyPr/>
          <a:lstStyle>
            <a:lvl1pPr>
              <a:defRPr/>
            </a:lvl1pPr>
          </a:lstStyle>
          <a:p>
            <a:pPr>
              <a:defRPr/>
            </a:pPr>
            <a:fld id="{F5652560-1629-4149-B6A2-BFE2A27EDD93}" type="slidenum">
              <a:rPr lang="en-GB"/>
              <a:pPr>
                <a:defRPr/>
              </a:pPr>
              <a:t>‹#›</a:t>
            </a:fld>
            <a:endParaRPr lang="en-GB" dirty="0"/>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28"/>
          <p:cNvSpPr>
            <a:spLocks noGrp="1" noChangeArrowheads="1"/>
          </p:cNvSpPr>
          <p:nvPr>
            <p:ph type="sldNum" sz="quarter" idx="10"/>
          </p:nvPr>
        </p:nvSpPr>
        <p:spPr>
          <a:ln/>
        </p:spPr>
        <p:txBody>
          <a:bodyPr/>
          <a:lstStyle>
            <a:lvl1pPr>
              <a:defRPr/>
            </a:lvl1pPr>
          </a:lstStyle>
          <a:p>
            <a:pPr>
              <a:defRPr/>
            </a:pPr>
            <a:fld id="{152EEBB3-6C23-4425-88BF-BF5A800717AC}" type="slidenum">
              <a:rPr lang="en-GB"/>
              <a:pPr>
                <a:defRPr/>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descr="Powerpoint"/>
          <p:cNvPicPr>
            <a:picLocks noChangeAspect="1" noChangeArrowheads="1"/>
          </p:cNvPicPr>
          <p:nvPr/>
        </p:nvPicPr>
        <p:blipFill>
          <a:blip r:embed="rId13" cstate="print"/>
          <a:srcRect b="15651"/>
          <a:stretch>
            <a:fillRect/>
          </a:stretch>
        </p:blipFill>
        <p:spPr bwMode="auto">
          <a:xfrm>
            <a:off x="0" y="0"/>
            <a:ext cx="9144000" cy="5715000"/>
          </a:xfrm>
          <a:prstGeom prst="rect">
            <a:avLst/>
          </a:prstGeom>
          <a:noFill/>
          <a:ln w="9525">
            <a:noFill/>
            <a:miter lim="800000"/>
            <a:headEnd/>
            <a:tailEnd/>
          </a:ln>
        </p:spPr>
      </p:pic>
      <p:sp>
        <p:nvSpPr>
          <p:cNvPr id="8"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p>
        </p:txBody>
      </p:sp>
      <p:pic>
        <p:nvPicPr>
          <p:cNvPr id="1028" name="Picture 7" descr="dirclogo"/>
          <p:cNvPicPr>
            <a:picLocks noChangeAspect="1" noChangeArrowheads="1"/>
          </p:cNvPicPr>
          <p:nvPr/>
        </p:nvPicPr>
        <p:blipFill>
          <a:blip r:embed="rId14" cstate="print"/>
          <a:srcRect/>
          <a:stretch>
            <a:fillRect/>
          </a:stretch>
        </p:blipFill>
        <p:spPr bwMode="auto">
          <a:xfrm>
            <a:off x="228600" y="5943601"/>
            <a:ext cx="2209800" cy="728663"/>
          </a:xfrm>
          <a:prstGeom prst="rect">
            <a:avLst/>
          </a:prstGeom>
          <a:noFill/>
          <a:ln w="9525">
            <a:noFill/>
            <a:miter lim="800000"/>
            <a:headEnd/>
            <a:tailEnd/>
          </a:ln>
        </p:spPr>
      </p:pic>
      <p:sp>
        <p:nvSpPr>
          <p:cNvPr id="1029"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0"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6158" r:id="rId1"/>
    <p:sldLayoutId id="2147486159" r:id="rId2"/>
    <p:sldLayoutId id="2147486160" r:id="rId3"/>
    <p:sldLayoutId id="2147486161" r:id="rId4"/>
    <p:sldLayoutId id="2147486162" r:id="rId5"/>
    <p:sldLayoutId id="2147486163" r:id="rId6"/>
    <p:sldLayoutId id="2147486164" r:id="rId7"/>
    <p:sldLayoutId id="2147486165" r:id="rId8"/>
    <p:sldLayoutId id="2147486166" r:id="rId9"/>
    <p:sldLayoutId id="2147486167" r:id="rId10"/>
    <p:sldLayoutId id="2147486168" r:id="rId11"/>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0" fontAlgn="base" hangingPunct="0">
        <a:spcBef>
          <a:spcPct val="0"/>
        </a:spcBef>
        <a:spcAft>
          <a:spcPct val="0"/>
        </a:spcAft>
        <a:defRPr sz="3200" b="1">
          <a:solidFill>
            <a:schemeClr val="tx2"/>
          </a:solidFill>
          <a:latin typeface="Arial" charset="0"/>
        </a:defRPr>
      </a:lvl6pPr>
      <a:lvl7pPr marL="914400" algn="ctr" rtl="0" eaLnBrk="0" fontAlgn="base" hangingPunct="0">
        <a:spcBef>
          <a:spcPct val="0"/>
        </a:spcBef>
        <a:spcAft>
          <a:spcPct val="0"/>
        </a:spcAft>
        <a:defRPr sz="3200" b="1">
          <a:solidFill>
            <a:schemeClr val="tx2"/>
          </a:solidFill>
          <a:latin typeface="Arial" charset="0"/>
        </a:defRPr>
      </a:lvl7pPr>
      <a:lvl8pPr marL="1371600" algn="ctr" rtl="0" eaLnBrk="0" fontAlgn="base" hangingPunct="0">
        <a:spcBef>
          <a:spcPct val="0"/>
        </a:spcBef>
        <a:spcAft>
          <a:spcPct val="0"/>
        </a:spcAft>
        <a:defRPr sz="3200" b="1">
          <a:solidFill>
            <a:schemeClr val="tx2"/>
          </a:solidFill>
          <a:latin typeface="Arial" charset="0"/>
        </a:defRPr>
      </a:lvl8pPr>
      <a:lvl9pPr marL="1828800" algn="ctr" rtl="0" eaLnBrk="0" fontAlgn="base" hangingPunct="0">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0" fontAlgn="base" hangingPunct="0">
        <a:spcBef>
          <a:spcPct val="20000"/>
        </a:spcBef>
        <a:spcAft>
          <a:spcPct val="0"/>
        </a:spcAft>
        <a:buChar char="»"/>
        <a:defRPr sz="1400">
          <a:solidFill>
            <a:schemeClr val="tx1"/>
          </a:solidFill>
          <a:latin typeface="+mn-lt"/>
        </a:defRPr>
      </a:lvl6pPr>
      <a:lvl7pPr marL="2971800" indent="-228600" algn="l" rtl="0" eaLnBrk="0" fontAlgn="base" hangingPunct="0">
        <a:spcBef>
          <a:spcPct val="20000"/>
        </a:spcBef>
        <a:spcAft>
          <a:spcPct val="0"/>
        </a:spcAft>
        <a:buChar char="»"/>
        <a:defRPr sz="1400">
          <a:solidFill>
            <a:schemeClr val="tx1"/>
          </a:solidFill>
          <a:latin typeface="+mn-lt"/>
        </a:defRPr>
      </a:lvl7pPr>
      <a:lvl8pPr marL="3429000" indent="-228600" algn="l" rtl="0" eaLnBrk="0" fontAlgn="base" hangingPunct="0">
        <a:spcBef>
          <a:spcPct val="20000"/>
        </a:spcBef>
        <a:spcAft>
          <a:spcPct val="0"/>
        </a:spcAft>
        <a:buChar char="»"/>
        <a:defRPr sz="1400">
          <a:solidFill>
            <a:schemeClr val="tx1"/>
          </a:solidFill>
          <a:latin typeface="+mn-lt"/>
        </a:defRPr>
      </a:lvl8pPr>
      <a:lvl9pPr marL="3886200" indent="-228600" algn="l" rtl="0" eaLnBrk="0" fontAlgn="base" hangingPunct="0">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p>
        </p:txBody>
      </p:sp>
      <p:pic>
        <p:nvPicPr>
          <p:cNvPr id="2051" name="Picture 20" descr="dirclogo"/>
          <p:cNvPicPr>
            <a:picLocks noChangeAspect="1" noChangeArrowheads="1"/>
          </p:cNvPicPr>
          <p:nvPr/>
        </p:nvPicPr>
        <p:blipFill>
          <a:blip r:embed="rId14" cstate="print"/>
          <a:srcRect/>
          <a:stretch>
            <a:fillRect/>
          </a:stretch>
        </p:blipFill>
        <p:spPr bwMode="auto">
          <a:xfrm>
            <a:off x="228600" y="5943601"/>
            <a:ext cx="2209800" cy="728663"/>
          </a:xfrm>
          <a:prstGeom prst="rect">
            <a:avLst/>
          </a:prstGeom>
          <a:noFill/>
          <a:ln w="9525">
            <a:noFill/>
            <a:miter lim="800000"/>
            <a:headEnd/>
            <a:tailEnd/>
          </a:ln>
        </p:spPr>
      </p:pic>
      <p:sp>
        <p:nvSpPr>
          <p:cNvPr id="2052"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3"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vl1pPr>
          </a:lstStyle>
          <a:p>
            <a:pPr>
              <a:defRPr/>
            </a:pPr>
            <a:fld id="{4887BBEC-CEE1-4EFE-88E4-F0BB3067699C}"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6169" r:id="rId1"/>
    <p:sldLayoutId id="2147486170" r:id="rId2"/>
    <p:sldLayoutId id="2147486171" r:id="rId3"/>
    <p:sldLayoutId id="2147486172" r:id="rId4"/>
    <p:sldLayoutId id="2147486173" r:id="rId5"/>
    <p:sldLayoutId id="2147486174" r:id="rId6"/>
    <p:sldLayoutId id="2147486175" r:id="rId7"/>
    <p:sldLayoutId id="2147486176" r:id="rId8"/>
    <p:sldLayoutId id="2147486177" r:id="rId9"/>
    <p:sldLayoutId id="2147486178" r:id="rId10"/>
    <p:sldLayoutId id="2147486179" r:id="rId11"/>
    <p:sldLayoutId id="2147486180" r:id="rId12"/>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0" fontAlgn="base" hangingPunct="0">
        <a:spcBef>
          <a:spcPct val="0"/>
        </a:spcBef>
        <a:spcAft>
          <a:spcPct val="0"/>
        </a:spcAft>
        <a:defRPr sz="3200" b="1">
          <a:solidFill>
            <a:schemeClr val="tx2"/>
          </a:solidFill>
          <a:latin typeface="Arial" charset="0"/>
        </a:defRPr>
      </a:lvl6pPr>
      <a:lvl7pPr marL="914400" algn="ctr" rtl="0" eaLnBrk="0" fontAlgn="base" hangingPunct="0">
        <a:spcBef>
          <a:spcPct val="0"/>
        </a:spcBef>
        <a:spcAft>
          <a:spcPct val="0"/>
        </a:spcAft>
        <a:defRPr sz="3200" b="1">
          <a:solidFill>
            <a:schemeClr val="tx2"/>
          </a:solidFill>
          <a:latin typeface="Arial" charset="0"/>
        </a:defRPr>
      </a:lvl7pPr>
      <a:lvl8pPr marL="1371600" algn="ctr" rtl="0" eaLnBrk="0" fontAlgn="base" hangingPunct="0">
        <a:spcBef>
          <a:spcPct val="0"/>
        </a:spcBef>
        <a:spcAft>
          <a:spcPct val="0"/>
        </a:spcAft>
        <a:defRPr sz="3200" b="1">
          <a:solidFill>
            <a:schemeClr val="tx2"/>
          </a:solidFill>
          <a:latin typeface="Arial" charset="0"/>
        </a:defRPr>
      </a:lvl8pPr>
      <a:lvl9pPr marL="1828800" algn="ctr" rtl="0" eaLnBrk="0" fontAlgn="base" hangingPunct="0">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0" fontAlgn="base" hangingPunct="0">
        <a:spcBef>
          <a:spcPct val="20000"/>
        </a:spcBef>
        <a:spcAft>
          <a:spcPct val="0"/>
        </a:spcAft>
        <a:buChar char="»"/>
        <a:defRPr sz="1400">
          <a:solidFill>
            <a:schemeClr val="tx1"/>
          </a:solidFill>
          <a:latin typeface="+mn-lt"/>
        </a:defRPr>
      </a:lvl6pPr>
      <a:lvl7pPr marL="2971800" indent="-228600" algn="l" rtl="0" eaLnBrk="0" fontAlgn="base" hangingPunct="0">
        <a:spcBef>
          <a:spcPct val="20000"/>
        </a:spcBef>
        <a:spcAft>
          <a:spcPct val="0"/>
        </a:spcAft>
        <a:buChar char="»"/>
        <a:defRPr sz="1400">
          <a:solidFill>
            <a:schemeClr val="tx1"/>
          </a:solidFill>
          <a:latin typeface="+mn-lt"/>
        </a:defRPr>
      </a:lvl7pPr>
      <a:lvl8pPr marL="3429000" indent="-228600" algn="l" rtl="0" eaLnBrk="0" fontAlgn="base" hangingPunct="0">
        <a:spcBef>
          <a:spcPct val="20000"/>
        </a:spcBef>
        <a:spcAft>
          <a:spcPct val="0"/>
        </a:spcAft>
        <a:buChar char="»"/>
        <a:defRPr sz="1400">
          <a:solidFill>
            <a:schemeClr val="tx1"/>
          </a:solidFill>
          <a:latin typeface="+mn-lt"/>
        </a:defRPr>
      </a:lvl8pPr>
      <a:lvl9pPr marL="3886200" indent="-228600" algn="l" rtl="0" eaLnBrk="0" fontAlgn="base" hangingPunct="0">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11560" y="1916832"/>
            <a:ext cx="7700392" cy="864096"/>
          </a:xfrm>
        </p:spPr>
        <p:txBody>
          <a:bodyPr/>
          <a:lstStyle/>
          <a:p>
            <a:r>
              <a:rPr lang="en-US" sz="4000" dirty="0" smtClean="0"/>
              <a:t>DIRCO</a:t>
            </a:r>
            <a:br>
              <a:rPr lang="en-US" sz="4000" dirty="0" smtClean="0"/>
            </a:br>
            <a:r>
              <a:rPr lang="en-US" sz="4000" dirty="0" smtClean="0"/>
              <a:t>PRESENTATION</a:t>
            </a:r>
            <a:br>
              <a:rPr lang="en-US" sz="4000" dirty="0" smtClean="0"/>
            </a:br>
            <a:r>
              <a:rPr lang="en-US" sz="4000" dirty="0" smtClean="0"/>
              <a:t> ON</a:t>
            </a:r>
            <a:br>
              <a:rPr lang="en-US" sz="4000" dirty="0" smtClean="0"/>
            </a:br>
            <a:r>
              <a:rPr lang="en-US" sz="4000" dirty="0" smtClean="0"/>
              <a:t>The SADC-EU Economic Partnership Agreement (EPA)</a:t>
            </a:r>
            <a:br>
              <a:rPr lang="en-US" sz="4000" dirty="0" smtClean="0"/>
            </a:br>
            <a:r>
              <a:rPr lang="en-ZA" sz="4000" dirty="0" smtClean="0"/>
              <a:t> Impact on</a:t>
            </a:r>
            <a:br>
              <a:rPr lang="en-ZA" sz="4000" dirty="0" smtClean="0"/>
            </a:br>
            <a:r>
              <a:rPr lang="en-ZA" sz="4000" dirty="0" smtClean="0"/>
              <a:t>South Africa’s Foreign </a:t>
            </a:r>
            <a:r>
              <a:rPr lang="en-ZA" sz="4000" dirty="0"/>
              <a:t>Policy</a:t>
            </a:r>
            <a:endParaRPr lang="en-GB" sz="40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191" y="188640"/>
            <a:ext cx="8229600" cy="562074"/>
          </a:xfrm>
        </p:spPr>
        <p:txBody>
          <a:bodyPr/>
          <a:lstStyle/>
          <a:p>
            <a:r>
              <a:rPr lang="en-ZA" sz="2800" dirty="0" smtClean="0">
                <a:solidFill>
                  <a:schemeClr val="tx1"/>
                </a:solidFill>
              </a:rPr>
              <a:t>Background on the EPAs</a:t>
            </a:r>
            <a:endParaRPr lang="en-US" sz="2800" dirty="0">
              <a:solidFill>
                <a:schemeClr val="tx1"/>
              </a:solidFill>
            </a:endParaRPr>
          </a:p>
        </p:txBody>
      </p:sp>
      <p:sp>
        <p:nvSpPr>
          <p:cNvPr id="3" name="Content Placeholder 2"/>
          <p:cNvSpPr>
            <a:spLocks noGrp="1"/>
          </p:cNvSpPr>
          <p:nvPr>
            <p:ph idx="1"/>
          </p:nvPr>
        </p:nvSpPr>
        <p:spPr>
          <a:xfrm>
            <a:off x="323528" y="836712"/>
            <a:ext cx="8363272" cy="4802088"/>
          </a:xfrm>
        </p:spPr>
        <p:txBody>
          <a:bodyPr/>
          <a:lstStyle/>
          <a:p>
            <a:pPr algn="just">
              <a:buFont typeface="Wingdings" panose="05000000000000000000" pitchFamily="2" charset="2"/>
              <a:buChar char="§"/>
              <a:defRPr/>
            </a:pPr>
            <a:r>
              <a:rPr lang="en-ZA" sz="1800" dirty="0">
                <a:latin typeface="Arial" pitchFamily="34" charset="0"/>
                <a:cs typeface="Arial" pitchFamily="34" charset="0"/>
              </a:rPr>
              <a:t>The EU started the negotiations for the various Economic Partnership </a:t>
            </a:r>
            <a:r>
              <a:rPr lang="en-ZA" sz="1800" dirty="0" smtClean="0">
                <a:latin typeface="Arial" pitchFamily="34" charset="0"/>
                <a:cs typeface="Arial" pitchFamily="34" charset="0"/>
              </a:rPr>
              <a:t>Agreements (EPA) </a:t>
            </a:r>
            <a:r>
              <a:rPr lang="en-ZA" sz="1800" dirty="0">
                <a:latin typeface="Arial" pitchFamily="34" charset="0"/>
                <a:cs typeface="Arial" pitchFamily="34" charset="0"/>
              </a:rPr>
              <a:t>with African, Caribbean and Pacific </a:t>
            </a:r>
            <a:r>
              <a:rPr lang="en-ZA" sz="1800" dirty="0" smtClean="0">
                <a:latin typeface="Arial" pitchFamily="34" charset="0"/>
                <a:cs typeface="Arial" pitchFamily="34" charset="0"/>
              </a:rPr>
              <a:t>(ACP) countries on </a:t>
            </a:r>
            <a:r>
              <a:rPr lang="en-ZA" sz="1800" dirty="0">
                <a:latin typeface="Arial" pitchFamily="34" charset="0"/>
                <a:cs typeface="Arial" pitchFamily="34" charset="0"/>
              </a:rPr>
              <a:t>27 November 2002.</a:t>
            </a:r>
            <a:r>
              <a:rPr lang="en-ZA" sz="1800" kern="1200" dirty="0">
                <a:latin typeface="Arial" pitchFamily="34" charset="0"/>
                <a:cs typeface="Arial" pitchFamily="34" charset="0"/>
              </a:rPr>
              <a:t> </a:t>
            </a:r>
            <a:endParaRPr lang="en-ZA" sz="1800" kern="1200" dirty="0" smtClean="0">
              <a:latin typeface="Arial" pitchFamily="34" charset="0"/>
              <a:cs typeface="Arial" pitchFamily="34" charset="0"/>
            </a:endParaRPr>
          </a:p>
          <a:p>
            <a:pPr algn="just">
              <a:buFont typeface="Wingdings" panose="05000000000000000000" pitchFamily="2" charset="2"/>
              <a:buChar char="§"/>
              <a:defRPr/>
            </a:pPr>
            <a:endParaRPr lang="en-ZA" sz="1000" kern="1200" dirty="0" smtClean="0">
              <a:latin typeface="Arial" pitchFamily="34" charset="0"/>
              <a:cs typeface="Arial" pitchFamily="34" charset="0"/>
            </a:endParaRPr>
          </a:p>
          <a:p>
            <a:pPr algn="just">
              <a:buFont typeface="Wingdings" panose="05000000000000000000" pitchFamily="2" charset="2"/>
              <a:buChar char="§"/>
              <a:defRPr/>
            </a:pPr>
            <a:r>
              <a:rPr lang="en-US" sz="1800" kern="1200" dirty="0" smtClean="0">
                <a:latin typeface="Arial" pitchFamily="34" charset="0"/>
                <a:cs typeface="Arial" pitchFamily="34" charset="0"/>
              </a:rPr>
              <a:t>The EPAs </a:t>
            </a:r>
            <a:r>
              <a:rPr lang="en-US" sz="1800" kern="1200" dirty="0">
                <a:latin typeface="Arial" pitchFamily="34" charset="0"/>
                <a:cs typeface="Arial" pitchFamily="34" charset="0"/>
              </a:rPr>
              <a:t>provide for </a:t>
            </a:r>
            <a:r>
              <a:rPr lang="en-US" sz="1800" kern="1200" dirty="0" smtClean="0">
                <a:latin typeface="Arial" pitchFamily="34" charset="0"/>
                <a:cs typeface="Arial" pitchFamily="34" charset="0"/>
              </a:rPr>
              <a:t>(a) progressively </a:t>
            </a:r>
            <a:r>
              <a:rPr lang="en-US" sz="1800" kern="1200" dirty="0">
                <a:latin typeface="Arial" pitchFamily="34" charset="0"/>
                <a:cs typeface="Arial" pitchFamily="34" charset="0"/>
              </a:rPr>
              <a:t>removing </a:t>
            </a:r>
            <a:r>
              <a:rPr lang="en-US" sz="1800" kern="1200" dirty="0" smtClean="0">
                <a:latin typeface="Arial" pitchFamily="34" charset="0"/>
                <a:cs typeface="Arial" pitchFamily="34" charset="0"/>
              </a:rPr>
              <a:t>the barriers </a:t>
            </a:r>
            <a:r>
              <a:rPr lang="en-US" sz="1800" kern="1200" dirty="0">
                <a:latin typeface="Arial" pitchFamily="34" charset="0"/>
                <a:cs typeface="Arial" pitchFamily="34" charset="0"/>
              </a:rPr>
              <a:t>to trade and </a:t>
            </a:r>
            <a:r>
              <a:rPr lang="en-US" sz="1800" kern="1200" dirty="0" smtClean="0">
                <a:latin typeface="Arial" pitchFamily="34" charset="0"/>
                <a:cs typeface="Arial" pitchFamily="34" charset="0"/>
              </a:rPr>
              <a:t>for (b) enhancing </a:t>
            </a:r>
            <a:r>
              <a:rPr lang="en-US" sz="1800" kern="1200" dirty="0">
                <a:latin typeface="Arial" pitchFamily="34" charset="0"/>
                <a:cs typeface="Arial" pitchFamily="34" charset="0"/>
              </a:rPr>
              <a:t>cooperation in all areas relevant to trade between the </a:t>
            </a:r>
            <a:r>
              <a:rPr lang="en-US" sz="1800" kern="1200" dirty="0" smtClean="0">
                <a:latin typeface="Arial" pitchFamily="34" charset="0"/>
                <a:cs typeface="Arial" pitchFamily="34" charset="0"/>
              </a:rPr>
              <a:t>EU and ACP countries and (c) to gradually integrate the ACP into the global economy.</a:t>
            </a:r>
          </a:p>
          <a:p>
            <a:pPr algn="just">
              <a:buFont typeface="Wingdings" panose="05000000000000000000" pitchFamily="2" charset="2"/>
              <a:buChar char="§"/>
              <a:defRPr/>
            </a:pPr>
            <a:endParaRPr lang="en-ZA" sz="1000" kern="1200" dirty="0">
              <a:latin typeface="Arial" pitchFamily="34" charset="0"/>
              <a:cs typeface="Arial" pitchFamily="34" charset="0"/>
            </a:endParaRPr>
          </a:p>
          <a:p>
            <a:pPr algn="just">
              <a:buFont typeface="Wingdings" panose="05000000000000000000" pitchFamily="2" charset="2"/>
              <a:buChar char="§"/>
              <a:defRPr/>
            </a:pPr>
            <a:r>
              <a:rPr lang="en-ZA" sz="1800" kern="1200" dirty="0">
                <a:latin typeface="Arial" pitchFamily="34" charset="0"/>
                <a:cs typeface="Arial" pitchFamily="34" charset="0"/>
              </a:rPr>
              <a:t>EPAs are </a:t>
            </a:r>
            <a:r>
              <a:rPr lang="en-ZA" sz="1800" kern="1200" dirty="0" smtClean="0">
                <a:latin typeface="Arial" pitchFamily="34" charset="0"/>
                <a:cs typeface="Arial" pitchFamily="34" charset="0"/>
              </a:rPr>
              <a:t>intended to </a:t>
            </a:r>
            <a:r>
              <a:rPr lang="en-ZA" sz="1800" kern="1200" dirty="0">
                <a:latin typeface="Arial" pitchFamily="34" charset="0"/>
                <a:cs typeface="Arial" pitchFamily="34" charset="0"/>
              </a:rPr>
              <a:t>replace the unilateral </a:t>
            </a:r>
            <a:r>
              <a:rPr lang="en-ZA" sz="1800" kern="1200" dirty="0" smtClean="0">
                <a:latin typeface="Arial" pitchFamily="34" charset="0"/>
                <a:cs typeface="Arial" pitchFamily="34" charset="0"/>
              </a:rPr>
              <a:t>trade regime under the </a:t>
            </a:r>
            <a:r>
              <a:rPr lang="en-ZA" sz="1800" kern="1200" dirty="0" err="1" smtClean="0">
                <a:latin typeface="Arial" pitchFamily="34" charset="0"/>
                <a:cs typeface="Arial" pitchFamily="34" charset="0"/>
              </a:rPr>
              <a:t>Cotonou</a:t>
            </a:r>
            <a:r>
              <a:rPr lang="en-ZA" sz="1800" kern="1200" dirty="0" smtClean="0">
                <a:latin typeface="Arial" pitchFamily="34" charset="0"/>
                <a:cs typeface="Arial" pitchFamily="34" charset="0"/>
              </a:rPr>
              <a:t> </a:t>
            </a:r>
            <a:r>
              <a:rPr lang="en-ZA" sz="1800" kern="1200" dirty="0">
                <a:latin typeface="Arial" pitchFamily="34" charset="0"/>
                <a:cs typeface="Arial" pitchFamily="34" charset="0"/>
              </a:rPr>
              <a:t>Partnership Agreement (CPA</a:t>
            </a:r>
            <a:r>
              <a:rPr lang="en-ZA" sz="1800" kern="1200" dirty="0" smtClean="0">
                <a:latin typeface="Arial" pitchFamily="34" charset="0"/>
                <a:cs typeface="Arial" pitchFamily="34" charset="0"/>
              </a:rPr>
              <a:t>), which governs trade </a:t>
            </a:r>
            <a:r>
              <a:rPr lang="en-ZA" sz="1800" kern="1200" dirty="0">
                <a:latin typeface="Arial" pitchFamily="34" charset="0"/>
                <a:cs typeface="Arial" pitchFamily="34" charset="0"/>
              </a:rPr>
              <a:t>between the EU and ACP </a:t>
            </a:r>
            <a:r>
              <a:rPr lang="en-ZA" sz="1800" kern="1200" dirty="0" smtClean="0">
                <a:latin typeface="Arial" pitchFamily="34" charset="0"/>
                <a:cs typeface="Arial" pitchFamily="34" charset="0"/>
              </a:rPr>
              <a:t>countries.</a:t>
            </a:r>
          </a:p>
          <a:p>
            <a:pPr algn="just">
              <a:buFont typeface="Wingdings" panose="05000000000000000000" pitchFamily="2" charset="2"/>
              <a:buChar char="§"/>
              <a:defRPr/>
            </a:pPr>
            <a:endParaRPr lang="en-US" sz="1000" kern="1200" dirty="0">
              <a:latin typeface="Arial" pitchFamily="34" charset="0"/>
              <a:cs typeface="Arial" pitchFamily="34" charset="0"/>
            </a:endParaRPr>
          </a:p>
          <a:p>
            <a:pPr algn="just">
              <a:buFont typeface="Wingdings" panose="05000000000000000000" pitchFamily="2" charset="2"/>
              <a:buChar char="§"/>
              <a:defRPr/>
            </a:pPr>
            <a:r>
              <a:rPr lang="en-US" sz="1800" kern="1200" dirty="0">
                <a:latin typeface="Arial" pitchFamily="34" charset="0"/>
                <a:cs typeface="Arial" pitchFamily="34" charset="0"/>
              </a:rPr>
              <a:t>SA </a:t>
            </a:r>
            <a:r>
              <a:rPr lang="en-US" sz="1800" kern="1200" dirty="0" smtClean="0">
                <a:latin typeface="Arial" pitchFamily="34" charset="0"/>
                <a:cs typeface="Arial" pitchFamily="34" charset="0"/>
              </a:rPr>
              <a:t>has never been a party to the CPA because (unlike the other ACP member countries) its trading relationship is regulated by the Trade</a:t>
            </a:r>
            <a:r>
              <a:rPr lang="en-US" sz="1800" kern="1200" dirty="0">
                <a:latin typeface="Arial" pitchFamily="34" charset="0"/>
                <a:cs typeface="Arial" pitchFamily="34" charset="0"/>
              </a:rPr>
              <a:t>, Development and Cooperation Agreement (TDCA</a:t>
            </a:r>
            <a:r>
              <a:rPr lang="en-US" sz="1800" kern="1200" dirty="0" smtClean="0">
                <a:latin typeface="Arial" pitchFamily="34" charset="0"/>
                <a:cs typeface="Arial" pitchFamily="34" charset="0"/>
              </a:rPr>
              <a:t>), which South Africa </a:t>
            </a:r>
            <a:r>
              <a:rPr lang="en-US" sz="1800" kern="1200" dirty="0">
                <a:latin typeface="Arial" pitchFamily="34" charset="0"/>
                <a:cs typeface="Arial" pitchFamily="34" charset="0"/>
              </a:rPr>
              <a:t>had concluded </a:t>
            </a:r>
            <a:r>
              <a:rPr lang="en-US" sz="1800" kern="1200" dirty="0" smtClean="0">
                <a:latin typeface="Arial" pitchFamily="34" charset="0"/>
                <a:cs typeface="Arial" pitchFamily="34" charset="0"/>
              </a:rPr>
              <a:t>separately with </a:t>
            </a:r>
            <a:r>
              <a:rPr lang="en-US" sz="1800" kern="1200" dirty="0">
                <a:latin typeface="Arial" pitchFamily="34" charset="0"/>
                <a:cs typeface="Arial" pitchFamily="34" charset="0"/>
              </a:rPr>
              <a:t>the European </a:t>
            </a:r>
            <a:r>
              <a:rPr lang="en-US" sz="1800" kern="1200" dirty="0" smtClean="0">
                <a:latin typeface="Arial" pitchFamily="34" charset="0"/>
                <a:cs typeface="Arial" pitchFamily="34" charset="0"/>
              </a:rPr>
              <a:t>Union</a:t>
            </a:r>
            <a:endParaRPr lang="en-US" sz="1800" kern="1200" dirty="0">
              <a:latin typeface="Arial" pitchFamily="34" charset="0"/>
              <a:cs typeface="Arial" pitchFamily="34" charset="0"/>
            </a:endParaRPr>
          </a:p>
          <a:p>
            <a:pPr algn="just">
              <a:buFont typeface="Wingdings" panose="05000000000000000000" pitchFamily="2" charset="2"/>
              <a:buChar char="§"/>
              <a:defRPr/>
            </a:pPr>
            <a:endParaRPr lang="en-ZA" sz="1800" kern="1200" dirty="0" smtClean="0">
              <a:latin typeface="Arial" pitchFamily="34" charset="0"/>
              <a:cs typeface="Arial" pitchFamily="34" charset="0"/>
            </a:endParaRPr>
          </a:p>
          <a:p>
            <a:pPr algn="just">
              <a:buFont typeface="Wingdings" panose="05000000000000000000" pitchFamily="2" charset="2"/>
              <a:buChar char="§"/>
              <a:defRPr/>
            </a:pPr>
            <a:endParaRPr lang="en-ZA" sz="1800" kern="1200" dirty="0" smtClean="0">
              <a:latin typeface="Arial" pitchFamily="34" charset="0"/>
              <a:cs typeface="Arial" pitchFamily="34" charset="0"/>
            </a:endParaRPr>
          </a:p>
          <a:p>
            <a:pPr algn="just">
              <a:buFont typeface="Wingdings" panose="05000000000000000000" pitchFamily="2" charset="2"/>
              <a:buChar char="§"/>
              <a:defRPr/>
            </a:pPr>
            <a:endParaRPr lang="en-ZA" sz="1800" kern="1200" dirty="0" smtClean="0">
              <a:latin typeface="Arial" pitchFamily="34" charset="0"/>
              <a:cs typeface="Arial" pitchFamily="34" charset="0"/>
            </a:endParaRPr>
          </a:p>
          <a:p>
            <a:pPr algn="just">
              <a:buFont typeface="Wingdings" panose="05000000000000000000" pitchFamily="2" charset="2"/>
              <a:buChar char="q"/>
              <a:defRPr/>
            </a:pPr>
            <a:endParaRPr lang="en-ZA" sz="1400" kern="1200" dirty="0" smtClean="0">
              <a:latin typeface="Arial" pitchFamily="34" charset="0"/>
              <a:cs typeface="Arial" pitchFamily="34" charset="0"/>
            </a:endParaRPr>
          </a:p>
          <a:p>
            <a:endParaRPr lang="en-US" sz="1600" dirty="0"/>
          </a:p>
        </p:txBody>
      </p:sp>
      <p:sp>
        <p:nvSpPr>
          <p:cNvPr id="4" name="Slide Number Placeholder 3"/>
          <p:cNvSpPr>
            <a:spLocks noGrp="1"/>
          </p:cNvSpPr>
          <p:nvPr>
            <p:ph type="sldNum" sz="quarter" idx="10"/>
          </p:nvPr>
        </p:nvSpPr>
        <p:spPr/>
        <p:txBody>
          <a:bodyPr/>
          <a:lstStyle/>
          <a:p>
            <a:pPr>
              <a:defRPr/>
            </a:pPr>
            <a:fld id="{F2CB3425-A608-4DB0-A5F5-62865F22A3D5}" type="slidenum">
              <a:rPr lang="en-GB" smtClean="0"/>
              <a:pPr>
                <a:defRPr/>
              </a:pPr>
              <a:t>2</a:t>
            </a:fld>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784" y="404664"/>
            <a:ext cx="3275833" cy="461665"/>
          </a:xfrm>
          <a:prstGeom prst="rect">
            <a:avLst/>
          </a:prstGeom>
        </p:spPr>
        <p:txBody>
          <a:bodyPr wrap="square">
            <a:spAutoFit/>
          </a:bodyPr>
          <a:lstStyle/>
          <a:p>
            <a:r>
              <a:rPr lang="en-ZA" b="1" dirty="0">
                <a:latin typeface="+mn-lt"/>
              </a:rPr>
              <a:t>Background </a:t>
            </a:r>
            <a:r>
              <a:rPr lang="en-ZA" b="1" dirty="0" smtClean="0">
                <a:latin typeface="+mn-lt"/>
              </a:rPr>
              <a:t>cont…</a:t>
            </a:r>
            <a:endParaRPr lang="en-ZA" b="1" dirty="0">
              <a:latin typeface="+mn-lt"/>
            </a:endParaRPr>
          </a:p>
        </p:txBody>
      </p:sp>
      <p:sp>
        <p:nvSpPr>
          <p:cNvPr id="3" name="Rectangle 2"/>
          <p:cNvSpPr/>
          <p:nvPr/>
        </p:nvSpPr>
        <p:spPr>
          <a:xfrm>
            <a:off x="827584" y="476672"/>
            <a:ext cx="7560840" cy="5355312"/>
          </a:xfrm>
          <a:prstGeom prst="rect">
            <a:avLst/>
          </a:prstGeom>
        </p:spPr>
        <p:txBody>
          <a:bodyPr wrap="square">
            <a:spAutoFit/>
          </a:bodyPr>
          <a:lstStyle/>
          <a:p>
            <a:pPr algn="just"/>
            <a:endParaRPr lang="en-US" sz="1800" dirty="0">
              <a:latin typeface="+mn-lt"/>
            </a:endParaRPr>
          </a:p>
          <a:p>
            <a:pPr marL="342900" indent="-342900" algn="just">
              <a:buFont typeface="Wingdings" panose="05000000000000000000" pitchFamily="2" charset="2"/>
              <a:buChar char="§"/>
            </a:pPr>
            <a:endParaRPr lang="en-US" sz="1800" dirty="0" smtClean="0">
              <a:latin typeface="+mn-lt"/>
            </a:endParaRPr>
          </a:p>
          <a:p>
            <a:pPr marL="342900" indent="-342900" algn="just">
              <a:buFont typeface="Wingdings" panose="05000000000000000000" pitchFamily="2" charset="2"/>
              <a:buChar char="§"/>
            </a:pPr>
            <a:r>
              <a:rPr lang="en-US" sz="1800" dirty="0" smtClean="0">
                <a:latin typeface="+mn-lt"/>
              </a:rPr>
              <a:t>SA has participated in the SADC-EU EPA configuration negotiations since </a:t>
            </a:r>
            <a:r>
              <a:rPr lang="en-US" sz="1800" dirty="0">
                <a:latin typeface="+mn-lt"/>
              </a:rPr>
              <a:t>2007. The SADC EPA Group </a:t>
            </a:r>
            <a:r>
              <a:rPr lang="en-US" sz="1800" dirty="0" smtClean="0">
                <a:latin typeface="+mn-lt"/>
              </a:rPr>
              <a:t>comprises </a:t>
            </a:r>
            <a:r>
              <a:rPr lang="en-US" sz="1800" dirty="0">
                <a:latin typeface="+mn-lt"/>
              </a:rPr>
              <a:t>of Botswana, Lesotho, Namibia, Swaziland (BLNS) </a:t>
            </a:r>
            <a:r>
              <a:rPr lang="en-US" sz="1800" dirty="0" smtClean="0">
                <a:latin typeface="+mn-lt"/>
              </a:rPr>
              <a:t>and Mozambique, while Angola was an observer to the negotiations.</a:t>
            </a:r>
          </a:p>
          <a:p>
            <a:pPr marL="342900" indent="-342900" algn="just">
              <a:buFont typeface="Wingdings" panose="05000000000000000000" pitchFamily="2" charset="2"/>
              <a:buChar char="§"/>
            </a:pPr>
            <a:endParaRPr lang="en-US" sz="1800" dirty="0" smtClean="0">
              <a:latin typeface="+mn-lt"/>
            </a:endParaRPr>
          </a:p>
          <a:p>
            <a:pPr marL="342900" indent="-342900" algn="just">
              <a:buFont typeface="Wingdings" panose="05000000000000000000" pitchFamily="2" charset="2"/>
              <a:buChar char="§"/>
            </a:pPr>
            <a:r>
              <a:rPr lang="en-US" sz="1800" dirty="0" smtClean="0">
                <a:latin typeface="+mn-lt"/>
              </a:rPr>
              <a:t>The negotiations have been concluded and the Agreement was signed on 10 June 2016 in Botswana.</a:t>
            </a:r>
          </a:p>
          <a:p>
            <a:pPr marL="342900" indent="-342900" algn="just">
              <a:buFont typeface="Wingdings" panose="05000000000000000000" pitchFamily="2" charset="2"/>
              <a:buChar char="§"/>
            </a:pPr>
            <a:endParaRPr lang="en-US" sz="1800" dirty="0">
              <a:latin typeface="+mn-lt"/>
            </a:endParaRPr>
          </a:p>
          <a:p>
            <a:pPr marL="342900" indent="-342900" algn="just">
              <a:buFont typeface="Wingdings" panose="05000000000000000000" pitchFamily="2" charset="2"/>
              <a:buChar char="§"/>
            </a:pPr>
            <a:r>
              <a:rPr lang="en-US" sz="1800" dirty="0">
                <a:latin typeface="+mn-lt"/>
              </a:rPr>
              <a:t>SADC EPA countries would have to ratify the Agreement before it </a:t>
            </a:r>
            <a:r>
              <a:rPr lang="en-US" sz="1800" dirty="0" smtClean="0">
                <a:latin typeface="+mn-lt"/>
              </a:rPr>
              <a:t>can enter-into-force</a:t>
            </a:r>
            <a:r>
              <a:rPr lang="en-US" sz="1800" dirty="0">
                <a:latin typeface="+mn-lt"/>
              </a:rPr>
              <a:t>.</a:t>
            </a:r>
          </a:p>
          <a:p>
            <a:pPr marL="342900" indent="-342900" algn="just">
              <a:buFont typeface="Wingdings" panose="05000000000000000000" pitchFamily="2" charset="2"/>
              <a:buChar char="§"/>
            </a:pPr>
            <a:endParaRPr lang="en-US" sz="1800" dirty="0">
              <a:latin typeface="+mn-lt"/>
            </a:endParaRPr>
          </a:p>
          <a:p>
            <a:pPr marL="342900" indent="-342900" algn="just">
              <a:buFont typeface="Wingdings" panose="05000000000000000000" pitchFamily="2" charset="2"/>
              <a:buChar char="§"/>
            </a:pPr>
            <a:r>
              <a:rPr lang="en-US" sz="1800" dirty="0" smtClean="0">
                <a:latin typeface="+mn-lt"/>
              </a:rPr>
              <a:t>The aim is for the Agreement to enter into force before the expiry </a:t>
            </a:r>
            <a:r>
              <a:rPr lang="en-US" sz="1800" dirty="0">
                <a:latin typeface="+mn-lt"/>
              </a:rPr>
              <a:t>on 01 October 2016 of </a:t>
            </a:r>
            <a:r>
              <a:rPr lang="en-US" sz="1800" dirty="0" smtClean="0">
                <a:latin typeface="+mn-lt"/>
              </a:rPr>
              <a:t>the European Commission (EC) duty-free, quota-free market access regulation to guarantee, thereby guaranteeing continued preferential market access into the EU.</a:t>
            </a:r>
          </a:p>
          <a:p>
            <a:pPr marL="342900" indent="-342900" algn="just">
              <a:buFont typeface="Wingdings" panose="05000000000000000000" pitchFamily="2" charset="2"/>
              <a:buChar char="§"/>
            </a:pPr>
            <a:endParaRPr lang="en-US" sz="1800" dirty="0" smtClean="0">
              <a:latin typeface="+mn-lt"/>
            </a:endParaRPr>
          </a:p>
          <a:p>
            <a:pPr marL="342900" indent="-342900" algn="just">
              <a:buFont typeface="Wingdings" panose="05000000000000000000" pitchFamily="2" charset="2"/>
              <a:buChar char="§"/>
            </a:pPr>
            <a:endParaRPr lang="en-US" sz="1800" dirty="0">
              <a:latin typeface="+mn-lt"/>
            </a:endParaRPr>
          </a:p>
        </p:txBody>
      </p:sp>
      <p:sp>
        <p:nvSpPr>
          <p:cNvPr id="4" name="Slide Number Placeholder 3"/>
          <p:cNvSpPr>
            <a:spLocks noGrp="1"/>
          </p:cNvSpPr>
          <p:nvPr>
            <p:ph type="sldNum" sz="quarter" idx="10"/>
          </p:nvPr>
        </p:nvSpPr>
        <p:spPr/>
        <p:txBody>
          <a:bodyPr/>
          <a:lstStyle/>
          <a:p>
            <a:pPr>
              <a:defRPr/>
            </a:pPr>
            <a:fld id="{BF73A5D3-7D0A-4BEA-A7C3-046300F496F4}" type="slidenum">
              <a:rPr lang="en-GB" smtClean="0"/>
              <a:pPr>
                <a:defRPr/>
              </a:pPr>
              <a:t>3</a:t>
            </a:fld>
            <a:endParaRPr lang="en-GB" dirty="0"/>
          </a:p>
        </p:txBody>
      </p:sp>
    </p:spTree>
    <p:extLst>
      <p:ext uri="{BB962C8B-B14F-4D97-AF65-F5344CB8AC3E}">
        <p14:creationId xmlns:p14="http://schemas.microsoft.com/office/powerpoint/2010/main" xmlns="" val="9475145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280920" cy="4730080"/>
          </a:xfrm>
        </p:spPr>
        <p:txBody>
          <a:bodyPr/>
          <a:lstStyle/>
          <a:p>
            <a:pPr marL="571500" lvl="1" algn="just">
              <a:buFont typeface="Wingdings" panose="05000000000000000000" pitchFamily="2" charset="2"/>
              <a:buChar char="§"/>
              <a:defRPr/>
            </a:pPr>
            <a:r>
              <a:rPr lang="en-GB" sz="1800" dirty="0" smtClean="0">
                <a:latin typeface="+mj-lt"/>
              </a:rPr>
              <a:t>SA was able to obtained greater market for its agricultural sector into the EU, than what the EU was able to achieve for its access into the South African market. </a:t>
            </a:r>
          </a:p>
          <a:p>
            <a:pPr marL="571500" lvl="1" algn="just">
              <a:buFont typeface="Wingdings" panose="05000000000000000000" pitchFamily="2" charset="2"/>
              <a:buChar char="§"/>
              <a:defRPr/>
            </a:pPr>
            <a:endParaRPr lang="en-ZA" sz="1800" dirty="0" smtClean="0">
              <a:latin typeface="+mj-lt"/>
            </a:endParaRPr>
          </a:p>
          <a:p>
            <a:pPr marL="542925" indent="-277813" algn="just">
              <a:buFont typeface="Wingdings" panose="05000000000000000000" pitchFamily="2" charset="2"/>
              <a:buChar char="§"/>
              <a:defRPr/>
            </a:pPr>
            <a:r>
              <a:rPr lang="en-ZA" sz="1800" dirty="0">
                <a:latin typeface="+mj-lt"/>
                <a:cs typeface="Arial"/>
              </a:rPr>
              <a:t>SA achieved </a:t>
            </a:r>
            <a:r>
              <a:rPr lang="en-ZA" sz="1800" dirty="0" smtClean="0">
                <a:latin typeface="+mj-lt"/>
                <a:cs typeface="Arial"/>
              </a:rPr>
              <a:t>improved </a:t>
            </a:r>
            <a:r>
              <a:rPr lang="en-ZA" sz="1800" dirty="0">
                <a:latin typeface="+mj-lt"/>
                <a:cs typeface="Arial"/>
              </a:rPr>
              <a:t>market access </a:t>
            </a:r>
            <a:r>
              <a:rPr lang="en-ZA" sz="1800" dirty="0" smtClean="0">
                <a:latin typeface="+mj-lt"/>
                <a:cs typeface="Arial"/>
              </a:rPr>
              <a:t>on </a:t>
            </a:r>
            <a:r>
              <a:rPr lang="en-ZA" sz="1800" dirty="0">
                <a:latin typeface="+mj-lt"/>
                <a:cs typeface="Arial"/>
              </a:rPr>
              <a:t>fisheries products as well as 32 agricultural products </a:t>
            </a:r>
            <a:r>
              <a:rPr lang="en-ZA" sz="1800" dirty="0" smtClean="0">
                <a:latin typeface="+mj-lt"/>
                <a:cs typeface="Arial"/>
              </a:rPr>
              <a:t>including:</a:t>
            </a:r>
          </a:p>
          <a:p>
            <a:pPr indent="-77788" algn="just">
              <a:buFont typeface="Wingdings" panose="05000000000000000000" pitchFamily="2" charset="2"/>
              <a:buChar char="§"/>
              <a:defRPr/>
            </a:pPr>
            <a:endParaRPr lang="en-ZA" sz="1800" dirty="0" smtClean="0">
              <a:latin typeface="+mj-lt"/>
              <a:cs typeface="Arial"/>
            </a:endParaRPr>
          </a:p>
          <a:p>
            <a:pPr marL="1085850" lvl="2" indent="-342900" algn="just">
              <a:buFont typeface="Courier New" panose="02070309020205020404" pitchFamily="49" charset="0"/>
              <a:buChar char="o"/>
              <a:defRPr/>
            </a:pPr>
            <a:r>
              <a:rPr lang="en-ZA" sz="1800" dirty="0" smtClean="0">
                <a:latin typeface="+mj-lt"/>
                <a:cs typeface="Arial"/>
              </a:rPr>
              <a:t>Significant </a:t>
            </a:r>
            <a:r>
              <a:rPr lang="en-ZA" sz="1800" dirty="0">
                <a:latin typeface="+mj-lt"/>
                <a:cs typeface="Arial"/>
              </a:rPr>
              <a:t>improvement in </a:t>
            </a:r>
            <a:r>
              <a:rPr lang="en-ZA" sz="1800" dirty="0" smtClean="0">
                <a:latin typeface="+mj-lt"/>
                <a:cs typeface="Arial"/>
              </a:rPr>
              <a:t>the wine quota </a:t>
            </a:r>
            <a:r>
              <a:rPr lang="en-ZA" sz="1800" dirty="0">
                <a:latin typeface="+mj-lt"/>
                <a:cs typeface="Arial"/>
              </a:rPr>
              <a:t>(110 million litres </a:t>
            </a:r>
            <a:r>
              <a:rPr lang="en-ZA" sz="1800" dirty="0" smtClean="0">
                <a:latin typeface="+mj-lt"/>
                <a:cs typeface="Arial"/>
              </a:rPr>
              <a:t>duty free </a:t>
            </a:r>
            <a:r>
              <a:rPr lang="en-ZA" sz="1800" dirty="0">
                <a:latin typeface="+mj-lt"/>
                <a:cs typeface="Arial"/>
              </a:rPr>
              <a:t>compared to 48 million </a:t>
            </a:r>
            <a:r>
              <a:rPr lang="en-ZA" sz="1800" dirty="0" smtClean="0">
                <a:latin typeface="+mj-lt"/>
                <a:cs typeface="Arial"/>
              </a:rPr>
              <a:t>litres previously).</a:t>
            </a:r>
          </a:p>
          <a:p>
            <a:pPr marL="742950" lvl="2" indent="0" algn="just">
              <a:buNone/>
              <a:defRPr/>
            </a:pPr>
            <a:endParaRPr lang="en-ZA" sz="1800" dirty="0" smtClean="0">
              <a:latin typeface="+mj-lt"/>
              <a:cs typeface="Arial"/>
            </a:endParaRPr>
          </a:p>
          <a:p>
            <a:pPr marL="1085850" lvl="2" indent="-342900" algn="just">
              <a:buFont typeface="Courier New" panose="02070309020205020404" pitchFamily="49" charset="0"/>
              <a:buChar char="o"/>
              <a:defRPr/>
            </a:pPr>
            <a:r>
              <a:rPr lang="en-ZA" sz="1800" dirty="0" smtClean="0">
                <a:latin typeface="+mj-lt"/>
                <a:cs typeface="Arial"/>
              </a:rPr>
              <a:t>New </a:t>
            </a:r>
            <a:r>
              <a:rPr lang="en-ZA" sz="1800" dirty="0">
                <a:latin typeface="+mj-lt"/>
                <a:cs typeface="Arial"/>
              </a:rPr>
              <a:t>market access </a:t>
            </a:r>
            <a:r>
              <a:rPr lang="en-ZA" sz="1800" dirty="0" smtClean="0">
                <a:latin typeface="+mj-lt"/>
                <a:cs typeface="Arial"/>
              </a:rPr>
              <a:t>for sugar </a:t>
            </a:r>
            <a:r>
              <a:rPr lang="en-ZA" sz="1800" dirty="0">
                <a:latin typeface="+mj-lt"/>
                <a:cs typeface="Arial"/>
              </a:rPr>
              <a:t>(150,000 tons duty free</a:t>
            </a:r>
            <a:r>
              <a:rPr lang="en-ZA" sz="1800" dirty="0" smtClean="0">
                <a:latin typeface="+mj-lt"/>
                <a:cs typeface="Arial"/>
              </a:rPr>
              <a:t>) and ethanol </a:t>
            </a:r>
            <a:r>
              <a:rPr lang="en-ZA" sz="1800" dirty="0">
                <a:latin typeface="+mj-lt"/>
                <a:cs typeface="Arial"/>
              </a:rPr>
              <a:t>(80,000 tons duty </a:t>
            </a:r>
            <a:r>
              <a:rPr lang="en-ZA" sz="1800" dirty="0" smtClean="0">
                <a:latin typeface="+mj-lt"/>
                <a:cs typeface="Arial"/>
              </a:rPr>
              <a:t>free).</a:t>
            </a:r>
          </a:p>
          <a:p>
            <a:pPr marL="1085850" lvl="2" indent="-342900" algn="just">
              <a:buFont typeface="Courier New" panose="02070309020205020404" pitchFamily="49" charset="0"/>
              <a:buChar char="o"/>
              <a:defRPr/>
            </a:pPr>
            <a:endParaRPr lang="en-ZA" sz="1800" dirty="0">
              <a:latin typeface="+mj-lt"/>
              <a:cs typeface="Arial"/>
            </a:endParaRPr>
          </a:p>
          <a:p>
            <a:pPr marL="1085850" lvl="2" indent="-342900" algn="just">
              <a:buFont typeface="Courier New" panose="02070309020205020404" pitchFamily="49" charset="0"/>
              <a:buChar char="o"/>
              <a:defRPr/>
            </a:pPr>
            <a:r>
              <a:rPr lang="en-ZA" sz="1800" dirty="0" smtClean="0">
                <a:latin typeface="+mj-lt"/>
                <a:cs typeface="Arial" pitchFamily="34" charset="0"/>
              </a:rPr>
              <a:t>Improvement </a:t>
            </a:r>
            <a:r>
              <a:rPr lang="en-ZA" sz="1800" dirty="0">
                <a:latin typeface="+mj-lt"/>
                <a:cs typeface="Arial" pitchFamily="34" charset="0"/>
              </a:rPr>
              <a:t>on duty preference for SA exports of </a:t>
            </a:r>
            <a:r>
              <a:rPr lang="en-ZA" sz="1800" dirty="0" smtClean="0">
                <a:latin typeface="+mj-lt"/>
                <a:cs typeface="Arial" pitchFamily="34" charset="0"/>
              </a:rPr>
              <a:t>flowers, some </a:t>
            </a:r>
            <a:r>
              <a:rPr lang="en-ZA" sz="1800" dirty="0">
                <a:latin typeface="+mj-lt"/>
                <a:cs typeface="Arial" pitchFamily="34" charset="0"/>
              </a:rPr>
              <a:t>dairy and fruit products as well as </a:t>
            </a:r>
            <a:r>
              <a:rPr lang="en-ZA" sz="1800" dirty="0" smtClean="0">
                <a:latin typeface="+mj-lt"/>
                <a:cs typeface="Arial" pitchFamily="34" charset="0"/>
              </a:rPr>
              <a:t>canned fruit</a:t>
            </a:r>
            <a:r>
              <a:rPr lang="en-ZA" sz="1800" dirty="0">
                <a:latin typeface="+mj-lt"/>
                <a:cs typeface="Arial" pitchFamily="34" charset="0"/>
              </a:rPr>
              <a:t>, amongst others</a:t>
            </a:r>
            <a:r>
              <a:rPr lang="en-ZA" sz="1800" dirty="0" smtClean="0">
                <a:latin typeface="+mj-lt"/>
                <a:cs typeface="Arial" pitchFamily="34" charset="0"/>
              </a:rPr>
              <a:t>.</a:t>
            </a:r>
          </a:p>
          <a:p>
            <a:pPr marL="114300" lvl="1" indent="0" algn="just">
              <a:buNone/>
            </a:pPr>
            <a:endParaRPr lang="en-ZA" sz="1400" dirty="0">
              <a:latin typeface="+mj-lt"/>
              <a:cs typeface="Arial" pitchFamily="34" charset="0"/>
            </a:endParaRPr>
          </a:p>
          <a:p>
            <a:pPr marL="457200" lvl="1" indent="0" algn="just">
              <a:buNone/>
              <a:defRPr/>
            </a:pPr>
            <a:endParaRPr lang="en-ZA" sz="1000" dirty="0"/>
          </a:p>
          <a:p>
            <a:endParaRPr lang="en-ZA" sz="1000" dirty="0"/>
          </a:p>
        </p:txBody>
      </p:sp>
      <p:sp>
        <p:nvSpPr>
          <p:cNvPr id="4" name="Title 1"/>
          <p:cNvSpPr>
            <a:spLocks noGrp="1"/>
          </p:cNvSpPr>
          <p:nvPr>
            <p:ph type="title"/>
          </p:nvPr>
        </p:nvSpPr>
        <p:spPr>
          <a:xfrm>
            <a:off x="457200" y="116632"/>
            <a:ext cx="8229600" cy="562074"/>
          </a:xfrm>
        </p:spPr>
        <p:txBody>
          <a:bodyPr/>
          <a:lstStyle/>
          <a:p>
            <a:r>
              <a:rPr lang="en-ZA" sz="2800" dirty="0" smtClean="0">
                <a:solidFill>
                  <a:schemeClr val="tx1"/>
                </a:solidFill>
              </a:rPr>
              <a:t>Benefit of the SADC-EU-EPA to SA</a:t>
            </a:r>
            <a:endParaRPr lang="en-US" sz="2800" dirty="0">
              <a:solidFill>
                <a:schemeClr val="tx1"/>
              </a:solidFill>
            </a:endParaRPr>
          </a:p>
        </p:txBody>
      </p:sp>
      <p:sp>
        <p:nvSpPr>
          <p:cNvPr id="2" name="Slide Number Placeholder 1"/>
          <p:cNvSpPr>
            <a:spLocks noGrp="1"/>
          </p:cNvSpPr>
          <p:nvPr>
            <p:ph type="sldNum" sz="quarter" idx="10"/>
          </p:nvPr>
        </p:nvSpPr>
        <p:spPr/>
        <p:txBody>
          <a:bodyPr/>
          <a:lstStyle/>
          <a:p>
            <a:pPr>
              <a:defRPr/>
            </a:pPr>
            <a:fld id="{F2CB3425-A608-4DB0-A5F5-62865F22A3D5}" type="slidenum">
              <a:rPr lang="en-GB" smtClean="0"/>
              <a:pPr>
                <a:defRPr/>
              </a:pPr>
              <a:t>4</a:t>
            </a:fld>
            <a:endParaRPr lang="en-GB" dirty="0"/>
          </a:p>
        </p:txBody>
      </p:sp>
    </p:spTree>
    <p:extLst>
      <p:ext uri="{BB962C8B-B14F-4D97-AF65-F5344CB8AC3E}">
        <p14:creationId xmlns:p14="http://schemas.microsoft.com/office/powerpoint/2010/main" xmlns="" val="387133619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Benefits cont…</a:t>
            </a:r>
            <a:endParaRPr lang="en-ZA" dirty="0">
              <a:solidFill>
                <a:schemeClr val="tx1"/>
              </a:solidFill>
            </a:endParaRPr>
          </a:p>
        </p:txBody>
      </p:sp>
      <p:sp>
        <p:nvSpPr>
          <p:cNvPr id="3" name="Content Placeholder 2"/>
          <p:cNvSpPr>
            <a:spLocks noGrp="1"/>
          </p:cNvSpPr>
          <p:nvPr>
            <p:ph idx="1"/>
          </p:nvPr>
        </p:nvSpPr>
        <p:spPr>
          <a:xfrm>
            <a:off x="457200" y="1417638"/>
            <a:ext cx="8229600" cy="4221162"/>
          </a:xfrm>
        </p:spPr>
        <p:txBody>
          <a:bodyPr/>
          <a:lstStyle/>
          <a:p>
            <a:pPr lvl="1" algn="jus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SA </a:t>
            </a:r>
            <a:r>
              <a:rPr lang="en-US" sz="1800" dirty="0">
                <a:latin typeface="Arial" panose="020B0604020202020204" pitchFamily="34" charset="0"/>
                <a:cs typeface="Arial" panose="020B0604020202020204" pitchFamily="34" charset="0"/>
              </a:rPr>
              <a:t>will receive protection for 105 </a:t>
            </a:r>
            <a:r>
              <a:rPr lang="en-US" sz="1800" dirty="0" smtClean="0">
                <a:latin typeface="Arial" panose="020B0604020202020204" pitchFamily="34" charset="0"/>
                <a:cs typeface="Arial" panose="020B0604020202020204" pitchFamily="34" charset="0"/>
              </a:rPr>
              <a:t>Geographical Indicator </a:t>
            </a:r>
            <a:r>
              <a:rPr lang="en-US" sz="1800" dirty="0">
                <a:latin typeface="Arial" panose="020B0604020202020204" pitchFamily="34" charset="0"/>
                <a:cs typeface="Arial" panose="020B0604020202020204" pitchFamily="34" charset="0"/>
              </a:rPr>
              <a:t>names of which 102 are wine names and three agricultural product names (Rooibos, Honeybush and Karoo Lamb</a:t>
            </a:r>
            <a:r>
              <a:rPr lang="en-US" sz="1800" dirty="0" smtClean="0">
                <a:latin typeface="Arial" panose="020B0604020202020204" pitchFamily="34" charset="0"/>
                <a:cs typeface="Arial" panose="020B0604020202020204" pitchFamily="34" charset="0"/>
              </a:rPr>
              <a:t>). Provision was also </a:t>
            </a:r>
            <a:r>
              <a:rPr lang="en-US" sz="1800" dirty="0">
                <a:latin typeface="Arial" panose="020B0604020202020204" pitchFamily="34" charset="0"/>
                <a:cs typeface="Arial" panose="020B0604020202020204" pitchFamily="34" charset="0"/>
              </a:rPr>
              <a:t>made for South Africa to add 30 agricultural product names in </a:t>
            </a:r>
            <a:r>
              <a:rPr lang="en-US" sz="1800" dirty="0" smtClean="0">
                <a:latin typeface="Arial" panose="020B0604020202020204" pitchFamily="34" charset="0"/>
                <a:cs typeface="Arial" panose="020B0604020202020204" pitchFamily="34" charset="0"/>
              </a:rPr>
              <a:t>the future.</a:t>
            </a:r>
          </a:p>
          <a:p>
            <a:pPr lvl="1" algn="just">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On regional integration, </a:t>
            </a:r>
            <a:r>
              <a:rPr lang="en-US" sz="1800" dirty="0">
                <a:latin typeface="Arial" panose="020B0604020202020204" pitchFamily="34" charset="0"/>
                <a:cs typeface="Arial" panose="020B0604020202020204" pitchFamily="34" charset="0"/>
              </a:rPr>
              <a:t>t</a:t>
            </a:r>
            <a:r>
              <a:rPr lang="en-US" sz="1800" dirty="0" smtClean="0">
                <a:latin typeface="Arial" panose="020B0604020202020204" pitchFamily="34" charset="0"/>
                <a:cs typeface="Arial" panose="020B0604020202020204" pitchFamily="34" charset="0"/>
              </a:rPr>
              <a:t>he SADC EPA </a:t>
            </a:r>
            <a:r>
              <a:rPr lang="en-US" sz="1800" dirty="0">
                <a:latin typeface="Arial" panose="020B0604020202020204" pitchFamily="34" charset="0"/>
                <a:cs typeface="Arial" panose="020B0604020202020204" pitchFamily="34" charset="0"/>
              </a:rPr>
              <a:t>would ensure that the SACU common external tariffs are maintained </a:t>
            </a:r>
            <a:r>
              <a:rPr lang="en-US" sz="1800" dirty="0" smtClean="0">
                <a:latin typeface="Arial" panose="020B0604020202020204" pitchFamily="34" charset="0"/>
                <a:cs typeface="Arial" panose="020B0604020202020204" pitchFamily="34" charset="0"/>
              </a:rPr>
              <a:t>through an agreement to use a uniform </a:t>
            </a:r>
            <a:r>
              <a:rPr lang="en-US" sz="1800" dirty="0">
                <a:latin typeface="Arial" panose="020B0604020202020204" pitchFamily="34" charset="0"/>
                <a:cs typeface="Arial" panose="020B0604020202020204" pitchFamily="34" charset="0"/>
              </a:rPr>
              <a:t>trade </a:t>
            </a:r>
            <a:r>
              <a:rPr lang="en-US" sz="1800" dirty="0" smtClean="0">
                <a:latin typeface="Arial" panose="020B0604020202020204" pitchFamily="34" charset="0"/>
                <a:cs typeface="Arial" panose="020B0604020202020204" pitchFamily="34" charset="0"/>
              </a:rPr>
              <a:t>regime. </a:t>
            </a:r>
          </a:p>
          <a:p>
            <a:pPr lvl="1" algn="just">
              <a:buFont typeface="Wingdings" panose="05000000000000000000" pitchFamily="2" charset="2"/>
              <a:buChar char="§"/>
            </a:pPr>
            <a:endParaRPr lang="en-US" sz="1800"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It is projected that the improved SADC EPA access to the EU market will ultimately improve the trade </a:t>
            </a:r>
            <a:r>
              <a:rPr lang="en-US" sz="1800" dirty="0">
                <a:latin typeface="Arial" panose="020B0604020202020204" pitchFamily="34" charset="0"/>
                <a:cs typeface="Arial" panose="020B0604020202020204" pitchFamily="34" charset="0"/>
              </a:rPr>
              <a:t>balance </a:t>
            </a:r>
            <a:r>
              <a:rPr lang="en-US" sz="1800" dirty="0" smtClean="0">
                <a:latin typeface="Arial" panose="020B0604020202020204" pitchFamily="34" charset="0"/>
                <a:cs typeface="Arial" panose="020B0604020202020204" pitchFamily="34" charset="0"/>
              </a:rPr>
              <a:t>between South Africa and the EU.</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sz="1600" dirty="0" smtClean="0">
              <a:latin typeface="Arial" panose="020B0604020202020204" pitchFamily="34" charset="0"/>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F2CB3425-A608-4DB0-A5F5-62865F22A3D5}" type="slidenum">
              <a:rPr lang="en-GB" smtClean="0"/>
              <a:pPr>
                <a:defRPr/>
              </a:pPr>
              <a:t>5</a:t>
            </a:fld>
            <a:endParaRPr lang="en-GB" dirty="0"/>
          </a:p>
        </p:txBody>
      </p:sp>
    </p:spTree>
    <p:extLst>
      <p:ext uri="{BB962C8B-B14F-4D97-AF65-F5344CB8AC3E}">
        <p14:creationId xmlns:p14="http://schemas.microsoft.com/office/powerpoint/2010/main" xmlns="" val="358765119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720080"/>
          </a:xfrm>
        </p:spPr>
        <p:txBody>
          <a:bodyPr/>
          <a:lstStyle/>
          <a:p>
            <a:r>
              <a:rPr lang="en-US" sz="2400" dirty="0" smtClean="0">
                <a:solidFill>
                  <a:schemeClr val="tx1"/>
                </a:solidFill>
              </a:rPr>
              <a:t>Implications of South Africa’s Foreign Policy</a:t>
            </a:r>
            <a:endParaRPr lang="en-ZA" sz="2400" dirty="0">
              <a:solidFill>
                <a:schemeClr val="tx1"/>
              </a:solidFill>
            </a:endParaRPr>
          </a:p>
        </p:txBody>
      </p:sp>
      <p:sp>
        <p:nvSpPr>
          <p:cNvPr id="3" name="Subtitle 2"/>
          <p:cNvSpPr>
            <a:spLocks noGrp="1"/>
          </p:cNvSpPr>
          <p:nvPr>
            <p:ph type="subTitle" idx="1"/>
          </p:nvPr>
        </p:nvSpPr>
        <p:spPr>
          <a:xfrm>
            <a:off x="981280" y="1124745"/>
            <a:ext cx="7486600" cy="4464496"/>
          </a:xfrm>
        </p:spPr>
        <p:txBody>
          <a:bodyPr/>
          <a:lstStyle/>
          <a:p>
            <a:pPr algn="just"/>
            <a:r>
              <a:rPr lang="en-US" sz="1800" dirty="0" smtClean="0"/>
              <a:t>The EPA will assist SA in promoting the following foreign policy objectives: </a:t>
            </a:r>
          </a:p>
          <a:p>
            <a:pPr algn="just"/>
            <a:endParaRPr lang="en-US" sz="1800" b="1" dirty="0" smtClean="0"/>
          </a:p>
          <a:p>
            <a:pPr marL="285750" indent="-285750" algn="just">
              <a:buFont typeface="Wingdings" panose="05000000000000000000" pitchFamily="2" charset="2"/>
              <a:buChar char="§"/>
            </a:pPr>
            <a:r>
              <a:rPr lang="en-US" sz="1800" dirty="0" smtClean="0"/>
              <a:t>The EPA will contribute to the promotion of regional integration, and it will also allow SADC EPA Group to expand its international trade, thereby contributing to South Africa’s foreign policy and the objectives of the NDP.</a:t>
            </a:r>
          </a:p>
          <a:p>
            <a:pPr marL="285750" indent="-285750" algn="just">
              <a:buFont typeface="Wingdings" panose="05000000000000000000" pitchFamily="2" charset="2"/>
              <a:buChar char="§"/>
            </a:pPr>
            <a:endParaRPr lang="en-US" sz="1800" dirty="0" smtClean="0"/>
          </a:p>
          <a:p>
            <a:pPr marL="285750" indent="-285750" algn="just">
              <a:buFont typeface="Wingdings" panose="05000000000000000000" pitchFamily="2" charset="2"/>
              <a:buChar char="§"/>
            </a:pPr>
            <a:r>
              <a:rPr lang="en-US" sz="1800" dirty="0"/>
              <a:t>The South </a:t>
            </a:r>
            <a:r>
              <a:rPr lang="en-US" sz="1800" dirty="0" smtClean="0"/>
              <a:t>Africa-European </a:t>
            </a:r>
            <a:r>
              <a:rPr lang="en-US" sz="1800" dirty="0"/>
              <a:t>Union relationship is </a:t>
            </a:r>
            <a:r>
              <a:rPr lang="en-US" sz="1800" dirty="0" smtClean="0"/>
              <a:t>currently underpinned </a:t>
            </a:r>
            <a:r>
              <a:rPr lang="en-US" sz="1800" dirty="0"/>
              <a:t>by the Trade, Development and Cooperation Agreement (TDCA) signed in 1999. The </a:t>
            </a:r>
            <a:r>
              <a:rPr lang="en-US" sz="1800" dirty="0" smtClean="0"/>
              <a:t>SADC EPA will consequently reinforce South Africa’s economic diplomacy strategy through an enhanced access to the markets of </a:t>
            </a:r>
            <a:r>
              <a:rPr lang="en-US" sz="1800" dirty="0"/>
              <a:t>the 28 EU member </a:t>
            </a:r>
            <a:r>
              <a:rPr lang="en-US" sz="1800" dirty="0" smtClean="0"/>
              <a:t>countries.  </a:t>
            </a:r>
          </a:p>
          <a:p>
            <a:pPr algn="just"/>
            <a:endParaRPr lang="en-US" sz="1800" dirty="0" smtClean="0"/>
          </a:p>
          <a:p>
            <a:pPr marL="342900" indent="-342900" algn="l">
              <a:buFont typeface="Wingdings" panose="05000000000000000000" pitchFamily="2" charset="2"/>
              <a:buChar char="q"/>
            </a:pPr>
            <a:endParaRPr lang="en-ZA" dirty="0"/>
          </a:p>
        </p:txBody>
      </p:sp>
      <p:sp>
        <p:nvSpPr>
          <p:cNvPr id="4" name="Slide Number Placeholder 3"/>
          <p:cNvSpPr>
            <a:spLocks noGrp="1"/>
          </p:cNvSpPr>
          <p:nvPr>
            <p:ph type="sldNum" sz="quarter" idx="10"/>
          </p:nvPr>
        </p:nvSpPr>
        <p:spPr/>
        <p:txBody>
          <a:bodyPr/>
          <a:lstStyle/>
          <a:p>
            <a:pPr>
              <a:defRPr/>
            </a:pPr>
            <a:fld id="{F6E2D0EA-53E3-434F-8D1F-DFAAD6A39673}" type="slidenum">
              <a:rPr lang="en-GB" smtClean="0"/>
              <a:pPr>
                <a:defRPr/>
              </a:pPr>
              <a:t>6</a:t>
            </a:fld>
            <a:endParaRPr lang="en-GB" dirty="0"/>
          </a:p>
        </p:txBody>
      </p:sp>
    </p:spTree>
    <p:extLst>
      <p:ext uri="{BB962C8B-B14F-4D97-AF65-F5344CB8AC3E}">
        <p14:creationId xmlns:p14="http://schemas.microsoft.com/office/powerpoint/2010/main" xmlns="" val="49432841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p:nvPr>
        </p:nvPicPr>
        <p:blipFill>
          <a:blip r:embed="rId2" cstate="print"/>
          <a:stretch>
            <a:fillRect/>
          </a:stretch>
        </p:blipFill>
        <p:spPr>
          <a:xfrm>
            <a:off x="539552" y="948242"/>
            <a:ext cx="8231638" cy="4136942"/>
          </a:xfrm>
          <a:prstGeom prst="rect">
            <a:avLst/>
          </a:prstGeom>
        </p:spPr>
      </p:pic>
      <p:sp>
        <p:nvSpPr>
          <p:cNvPr id="2" name="Slide Number Placeholder 1"/>
          <p:cNvSpPr>
            <a:spLocks noGrp="1"/>
          </p:cNvSpPr>
          <p:nvPr>
            <p:ph type="sldNum" sz="quarter" idx="10"/>
          </p:nvPr>
        </p:nvSpPr>
        <p:spPr/>
        <p:txBody>
          <a:bodyPr/>
          <a:lstStyle/>
          <a:p>
            <a:pPr>
              <a:defRPr/>
            </a:pPr>
            <a:fld id="{152EEBB3-6C23-4425-88BF-BF5A800717AC}" type="slidenum">
              <a:rPr lang="en-GB" smtClean="0"/>
              <a:pPr>
                <a:defRPr/>
              </a:pPr>
              <a:t>7</a:t>
            </a:fld>
            <a:endParaRPr lang="en-GB" dirty="0"/>
          </a:p>
        </p:txBody>
      </p:sp>
    </p:spTree>
    <p:extLst>
      <p:ext uri="{BB962C8B-B14F-4D97-AF65-F5344CB8AC3E}">
        <p14:creationId xmlns:p14="http://schemas.microsoft.com/office/powerpoint/2010/main" xmlns="" val="397909866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4752528"/>
          </a:xfrm>
        </p:spPr>
        <p:txBody>
          <a:bodyPr/>
          <a:lstStyle/>
          <a:p>
            <a:pPr marL="628650" lvl="2" indent="-285750" algn="just" eaLnBrk="1" hangingPunct="1">
              <a:spcBef>
                <a:spcPct val="0"/>
              </a:spcBef>
              <a:buFont typeface="Wingdings" panose="05000000000000000000" pitchFamily="2" charset="2"/>
              <a:buChar char="§"/>
              <a:defRPr/>
            </a:pPr>
            <a:r>
              <a:rPr lang="en-US" sz="1800" dirty="0">
                <a:cs typeface="Arial" pitchFamily="34" charset="0"/>
              </a:rPr>
              <a:t>SA’s core interest has been to harmonise trading regime between SACU and the EU; to secure further market access in agriculture (beyond the TDCA provisions) and claw back some policy space lost under the TDCA.</a:t>
            </a:r>
          </a:p>
          <a:p>
            <a:pPr marL="342900" lvl="2" indent="0" algn="just" eaLnBrk="1" hangingPunct="1">
              <a:spcBef>
                <a:spcPct val="0"/>
              </a:spcBef>
              <a:buNone/>
              <a:defRPr/>
            </a:pPr>
            <a:endParaRPr lang="en-US" sz="1800" dirty="0">
              <a:cs typeface="Arial" pitchFamily="34" charset="0"/>
            </a:endParaRPr>
          </a:p>
          <a:p>
            <a:pPr marL="628650" lvl="2" indent="-285750" algn="just" eaLnBrk="1" hangingPunct="1">
              <a:spcBef>
                <a:spcPct val="0"/>
              </a:spcBef>
              <a:buFont typeface="Wingdings" panose="05000000000000000000" pitchFamily="2" charset="2"/>
              <a:buChar char="§"/>
              <a:defRPr/>
            </a:pPr>
            <a:r>
              <a:rPr lang="en-US" sz="1800" dirty="0">
                <a:cs typeface="Arial" pitchFamily="34" charset="0"/>
              </a:rPr>
              <a:t>SADC EPA </a:t>
            </a:r>
            <a:r>
              <a:rPr lang="en-US" sz="1800" dirty="0" smtClean="0">
                <a:cs typeface="Arial" pitchFamily="34" charset="0"/>
              </a:rPr>
              <a:t>will be a important building block in the development of South Africa's North-South </a:t>
            </a:r>
            <a:r>
              <a:rPr lang="en-US" sz="1800" dirty="0">
                <a:cs typeface="Arial" pitchFamily="34" charset="0"/>
              </a:rPr>
              <a:t>foreign policy </a:t>
            </a:r>
            <a:r>
              <a:rPr lang="en-US" sz="1800" dirty="0" smtClean="0">
                <a:cs typeface="Arial" pitchFamily="34" charset="0"/>
              </a:rPr>
              <a:t>objectives.</a:t>
            </a:r>
            <a:endParaRPr lang="en-US" sz="1800" dirty="0">
              <a:cs typeface="Arial" pitchFamily="34" charset="0"/>
            </a:endParaRPr>
          </a:p>
          <a:p>
            <a:pPr marL="628650" lvl="2" indent="-285750" algn="just" eaLnBrk="1" hangingPunct="1">
              <a:spcBef>
                <a:spcPct val="0"/>
              </a:spcBef>
              <a:buFont typeface="Wingdings" panose="05000000000000000000" pitchFamily="2" charset="2"/>
              <a:buChar char="§"/>
              <a:defRPr/>
            </a:pPr>
            <a:endParaRPr lang="en-US" sz="1800" dirty="0" smtClean="0">
              <a:cs typeface="Arial" pitchFamily="34" charset="0"/>
            </a:endParaRPr>
          </a:p>
          <a:p>
            <a:pPr marL="628650" lvl="2" indent="-285750" algn="just" eaLnBrk="1" hangingPunct="1">
              <a:spcBef>
                <a:spcPct val="0"/>
              </a:spcBef>
              <a:buFont typeface="Wingdings" panose="05000000000000000000" pitchFamily="2" charset="2"/>
              <a:buChar char="§"/>
              <a:defRPr/>
            </a:pPr>
            <a:r>
              <a:rPr lang="en-US" sz="1800" dirty="0" smtClean="0">
                <a:cs typeface="Arial" pitchFamily="34" charset="0"/>
              </a:rPr>
              <a:t>In line with the NDP objectives, the SADC EPA will advance the region (and national) industrialization through the promotion of exports.  It </a:t>
            </a:r>
            <a:r>
              <a:rPr lang="en-US" sz="1800" dirty="0">
                <a:cs typeface="Arial" pitchFamily="34" charset="0"/>
              </a:rPr>
              <a:t>w</a:t>
            </a:r>
            <a:r>
              <a:rPr lang="en-US" sz="1800" dirty="0" smtClean="0">
                <a:cs typeface="Arial" pitchFamily="34" charset="0"/>
              </a:rPr>
              <a:t>ould also provide a basis for value-addition and beneficiation within the region.</a:t>
            </a:r>
          </a:p>
          <a:p>
            <a:pPr marL="628650" lvl="2" indent="-285750" algn="just" eaLnBrk="1" hangingPunct="1">
              <a:spcBef>
                <a:spcPct val="0"/>
              </a:spcBef>
              <a:buFont typeface="Wingdings" panose="05000000000000000000" pitchFamily="2" charset="2"/>
              <a:buChar char="§"/>
              <a:defRPr/>
            </a:pPr>
            <a:endParaRPr lang="en-US" sz="1800" dirty="0">
              <a:cs typeface="Arial" pitchFamily="34" charset="0"/>
            </a:endParaRPr>
          </a:p>
          <a:p>
            <a:pPr marL="628650" lvl="2" indent="-285750" algn="just" eaLnBrk="1" hangingPunct="1">
              <a:spcBef>
                <a:spcPct val="0"/>
              </a:spcBef>
              <a:buFont typeface="Wingdings" panose="05000000000000000000" pitchFamily="2" charset="2"/>
              <a:buChar char="§"/>
              <a:defRPr/>
            </a:pPr>
            <a:r>
              <a:rPr lang="en-US" sz="1800" dirty="0" smtClean="0">
                <a:cs typeface="Arial" pitchFamily="34" charset="0"/>
              </a:rPr>
              <a:t>The terms of the economic partnership agreement that the SADC EPA countries have negotiated with the European Union are an improvement on South Africa’s bilateral agreement with the EU. Furthermore, negotiating an agreement as the SADC region was a foreign policy achievement. </a:t>
            </a:r>
          </a:p>
          <a:p>
            <a:pPr indent="0">
              <a:buNone/>
            </a:pPr>
            <a:endParaRPr lang="en-US" sz="1800" dirty="0" smtClean="0"/>
          </a:p>
          <a:p>
            <a:pPr marL="361950" lvl="1" indent="0">
              <a:buNone/>
            </a:pPr>
            <a:endParaRPr lang="en-US" sz="1400" dirty="0">
              <a:latin typeface="Arial" pitchFamily="34" charset="0"/>
              <a:cs typeface="Arial" pitchFamily="34" charset="0"/>
            </a:endParaRPr>
          </a:p>
          <a:p>
            <a:pPr marL="628650" lvl="2" indent="-285750">
              <a:buFont typeface="Wingdings" panose="05000000000000000000" pitchFamily="2" charset="2"/>
              <a:buChar char="q"/>
            </a:pPr>
            <a:endParaRPr lang="en-US" sz="1400" dirty="0" smtClean="0">
              <a:latin typeface="Arial" pitchFamily="34" charset="0"/>
              <a:cs typeface="Arial" pitchFamily="34" charset="0"/>
            </a:endParaRPr>
          </a:p>
          <a:p>
            <a:pPr marL="571500" indent="-228600">
              <a:buFont typeface="Wingdings" panose="05000000000000000000" pitchFamily="2" charset="2"/>
              <a:buChar char="ü"/>
            </a:pPr>
            <a:endParaRPr lang="en-ZA" sz="1400" dirty="0"/>
          </a:p>
        </p:txBody>
      </p:sp>
      <p:sp>
        <p:nvSpPr>
          <p:cNvPr id="4" name="Title 1"/>
          <p:cNvSpPr>
            <a:spLocks noGrp="1"/>
          </p:cNvSpPr>
          <p:nvPr>
            <p:ph type="title"/>
          </p:nvPr>
        </p:nvSpPr>
        <p:spPr>
          <a:xfrm>
            <a:off x="457200" y="116632"/>
            <a:ext cx="8229600" cy="562074"/>
          </a:xfrm>
        </p:spPr>
        <p:txBody>
          <a:bodyPr/>
          <a:lstStyle/>
          <a:p>
            <a:r>
              <a:rPr lang="en-ZA" sz="2800" dirty="0" smtClean="0">
                <a:solidFill>
                  <a:schemeClr val="tx1"/>
                </a:solidFill>
              </a:rPr>
              <a:t>Implications cont…</a:t>
            </a:r>
            <a:endParaRPr lang="en-US" sz="2800" dirty="0">
              <a:solidFill>
                <a:schemeClr val="tx1"/>
              </a:solidFill>
            </a:endParaRPr>
          </a:p>
        </p:txBody>
      </p:sp>
      <p:sp>
        <p:nvSpPr>
          <p:cNvPr id="2" name="Slide Number Placeholder 1"/>
          <p:cNvSpPr>
            <a:spLocks noGrp="1"/>
          </p:cNvSpPr>
          <p:nvPr>
            <p:ph type="sldNum" sz="quarter" idx="10"/>
          </p:nvPr>
        </p:nvSpPr>
        <p:spPr/>
        <p:txBody>
          <a:bodyPr/>
          <a:lstStyle/>
          <a:p>
            <a:pPr>
              <a:defRPr/>
            </a:pPr>
            <a:fld id="{F2CB3425-A608-4DB0-A5F5-62865F22A3D5}" type="slidenum">
              <a:rPr lang="en-GB" smtClean="0"/>
              <a:pPr>
                <a:defRPr/>
              </a:pPr>
              <a:t>8</a:t>
            </a:fld>
            <a:endParaRPr lang="en-GB" dirty="0"/>
          </a:p>
        </p:txBody>
      </p:sp>
    </p:spTree>
    <p:extLst>
      <p:ext uri="{BB962C8B-B14F-4D97-AF65-F5344CB8AC3E}">
        <p14:creationId xmlns:p14="http://schemas.microsoft.com/office/powerpoint/2010/main" xmlns="" val="379357150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67544" y="1628800"/>
            <a:ext cx="7772400" cy="571504"/>
          </a:xfrm>
        </p:spPr>
        <p:txBody>
          <a:bodyPr/>
          <a:lstStyle/>
          <a:p>
            <a:r>
              <a:rPr lang="en-ZA" sz="4000" dirty="0" smtClean="0">
                <a:solidFill>
                  <a:schemeClr val="tx1"/>
                </a:solidFill>
                <a:latin typeface="+mn-lt"/>
              </a:rPr>
              <a:t>Thank you</a:t>
            </a:r>
            <a:endParaRPr lang="en-US" sz="4000" dirty="0">
              <a:solidFill>
                <a:schemeClr val="tx1"/>
              </a:solidFill>
              <a:latin typeface="+mn-lt"/>
            </a:endParaRPr>
          </a:p>
        </p:txBody>
      </p:sp>
      <p:sp>
        <p:nvSpPr>
          <p:cNvPr id="2" name="Slide Number Placeholder 1"/>
          <p:cNvSpPr>
            <a:spLocks noGrp="1"/>
          </p:cNvSpPr>
          <p:nvPr>
            <p:ph type="sldNum" sz="quarter" idx="10"/>
          </p:nvPr>
        </p:nvSpPr>
        <p:spPr/>
        <p:txBody>
          <a:bodyPr/>
          <a:lstStyle/>
          <a:p>
            <a:pPr>
              <a:defRPr/>
            </a:pPr>
            <a:fld id="{F6E2D0EA-53E3-434F-8D1F-DFAAD6A39673}" type="slidenum">
              <a:rPr lang="en-GB" smtClean="0"/>
              <a:pPr>
                <a:defRPr/>
              </a:pPr>
              <a:t>9</a:t>
            </a:fld>
            <a:endParaRPr lang="en-GB"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DICO Presentation</Template>
  <TotalTime>15351</TotalTime>
  <Words>747</Words>
  <Application>Microsoft Office PowerPoint</Application>
  <PresentationFormat>On-screen Show (4:3)</PresentationFormat>
  <Paragraphs>66</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1_Blank Presentation</vt:lpstr>
      <vt:lpstr>Blank Presentation</vt:lpstr>
      <vt:lpstr>DIRCO PRESENTATION  ON The SADC-EU Economic Partnership Agreement (EPA)  Impact on South Africa’s Foreign Policy</vt:lpstr>
      <vt:lpstr>Background on the EPAs</vt:lpstr>
      <vt:lpstr>Slide 3</vt:lpstr>
      <vt:lpstr>Benefit of the SADC-EU-EPA to SA</vt:lpstr>
      <vt:lpstr>Benefits cont…</vt:lpstr>
      <vt:lpstr>Implications of South Africa’s Foreign Policy</vt:lpstr>
      <vt:lpstr>Slide 7</vt:lpstr>
      <vt:lpstr>Implications cont…</vt:lpstr>
      <vt:lpstr>Thank you</vt:lpstr>
    </vt:vector>
  </TitlesOfParts>
  <Company>Department of Foreign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kad108</dc:creator>
  <cp:lastModifiedBy>PUMZA</cp:lastModifiedBy>
  <cp:revision>1490</cp:revision>
  <cp:lastPrinted>2016-09-02T12:49:45Z</cp:lastPrinted>
  <dcterms:created xsi:type="dcterms:W3CDTF">2009-11-12T13:32:21Z</dcterms:created>
  <dcterms:modified xsi:type="dcterms:W3CDTF">2016-09-08T10:31:25Z</dcterms:modified>
</cp:coreProperties>
</file>